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7" r:id="rId2"/>
    <p:sldId id="268" r:id="rId3"/>
    <p:sldId id="269" r:id="rId4"/>
    <p:sldId id="261" r:id="rId5"/>
    <p:sldId id="262" r:id="rId6"/>
    <p:sldId id="276" r:id="rId7"/>
    <p:sldId id="278" r:id="rId8"/>
    <p:sldId id="280" r:id="rId9"/>
    <p:sldId id="279" r:id="rId10"/>
    <p:sldId id="281" r:id="rId11"/>
    <p:sldId id="259" r:id="rId12"/>
    <p:sldId id="277" r:id="rId13"/>
    <p:sldId id="282" r:id="rId14"/>
    <p:sldId id="260" r:id="rId15"/>
    <p:sldId id="283" r:id="rId16"/>
    <p:sldId id="284" r:id="rId17"/>
    <p:sldId id="285" r:id="rId18"/>
    <p:sldId id="286" r:id="rId19"/>
    <p:sldId id="287" r:id="rId20"/>
    <p:sldId id="270" r:id="rId21"/>
    <p:sldId id="288" r:id="rId22"/>
    <p:sldId id="289" r:id="rId23"/>
    <p:sldId id="271" r:id="rId24"/>
    <p:sldId id="290" r:id="rId25"/>
    <p:sldId id="272" r:id="rId26"/>
    <p:sldId id="291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6244B-648C-4162-BC97-94DF52068784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8F28A-CCAB-414E-951E-3E8E24AE3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30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4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2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3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12150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200" dirty="0" smtClean="0">
                <a:solidFill>
                  <a:prstClr val="white"/>
                </a:solidFill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white"/>
                </a:solidFill>
              </a:rPr>
              <a:t>ім</a:t>
            </a:r>
            <a:r>
              <a:rPr lang="uk-UA" sz="1200" dirty="0" smtClean="0">
                <a:solidFill>
                  <a:prstClr val="white"/>
                </a:solidFill>
              </a:rPr>
              <a:t> </a:t>
            </a:r>
            <a:r>
              <a:rPr lang="uk-UA" sz="1200" dirty="0" err="1" smtClean="0">
                <a:solidFill>
                  <a:prstClr val="white"/>
                </a:solidFill>
              </a:rPr>
              <a:t>Т.Шевченка</a:t>
            </a:r>
            <a:endParaRPr lang="ru-RU" sz="12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Т. 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066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55236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896535" y="6479087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4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</a:t>
            </a:r>
            <a:r>
              <a:rPr lang="uk-UA" sz="1200" dirty="0" err="1" smtClean="0">
                <a:solidFill>
                  <a:prstClr val="black"/>
                </a:solidFill>
              </a:rPr>
              <a:t>Т.Шевченка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96535" y="6479087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4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504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3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6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11028363" y="6551613"/>
            <a:ext cx="1163637" cy="279400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1</a:t>
            </a:fld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664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</a:t>
            </a: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и</a:t>
            </a: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8" y="1513130"/>
            <a:ext cx="4234248" cy="4727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0011" y="109300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НСД на </a:t>
            </a:r>
            <a:r>
              <a:rPr lang="en-US" b="1" dirty="0" smtClean="0"/>
              <a:t>SCHEME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40" y="1422745"/>
            <a:ext cx="6238360" cy="5018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0238" y="108487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НСД на </a:t>
            </a:r>
            <a:r>
              <a:rPr lang="en-US" b="1" dirty="0" smtClean="0"/>
              <a:t>Lisp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1795430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3500" y="1211657"/>
            <a:ext cx="12293599" cy="5001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Розглянемо раціональну арифметику і реалізуємо операції: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додавання,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віднімання,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множення,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ділення раціональних чисел,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перевірки, чи рівні два раціональних числа один одному.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Припустимо, що існує спосіб побудувати раціональне число з його чисельника і знаменника (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конструктор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).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Припустимо, що маючи раціональне число, можна отримати його чисельник і знаменник (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селектор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).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Припустимо також, що конструктор і два селектора доступні у вигляді процедур: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(make-rat 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d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повертає раціональне число, чисельник якого ціле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&lt;n&gt;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а знаменник - ціле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numer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x)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повертає чисельник раціонального числа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denom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x)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повертає знаменник раціонального числа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Поки що невідомо, як подати раціональне число і як повинні реалізовуватися процедури </a:t>
            </a:r>
            <a:r>
              <a:rPr lang="uk-UA" dirty="0" err="1">
                <a:solidFill>
                  <a:srgbClr val="0000CC"/>
                </a:solidFill>
                <a:latin typeface="Arial" charset="0"/>
                <a:cs typeface="Arial" charset="0"/>
              </a:rPr>
              <a:t>numer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, </a:t>
            </a:r>
            <a:r>
              <a:rPr lang="uk-UA" dirty="0" err="1">
                <a:solidFill>
                  <a:srgbClr val="0000CC"/>
                </a:solidFill>
                <a:latin typeface="Arial" charset="0"/>
                <a:cs typeface="Arial" charset="0"/>
              </a:rPr>
              <a:t>denom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і </a:t>
            </a:r>
            <a:r>
              <a:rPr lang="uk-UA" dirty="0" err="1">
                <a:solidFill>
                  <a:srgbClr val="0000CC"/>
                </a:solidFill>
                <a:latin typeface="Arial" charset="0"/>
                <a:cs typeface="Arial" charset="0"/>
              </a:rPr>
              <a:t>make-rat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Проте, якби ці процедури  були, можна було  б складати, віднімати, множити, ділити і перевіряти на рівність раціональні числа за допомогою наступних правил: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3"/>
            <a:ext cx="914399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11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682263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65579" y="915419"/>
            <a:ext cx="1196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3. </a:t>
            </a:r>
            <a:r>
              <a:rPr lang="ru-RU" sz="2000" b="1" dirty="0" err="1" smtClean="0"/>
              <a:t>Скорочення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дробу</a:t>
            </a:r>
            <a:r>
              <a:rPr lang="ru-RU" sz="2000" b="1" dirty="0" smtClean="0"/>
              <a:t>. Суть </a:t>
            </a:r>
            <a:r>
              <a:rPr lang="ru-RU" sz="2000" b="1" dirty="0" err="1" smtClean="0"/>
              <a:t>скорочення</a:t>
            </a:r>
            <a:r>
              <a:rPr lang="ru-RU" sz="2000" b="1" dirty="0"/>
              <a:t> </a:t>
            </a:r>
            <a:r>
              <a:rPr lang="ru-RU" sz="2000" b="1" dirty="0" smtClean="0"/>
              <a:t>- </a:t>
            </a:r>
            <a:r>
              <a:rPr lang="ru-RU" sz="2000" b="1" dirty="0" err="1" smtClean="0"/>
              <a:t>поділ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чисельника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знаменника</a:t>
            </a:r>
            <a:r>
              <a:rPr lang="ru-RU" sz="2000" b="1" dirty="0" smtClean="0"/>
              <a:t> на </a:t>
            </a:r>
            <a:r>
              <a:rPr lang="ru-RU" sz="2000" b="1" dirty="0" err="1" smtClean="0"/>
              <a:t>їх</a:t>
            </a:r>
            <a:r>
              <a:rPr lang="ru-RU" sz="2000" b="1" dirty="0" smtClean="0"/>
              <a:t> НСД.</a:t>
            </a: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315529"/>
            <a:ext cx="4343400" cy="47104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6452" y="1348358"/>
            <a:ext cx="3611948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B050"/>
                </a:solidFill>
              </a:rPr>
              <a:t>;=================================</a:t>
            </a:r>
          </a:p>
          <a:p>
            <a:r>
              <a:rPr lang="ru-RU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скорочення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>
                <a:solidFill>
                  <a:srgbClr val="00B050"/>
                </a:solidFill>
              </a:rPr>
              <a:t>;=====================</a:t>
            </a:r>
          </a:p>
          <a:p>
            <a:r>
              <a:rPr lang="ru-RU" sz="1600" dirty="0" smtClean="0">
                <a:solidFill>
                  <a:srgbClr val="00B050"/>
                </a:solidFill>
              </a:rPr>
              <a:t>; </a:t>
            </a:r>
            <a:r>
              <a:rPr lang="ru-RU" sz="1600" dirty="0" err="1" smtClean="0">
                <a:solidFill>
                  <a:srgbClr val="00B050"/>
                </a:solidFill>
              </a:rPr>
              <a:t>створення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r>
              <a:rPr lang="ru-RU" sz="1600" dirty="0" smtClean="0">
                <a:solidFill>
                  <a:srgbClr val="00B050"/>
                </a:solidFill>
              </a:rPr>
              <a:t> та </a:t>
            </a:r>
            <a:r>
              <a:rPr lang="ru-RU" sz="1600" dirty="0" err="1" smtClean="0">
                <a:solidFill>
                  <a:srgbClr val="00B050"/>
                </a:solidFill>
              </a:rPr>
              <a:t>скорочення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його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define (make-rat n d)</a:t>
            </a:r>
          </a:p>
          <a:p>
            <a:r>
              <a:rPr lang="uk-UA" sz="1600" dirty="0" smtClean="0"/>
              <a:t>    </a:t>
            </a:r>
            <a:r>
              <a:rPr lang="en-GB" sz="1600" dirty="0" smtClean="0"/>
              <a:t>(let ((nod (</a:t>
            </a:r>
            <a:r>
              <a:rPr lang="en-GB" sz="1600" dirty="0" err="1" smtClean="0"/>
              <a:t>gcd</a:t>
            </a:r>
            <a:r>
              <a:rPr lang="en-GB" sz="1600" dirty="0" smtClean="0"/>
              <a:t> n d)))</a:t>
            </a:r>
          </a:p>
          <a:p>
            <a:r>
              <a:rPr lang="uk-UA" sz="1600" dirty="0" smtClean="0"/>
              <a:t>         </a:t>
            </a:r>
            <a:r>
              <a:rPr lang="en-GB" sz="1600" dirty="0" smtClean="0"/>
              <a:t>(cons (/ n nod) (/ d nod))))</a:t>
            </a:r>
          </a:p>
          <a:p>
            <a:r>
              <a:rPr lang="en-GB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виклик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поцедури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створення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make-rat 4 10)</a:t>
            </a:r>
          </a:p>
          <a:p>
            <a:r>
              <a:rPr lang="en-GB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виклик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поцедури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створення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make-rat 28 32)</a:t>
            </a:r>
          </a:p>
          <a:p>
            <a:r>
              <a:rPr lang="en-GB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виклик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процедури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скорочення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define fraction28-32 (make-rat 28 32))</a:t>
            </a:r>
          </a:p>
          <a:p>
            <a:r>
              <a:rPr lang="en-GB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визначення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процедури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друку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define (print-rat x)</a:t>
            </a:r>
          </a:p>
          <a:p>
            <a:r>
              <a:rPr lang="en-GB" sz="1600" dirty="0" smtClean="0"/>
              <a:t>  (newline)</a:t>
            </a:r>
          </a:p>
          <a:p>
            <a:r>
              <a:rPr lang="en-GB" sz="1600" dirty="0" smtClean="0"/>
              <a:t>  (display (</a:t>
            </a:r>
            <a:r>
              <a:rPr lang="en-GB" sz="1600" dirty="0" err="1" smtClean="0"/>
              <a:t>numer</a:t>
            </a:r>
            <a:r>
              <a:rPr lang="en-GB" sz="1600" dirty="0" smtClean="0"/>
              <a:t> x))</a:t>
            </a:r>
          </a:p>
          <a:p>
            <a:r>
              <a:rPr lang="en-GB" sz="1600" dirty="0" smtClean="0"/>
              <a:t>  (display "/")</a:t>
            </a:r>
          </a:p>
          <a:p>
            <a:r>
              <a:rPr lang="en-GB" sz="1600" dirty="0" smtClean="0"/>
              <a:t>  (display (</a:t>
            </a:r>
            <a:r>
              <a:rPr lang="en-GB" sz="1600" dirty="0" err="1" smtClean="0"/>
              <a:t>denom</a:t>
            </a:r>
            <a:r>
              <a:rPr lang="en-GB" sz="1600" dirty="0" smtClean="0"/>
              <a:t> x)))</a:t>
            </a:r>
          </a:p>
          <a:p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1001" y="2102411"/>
            <a:ext cx="33909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;</a:t>
            </a:r>
            <a:r>
              <a:rPr lang="ru-RU" dirty="0" err="1" smtClean="0">
                <a:solidFill>
                  <a:srgbClr val="00B050"/>
                </a:solidFill>
              </a:rPr>
              <a:t>визначення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чисельника</a:t>
            </a:r>
            <a:r>
              <a:rPr lang="ru-RU" dirty="0" smtClean="0">
                <a:solidFill>
                  <a:srgbClr val="00B050"/>
                </a:solidFill>
              </a:rPr>
              <a:t> і ;</a:t>
            </a:r>
            <a:r>
              <a:rPr lang="ru-RU" dirty="0" err="1" smtClean="0">
                <a:solidFill>
                  <a:srgbClr val="00B050"/>
                </a:solidFill>
              </a:rPr>
              <a:t>знаменника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(</a:t>
            </a:r>
            <a:r>
              <a:rPr lang="en-GB" dirty="0" smtClean="0"/>
              <a:t>define (</a:t>
            </a:r>
            <a:r>
              <a:rPr lang="en-GB" dirty="0" err="1" smtClean="0"/>
              <a:t>numer</a:t>
            </a:r>
            <a:r>
              <a:rPr lang="en-GB" dirty="0" smtClean="0"/>
              <a:t> x) (car x))</a:t>
            </a:r>
          </a:p>
          <a:p>
            <a:r>
              <a:rPr lang="en-GB" dirty="0" smtClean="0"/>
              <a:t>(define (</a:t>
            </a:r>
            <a:r>
              <a:rPr lang="en-GB" dirty="0" err="1" smtClean="0"/>
              <a:t>denom</a:t>
            </a:r>
            <a:r>
              <a:rPr lang="en-GB" dirty="0" smtClean="0"/>
              <a:t> x) (</a:t>
            </a:r>
            <a:r>
              <a:rPr lang="en-GB" dirty="0" err="1" smtClean="0"/>
              <a:t>cdr</a:t>
            </a:r>
            <a:r>
              <a:rPr lang="en-GB" dirty="0" smtClean="0"/>
              <a:t> x))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; </a:t>
            </a:r>
            <a:r>
              <a:rPr lang="ru-RU" dirty="0" err="1" smtClean="0">
                <a:solidFill>
                  <a:srgbClr val="00B050"/>
                </a:solidFill>
              </a:rPr>
              <a:t>виклик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процедури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друу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дробу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(</a:t>
            </a:r>
            <a:r>
              <a:rPr lang="en-GB" dirty="0" smtClean="0"/>
              <a:t>print-rat fraction28-32)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773564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15419"/>
            <a:ext cx="12155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3. </a:t>
            </a:r>
            <a:r>
              <a:rPr lang="ru-RU" sz="2000" b="1" dirty="0" err="1" smtClean="0"/>
              <a:t>Скорочення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дробу</a:t>
            </a:r>
            <a:r>
              <a:rPr lang="ru-RU" sz="2000" b="1" dirty="0" smtClean="0"/>
              <a:t>. Суть </a:t>
            </a:r>
            <a:r>
              <a:rPr lang="ru-RU" sz="2000" b="1" dirty="0" err="1" smtClean="0"/>
              <a:t>скорочення</a:t>
            </a:r>
            <a:r>
              <a:rPr lang="ru-RU" sz="2000" b="1" dirty="0"/>
              <a:t> </a:t>
            </a:r>
            <a:r>
              <a:rPr lang="ru-RU" sz="2000" b="1" dirty="0" smtClean="0"/>
              <a:t>- </a:t>
            </a:r>
            <a:r>
              <a:rPr lang="ru-RU" sz="2000" b="1" dirty="0" err="1" smtClean="0"/>
              <a:t>поділ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чисельника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знаменника</a:t>
            </a:r>
            <a:r>
              <a:rPr lang="ru-RU" sz="2000" b="1" dirty="0" smtClean="0"/>
              <a:t> на </a:t>
            </a:r>
            <a:r>
              <a:rPr lang="ru-RU" sz="2000" b="1" dirty="0" err="1" smtClean="0"/>
              <a:t>їх</a:t>
            </a:r>
            <a:r>
              <a:rPr lang="ru-RU" sz="2000" b="1" dirty="0" smtClean="0"/>
              <a:t> НСД. 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530"/>
            <a:ext cx="8139112" cy="38865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67" y="1750234"/>
            <a:ext cx="1915878" cy="3785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15367" y="1259677"/>
            <a:ext cx="20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Інтерпретація </a:t>
            </a:r>
            <a:r>
              <a:rPr lang="uk-UA" b="1" dirty="0" err="1" smtClean="0">
                <a:solidFill>
                  <a:srgbClr val="FF0000"/>
                </a:solidFill>
              </a:rPr>
              <a:t>кода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8882" y="1447729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Код на </a:t>
            </a:r>
            <a:r>
              <a:rPr lang="en-US" b="1" dirty="0" smtClean="0">
                <a:solidFill>
                  <a:srgbClr val="FF0000"/>
                </a:solidFill>
              </a:rPr>
              <a:t>LISP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5562368"/>
            <a:ext cx="929228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simplify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 err="1" smtClean="0"/>
              <a:t>поділу</a:t>
            </a:r>
            <a:r>
              <a:rPr lang="ru-RU" dirty="0" smtClean="0"/>
              <a:t> на Н</a:t>
            </a:r>
            <a:r>
              <a:rPr lang="en-US" dirty="0" smtClean="0"/>
              <a:t>C</a:t>
            </a:r>
            <a:r>
              <a:rPr lang="ru-RU" dirty="0" smtClean="0"/>
              <a:t>Д </a:t>
            </a:r>
            <a:r>
              <a:rPr lang="ru-RU" dirty="0" err="1" smtClean="0"/>
              <a:t>чисельника</a:t>
            </a:r>
            <a:r>
              <a:rPr lang="ru-RU" dirty="0" smtClean="0"/>
              <a:t> і </a:t>
            </a:r>
            <a:r>
              <a:rPr lang="ru-RU" dirty="0" err="1" smtClean="0"/>
              <a:t>знаменника</a:t>
            </a:r>
            <a:r>
              <a:rPr lang="ru-RU" dirty="0" smtClean="0"/>
              <a:t>,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додаткових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відносить</a:t>
            </a:r>
            <a:r>
              <a:rPr lang="ru-RU" dirty="0" smtClean="0"/>
              <a:t> знак </a:t>
            </a:r>
            <a:r>
              <a:rPr lang="ru-RU" dirty="0" err="1" smtClean="0"/>
              <a:t>дробу</a:t>
            </a:r>
            <a:r>
              <a:rPr lang="ru-RU" dirty="0" smtClean="0"/>
              <a:t> до </a:t>
            </a:r>
            <a:r>
              <a:rPr lang="ru-RU" dirty="0" err="1" smtClean="0"/>
              <a:t>чисельника</a:t>
            </a:r>
            <a:r>
              <a:rPr lang="ru-RU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перешкоджає</a:t>
            </a:r>
            <a:r>
              <a:rPr lang="ru-RU" dirty="0" smtClean="0"/>
              <a:t> </a:t>
            </a:r>
            <a:r>
              <a:rPr lang="ru-RU" dirty="0" err="1" smtClean="0"/>
              <a:t>створенню</a:t>
            </a:r>
            <a:r>
              <a:rPr lang="ru-RU" dirty="0" smtClean="0"/>
              <a:t> </a:t>
            </a:r>
            <a:r>
              <a:rPr lang="ru-RU" dirty="0" err="1" smtClean="0"/>
              <a:t>дроб</a:t>
            </a:r>
            <a:r>
              <a:rPr lang="uk-UA" dirty="0"/>
              <a:t>у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знаменником</a:t>
            </a:r>
            <a:r>
              <a:rPr lang="ru-RU" dirty="0" smtClean="0"/>
              <a:t>, </a:t>
            </a:r>
            <a:r>
              <a:rPr lang="ru-RU" dirty="0" err="1" smtClean="0"/>
              <a:t>рівним</a:t>
            </a:r>
            <a:r>
              <a:rPr lang="ru-RU" dirty="0" smtClean="0"/>
              <a:t> нулю.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67916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0018" y="894439"/>
            <a:ext cx="40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cs typeface="Arial" charset="0"/>
              </a:rPr>
              <a:t>Арифметика раціональних чисел: 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1612760" y="1421282"/>
            <a:ext cx="3161425" cy="3991969"/>
            <a:chOff x="6163239" y="1421279"/>
            <a:chExt cx="2794000" cy="335808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239" y="1421279"/>
              <a:ext cx="2336800" cy="256944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3239" y="3990719"/>
              <a:ext cx="2794000" cy="52152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2216" y="4461360"/>
              <a:ext cx="1676400" cy="31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522979" y="848074"/>
            <a:ext cx="51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b="1" dirty="0">
                <a:solidFill>
                  <a:prstClr val="black"/>
                </a:solidFill>
                <a:cs typeface="Arial" charset="0"/>
              </a:rPr>
              <a:t>Арифметика раціональних чисел в процедурах: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522974" y="1202975"/>
            <a:ext cx="5145024" cy="532761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(add-rat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(make-rat (+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(sub-rat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(make-rat (-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-rat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(make-rat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(div-rat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(make-rat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y))))</a:t>
            </a: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(equal-rat?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(=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x))))</a:t>
            </a: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2757" y="5597917"/>
            <a:ext cx="313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numer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denom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 –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селектори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ake-rat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   -  конструктор</a:t>
            </a:r>
            <a:endParaRPr lang="uk-UA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256858" y="1817370"/>
            <a:ext cx="1862002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381500" y="2640330"/>
            <a:ext cx="155448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981450" y="3371850"/>
            <a:ext cx="185869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832860" y="4069080"/>
            <a:ext cx="210312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678680" y="5035224"/>
            <a:ext cx="1161466" cy="112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24000" y="3"/>
            <a:ext cx="914399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Операції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14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527609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Створення дробу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1232" y="1049463"/>
            <a:ext cx="12010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Будемо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просто представляти раціональне число у вигляді пари двох цілих чисел: чисельника і знаменника.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Тоді </a:t>
            </a:r>
            <a:r>
              <a:rPr lang="uk-UA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make-rat</a:t>
            </a:r>
            <a:r>
              <a:rPr lang="uk-UA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, </a:t>
            </a:r>
            <a:r>
              <a:rPr lang="uk-UA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numer</a:t>
            </a:r>
            <a:r>
              <a:rPr lang="uk-UA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і </a:t>
            </a:r>
            <a:r>
              <a:rPr lang="uk-UA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denom</a:t>
            </a:r>
            <a:r>
              <a:rPr lang="uk-UA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реалізуються так: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81190" y="1794648"/>
            <a:ext cx="755801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cs typeface="Arial" charset="0"/>
              </a:rPr>
              <a:t>(define (make-rat n d) (cons n d</a:t>
            </a:r>
            <a:r>
              <a:rPr lang="en-US" sz="2000" dirty="0" smtClean="0">
                <a:solidFill>
                  <a:srgbClr val="0000CC"/>
                </a:solidFill>
                <a:cs typeface="Arial" charset="0"/>
              </a:rPr>
              <a:t>))</a:t>
            </a:r>
            <a:r>
              <a:rPr lang="uk-UA" sz="2000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uk-UA" sz="2000" dirty="0" smtClean="0">
                <a:solidFill>
                  <a:srgbClr val="0000CC"/>
                </a:solidFill>
                <a:cs typeface="Arial" charset="0"/>
              </a:rPr>
              <a:t>; створити пару</a:t>
            </a:r>
            <a:endParaRPr lang="en-US" sz="2000" dirty="0">
              <a:solidFill>
                <a:srgbClr val="0000CC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cs typeface="Arial" charset="0"/>
              </a:rPr>
              <a:t>(define (</a:t>
            </a:r>
            <a:r>
              <a:rPr lang="en-US" sz="2000" dirty="0" err="1">
                <a:solidFill>
                  <a:srgbClr val="0000CC"/>
                </a:solidFill>
                <a:cs typeface="Arial" charset="0"/>
              </a:rPr>
              <a:t>numer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 x) (car x</a:t>
            </a:r>
            <a:r>
              <a:rPr lang="en-US" sz="2000" dirty="0" smtClean="0">
                <a:solidFill>
                  <a:srgbClr val="0000CC"/>
                </a:solidFill>
                <a:cs typeface="Arial" charset="0"/>
              </a:rPr>
              <a:t>))</a:t>
            </a:r>
            <a:r>
              <a:rPr lang="uk-UA" sz="2000" dirty="0" smtClean="0">
                <a:solidFill>
                  <a:srgbClr val="0000CC"/>
                </a:solidFill>
                <a:cs typeface="Arial" charset="0"/>
              </a:rPr>
              <a:t>              ; створити чисельник пари</a:t>
            </a:r>
            <a:endParaRPr lang="en-US" sz="2000" dirty="0">
              <a:solidFill>
                <a:srgbClr val="0000CC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cs typeface="Arial" charset="0"/>
              </a:rPr>
              <a:t>(define (</a:t>
            </a:r>
            <a:r>
              <a:rPr lang="en-US" sz="2000" dirty="0" err="1">
                <a:solidFill>
                  <a:srgbClr val="0000CC"/>
                </a:solidFill>
                <a:cs typeface="Arial" charset="0"/>
              </a:rPr>
              <a:t>denom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 x) (</a:t>
            </a:r>
            <a:r>
              <a:rPr lang="en-US" sz="2000" dirty="0" err="1">
                <a:solidFill>
                  <a:srgbClr val="0000CC"/>
                </a:solidFill>
                <a:cs typeface="Arial" charset="0"/>
              </a:rPr>
              <a:t>cdr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 x</a:t>
            </a:r>
            <a:r>
              <a:rPr lang="en-US" sz="2000" dirty="0" smtClean="0">
                <a:solidFill>
                  <a:srgbClr val="0000CC"/>
                </a:solidFill>
                <a:cs typeface="Arial" charset="0"/>
              </a:rPr>
              <a:t>))</a:t>
            </a:r>
            <a:r>
              <a:rPr lang="uk-UA" sz="2000" dirty="0" smtClean="0">
                <a:solidFill>
                  <a:srgbClr val="0000CC"/>
                </a:solidFill>
                <a:cs typeface="Arial" charset="0"/>
              </a:rPr>
              <a:t>             ; створити знаменник пари</a:t>
            </a:r>
            <a:endParaRPr lang="uk-UA" sz="2000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81190" y="3101154"/>
            <a:ext cx="60960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(define(print-rat x); </a:t>
            </a:r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err="1" smtClean="0">
                <a:solidFill>
                  <a:srgbClr val="0000CC"/>
                </a:solidFill>
              </a:rPr>
              <a:t>друк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пари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</a:t>
            </a:r>
            <a:r>
              <a:rPr lang="uk-UA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(newline)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 (display (</a:t>
            </a:r>
            <a:r>
              <a:rPr lang="en-US" sz="2000" dirty="0" err="1" smtClean="0">
                <a:solidFill>
                  <a:srgbClr val="0000CC"/>
                </a:solidFill>
              </a:rPr>
              <a:t>numer</a:t>
            </a:r>
            <a:r>
              <a:rPr lang="en-US" sz="2000" dirty="0" smtClean="0">
                <a:solidFill>
                  <a:srgbClr val="0000CC"/>
                </a:solidFill>
              </a:rPr>
              <a:t> x))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 (display "/")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</a:t>
            </a:r>
            <a:r>
              <a:rPr lang="uk-UA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(display (</a:t>
            </a:r>
            <a:r>
              <a:rPr lang="en-US" sz="2000" dirty="0" err="1" smtClean="0">
                <a:solidFill>
                  <a:srgbClr val="0000CC"/>
                </a:solidFill>
              </a:rPr>
              <a:t>denom</a:t>
            </a:r>
            <a:r>
              <a:rPr lang="en-US" sz="2000" dirty="0" smtClean="0">
                <a:solidFill>
                  <a:srgbClr val="0000CC"/>
                </a:solidFill>
              </a:rPr>
              <a:t> x)))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81190" y="5195491"/>
            <a:ext cx="6592317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print-rat</a:t>
            </a:r>
            <a:r>
              <a:rPr lang="ru-RU" sz="2000" dirty="0" smtClean="0">
                <a:solidFill>
                  <a:srgbClr val="FF0000"/>
                </a:solidFill>
              </a:rPr>
              <a:t> (</a:t>
            </a:r>
            <a:r>
              <a:rPr lang="ru-RU" sz="2000" dirty="0" err="1" smtClean="0">
                <a:solidFill>
                  <a:srgbClr val="FF0000"/>
                </a:solidFill>
              </a:rPr>
              <a:t>make-rat</a:t>
            </a:r>
            <a:r>
              <a:rPr lang="ru-RU" sz="2000" dirty="0" smtClean="0">
                <a:solidFill>
                  <a:srgbClr val="FF0000"/>
                </a:solidFill>
              </a:rPr>
              <a:t> 5 6));</a:t>
            </a:r>
            <a:r>
              <a:rPr lang="ru-RU" sz="2000" dirty="0" err="1" smtClean="0">
                <a:solidFill>
                  <a:srgbClr val="FF0000"/>
                </a:solidFill>
              </a:rPr>
              <a:t>виклик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друку</a:t>
            </a:r>
            <a:r>
              <a:rPr lang="ru-RU" sz="2000" dirty="0" smtClean="0">
                <a:solidFill>
                  <a:srgbClr val="FF0000"/>
                </a:solidFill>
              </a:rPr>
              <a:t> пари у </a:t>
            </a:r>
            <a:r>
              <a:rPr lang="ru-RU" sz="2000" dirty="0" err="1" smtClean="0">
                <a:solidFill>
                  <a:srgbClr val="FF0000"/>
                </a:solidFill>
              </a:rPr>
              <a:t>вигляді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дробу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76023" y="5283534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5/6</a:t>
            </a:r>
            <a:endParaRPr lang="ru-RU" sz="20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8110330" y="5345313"/>
            <a:ext cx="728870" cy="2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4817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Додавання </a:t>
            </a:r>
            <a:r>
              <a:rPr lang="uk-UA" sz="3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дробів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2608" y="1099284"/>
            <a:ext cx="6096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;===========</a:t>
            </a:r>
            <a:r>
              <a:rPr lang="ru-RU" sz="2000" dirty="0" err="1" smtClean="0">
                <a:solidFill>
                  <a:srgbClr val="0000CC"/>
                </a:solidFill>
              </a:rPr>
              <a:t>додавання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дробів</a:t>
            </a:r>
            <a:r>
              <a:rPr lang="ru-RU" sz="2000" dirty="0" smtClean="0">
                <a:solidFill>
                  <a:srgbClr val="0000CC"/>
                </a:solidFill>
              </a:rPr>
              <a:t>===============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define (add-rat x y)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(make-rat (+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 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</a:t>
            </a:r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GB" sz="2000" dirty="0" smtClean="0">
                <a:solidFill>
                  <a:srgbClr val="0000CC"/>
                </a:solidFill>
              </a:rPr>
              <a:t>    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y)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 ) 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  </a:t>
            </a:r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GB" sz="2000" dirty="0" smtClean="0">
                <a:solidFill>
                  <a:srgbClr val="0000CC"/>
                </a:solidFill>
              </a:rPr>
              <a:t> (*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 ) ) 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2608" y="3119112"/>
            <a:ext cx="6096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fraction1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4 7) );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1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fraction2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5 9) );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2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2608" y="4349813"/>
            <a:ext cx="37837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(print-rat (add-rat fraction1 fraction2))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75890" y="4326409"/>
            <a:ext cx="742511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dirty="0" smtClean="0"/>
              <a:t>71/63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876800" y="4349813"/>
            <a:ext cx="7686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61" y="1662701"/>
            <a:ext cx="2866372" cy="823670"/>
          </a:xfrm>
          <a:prstGeom prst="rect">
            <a:avLst/>
          </a:prstGeom>
        </p:spPr>
      </p:pic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44153"/>
              </p:ext>
            </p:extLst>
          </p:nvPr>
        </p:nvGraphicFramePr>
        <p:xfrm>
          <a:off x="8447955" y="4100833"/>
          <a:ext cx="17541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Уравнение" r:id="rId4" imgW="914400" imgH="355320" progId="Equation.3">
                  <p:embed/>
                </p:oleObj>
              </mc:Choice>
              <mc:Fallback>
                <p:oleObj name="Уравнение" r:id="rId4" imgW="9144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7955" y="4100833"/>
                        <a:ext cx="1754188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59336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Віднімання </a:t>
            </a:r>
            <a:r>
              <a:rPr lang="uk-UA" sz="3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дробів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3426" y="1155483"/>
            <a:ext cx="609600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;===========</a:t>
            </a:r>
            <a:r>
              <a:rPr lang="ru-RU" sz="2000" dirty="0" err="1" smtClean="0">
                <a:solidFill>
                  <a:srgbClr val="0000CC"/>
                </a:solidFill>
              </a:rPr>
              <a:t>віднімання</a:t>
            </a:r>
            <a:r>
              <a:rPr lang="ru-RU" sz="2000" dirty="0" smtClean="0">
                <a:solidFill>
                  <a:srgbClr val="0000CC"/>
                </a:solidFill>
              </a:rPr>
              <a:t>===============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define (sub-rat x y)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(make-rat (-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              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y)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x)))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            (*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y))))</a:t>
            </a:r>
          </a:p>
          <a:p>
            <a:endParaRPr lang="en-GB" sz="2000" dirty="0" smtClean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6192" y="4615441"/>
            <a:ext cx="4167231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(print-rat (sub-rat fraction1 fraction2))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97654" y="4615441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1/63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591468" y="4715468"/>
            <a:ext cx="715617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66192" y="3501015"/>
            <a:ext cx="6096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fraction1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4 7) );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1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fraction2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5 9) );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2</a:t>
            </a:r>
            <a:endParaRPr lang="ru-RU" sz="2000" dirty="0">
              <a:solidFill>
                <a:srgbClr val="0000CC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960" y="1526221"/>
            <a:ext cx="2995380" cy="7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5572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6192" y="954107"/>
            <a:ext cx="7792278" cy="532453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</a:rPr>
              <a:t>;===============division=======================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(define (div-rat x y)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(make-rat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            (*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y))))</a:t>
            </a:r>
          </a:p>
          <a:p>
            <a:endParaRPr lang="en-GB" sz="2000" dirty="0" smtClean="0">
              <a:solidFill>
                <a:srgbClr val="0000CC"/>
              </a:solidFill>
            </a:endParaRPr>
          </a:p>
          <a:p>
            <a:r>
              <a:rPr lang="en-GB" sz="2000" dirty="0" smtClean="0">
                <a:solidFill>
                  <a:srgbClr val="FF0000"/>
                </a:solidFill>
              </a:rPr>
              <a:t>(print-rat (div-rat fraction1 fraction2))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r>
              <a:rPr lang="uk-UA" sz="2000" dirty="0" smtClean="0">
                <a:solidFill>
                  <a:srgbClr val="FF0000"/>
                </a:solidFill>
              </a:rPr>
              <a:t>виклик процедури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;===============</a:t>
            </a:r>
            <a:r>
              <a:rPr lang="ru-RU" sz="2000" dirty="0" err="1" smtClean="0">
                <a:solidFill>
                  <a:srgbClr val="0000CC"/>
                </a:solidFill>
              </a:rPr>
              <a:t>множення</a:t>
            </a:r>
            <a:r>
              <a:rPr lang="ru-RU" sz="2000" dirty="0" smtClean="0">
                <a:solidFill>
                  <a:srgbClr val="0000CC"/>
                </a:solidFill>
              </a:rPr>
              <a:t>=======================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mul-rat</a:t>
            </a:r>
            <a:r>
              <a:rPr lang="ru-RU" sz="2000" dirty="0" smtClean="0">
                <a:solidFill>
                  <a:srgbClr val="0000CC"/>
                </a:solidFill>
              </a:rPr>
              <a:t> x y)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(* (</a:t>
            </a:r>
            <a:r>
              <a:rPr lang="ru-RU" sz="2000" dirty="0" err="1" smtClean="0">
                <a:solidFill>
                  <a:srgbClr val="0000CC"/>
                </a:solidFill>
              </a:rPr>
              <a:t>numer</a:t>
            </a:r>
            <a:r>
              <a:rPr lang="ru-RU" sz="2000" dirty="0" smtClean="0">
                <a:solidFill>
                  <a:srgbClr val="0000CC"/>
                </a:solidFill>
              </a:rPr>
              <a:t> x) (</a:t>
            </a:r>
            <a:r>
              <a:rPr lang="ru-RU" sz="2000" dirty="0" err="1" smtClean="0">
                <a:solidFill>
                  <a:srgbClr val="0000CC"/>
                </a:solidFill>
              </a:rPr>
              <a:t>numer</a:t>
            </a:r>
            <a:r>
              <a:rPr lang="ru-RU" sz="2000" dirty="0" smtClean="0">
                <a:solidFill>
                  <a:srgbClr val="0000CC"/>
                </a:solidFill>
              </a:rPr>
              <a:t> y))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              (* (</a:t>
            </a:r>
            <a:r>
              <a:rPr lang="ru-RU" sz="2000" dirty="0" err="1" smtClean="0">
                <a:solidFill>
                  <a:srgbClr val="0000CC"/>
                </a:solidFill>
              </a:rPr>
              <a:t>denom</a:t>
            </a:r>
            <a:r>
              <a:rPr lang="ru-RU" sz="2000" dirty="0" smtClean="0">
                <a:solidFill>
                  <a:srgbClr val="0000CC"/>
                </a:solidFill>
              </a:rPr>
              <a:t> x) (</a:t>
            </a:r>
            <a:r>
              <a:rPr lang="ru-RU" sz="2000" dirty="0" err="1" smtClean="0">
                <a:solidFill>
                  <a:srgbClr val="0000CC"/>
                </a:solidFill>
              </a:rPr>
              <a:t>denom</a:t>
            </a:r>
            <a:r>
              <a:rPr lang="ru-RU" sz="2000" dirty="0" smtClean="0">
                <a:solidFill>
                  <a:srgbClr val="0000CC"/>
                </a:solidFill>
              </a:rPr>
              <a:t> y))))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print-rat</a:t>
            </a:r>
            <a:r>
              <a:rPr lang="ru-RU" sz="2000" dirty="0" smtClean="0">
                <a:solidFill>
                  <a:srgbClr val="FF0000"/>
                </a:solidFill>
              </a:rPr>
              <a:t> (</a:t>
            </a:r>
            <a:r>
              <a:rPr lang="ru-RU" sz="2000" dirty="0" err="1" smtClean="0">
                <a:solidFill>
                  <a:srgbClr val="FF0000"/>
                </a:solidFill>
              </a:rPr>
              <a:t>mul-rat</a:t>
            </a:r>
            <a:r>
              <a:rPr lang="ru-RU" sz="2000" dirty="0" smtClean="0">
                <a:solidFill>
                  <a:srgbClr val="FF0000"/>
                </a:solidFill>
              </a:rPr>
              <a:t> fraction1 fraction2))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r>
              <a:rPr lang="uk-UA" sz="2000" dirty="0" smtClean="0">
                <a:solidFill>
                  <a:srgbClr val="FF0000"/>
                </a:solidFill>
              </a:rPr>
              <a:t> виклик процедури</a:t>
            </a:r>
            <a:endParaRPr lang="ru-RU" sz="2000" dirty="0" smtClean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srgbClr val="0000CC"/>
                </a:solidFill>
              </a:rPr>
              <a:t>;===============</a:t>
            </a:r>
            <a:r>
              <a:rPr lang="ru-RU" sz="2000" dirty="0" err="1" smtClean="0">
                <a:solidFill>
                  <a:srgbClr val="0000CC"/>
                </a:solidFill>
              </a:rPr>
              <a:t>порівняння</a:t>
            </a:r>
            <a:r>
              <a:rPr lang="ru-RU" sz="2000" dirty="0" smtClean="0">
                <a:solidFill>
                  <a:srgbClr val="0000CC"/>
                </a:solidFill>
              </a:rPr>
              <a:t>=======================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equal-rat</a:t>
            </a:r>
            <a:r>
              <a:rPr lang="ru-RU" sz="2000" dirty="0" smtClean="0">
                <a:solidFill>
                  <a:srgbClr val="0000CC"/>
                </a:solidFill>
              </a:rPr>
              <a:t>? x y)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(= (* (</a:t>
            </a:r>
            <a:r>
              <a:rPr lang="ru-RU" sz="2000" dirty="0" err="1" smtClean="0">
                <a:solidFill>
                  <a:srgbClr val="0000CC"/>
                </a:solidFill>
              </a:rPr>
              <a:t>numer</a:t>
            </a:r>
            <a:r>
              <a:rPr lang="ru-RU" sz="2000" dirty="0" smtClean="0">
                <a:solidFill>
                  <a:srgbClr val="0000CC"/>
                </a:solidFill>
              </a:rPr>
              <a:t> x) (</a:t>
            </a:r>
            <a:r>
              <a:rPr lang="ru-RU" sz="2000" dirty="0" err="1" smtClean="0">
                <a:solidFill>
                  <a:srgbClr val="0000CC"/>
                </a:solidFill>
              </a:rPr>
              <a:t>denom</a:t>
            </a:r>
            <a:r>
              <a:rPr lang="ru-RU" sz="2000" dirty="0" smtClean="0">
                <a:solidFill>
                  <a:srgbClr val="0000CC"/>
                </a:solidFill>
              </a:rPr>
              <a:t> y))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(* (</a:t>
            </a:r>
            <a:r>
              <a:rPr lang="ru-RU" sz="2000" dirty="0" err="1" smtClean="0">
                <a:solidFill>
                  <a:srgbClr val="0000CC"/>
                </a:solidFill>
              </a:rPr>
              <a:t>numer</a:t>
            </a:r>
            <a:r>
              <a:rPr lang="ru-RU" sz="2000" dirty="0" smtClean="0">
                <a:solidFill>
                  <a:srgbClr val="0000CC"/>
                </a:solidFill>
              </a:rPr>
              <a:t> y) (</a:t>
            </a:r>
            <a:r>
              <a:rPr lang="ru-RU" sz="2000" dirty="0" err="1" smtClean="0">
                <a:solidFill>
                  <a:srgbClr val="0000CC"/>
                </a:solidFill>
              </a:rPr>
              <a:t>denom</a:t>
            </a:r>
            <a:r>
              <a:rPr lang="ru-RU" sz="2000" dirty="0" smtClean="0">
                <a:solidFill>
                  <a:srgbClr val="0000CC"/>
                </a:solidFill>
              </a:rPr>
              <a:t> x))))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newline</a:t>
            </a:r>
            <a:r>
              <a:rPr lang="ru-RU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equal-rat</a:t>
            </a:r>
            <a:r>
              <a:rPr lang="ru-RU" sz="2000" dirty="0" smtClean="0">
                <a:solidFill>
                  <a:srgbClr val="FF0000"/>
                </a:solidFill>
              </a:rPr>
              <a:t>? fraction1 fraction2)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Множення та ділення </a:t>
            </a:r>
            <a:r>
              <a:rPr lang="uk-UA" sz="3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дробів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950419" y="5878532"/>
            <a:ext cx="689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#f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49146" y="238549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36/35</a:t>
            </a:r>
            <a:endParaRPr lang="en-GB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7949146" y="407781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20/63</a:t>
            </a:r>
            <a:endParaRPr lang="en-GB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148" y="1587601"/>
            <a:ext cx="1718396" cy="7485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148" y="3066585"/>
            <a:ext cx="1718395" cy="64939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982" y="5169554"/>
            <a:ext cx="1370561" cy="3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894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Обернення дробу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1220854"/>
            <a:ext cx="5155096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;=========== </a:t>
            </a:r>
            <a:r>
              <a:rPr lang="ru-RU" sz="2000" dirty="0" err="1" smtClean="0">
                <a:solidFill>
                  <a:srgbClr val="0000CC"/>
                </a:solidFill>
              </a:rPr>
              <a:t>обернення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invert-rat</a:t>
            </a:r>
            <a:r>
              <a:rPr lang="ru-RU" sz="2000" dirty="0" smtClean="0">
                <a:solidFill>
                  <a:srgbClr val="0000CC"/>
                </a:solidFill>
              </a:rPr>
              <a:t> n d)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(</a:t>
            </a:r>
            <a:r>
              <a:rPr lang="ru-RU" sz="2000" dirty="0" err="1" smtClean="0">
                <a:solidFill>
                  <a:srgbClr val="0000CC"/>
                </a:solidFill>
              </a:rPr>
              <a:t>let</a:t>
            </a:r>
            <a:r>
              <a:rPr lang="ru-RU" sz="2000" dirty="0" smtClean="0">
                <a:solidFill>
                  <a:srgbClr val="0000CC"/>
                </a:solidFill>
              </a:rPr>
              <a:t> ((</a:t>
            </a:r>
            <a:r>
              <a:rPr lang="ru-RU" sz="2000" dirty="0" err="1" smtClean="0">
                <a:solidFill>
                  <a:srgbClr val="0000CC"/>
                </a:solidFill>
              </a:rPr>
              <a:t>nod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gcd</a:t>
            </a:r>
            <a:r>
              <a:rPr lang="ru-RU" sz="2000" dirty="0" smtClean="0">
                <a:solidFill>
                  <a:srgbClr val="0000CC"/>
                </a:solidFill>
              </a:rPr>
              <a:t> n d)))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(</a:t>
            </a:r>
            <a:r>
              <a:rPr lang="ru-RU" sz="2000" dirty="0" err="1" smtClean="0">
                <a:solidFill>
                  <a:srgbClr val="0000CC"/>
                </a:solidFill>
              </a:rPr>
              <a:t>cons</a:t>
            </a:r>
            <a:r>
              <a:rPr lang="ru-RU" sz="2000" dirty="0" smtClean="0">
                <a:solidFill>
                  <a:srgbClr val="0000CC"/>
                </a:solidFill>
              </a:rPr>
              <a:t> (/ d </a:t>
            </a:r>
            <a:r>
              <a:rPr lang="ru-RU" sz="2000" dirty="0" err="1" smtClean="0">
                <a:solidFill>
                  <a:srgbClr val="0000CC"/>
                </a:solidFill>
              </a:rPr>
              <a:t>nod</a:t>
            </a:r>
            <a:r>
              <a:rPr lang="ru-RU" sz="2000" dirty="0" smtClean="0">
                <a:solidFill>
                  <a:srgbClr val="0000CC"/>
                </a:solidFill>
              </a:rPr>
              <a:t>) (/ n </a:t>
            </a:r>
            <a:r>
              <a:rPr lang="ru-RU" sz="2000" dirty="0" err="1" smtClean="0">
                <a:solidFill>
                  <a:srgbClr val="0000CC"/>
                </a:solidFill>
              </a:rPr>
              <a:t>nod</a:t>
            </a:r>
            <a:r>
              <a:rPr lang="ru-RU" sz="2000" dirty="0" smtClean="0">
                <a:solidFill>
                  <a:srgbClr val="0000CC"/>
                </a:solidFill>
              </a:rPr>
              <a:t>))))</a:t>
            </a:r>
          </a:p>
          <a:p>
            <a:endParaRPr lang="ru-RU" sz="2000" dirty="0" smtClean="0">
              <a:solidFill>
                <a:srgbClr val="0000CC"/>
              </a:solidFill>
            </a:endParaRPr>
          </a:p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invert-rat</a:t>
            </a:r>
            <a:r>
              <a:rPr lang="ru-RU" sz="2000" dirty="0" smtClean="0">
                <a:solidFill>
                  <a:srgbClr val="FF0000"/>
                </a:solidFill>
              </a:rPr>
              <a:t> 5 6)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9800" y="2690999"/>
            <a:ext cx="78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(6 . 5)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432246" y="2891054"/>
            <a:ext cx="1113183" cy="106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997032" y="1198918"/>
            <a:ext cx="5844210" cy="25545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;======з </a:t>
            </a:r>
            <a:r>
              <a:rPr lang="ru-RU" sz="2000" dirty="0" err="1" smtClean="0">
                <a:solidFill>
                  <a:srgbClr val="0000CC"/>
                </a:solidFill>
              </a:rPr>
              <a:t>раціонального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у </a:t>
            </a:r>
            <a:r>
              <a:rPr lang="ru-RU" sz="2000" dirty="0" err="1" smtClean="0">
                <a:solidFill>
                  <a:srgbClr val="0000CC"/>
                </a:solidFill>
              </a:rPr>
              <a:t>плаваючий</a:t>
            </a:r>
            <a:r>
              <a:rPr lang="ru-RU" sz="2000" dirty="0" smtClean="0">
                <a:solidFill>
                  <a:srgbClr val="0000CC"/>
                </a:solidFill>
              </a:rPr>
              <a:t>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define (float-rat x)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(/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x)(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x)))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(float-rat fraction1)</a:t>
            </a:r>
          </a:p>
          <a:p>
            <a:endParaRPr lang="en-GB" sz="2000" dirty="0" smtClean="0">
              <a:solidFill>
                <a:srgbClr val="0000CC"/>
              </a:solidFill>
            </a:endParaRPr>
          </a:p>
          <a:p>
            <a:r>
              <a:rPr lang="en-GB" sz="2000" dirty="0" smtClean="0">
                <a:solidFill>
                  <a:srgbClr val="0000CC"/>
                </a:solidFill>
              </a:rPr>
              <a:t>(define (float-rat x)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(/ (car x)(</a:t>
            </a:r>
            <a:r>
              <a:rPr lang="en-GB" sz="2000" dirty="0" err="1" smtClean="0">
                <a:solidFill>
                  <a:srgbClr val="0000CC"/>
                </a:solidFill>
              </a:rPr>
              <a:t>cdr</a:t>
            </a:r>
            <a:r>
              <a:rPr lang="en-GB" sz="2000" dirty="0" smtClean="0">
                <a:solidFill>
                  <a:srgbClr val="0000CC"/>
                </a:solidFill>
              </a:rPr>
              <a:t> x)))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(float-rat fraction1)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679" y="2348864"/>
            <a:ext cx="438891" cy="119039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45495" y="4482169"/>
            <a:ext cx="5803705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fraction1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4 7) )  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1</a:t>
            </a:r>
            <a:endParaRPr lang="ru-RU" sz="2000" dirty="0">
              <a:solidFill>
                <a:srgbClr val="0000CC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5685183" y="3753463"/>
            <a:ext cx="1550504" cy="80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7565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85402" y="1507853"/>
            <a:ext cx="1048848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54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Лекція</a:t>
            </a:r>
            <a:r>
              <a:rPr lang="ru-RU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6</a:t>
            </a:r>
            <a:endParaRPr lang="uk-UA" sz="5400" b="1" dirty="0" smtClean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Комп</a:t>
            </a:r>
            <a:r>
              <a:rPr lang="en-US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’</a:t>
            </a:r>
            <a:r>
              <a:rPr lang="uk-UA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ютерна</a:t>
            </a:r>
            <a:r>
              <a:rPr lang="uk-UA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а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рифметика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мовою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Scheme</a:t>
            </a:r>
            <a:endParaRPr lang="ru-RU" sz="54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785526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Комплексним</a:t>
            </a:r>
            <a:r>
              <a:rPr lang="ru-RU" sz="2000" dirty="0" smtClean="0"/>
              <a:t> числом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впорядкована</a:t>
            </a:r>
            <a:r>
              <a:rPr lang="ru-RU" sz="2000" dirty="0" smtClean="0"/>
              <a:t> пара </a:t>
            </a:r>
            <a:r>
              <a:rPr lang="ru-RU" sz="2000" dirty="0" err="1" smtClean="0"/>
              <a:t>дійсних</a:t>
            </a:r>
            <a:r>
              <a:rPr lang="ru-RU" sz="2000" dirty="0" smtClean="0"/>
              <a:t> чисел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a, b).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ru-RU" sz="2000" dirty="0" err="1" smtClean="0"/>
              <a:t>Дві</a:t>
            </a:r>
            <a:r>
              <a:rPr lang="ru-RU" sz="2000" dirty="0" smtClean="0"/>
              <a:t> таких пари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a1, b1)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a2, b2) </a:t>
            </a:r>
            <a:r>
              <a:rPr lang="ru-RU" sz="2000" dirty="0" err="1" smtClean="0"/>
              <a:t>вважають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рівними</a:t>
            </a:r>
            <a:r>
              <a:rPr lang="ru-RU" sz="2000" dirty="0" smtClean="0"/>
              <a:t> в тому і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в тому </a:t>
            </a:r>
            <a:r>
              <a:rPr lang="ru-RU" sz="2000" dirty="0" err="1" smtClean="0"/>
              <a:t>випадку</a:t>
            </a:r>
            <a:r>
              <a:rPr lang="ru-RU" sz="2000" dirty="0" smtClean="0"/>
              <a:t>, коли </a:t>
            </a:r>
            <a:r>
              <a:rPr lang="en-GB" sz="2000" b="1" dirty="0" smtClean="0">
                <a:solidFill>
                  <a:srgbClr val="0000CC"/>
                </a:solidFill>
              </a:rPr>
              <a:t>a1 = a2 </a:t>
            </a:r>
            <a:r>
              <a:rPr lang="ru-RU" sz="2000" b="1" dirty="0" smtClean="0">
                <a:solidFill>
                  <a:srgbClr val="0000CC"/>
                </a:solidFill>
              </a:rPr>
              <a:t>і </a:t>
            </a:r>
            <a:r>
              <a:rPr lang="en-GB" sz="2000" b="1" dirty="0" smtClean="0">
                <a:solidFill>
                  <a:srgbClr val="0000CC"/>
                </a:solidFill>
              </a:rPr>
              <a:t>b1 = b2</a:t>
            </a:r>
            <a:r>
              <a:rPr lang="en-GB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rgbClr val="FF0000"/>
                </a:solidFill>
              </a:rPr>
              <a:t>Сумою </a:t>
            </a:r>
            <a:r>
              <a:rPr lang="ru-RU" sz="2000" b="1" dirty="0" err="1" smtClean="0">
                <a:solidFill>
                  <a:srgbClr val="FF0000"/>
                </a:solidFill>
              </a:rPr>
              <a:t>комплексних</a:t>
            </a:r>
            <a:r>
              <a:rPr lang="ru-RU" sz="2000" b="1" dirty="0" smtClean="0">
                <a:solidFill>
                  <a:srgbClr val="FF0000"/>
                </a:solidFill>
              </a:rPr>
              <a:t> чисел </a:t>
            </a:r>
            <a:r>
              <a:rPr lang="ru-RU" sz="2000" b="1" dirty="0" smtClean="0">
                <a:solidFill>
                  <a:srgbClr val="C00000"/>
                </a:solidFill>
              </a:rPr>
              <a:t>(</a:t>
            </a:r>
            <a:r>
              <a:rPr lang="en-GB" sz="2000" b="1" dirty="0" smtClean="0">
                <a:solidFill>
                  <a:srgbClr val="C00000"/>
                </a:solidFill>
              </a:rPr>
              <a:t>a1, b1) </a:t>
            </a:r>
            <a:r>
              <a:rPr lang="ru-RU" sz="2000" b="1" dirty="0" smtClean="0">
                <a:solidFill>
                  <a:srgbClr val="C00000"/>
                </a:solidFill>
              </a:rPr>
              <a:t>і (</a:t>
            </a:r>
            <a:r>
              <a:rPr lang="en-GB" sz="2000" b="1" dirty="0" smtClean="0">
                <a:solidFill>
                  <a:srgbClr val="C00000"/>
                </a:solidFill>
              </a:rPr>
              <a:t>a2, b2</a:t>
            </a:r>
            <a:r>
              <a:rPr lang="en-GB" sz="2000" dirty="0" smtClean="0"/>
              <a:t>)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нове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комплексне</a:t>
            </a:r>
            <a:r>
              <a:rPr lang="ru-RU" sz="2000" dirty="0" smtClean="0"/>
              <a:t> число </a:t>
            </a:r>
            <a:r>
              <a:rPr lang="ru-RU" sz="2000" b="1" dirty="0" smtClean="0">
                <a:solidFill>
                  <a:srgbClr val="0000CC"/>
                </a:solidFill>
              </a:rPr>
              <a:t>(с, </a:t>
            </a:r>
            <a:r>
              <a:rPr lang="en-GB" sz="2000" b="1" dirty="0" smtClean="0">
                <a:solidFill>
                  <a:srgbClr val="0000CC"/>
                </a:solidFill>
              </a:rPr>
              <a:t>d), </a:t>
            </a:r>
            <a:r>
              <a:rPr lang="ru-RU" sz="2000" dirty="0" err="1" smtClean="0"/>
              <a:t>таке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:</a:t>
            </a:r>
          </a:p>
          <a:p>
            <a:pPr lvl="2"/>
            <a:r>
              <a:rPr lang="en-GB" sz="2000" b="1" dirty="0" smtClean="0">
                <a:solidFill>
                  <a:srgbClr val="0000CC"/>
                </a:solidFill>
              </a:rPr>
              <a:t>c = a1 + a2</a:t>
            </a:r>
          </a:p>
          <a:p>
            <a:pPr lvl="2"/>
            <a:r>
              <a:rPr lang="en-GB" sz="2000" b="1" dirty="0" smtClean="0">
                <a:solidFill>
                  <a:srgbClr val="0000CC"/>
                </a:solidFill>
              </a:rPr>
              <a:t>d = b1 + b2</a:t>
            </a:r>
          </a:p>
          <a:p>
            <a:r>
              <a:rPr lang="ru-RU" sz="2000" dirty="0" smtClean="0"/>
              <a:t>Для </a:t>
            </a:r>
            <a:r>
              <a:rPr lang="ru-RU" sz="2000" dirty="0" err="1" smtClean="0"/>
              <a:t>додавання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дотримуються</a:t>
            </a:r>
            <a:r>
              <a:rPr lang="ru-RU" sz="2000" dirty="0" smtClean="0"/>
              <a:t> </a:t>
            </a:r>
            <a:r>
              <a:rPr lang="ru-RU" sz="2000" b="1" dirty="0" err="1" smtClean="0"/>
              <a:t>сполучний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переместітельний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закони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Добутком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комплексних</a:t>
            </a:r>
            <a:r>
              <a:rPr lang="ru-RU" sz="2000" b="1" dirty="0" smtClean="0">
                <a:solidFill>
                  <a:srgbClr val="FF0000"/>
                </a:solidFill>
              </a:rPr>
              <a:t> чисел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a1, b1)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a2, b2)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нове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комплексне</a:t>
            </a:r>
            <a:r>
              <a:rPr lang="ru-RU" sz="2000" dirty="0" smtClean="0"/>
              <a:t> число </a:t>
            </a:r>
            <a:r>
              <a:rPr lang="ru-RU" sz="2000" b="1" dirty="0" smtClean="0">
                <a:solidFill>
                  <a:srgbClr val="0000CC"/>
                </a:solidFill>
              </a:rPr>
              <a:t>(с, </a:t>
            </a:r>
            <a:r>
              <a:rPr lang="en-GB" sz="2000" b="1" dirty="0" smtClean="0">
                <a:solidFill>
                  <a:srgbClr val="0000CC"/>
                </a:solidFill>
              </a:rPr>
              <a:t>d), </a:t>
            </a:r>
            <a:r>
              <a:rPr lang="ru-RU" sz="2000" dirty="0" err="1" smtClean="0"/>
              <a:t>таке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:</a:t>
            </a:r>
          </a:p>
          <a:p>
            <a:endParaRPr lang="ru-RU" sz="2000" dirty="0" smtClean="0"/>
          </a:p>
          <a:p>
            <a:pPr lvl="2"/>
            <a:r>
              <a:rPr lang="en-GB" sz="2000" b="1" dirty="0" smtClean="0">
                <a:solidFill>
                  <a:srgbClr val="0000CC"/>
                </a:solidFill>
              </a:rPr>
              <a:t>c = a1 * a2 - b1 * b2</a:t>
            </a:r>
          </a:p>
          <a:p>
            <a:pPr lvl="2"/>
            <a:r>
              <a:rPr lang="en-GB" sz="2000" b="1" dirty="0" smtClean="0">
                <a:solidFill>
                  <a:srgbClr val="0000CC"/>
                </a:solidFill>
              </a:rPr>
              <a:t>d = a1 * b2 + a2 * b2</a:t>
            </a:r>
          </a:p>
          <a:p>
            <a:r>
              <a:rPr lang="ru-RU" sz="2000" dirty="0" smtClean="0"/>
              <a:t>Для </a:t>
            </a:r>
            <a:r>
              <a:rPr lang="ru-RU" sz="2000" dirty="0" err="1" smtClean="0"/>
              <a:t>множення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комплексних</a:t>
            </a:r>
            <a:r>
              <a:rPr lang="ru-RU" sz="2000" dirty="0" smtClean="0"/>
              <a:t> чисел </a:t>
            </a:r>
            <a:r>
              <a:rPr lang="ru-RU" sz="2000" dirty="0" err="1" smtClean="0"/>
              <a:t>виконується</a:t>
            </a:r>
            <a:r>
              <a:rPr lang="ru-RU" sz="2000" dirty="0" smtClean="0"/>
              <a:t> </a:t>
            </a:r>
            <a:r>
              <a:rPr lang="ru-RU" sz="2000" b="1" dirty="0" err="1" smtClean="0"/>
              <a:t>сполучний</a:t>
            </a:r>
            <a:r>
              <a:rPr lang="ru-RU" sz="2000" b="1" dirty="0" smtClean="0"/>
              <a:t> і переместительный </a:t>
            </a:r>
            <a:r>
              <a:rPr lang="ru-RU" sz="2000" b="1" dirty="0" err="1" smtClean="0"/>
              <a:t>закони</a:t>
            </a:r>
            <a:r>
              <a:rPr lang="ru-RU" sz="2000" b="1" dirty="0" smtClean="0"/>
              <a:t> </a:t>
            </a:r>
            <a:r>
              <a:rPr lang="ru-RU" sz="2000" dirty="0" err="1" smtClean="0"/>
              <a:t>закони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 А для </a:t>
            </a:r>
            <a:r>
              <a:rPr lang="ru-RU" sz="2000" dirty="0" err="1" smtClean="0"/>
              <a:t>додавання</a:t>
            </a:r>
            <a:r>
              <a:rPr lang="ru-RU" sz="2000" dirty="0" smtClean="0"/>
              <a:t> і </a:t>
            </a:r>
            <a:r>
              <a:rPr lang="ru-RU" sz="2000" dirty="0" err="1" smtClean="0"/>
              <a:t>множення</a:t>
            </a:r>
            <a:r>
              <a:rPr lang="ru-RU" sz="2000" dirty="0" smtClean="0"/>
              <a:t> - </a:t>
            </a:r>
            <a:r>
              <a:rPr lang="ru-RU" sz="2000" b="1" dirty="0" err="1" smtClean="0"/>
              <a:t>розподільний</a:t>
            </a:r>
            <a:r>
              <a:rPr lang="ru-RU" sz="2000" b="1" dirty="0" smtClean="0"/>
              <a:t> закон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35778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Розглянемо</a:t>
            </a:r>
            <a:r>
              <a:rPr lang="ru-RU" sz="2000" dirty="0" smtClean="0"/>
              <a:t> пари виду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a, 0). </a:t>
            </a:r>
            <a:r>
              <a:rPr lang="ru-RU" sz="2000" dirty="0" smtClean="0"/>
              <a:t>Легко </a:t>
            </a:r>
            <a:r>
              <a:rPr lang="ru-RU" sz="2000" dirty="0" err="1" smtClean="0"/>
              <a:t>переконатися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сума і </a:t>
            </a:r>
            <a:r>
              <a:rPr lang="ru-RU" sz="2000" dirty="0" err="1" smtClean="0"/>
              <a:t>добуток</a:t>
            </a:r>
            <a:r>
              <a:rPr lang="ru-RU" sz="2000" dirty="0" smtClean="0"/>
              <a:t> таких пар </a:t>
            </a:r>
            <a:r>
              <a:rPr lang="ru-RU" sz="2000" dirty="0" err="1" smtClean="0"/>
              <a:t>теж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вигляд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a, 0). </a:t>
            </a:r>
            <a:r>
              <a:rPr lang="ru-RU" sz="2000" dirty="0" err="1" smtClean="0"/>
              <a:t>Причому</a:t>
            </a:r>
            <a:r>
              <a:rPr lang="ru-RU" sz="2000" dirty="0" smtClean="0"/>
              <a:t>, </a:t>
            </a:r>
            <a:r>
              <a:rPr lang="ru-RU" sz="2000" b="1" dirty="0" err="1" smtClean="0">
                <a:solidFill>
                  <a:srgbClr val="FF0000"/>
                </a:solidFill>
              </a:rPr>
              <a:t>добуток</a:t>
            </a:r>
            <a:r>
              <a:rPr lang="ru-RU" sz="2000" b="1" dirty="0" smtClean="0">
                <a:solidFill>
                  <a:srgbClr val="FF0000"/>
                </a:solidFill>
              </a:rPr>
              <a:t>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x, 0) </a:t>
            </a:r>
            <a:r>
              <a:rPr lang="ru-RU" sz="2000" dirty="0" smtClean="0"/>
              <a:t>і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y, 0)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err="1" smtClean="0">
                <a:solidFill>
                  <a:srgbClr val="0000CC"/>
                </a:solidFill>
              </a:rPr>
              <a:t>xy</a:t>
            </a:r>
            <a:r>
              <a:rPr lang="en-GB" sz="2000" b="1" dirty="0" smtClean="0">
                <a:solidFill>
                  <a:srgbClr val="0000CC"/>
                </a:solidFill>
              </a:rPr>
              <a:t>, 0), </a:t>
            </a:r>
            <a:r>
              <a:rPr lang="ru-RU" sz="2000" dirty="0" smtClean="0"/>
              <a:t>а сума -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x + y, 0).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Крім</a:t>
            </a:r>
            <a:r>
              <a:rPr lang="ru-RU" sz="2000" dirty="0" smtClean="0"/>
              <a:t> того, </a:t>
            </a:r>
            <a:r>
              <a:rPr lang="ru-RU" sz="2000" b="1" dirty="0" err="1" smtClean="0">
                <a:solidFill>
                  <a:srgbClr val="FF0000"/>
                </a:solidFill>
              </a:rPr>
              <a:t>добуток</a:t>
            </a:r>
            <a:r>
              <a:rPr lang="ru-RU" sz="2000" b="1" dirty="0" smtClean="0">
                <a:solidFill>
                  <a:srgbClr val="FF0000"/>
                </a:solidFill>
              </a:rPr>
              <a:t> пари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a, 0) </a:t>
            </a:r>
            <a:r>
              <a:rPr lang="ru-RU" sz="2000" dirty="0" smtClean="0"/>
              <a:t>на </a:t>
            </a:r>
            <a:r>
              <a:rPr lang="ru-RU" sz="2000" dirty="0" err="1" smtClean="0"/>
              <a:t>довільну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x, y) </a:t>
            </a:r>
            <a:r>
              <a:rPr lang="ru-RU" sz="2000" dirty="0" err="1" smtClean="0"/>
              <a:t>дасть</a:t>
            </a:r>
            <a:r>
              <a:rPr lang="ru-RU" sz="2000" dirty="0" smtClean="0"/>
              <a:t> в </a:t>
            </a:r>
            <a:r>
              <a:rPr lang="ru-RU" sz="2000" dirty="0" err="1" smtClean="0"/>
              <a:t>результаті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err="1" smtClean="0">
                <a:solidFill>
                  <a:srgbClr val="0000CC"/>
                </a:solidFill>
              </a:rPr>
              <a:t>ax</a:t>
            </a:r>
            <a:r>
              <a:rPr lang="en-GB" sz="2000" b="1" dirty="0" smtClean="0">
                <a:solidFill>
                  <a:srgbClr val="0000CC"/>
                </a:solidFill>
              </a:rPr>
              <a:t>, ay). </a:t>
            </a:r>
            <a:r>
              <a:rPr lang="ru-RU" sz="2000" dirty="0" smtClean="0"/>
              <a:t>Все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дозволяє</a:t>
            </a:r>
            <a:r>
              <a:rPr lang="ru-RU" sz="2000" dirty="0" smtClean="0"/>
              <a:t> </a:t>
            </a:r>
            <a:r>
              <a:rPr lang="ru-RU" sz="2000" dirty="0" err="1" smtClean="0"/>
              <a:t>ототожнити</a:t>
            </a:r>
            <a:r>
              <a:rPr lang="ru-RU" sz="2000" dirty="0" smtClean="0"/>
              <a:t> пари виду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a, 0) </a:t>
            </a:r>
            <a:r>
              <a:rPr lang="ru-RU" sz="2000" dirty="0" smtClean="0"/>
              <a:t>з </a:t>
            </a:r>
            <a:r>
              <a:rPr lang="ru-RU" sz="2000" dirty="0" err="1" smtClean="0"/>
              <a:t>дійсними</a:t>
            </a:r>
            <a:r>
              <a:rPr lang="ru-RU" sz="2000" dirty="0" smtClean="0"/>
              <a:t> числами.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Розглянемо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комплексне</a:t>
            </a:r>
            <a:r>
              <a:rPr lang="ru-RU" sz="2000" dirty="0" smtClean="0"/>
              <a:t> число </a:t>
            </a:r>
            <a:r>
              <a:rPr lang="ru-RU" sz="2000" b="1" dirty="0" smtClean="0">
                <a:solidFill>
                  <a:srgbClr val="0000CC"/>
                </a:solidFill>
              </a:rPr>
              <a:t>(0, 1). </a:t>
            </a:r>
            <a:r>
              <a:rPr lang="ru-RU" sz="2000" dirty="0" smtClean="0"/>
              <a:t>Легко </a:t>
            </a:r>
            <a:r>
              <a:rPr lang="ru-RU" sz="2000" dirty="0" err="1" smtClean="0"/>
              <a:t>переконатися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квадрат </a:t>
            </a:r>
            <a:r>
              <a:rPr lang="ru-RU" sz="2000" b="1" dirty="0" err="1" smtClean="0">
                <a:solidFill>
                  <a:srgbClr val="FF0000"/>
                </a:solidFill>
              </a:rPr>
              <a:t>цього</a:t>
            </a:r>
            <a:r>
              <a:rPr lang="ru-RU" sz="2000" b="1" dirty="0" smtClean="0">
                <a:solidFill>
                  <a:srgbClr val="FF0000"/>
                </a:solidFill>
              </a:rPr>
              <a:t> числа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 числу </a:t>
            </a:r>
            <a:br>
              <a:rPr lang="ru-RU" sz="2000" dirty="0" smtClean="0"/>
            </a:br>
            <a:r>
              <a:rPr lang="ru-RU" sz="2000" b="1" dirty="0" smtClean="0">
                <a:solidFill>
                  <a:srgbClr val="0000CC"/>
                </a:solidFill>
              </a:rPr>
              <a:t>(-1, 0). </a:t>
            </a:r>
            <a:r>
              <a:rPr lang="ru-RU" sz="2000" dirty="0" err="1" smtClean="0"/>
              <a:t>Останнє</a:t>
            </a:r>
            <a:r>
              <a:rPr lang="ru-RU" sz="2000" dirty="0" smtClean="0"/>
              <a:t> число </a:t>
            </a:r>
            <a:r>
              <a:rPr lang="ru-RU" sz="2000" dirty="0" err="1" smtClean="0"/>
              <a:t>ототожнюється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зі</a:t>
            </a:r>
            <a:r>
              <a:rPr lang="ru-RU" sz="2000" dirty="0" smtClean="0"/>
              <a:t> </a:t>
            </a:r>
            <a:r>
              <a:rPr lang="ru-RU" sz="2000" dirty="0" err="1" smtClean="0"/>
              <a:t>звичайним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дійсним</a:t>
            </a:r>
            <a:r>
              <a:rPr lang="ru-RU" sz="2000" dirty="0" smtClean="0"/>
              <a:t> числом</a:t>
            </a:r>
            <a:r>
              <a:rPr lang="ru-RU" sz="2000" b="1" dirty="0" smtClean="0">
                <a:solidFill>
                  <a:srgbClr val="0000CC"/>
                </a:solidFill>
              </a:rPr>
              <a:t> -1.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Число </a:t>
            </a:r>
            <a:r>
              <a:rPr lang="ru-RU" sz="2000" b="1" dirty="0" smtClean="0">
                <a:solidFill>
                  <a:srgbClr val="0000CC"/>
                </a:solidFill>
              </a:rPr>
              <a:t>(0, 1) </a:t>
            </a:r>
            <a:r>
              <a:rPr lang="ru-RU" sz="2000" dirty="0" smtClean="0"/>
              <a:t>в </a:t>
            </a:r>
            <a:r>
              <a:rPr lang="ru-RU" sz="2000" dirty="0" err="1" smtClean="0"/>
              <a:t>математиці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позначається</a:t>
            </a:r>
            <a:r>
              <a:rPr lang="ru-RU" sz="2000" dirty="0" smtClean="0"/>
              <a:t> символом </a:t>
            </a:r>
            <a:r>
              <a:rPr lang="en-GB" sz="2000" b="1" dirty="0" err="1" smtClean="0">
                <a:solidFill>
                  <a:srgbClr val="0000CC"/>
                </a:solidFill>
              </a:rPr>
              <a:t>i</a:t>
            </a:r>
            <a:r>
              <a:rPr lang="en-GB" sz="2000" dirty="0" smtClean="0"/>
              <a:t>. </a:t>
            </a:r>
            <a:r>
              <a:rPr lang="ru-RU" sz="2000" dirty="0" smtClean="0"/>
              <a:t>Таким чином, </a:t>
            </a:r>
            <a:r>
              <a:rPr lang="ru-RU" sz="2000" dirty="0" err="1" smtClean="0"/>
              <a:t>виявляється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вірним</a:t>
            </a:r>
            <a:r>
              <a:rPr lang="ru-RU" sz="2000" dirty="0" smtClean="0"/>
              <a:t> </a:t>
            </a:r>
            <a:r>
              <a:rPr lang="ru-RU" sz="2000" dirty="0" err="1" smtClean="0"/>
              <a:t>рівність</a:t>
            </a:r>
            <a:r>
              <a:rPr lang="ru-RU" sz="2000" dirty="0" smtClean="0"/>
              <a:t>:   </a:t>
            </a:r>
            <a:r>
              <a:rPr lang="en-GB" sz="2000" b="1" dirty="0" smtClean="0">
                <a:solidFill>
                  <a:srgbClr val="0000CC"/>
                </a:solidFill>
              </a:rPr>
              <a:t>i</a:t>
            </a:r>
            <a:r>
              <a:rPr lang="en-GB" sz="2000" b="1" baseline="30000" dirty="0" smtClean="0">
                <a:solidFill>
                  <a:srgbClr val="0000CC"/>
                </a:solidFill>
              </a:rPr>
              <a:t>2</a:t>
            </a:r>
            <a:r>
              <a:rPr lang="en-GB" sz="2000" b="1" dirty="0" smtClean="0">
                <a:solidFill>
                  <a:srgbClr val="0000CC"/>
                </a:solidFill>
              </a:rPr>
              <a:t> = -1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Крім</a:t>
            </a:r>
            <a:r>
              <a:rPr lang="ru-RU" sz="2000" dirty="0" smtClean="0"/>
              <a:t> того, </a:t>
            </a:r>
            <a:r>
              <a:rPr lang="ru-RU" sz="2000" dirty="0" err="1" smtClean="0"/>
              <a:t>довільне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комплексне</a:t>
            </a:r>
            <a:r>
              <a:rPr lang="ru-RU" sz="2000" dirty="0" smtClean="0"/>
              <a:t> число </a:t>
            </a:r>
            <a:r>
              <a:rPr lang="ru-RU" sz="2000" b="1" dirty="0" smtClean="0"/>
              <a:t>(</a:t>
            </a:r>
            <a:r>
              <a:rPr lang="en-GB" sz="2000" b="1" dirty="0" smtClean="0"/>
              <a:t>a, b)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представити</a:t>
            </a:r>
            <a:r>
              <a:rPr lang="ru-RU" sz="2000" dirty="0" smtClean="0"/>
              <a:t> у </a:t>
            </a:r>
            <a:r>
              <a:rPr lang="ru-RU" sz="2000" dirty="0" err="1" smtClean="0"/>
              <a:t>вигляді</a:t>
            </a:r>
            <a:r>
              <a:rPr lang="ru-RU" sz="2000" dirty="0" smtClean="0"/>
              <a:t>: </a:t>
            </a:r>
            <a:r>
              <a:rPr lang="en-GB" sz="2000" b="1" dirty="0" smtClean="0">
                <a:solidFill>
                  <a:srgbClr val="0000CC"/>
                </a:solidFill>
              </a:rPr>
              <a:t>a + b * </a:t>
            </a:r>
            <a:r>
              <a:rPr lang="en-GB" sz="2000" b="1" dirty="0" err="1" smtClean="0">
                <a:solidFill>
                  <a:srgbClr val="0000CC"/>
                </a:solidFill>
              </a:rPr>
              <a:t>i</a:t>
            </a:r>
            <a:r>
              <a:rPr lang="en-GB" sz="2000" dirty="0" smtClean="0"/>
              <a:t>, </a:t>
            </a:r>
            <a:r>
              <a:rPr lang="ru-RU" sz="2000" dirty="0" smtClean="0"/>
              <a:t>де </a:t>
            </a:r>
            <a:r>
              <a:rPr lang="en-GB" sz="2000" b="1" dirty="0" smtClean="0">
                <a:solidFill>
                  <a:srgbClr val="0000CC"/>
                </a:solidFill>
              </a:rPr>
              <a:t>a </a:t>
            </a:r>
            <a:r>
              <a:rPr lang="en-GB" sz="2000" dirty="0" smtClean="0"/>
              <a:t>- </a:t>
            </a:r>
            <a:r>
              <a:rPr lang="ru-RU" sz="2000" dirty="0" err="1" smtClean="0"/>
              <a:t>скорочений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</a:t>
            </a:r>
            <a:r>
              <a:rPr lang="ru-RU" sz="2000" dirty="0" smtClean="0"/>
              <a:t> числа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a, 0), </a:t>
            </a:r>
            <a:r>
              <a:rPr lang="ru-RU" sz="2000" b="1" dirty="0" smtClean="0">
                <a:solidFill>
                  <a:srgbClr val="0000CC"/>
                </a:solidFill>
              </a:rPr>
              <a:t>а </a:t>
            </a:r>
            <a:r>
              <a:rPr lang="en-GB" sz="2000" b="1" dirty="0" smtClean="0">
                <a:solidFill>
                  <a:srgbClr val="0000CC"/>
                </a:solidFill>
              </a:rPr>
              <a:t>b </a:t>
            </a:r>
            <a:r>
              <a:rPr lang="en-GB" sz="2000" dirty="0" smtClean="0"/>
              <a:t>- </a:t>
            </a:r>
            <a:r>
              <a:rPr lang="ru-RU" sz="2000" dirty="0" err="1" smtClean="0"/>
              <a:t>скорочений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</a:t>
            </a:r>
            <a:r>
              <a:rPr lang="ru-RU" sz="2000" dirty="0" smtClean="0"/>
              <a:t> числа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b, 0).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Для </a:t>
            </a:r>
            <a:r>
              <a:rPr lang="ru-RU" sz="2000" dirty="0" err="1" smtClean="0"/>
              <a:t>довільного</a:t>
            </a:r>
            <a:r>
              <a:rPr lang="ru-RU" sz="2000" dirty="0" smtClean="0"/>
              <a:t> комплексного числа </a:t>
            </a:r>
            <a:r>
              <a:rPr lang="en-GB" sz="2000" b="1" dirty="0" smtClean="0">
                <a:solidFill>
                  <a:srgbClr val="0000CC"/>
                </a:solidFill>
              </a:rPr>
              <a:t>X = (a, b) </a:t>
            </a:r>
            <a:r>
              <a:rPr lang="ru-RU" sz="2000" dirty="0" err="1" smtClean="0"/>
              <a:t>дійсне</a:t>
            </a:r>
            <a:r>
              <a:rPr lang="ru-RU" sz="2000" dirty="0" smtClean="0"/>
              <a:t> число </a:t>
            </a:r>
            <a:r>
              <a:rPr lang="en-GB" sz="2000" b="1" dirty="0" smtClean="0">
                <a:solidFill>
                  <a:srgbClr val="0000CC"/>
                </a:solidFill>
              </a:rPr>
              <a:t>a</a:t>
            </a:r>
            <a:r>
              <a:rPr lang="en-GB" sz="2000" dirty="0" smtClean="0"/>
              <a:t>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дійсною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частиною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X </a:t>
            </a:r>
            <a:r>
              <a:rPr lang="en-GB" sz="2000" dirty="0" smtClean="0"/>
              <a:t>(</a:t>
            </a:r>
            <a:r>
              <a:rPr lang="ru-RU" sz="2000" dirty="0" err="1" smtClean="0"/>
              <a:t>позначається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Re (X)); </a:t>
            </a:r>
            <a:r>
              <a:rPr lang="ru-RU" sz="2000" dirty="0" smtClean="0"/>
              <a:t>а </a:t>
            </a:r>
            <a:r>
              <a:rPr lang="ru-RU" sz="2000" dirty="0" err="1" smtClean="0"/>
              <a:t>дійсне</a:t>
            </a:r>
            <a:r>
              <a:rPr lang="ru-RU" sz="2000" dirty="0" smtClean="0"/>
              <a:t> число </a:t>
            </a:r>
            <a:r>
              <a:rPr lang="en-GB" sz="2000" b="1" dirty="0" smtClean="0">
                <a:solidFill>
                  <a:srgbClr val="0000CC"/>
                </a:solidFill>
              </a:rPr>
              <a:t>b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уявною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частиною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GB" sz="2000" b="1" dirty="0" smtClean="0"/>
              <a:t>X </a:t>
            </a:r>
            <a:r>
              <a:rPr lang="en-GB" sz="2000" dirty="0" smtClean="0"/>
              <a:t>(</a:t>
            </a:r>
            <a:r>
              <a:rPr lang="ru-RU" sz="2000" dirty="0" err="1" smtClean="0"/>
              <a:t>позначається</a:t>
            </a:r>
            <a:r>
              <a:rPr lang="ru-RU" sz="2000" dirty="0" smtClean="0"/>
              <a:t> </a:t>
            </a:r>
            <a:r>
              <a:rPr lang="en-GB" sz="2000" b="1" dirty="0" err="1" smtClean="0">
                <a:solidFill>
                  <a:srgbClr val="FF0000"/>
                </a:solidFill>
              </a:rPr>
              <a:t>Im</a:t>
            </a:r>
            <a:r>
              <a:rPr lang="en-GB" sz="2000" b="1" dirty="0" smtClean="0">
                <a:solidFill>
                  <a:srgbClr val="FF0000"/>
                </a:solidFill>
              </a:rPr>
              <a:t> (X)).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>
              <a:spcAft>
                <a:spcPts val="1200"/>
              </a:spcAft>
            </a:pP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3310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Для </a:t>
            </a:r>
            <a:r>
              <a:rPr lang="ru-RU" sz="2000" dirty="0" err="1" smtClean="0"/>
              <a:t>довільного</a:t>
            </a:r>
            <a:r>
              <a:rPr lang="ru-RU" sz="2000" dirty="0" smtClean="0"/>
              <a:t> комплексного числа </a:t>
            </a:r>
            <a:r>
              <a:rPr lang="en-GB" sz="2000" b="1" dirty="0" smtClean="0">
                <a:solidFill>
                  <a:srgbClr val="0000CC"/>
                </a:solidFill>
              </a:rPr>
              <a:t>X = (a, b) </a:t>
            </a:r>
            <a:r>
              <a:rPr lang="ru-RU" sz="2000" dirty="0" err="1" smtClean="0"/>
              <a:t>дійсне</a:t>
            </a:r>
            <a:r>
              <a:rPr lang="ru-RU" sz="2000" dirty="0" smtClean="0"/>
              <a:t> число </a:t>
            </a:r>
            <a:r>
              <a:rPr lang="en-GB" sz="2000" b="1" dirty="0" smtClean="0">
                <a:solidFill>
                  <a:srgbClr val="0000CC"/>
                </a:solidFill>
              </a:rPr>
              <a:t>r = </a:t>
            </a:r>
            <a:r>
              <a:rPr lang="en-GB" sz="2000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</a:t>
            </a:r>
            <a:r>
              <a:rPr lang="en-GB" sz="2000" b="1" dirty="0" smtClean="0">
                <a:solidFill>
                  <a:srgbClr val="0000CC"/>
                </a:solidFill>
              </a:rPr>
              <a:t>(a2 + b2)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модулем комплексного числа</a:t>
            </a:r>
            <a:r>
              <a:rPr lang="ru-RU" sz="2000" dirty="0" smtClean="0"/>
              <a:t>, а число </a:t>
            </a:r>
            <a:r>
              <a:rPr lang="en-GB" sz="2000" b="1" dirty="0" smtClean="0">
                <a:solidFill>
                  <a:srgbClr val="0000CC"/>
                </a:solidFill>
              </a:rPr>
              <a:t>fi = </a:t>
            </a:r>
            <a:r>
              <a:rPr lang="en-GB" sz="2000" b="1" dirty="0" err="1" smtClean="0">
                <a:solidFill>
                  <a:srgbClr val="0000CC"/>
                </a:solidFill>
              </a:rPr>
              <a:t>arctg</a:t>
            </a:r>
            <a:r>
              <a:rPr lang="en-GB" sz="2000" b="1" dirty="0" smtClean="0">
                <a:solidFill>
                  <a:srgbClr val="0000CC"/>
                </a:solidFill>
              </a:rPr>
              <a:t> (b / a) </a:t>
            </a:r>
            <a:r>
              <a:rPr lang="en-GB" sz="2000" dirty="0" smtClean="0"/>
              <a:t>-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аргументом.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З </a:t>
            </a:r>
            <a:r>
              <a:rPr lang="ru-RU" sz="2000" dirty="0" err="1" smtClean="0"/>
              <a:t>використанням</a:t>
            </a:r>
            <a:r>
              <a:rPr lang="ru-RU" sz="2000" dirty="0" smtClean="0"/>
              <a:t> модуля і аргументу будь-яке </a:t>
            </a:r>
            <a:r>
              <a:rPr lang="ru-RU" sz="2000" dirty="0" err="1" smtClean="0"/>
              <a:t>комплексне</a:t>
            </a:r>
            <a:r>
              <a:rPr lang="ru-RU" sz="2000" dirty="0" smtClean="0"/>
              <a:t> число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бути представлено в </a:t>
            </a:r>
            <a:r>
              <a:rPr lang="ru-RU" sz="2000" dirty="0" err="1" smtClean="0"/>
              <a:t>еквівалентній</a:t>
            </a:r>
            <a:r>
              <a:rPr lang="ru-RU" sz="2000" dirty="0" smtClean="0"/>
              <a:t> </a:t>
            </a:r>
            <a:r>
              <a:rPr lang="ru-RU" sz="2000" b="1" dirty="0" err="1" smtClean="0"/>
              <a:t>тригонометричної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формі</a:t>
            </a:r>
            <a:r>
              <a:rPr lang="ru-RU" sz="20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A, b) = r * (cos (fi) + </a:t>
            </a:r>
            <a:r>
              <a:rPr lang="en-GB" sz="2000" b="1" dirty="0" err="1" smtClean="0">
                <a:solidFill>
                  <a:srgbClr val="0000CC"/>
                </a:solidFill>
              </a:rPr>
              <a:t>i</a:t>
            </a:r>
            <a:r>
              <a:rPr lang="en-GB" sz="2000" b="1" dirty="0" smtClean="0">
                <a:solidFill>
                  <a:srgbClr val="0000CC"/>
                </a:solidFill>
              </a:rPr>
              <a:t> * sin (fi))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При </a:t>
            </a:r>
            <a:r>
              <a:rPr lang="ru-RU" sz="2000" dirty="0" err="1" smtClean="0"/>
              <a:t>зведенні</a:t>
            </a:r>
            <a:r>
              <a:rPr lang="ru-RU" sz="2000" dirty="0" smtClean="0"/>
              <a:t> комплексного числа в </a:t>
            </a:r>
            <a:r>
              <a:rPr lang="ru-RU" sz="2000" dirty="0" err="1" smtClean="0"/>
              <a:t>цілу</a:t>
            </a:r>
            <a:r>
              <a:rPr lang="ru-RU" sz="2000" dirty="0" smtClean="0"/>
              <a:t> </a:t>
            </a:r>
            <a:r>
              <a:rPr lang="ru-RU" sz="2000" dirty="0" err="1" smtClean="0"/>
              <a:t>ступінь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місце</a:t>
            </a:r>
            <a:r>
              <a:rPr lang="ru-RU" sz="2000" dirty="0" smtClean="0"/>
              <a:t> </a:t>
            </a:r>
            <a:r>
              <a:rPr lang="ru-RU" sz="2000" dirty="0" err="1" smtClean="0"/>
              <a:t>чудове</a:t>
            </a:r>
            <a:r>
              <a:rPr lang="ru-RU" sz="2000" dirty="0" smtClean="0"/>
              <a:t> </a:t>
            </a:r>
            <a:r>
              <a:rPr lang="ru-RU" sz="2000" dirty="0" err="1" smtClean="0"/>
              <a:t>співвідношення</a:t>
            </a:r>
            <a:r>
              <a:rPr lang="ru-RU" sz="2000" dirty="0" smtClean="0"/>
              <a:t> (</a:t>
            </a:r>
            <a:r>
              <a:rPr lang="ru-RU" sz="2000" b="1" dirty="0" smtClean="0">
                <a:solidFill>
                  <a:srgbClr val="FF0000"/>
                </a:solidFill>
              </a:rPr>
              <a:t>формула Муавра</a:t>
            </a:r>
            <a:r>
              <a:rPr lang="ru-RU" sz="2000" dirty="0" smtClean="0"/>
              <a:t>):</a:t>
            </a:r>
          </a:p>
          <a:p>
            <a:pPr algn="ctr">
              <a:spcAft>
                <a:spcPts val="1200"/>
              </a:spcAft>
            </a:pP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A, b) </a:t>
            </a:r>
            <a:r>
              <a:rPr lang="en-GB" sz="2000" b="1" baseline="30000" dirty="0" smtClean="0">
                <a:solidFill>
                  <a:srgbClr val="0000CC"/>
                </a:solidFill>
              </a:rPr>
              <a:t>n</a:t>
            </a:r>
            <a:r>
              <a:rPr lang="en-GB" sz="2000" b="1" dirty="0" smtClean="0">
                <a:solidFill>
                  <a:srgbClr val="0000CC"/>
                </a:solidFill>
              </a:rPr>
              <a:t> = (</a:t>
            </a:r>
            <a:r>
              <a:rPr lang="en-GB" sz="2000" b="1" dirty="0" err="1" smtClean="0">
                <a:solidFill>
                  <a:srgbClr val="0000CC"/>
                </a:solidFill>
              </a:rPr>
              <a:t>r</a:t>
            </a:r>
            <a:r>
              <a:rPr lang="en-GB" sz="2000" b="1" baseline="30000" dirty="0" err="1" smtClean="0">
                <a:solidFill>
                  <a:srgbClr val="0000CC"/>
                </a:solidFill>
              </a:rPr>
              <a:t>n</a:t>
            </a:r>
            <a:r>
              <a:rPr lang="en-GB" sz="2000" b="1" dirty="0" smtClean="0">
                <a:solidFill>
                  <a:srgbClr val="0000CC"/>
                </a:solidFill>
              </a:rPr>
              <a:t>) * (cos (n * fi) + </a:t>
            </a:r>
            <a:r>
              <a:rPr lang="en-GB" sz="2000" b="1" dirty="0" err="1" smtClean="0">
                <a:solidFill>
                  <a:srgbClr val="0000CC"/>
                </a:solidFill>
              </a:rPr>
              <a:t>i</a:t>
            </a:r>
            <a:r>
              <a:rPr lang="en-GB" sz="2000" b="1" dirty="0" smtClean="0">
                <a:solidFill>
                  <a:srgbClr val="0000CC"/>
                </a:solidFill>
              </a:rPr>
              <a:t> * sin (n * fi))</a:t>
            </a:r>
          </a:p>
          <a:p>
            <a:pPr>
              <a:spcAft>
                <a:spcPts val="1200"/>
              </a:spcAft>
            </a:pPr>
            <a:r>
              <a:rPr lang="ru-RU" sz="2000" dirty="0" smtClean="0"/>
              <a:t>Тут </a:t>
            </a:r>
            <a:r>
              <a:rPr lang="en-GB" sz="2000" b="1" dirty="0" smtClean="0">
                <a:solidFill>
                  <a:srgbClr val="0000CC"/>
                </a:solidFill>
              </a:rPr>
              <a:t>n</a:t>
            </a:r>
            <a:r>
              <a:rPr lang="en-GB" sz="2000" dirty="0" smtClean="0"/>
              <a:t> - </a:t>
            </a:r>
            <a:r>
              <a:rPr lang="ru-RU" sz="2000" dirty="0" err="1" smtClean="0"/>
              <a:t>цілий</a:t>
            </a:r>
            <a:r>
              <a:rPr lang="ru-RU" sz="2000" dirty="0" smtClean="0"/>
              <a:t> </a:t>
            </a:r>
            <a:r>
              <a:rPr lang="ru-RU" sz="2000" dirty="0" err="1" smtClean="0"/>
              <a:t>показник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степеня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Сопряженное</a:t>
            </a:r>
            <a:r>
              <a:rPr lang="ru-RU" sz="2000" dirty="0" smtClean="0"/>
              <a:t> до </a:t>
            </a:r>
            <a:r>
              <a:rPr lang="ru-RU" sz="2000" dirty="0" err="1" smtClean="0"/>
              <a:t>довільного</a:t>
            </a:r>
            <a:r>
              <a:rPr lang="ru-RU" sz="2000" dirty="0" smtClean="0"/>
              <a:t> комплексного числа (</a:t>
            </a:r>
            <a:r>
              <a:rPr lang="en-GB" sz="2000" dirty="0" smtClean="0"/>
              <a:t>a, b)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число (</a:t>
            </a:r>
            <a:r>
              <a:rPr lang="en-GB" sz="2000" dirty="0" smtClean="0"/>
              <a:t>a, -b). </a:t>
            </a:r>
            <a:r>
              <a:rPr lang="ru-RU" sz="2000" dirty="0" smtClean="0"/>
              <a:t>Легко </a:t>
            </a:r>
            <a:r>
              <a:rPr lang="ru-RU" sz="2000" dirty="0" err="1" smtClean="0"/>
              <a:t>переконатися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довільного</a:t>
            </a:r>
            <a:r>
              <a:rPr lang="ru-RU" sz="2000" dirty="0" smtClean="0"/>
              <a:t> (</a:t>
            </a:r>
            <a:r>
              <a:rPr lang="en-GB" sz="2000" dirty="0" smtClean="0"/>
              <a:t>a, b)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місце</a:t>
            </a:r>
            <a:r>
              <a:rPr lang="ru-RU" sz="20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uk-UA" sz="2000" b="1" dirty="0">
                <a:solidFill>
                  <a:srgbClr val="0000CC"/>
                </a:solidFill>
              </a:rPr>
              <a:t>а</a:t>
            </a:r>
            <a:r>
              <a:rPr lang="en-GB" sz="2000" b="1" dirty="0" smtClean="0">
                <a:solidFill>
                  <a:srgbClr val="0000CC"/>
                </a:solidFill>
              </a:rPr>
              <a:t>, b) * (a, -b) = a</a:t>
            </a:r>
            <a:r>
              <a:rPr lang="en-GB" sz="2000" b="1" baseline="30000" dirty="0" smtClean="0">
                <a:solidFill>
                  <a:srgbClr val="0000CC"/>
                </a:solidFill>
              </a:rPr>
              <a:t>2</a:t>
            </a:r>
            <a:r>
              <a:rPr lang="en-GB" sz="2000" b="1" dirty="0" smtClean="0">
                <a:solidFill>
                  <a:srgbClr val="0000CC"/>
                </a:solidFill>
              </a:rPr>
              <a:t> + b</a:t>
            </a:r>
            <a:r>
              <a:rPr lang="en-GB" sz="2000" b="1" baseline="30000" dirty="0" smtClean="0">
                <a:solidFill>
                  <a:srgbClr val="0000CC"/>
                </a:solidFill>
              </a:rPr>
              <a:t>2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>
                <a:solidFill>
                  <a:srgbClr val="FF0000"/>
                </a:solidFill>
              </a:rPr>
              <a:t>Добуток</a:t>
            </a:r>
            <a:r>
              <a:rPr lang="ru-RU" sz="2000" b="1" dirty="0" smtClean="0">
                <a:solidFill>
                  <a:srgbClr val="FF0000"/>
                </a:solidFill>
              </a:rPr>
              <a:t> числа на сопряженное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 квадрату модуля числа.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38539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0544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51472" y="1216752"/>
            <a:ext cx="3386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 smtClean="0"/>
              <a:t>Подання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комплексних</a:t>
            </a:r>
            <a:r>
              <a:rPr lang="ru-RU" sz="2000" b="1" dirty="0" smtClean="0"/>
              <a:t> чисел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4678" y="1616862"/>
            <a:ext cx="115426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Подібно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раціональним</a:t>
            </a:r>
            <a:r>
              <a:rPr lang="ru-RU" sz="2000" dirty="0" smtClean="0"/>
              <a:t> числам, </a:t>
            </a:r>
            <a:r>
              <a:rPr lang="ru-RU" sz="2000" dirty="0" err="1" smtClean="0"/>
              <a:t>комплексні</a:t>
            </a:r>
            <a:r>
              <a:rPr lang="ru-RU" sz="2000" dirty="0" smtClean="0"/>
              <a:t> числа </a:t>
            </a:r>
            <a:r>
              <a:rPr lang="ru-RU" sz="2000" dirty="0" err="1" smtClean="0"/>
              <a:t>природно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представляти</a:t>
            </a:r>
            <a:r>
              <a:rPr lang="ru-RU" sz="2000" dirty="0" smtClean="0"/>
              <a:t> у </a:t>
            </a:r>
            <a:r>
              <a:rPr lang="ru-RU" sz="2000" dirty="0" err="1" smtClean="0"/>
              <a:t>вигляді</a:t>
            </a:r>
            <a:r>
              <a:rPr lang="ru-RU" sz="2000" dirty="0" smtClean="0"/>
              <a:t> </a:t>
            </a:r>
            <a:r>
              <a:rPr lang="ru-RU" sz="2000" dirty="0" err="1" smtClean="0"/>
              <a:t>упорядкованих</a:t>
            </a:r>
            <a:r>
              <a:rPr lang="ru-RU" sz="2000" dirty="0" smtClean="0"/>
              <a:t> пар.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комплексних</a:t>
            </a:r>
            <a:r>
              <a:rPr lang="ru-RU" sz="2000" dirty="0" smtClean="0"/>
              <a:t> чисел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уявляти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собі</a:t>
            </a:r>
            <a:r>
              <a:rPr lang="ru-RU" sz="2000" dirty="0" smtClean="0"/>
              <a:t> як </a:t>
            </a:r>
            <a:r>
              <a:rPr lang="ru-RU" sz="2000" dirty="0" err="1" smtClean="0"/>
              <a:t>двомірний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простір</a:t>
            </a:r>
            <a:r>
              <a:rPr lang="ru-RU" sz="2000" dirty="0" smtClean="0"/>
              <a:t> з </a:t>
            </a:r>
            <a:r>
              <a:rPr lang="ru-RU" sz="2000" dirty="0" err="1" smtClean="0"/>
              <a:t>двома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перпендикулярними</a:t>
            </a:r>
            <a:r>
              <a:rPr lang="ru-RU" sz="2000" dirty="0" smtClean="0"/>
              <a:t> осями: «</a:t>
            </a:r>
            <a:r>
              <a:rPr lang="ru-RU" sz="2000" dirty="0" err="1" smtClean="0"/>
              <a:t>дійсної</a:t>
            </a:r>
            <a:r>
              <a:rPr lang="ru-RU" sz="2000" dirty="0" smtClean="0"/>
              <a:t>» і «</a:t>
            </a:r>
            <a:r>
              <a:rPr lang="ru-RU" sz="2000" dirty="0" err="1" smtClean="0"/>
              <a:t>уявної</a:t>
            </a:r>
            <a:r>
              <a:rPr lang="ru-RU" sz="2000" dirty="0" smtClean="0"/>
              <a:t>»</a:t>
            </a:r>
          </a:p>
          <a:p>
            <a:r>
              <a:rPr lang="ru-RU" sz="2000" dirty="0" smtClean="0"/>
              <a:t>З </a:t>
            </a:r>
            <a:r>
              <a:rPr lang="ru-RU" sz="2000" dirty="0" err="1" smtClean="0"/>
              <a:t>цієї</a:t>
            </a:r>
            <a:r>
              <a:rPr lang="ru-RU" sz="2000" dirty="0" smtClean="0"/>
              <a:t> точки </a:t>
            </a:r>
            <a:r>
              <a:rPr lang="ru-RU" sz="2000" dirty="0" err="1" smtClean="0"/>
              <a:t>зору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комплексне</a:t>
            </a:r>
            <a:r>
              <a:rPr lang="ru-RU" sz="2000" dirty="0" smtClean="0"/>
              <a:t> число </a:t>
            </a:r>
            <a:r>
              <a:rPr lang="en-GB" sz="2000" b="1" dirty="0" smtClean="0">
                <a:solidFill>
                  <a:srgbClr val="0000CC"/>
                </a:solidFill>
              </a:rPr>
              <a:t>z = x + </a:t>
            </a:r>
            <a:r>
              <a:rPr lang="en-GB" sz="2000" b="1" dirty="0" err="1" smtClean="0">
                <a:solidFill>
                  <a:srgbClr val="0000CC"/>
                </a:solidFill>
              </a:rPr>
              <a:t>iy</a:t>
            </a:r>
            <a:r>
              <a:rPr lang="en-GB" sz="2000" b="1" dirty="0" smtClean="0">
                <a:solidFill>
                  <a:srgbClr val="0000CC"/>
                </a:solidFill>
              </a:rPr>
              <a:t> </a:t>
            </a:r>
            <a:r>
              <a:rPr lang="en-GB" sz="2000" dirty="0" smtClean="0"/>
              <a:t>(</a:t>
            </a:r>
            <a:r>
              <a:rPr lang="ru-RU" sz="2000" dirty="0" smtClean="0"/>
              <a:t>де </a:t>
            </a:r>
            <a:r>
              <a:rPr lang="en-GB" sz="2000" b="1" dirty="0" smtClean="0">
                <a:solidFill>
                  <a:srgbClr val="0000CC"/>
                </a:solidFill>
              </a:rPr>
              <a:t>i</a:t>
            </a:r>
            <a:r>
              <a:rPr lang="en-GB" sz="2000" b="1" baseline="30000" dirty="0" smtClean="0">
                <a:solidFill>
                  <a:srgbClr val="0000CC"/>
                </a:solidFill>
              </a:rPr>
              <a:t>2</a:t>
            </a:r>
            <a:r>
              <a:rPr lang="en-GB" sz="2000" b="1" dirty="0" smtClean="0">
                <a:solidFill>
                  <a:srgbClr val="0000CC"/>
                </a:solidFill>
              </a:rPr>
              <a:t> = -1</a:t>
            </a:r>
            <a:r>
              <a:rPr lang="en-GB" sz="2000" dirty="0" smtClean="0"/>
              <a:t>)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уявити</a:t>
            </a:r>
            <a:r>
              <a:rPr lang="ru-RU" sz="2000" dirty="0" smtClean="0"/>
              <a:t> як </a:t>
            </a:r>
            <a:r>
              <a:rPr lang="ru-RU" sz="2000" b="1" dirty="0" smtClean="0"/>
              <a:t>точку на </a:t>
            </a:r>
            <a:r>
              <a:rPr lang="ru-RU" sz="2000" b="1" dirty="0" err="1" smtClean="0"/>
              <a:t>площині</a:t>
            </a:r>
            <a:r>
              <a:rPr lang="ru-RU" sz="2000" dirty="0" smtClean="0"/>
              <a:t>, </a:t>
            </a:r>
            <a:r>
              <a:rPr lang="ru-RU" sz="2000" dirty="0" err="1" smtClean="0"/>
              <a:t>дійсна</a:t>
            </a:r>
            <a:r>
              <a:rPr lang="ru-RU" sz="2000" dirty="0" smtClean="0"/>
              <a:t> координата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 </a:t>
            </a:r>
            <a:r>
              <a:rPr lang="en-GB" sz="2000" b="1" dirty="0" smtClean="0"/>
              <a:t>x</a:t>
            </a:r>
            <a:r>
              <a:rPr lang="en-GB" sz="2000" dirty="0" smtClean="0"/>
              <a:t>,</a:t>
            </a:r>
            <a:r>
              <a:rPr lang="ru-RU" sz="2000" dirty="0" smtClean="0"/>
              <a:t> а </a:t>
            </a:r>
            <a:r>
              <a:rPr lang="ru-RU" sz="2000" b="1" dirty="0" err="1" smtClean="0"/>
              <a:t>уявна</a:t>
            </a:r>
            <a:r>
              <a:rPr lang="ru-RU" sz="2000" b="1" dirty="0" smtClean="0"/>
              <a:t> </a:t>
            </a:r>
            <a:r>
              <a:rPr lang="en-GB" sz="2000" b="1" dirty="0" smtClean="0"/>
              <a:t>y</a:t>
            </a:r>
            <a:r>
              <a:rPr lang="en-GB" sz="2000" dirty="0" smtClean="0"/>
              <a:t>.</a:t>
            </a:r>
            <a:endParaRPr lang="ru-RU" sz="20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615338" y="3463522"/>
            <a:ext cx="5022574" cy="2789017"/>
            <a:chOff x="2615338" y="3463522"/>
            <a:chExt cx="5022574" cy="278901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5338" y="3463522"/>
              <a:ext cx="5022574" cy="27890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18187" y="5883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х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15478" y="395858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у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25240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38220" y="1009096"/>
            <a:ext cx="4083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 smtClean="0"/>
              <a:t>Операції</a:t>
            </a:r>
            <a:r>
              <a:rPr lang="ru-RU" sz="2000" b="1" dirty="0" smtClean="0"/>
              <a:t> з </a:t>
            </a:r>
            <a:r>
              <a:rPr lang="ru-RU" sz="2000" b="1" dirty="0" err="1" smtClean="0"/>
              <a:t>комплексними</a:t>
            </a:r>
            <a:r>
              <a:rPr lang="ru-RU" sz="2000" b="1" dirty="0" smtClean="0"/>
              <a:t> числами</a:t>
            </a: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10"/>
            <a:ext cx="4002157" cy="33451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9356" y="5398768"/>
            <a:ext cx="1107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Додавання</a:t>
            </a:r>
            <a:r>
              <a:rPr lang="ru-RU" b="1" dirty="0" smtClean="0"/>
              <a:t> і </a:t>
            </a:r>
            <a:r>
              <a:rPr lang="ru-RU" b="1" dirty="0" err="1" smtClean="0"/>
              <a:t>віднімання</a:t>
            </a:r>
            <a:r>
              <a:rPr lang="ru-RU" b="1" dirty="0" smtClean="0"/>
              <a:t> </a:t>
            </a:r>
            <a:r>
              <a:rPr lang="ru-RU" b="1" dirty="0" err="1" smtClean="0"/>
              <a:t>комплексні</a:t>
            </a:r>
            <a:r>
              <a:rPr lang="ru-RU" b="1" dirty="0" smtClean="0"/>
              <a:t> числа </a:t>
            </a:r>
            <a:r>
              <a:rPr lang="ru-RU" b="1" dirty="0" err="1" smtClean="0"/>
              <a:t>здійснюватиметься</a:t>
            </a:r>
            <a:r>
              <a:rPr lang="ru-RU" b="1" dirty="0" smtClean="0"/>
              <a:t> в </a:t>
            </a:r>
            <a:r>
              <a:rPr lang="ru-RU" b="1" dirty="0" err="1" smtClean="0"/>
              <a:t>термінах</a:t>
            </a:r>
            <a:r>
              <a:rPr lang="ru-RU" b="1" dirty="0" smtClean="0"/>
              <a:t> </a:t>
            </a:r>
            <a:r>
              <a:rPr lang="ru-RU" b="1" dirty="0" err="1" smtClean="0"/>
              <a:t>дійсної</a:t>
            </a:r>
            <a:r>
              <a:rPr lang="ru-RU" b="1" dirty="0" smtClean="0"/>
              <a:t> та </a:t>
            </a:r>
            <a:r>
              <a:rPr lang="ru-RU" b="1" dirty="0" err="1" smtClean="0"/>
              <a:t>уявної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, </a:t>
            </a:r>
          </a:p>
          <a:p>
            <a:pPr algn="ctr"/>
            <a:r>
              <a:rPr lang="ru-RU" b="1" dirty="0" err="1" smtClean="0"/>
              <a:t>Множення</a:t>
            </a:r>
            <a:r>
              <a:rPr lang="ru-RU" b="1" dirty="0" smtClean="0"/>
              <a:t> та </a:t>
            </a:r>
            <a:r>
              <a:rPr lang="ru-RU" b="1" dirty="0" err="1" smtClean="0"/>
              <a:t>ділення</a:t>
            </a:r>
            <a:r>
              <a:rPr lang="ru-RU" b="1" dirty="0" smtClean="0"/>
              <a:t> в </a:t>
            </a:r>
            <a:r>
              <a:rPr lang="ru-RU" b="1" dirty="0" err="1" smtClean="0"/>
              <a:t>термінах</a:t>
            </a:r>
            <a:r>
              <a:rPr lang="ru-RU" b="1" dirty="0" smtClean="0"/>
              <a:t> модуля і аргументу: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97287" y="1722804"/>
            <a:ext cx="6930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Додавання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/>
              <a:t>комплексних</a:t>
            </a:r>
            <a:r>
              <a:rPr lang="ru-RU" dirty="0" smtClean="0"/>
              <a:t> чисел </a:t>
            </a:r>
            <a:r>
              <a:rPr lang="ru-RU" dirty="0" err="1" smtClean="0"/>
              <a:t>зводиться</a:t>
            </a:r>
            <a:r>
              <a:rPr lang="ru-RU" dirty="0" smtClean="0"/>
              <a:t> до </a:t>
            </a:r>
            <a:r>
              <a:rPr lang="ru-RU" dirty="0" err="1" smtClean="0"/>
              <a:t>складання</a:t>
            </a:r>
            <a:r>
              <a:rPr lang="ru-RU" dirty="0" smtClean="0"/>
              <a:t> координат:</a:t>
            </a:r>
          </a:p>
          <a:p>
            <a:r>
              <a:rPr lang="ru-RU" b="1" dirty="0" err="1" smtClean="0">
                <a:solidFill>
                  <a:srgbClr val="0000CC"/>
                </a:solidFill>
              </a:rPr>
              <a:t>Дійсна-частина</a:t>
            </a:r>
            <a:r>
              <a:rPr lang="ru-RU" b="1" dirty="0" smtClean="0">
                <a:solidFill>
                  <a:srgbClr val="0000CC"/>
                </a:solidFill>
              </a:rPr>
              <a:t> (z1 + z2) = </a:t>
            </a:r>
            <a:r>
              <a:rPr lang="ru-RU" b="1" dirty="0" err="1" smtClean="0">
                <a:solidFill>
                  <a:srgbClr val="0000CC"/>
                </a:solidFill>
              </a:rPr>
              <a:t>Дійсна-частина</a:t>
            </a:r>
            <a:r>
              <a:rPr lang="ru-RU" b="1" dirty="0" smtClean="0">
                <a:solidFill>
                  <a:srgbClr val="0000CC"/>
                </a:solidFill>
              </a:rPr>
              <a:t> (z1) + </a:t>
            </a:r>
            <a:r>
              <a:rPr lang="ru-RU" b="1" dirty="0" err="1" smtClean="0">
                <a:solidFill>
                  <a:srgbClr val="0000CC"/>
                </a:solidFill>
              </a:rPr>
              <a:t>Дійсна-частина</a:t>
            </a:r>
            <a:r>
              <a:rPr lang="ru-RU" b="1" dirty="0" smtClean="0">
                <a:solidFill>
                  <a:srgbClr val="0000CC"/>
                </a:solidFill>
              </a:rPr>
              <a:t> (z2)</a:t>
            </a:r>
          </a:p>
          <a:p>
            <a:r>
              <a:rPr lang="ru-RU" b="1" dirty="0" err="1" smtClean="0">
                <a:solidFill>
                  <a:srgbClr val="0000CC"/>
                </a:solidFill>
              </a:rPr>
              <a:t>Уявна-частина</a:t>
            </a:r>
            <a:r>
              <a:rPr lang="ru-RU" b="1" dirty="0" smtClean="0">
                <a:solidFill>
                  <a:srgbClr val="0000CC"/>
                </a:solidFill>
              </a:rPr>
              <a:t> (z1 + z2) = </a:t>
            </a:r>
            <a:r>
              <a:rPr lang="ru-RU" b="1" dirty="0" err="1" smtClean="0">
                <a:solidFill>
                  <a:srgbClr val="0000CC"/>
                </a:solidFill>
              </a:rPr>
              <a:t>Уявна-частина</a:t>
            </a:r>
            <a:r>
              <a:rPr lang="ru-RU" b="1" dirty="0" smtClean="0">
                <a:solidFill>
                  <a:srgbClr val="0000CC"/>
                </a:solidFill>
              </a:rPr>
              <a:t> (z1) + </a:t>
            </a:r>
            <a:r>
              <a:rPr lang="ru-RU" b="1" dirty="0" err="1" smtClean="0">
                <a:solidFill>
                  <a:srgbClr val="0000CC"/>
                </a:solidFill>
              </a:rPr>
              <a:t>Уявна-частина</a:t>
            </a:r>
            <a:r>
              <a:rPr lang="ru-RU" b="1" dirty="0" smtClean="0">
                <a:solidFill>
                  <a:srgbClr val="0000CC"/>
                </a:solidFill>
              </a:rPr>
              <a:t> (z2)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64765" y="2959732"/>
            <a:ext cx="7288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</a:t>
            </a:r>
            <a:r>
              <a:rPr lang="ru-RU" dirty="0" err="1" smtClean="0"/>
              <a:t>множенні</a:t>
            </a:r>
            <a:r>
              <a:rPr lang="ru-RU" dirty="0" smtClean="0"/>
              <a:t> </a:t>
            </a:r>
            <a:r>
              <a:rPr lang="ru-RU" dirty="0" err="1" smtClean="0"/>
              <a:t>комплексних</a:t>
            </a:r>
            <a:r>
              <a:rPr lang="ru-RU" dirty="0" smtClean="0"/>
              <a:t> чисел </a:t>
            </a:r>
            <a:r>
              <a:rPr lang="ru-RU" dirty="0" err="1" smtClean="0"/>
              <a:t>природніше</a:t>
            </a:r>
            <a:r>
              <a:rPr lang="ru-RU" dirty="0" smtClean="0"/>
              <a:t> </a:t>
            </a:r>
            <a:r>
              <a:rPr lang="ru-RU" dirty="0" err="1" smtClean="0"/>
              <a:t>думати</a:t>
            </a:r>
            <a:r>
              <a:rPr lang="ru-RU" dirty="0" smtClean="0"/>
              <a:t> про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подання</a:t>
            </a:r>
            <a:r>
              <a:rPr lang="ru-RU" dirty="0" smtClean="0"/>
              <a:t> в полярной </a:t>
            </a:r>
            <a:r>
              <a:rPr lang="ru-RU" dirty="0" err="1" smtClean="0"/>
              <a:t>формі</a:t>
            </a:r>
            <a:r>
              <a:rPr lang="ru-RU" dirty="0" smtClean="0"/>
              <a:t>, у </a:t>
            </a:r>
            <a:r>
              <a:rPr lang="ru-RU" dirty="0" err="1" smtClean="0"/>
              <a:t>вигляді</a:t>
            </a:r>
            <a:r>
              <a:rPr lang="ru-RU" dirty="0" smtClean="0"/>
              <a:t> модуля і аргументу (</a:t>
            </a:r>
            <a:r>
              <a:rPr lang="en-GB" dirty="0" smtClean="0"/>
              <a:t>r </a:t>
            </a:r>
            <a:r>
              <a:rPr lang="ru-RU" dirty="0" smtClean="0"/>
              <a:t>і </a:t>
            </a:r>
            <a:r>
              <a:rPr lang="en-GB" dirty="0" smtClean="0"/>
              <a:t>A</a:t>
            </a:r>
            <a:r>
              <a:rPr lang="ru-RU" dirty="0" smtClean="0"/>
              <a:t>). </a:t>
            </a:r>
          </a:p>
          <a:p>
            <a:r>
              <a:rPr lang="ru-RU" dirty="0" err="1" smtClean="0"/>
              <a:t>Добутком</a:t>
            </a:r>
            <a:r>
              <a:rPr lang="ru-RU" dirty="0" smtClean="0"/>
              <a:t> </a:t>
            </a:r>
            <a:r>
              <a:rPr lang="ru-RU" dirty="0" err="1" smtClean="0"/>
              <a:t>двох</a:t>
            </a:r>
            <a:r>
              <a:rPr lang="ru-RU" dirty="0" smtClean="0"/>
              <a:t> </a:t>
            </a:r>
            <a:r>
              <a:rPr lang="ru-RU" dirty="0" err="1" smtClean="0"/>
              <a:t>комплексних</a:t>
            </a:r>
            <a:r>
              <a:rPr lang="ru-RU" dirty="0" smtClean="0"/>
              <a:t> чисел є вектор,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отримується</a:t>
            </a:r>
            <a:r>
              <a:rPr lang="ru-RU" dirty="0" smtClean="0"/>
              <a:t> шляхом </a:t>
            </a:r>
            <a:r>
              <a:rPr lang="ru-RU" dirty="0" err="1" smtClean="0"/>
              <a:t>розтягування</a:t>
            </a:r>
            <a:r>
              <a:rPr lang="ru-RU" dirty="0" smtClean="0"/>
              <a:t> одного комплексного числа на модуль </a:t>
            </a:r>
            <a:r>
              <a:rPr lang="ru-RU" dirty="0" err="1" smtClean="0"/>
              <a:t>іншого</a:t>
            </a:r>
            <a:r>
              <a:rPr lang="ru-RU" dirty="0" smtClean="0"/>
              <a:t> і повороту на </a:t>
            </a:r>
            <a:r>
              <a:rPr lang="ru-RU" dirty="0" err="1" smtClean="0"/>
              <a:t>його</a:t>
            </a:r>
            <a:r>
              <a:rPr lang="ru-RU" dirty="0" smtClean="0"/>
              <a:t> ж аргумент:</a:t>
            </a:r>
          </a:p>
          <a:p>
            <a:r>
              <a:rPr lang="ru-RU" b="1" dirty="0" smtClean="0">
                <a:solidFill>
                  <a:srgbClr val="0000CC"/>
                </a:solidFill>
              </a:rPr>
              <a:t>Модуль (</a:t>
            </a:r>
            <a:r>
              <a:rPr lang="en-GB" b="1" dirty="0" smtClean="0">
                <a:solidFill>
                  <a:srgbClr val="0000CC"/>
                </a:solidFill>
              </a:rPr>
              <a:t>z1 · z2) = </a:t>
            </a:r>
            <a:r>
              <a:rPr lang="ru-RU" b="1" dirty="0" smtClean="0">
                <a:solidFill>
                  <a:srgbClr val="0000CC"/>
                </a:solidFill>
              </a:rPr>
              <a:t>Модуль (</a:t>
            </a:r>
            <a:r>
              <a:rPr lang="en-GB" b="1" dirty="0" smtClean="0">
                <a:solidFill>
                  <a:srgbClr val="0000CC"/>
                </a:solidFill>
              </a:rPr>
              <a:t>z1) · </a:t>
            </a:r>
            <a:r>
              <a:rPr lang="ru-RU" b="1" dirty="0" smtClean="0">
                <a:solidFill>
                  <a:srgbClr val="0000CC"/>
                </a:solidFill>
              </a:rPr>
              <a:t>Модуль (</a:t>
            </a:r>
            <a:r>
              <a:rPr lang="en-GB" b="1" dirty="0" smtClean="0">
                <a:solidFill>
                  <a:srgbClr val="0000CC"/>
                </a:solidFill>
              </a:rPr>
              <a:t>z2)</a:t>
            </a:r>
          </a:p>
          <a:p>
            <a:r>
              <a:rPr lang="ru-RU" b="1" dirty="0" smtClean="0">
                <a:solidFill>
                  <a:srgbClr val="0000CC"/>
                </a:solidFill>
              </a:rPr>
              <a:t>Аргумент (</a:t>
            </a:r>
            <a:r>
              <a:rPr lang="en-GB" b="1" dirty="0" smtClean="0">
                <a:solidFill>
                  <a:srgbClr val="0000CC"/>
                </a:solidFill>
              </a:rPr>
              <a:t>z1 · z2) = </a:t>
            </a:r>
            <a:r>
              <a:rPr lang="ru-RU" b="1" dirty="0" smtClean="0">
                <a:solidFill>
                  <a:srgbClr val="0000CC"/>
                </a:solidFill>
              </a:rPr>
              <a:t>Аргумент (</a:t>
            </a:r>
            <a:r>
              <a:rPr lang="en-GB" b="1" dirty="0" smtClean="0">
                <a:solidFill>
                  <a:srgbClr val="0000CC"/>
                </a:solidFill>
              </a:rPr>
              <a:t>z1) + </a:t>
            </a:r>
            <a:r>
              <a:rPr lang="ru-RU" b="1" dirty="0" smtClean="0">
                <a:solidFill>
                  <a:srgbClr val="0000CC"/>
                </a:solidFill>
              </a:rPr>
              <a:t>Аргумент (</a:t>
            </a:r>
            <a:r>
              <a:rPr lang="en-GB" b="1" dirty="0" smtClean="0">
                <a:solidFill>
                  <a:srgbClr val="0000CC"/>
                </a:solidFill>
              </a:rPr>
              <a:t>z2)</a:t>
            </a:r>
            <a:endParaRPr lang="ru-RU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2270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88175" y="1007532"/>
            <a:ext cx="5415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 smtClean="0"/>
              <a:t>Конструктори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селектори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комплексних</a:t>
            </a:r>
            <a:r>
              <a:rPr lang="ru-RU" sz="2000" b="1" dirty="0" smtClean="0"/>
              <a:t> чисел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539" y="1407642"/>
            <a:ext cx="609600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(define (</a:t>
            </a:r>
            <a:r>
              <a:rPr lang="en-GB" dirty="0" err="1" smtClean="0">
                <a:solidFill>
                  <a:srgbClr val="0000CC"/>
                </a:solidFill>
              </a:rPr>
              <a:t>Myreal</a:t>
            </a:r>
            <a:r>
              <a:rPr lang="en-GB" dirty="0" smtClean="0">
                <a:solidFill>
                  <a:srgbClr val="0000CC"/>
                </a:solidFill>
              </a:rPr>
              <a:t>-part z) (car z))</a:t>
            </a:r>
          </a:p>
          <a:p>
            <a:endParaRPr lang="en-GB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(define (</a:t>
            </a:r>
            <a:r>
              <a:rPr lang="en-GB" dirty="0" err="1" smtClean="0">
                <a:solidFill>
                  <a:srgbClr val="0000CC"/>
                </a:solidFill>
              </a:rPr>
              <a:t>Myimag</a:t>
            </a:r>
            <a:r>
              <a:rPr lang="en-GB" dirty="0" smtClean="0">
                <a:solidFill>
                  <a:srgbClr val="0000CC"/>
                </a:solidFill>
              </a:rPr>
              <a:t>-part z) (</a:t>
            </a:r>
            <a:r>
              <a:rPr lang="en-GB" dirty="0" err="1" smtClean="0">
                <a:solidFill>
                  <a:srgbClr val="0000CC"/>
                </a:solidFill>
              </a:rPr>
              <a:t>cdr</a:t>
            </a:r>
            <a:r>
              <a:rPr lang="en-GB" dirty="0" smtClean="0">
                <a:solidFill>
                  <a:srgbClr val="0000CC"/>
                </a:solidFill>
              </a:rPr>
              <a:t> z))</a:t>
            </a:r>
          </a:p>
          <a:p>
            <a:endParaRPr lang="en-GB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(define (magnitude1 z)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  (</a:t>
            </a:r>
            <a:r>
              <a:rPr lang="en-GB" dirty="0" err="1" smtClean="0">
                <a:solidFill>
                  <a:srgbClr val="0000CC"/>
                </a:solidFill>
              </a:rPr>
              <a:t>sqrt</a:t>
            </a:r>
            <a:r>
              <a:rPr lang="en-GB" dirty="0" smtClean="0">
                <a:solidFill>
                  <a:srgbClr val="0000CC"/>
                </a:solidFill>
              </a:rPr>
              <a:t> (+ (square (</a:t>
            </a:r>
            <a:r>
              <a:rPr lang="en-GB" dirty="0" err="1" smtClean="0">
                <a:solidFill>
                  <a:srgbClr val="0000CC"/>
                </a:solidFill>
              </a:rPr>
              <a:t>Myreal</a:t>
            </a:r>
            <a:r>
              <a:rPr lang="en-GB" dirty="0" smtClean="0">
                <a:solidFill>
                  <a:srgbClr val="0000CC"/>
                </a:solidFill>
              </a:rPr>
              <a:t>-part z)) (square (</a:t>
            </a:r>
            <a:r>
              <a:rPr lang="en-GB" dirty="0" err="1" smtClean="0">
                <a:solidFill>
                  <a:srgbClr val="0000CC"/>
                </a:solidFill>
              </a:rPr>
              <a:t>Myimag</a:t>
            </a:r>
            <a:r>
              <a:rPr lang="en-GB" dirty="0" smtClean="0">
                <a:solidFill>
                  <a:srgbClr val="0000CC"/>
                </a:solidFill>
              </a:rPr>
              <a:t>-part z)))))</a:t>
            </a:r>
          </a:p>
          <a:p>
            <a:endParaRPr lang="en-GB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(define (angle1 z)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  (</a:t>
            </a:r>
            <a:r>
              <a:rPr lang="en-GB" dirty="0" err="1" smtClean="0">
                <a:solidFill>
                  <a:srgbClr val="0000CC"/>
                </a:solidFill>
              </a:rPr>
              <a:t>atan</a:t>
            </a:r>
            <a:r>
              <a:rPr lang="en-GB" dirty="0" smtClean="0">
                <a:solidFill>
                  <a:srgbClr val="0000CC"/>
                </a:solidFill>
              </a:rPr>
              <a:t> (</a:t>
            </a:r>
            <a:r>
              <a:rPr lang="en-GB" dirty="0" err="1" smtClean="0">
                <a:solidFill>
                  <a:srgbClr val="0000CC"/>
                </a:solidFill>
              </a:rPr>
              <a:t>Myimag</a:t>
            </a:r>
            <a:r>
              <a:rPr lang="en-GB" dirty="0" smtClean="0">
                <a:solidFill>
                  <a:srgbClr val="0000CC"/>
                </a:solidFill>
              </a:rPr>
              <a:t>-part z) (</a:t>
            </a:r>
            <a:r>
              <a:rPr lang="en-GB" dirty="0" err="1" smtClean="0">
                <a:solidFill>
                  <a:srgbClr val="0000CC"/>
                </a:solidFill>
              </a:rPr>
              <a:t>Myreal</a:t>
            </a:r>
            <a:r>
              <a:rPr lang="en-GB" dirty="0" smtClean="0">
                <a:solidFill>
                  <a:srgbClr val="0000CC"/>
                </a:solidFill>
              </a:rPr>
              <a:t>-part z)))</a:t>
            </a:r>
          </a:p>
          <a:p>
            <a:endParaRPr lang="en-GB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(define (make-from-real-</a:t>
            </a:r>
            <a:r>
              <a:rPr lang="en-GB" dirty="0" err="1" smtClean="0">
                <a:solidFill>
                  <a:srgbClr val="0000CC"/>
                </a:solidFill>
              </a:rPr>
              <a:t>imag</a:t>
            </a:r>
            <a:r>
              <a:rPr lang="en-GB" dirty="0" smtClean="0">
                <a:solidFill>
                  <a:srgbClr val="0000CC"/>
                </a:solidFill>
              </a:rPr>
              <a:t> x y)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  (cons x y))</a:t>
            </a:r>
          </a:p>
          <a:p>
            <a:endParaRPr lang="en-GB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(define (make-from-mag-</a:t>
            </a:r>
            <a:r>
              <a:rPr lang="en-GB" dirty="0" err="1" smtClean="0">
                <a:solidFill>
                  <a:srgbClr val="0000CC"/>
                </a:solidFill>
              </a:rPr>
              <a:t>ang</a:t>
            </a:r>
            <a:r>
              <a:rPr lang="en-GB" dirty="0" smtClean="0">
                <a:solidFill>
                  <a:srgbClr val="0000CC"/>
                </a:solidFill>
              </a:rPr>
              <a:t> r a)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  (cons (* r (cos a)) (* r (sin a))))</a:t>
            </a:r>
          </a:p>
          <a:p>
            <a:endParaRPr lang="en-GB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(make-from-real-</a:t>
            </a:r>
            <a:r>
              <a:rPr lang="en-GB" dirty="0" err="1" smtClean="0">
                <a:solidFill>
                  <a:srgbClr val="0000CC"/>
                </a:solidFill>
              </a:rPr>
              <a:t>imag</a:t>
            </a:r>
            <a:r>
              <a:rPr lang="en-GB" dirty="0" smtClean="0">
                <a:solidFill>
                  <a:srgbClr val="0000CC"/>
                </a:solidFill>
              </a:rPr>
              <a:t> 2 3)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1537694"/>
            <a:ext cx="50577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45560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88175" y="1007532"/>
            <a:ext cx="5415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 smtClean="0"/>
              <a:t>Конструктори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селектори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комплексних</a:t>
            </a:r>
            <a:r>
              <a:rPr lang="ru-RU" sz="2000" b="1" dirty="0" smtClean="0"/>
              <a:t> чисел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69435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414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78443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118" y="1508300"/>
            <a:ext cx="378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http://homelisp.ru/help/samples.html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10847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84043" y="126876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6462" indent="-457200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Пари</a:t>
            </a: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7938" fontAlgn="base">
              <a:spcBef>
                <a:spcPts val="600"/>
              </a:spcBef>
              <a:spcAft>
                <a:spcPts val="600"/>
              </a:spcAft>
            </a:pPr>
            <a:endParaRPr lang="uk-UA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2" indent="450215" algn="just" fontAlgn="base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lvl="2" indent="450215" algn="just" fontAlgn="base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lvl="2" indent="450215" algn="just" fontAlgn="base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lvl="2" indent="450215" algn="just" fontAlgn="base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solidFill>
                <a:prstClr val="black"/>
              </a:solidFill>
              <a:latin typeface="Arial" charset="0"/>
              <a:ea typeface="Palatino Linotype" panose="02040502050505030304" pitchFamily="18" charset="0"/>
              <a:cs typeface="Arial" charset="0"/>
            </a:endParaRPr>
          </a:p>
          <a:p>
            <a:pPr indent="450215" algn="just" fontAlgn="base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 fontAlgn="base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 fontAlgn="base">
              <a:spcBef>
                <a:spcPts val="600"/>
              </a:spcBef>
              <a:spcAft>
                <a:spcPts val="600"/>
              </a:spcAft>
            </a:pPr>
            <a:r>
              <a:rPr lang="uk-UA" sz="32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32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0"/>
            <a:ext cx="9143998" cy="7078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indent="450215"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40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Зміст</a:t>
            </a:r>
            <a:endParaRPr lang="ru-RU" sz="40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31684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33069"/>
            <a:ext cx="121920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Для реалізації конкретного рівня абстракції даних є складова структура, що називається 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парою (</a:t>
            </a:r>
            <a:r>
              <a:rPr lang="uk-UA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pair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),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вона створюється за допомогою елементарної процедури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-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конструктора </a:t>
            </a:r>
            <a:r>
              <a:rPr lang="uk-UA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cons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</a:t>
            </a:r>
            <a:r>
              <a:rPr lang="uk-UA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cons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приймає два аргументи і повертає об'єкт даних, який містить ці два аргументи як елементи.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6566" y="3496874"/>
            <a:ext cx="250698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x (cons 1 2))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(car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cdr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93577" y="2239104"/>
            <a:ext cx="654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Пара є об'єктом, якому можна дати ім'я і працювати з ним, подібно до елементарного об'єкту даних. Можна використовувати </a:t>
            </a:r>
            <a:r>
              <a:rPr lang="uk-UA" dirty="0" err="1">
                <a:solidFill>
                  <a:srgbClr val="FF0000"/>
                </a:solidFill>
                <a:latin typeface="Arial" charset="0"/>
                <a:cs typeface="Arial" charset="0"/>
              </a:rPr>
              <a:t>cons</a:t>
            </a:r>
            <a:r>
              <a:rPr lang="uk-UA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для створення пар, елементи яких самі пари: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0638" y="2315026"/>
            <a:ext cx="5399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Маючи пару, можна отримати її частини за допомогою елементарних процедур </a:t>
            </a:r>
            <a:r>
              <a:rPr lang="uk-UA" dirty="0" err="1">
                <a:solidFill>
                  <a:srgbClr val="C00000"/>
                </a:solidFill>
                <a:latin typeface="Arial" charset="0"/>
                <a:cs typeface="Arial" charset="0"/>
              </a:rPr>
              <a:t>car</a:t>
            </a:r>
            <a:r>
              <a:rPr lang="uk-UA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uk-UA" dirty="0" err="1">
                <a:solidFill>
                  <a:srgbClr val="C00000"/>
                </a:solidFill>
                <a:latin typeface="Arial" charset="0"/>
                <a:cs typeface="Arial" charset="0"/>
              </a:rPr>
              <a:t>cdr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Використовують </a:t>
            </a:r>
            <a:r>
              <a:rPr lang="uk-UA" dirty="0" err="1">
                <a:solidFill>
                  <a:srgbClr val="C00000"/>
                </a:solidFill>
                <a:latin typeface="Arial" charset="0"/>
                <a:cs typeface="Arial" charset="0"/>
              </a:rPr>
              <a:t>cons</a:t>
            </a:r>
            <a:r>
              <a:rPr lang="uk-UA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uk-UA" dirty="0" err="1">
                <a:solidFill>
                  <a:srgbClr val="C00000"/>
                </a:solidFill>
                <a:latin typeface="Arial" charset="0"/>
                <a:cs typeface="Arial" charset="0"/>
              </a:rPr>
              <a:t>car</a:t>
            </a:r>
            <a:r>
              <a:rPr lang="uk-UA" dirty="0">
                <a:solidFill>
                  <a:srgbClr val="C00000"/>
                </a:solidFill>
                <a:latin typeface="Arial" charset="0"/>
                <a:cs typeface="Arial" charset="0"/>
              </a:rPr>
              <a:t> і </a:t>
            </a:r>
            <a:r>
              <a:rPr lang="uk-UA" dirty="0" err="1">
                <a:solidFill>
                  <a:srgbClr val="C00000"/>
                </a:solidFill>
                <a:latin typeface="Arial" charset="0"/>
                <a:cs typeface="Arial" charset="0"/>
              </a:rPr>
              <a:t>cdr</a:t>
            </a:r>
            <a:r>
              <a:rPr lang="uk-UA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так: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855073" y="3326278"/>
            <a:ext cx="2718817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x (cons 1 2))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y (cons 3 4))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z (cons x y))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(car (car z))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(car 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cdr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z))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698" y="5861292"/>
            <a:ext cx="1199459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Об'єкти даних, складені з пар, називаються дані зі </a:t>
            </a:r>
            <a:r>
              <a:rPr lang="uk-UA" sz="2000" b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списковою</a:t>
            </a:r>
            <a:r>
              <a:rPr lang="uk-UA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структурою </a:t>
            </a:r>
            <a:r>
              <a:rPr lang="uk-UA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lang="uk-UA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List-structured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data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) 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99" y="3554986"/>
            <a:ext cx="2438400" cy="128472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874720" y="4943424"/>
            <a:ext cx="4442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solidFill>
                  <a:srgbClr val="0000CC"/>
                </a:solidFill>
                <a:latin typeface="Arial" charset="0"/>
                <a:cs typeface="Arial" charset="0"/>
              </a:rPr>
              <a:t>(cons 1 2)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у </a:t>
            </a:r>
            <a:r>
              <a:rPr lang="uk-UA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вигляді </a:t>
            </a:r>
            <a:r>
              <a:rPr lang="uk-UA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стрілкової</a:t>
            </a:r>
            <a:r>
              <a:rPr lang="uk-UA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діаграми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24000" y="3"/>
            <a:ext cx="914399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Пара (</a:t>
            </a:r>
            <a:r>
              <a:rPr lang="en-US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pair</a:t>
            </a: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381345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903" y="1198157"/>
            <a:ext cx="62154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Конструктор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cons x y) 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Селектори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car p) 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—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перший </a:t>
            </a:r>
            <a:r>
              <a:rPr lang="ru-RU" sz="2000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елемент</a:t>
            </a:r>
            <a:r>
              <a:rPr lang="ru-RU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пари, 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head </a:t>
            </a:r>
            <a:r>
              <a:rPr lang="en-GB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cdr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p) 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другий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елемент</a:t>
            </a:r>
            <a:r>
              <a:rPr lang="ru-RU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пари, 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tail </a:t>
            </a:r>
            <a:r>
              <a:rPr lang="en-GB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uk-UA" sz="2000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Закони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для пар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car (cons X Y)) = X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</a:t>
            </a:r>
            <a:r>
              <a:rPr lang="en-GB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cdr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(cons X Y)) = Y</a:t>
            </a:r>
            <a:endParaRPr lang="ru-RU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3"/>
            <a:ext cx="914399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Конструктори та селектори пари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140580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Поняття та арифметика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6517" y="1013255"/>
            <a:ext cx="11940747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Розглянемо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</a:t>
            </a:r>
            <a:r>
              <a:rPr lang="ru-RU" sz="2000" dirty="0" err="1" smtClean="0"/>
              <a:t>впорядкованих</a:t>
            </a:r>
            <a:r>
              <a:rPr lang="ru-RU" sz="2000" dirty="0" smtClean="0"/>
              <a:t> пар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</a:t>
            </a:r>
            <a:r>
              <a:rPr lang="ru-RU" sz="2000" dirty="0" err="1" smtClean="0"/>
              <a:t>взаємно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простих</a:t>
            </a:r>
            <a:r>
              <a:rPr lang="ru-RU" sz="2000" dirty="0" smtClean="0"/>
              <a:t> чисел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Перше число пари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числителем, друге - </a:t>
            </a:r>
            <a:r>
              <a:rPr lang="ru-RU" sz="2000" dirty="0" err="1" smtClean="0"/>
              <a:t>знаменником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Припускаємо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d</a:t>
            </a:r>
            <a:r>
              <a:rPr lang="en-GB" sz="2000" dirty="0" smtClean="0"/>
              <a:t> </a:t>
            </a:r>
            <a:r>
              <a:rPr lang="ru-RU" sz="2000" dirty="0" err="1" smtClean="0"/>
              <a:t>відмінно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нуля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Взаємна</a:t>
            </a:r>
            <a:r>
              <a:rPr lang="ru-RU" sz="2000" dirty="0" smtClean="0"/>
              <a:t> простота чисел </a:t>
            </a:r>
            <a:r>
              <a:rPr lang="en-GB" sz="2000" b="1" dirty="0" smtClean="0">
                <a:solidFill>
                  <a:srgbClr val="0000CC"/>
                </a:solidFill>
              </a:rPr>
              <a:t>n </a:t>
            </a:r>
            <a:r>
              <a:rPr lang="ru-RU" sz="2000" b="1" dirty="0" smtClean="0">
                <a:solidFill>
                  <a:srgbClr val="0000CC"/>
                </a:solidFill>
              </a:rPr>
              <a:t>і </a:t>
            </a:r>
            <a:r>
              <a:rPr lang="en-GB" sz="2000" b="1" dirty="0" smtClean="0">
                <a:solidFill>
                  <a:srgbClr val="0000CC"/>
                </a:solidFill>
              </a:rPr>
              <a:t>d </a:t>
            </a:r>
            <a:r>
              <a:rPr lang="ru-RU" sz="2000" dirty="0" err="1" smtClean="0"/>
              <a:t>означає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числа </a:t>
            </a:r>
            <a:r>
              <a:rPr lang="en-GB" sz="2000" b="1" dirty="0" smtClean="0">
                <a:solidFill>
                  <a:srgbClr val="0000CC"/>
                </a:solidFill>
              </a:rPr>
              <a:t>n </a:t>
            </a:r>
            <a:r>
              <a:rPr lang="ru-RU" sz="2000" b="1" dirty="0" smtClean="0">
                <a:solidFill>
                  <a:srgbClr val="0000CC"/>
                </a:solidFill>
              </a:rPr>
              <a:t>і </a:t>
            </a:r>
            <a:r>
              <a:rPr lang="en-GB" sz="2000" b="1" dirty="0" smtClean="0">
                <a:solidFill>
                  <a:srgbClr val="0000CC"/>
                </a:solidFill>
              </a:rPr>
              <a:t>d </a:t>
            </a:r>
            <a:r>
              <a:rPr lang="ru-RU" sz="2000" dirty="0" smtClean="0"/>
              <a:t>не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спільних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дільників</a:t>
            </a:r>
            <a:r>
              <a:rPr lang="ru-RU" sz="2000" dirty="0" smtClean="0"/>
              <a:t>, </a:t>
            </a:r>
            <a:r>
              <a:rPr lang="ru-RU" sz="2000" dirty="0" err="1" smtClean="0"/>
              <a:t>крім</a:t>
            </a:r>
            <a:r>
              <a:rPr lang="ru-RU" sz="2000" dirty="0" smtClean="0"/>
              <a:t> </a:t>
            </a:r>
            <a:r>
              <a:rPr lang="ru-RU" sz="2000" dirty="0" err="1" smtClean="0"/>
              <a:t>одиниці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вважати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пари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n1, d1)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n2, d2) </a:t>
            </a:r>
            <a:r>
              <a:rPr lang="ru-RU" sz="2000" dirty="0" err="1" smtClean="0"/>
              <a:t>рівні</a:t>
            </a:r>
            <a:r>
              <a:rPr lang="ru-RU" sz="2000" dirty="0" smtClean="0"/>
              <a:t> </a:t>
            </a:r>
            <a:r>
              <a:rPr lang="ru-RU" sz="2000" dirty="0" err="1" smtClean="0"/>
              <a:t>тоді</a:t>
            </a:r>
            <a:r>
              <a:rPr lang="ru-RU" sz="2000" dirty="0" smtClean="0"/>
              <a:t> і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</a:t>
            </a:r>
            <a:r>
              <a:rPr lang="ru-RU" sz="2000" dirty="0" err="1" smtClean="0"/>
              <a:t>тоді</a:t>
            </a:r>
            <a:r>
              <a:rPr lang="ru-RU" sz="2000" dirty="0" smtClean="0"/>
              <a:t>, коли </a:t>
            </a:r>
            <a:r>
              <a:rPr lang="en-GB" sz="2000" b="1" dirty="0" smtClean="0">
                <a:solidFill>
                  <a:srgbClr val="0000CC"/>
                </a:solidFill>
              </a:rPr>
              <a:t>n1 = n2 </a:t>
            </a:r>
            <a:r>
              <a:rPr lang="ru-RU" sz="2000" b="1" dirty="0" smtClean="0">
                <a:solidFill>
                  <a:srgbClr val="0000CC"/>
                </a:solidFill>
              </a:rPr>
              <a:t>і </a:t>
            </a:r>
            <a:r>
              <a:rPr lang="en-GB" sz="2000" b="1" dirty="0" smtClean="0">
                <a:solidFill>
                  <a:srgbClr val="0000CC"/>
                </a:solidFill>
              </a:rPr>
              <a:t>d1 = d2</a:t>
            </a:r>
            <a:r>
              <a:rPr lang="en-GB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Працюватимемо</a:t>
            </a:r>
            <a:r>
              <a:rPr lang="ru-RU" sz="2000" dirty="0" smtClean="0"/>
              <a:t>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з парами </a:t>
            </a:r>
            <a:r>
              <a:rPr lang="ru-RU" sz="2000" dirty="0" err="1" smtClean="0"/>
              <a:t>взаємно-простих</a:t>
            </a:r>
            <a:r>
              <a:rPr lang="ru-RU" sz="2000" dirty="0" smtClean="0"/>
              <a:t> чисел.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Зокрема</a:t>
            </a:r>
            <a:r>
              <a:rPr lang="ru-RU" sz="2000" dirty="0" smtClean="0"/>
              <a:t>, пара </a:t>
            </a:r>
            <a:r>
              <a:rPr lang="ru-RU" sz="2000" b="1" dirty="0" smtClean="0">
                <a:solidFill>
                  <a:srgbClr val="0000CC"/>
                </a:solidFill>
              </a:rPr>
              <a:t>(0, </a:t>
            </a:r>
            <a:r>
              <a:rPr lang="en-GB" sz="2000" b="1" dirty="0" smtClean="0">
                <a:solidFill>
                  <a:srgbClr val="0000CC"/>
                </a:solidFill>
              </a:rPr>
              <a:t>d) </a:t>
            </a:r>
            <a:r>
              <a:rPr lang="ru-RU" sz="2000" dirty="0" smtClean="0"/>
              <a:t>входить в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при </a:t>
            </a:r>
            <a:r>
              <a:rPr lang="en-GB" sz="2000" b="1" dirty="0" smtClean="0">
                <a:solidFill>
                  <a:srgbClr val="0000CC"/>
                </a:solidFill>
              </a:rPr>
              <a:t>d = 1</a:t>
            </a:r>
            <a:r>
              <a:rPr lang="en-GB" sz="2000" dirty="0" smtClean="0"/>
              <a:t>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Відповідно</a:t>
            </a:r>
            <a:r>
              <a:rPr lang="ru-RU" sz="2000" dirty="0" smtClean="0"/>
              <a:t>, пара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n) </a:t>
            </a:r>
            <a:r>
              <a:rPr lang="ru-RU" sz="2000" dirty="0" smtClean="0"/>
              <a:t>входить в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при </a:t>
            </a:r>
            <a:r>
              <a:rPr lang="en-GB" sz="2000" b="1" dirty="0" smtClean="0">
                <a:solidFill>
                  <a:srgbClr val="0000CC"/>
                </a:solidFill>
              </a:rPr>
              <a:t>n = 1</a:t>
            </a:r>
            <a:r>
              <a:rPr lang="en-GB" sz="2000" dirty="0" smtClean="0"/>
              <a:t>. </a:t>
            </a:r>
            <a:endParaRPr lang="uk-UA" sz="2000" dirty="0" smtClean="0"/>
          </a:p>
          <a:p>
            <a:pPr>
              <a:spcAft>
                <a:spcPts val="600"/>
              </a:spcAft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2717165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Поняття та арифметика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88541"/>
            <a:ext cx="12192000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Сумою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n1, d1)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n2, d2)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d),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lvl="1"/>
            <a:r>
              <a:rPr lang="ru-RU" sz="2000" dirty="0" err="1" smtClean="0"/>
              <a:t>чисельник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n = (n1 * d2 + n2 * d1)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d2 + n2 * d1), (d1 * d2))</a:t>
            </a:r>
          </a:p>
          <a:p>
            <a:pPr lvl="1"/>
            <a:r>
              <a:rPr lang="ru-RU" sz="2000" dirty="0" err="1" smtClean="0"/>
              <a:t>знаменник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d = (d1 * d2)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d2 + n2 * d1), (d1 * d2))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Різницею</a:t>
            </a:r>
            <a:r>
              <a:rPr lang="ru-RU" sz="2000" b="1" dirty="0" smtClean="0">
                <a:solidFill>
                  <a:srgbClr val="FF0000"/>
                </a:solidFill>
              </a:rPr>
              <a:t>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n1, d1)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n2, d2)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d),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lvl="1"/>
            <a:r>
              <a:rPr lang="ru-RU" sz="2000" dirty="0" err="1" smtClean="0"/>
              <a:t>чисельник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n = (n1 * d2 - n2 * d1)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d2 + n2 * d1), (d1 * d2))</a:t>
            </a:r>
          </a:p>
          <a:p>
            <a:pPr lvl="1"/>
            <a:r>
              <a:rPr lang="ru-RU" sz="2000" dirty="0" err="1" smtClean="0"/>
              <a:t>знаменник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d = (d1 * d2)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d2 + n2 * d1), (d1 * d2))</a:t>
            </a:r>
          </a:p>
          <a:p>
            <a:r>
              <a:rPr lang="en-GB" sz="2000" dirty="0" smtClean="0"/>
              <a:t> </a:t>
            </a:r>
            <a:r>
              <a:rPr lang="uk-UA" sz="2000" b="1" dirty="0" smtClean="0">
                <a:solidFill>
                  <a:srgbClr val="FF0000"/>
                </a:solidFill>
              </a:rPr>
              <a:t>Добутком </a:t>
            </a:r>
            <a:r>
              <a:rPr lang="ru-RU" sz="2000" b="1" dirty="0" smtClean="0">
                <a:solidFill>
                  <a:srgbClr val="FF0000"/>
                </a:solidFill>
              </a:rPr>
              <a:t>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n1, d1)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n2, d2)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d),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lvl="1"/>
            <a:r>
              <a:rPr lang="ru-RU" sz="2000" dirty="0" err="1" smtClean="0"/>
              <a:t>чисельник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n = (n1 * n2)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n2), (d1 * d2))</a:t>
            </a:r>
          </a:p>
          <a:p>
            <a:pPr lvl="1"/>
            <a:r>
              <a:rPr lang="ru-RU" sz="2000" dirty="0" err="1" smtClean="0"/>
              <a:t>знаменник</a:t>
            </a:r>
            <a:r>
              <a:rPr lang="ru-RU" sz="2000" dirty="0" smtClean="0"/>
              <a:t>:</a:t>
            </a:r>
          </a:p>
          <a:p>
            <a:pPr lvl="1" algn="ctr"/>
            <a:r>
              <a:rPr lang="en-GB" sz="2000" b="1" dirty="0" smtClean="0">
                <a:solidFill>
                  <a:srgbClr val="0000CC"/>
                </a:solidFill>
              </a:rPr>
              <a:t>d = (d1 * d2)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n2), (d1 * d2))</a:t>
            </a:r>
          </a:p>
          <a:p>
            <a:pPr marL="85725" lvl="1" algn="just"/>
            <a:r>
              <a:rPr lang="ru-RU" sz="2000" dirty="0" smtClean="0"/>
              <a:t>У </a:t>
            </a:r>
            <a:r>
              <a:rPr lang="ru-RU" sz="2000" dirty="0" err="1" smtClean="0"/>
              <a:t>наведених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вище</a:t>
            </a:r>
            <a:r>
              <a:rPr lang="ru-RU" sz="2000" dirty="0" smtClean="0"/>
              <a:t> формулах символ </a:t>
            </a:r>
            <a:r>
              <a:rPr lang="ru-RU" sz="2000" b="1" dirty="0" smtClean="0">
                <a:solidFill>
                  <a:srgbClr val="0000CC"/>
                </a:solidFill>
              </a:rPr>
              <a:t>НСД (</a:t>
            </a:r>
            <a:r>
              <a:rPr lang="en-GB" sz="2000" b="1" dirty="0" smtClean="0">
                <a:solidFill>
                  <a:srgbClr val="0000CC"/>
                </a:solidFill>
              </a:rPr>
              <a:t>x, y) </a:t>
            </a:r>
            <a:r>
              <a:rPr lang="ru-RU" sz="2000" dirty="0" err="1" smtClean="0"/>
              <a:t>означає</a:t>
            </a:r>
            <a:r>
              <a:rPr lang="ru-RU" sz="2000" dirty="0" smtClean="0"/>
              <a:t> </a:t>
            </a:r>
            <a:r>
              <a:rPr lang="ru-RU" sz="2000" dirty="0" err="1" smtClean="0"/>
              <a:t>найбільший</a:t>
            </a:r>
            <a:r>
              <a:rPr lang="ru-RU" sz="2000" dirty="0" smtClean="0"/>
              <a:t> </a:t>
            </a:r>
            <a:r>
              <a:rPr lang="ru-RU" sz="2000" dirty="0" err="1" smtClean="0"/>
              <a:t>спільний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дільник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x</a:t>
            </a:r>
            <a:r>
              <a:rPr lang="en-GB" sz="2000" dirty="0" smtClean="0"/>
              <a:t> </a:t>
            </a:r>
            <a:r>
              <a:rPr lang="ru-RU" sz="2000" dirty="0" smtClean="0"/>
              <a:t>та </a:t>
            </a:r>
            <a:r>
              <a:rPr lang="en-GB" sz="2000" b="1" dirty="0" smtClean="0">
                <a:solidFill>
                  <a:srgbClr val="0000CC"/>
                </a:solidFill>
              </a:rPr>
              <a:t>y</a:t>
            </a:r>
            <a:r>
              <a:rPr lang="en-GB" sz="2000" dirty="0" smtClean="0"/>
              <a:t>.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 НОД </a:t>
            </a:r>
            <a:r>
              <a:rPr lang="ru-RU" sz="2000" dirty="0" err="1" smtClean="0"/>
              <a:t>необхідно</a:t>
            </a:r>
            <a:r>
              <a:rPr lang="ru-RU" sz="2000" dirty="0" smtClean="0"/>
              <a:t>, </a:t>
            </a:r>
            <a:r>
              <a:rPr lang="ru-RU" sz="2000" dirty="0" err="1" smtClean="0"/>
              <a:t>оскільки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обчисленні</a:t>
            </a:r>
            <a:r>
              <a:rPr lang="ru-RU" sz="2000" dirty="0" smtClean="0"/>
              <a:t> </a:t>
            </a:r>
            <a:r>
              <a:rPr lang="ru-RU" sz="2000" dirty="0" err="1" smtClean="0"/>
              <a:t>чисельника</a:t>
            </a:r>
            <a:r>
              <a:rPr lang="ru-RU" sz="2000" dirty="0" smtClean="0"/>
              <a:t> і </a:t>
            </a:r>
            <a:r>
              <a:rPr lang="ru-RU" sz="2000" dirty="0" err="1" smtClean="0"/>
              <a:t>знаменника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порушитися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взаємна</a:t>
            </a:r>
            <a:r>
              <a:rPr lang="ru-RU" sz="2000" dirty="0" smtClean="0"/>
              <a:t> простота.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2011625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Поняття та арифметика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6517" y="1013255"/>
            <a:ext cx="11940747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Зворотною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/>
              <a:t>парі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dirty="0" smtClean="0"/>
              <a:t>при </a:t>
            </a:r>
            <a:r>
              <a:rPr lang="en-GB" sz="2000" b="1" dirty="0" smtClean="0">
                <a:solidFill>
                  <a:srgbClr val="0000CC"/>
                </a:solidFill>
              </a:rPr>
              <a:t>n</a:t>
            </a:r>
            <a:r>
              <a:rPr lang="en-GB" sz="2000" dirty="0" smtClean="0"/>
              <a:t> </a:t>
            </a:r>
            <a:r>
              <a:rPr lang="ru-RU" sz="2000" dirty="0" err="1" smtClean="0"/>
              <a:t>відмінному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нуля,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d, n).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ru-RU" sz="2000" dirty="0" smtClean="0"/>
              <a:t>Легко </a:t>
            </a:r>
            <a:r>
              <a:rPr lang="ru-RU" sz="2000" dirty="0" err="1" smtClean="0"/>
              <a:t>бачити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добуток</a:t>
            </a:r>
            <a:r>
              <a:rPr lang="ru-RU" sz="2000" dirty="0" smtClean="0"/>
              <a:t>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d, n) </a:t>
            </a:r>
            <a:r>
              <a:rPr lang="ru-RU" sz="2000" dirty="0" err="1" smtClean="0"/>
              <a:t>дає</a:t>
            </a:r>
            <a:r>
              <a:rPr lang="ru-RU" sz="2000" dirty="0" smtClean="0"/>
              <a:t> пару </a:t>
            </a:r>
            <a:r>
              <a:rPr lang="ru-RU" sz="2000" dirty="0" smtClean="0">
                <a:solidFill>
                  <a:srgbClr val="0000CC"/>
                </a:solidFill>
              </a:rPr>
              <a:t>(1, 1).</a:t>
            </a:r>
          </a:p>
          <a:p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Протилежної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/>
              <a:t>парі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(-</a:t>
            </a:r>
            <a:r>
              <a:rPr lang="en-GB" sz="2000" b="1" dirty="0" smtClean="0">
                <a:solidFill>
                  <a:srgbClr val="0000CC"/>
                </a:solidFill>
              </a:rPr>
              <a:t>n, d).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ru-RU" sz="2000" dirty="0" smtClean="0"/>
              <a:t>Легко </a:t>
            </a:r>
            <a:r>
              <a:rPr lang="ru-RU" sz="2000" dirty="0" err="1" smtClean="0"/>
              <a:t>бачити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b="1" dirty="0" smtClean="0"/>
              <a:t>сума</a:t>
            </a:r>
            <a:r>
              <a:rPr lang="ru-RU" sz="2000" dirty="0" smtClean="0"/>
              <a:t>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b="1" dirty="0" smtClean="0">
                <a:solidFill>
                  <a:srgbClr val="0000CC"/>
                </a:solidFill>
              </a:rPr>
              <a:t>і (-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dirty="0" err="1" smtClean="0"/>
              <a:t>дає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(0, </a:t>
            </a:r>
            <a:r>
              <a:rPr lang="en-GB" sz="2000" b="1" dirty="0" smtClean="0">
                <a:solidFill>
                  <a:srgbClr val="0000CC"/>
                </a:solidFill>
              </a:rPr>
              <a:t>d).</a:t>
            </a:r>
          </a:p>
          <a:p>
            <a:endParaRPr lang="en-GB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Для </a:t>
            </a:r>
            <a:r>
              <a:rPr lang="ru-RU" sz="2000" dirty="0" err="1" smtClean="0"/>
              <a:t>вище</a:t>
            </a:r>
            <a:r>
              <a:rPr lang="ru-RU" sz="2000" dirty="0" smtClean="0"/>
              <a:t> </a:t>
            </a:r>
            <a:r>
              <a:rPr lang="ru-RU" sz="2000" dirty="0" err="1" smtClean="0"/>
              <a:t>означених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алгебраїчних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операцій</a:t>
            </a:r>
            <a:r>
              <a:rPr lang="ru-RU" sz="2000" dirty="0" smtClean="0"/>
              <a:t> </a:t>
            </a:r>
            <a:r>
              <a:rPr lang="ru-RU" sz="2000" dirty="0" err="1" smtClean="0"/>
              <a:t>справедливі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асоціативний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розподільний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переместітельний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закони</a:t>
            </a:r>
            <a:r>
              <a:rPr lang="ru-RU" sz="2000" b="1" dirty="0" smtClean="0"/>
              <a:t> арифметики.</a:t>
            </a:r>
            <a:r>
              <a:rPr lang="ru-RU" sz="20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FF0000"/>
                </a:solidFill>
              </a:rPr>
              <a:t>Роль нуля </a:t>
            </a:r>
            <a:r>
              <a:rPr lang="ru-RU" sz="2000" dirty="0" err="1" smtClean="0"/>
              <a:t>виконує</a:t>
            </a:r>
            <a:r>
              <a:rPr lang="ru-RU" sz="2000" dirty="0" smtClean="0"/>
              <a:t> пара </a:t>
            </a:r>
            <a:r>
              <a:rPr lang="ru-RU" sz="2000" b="1" dirty="0" smtClean="0">
                <a:solidFill>
                  <a:srgbClr val="0000CC"/>
                </a:solidFill>
              </a:rPr>
              <a:t>(0, 1), </a:t>
            </a:r>
            <a:r>
              <a:rPr lang="ru-RU" sz="2000" dirty="0" smtClean="0"/>
              <a:t>а роль </a:t>
            </a:r>
            <a:r>
              <a:rPr lang="ru-RU" sz="2000" b="1" dirty="0" err="1" smtClean="0">
                <a:solidFill>
                  <a:srgbClr val="C00000"/>
                </a:solidFill>
              </a:rPr>
              <a:t>одиниці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/>
              <a:t>- пара </a:t>
            </a:r>
            <a:r>
              <a:rPr lang="ru-RU" sz="2000" b="1" dirty="0" smtClean="0">
                <a:solidFill>
                  <a:srgbClr val="0000CC"/>
                </a:solidFill>
              </a:rPr>
              <a:t>(1, 1). 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Пара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dirty="0" err="1" smtClean="0"/>
              <a:t>традиційно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записується</a:t>
            </a:r>
            <a:r>
              <a:rPr lang="ru-RU" sz="2000" dirty="0" smtClean="0"/>
              <a:t> у </a:t>
            </a:r>
            <a:r>
              <a:rPr lang="ru-RU" sz="2000" dirty="0" err="1" smtClean="0"/>
              <a:t>вигляді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n / d </a:t>
            </a:r>
            <a:r>
              <a:rPr lang="ru-RU" sz="2000" dirty="0" smtClean="0"/>
              <a:t>і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дробом</a:t>
            </a:r>
            <a:r>
              <a:rPr lang="ru-RU" sz="20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чисел </a:t>
            </a:r>
            <a:r>
              <a:rPr lang="ru-RU" sz="2000" dirty="0" err="1" smtClean="0"/>
              <a:t>природним</a:t>
            </a:r>
            <a:r>
              <a:rPr lang="ru-RU" sz="2000" dirty="0" smtClean="0"/>
              <a:t> чином </a:t>
            </a:r>
            <a:r>
              <a:rPr lang="ru-RU" sz="2000" dirty="0" err="1" smtClean="0"/>
              <a:t>вкладається</a:t>
            </a:r>
            <a:r>
              <a:rPr lang="ru-RU" sz="2000" dirty="0" smtClean="0"/>
              <a:t> в </a:t>
            </a: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дробів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отожествить </a:t>
            </a:r>
            <a:r>
              <a:rPr lang="ru-RU" sz="2000" dirty="0" err="1" smtClean="0"/>
              <a:t>ціле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p</a:t>
            </a:r>
            <a:r>
              <a:rPr lang="en-GB" sz="2000" dirty="0" smtClean="0"/>
              <a:t> </a:t>
            </a:r>
            <a:r>
              <a:rPr lang="ru-RU" sz="2000" dirty="0" smtClean="0"/>
              <a:t>з </a:t>
            </a:r>
            <a:r>
              <a:rPr lang="ru-RU" sz="2000" dirty="0" err="1" smtClean="0"/>
              <a:t>дробом</a:t>
            </a:r>
            <a:r>
              <a:rPr lang="ru-RU" sz="2000" dirty="0" smtClean="0"/>
              <a:t> </a:t>
            </a:r>
            <a:r>
              <a:rPr lang="en-GB" sz="2000" b="1" dirty="0" smtClean="0"/>
              <a:t>p / 1</a:t>
            </a:r>
            <a:r>
              <a:rPr lang="en-GB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дробів</a:t>
            </a:r>
            <a:r>
              <a:rPr lang="ru-RU" sz="2000" dirty="0" smtClean="0"/>
              <a:t> з </a:t>
            </a:r>
            <a:r>
              <a:rPr lang="ru-RU" sz="2000" dirty="0" err="1" smtClean="0"/>
              <a:t>двома</a:t>
            </a:r>
            <a:r>
              <a:rPr lang="ru-RU" sz="2000" dirty="0" smtClean="0"/>
              <a:t> </a:t>
            </a:r>
            <a:r>
              <a:rPr lang="ru-RU" sz="2000" dirty="0" err="1" smtClean="0"/>
              <a:t>операціями</a:t>
            </a:r>
            <a:r>
              <a:rPr lang="ru-RU" sz="2000" dirty="0" smtClean="0"/>
              <a:t>, </a:t>
            </a:r>
            <a:r>
              <a:rPr lang="ru-RU" sz="2000" dirty="0" err="1" smtClean="0"/>
              <a:t>визначеними</a:t>
            </a:r>
            <a:r>
              <a:rPr lang="ru-RU" sz="2000" dirty="0" smtClean="0"/>
              <a:t> </a:t>
            </a:r>
            <a:r>
              <a:rPr lang="ru-RU" sz="2000" dirty="0" err="1" smtClean="0"/>
              <a:t>вище</a:t>
            </a:r>
            <a:r>
              <a:rPr lang="ru-RU" sz="2000" dirty="0" smtClean="0"/>
              <a:t>,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полем </a:t>
            </a:r>
            <a:r>
              <a:rPr lang="ru-RU" sz="2000" b="1" dirty="0" err="1" smtClean="0">
                <a:solidFill>
                  <a:srgbClr val="FF0000"/>
                </a:solidFill>
              </a:rPr>
              <a:t>раціональних</a:t>
            </a:r>
            <a:r>
              <a:rPr lang="ru-RU" sz="2000" b="1" dirty="0" smtClean="0">
                <a:solidFill>
                  <a:srgbClr val="FF0000"/>
                </a:solidFill>
              </a:rPr>
              <a:t> чисел і </a:t>
            </a:r>
            <a:r>
              <a:rPr lang="ru-RU" sz="2000" b="1" dirty="0" err="1" smtClean="0">
                <a:solidFill>
                  <a:srgbClr val="FF0000"/>
                </a:solidFill>
              </a:rPr>
              <a:t>позначається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Q.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9440223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8939" y="1000899"/>
            <a:ext cx="1144647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1. </a:t>
            </a:r>
            <a:r>
              <a:rPr lang="ru-RU" sz="2000" b="1" dirty="0" err="1" smtClean="0"/>
              <a:t>Цілочисельна</a:t>
            </a:r>
            <a:r>
              <a:rPr lang="ru-RU" sz="2000" b="1" dirty="0" smtClean="0"/>
              <a:t> арифметика </a:t>
            </a:r>
            <a:r>
              <a:rPr lang="ru-RU" sz="2000" b="1" dirty="0" err="1" smtClean="0"/>
              <a:t>вбудована</a:t>
            </a:r>
            <a:r>
              <a:rPr lang="ru-RU" sz="2000" b="1" dirty="0" smtClean="0"/>
              <a:t> в ядро ​​</a:t>
            </a:r>
            <a:r>
              <a:rPr lang="ru-RU" sz="2000" b="1" dirty="0" err="1" smtClean="0"/>
              <a:t>функціональних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мов</a:t>
            </a:r>
            <a:endParaRPr lang="ru-RU" sz="2000" b="1" dirty="0" smtClean="0"/>
          </a:p>
          <a:p>
            <a:endParaRPr lang="ru-RU" sz="2000" dirty="0" smtClean="0"/>
          </a:p>
          <a:p>
            <a:r>
              <a:rPr lang="ru-RU" sz="2000" dirty="0" smtClean="0"/>
              <a:t>2. </a:t>
            </a:r>
            <a:r>
              <a:rPr lang="ru-RU" sz="2000" b="1" dirty="0" err="1" smtClean="0"/>
              <a:t>Розрахунок</a:t>
            </a:r>
            <a:r>
              <a:rPr lang="ru-RU" sz="2000" b="1" dirty="0" smtClean="0"/>
              <a:t> НСД (</a:t>
            </a:r>
            <a:r>
              <a:rPr lang="ru-RU" sz="2000" b="1" dirty="0" err="1" smtClean="0"/>
              <a:t>найбільший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спільний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дільник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цілих</a:t>
            </a:r>
            <a:r>
              <a:rPr lang="ru-RU" sz="2000" b="1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x</a:t>
            </a:r>
            <a:r>
              <a:rPr lang="en-GB" sz="2000" b="1" dirty="0" smtClean="0"/>
              <a:t> </a:t>
            </a:r>
            <a:r>
              <a:rPr lang="ru-RU" sz="2000" b="1" dirty="0" smtClean="0"/>
              <a:t>та </a:t>
            </a:r>
            <a:r>
              <a:rPr lang="en-GB" sz="2000" b="1" dirty="0" smtClean="0">
                <a:solidFill>
                  <a:srgbClr val="0000CC"/>
                </a:solidFill>
              </a:rPr>
              <a:t>y</a:t>
            </a:r>
            <a:r>
              <a:rPr lang="uk-UA" sz="2000" b="1" dirty="0" smtClean="0">
                <a:solidFill>
                  <a:srgbClr val="0000CC"/>
                </a:solidFill>
              </a:rPr>
              <a:t>)</a:t>
            </a:r>
            <a:r>
              <a:rPr lang="ru-RU" sz="2000" b="1" dirty="0" smtClean="0"/>
              <a:t> за алгоритмом </a:t>
            </a:r>
            <a:r>
              <a:rPr lang="ru-RU" sz="2000" b="1" dirty="0" err="1" smtClean="0"/>
              <a:t>Евкліда</a:t>
            </a:r>
            <a:r>
              <a:rPr lang="ru-RU" sz="2000" dirty="0" smtClean="0"/>
              <a:t>:</a:t>
            </a:r>
          </a:p>
          <a:p>
            <a:endParaRPr lang="ru-RU" sz="2000" dirty="0" smtClean="0"/>
          </a:p>
          <a:p>
            <a:r>
              <a:rPr lang="ru-RU" sz="2000" dirty="0" smtClean="0"/>
              <a:t>Нехай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знайти</a:t>
            </a:r>
            <a:r>
              <a:rPr lang="ru-RU" sz="2000" dirty="0" smtClean="0"/>
              <a:t> НСД </a:t>
            </a:r>
            <a:r>
              <a:rPr lang="ru-RU" sz="2000" dirty="0" err="1" smtClean="0"/>
              <a:t>двох</a:t>
            </a:r>
            <a:r>
              <a:rPr lang="ru-RU" sz="2000" dirty="0" smtClean="0"/>
              <a:t>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</a:t>
            </a:r>
            <a:r>
              <a:rPr lang="en-GB" sz="2000" dirty="0" smtClean="0"/>
              <a:t>X </a:t>
            </a:r>
            <a:r>
              <a:rPr lang="ru-RU" sz="2000" dirty="0" smtClean="0"/>
              <a:t>і </a:t>
            </a:r>
            <a:r>
              <a:rPr lang="en-GB" sz="2000" dirty="0" smtClean="0"/>
              <a:t>Y. </a:t>
            </a:r>
            <a:r>
              <a:rPr lang="ru-RU" sz="2000" dirty="0" smtClean="0"/>
              <a:t>Очевидно,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одне</a:t>
            </a:r>
            <a:r>
              <a:rPr lang="ru-RU" sz="2000" dirty="0" smtClean="0"/>
              <a:t> з чисел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 нулю, то НСД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 </a:t>
            </a:r>
            <a:r>
              <a:rPr lang="ru-RU" sz="2000" dirty="0" err="1" smtClean="0"/>
              <a:t>іншому</a:t>
            </a:r>
            <a:r>
              <a:rPr lang="ru-RU" sz="2000" dirty="0" smtClean="0"/>
              <a:t> (</a:t>
            </a:r>
            <a:r>
              <a:rPr lang="ru-RU" sz="2000" dirty="0" err="1" smtClean="0"/>
              <a:t>ненульовому</a:t>
            </a:r>
            <a:r>
              <a:rPr lang="ru-RU" sz="2000" dirty="0" smtClean="0"/>
              <a:t>) числу.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обидва</a:t>
            </a:r>
            <a:r>
              <a:rPr lang="ru-RU" sz="2000" dirty="0" smtClean="0"/>
              <a:t> числа </a:t>
            </a:r>
            <a:r>
              <a:rPr lang="en-GB" sz="2000" dirty="0" smtClean="0"/>
              <a:t>X </a:t>
            </a:r>
            <a:r>
              <a:rPr lang="ru-RU" sz="2000" dirty="0" smtClean="0"/>
              <a:t>і </a:t>
            </a:r>
            <a:r>
              <a:rPr lang="en-GB" sz="2000" dirty="0" smtClean="0"/>
              <a:t>Y </a:t>
            </a:r>
            <a:r>
              <a:rPr lang="ru-RU" sz="2000" dirty="0" err="1" smtClean="0"/>
              <a:t>дорівнюють</a:t>
            </a:r>
            <a:r>
              <a:rPr lang="ru-RU" sz="2000" dirty="0" smtClean="0"/>
              <a:t> нулю, то НСД </a:t>
            </a:r>
            <a:r>
              <a:rPr lang="ru-RU" sz="2000" dirty="0" err="1" smtClean="0"/>
              <a:t>цих</a:t>
            </a:r>
            <a:r>
              <a:rPr lang="ru-RU" sz="2000" dirty="0" smtClean="0"/>
              <a:t> чисел </a:t>
            </a:r>
            <a:r>
              <a:rPr lang="ru-RU" sz="2000" dirty="0" err="1" smtClean="0"/>
              <a:t>невизначений</a:t>
            </a:r>
            <a:r>
              <a:rPr lang="ru-RU" sz="2000" dirty="0" smtClean="0"/>
              <a:t>. А при </a:t>
            </a:r>
            <a:r>
              <a:rPr lang="ru-RU" sz="2000" dirty="0" err="1" smtClean="0"/>
              <a:t>ненульових</a:t>
            </a:r>
            <a:r>
              <a:rPr lang="ru-RU" sz="2000" dirty="0" smtClean="0"/>
              <a:t> </a:t>
            </a:r>
            <a:r>
              <a:rPr lang="en-GB" sz="2000" dirty="0" smtClean="0"/>
              <a:t>X </a:t>
            </a:r>
            <a:r>
              <a:rPr lang="ru-RU" sz="2000" dirty="0" smtClean="0"/>
              <a:t>і </a:t>
            </a:r>
            <a:r>
              <a:rPr lang="en-GB" sz="2000" dirty="0" smtClean="0"/>
              <a:t>Y </a:t>
            </a:r>
            <a:r>
              <a:rPr lang="ru-RU" sz="2000" dirty="0" err="1" smtClean="0"/>
              <a:t>слід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виконати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таке</a:t>
            </a:r>
            <a:r>
              <a:rPr lang="ru-RU" sz="2000" dirty="0" smtClean="0"/>
              <a:t>:</a:t>
            </a:r>
          </a:p>
          <a:p>
            <a:endParaRPr lang="ru-RU" sz="20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ru-RU" sz="2000" dirty="0" smtClean="0"/>
              <a:t> </a:t>
            </a:r>
            <a:r>
              <a:rPr lang="ru-RU" sz="2000" dirty="0" err="1" smtClean="0"/>
              <a:t>Обчислити</a:t>
            </a:r>
            <a:r>
              <a:rPr lang="ru-RU" sz="2000" dirty="0" smtClean="0"/>
              <a:t> </a:t>
            </a:r>
            <a:r>
              <a:rPr lang="en-GB" sz="2000" dirty="0" smtClean="0"/>
              <a:t>R - </a:t>
            </a:r>
            <a:r>
              <a:rPr lang="ru-RU" sz="2000" dirty="0" err="1" smtClean="0"/>
              <a:t>залишок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ділення</a:t>
            </a:r>
            <a:r>
              <a:rPr lang="ru-RU" sz="2000" dirty="0" smtClean="0"/>
              <a:t> </a:t>
            </a:r>
            <a:r>
              <a:rPr lang="en-GB" sz="2000" dirty="0" smtClean="0"/>
              <a:t>X </a:t>
            </a:r>
            <a:r>
              <a:rPr lang="ru-RU" sz="2000" dirty="0" smtClean="0"/>
              <a:t>на </a:t>
            </a:r>
            <a:r>
              <a:rPr lang="en-GB" sz="2000" dirty="0" smtClean="0"/>
              <a:t>Y.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GB" sz="2000" dirty="0" smtClean="0"/>
              <a:t> 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en-GB" sz="2000" dirty="0" smtClean="0"/>
              <a:t>R = 0, </a:t>
            </a:r>
            <a:r>
              <a:rPr lang="ru-RU" sz="2000" dirty="0" smtClean="0"/>
              <a:t>то НСД (</a:t>
            </a:r>
            <a:r>
              <a:rPr lang="en-GB" sz="2000" dirty="0" smtClean="0"/>
              <a:t>X, Y) = Y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GB" sz="2000" dirty="0" smtClean="0"/>
              <a:t> 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en-GB" sz="2000" dirty="0" smtClean="0"/>
              <a:t>R &lt;&gt; 0, </a:t>
            </a:r>
            <a:r>
              <a:rPr lang="ru-RU" sz="2000" dirty="0" smtClean="0"/>
              <a:t>то </a:t>
            </a:r>
            <a:r>
              <a:rPr lang="ru-RU" sz="2000" dirty="0" err="1" smtClean="0"/>
              <a:t>покласти</a:t>
            </a:r>
            <a:r>
              <a:rPr lang="ru-RU" sz="2000" dirty="0" smtClean="0"/>
              <a:t> </a:t>
            </a:r>
            <a:r>
              <a:rPr lang="en-GB" sz="2000" dirty="0" smtClean="0"/>
              <a:t>X = Y; Y = R </a:t>
            </a:r>
            <a:r>
              <a:rPr lang="ru-RU" sz="2000" dirty="0" smtClean="0"/>
              <a:t>і перейти до </a:t>
            </a:r>
            <a:r>
              <a:rPr lang="ru-RU" sz="2000" dirty="0" err="1" smtClean="0"/>
              <a:t>кроку</a:t>
            </a:r>
            <a:r>
              <a:rPr lang="ru-RU" sz="2000" dirty="0" smtClean="0"/>
              <a:t> а).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991149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2921</Words>
  <Application>Microsoft Office PowerPoint</Application>
  <PresentationFormat>Широкоэкранный</PresentationFormat>
  <Paragraphs>341</Paragraphs>
  <Slides>29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Palatino Linotype</vt:lpstr>
      <vt:lpstr>Symbol</vt:lpstr>
      <vt:lpstr>Times New Roman</vt:lpstr>
      <vt:lpstr>Wingdings</vt:lpstr>
      <vt:lpstr>1_Тема Office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27</cp:revision>
  <dcterms:created xsi:type="dcterms:W3CDTF">2020-10-04T11:08:52Z</dcterms:created>
  <dcterms:modified xsi:type="dcterms:W3CDTF">2020-10-05T05:57:22Z</dcterms:modified>
</cp:coreProperties>
</file>