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CFF82-E2C8-4264-864C-16923BE067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0FE35-8466-49D4-ABEF-F01DB1549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3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50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dirty="0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6757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/32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067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/32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05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info.fenster.name/clisp/lisp1.pdf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3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6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593124" y="939112"/>
            <a:ext cx="10602098" cy="4753645"/>
            <a:chOff x="608339" y="939111"/>
            <a:chExt cx="8048048" cy="475364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6580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400" dirty="0">
                  <a:solidFill>
                    <a:prstClr val="black"/>
                  </a:solidFill>
                </a:rPr>
                <a:t>, </a:t>
              </a:r>
              <a:r>
                <a:rPr lang="ru-RU" sz="2400" dirty="0" err="1">
                  <a:solidFill>
                    <a:prstClr val="black"/>
                  </a:solidFill>
                </a:rPr>
                <a:t>що</a:t>
              </a:r>
              <a:r>
                <a:rPr lang="ru-RU" sz="2400" dirty="0">
                  <a:solidFill>
                    <a:prstClr val="black"/>
                  </a:solidFill>
                </a:rPr>
                <a:t> </a:t>
              </a:r>
              <a:r>
                <a:rPr lang="ru-RU" sz="24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400" dirty="0">
                  <a:solidFill>
                    <a:prstClr val="black"/>
                  </a:solidFill>
                </a:rPr>
                <a:t> </a:t>
              </a:r>
              <a:r>
                <a:rPr lang="ru-RU" sz="24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400" dirty="0">
                  <a:solidFill>
                    <a:prstClr val="black"/>
                  </a:solidFill>
                </a:rPr>
                <a:t> числа</a:t>
              </a:r>
              <a:endParaRPr lang="uk-UA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4340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4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12003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4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120032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4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4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1200329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4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4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55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Арифметичні </a:t>
            </a:r>
            <a:r>
              <a:rPr lang="uk-UA" sz="3600" b="1" dirty="0">
                <a:solidFill>
                  <a:schemeClr val="bg1"/>
                </a:solidFill>
              </a:rPr>
              <a:t>операції над комплексними числами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8300" y="945520"/>
            <a:ext cx="90296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Припустимо, що операції над комплексними числами реалізовані в термінах чотирьох селекторів: </a:t>
            </a:r>
            <a:endParaRPr lang="en-US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real-part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imag-part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magnitude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endParaRPr lang="en-US" sz="2000" b="1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000" b="1" dirty="0" err="1">
                <a:solidFill>
                  <a:srgbClr val="0000CC"/>
                </a:solidFill>
              </a:rPr>
              <a:t>angle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r>
              <a:rPr lang="uk-UA" sz="2000" dirty="0">
                <a:solidFill>
                  <a:prstClr val="black"/>
                </a:solidFill>
              </a:rPr>
              <a:t>Припустимо, що є дві процедури для побудови комплексних чисел: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 err="1">
                <a:solidFill>
                  <a:srgbClr val="0000CC"/>
                </a:solidFill>
              </a:rPr>
              <a:t>make</a:t>
            </a:r>
            <a:r>
              <a:rPr lang="uk-UA" sz="2000" dirty="0">
                <a:solidFill>
                  <a:srgbClr val="0000CC"/>
                </a:solidFill>
              </a:rPr>
              <a:t>-</a:t>
            </a:r>
            <a:r>
              <a:rPr lang="uk-UA" sz="2000" dirty="0" err="1">
                <a:solidFill>
                  <a:srgbClr val="0000CC"/>
                </a:solidFill>
              </a:rPr>
              <a:t>from</a:t>
            </a:r>
            <a:r>
              <a:rPr lang="uk-UA" sz="2000" dirty="0">
                <a:solidFill>
                  <a:srgbClr val="0000CC"/>
                </a:solidFill>
              </a:rPr>
              <a:t>-реал-</a:t>
            </a:r>
            <a:r>
              <a:rPr lang="uk-UA" sz="2000" dirty="0" err="1">
                <a:solidFill>
                  <a:srgbClr val="0000CC"/>
                </a:solidFill>
              </a:rPr>
              <a:t>imag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повертає комплексне число з зазначеними дійсної та уявної частинами,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make-from-mag-ang</a:t>
            </a:r>
            <a:r>
              <a:rPr lang="uk-UA" sz="2000" dirty="0">
                <a:solidFill>
                  <a:prstClr val="black"/>
                </a:solidFill>
              </a:rPr>
              <a:t> повертає комплексне число із зазначеними модулем і аргументом.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06161" y="4754997"/>
            <a:ext cx="66865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(real-part z)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(magnitude z) (angle z))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6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Арифметичні </a:t>
            </a:r>
            <a:r>
              <a:rPr lang="uk-UA" sz="3600" b="1" dirty="0">
                <a:solidFill>
                  <a:schemeClr val="bg1"/>
                </a:solidFill>
              </a:rPr>
              <a:t>операції над комплексними числами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6875" y="1000036"/>
            <a:ext cx="9001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Будемо додавати і віднімати комплексні числа в термінах </a:t>
            </a:r>
            <a:r>
              <a:rPr lang="uk-UA" sz="2000" dirty="0">
                <a:solidFill>
                  <a:srgbClr val="C00000"/>
                </a:solidFill>
              </a:rPr>
              <a:t>дійсної та уявної </a:t>
            </a:r>
            <a:r>
              <a:rPr lang="uk-UA" sz="2000" dirty="0">
                <a:solidFill>
                  <a:prstClr val="black"/>
                </a:solidFill>
              </a:rPr>
              <a:t>частини, а множити і ділити в термінах </a:t>
            </a:r>
            <a:r>
              <a:rPr lang="uk-UA" sz="2000" dirty="0">
                <a:solidFill>
                  <a:srgbClr val="C00000"/>
                </a:solidFill>
              </a:rPr>
              <a:t>модуля і аргументу</a:t>
            </a:r>
            <a:r>
              <a:rPr lang="uk-UA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66874" y="1784092"/>
            <a:ext cx="699605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(+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(sub-complex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(-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mul</a:t>
            </a:r>
            <a:r>
              <a:rPr lang="en-US" sz="20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(+ (angle z1) (angle z2))))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(- (angle z1) (angle z2))))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969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400" b="1" dirty="0">
                <a:solidFill>
                  <a:schemeClr val="bg1"/>
                </a:solidFill>
              </a:rPr>
              <a:t>Варіант1. Подання комплексного числа в </a:t>
            </a:r>
            <a:r>
              <a:rPr lang="uk-UA" sz="3400" b="1" dirty="0" err="1">
                <a:solidFill>
                  <a:schemeClr val="bg1"/>
                </a:solidFill>
              </a:rPr>
              <a:t>декартовій</a:t>
            </a:r>
            <a:r>
              <a:rPr lang="uk-UA" sz="3400" b="1" dirty="0">
                <a:solidFill>
                  <a:schemeClr val="bg1"/>
                </a:solidFill>
              </a:rPr>
              <a:t> системі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276" y="949233"/>
            <a:ext cx="11833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Залишилося вибрати подання і реалізувати </a:t>
            </a:r>
            <a:r>
              <a:rPr lang="uk-UA" sz="2000" b="1" dirty="0">
                <a:solidFill>
                  <a:prstClr val="black"/>
                </a:solidFill>
              </a:rPr>
              <a:t>конструктори</a:t>
            </a:r>
            <a:r>
              <a:rPr lang="uk-UA" sz="2000" dirty="0">
                <a:solidFill>
                  <a:prstClr val="black"/>
                </a:solidFill>
              </a:rPr>
              <a:t> і </a:t>
            </a:r>
            <a:r>
              <a:rPr lang="uk-UA" sz="2000" b="1" dirty="0">
                <a:solidFill>
                  <a:prstClr val="black"/>
                </a:solidFill>
              </a:rPr>
              <a:t>селектори</a:t>
            </a:r>
            <a:r>
              <a:rPr lang="uk-UA" sz="2000" dirty="0">
                <a:solidFill>
                  <a:prstClr val="black"/>
                </a:solidFill>
              </a:rPr>
              <a:t> в термінах елементарних чисел і елементарної </a:t>
            </a:r>
            <a:r>
              <a:rPr lang="uk-UA" sz="2000" dirty="0" err="1">
                <a:solidFill>
                  <a:prstClr val="black"/>
                </a:solidFill>
              </a:rPr>
              <a:t>спискової</a:t>
            </a:r>
            <a:r>
              <a:rPr lang="uk-UA" sz="2000" dirty="0">
                <a:solidFill>
                  <a:prstClr val="black"/>
                </a:solidFill>
              </a:rPr>
              <a:t> структури. </a:t>
            </a:r>
          </a:p>
          <a:p>
            <a:r>
              <a:rPr lang="ru-RU" sz="2000" dirty="0" err="1">
                <a:solidFill>
                  <a:prstClr val="black"/>
                </a:solidFill>
              </a:rPr>
              <a:t>Щоб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побудувати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з </a:t>
            </a:r>
            <a:r>
              <a:rPr lang="ru-RU" sz="2000" dirty="0" err="1">
                <a:solidFill>
                  <a:prstClr val="black"/>
                </a:solidFill>
              </a:rPr>
              <a:t>заданими</a:t>
            </a:r>
            <a:r>
              <a:rPr lang="ru-RU" sz="2000" dirty="0">
                <a:solidFill>
                  <a:prstClr val="black"/>
                </a:solidFill>
              </a:rPr>
              <a:t> модулем і аргументом,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використовувати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тригонометричні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співвідношення</a:t>
            </a:r>
            <a:endParaRPr lang="uk-UA" sz="20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95825" y="2470048"/>
            <a:ext cx="597217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(real-part z) (car z))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pl-PL" dirty="0">
                <a:solidFill>
                  <a:srgbClr val="0000CC"/>
                </a:solidFill>
              </a:rPr>
              <a:t>(define (imag-part z) (cdr z))</a:t>
            </a:r>
            <a:endParaRPr lang="uk-UA" dirty="0">
              <a:solidFill>
                <a:srgbClr val="0000CC"/>
              </a:solidFill>
            </a:endParaRPr>
          </a:p>
          <a:p>
            <a:endParaRPr lang="pl-PL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(+ (square (real-part z)) (square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z)))))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dirty="0">
                <a:solidFill>
                  <a:srgbClr val="0000CC"/>
                </a:solidFill>
              </a:rPr>
              <a:t>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(real-part z)))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 (cons x y))</a:t>
            </a:r>
            <a:endParaRPr lang="uk-UA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pt-BR" dirty="0">
                <a:solidFill>
                  <a:srgbClr val="0000CC"/>
                </a:solidFill>
              </a:rPr>
              <a:t>(cons (* r (cos a)) (* r (sin a))))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64232" y="20163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Селектори І Конструктори: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08" y="3510383"/>
            <a:ext cx="1314450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667" y="4629435"/>
            <a:ext cx="1438275" cy="476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54" y="5854130"/>
            <a:ext cx="2505075" cy="3333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3731941" y="381518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1941" y="484672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374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1279" y="0"/>
            <a:ext cx="11689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Варіант2. Подання комплексного числа в полярних координатах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9000" y="909936"/>
            <a:ext cx="1127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Для отримання дійсної та уявної частини необхідно використовувати тригонометричні тотожності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44312" y="1556267"/>
            <a:ext cx="4703375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pl-PL" sz="2000" dirty="0">
                <a:solidFill>
                  <a:srgbClr val="0000CC"/>
                </a:solidFill>
              </a:rPr>
              <a:t>(* (magnitude z) (cos (angle z))))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pl-PL" sz="2000" dirty="0">
                <a:solidFill>
                  <a:srgbClr val="0000CC"/>
                </a:solidFill>
              </a:rPr>
              <a:t>(* (magnitude z) (sin (angle z))))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(magnitude z) (car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pl-PL" sz="2000" dirty="0">
                <a:solidFill>
                  <a:srgbClr val="0000CC"/>
                </a:solidFill>
              </a:rPr>
              <a:t>(define (angle z) (cdr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(cons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atan</a:t>
            </a:r>
            <a:r>
              <a:rPr lang="en-US" sz="2000" dirty="0">
                <a:solidFill>
                  <a:srgbClr val="0000CC"/>
                </a:solidFill>
              </a:rPr>
              <a:t> y x)))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 (cons r a))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60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8984" y="996554"/>
            <a:ext cx="109110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Якщо обидва подання </a:t>
            </a:r>
            <a:r>
              <a:rPr lang="uk-UA" sz="2000" dirty="0" smtClean="0">
                <a:solidFill>
                  <a:prstClr val="black"/>
                </a:solidFill>
              </a:rPr>
              <a:t>комплексних </a:t>
            </a:r>
            <a:r>
              <a:rPr lang="uk-UA" sz="2000" dirty="0">
                <a:solidFill>
                  <a:prstClr val="black"/>
                </a:solidFill>
              </a:rPr>
              <a:t>чисел беруть участь в одній і тій самій системі, потрібно в якийсь спосіб відрізнити дані в полярній формі від даних у </a:t>
            </a:r>
            <a:r>
              <a:rPr lang="uk-UA" sz="2000" dirty="0" err="1">
                <a:solidFill>
                  <a:prstClr val="black"/>
                </a:solidFill>
              </a:rPr>
              <a:t>декартовій</a:t>
            </a:r>
            <a:r>
              <a:rPr lang="uk-UA" sz="2000" dirty="0">
                <a:solidFill>
                  <a:prstClr val="black"/>
                </a:solidFill>
              </a:rPr>
              <a:t> формі.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Спосіб домогтися необхідної відмінності в поданнях комплексних чисел полягає в тому, щоб використовувати </a:t>
            </a:r>
            <a:r>
              <a:rPr lang="uk-UA" sz="2000" b="1" dirty="0">
                <a:solidFill>
                  <a:prstClr val="black"/>
                </a:solidFill>
              </a:rPr>
              <a:t>мітку типу</a:t>
            </a:r>
            <a:r>
              <a:rPr lang="uk-UA" sz="2000" dirty="0">
                <a:solidFill>
                  <a:prstClr val="black"/>
                </a:solidFill>
              </a:rPr>
              <a:t> (</a:t>
            </a:r>
            <a:r>
              <a:rPr lang="uk-UA" sz="2000" dirty="0" err="1">
                <a:solidFill>
                  <a:srgbClr val="0000CC"/>
                </a:solidFill>
              </a:rPr>
              <a:t>type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tag</a:t>
            </a:r>
            <a:r>
              <a:rPr lang="uk-UA" sz="2000" dirty="0">
                <a:solidFill>
                  <a:prstClr val="black"/>
                </a:solidFill>
              </a:rPr>
              <a:t>) - </a:t>
            </a:r>
            <a:r>
              <a:rPr lang="uk-UA" sz="2000" b="1" dirty="0">
                <a:solidFill>
                  <a:srgbClr val="FF0000"/>
                </a:solidFill>
              </a:rPr>
              <a:t>символ </a:t>
            </a:r>
            <a:r>
              <a:rPr lang="uk-UA" sz="2000" b="1" dirty="0" err="1">
                <a:solidFill>
                  <a:srgbClr val="FF0000"/>
                </a:solidFill>
              </a:rPr>
              <a:t>rectangular</a:t>
            </a:r>
            <a:r>
              <a:rPr lang="uk-UA" sz="2000" b="1" dirty="0">
                <a:solidFill>
                  <a:srgbClr val="FF0000"/>
                </a:solidFill>
              </a:rPr>
              <a:t> або </a:t>
            </a:r>
            <a:r>
              <a:rPr lang="uk-UA" sz="2000" b="1" dirty="0" err="1">
                <a:solidFill>
                  <a:srgbClr val="FF0000"/>
                </a:solidFill>
              </a:rPr>
              <a:t>polar</a:t>
            </a:r>
            <a:r>
              <a:rPr lang="uk-UA" sz="2000" b="1" dirty="0">
                <a:solidFill>
                  <a:srgbClr val="FF0000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- як частина кожного комплексного числа.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Тоді, коли знадобиться щось робити з комплексним числом, можна за допомогою цієї мітки вирішити, </a:t>
            </a:r>
            <a:r>
              <a:rPr lang="uk-UA" sz="2000" b="1" dirty="0">
                <a:solidFill>
                  <a:prstClr val="black"/>
                </a:solidFill>
              </a:rPr>
              <a:t>який селектор потрібно застосувати.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4973" y="3859841"/>
            <a:ext cx="9674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Нехай є процедури </a:t>
            </a:r>
            <a:r>
              <a:rPr lang="uk-UA" sz="2000" dirty="0" err="1">
                <a:solidFill>
                  <a:srgbClr val="0000CC"/>
                </a:solidFill>
              </a:rPr>
              <a:t>type-tag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contents</a:t>
            </a:r>
            <a:r>
              <a:rPr lang="uk-UA" sz="2000" dirty="0">
                <a:solidFill>
                  <a:prstClr val="black"/>
                </a:solidFill>
              </a:rPr>
              <a:t>, які витягують з елемента даних </a:t>
            </a:r>
            <a:r>
              <a:rPr lang="uk-UA" sz="2000" b="1" dirty="0">
                <a:solidFill>
                  <a:prstClr val="black"/>
                </a:solidFill>
              </a:rPr>
              <a:t>мітку і власне вміст </a:t>
            </a:r>
            <a:r>
              <a:rPr lang="uk-UA" sz="2000" dirty="0">
                <a:solidFill>
                  <a:prstClr val="black"/>
                </a:solidFill>
              </a:rPr>
              <a:t>(полярні або </a:t>
            </a:r>
            <a:r>
              <a:rPr lang="uk-UA" sz="2000" dirty="0" err="1">
                <a:solidFill>
                  <a:prstClr val="black"/>
                </a:solidFill>
              </a:rPr>
              <a:t>декартові</a:t>
            </a:r>
            <a:r>
              <a:rPr lang="uk-UA" sz="2000" dirty="0">
                <a:solidFill>
                  <a:prstClr val="black"/>
                </a:solidFill>
              </a:rPr>
              <a:t> координати, якщо мова йде про комплексний числі).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4875503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Нехай процедура </a:t>
            </a:r>
            <a:r>
              <a:rPr lang="en-US" sz="2000" dirty="0">
                <a:solidFill>
                  <a:srgbClr val="0000CC"/>
                </a:solidFill>
              </a:rPr>
              <a:t>attach-tag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бере мітку і вміст, і видає позначений об'єкт даних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090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948423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Будемо використовувати </a:t>
            </a:r>
            <a:r>
              <a:rPr lang="uk-UA" dirty="0" err="1">
                <a:solidFill>
                  <a:prstClr val="black"/>
                </a:solidFill>
              </a:rPr>
              <a:t>спискову</a:t>
            </a:r>
            <a:r>
              <a:rPr lang="uk-UA" dirty="0">
                <a:solidFill>
                  <a:prstClr val="black"/>
                </a:solidFill>
              </a:rPr>
              <a:t> структуру: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95512" y="1502358"/>
            <a:ext cx="7015164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(attach-tag type-tag contents)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(cons type-tag contents))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(type-tag datum)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uk-UA" dirty="0">
                <a:solidFill>
                  <a:srgbClr val="009900"/>
                </a:solidFill>
                <a:latin typeface="ERKurierPSCyr-Regular"/>
              </a:rPr>
              <a:t>;отримати мітку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(if (pair? datum)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(car datum)</a:t>
            </a:r>
          </a:p>
          <a:p>
            <a:r>
              <a:rPr lang="ru-RU" dirty="0">
                <a:solidFill>
                  <a:srgbClr val="0000CC"/>
                </a:solidFill>
                <a:latin typeface="ERKurierPSCyr-Regular"/>
              </a:rPr>
              <a:t>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-- TYPE-TAG"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(contents datum)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uk-UA" dirty="0">
                <a:solidFill>
                  <a:srgbClr val="009900"/>
                </a:solidFill>
                <a:latin typeface="ERKurierPSCyr-Regular"/>
              </a:rPr>
              <a:t>;отримати вміст типу</a:t>
            </a:r>
            <a:endParaRPr lang="en-US" dirty="0">
              <a:solidFill>
                <a:srgbClr val="009900"/>
              </a:solidFill>
              <a:latin typeface="ERKurierPSCyr-Regular"/>
            </a:endParaRP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(if (pair? datum)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datum)</a:t>
            </a:r>
          </a:p>
          <a:p>
            <a:r>
              <a:rPr lang="ru-RU" dirty="0">
                <a:solidFill>
                  <a:srgbClr val="0000CC"/>
                </a:solidFill>
                <a:latin typeface="ERKurierPSCyr-Regular"/>
              </a:rPr>
              <a:t>  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-- CONTENTS"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141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4573" y="1006465"/>
            <a:ext cx="11600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 допомогою цих процедур можемо визначити предикати </a:t>
            </a:r>
            <a:r>
              <a:rPr lang="uk-UA" sz="2000" dirty="0" err="1">
                <a:solidFill>
                  <a:srgbClr val="0000CC"/>
                </a:solidFill>
              </a:rPr>
              <a:t>rectangular</a:t>
            </a:r>
            <a:r>
              <a:rPr lang="uk-UA" sz="2000" dirty="0">
                <a:solidFill>
                  <a:srgbClr val="0000CC"/>
                </a:solidFill>
              </a:rPr>
              <a:t>?,  </a:t>
            </a:r>
            <a:r>
              <a:rPr lang="en-US" sz="2000" dirty="0">
                <a:solidFill>
                  <a:srgbClr val="0000CC"/>
                </a:solidFill>
              </a:rPr>
              <a:t>polar</a:t>
            </a:r>
            <a:r>
              <a:rPr lang="en-US" sz="2000" dirty="0">
                <a:solidFill>
                  <a:prstClr val="black"/>
                </a:solidFill>
              </a:rPr>
              <a:t>?,</a:t>
            </a:r>
            <a:r>
              <a:rPr lang="uk-UA" sz="2000" dirty="0">
                <a:solidFill>
                  <a:prstClr val="black"/>
                </a:solidFill>
              </a:rPr>
              <a:t> які розпізнають </a:t>
            </a:r>
            <a:r>
              <a:rPr lang="uk-UA" sz="2000" dirty="0" err="1">
                <a:solidFill>
                  <a:prstClr val="black"/>
                </a:solidFill>
              </a:rPr>
              <a:t>декартово</a:t>
            </a:r>
            <a:r>
              <a:rPr lang="uk-UA" sz="2000" dirty="0">
                <a:solidFill>
                  <a:prstClr val="black"/>
                </a:solidFill>
              </a:rPr>
              <a:t> і полярне подання, відповідно: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38525" y="190014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(rectangular?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’rectangular))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(polar?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’polar))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4573" y="3654853"/>
            <a:ext cx="11600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Тепер, коли є мітки типів, можна переробити код так, щоб дозволити своїм різнорідним поданням співіснувати в одній і тій самій системі.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створюється комплексне число в </a:t>
            </a:r>
            <a:r>
              <a:rPr lang="uk-UA" sz="2000" dirty="0" err="1">
                <a:solidFill>
                  <a:prstClr val="black"/>
                </a:solidFill>
              </a:rPr>
              <a:t>декартових</a:t>
            </a:r>
            <a:r>
              <a:rPr lang="uk-UA" sz="2000" dirty="0">
                <a:solidFill>
                  <a:prstClr val="black"/>
                </a:solidFill>
              </a:rPr>
              <a:t>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</a:t>
            </a:r>
            <a:r>
              <a:rPr lang="uk-UA" sz="2000" b="1" dirty="0" err="1">
                <a:solidFill>
                  <a:srgbClr val="FF0000"/>
                </a:solidFill>
              </a:rPr>
              <a:t>декартово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створюється комплексне число в полярних координатах, </a:t>
            </a:r>
            <a:r>
              <a:rPr lang="uk-UA" sz="2000" b="1" dirty="0">
                <a:solidFill>
                  <a:srgbClr val="FF0000"/>
                </a:solidFill>
              </a:rPr>
              <a:t>воно позначається як полярне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Позначені дані. Мітки типу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16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26023" y="1228510"/>
            <a:ext cx="5016117" cy="517064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(real-part-rectangular z) (car z))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z))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(real-part-rectangular z))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(square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(angle-rectangular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(real-part-rectangular z)))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x y)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’rectangular (cons x y)))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 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r a)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‘polar</a:t>
            </a:r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</a:t>
            </a:r>
            <a:r>
              <a:rPr lang="pt-BR" dirty="0">
                <a:solidFill>
                  <a:srgbClr val="0000CC"/>
                </a:solidFill>
                <a:latin typeface="ERKurierPSCyr-Regular"/>
              </a:rPr>
              <a:t>(cons (* r (cos a)) (* r (sin a)))))</a:t>
            </a:r>
            <a:r>
              <a:rPr lang="uk-UA" dirty="0">
                <a:solidFill>
                  <a:srgbClr val="0000CC"/>
                </a:solidFill>
                <a:latin typeface="ERKurierPSCyr-Regular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Перероблене </a:t>
            </a:r>
            <a:r>
              <a:rPr lang="uk-UA" sz="3600" b="1" dirty="0" err="1">
                <a:solidFill>
                  <a:schemeClr val="bg1"/>
                </a:solidFill>
              </a:rPr>
              <a:t>декартове</a:t>
            </a:r>
            <a:r>
              <a:rPr lang="uk-UA" sz="3600" b="1" dirty="0">
                <a:solidFill>
                  <a:schemeClr val="bg1"/>
                </a:solidFill>
              </a:rPr>
              <a:t> подання комплексних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320843"/>
            <a:ext cx="3969833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 (car z))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(imag-part z) (cdr z))</a:t>
            </a:r>
            <a:endParaRPr lang="uk-UA" dirty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</a:t>
            </a:r>
          </a:p>
          <a:p>
            <a:r>
              <a:rPr lang="uk-UA" dirty="0">
                <a:solidFill>
                  <a:srgbClr val="C00000"/>
                </a:solidFill>
              </a:rPr>
              <a:t>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(real-part z))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     </a:t>
            </a:r>
            <a:r>
              <a:rPr lang="en-US" dirty="0">
                <a:solidFill>
                  <a:srgbClr val="C00000"/>
                </a:solidFill>
              </a:rPr>
              <a:t>(square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z)))))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(angle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   </a:t>
            </a:r>
            <a:r>
              <a:rPr lang="en-US" dirty="0">
                <a:solidFill>
                  <a:srgbClr val="C00000"/>
                </a:solidFill>
              </a:rPr>
              <a:t>(real-part z)))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</a:t>
            </a:r>
            <a:r>
              <a:rPr lang="en-US" dirty="0">
                <a:solidFill>
                  <a:srgbClr val="C00000"/>
                </a:solidFill>
              </a:rPr>
              <a:t>(cons x y))</a:t>
            </a:r>
            <a:endParaRPr lang="uk-UA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</a:t>
            </a:r>
          </a:p>
          <a:p>
            <a:r>
              <a:rPr lang="uk-UA" dirty="0">
                <a:solidFill>
                  <a:srgbClr val="C00000"/>
                </a:solidFill>
              </a:rPr>
              <a:t>      </a:t>
            </a:r>
            <a:r>
              <a:rPr lang="pt-BR" dirty="0">
                <a:solidFill>
                  <a:srgbClr val="C00000"/>
                </a:solidFill>
              </a:rPr>
              <a:t>(cons (* r (cos a)) (* r (sin a))))</a:t>
            </a:r>
            <a:endParaRPr lang="uk-UA" dirty="0">
              <a:solidFill>
                <a:srgbClr val="C00000"/>
              </a:solidFill>
            </a:endParaRPr>
          </a:p>
          <a:p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0476" y="951511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Код зі слайду </a:t>
            </a:r>
            <a:r>
              <a:rPr lang="uk-UA" dirty="0" smtClean="0">
                <a:solidFill>
                  <a:prstClr val="black"/>
                </a:solidFill>
              </a:rPr>
              <a:t>13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1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Перероблене полярне подання 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4445" y="1412032"/>
            <a:ext cx="5418099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(real-part-polar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(* (magnitude-polar z) (cos (angle-polar z))))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-part-polar z)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(* (magnitude-polar z) (sin (angle-polar z))))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(magnitude-polar z) (car z))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pl-PL" dirty="0">
                <a:solidFill>
                  <a:srgbClr val="0000CC"/>
                </a:solidFill>
                <a:latin typeface="ERKurierPSCyr-Regular"/>
              </a:rPr>
              <a:t>(define (angle-polar z) (cdr z))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x y)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’polar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(cons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x) (square y)))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y x))))</a:t>
            </a:r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r a)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(attach-tag ’polar (cons r a)))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2" y="1412604"/>
            <a:ext cx="37259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pl-PL" dirty="0">
                <a:solidFill>
                  <a:srgbClr val="C00000"/>
                </a:solidFill>
              </a:rPr>
              <a:t>(* (magnitude z) (cos (angle z))))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</a:t>
            </a:r>
          </a:p>
          <a:p>
            <a:r>
              <a:rPr lang="uk-UA" dirty="0">
                <a:solidFill>
                  <a:srgbClr val="C00000"/>
                </a:solidFill>
              </a:rPr>
              <a:t>       </a:t>
            </a:r>
            <a:r>
              <a:rPr lang="pl-PL" dirty="0">
                <a:solidFill>
                  <a:srgbClr val="C00000"/>
                </a:solidFill>
              </a:rPr>
              <a:t>(* (magnitude z) (sin (angle z))))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 (car z))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(angle z) (cdr z))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</a:t>
            </a:r>
          </a:p>
          <a:p>
            <a:r>
              <a:rPr lang="uk-UA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(cons 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x) (square y)))</a:t>
            </a:r>
          </a:p>
          <a:p>
            <a:r>
              <a:rPr lang="uk-UA" dirty="0">
                <a:solidFill>
                  <a:srgbClr val="C00000"/>
                </a:solidFill>
              </a:rPr>
              <a:t>              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y x)))</a:t>
            </a:r>
          </a:p>
          <a:p>
            <a:endParaRPr lang="uk-UA" dirty="0">
              <a:solidFill>
                <a:srgbClr val="C00000"/>
              </a:solidFill>
            </a:endParaRPr>
          </a:p>
          <a:p>
            <a:endParaRPr lang="uk-U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             </a:t>
            </a:r>
            <a:r>
              <a:rPr lang="en-US" dirty="0">
                <a:solidFill>
                  <a:srgbClr val="C00000"/>
                </a:solidFill>
              </a:rPr>
              <a:t>(cons r a))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722" y="947202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Код зі слайду </a:t>
            </a:r>
            <a:r>
              <a:rPr lang="uk-UA" dirty="0" smtClean="0">
                <a:solidFill>
                  <a:prstClr val="black"/>
                </a:solidFill>
              </a:rPr>
              <a:t>14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982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6157" y="1108607"/>
            <a:ext cx="10488488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Лекція</a:t>
            </a:r>
            <a:r>
              <a:rPr lang="ru-RU" sz="5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7</a:t>
            </a:r>
            <a:endParaRPr lang="uk-UA" sz="5400" b="1" dirty="0">
              <a:ln w="9525">
                <a:solidFill>
                  <a:prstClr val="white"/>
                </a:solidFill>
                <a:prstDash val="solid"/>
              </a:ln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А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рифметика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комплексних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чисел  та п</a:t>
            </a:r>
            <a:r>
              <a:rPr lang="uk-UA" sz="5400" b="1" dirty="0" err="1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рограмування</a:t>
            </a:r>
            <a:r>
              <a:rPr lang="uk-UA" sz="5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, кероване даними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мовою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Scheme</a:t>
            </a:r>
            <a:endParaRPr lang="ru-RU" sz="5400" b="1" dirty="0">
              <a:ln w="9525">
                <a:solidFill>
                  <a:prstClr val="white"/>
                </a:solidFill>
                <a:prstDash val="solid"/>
              </a:ln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260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132340" y="939112"/>
            <a:ext cx="7519661" cy="4261202"/>
            <a:chOff x="608339" y="939111"/>
            <a:chExt cx="7519661" cy="426120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000" dirty="0">
                  <a:solidFill>
                    <a:prstClr val="black"/>
                  </a:solidFill>
                </a:rPr>
                <a:t>, </a:t>
              </a:r>
              <a:r>
                <a:rPr lang="ru-RU" sz="2000" dirty="0" err="1">
                  <a:solidFill>
                    <a:prstClr val="black"/>
                  </a:solidFill>
                </a:rPr>
                <a:t>що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000" dirty="0">
                  <a:solidFill>
                    <a:prstClr val="black"/>
                  </a:solidFill>
                </a:rPr>
                <a:t> числа</a:t>
              </a:r>
              <a:endParaRPr lang="uk-UA" sz="20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7078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707886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0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0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70788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0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0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304" y="925116"/>
            <a:ext cx="119569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узагальнений селектор реалізується як процедура, яка перевіряє мітку свого аргументу і викликає відповідну процедуру для обробки даних потрібного типу.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Наприклад, для того, щоб отримати дійсну частину комплексного числа,  процедура  </a:t>
            </a:r>
            <a:r>
              <a:rPr lang="uk-UA" sz="2000" dirty="0" err="1">
                <a:solidFill>
                  <a:srgbClr val="0000CC"/>
                </a:solidFill>
              </a:rPr>
              <a:t>real</a:t>
            </a:r>
            <a:r>
              <a:rPr lang="uk-UA" sz="2000" dirty="0">
                <a:solidFill>
                  <a:srgbClr val="0000CC"/>
                </a:solidFill>
              </a:rPr>
              <a:t> -</a:t>
            </a:r>
            <a:r>
              <a:rPr lang="uk-UA" sz="2000" dirty="0" err="1">
                <a:solidFill>
                  <a:srgbClr val="0000CC"/>
                </a:solidFill>
              </a:rPr>
              <a:t>part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дивиться на мітку і вирішує, чи викликати </a:t>
            </a:r>
            <a:r>
              <a:rPr lang="en-US" sz="2000" dirty="0" smtClean="0">
                <a:solidFill>
                  <a:srgbClr val="0000CC"/>
                </a:solidFill>
              </a:rPr>
              <a:t>real-part-rectangular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або </a:t>
            </a:r>
            <a:r>
              <a:rPr lang="uk-UA" sz="2000" dirty="0" err="1">
                <a:solidFill>
                  <a:srgbClr val="0000CC"/>
                </a:solidFill>
              </a:rPr>
              <a:t>real-part-polar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У кожному з цих випадків користуємося процедурою </a:t>
            </a:r>
            <a:r>
              <a:rPr lang="en-US" sz="2000" dirty="0">
                <a:solidFill>
                  <a:srgbClr val="0000CC"/>
                </a:solidFill>
              </a:rPr>
              <a:t>contents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uk-UA" sz="2000" dirty="0">
                <a:solidFill>
                  <a:prstClr val="black"/>
                </a:solidFill>
              </a:rPr>
              <a:t> щоб витягти непозначений елемент даних і передати його або  в </a:t>
            </a:r>
            <a:r>
              <a:rPr lang="uk-UA" sz="2000" dirty="0" err="1">
                <a:solidFill>
                  <a:prstClr val="black"/>
                </a:solidFill>
              </a:rPr>
              <a:t>декартову</a:t>
            </a:r>
            <a:r>
              <a:rPr lang="uk-UA" sz="2000" dirty="0">
                <a:solidFill>
                  <a:prstClr val="black"/>
                </a:solidFill>
              </a:rPr>
              <a:t>, або в полярну процедуру: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25884" y="1"/>
            <a:ext cx="516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Узагальнений   селектор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64575" y="3296781"/>
            <a:ext cx="577215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real-part </a:t>
            </a:r>
            <a:r>
              <a:rPr lang="en-US" dirty="0">
                <a:solidFill>
                  <a:srgbClr val="0000CC"/>
                </a:solidFill>
              </a:rPr>
              <a:t>z)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(real-part-rectangular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(real-part-polar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REAL-PART" z))))</a:t>
            </a:r>
            <a:r>
              <a:rPr lang="uk-UA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280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25884" y="1"/>
            <a:ext cx="516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Узагальнений   селектор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6378" y="830640"/>
            <a:ext cx="8347247" cy="563231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imag</a:t>
            </a:r>
            <a:r>
              <a:rPr lang="en-US" b="1" dirty="0">
                <a:solidFill>
                  <a:srgbClr val="0000CC"/>
                </a:solidFill>
              </a:rPr>
              <a:t>-part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IMAG-PART" z))))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magnitude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</a:t>
            </a:r>
            <a:r>
              <a:rPr lang="en-US" dirty="0">
                <a:solidFill>
                  <a:srgbClr val="0000CC"/>
                </a:solidFill>
              </a:rPr>
              <a:t>(magnitude-rectangular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                  </a:t>
            </a:r>
            <a:r>
              <a:rPr lang="en-US" dirty="0">
                <a:solidFill>
                  <a:srgbClr val="0000CC"/>
                </a:solidFill>
              </a:rPr>
              <a:t>(magnitude-polar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(else (error "</a:t>
            </a:r>
            <a:r>
              <a:rPr lang="uk-UA" dirty="0">
                <a:solidFill>
                  <a:srgbClr val="0000CC"/>
                </a:solidFill>
              </a:rPr>
              <a:t>Невідомий тип -- </a:t>
            </a:r>
            <a:r>
              <a:rPr lang="en-US" dirty="0">
                <a:solidFill>
                  <a:srgbClr val="0000CC"/>
                </a:solidFill>
              </a:rPr>
              <a:t>MAGNITUDE" z))))</a:t>
            </a:r>
            <a:endParaRPr lang="uk-UA" dirty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angle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>
                <a:solidFill>
                  <a:srgbClr val="0000CC"/>
                </a:solidFill>
              </a:rPr>
              <a:t>   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(angle-rectangular (contents z)))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</a:t>
            </a:r>
            <a:r>
              <a:rPr lang="en-US" dirty="0">
                <a:solidFill>
                  <a:srgbClr val="0000CC"/>
                </a:solidFill>
              </a:rPr>
              <a:t>((polar? z)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(angle-polar (contents z)))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>
                <a:solidFill>
                  <a:srgbClr val="0000CC"/>
                </a:solidFill>
              </a:rPr>
              <a:t>Невідомий</a:t>
            </a:r>
            <a:r>
              <a:rPr lang="ru-RU" dirty="0">
                <a:solidFill>
                  <a:srgbClr val="0000CC"/>
                </a:solidFill>
              </a:rPr>
              <a:t> тип -- ANGLE" z))))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15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6709" y="78240"/>
            <a:ext cx="1153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Реалізація арифметичних операцій з 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39399" y="1765714"/>
            <a:ext cx="6757987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(add-complex z1 z2)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(real-part z1) (real-part z2))</a:t>
            </a:r>
          </a:p>
          <a:p>
            <a:r>
              <a:rPr lang="uk-UA" dirty="0">
                <a:solidFill>
                  <a:srgbClr val="0000CC"/>
                </a:solidFill>
                <a:latin typeface="ERKurierPSCyr-Regular"/>
              </a:rPr>
              <a:t>                                        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(+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z1)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38167" y="3906210"/>
            <a:ext cx="511182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-rectangular x y))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</a:t>
            </a:r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-polar r a))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2656" y="2839716"/>
            <a:ext cx="385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prstClr val="black"/>
                </a:solidFill>
              </a:rPr>
              <a:t>Породження комплексних чисел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7708" y="5591669"/>
            <a:ext cx="1178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Оскільки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кожен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даних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позначений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своїм</a:t>
            </a:r>
            <a:r>
              <a:rPr lang="ru-RU" dirty="0">
                <a:solidFill>
                  <a:prstClr val="black"/>
                </a:solidFill>
              </a:rPr>
              <a:t> типом, </a:t>
            </a:r>
            <a:r>
              <a:rPr lang="ru-RU" dirty="0" err="1">
                <a:solidFill>
                  <a:prstClr val="black"/>
                </a:solidFill>
              </a:rPr>
              <a:t>селектори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працюють</a:t>
            </a:r>
            <a:r>
              <a:rPr lang="ru-RU" dirty="0">
                <a:solidFill>
                  <a:prstClr val="black"/>
                </a:solidFill>
              </a:rPr>
              <a:t> з </a:t>
            </a:r>
            <a:r>
              <a:rPr lang="ru-RU" dirty="0" err="1">
                <a:solidFill>
                  <a:prstClr val="black"/>
                </a:solidFill>
              </a:rPr>
              <a:t>даними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узагальненим</a:t>
            </a:r>
            <a:r>
              <a:rPr lang="ru-RU" dirty="0">
                <a:solidFill>
                  <a:prstClr val="black"/>
                </a:solidFill>
              </a:rPr>
              <a:t> образом. </a:t>
            </a:r>
            <a:r>
              <a:rPr lang="ru-RU" dirty="0" err="1">
                <a:solidFill>
                  <a:prstClr val="black"/>
                </a:solidFill>
              </a:rPr>
              <a:t>Це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означає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кожен</a:t>
            </a:r>
            <a:r>
              <a:rPr lang="ru-RU" dirty="0">
                <a:solidFill>
                  <a:prstClr val="black"/>
                </a:solidFill>
              </a:rPr>
              <a:t> селектор по </a:t>
            </a:r>
            <a:r>
              <a:rPr lang="ru-RU" dirty="0" err="1">
                <a:solidFill>
                  <a:prstClr val="black"/>
                </a:solidFill>
              </a:rPr>
              <a:t>визначенню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має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поведінку</a:t>
            </a:r>
            <a:r>
              <a:rPr lang="ru-RU" dirty="0">
                <a:solidFill>
                  <a:prstClr val="black"/>
                </a:solidFill>
              </a:rPr>
              <a:t>, яка </a:t>
            </a:r>
            <a:r>
              <a:rPr lang="ru-RU" dirty="0" err="1">
                <a:solidFill>
                  <a:prstClr val="black"/>
                </a:solidFill>
              </a:rPr>
              <a:t>залежить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</a:t>
            </a:r>
            <a:r>
              <a:rPr lang="ru-RU" dirty="0">
                <a:solidFill>
                  <a:prstClr val="black"/>
                </a:solidFill>
              </a:rPr>
              <a:t> того, до </a:t>
            </a:r>
            <a:r>
              <a:rPr lang="ru-RU" dirty="0" err="1">
                <a:solidFill>
                  <a:prstClr val="black"/>
                </a:solidFill>
              </a:rPr>
              <a:t>якого</a:t>
            </a:r>
            <a:r>
              <a:rPr lang="ru-RU" dirty="0">
                <a:solidFill>
                  <a:prstClr val="black"/>
                </a:solidFill>
              </a:rPr>
              <a:t> типу </a:t>
            </a:r>
            <a:r>
              <a:rPr lang="ru-RU" dirty="0" err="1">
                <a:solidFill>
                  <a:prstClr val="black"/>
                </a:solidFill>
              </a:rPr>
              <a:t>даних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застосовується</a:t>
            </a:r>
            <a:r>
              <a:rPr lang="ru-RU" dirty="0">
                <a:solidFill>
                  <a:prstClr val="black"/>
                </a:solidFill>
              </a:rPr>
              <a:t>.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8033" y="921977"/>
            <a:ext cx="908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Реалізація арифметичних операцій залишаться незмінною через те, що узагальнені селектори можуть працювати з будь-яким з двох подань комплексних чисел  </a:t>
            </a:r>
          </a:p>
        </p:txBody>
      </p:sp>
      <p:sp>
        <p:nvSpPr>
          <p:cNvPr id="9" name="TextBox 8">
            <a:hlinkClick r:id="" action="ppaction://noaction"/>
          </p:cNvPr>
          <p:cNvSpPr txBox="1"/>
          <p:nvPr/>
        </p:nvSpPr>
        <p:spPr>
          <a:xfrm>
            <a:off x="1889342" y="1765714"/>
            <a:ext cx="154341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Приклад зі слайду </a:t>
            </a:r>
            <a:r>
              <a:rPr lang="uk-UA" dirty="0" smtClean="0">
                <a:solidFill>
                  <a:prstClr val="black"/>
                </a:solidFill>
              </a:rPr>
              <a:t>13</a:t>
            </a:r>
            <a:endParaRPr lang="uk-UA" dirty="0">
              <a:solidFill>
                <a:prstClr val="black"/>
              </a:solidFill>
            </a:endParaRPr>
          </a:p>
          <a:p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10" name="Стрелка вправо 9">
            <a:hlinkClick r:id="" action="ppaction://noaction"/>
          </p:cNvPr>
          <p:cNvSpPr/>
          <p:nvPr/>
        </p:nvSpPr>
        <p:spPr>
          <a:xfrm>
            <a:off x="2096878" y="2489812"/>
            <a:ext cx="771181" cy="19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73996" y="3170959"/>
            <a:ext cx="730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Потрібно породжувати </a:t>
            </a:r>
            <a:r>
              <a:rPr lang="uk-UA" dirty="0" err="1">
                <a:solidFill>
                  <a:prstClr val="black"/>
                </a:solidFill>
              </a:rPr>
              <a:t>декартові</a:t>
            </a:r>
            <a:r>
              <a:rPr lang="uk-UA" dirty="0">
                <a:solidFill>
                  <a:prstClr val="black"/>
                </a:solidFill>
              </a:rPr>
              <a:t> числа, коли є дійсна і уявна частини, і </a:t>
            </a:r>
          </a:p>
          <a:p>
            <a:r>
              <a:rPr lang="uk-UA" dirty="0">
                <a:solidFill>
                  <a:prstClr val="black"/>
                </a:solidFill>
              </a:rPr>
              <a:t>породжувати полярні числа, коли є модуль і аргумент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72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0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Структура загальної 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154177" y="1003128"/>
            <a:ext cx="7467602" cy="5420548"/>
            <a:chOff x="2178890" y="830133"/>
            <a:chExt cx="7467602" cy="542054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491" y="1244036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90" y="2243922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99419" y="830133"/>
              <a:ext cx="5512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err="1">
                  <a:solidFill>
                    <a:prstClr val="black"/>
                  </a:solidFill>
                </a:rPr>
                <a:t>Програми</a:t>
              </a:r>
              <a:r>
                <a:rPr lang="ru-RU" sz="2000" dirty="0">
                  <a:solidFill>
                    <a:prstClr val="black"/>
                  </a:solidFill>
                </a:rPr>
                <a:t>, </a:t>
              </a:r>
              <a:r>
                <a:rPr lang="ru-RU" sz="2000" dirty="0" err="1">
                  <a:solidFill>
                    <a:prstClr val="black"/>
                  </a:solidFill>
                </a:rPr>
                <a:t>що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використовують</a:t>
              </a:r>
              <a:r>
                <a:rPr lang="ru-RU" sz="2000" dirty="0">
                  <a:solidFill>
                    <a:prstClr val="black"/>
                  </a:solidFill>
                </a:rPr>
                <a:t> </a:t>
              </a:r>
              <a:r>
                <a:rPr lang="ru-RU" sz="2000" dirty="0" err="1">
                  <a:solidFill>
                    <a:prstClr val="black"/>
                  </a:solidFill>
                </a:rPr>
                <a:t>комплексні</a:t>
              </a:r>
              <a:r>
                <a:rPr lang="ru-RU" sz="2000" dirty="0">
                  <a:solidFill>
                    <a:prstClr val="black"/>
                  </a:solidFill>
                </a:rPr>
                <a:t> числа</a:t>
              </a:r>
              <a:endParaRPr lang="uk-UA" sz="2000" dirty="0">
                <a:solidFill>
                  <a:prstClr val="black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122949" y="1784077"/>
              <a:ext cx="3645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896218" y="2779601"/>
              <a:ext cx="2027322" cy="7078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sz="2000" dirty="0">
                  <a:solidFill>
                    <a:prstClr val="black"/>
                  </a:solidFill>
                </a:rPr>
                <a:t>Полярне 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1932" y="2794286"/>
              <a:ext cx="1962034" cy="707886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sz="2000" dirty="0" err="1">
                  <a:solidFill>
                    <a:prstClr val="black"/>
                  </a:solidFill>
                </a:rPr>
                <a:t>Декартове</a:t>
              </a:r>
              <a:r>
                <a:rPr lang="uk-UA" sz="2000" dirty="0">
                  <a:solidFill>
                    <a:prstClr val="black"/>
                  </a:solidFill>
                </a:rPr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369287" y="3638444"/>
              <a:ext cx="4572000" cy="70788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sz="2000" dirty="0" err="1">
                  <a:solidFill>
                    <a:prstClr val="black"/>
                  </a:solidFill>
                </a:rPr>
                <a:t>Списковая</a:t>
              </a:r>
              <a:r>
                <a:rPr lang="uk-UA" sz="2000" dirty="0">
                  <a:solidFill>
                    <a:prstClr val="black"/>
                  </a:solidFill>
                </a:rPr>
                <a:t> структура та елементарна машинна арифметика</a:t>
              </a: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4489" y="4482601"/>
              <a:ext cx="6299201" cy="1768080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4711338" y="2599510"/>
              <a:ext cx="392629" cy="19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991497" y="2625634"/>
              <a:ext cx="483326" cy="165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358641" y="3440617"/>
              <a:ext cx="352697" cy="197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344195" y="3425931"/>
              <a:ext cx="431075" cy="212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0" idx="2"/>
            </p:cNvCxnSpPr>
            <p:nvPr/>
          </p:nvCxnSpPr>
          <p:spPr>
            <a:xfrm flipH="1">
              <a:off x="5638802" y="4346330"/>
              <a:ext cx="16485" cy="34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80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79" y="1062852"/>
            <a:ext cx="6299201" cy="176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9626" y="2830932"/>
            <a:ext cx="511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Недоліки системи комплексної арифметики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2400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Недоліки стратегії диспетчеризації по типу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0547" y="3458398"/>
            <a:ext cx="1147119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uk-UA" sz="2000" dirty="0" smtClean="0">
                <a:solidFill>
                  <a:prstClr val="black"/>
                </a:solidFill>
              </a:rPr>
              <a:t>Узагальнені </a:t>
            </a:r>
            <a:r>
              <a:rPr lang="uk-UA" sz="2000" dirty="0">
                <a:solidFill>
                  <a:prstClr val="black"/>
                </a:solidFill>
              </a:rPr>
              <a:t>процедури інтерфейсу (</a:t>
            </a:r>
            <a:r>
              <a:rPr lang="uk-UA" sz="2000" dirty="0" err="1">
                <a:solidFill>
                  <a:prstClr val="black"/>
                </a:solidFill>
              </a:rPr>
              <a:t>real-part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err="1">
                <a:solidFill>
                  <a:prstClr val="black"/>
                </a:solidFill>
              </a:rPr>
              <a:t>imag-part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err="1">
                <a:solidFill>
                  <a:prstClr val="black"/>
                </a:solidFill>
              </a:rPr>
              <a:t>magnitude</a:t>
            </a:r>
            <a:r>
              <a:rPr lang="uk-UA" sz="2000" dirty="0">
                <a:solidFill>
                  <a:prstClr val="black"/>
                </a:solidFill>
              </a:rPr>
              <a:t> і </a:t>
            </a:r>
            <a:r>
              <a:rPr lang="uk-UA" sz="2000" dirty="0" err="1">
                <a:solidFill>
                  <a:prstClr val="black"/>
                </a:solidFill>
              </a:rPr>
              <a:t>angle</a:t>
            </a:r>
            <a:r>
              <a:rPr lang="uk-UA" sz="2000" dirty="0">
                <a:solidFill>
                  <a:prstClr val="black"/>
                </a:solidFill>
              </a:rPr>
              <a:t>) зобов'язані знати </a:t>
            </a:r>
            <a:r>
              <a:rPr lang="uk-UA" sz="2000" b="1" dirty="0">
                <a:solidFill>
                  <a:prstClr val="black"/>
                </a:solidFill>
              </a:rPr>
              <a:t>про всі наявні способи подання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  <a:endParaRPr lang="uk-UA" sz="2000" dirty="0" smtClean="0">
              <a:solidFill>
                <a:prstClr val="black"/>
              </a:solidFill>
            </a:endParaRPr>
          </a:p>
          <a:p>
            <a:pPr lvl="2">
              <a:spcAft>
                <a:spcPts val="600"/>
              </a:spcAft>
            </a:pPr>
            <a:r>
              <a:rPr lang="uk-UA" sz="2000" dirty="0" smtClean="0">
                <a:solidFill>
                  <a:srgbClr val="008000"/>
                </a:solidFill>
              </a:rPr>
              <a:t>Припустимо</a:t>
            </a:r>
            <a:r>
              <a:rPr lang="uk-UA" sz="2000" dirty="0">
                <a:solidFill>
                  <a:srgbClr val="008000"/>
                </a:solidFill>
              </a:rPr>
              <a:t>, що потрібно ввести в систему комплексних чисел ще одне подання. </a:t>
            </a:r>
            <a:endParaRPr lang="uk-UA" sz="2000" dirty="0" smtClean="0">
              <a:solidFill>
                <a:srgbClr val="008000"/>
              </a:solidFill>
            </a:endParaRPr>
          </a:p>
          <a:p>
            <a:pPr lvl="2">
              <a:spcAft>
                <a:spcPts val="600"/>
              </a:spcAft>
            </a:pPr>
            <a:r>
              <a:rPr lang="uk-UA" sz="2000" dirty="0" smtClean="0">
                <a:solidFill>
                  <a:srgbClr val="008000"/>
                </a:solidFill>
              </a:rPr>
              <a:t>В </a:t>
            </a:r>
            <a:r>
              <a:rPr lang="uk-UA" sz="2000" dirty="0">
                <a:solidFill>
                  <a:srgbClr val="008000"/>
                </a:solidFill>
              </a:rPr>
              <a:t>результаті потрібно буде зіставити цим поданням тип, а потім додати в кожну з узагальнених процедур інтерфейсу варіанти коду для перевірки на цей новий тип і виклику селектора, відповідного його поданням.</a:t>
            </a:r>
          </a:p>
          <a:p>
            <a:pPr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</a:rPr>
              <a:t>2. Другий недолік цього методу диспетчеризації полягає в тому, що, хоча окремі уявлення можуть проектуватися окремо, потрібно гарантувати, що ніякі дві процедури в усій системі </a:t>
            </a:r>
            <a:r>
              <a:rPr lang="uk-UA" sz="2000" b="1" dirty="0">
                <a:solidFill>
                  <a:prstClr val="black"/>
                </a:solidFill>
              </a:rPr>
              <a:t>не називаються однаково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03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8249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3568" y="1112112"/>
            <a:ext cx="12031669" cy="54014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Кожен раз, коли потрібно працювати з набором узагальнених операцій, загальних для множини різних типів, ми, по суті, працюємо з </a:t>
            </a:r>
            <a:r>
              <a:rPr lang="uk-UA" sz="2000" b="1" dirty="0">
                <a:solidFill>
                  <a:prstClr val="black"/>
                </a:solidFill>
              </a:rPr>
              <a:t>двовимірної таблиці</a:t>
            </a:r>
            <a:r>
              <a:rPr lang="uk-UA" sz="2000" dirty="0">
                <a:solidFill>
                  <a:prstClr val="black"/>
                </a:solidFill>
              </a:rPr>
              <a:t>, де по одній осі розташовані </a:t>
            </a:r>
            <a:r>
              <a:rPr lang="uk-UA" sz="2000" b="1" dirty="0">
                <a:solidFill>
                  <a:prstClr val="black"/>
                </a:solidFill>
              </a:rPr>
              <a:t>можливі операції</a:t>
            </a:r>
            <a:r>
              <a:rPr lang="uk-UA" sz="2000" dirty="0">
                <a:solidFill>
                  <a:prstClr val="black"/>
                </a:solidFill>
              </a:rPr>
              <a:t>, а по інший </a:t>
            </a:r>
            <a:r>
              <a:rPr lang="uk-UA" sz="2000" b="1" dirty="0">
                <a:solidFill>
                  <a:prstClr val="black"/>
                </a:solidFill>
              </a:rPr>
              <a:t>будь-які типи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Клітинам таблиці відповідають </a:t>
            </a:r>
            <a:r>
              <a:rPr lang="uk-UA" sz="2000" b="1" dirty="0">
                <a:solidFill>
                  <a:prstClr val="black"/>
                </a:solidFill>
              </a:rPr>
              <a:t>процедури</a:t>
            </a:r>
            <a:r>
              <a:rPr lang="uk-UA" sz="2000" dirty="0">
                <a:solidFill>
                  <a:prstClr val="black"/>
                </a:solidFill>
              </a:rPr>
              <a:t>, які реалізують кожну операцію для кожного типу її аргументу.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C00000"/>
                </a:solidFill>
              </a:rPr>
              <a:t> У прикладі комплексної арифметики відповідність між ім'ям операції, типом даних і процедурою було розмазано по умовним пропозицій в узагальнених процедурах інтерфейсу. Але ту саму інформацію можна було б організувати у вигляді таблиці.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Програмування, кероване даними</a:t>
            </a:r>
            <a:r>
              <a:rPr lang="uk-UA" sz="2000" dirty="0">
                <a:solidFill>
                  <a:prstClr val="black"/>
                </a:solidFill>
              </a:rPr>
              <a:t>, - метод проектування програм, що дозволяє безпосередньо працювати з такого роду таблицею.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Механізм, який пов'язує код комплексних арифметичних операцій з двома пакетами уявлень, раніше реалізували у вигляді набору процедур, які явно здійснюють диспетчеризацію по типу. Зараз ми реалізуємо цей інтерфейс через </a:t>
            </a:r>
            <a:r>
              <a:rPr lang="uk-UA" sz="2000" b="1" dirty="0">
                <a:solidFill>
                  <a:prstClr val="black"/>
                </a:solidFill>
              </a:rPr>
              <a:t>одну процедуру</a:t>
            </a:r>
            <a:r>
              <a:rPr lang="uk-UA" sz="2000" dirty="0">
                <a:solidFill>
                  <a:prstClr val="black"/>
                </a:solidFill>
              </a:rPr>
              <a:t>, яка шукатиме </a:t>
            </a:r>
            <a:r>
              <a:rPr lang="uk-UA" sz="2000" b="1" dirty="0">
                <a:solidFill>
                  <a:prstClr val="black"/>
                </a:solidFill>
              </a:rPr>
              <a:t>поєднання імені операції і типу аргументу в таблиці</a:t>
            </a:r>
            <a:r>
              <a:rPr lang="uk-UA" sz="2000" dirty="0">
                <a:solidFill>
                  <a:prstClr val="black"/>
                </a:solidFill>
              </a:rPr>
              <a:t>, щоб визначити, яку процедуру потрібно застосувати, а потім застосовуватиме її до вмісту аргументу.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В такому випадку, щоб додати до системи пакет з новим поданням, нам не буде потрібно змінювати існуючі процедури; знадобиться тільки </a:t>
            </a:r>
            <a:r>
              <a:rPr lang="uk-UA" sz="2000" b="1" dirty="0">
                <a:solidFill>
                  <a:prstClr val="black"/>
                </a:solidFill>
              </a:rPr>
              <a:t>додати нові клітини в таблицю.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653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8249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Програмування,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0130" y="1254991"/>
            <a:ext cx="117718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000" dirty="0">
                <a:solidFill>
                  <a:prstClr val="black"/>
                </a:solidFill>
              </a:rPr>
              <a:t>Припустимо, що є дві процедури </a:t>
            </a:r>
            <a:r>
              <a:rPr lang="uk-UA" sz="2000" dirty="0" err="1">
                <a:solidFill>
                  <a:srgbClr val="0000CC"/>
                </a:solidFill>
              </a:rPr>
              <a:t>put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і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prstClr val="black"/>
                </a:solidFill>
              </a:rPr>
              <a:t>, для маніпуляції з таблицею операцій і типів:</a:t>
            </a:r>
          </a:p>
          <a:p>
            <a:pPr algn="ctr">
              <a:spcAft>
                <a:spcPts val="1200"/>
              </a:spcAft>
            </a:pPr>
            <a:r>
              <a:rPr lang="uk-UA" sz="2000" i="1" dirty="0" smtClean="0">
                <a:solidFill>
                  <a:srgbClr val="0000CC"/>
                </a:solidFill>
              </a:rPr>
              <a:t>(</a:t>
            </a:r>
            <a:r>
              <a:rPr lang="uk-UA" sz="2000" i="1" dirty="0" err="1" smtClean="0">
                <a:solidFill>
                  <a:srgbClr val="0000CC"/>
                </a:solidFill>
              </a:rPr>
              <a:t>put</a:t>
            </a:r>
            <a:r>
              <a:rPr lang="uk-UA" sz="2000" i="1" dirty="0" smtClean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о</a:t>
            </a:r>
            <a:r>
              <a:rPr lang="en-US" sz="2000" i="1" dirty="0">
                <a:solidFill>
                  <a:srgbClr val="0000CC"/>
                </a:solidFill>
              </a:rPr>
              <a:t>n&gt;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тип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елемент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dirty="0">
                <a:solidFill>
                  <a:srgbClr val="0000CC"/>
                </a:solidFill>
              </a:rPr>
              <a:t>) </a:t>
            </a:r>
            <a:endParaRPr lang="uk-UA" sz="2000" dirty="0" smtClean="0">
              <a:solidFill>
                <a:srgbClr val="0000CC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вносить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елемент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 в таблицю, в комірку, </a:t>
            </a:r>
            <a:r>
              <a:rPr lang="uk-UA" sz="2000" dirty="0" smtClean="0">
                <a:solidFill>
                  <a:prstClr val="black"/>
                </a:solidFill>
              </a:rPr>
              <a:t>індексом якої </a:t>
            </a:r>
            <a:r>
              <a:rPr lang="uk-UA" sz="2000" dirty="0">
                <a:solidFill>
                  <a:prstClr val="black"/>
                </a:solidFill>
              </a:rPr>
              <a:t>служать </a:t>
            </a:r>
            <a:r>
              <a:rPr lang="uk-UA" sz="2000" dirty="0" smtClean="0">
                <a:solidFill>
                  <a:prstClr val="black"/>
                </a:solidFill>
              </a:rPr>
              <a:t>операція  </a:t>
            </a:r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uk-UA" sz="2000" dirty="0">
                <a:solidFill>
                  <a:prstClr val="black"/>
                </a:solidFill>
              </a:rPr>
              <a:t>о</a:t>
            </a:r>
            <a:r>
              <a:rPr lang="en-US" sz="2000" i="1" dirty="0">
                <a:solidFill>
                  <a:prstClr val="black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 і тип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тип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  <a:p>
            <a:pPr algn="ctr">
              <a:spcAft>
                <a:spcPts val="1200"/>
              </a:spcAft>
            </a:pP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dirty="0">
                <a:solidFill>
                  <a:srgbClr val="0000CC"/>
                </a:solidFill>
              </a:rPr>
              <a:t>о</a:t>
            </a:r>
            <a:r>
              <a:rPr lang="en-US" sz="2000" dirty="0">
                <a:solidFill>
                  <a:srgbClr val="0000CC"/>
                </a:solidFill>
              </a:rPr>
              <a:t>n&gt;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тип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uk-UA" sz="2000" i="1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) </a:t>
            </a:r>
            <a:endParaRPr lang="uk-UA" sz="2000" dirty="0" smtClean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000" dirty="0" smtClean="0">
                <a:solidFill>
                  <a:prstClr val="black"/>
                </a:solidFill>
              </a:rPr>
              <a:t>шукає </a:t>
            </a:r>
            <a:r>
              <a:rPr lang="uk-UA" sz="2000" dirty="0">
                <a:solidFill>
                  <a:prstClr val="black"/>
                </a:solidFill>
              </a:rPr>
              <a:t>в таблиці комірку з індексом 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uk-UA" sz="2000" dirty="0">
                <a:solidFill>
                  <a:prstClr val="black"/>
                </a:solidFill>
              </a:rPr>
              <a:t>о</a:t>
            </a:r>
            <a:r>
              <a:rPr lang="en-US" sz="2000" dirty="0">
                <a:solidFill>
                  <a:prstClr val="black"/>
                </a:solidFill>
              </a:rPr>
              <a:t>n&gt;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en-US" sz="2000" i="1" dirty="0">
                <a:solidFill>
                  <a:prstClr val="black"/>
                </a:solidFill>
              </a:rPr>
              <a:t>&lt;</a:t>
            </a:r>
            <a:r>
              <a:rPr lang="uk-UA" sz="2000" i="1" dirty="0">
                <a:solidFill>
                  <a:prstClr val="black"/>
                </a:solidFill>
              </a:rPr>
              <a:t>тип</a:t>
            </a:r>
            <a:r>
              <a:rPr lang="en-US" sz="2000" i="1" dirty="0">
                <a:solidFill>
                  <a:prstClr val="black"/>
                </a:solidFill>
              </a:rPr>
              <a:t>&gt;</a:t>
            </a:r>
            <a:r>
              <a:rPr lang="uk-UA" sz="2000" i="1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і повертає її вміст. </a:t>
            </a:r>
            <a:r>
              <a:rPr lang="uk-UA" sz="2000" dirty="0" smtClean="0">
                <a:solidFill>
                  <a:prstClr val="black"/>
                </a:solidFill>
              </a:rPr>
              <a:t>Якщо  </a:t>
            </a:r>
            <a:r>
              <a:rPr lang="uk-UA" sz="2000" dirty="0">
                <a:solidFill>
                  <a:prstClr val="black"/>
                </a:solidFill>
              </a:rPr>
              <a:t>комірки немає, </a:t>
            </a:r>
            <a:r>
              <a:rPr lang="uk-UA" sz="2000" dirty="0" err="1">
                <a:solidFill>
                  <a:srgbClr val="0000CC"/>
                </a:solidFill>
              </a:rPr>
              <a:t>get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повертає хибність.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7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55237" cy="8901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Програмування, кероване </a:t>
            </a:r>
            <a:r>
              <a:rPr lang="uk-UA" sz="3200" b="1" dirty="0" smtClean="0">
                <a:solidFill>
                  <a:schemeClr val="bg1"/>
                </a:solidFill>
              </a:rPr>
              <a:t>даними,  на прикладі арифметики комплексних чисел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0716" y="936624"/>
            <a:ext cx="5210431" cy="57554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(install-rectangular-package)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smtClean="0">
                <a:solidFill>
                  <a:srgbClr val="009900"/>
                </a:solidFill>
              </a:rPr>
              <a:t>внутрішні процедури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(real-part z) (car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pl-PL" sz="1600" dirty="0">
                <a:solidFill>
                  <a:srgbClr val="0000CC"/>
                </a:solidFill>
              </a:rPr>
              <a:t>(define (imag-part z) (cdr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 (cons x y))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(real-part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         </a:t>
            </a:r>
            <a:r>
              <a:rPr lang="en-US" sz="1600" dirty="0">
                <a:solidFill>
                  <a:srgbClr val="0000CC"/>
                </a:solidFill>
              </a:rPr>
              <a:t>(square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 (real-part z)))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</a:t>
            </a:r>
            <a:r>
              <a:rPr lang="pt-BR" sz="1600" dirty="0">
                <a:solidFill>
                  <a:srgbClr val="0000CC"/>
                </a:solidFill>
              </a:rPr>
              <a:t>(cons (* r (cos a)) (* r (sin a))))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smtClean="0">
                <a:solidFill>
                  <a:srgbClr val="009900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’rectangular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’(rectangular)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’(rectangular)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’(rectangular)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’(rectangular)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</a:t>
            </a:r>
            <a:r>
              <a:rPr lang="en-US" sz="1600" dirty="0">
                <a:solidFill>
                  <a:srgbClr val="0000CC"/>
                </a:solidFill>
              </a:rPr>
              <a:t>(lambda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</a:t>
            </a:r>
            <a:r>
              <a:rPr lang="en-US" sz="1600" dirty="0">
                <a:solidFill>
                  <a:srgbClr val="0000CC"/>
                </a:solidFill>
              </a:rPr>
              <a:t>(lambda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38102" y="936624"/>
            <a:ext cx="5467713" cy="57554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(install-polar-package)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</a:t>
            </a:r>
            <a:r>
              <a:rPr lang="uk-UA" sz="1600" i="1" dirty="0" smtClean="0">
                <a:solidFill>
                  <a:srgbClr val="009900"/>
                </a:solidFill>
              </a:rPr>
              <a:t>внутрішні процедури</a:t>
            </a:r>
            <a:endParaRPr lang="uk-UA" sz="1600" i="1" dirty="0">
              <a:solidFill>
                <a:srgbClr val="009900"/>
              </a:solidFill>
            </a:endParaRP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(magnitude z) (car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pl-PL" sz="1600" dirty="0">
                <a:solidFill>
                  <a:srgbClr val="0000CC"/>
                </a:solidFill>
              </a:rPr>
              <a:t>(define (angle z) (cdr z))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 (cons r a))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</a:t>
            </a:r>
            <a:r>
              <a:rPr lang="en-US" sz="16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</a:t>
            </a:r>
            <a:r>
              <a:rPr lang="pl-PL" sz="1600" dirty="0">
                <a:solidFill>
                  <a:srgbClr val="0000CC"/>
                </a:solidFill>
              </a:rPr>
              <a:t>(* (magnitude z) (cos (angle z))))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</a:t>
            </a:r>
            <a:r>
              <a:rPr lang="pl-PL" sz="1600" dirty="0">
                <a:solidFill>
                  <a:srgbClr val="0000CC"/>
                </a:solidFill>
              </a:rPr>
              <a:t>(* (magnitude z) (sin (angle z))))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</a:t>
            </a:r>
            <a:r>
              <a:rPr lang="en-US" sz="1600" dirty="0">
                <a:solidFill>
                  <a:srgbClr val="0000CC"/>
                </a:solidFill>
              </a:rPr>
              <a:t>(define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</a:t>
            </a:r>
            <a:r>
              <a:rPr lang="en-US" sz="1600" dirty="0">
                <a:solidFill>
                  <a:srgbClr val="0000CC"/>
                </a:solidFill>
              </a:rPr>
              <a:t>(cons 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      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y x)))</a:t>
            </a:r>
          </a:p>
          <a:p>
            <a:r>
              <a:rPr lang="uk-UA" sz="1600" i="1" dirty="0">
                <a:solidFill>
                  <a:srgbClr val="009900"/>
                </a:solidFill>
              </a:rPr>
              <a:t>;; інтерфейс до іншої системи</a:t>
            </a:r>
          </a:p>
          <a:p>
            <a:r>
              <a:rPr lang="sv-SE" sz="1600" dirty="0" smtClean="0">
                <a:solidFill>
                  <a:srgbClr val="0000CC"/>
                </a:solidFill>
              </a:rPr>
              <a:t>(</a:t>
            </a:r>
            <a:r>
              <a:rPr lang="sv-SE" sz="1600" dirty="0">
                <a:solidFill>
                  <a:srgbClr val="0000CC"/>
                </a:solidFill>
              </a:rPr>
              <a:t>define (tag x) (attach-tag ’polar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’(polar)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’(polar)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’(polar)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’(polar)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</a:t>
            </a:r>
            <a:r>
              <a:rPr lang="en-US" sz="1600" dirty="0">
                <a:solidFill>
                  <a:srgbClr val="0000CC"/>
                </a:solidFill>
              </a:rPr>
              <a:t>(lambda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>
                <a:solidFill>
                  <a:srgbClr val="0000CC"/>
                </a:solidFill>
              </a:rPr>
              <a:t>            </a:t>
            </a:r>
            <a:r>
              <a:rPr lang="en-US" sz="1600" dirty="0">
                <a:solidFill>
                  <a:srgbClr val="0000CC"/>
                </a:solidFill>
              </a:rPr>
              <a:t>(lambda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406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5989" y="1121789"/>
            <a:ext cx="110840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</a:rPr>
              <a:t>Селектори комплексної арифметики звертаються до таблиці за допомогою загальної процедури-«операції» </a:t>
            </a: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, яка застосовує узагальнену операцію до набору аргументів. </a:t>
            </a:r>
          </a:p>
          <a:p>
            <a:pPr>
              <a:spcAft>
                <a:spcPts val="600"/>
              </a:spcAft>
            </a:pP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 шукає в таблиці комірку по імені операції і типам аргументів і застосовує знайдену процедуру, якщо вона існує.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41096" y="3174227"/>
            <a:ext cx="6232793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.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>
                <a:solidFill>
                  <a:srgbClr val="0000CC"/>
                </a:solidFill>
              </a:rPr>
              <a:t>     </a:t>
            </a:r>
            <a:r>
              <a:rPr lang="en-US" dirty="0">
                <a:solidFill>
                  <a:srgbClr val="0000CC"/>
                </a:solidFill>
              </a:rPr>
              <a:t>(let ((type-tags (map type-tag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</a:t>
            </a:r>
            <a:r>
              <a:rPr lang="da-DK" dirty="0">
                <a:solidFill>
                  <a:srgbClr val="0000CC"/>
                </a:solidFill>
              </a:rPr>
              <a:t>(let ((proc (get op type-tags)))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</a:t>
            </a:r>
            <a:r>
              <a:rPr lang="en-US" dirty="0">
                <a:solidFill>
                  <a:srgbClr val="0000CC"/>
                </a:solidFill>
              </a:rPr>
              <a:t>(if proc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(apply proc (map contents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</a:t>
            </a:r>
            <a:r>
              <a:rPr lang="en-US" dirty="0">
                <a:solidFill>
                  <a:srgbClr val="0000CC"/>
                </a:solidFill>
              </a:rPr>
              <a:t>(error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        "Нема методу для </a:t>
            </a:r>
            <a:r>
              <a:rPr lang="ru-RU" dirty="0" err="1">
                <a:solidFill>
                  <a:srgbClr val="0000CC"/>
                </a:solidFill>
              </a:rPr>
              <a:t>цих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типів</a:t>
            </a:r>
            <a:r>
              <a:rPr lang="ru-RU" dirty="0">
                <a:solidFill>
                  <a:srgbClr val="0000CC"/>
                </a:solidFill>
              </a:rPr>
              <a:t> -- APPLY-GENERIC"</a:t>
            </a:r>
          </a:p>
          <a:p>
            <a:r>
              <a:rPr lang="uk-UA" dirty="0">
                <a:solidFill>
                  <a:srgbClr val="0000CC"/>
                </a:solidFill>
              </a:rPr>
              <a:t>                     </a:t>
            </a:r>
            <a:r>
              <a:rPr lang="en-US" dirty="0">
                <a:solidFill>
                  <a:srgbClr val="0000CC"/>
                </a:solidFill>
              </a:rPr>
              <a:t>(list op type-tags))))))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55237" cy="8901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Програмування, кероване </a:t>
            </a:r>
            <a:r>
              <a:rPr lang="uk-UA" sz="3200" b="1" dirty="0" smtClean="0">
                <a:solidFill>
                  <a:schemeClr val="bg1"/>
                </a:solidFill>
              </a:rPr>
              <a:t>даними,  на прикладі арифметики комплексних чисел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94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Комплексним</a:t>
            </a:r>
            <a:r>
              <a:rPr lang="ru-RU" sz="2000" dirty="0">
                <a:solidFill>
                  <a:prstClr val="black"/>
                </a:solidFill>
              </a:rPr>
              <a:t> числом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впорядкована</a:t>
            </a:r>
            <a:r>
              <a:rPr lang="ru-RU" sz="2000" dirty="0">
                <a:solidFill>
                  <a:prstClr val="black"/>
                </a:solidFill>
              </a:rPr>
              <a:t> пара </a:t>
            </a:r>
            <a:r>
              <a:rPr lang="ru-RU" sz="2000" dirty="0" err="1">
                <a:solidFill>
                  <a:prstClr val="black"/>
                </a:solidFill>
              </a:rPr>
              <a:t>дійсних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</a:t>
            </a:r>
            <a:r>
              <a:rPr lang="en-GB" sz="2000" b="1" dirty="0" smtClean="0">
                <a:solidFill>
                  <a:srgbClr val="0000CC"/>
                </a:solidFill>
              </a:rPr>
              <a:t>) =&gt;  </a:t>
            </a:r>
            <a:r>
              <a:rPr lang="en-GB" sz="2000" b="1" dirty="0" err="1" smtClean="0">
                <a:solidFill>
                  <a:srgbClr val="0000CC"/>
                </a:solidFill>
              </a:rPr>
              <a:t>a+bi</a:t>
            </a:r>
            <a:endParaRPr lang="uk-UA" sz="2000" b="1" dirty="0">
              <a:solidFill>
                <a:srgbClr val="0000CC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Дві</a:t>
            </a:r>
            <a:r>
              <a:rPr lang="ru-RU" sz="2000" dirty="0">
                <a:solidFill>
                  <a:prstClr val="black"/>
                </a:solidFill>
              </a:rPr>
              <a:t> таких пари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a1, b1) </a:t>
            </a:r>
            <a:r>
              <a:rPr lang="ru-RU" sz="2000" b="1" dirty="0">
                <a:solidFill>
                  <a:srgbClr val="0000CC"/>
                </a:solidFill>
              </a:rPr>
              <a:t>і (</a:t>
            </a:r>
            <a:r>
              <a:rPr lang="en-GB" sz="2000" b="1" dirty="0">
                <a:solidFill>
                  <a:srgbClr val="0000CC"/>
                </a:solidFill>
              </a:rPr>
              <a:t>a2, b2) </a:t>
            </a:r>
            <a:r>
              <a:rPr lang="ru-RU" sz="2000" dirty="0" err="1">
                <a:solidFill>
                  <a:prstClr val="black"/>
                </a:solidFill>
              </a:rPr>
              <a:t>вважають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рівними</a:t>
            </a:r>
            <a:r>
              <a:rPr lang="ru-RU" sz="2000" dirty="0">
                <a:solidFill>
                  <a:prstClr val="black"/>
                </a:solidFill>
              </a:rPr>
              <a:t> в тому і </a:t>
            </a:r>
            <a:r>
              <a:rPr lang="ru-RU" sz="2000" dirty="0" err="1">
                <a:solidFill>
                  <a:prstClr val="black"/>
                </a:solidFill>
              </a:rPr>
              <a:t>тільки</a:t>
            </a:r>
            <a:r>
              <a:rPr lang="ru-RU" sz="2000" dirty="0">
                <a:solidFill>
                  <a:prstClr val="black"/>
                </a:solidFill>
              </a:rPr>
              <a:t> в тому </a:t>
            </a:r>
            <a:r>
              <a:rPr lang="ru-RU" sz="2000" dirty="0" err="1">
                <a:solidFill>
                  <a:prstClr val="black"/>
                </a:solidFill>
              </a:rPr>
              <a:t>випадку</a:t>
            </a:r>
            <a:r>
              <a:rPr lang="ru-RU" sz="2000" dirty="0">
                <a:solidFill>
                  <a:prstClr val="black"/>
                </a:solidFill>
              </a:rPr>
              <a:t>, коли </a:t>
            </a:r>
            <a:r>
              <a:rPr lang="en-GB" sz="2000" b="1" dirty="0">
                <a:solidFill>
                  <a:srgbClr val="0000CC"/>
                </a:solidFill>
              </a:rPr>
              <a:t>a1 = a2 </a:t>
            </a:r>
            <a:r>
              <a:rPr lang="ru-RU" sz="2000" b="1" dirty="0">
                <a:solidFill>
                  <a:srgbClr val="0000CC"/>
                </a:solidFill>
              </a:rPr>
              <a:t>і </a:t>
            </a:r>
            <a:r>
              <a:rPr lang="en-GB" sz="2000" b="1" dirty="0">
                <a:solidFill>
                  <a:srgbClr val="0000CC"/>
                </a:solidFill>
              </a:rPr>
              <a:t>b1 = b2</a:t>
            </a:r>
            <a:r>
              <a:rPr lang="en-GB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Сумою </a:t>
            </a:r>
            <a:r>
              <a:rPr lang="ru-RU" sz="2000" b="1" dirty="0" err="1">
                <a:solidFill>
                  <a:srgbClr val="FF0000"/>
                </a:solidFill>
              </a:rPr>
              <a:t>комплексних</a:t>
            </a:r>
            <a:r>
              <a:rPr lang="ru-RU" sz="2000" b="1" dirty="0">
                <a:solidFill>
                  <a:srgbClr val="FF0000"/>
                </a:solidFill>
              </a:rPr>
              <a:t> чисел </a:t>
            </a:r>
            <a:r>
              <a:rPr lang="ru-RU" sz="2000" b="1" dirty="0">
                <a:solidFill>
                  <a:srgbClr val="C00000"/>
                </a:solidFill>
              </a:rPr>
              <a:t>(</a:t>
            </a:r>
            <a:r>
              <a:rPr lang="en-GB" sz="2000" b="1" dirty="0">
                <a:solidFill>
                  <a:srgbClr val="C00000"/>
                </a:solidFill>
              </a:rPr>
              <a:t>a1, b1) </a:t>
            </a:r>
            <a:r>
              <a:rPr lang="ru-RU" sz="2000" b="1" dirty="0">
                <a:solidFill>
                  <a:srgbClr val="C00000"/>
                </a:solidFill>
              </a:rPr>
              <a:t>і (</a:t>
            </a:r>
            <a:r>
              <a:rPr lang="en-GB" sz="2000" b="1" dirty="0">
                <a:solidFill>
                  <a:srgbClr val="C00000"/>
                </a:solidFill>
              </a:rPr>
              <a:t>a2, b2</a:t>
            </a:r>
            <a:r>
              <a:rPr lang="en-GB" sz="2000" dirty="0">
                <a:solidFill>
                  <a:prstClr val="black"/>
                </a:solidFill>
              </a:rPr>
              <a:t>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(с, </a:t>
            </a:r>
            <a:r>
              <a:rPr lang="en-GB" sz="2000" b="1" dirty="0">
                <a:solidFill>
                  <a:srgbClr val="0000CC"/>
                </a:solidFill>
              </a:rPr>
              <a:t>d), </a:t>
            </a:r>
            <a:r>
              <a:rPr lang="ru-RU" sz="2000" dirty="0" err="1">
                <a:solidFill>
                  <a:prstClr val="black"/>
                </a:solidFill>
              </a:rPr>
              <a:t>таке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c = a1 + a2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d = b1 + b2</a:t>
            </a:r>
          </a:p>
          <a:p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дотримуються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сполучний</a:t>
            </a:r>
            <a:r>
              <a:rPr lang="ru-RU" sz="2000" b="1" dirty="0">
                <a:solidFill>
                  <a:prstClr val="black"/>
                </a:solidFill>
              </a:rPr>
              <a:t> і </a:t>
            </a:r>
            <a:r>
              <a:rPr lang="ru-RU" sz="2000" b="1" dirty="0" err="1" smtClean="0">
                <a:solidFill>
                  <a:prstClr val="black"/>
                </a:solidFill>
              </a:rPr>
              <a:t>перемест</a:t>
            </a:r>
            <a:r>
              <a:rPr lang="uk-UA" sz="2000" b="1" dirty="0">
                <a:solidFill>
                  <a:prstClr val="black"/>
                </a:solidFill>
              </a:rPr>
              <a:t>н</a:t>
            </a:r>
            <a:r>
              <a:rPr lang="ru-RU" sz="2000" b="1" dirty="0" err="1" smtClean="0">
                <a:solidFill>
                  <a:prstClr val="black"/>
                </a:solidFill>
              </a:rPr>
              <a:t>ий</a:t>
            </a:r>
            <a:r>
              <a:rPr lang="ru-RU" sz="2000" b="1" dirty="0" smtClean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закони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Добутком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комплексних</a:t>
            </a:r>
            <a:r>
              <a:rPr lang="ru-RU" sz="2000" b="1" dirty="0">
                <a:solidFill>
                  <a:srgbClr val="FF0000"/>
                </a:solidFill>
              </a:rPr>
              <a:t> чисел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a1, b1) </a:t>
            </a:r>
            <a:r>
              <a:rPr lang="ru-RU" sz="2000" b="1" dirty="0">
                <a:solidFill>
                  <a:srgbClr val="0000CC"/>
                </a:solidFill>
              </a:rPr>
              <a:t>і (</a:t>
            </a:r>
            <a:r>
              <a:rPr lang="en-GB" sz="2000" b="1" dirty="0">
                <a:solidFill>
                  <a:srgbClr val="0000CC"/>
                </a:solidFill>
              </a:rPr>
              <a:t>a2, b2)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(с, </a:t>
            </a:r>
            <a:r>
              <a:rPr lang="en-GB" sz="2000" b="1" dirty="0">
                <a:solidFill>
                  <a:srgbClr val="0000CC"/>
                </a:solidFill>
              </a:rPr>
              <a:t>d), </a:t>
            </a:r>
            <a:r>
              <a:rPr lang="ru-RU" sz="2000" dirty="0" err="1">
                <a:solidFill>
                  <a:prstClr val="black"/>
                </a:solidFill>
              </a:rPr>
              <a:t>таке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endParaRPr lang="ru-RU" sz="2000" dirty="0">
              <a:solidFill>
                <a:prstClr val="black"/>
              </a:solidFill>
            </a:endParaRP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c = a1 * a2 - b1 * b2</a:t>
            </a:r>
          </a:p>
          <a:p>
            <a:pPr lvl="2"/>
            <a:r>
              <a:rPr lang="en-GB" sz="2000" b="1" dirty="0">
                <a:solidFill>
                  <a:srgbClr val="0000CC"/>
                </a:solidFill>
              </a:rPr>
              <a:t>d = a1 * b2 + a2 * </a:t>
            </a:r>
            <a:r>
              <a:rPr lang="en-GB" sz="2000" b="1" dirty="0" smtClean="0">
                <a:solidFill>
                  <a:srgbClr val="0000CC"/>
                </a:solidFill>
              </a:rPr>
              <a:t>b</a:t>
            </a:r>
            <a:r>
              <a:rPr lang="uk-UA" sz="2000" b="1" dirty="0" smtClean="0">
                <a:solidFill>
                  <a:srgbClr val="0000CC"/>
                </a:solidFill>
              </a:rPr>
              <a:t>1</a:t>
            </a:r>
            <a:endParaRPr lang="en-GB" sz="2000" b="1" dirty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множення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виконується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сполучний</a:t>
            </a:r>
            <a:r>
              <a:rPr lang="ru-RU" sz="2000" b="1" dirty="0">
                <a:solidFill>
                  <a:prstClr val="black"/>
                </a:solidFill>
              </a:rPr>
              <a:t> і переместительный </a:t>
            </a:r>
            <a:r>
              <a:rPr lang="ru-RU" sz="2000" b="1" dirty="0" err="1">
                <a:solidFill>
                  <a:prstClr val="black"/>
                </a:solidFill>
              </a:rPr>
              <a:t>закони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закони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r>
              <a:rPr lang="ru-RU" sz="2000" dirty="0">
                <a:solidFill>
                  <a:prstClr val="black"/>
                </a:solidFill>
              </a:rPr>
              <a:t> А для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і </a:t>
            </a:r>
            <a:r>
              <a:rPr lang="ru-RU" sz="2000" dirty="0" err="1">
                <a:solidFill>
                  <a:prstClr val="black"/>
                </a:solidFill>
              </a:rPr>
              <a:t>множення</a:t>
            </a:r>
            <a:r>
              <a:rPr lang="ru-RU" sz="2000" dirty="0">
                <a:solidFill>
                  <a:prstClr val="black"/>
                </a:solidFill>
              </a:rPr>
              <a:t> - </a:t>
            </a:r>
            <a:r>
              <a:rPr lang="ru-RU" sz="2000" b="1" dirty="0" err="1">
                <a:solidFill>
                  <a:prstClr val="black"/>
                </a:solidFill>
              </a:rPr>
              <a:t>розподільний</a:t>
            </a:r>
            <a:r>
              <a:rPr lang="ru-RU" sz="2000" b="1" dirty="0">
                <a:solidFill>
                  <a:prstClr val="black"/>
                </a:solidFill>
              </a:rPr>
              <a:t> закон</a:t>
            </a:r>
            <a:r>
              <a:rPr lang="ru-RU" sz="2000" dirty="0">
                <a:solidFill>
                  <a:prstClr val="black"/>
                </a:solidFill>
              </a:rPr>
              <a:t>.</a:t>
            </a:r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2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7219" y="980091"/>
            <a:ext cx="879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apply-generic</a:t>
            </a:r>
            <a:r>
              <a:rPr lang="uk-UA" sz="2000" dirty="0">
                <a:solidFill>
                  <a:prstClr val="black"/>
                </a:solidFill>
              </a:rPr>
              <a:t> можна визначити узагальнені селектори так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06972" y="1626951"/>
            <a:ext cx="5998684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 (apply-generic ’real-part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 (apply-generic ’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(magnitude z) (apply-generic ’magnitude z))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(angle z) (apply-generic ’angle z))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393" y="3090945"/>
            <a:ext cx="12097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Породження </a:t>
            </a:r>
            <a:r>
              <a:rPr lang="uk-UA" sz="2000" dirty="0" err="1">
                <a:solidFill>
                  <a:prstClr val="black"/>
                </a:solidFill>
              </a:rPr>
              <a:t>декартового</a:t>
            </a:r>
            <a:r>
              <a:rPr lang="uk-UA" sz="2000" dirty="0">
                <a:solidFill>
                  <a:prstClr val="black"/>
                </a:solidFill>
              </a:rPr>
              <a:t> уявлення, якщо є дійсна і уявна частини, і полярного, якщо є модуль і аргумент: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7925" y="3798831"/>
            <a:ext cx="5282588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((get ’make-from-real-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’rectangular) x y))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((get ’make-from-mag-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’polar) r a))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55237" cy="8901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Програмування, кероване </a:t>
            </a:r>
            <a:r>
              <a:rPr lang="uk-UA" sz="3200" b="1" dirty="0" smtClean="0">
                <a:solidFill>
                  <a:schemeClr val="bg1"/>
                </a:solidFill>
              </a:rPr>
              <a:t>даними,  на прикладі арифметики комплексних чисел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819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9298" y="0"/>
            <a:ext cx="486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Передача повідомлень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5989" y="1248767"/>
            <a:ext cx="11516497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Основна ідея програмування, керованого даними, </a:t>
            </a:r>
            <a:r>
              <a:rPr lang="uk-UA" sz="2000" dirty="0">
                <a:solidFill>
                  <a:prstClr val="black"/>
                </a:solidFill>
              </a:rPr>
              <a:t>полягає в тому, щоб працювати з узагальненими операціями в програмах за допомогою </a:t>
            </a:r>
            <a:r>
              <a:rPr lang="uk-UA" sz="2000" b="1" dirty="0">
                <a:solidFill>
                  <a:prstClr val="black"/>
                </a:solidFill>
              </a:rPr>
              <a:t>явних маніпуляцій з таблицями операцій і типів.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b="1" dirty="0">
                <a:solidFill>
                  <a:prstClr val="black"/>
                </a:solidFill>
              </a:rPr>
              <a:t>Диспетчеризація </a:t>
            </a:r>
            <a:r>
              <a:rPr lang="uk-UA" sz="2000" dirty="0">
                <a:solidFill>
                  <a:prstClr val="black"/>
                </a:solidFill>
              </a:rPr>
              <a:t>по типу організовується всередині кожної операції, і кожна операція повинна сама дбати про свою диспетчеризації. Це, по суті, розбиває таблицю операцій і типів на рядки, і кожна </a:t>
            </a:r>
            <a:r>
              <a:rPr lang="uk-UA" sz="2000" b="1" dirty="0">
                <a:solidFill>
                  <a:prstClr val="black"/>
                </a:solidFill>
              </a:rPr>
              <a:t>узагальнена операція являє собою рядок таблиці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Альтернативою такої стратегії реалізації </a:t>
            </a:r>
            <a:r>
              <a:rPr lang="uk-UA" sz="2000" b="1" dirty="0">
                <a:solidFill>
                  <a:prstClr val="black"/>
                </a:solidFill>
              </a:rPr>
              <a:t>буде розбити таблицю за стовпцями </a:t>
            </a:r>
            <a:r>
              <a:rPr lang="uk-UA" sz="2000" dirty="0">
                <a:solidFill>
                  <a:prstClr val="black"/>
                </a:solidFill>
              </a:rPr>
              <a:t>і замість «</a:t>
            </a:r>
            <a:r>
              <a:rPr lang="uk-UA" sz="2000" dirty="0">
                <a:solidFill>
                  <a:srgbClr val="FF0000"/>
                </a:solidFill>
              </a:rPr>
              <a:t>розумних операцій</a:t>
            </a:r>
            <a:r>
              <a:rPr lang="uk-UA" sz="2000" dirty="0">
                <a:solidFill>
                  <a:prstClr val="black"/>
                </a:solidFill>
              </a:rPr>
              <a:t>», які </a:t>
            </a:r>
            <a:r>
              <a:rPr lang="uk-UA" sz="2000" dirty="0" err="1">
                <a:solidFill>
                  <a:prstClr val="black"/>
                </a:solidFill>
              </a:rPr>
              <a:t>диспетчирують</a:t>
            </a:r>
            <a:r>
              <a:rPr lang="uk-UA" sz="2000" dirty="0">
                <a:solidFill>
                  <a:prstClr val="black"/>
                </a:solidFill>
              </a:rPr>
              <a:t> за типами даних, працювати з «</a:t>
            </a:r>
            <a:r>
              <a:rPr lang="uk-UA" sz="2000" dirty="0">
                <a:solidFill>
                  <a:srgbClr val="FF0000"/>
                </a:solidFill>
              </a:rPr>
              <a:t>розумними об'єктами даних</a:t>
            </a:r>
            <a:r>
              <a:rPr lang="uk-UA" sz="2000" dirty="0">
                <a:solidFill>
                  <a:prstClr val="black"/>
                </a:solidFill>
              </a:rPr>
              <a:t>», які </a:t>
            </a:r>
            <a:r>
              <a:rPr lang="uk-UA" sz="2000" dirty="0" err="1">
                <a:solidFill>
                  <a:prstClr val="black"/>
                </a:solidFill>
              </a:rPr>
              <a:t>диспетчирують</a:t>
            </a:r>
            <a:r>
              <a:rPr lang="uk-UA" sz="2000" dirty="0">
                <a:solidFill>
                  <a:prstClr val="black"/>
                </a:solidFill>
              </a:rPr>
              <a:t> по іменах операцій.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</a:rPr>
              <a:t>Цього можна домогтися, якщо </a:t>
            </a:r>
            <a:r>
              <a:rPr lang="uk-UA" sz="2000" b="1" dirty="0">
                <a:solidFill>
                  <a:prstClr val="black"/>
                </a:solidFill>
              </a:rPr>
              <a:t>об'єкт даних буде представлятися в вигляді процедури</a:t>
            </a:r>
            <a:r>
              <a:rPr lang="uk-UA" sz="2000" dirty="0">
                <a:solidFill>
                  <a:prstClr val="black"/>
                </a:solidFill>
              </a:rPr>
              <a:t>, яка в якості входу сприймає ім'я операції і здійснює відповідне їй дію. При такій організації можна написати </a:t>
            </a:r>
            <a:r>
              <a:rPr lang="uk-UA" sz="2000" dirty="0" err="1">
                <a:solidFill>
                  <a:srgbClr val="0000CC"/>
                </a:solidFill>
              </a:rPr>
              <a:t>make-from-real-imag</a:t>
            </a:r>
            <a:r>
              <a:rPr lang="uk-UA" sz="2000" dirty="0">
                <a:solidFill>
                  <a:srgbClr val="0000CC"/>
                </a:solidFill>
              </a:rPr>
              <a:t> у</a:t>
            </a:r>
            <a:r>
              <a:rPr lang="uk-UA" sz="2000" dirty="0">
                <a:solidFill>
                  <a:prstClr val="black"/>
                </a:solidFill>
              </a:rPr>
              <a:t> вигляді (слайд 59)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5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9298" y="0"/>
            <a:ext cx="4868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Передача повідомлень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8162" y="932990"/>
            <a:ext cx="9436839" cy="301621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CC"/>
                </a:solidFill>
              </a:rPr>
              <a:t>(define (make-from-real-</a:t>
            </a:r>
            <a:r>
              <a:rPr lang="en-US" sz="1900" dirty="0" err="1">
                <a:solidFill>
                  <a:srgbClr val="0000CC"/>
                </a:solidFill>
              </a:rPr>
              <a:t>imag</a:t>
            </a:r>
            <a:r>
              <a:rPr lang="en-US" sz="19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</a:t>
            </a:r>
            <a:r>
              <a:rPr lang="en-US" sz="1900" dirty="0">
                <a:solidFill>
                  <a:srgbClr val="0000CC"/>
                </a:solidFill>
              </a:rPr>
              <a:t>(define (dispatch op)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</a:t>
            </a:r>
            <a:r>
              <a:rPr lang="en-US" sz="1900" dirty="0">
                <a:solidFill>
                  <a:srgbClr val="0000CC"/>
                </a:solidFill>
              </a:rPr>
              <a:t>(</a:t>
            </a:r>
            <a:r>
              <a:rPr lang="en-US" sz="1900" dirty="0" err="1">
                <a:solidFill>
                  <a:srgbClr val="0000CC"/>
                </a:solidFill>
              </a:rPr>
              <a:t>cond</a:t>
            </a:r>
            <a:r>
              <a:rPr lang="en-US" sz="1900" dirty="0">
                <a:solidFill>
                  <a:srgbClr val="0000CC"/>
                </a:solidFill>
              </a:rPr>
              <a:t> 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’real-part) x)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</a:t>
            </a:r>
            <a:r>
              <a:rPr lang="en-US" sz="1900" dirty="0" err="1">
                <a:solidFill>
                  <a:srgbClr val="0000CC"/>
                </a:solidFill>
              </a:rPr>
              <a:t>imag</a:t>
            </a:r>
            <a:r>
              <a:rPr lang="en-US" sz="1900" dirty="0">
                <a:solidFill>
                  <a:srgbClr val="0000CC"/>
                </a:solidFill>
              </a:rPr>
              <a:t>-part) y)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’magnitude)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  </a:t>
            </a:r>
            <a:r>
              <a:rPr lang="it-IT" sz="1900" dirty="0">
                <a:solidFill>
                  <a:srgbClr val="0000CC"/>
                </a:solidFill>
              </a:rPr>
              <a:t>(sqrt (+ (square x) (square y))))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((</a:t>
            </a:r>
            <a:r>
              <a:rPr lang="en-US" sz="1900" dirty="0" err="1">
                <a:solidFill>
                  <a:srgbClr val="0000CC"/>
                </a:solidFill>
              </a:rPr>
              <a:t>eq</a:t>
            </a:r>
            <a:r>
              <a:rPr lang="en-US" sz="1900" dirty="0">
                <a:solidFill>
                  <a:srgbClr val="0000CC"/>
                </a:solidFill>
              </a:rPr>
              <a:t>? op ’angle) (</a:t>
            </a:r>
            <a:r>
              <a:rPr lang="en-US" sz="1900" dirty="0" err="1">
                <a:solidFill>
                  <a:srgbClr val="0000CC"/>
                </a:solidFill>
              </a:rPr>
              <a:t>atan</a:t>
            </a:r>
            <a:r>
              <a:rPr lang="en-US" sz="1900" dirty="0">
                <a:solidFill>
                  <a:srgbClr val="0000CC"/>
                </a:solidFill>
              </a:rPr>
              <a:t> y x))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</a:t>
            </a:r>
            <a:r>
              <a:rPr lang="en-US" sz="1900" dirty="0">
                <a:solidFill>
                  <a:srgbClr val="0000CC"/>
                </a:solidFill>
              </a:rPr>
              <a:t>(else</a:t>
            </a:r>
          </a:p>
          <a:p>
            <a:r>
              <a:rPr lang="uk-UA" sz="1900" dirty="0">
                <a:solidFill>
                  <a:srgbClr val="0000CC"/>
                </a:solidFill>
              </a:rPr>
              <a:t>                       </a:t>
            </a:r>
            <a:r>
              <a:rPr lang="en-US" sz="1900" dirty="0">
                <a:solidFill>
                  <a:srgbClr val="0000CC"/>
                </a:solidFill>
              </a:rPr>
              <a:t>(error "</a:t>
            </a:r>
            <a:r>
              <a:rPr lang="en-US" sz="1900" dirty="0" err="1">
                <a:solidFill>
                  <a:srgbClr val="0000CC"/>
                </a:solidFill>
              </a:rPr>
              <a:t>Не</a:t>
            </a:r>
            <a:r>
              <a:rPr lang="uk-UA" sz="1900" dirty="0">
                <a:solidFill>
                  <a:srgbClr val="0000CC"/>
                </a:solidFill>
              </a:rPr>
              <a:t>відома</a:t>
            </a:r>
            <a:r>
              <a:rPr lang="en-US" sz="1900" dirty="0">
                <a:solidFill>
                  <a:srgbClr val="0000CC"/>
                </a:solidFill>
              </a:rPr>
              <a:t> </a:t>
            </a:r>
            <a:r>
              <a:rPr lang="en-US" sz="1900" dirty="0" err="1">
                <a:solidFill>
                  <a:srgbClr val="0000CC"/>
                </a:solidFill>
              </a:rPr>
              <a:t>оп</a:t>
            </a:r>
            <a:r>
              <a:rPr lang="en-US" sz="1900" dirty="0">
                <a:solidFill>
                  <a:srgbClr val="0000CC"/>
                </a:solidFill>
              </a:rPr>
              <a:t>. -- MAKE-FROM-REAL-IMAG" op))))</a:t>
            </a:r>
          </a:p>
          <a:p>
            <a:r>
              <a:rPr lang="en-US" sz="1900" dirty="0">
                <a:solidFill>
                  <a:srgbClr val="0000CC"/>
                </a:solidFill>
              </a:rPr>
              <a:t>dispatch)</a:t>
            </a:r>
            <a:endParaRPr lang="uk-UA" sz="19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1275" y="4039665"/>
            <a:ext cx="11813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>
                <a:solidFill>
                  <a:prstClr val="black"/>
                </a:solidFill>
              </a:rPr>
              <a:t>, яка застосовує узагальнену операцію до аргументу, просто передає ім'я операції об'єкту даних і змушує його робити всю роботу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84017" y="4836065"/>
            <a:ext cx="421762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(apply-generic op </a:t>
            </a:r>
            <a:r>
              <a:rPr lang="en-US" sz="2000" dirty="0" err="1">
                <a:solidFill>
                  <a:srgbClr val="0000CC"/>
                </a:solidFill>
              </a:rPr>
              <a:t>arg</a:t>
            </a:r>
            <a:r>
              <a:rPr lang="en-US" sz="2000" dirty="0">
                <a:solidFill>
                  <a:srgbClr val="0000CC"/>
                </a:solidFill>
              </a:rPr>
              <a:t>) (</a:t>
            </a:r>
            <a:r>
              <a:rPr lang="en-US" sz="2000" dirty="0" err="1">
                <a:solidFill>
                  <a:srgbClr val="0000CC"/>
                </a:solidFill>
              </a:rPr>
              <a:t>arg</a:t>
            </a:r>
            <a:r>
              <a:rPr lang="en-US" sz="2000" dirty="0">
                <a:solidFill>
                  <a:srgbClr val="0000CC"/>
                </a:solidFill>
              </a:rPr>
              <a:t> op))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275" y="5327924"/>
            <a:ext cx="11813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Значення, що повертається з </a:t>
            </a:r>
            <a:r>
              <a:rPr lang="uk-UA" dirty="0" err="1">
                <a:solidFill>
                  <a:srgbClr val="0000CC"/>
                </a:solidFill>
              </a:rPr>
              <a:t>make-from-real-imag</a:t>
            </a:r>
            <a:r>
              <a:rPr lang="uk-UA" dirty="0">
                <a:solidFill>
                  <a:prstClr val="black"/>
                </a:solidFill>
              </a:rPr>
              <a:t>, є внутрішня 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>
                <a:solidFill>
                  <a:prstClr val="black"/>
                </a:solidFill>
              </a:rPr>
              <a:t>. </a:t>
            </a:r>
          </a:p>
          <a:p>
            <a:r>
              <a:rPr lang="uk-UA" dirty="0">
                <a:solidFill>
                  <a:prstClr val="black"/>
                </a:solidFill>
              </a:rPr>
              <a:t>Вона викликається, коли </a:t>
            </a:r>
            <a:r>
              <a:rPr lang="uk-UA" dirty="0" err="1">
                <a:solidFill>
                  <a:srgbClr val="0000CC"/>
                </a:solidFill>
              </a:rPr>
              <a:t>apply-генеріс</a:t>
            </a:r>
            <a:r>
              <a:rPr lang="uk-UA" dirty="0">
                <a:solidFill>
                  <a:prstClr val="black"/>
                </a:solidFill>
              </a:rPr>
              <a:t> вимагає виконати узагальнену операцію.</a:t>
            </a:r>
          </a:p>
          <a:p>
            <a:r>
              <a:rPr lang="uk-UA" dirty="0">
                <a:solidFill>
                  <a:prstClr val="black"/>
                </a:solidFill>
              </a:rPr>
              <a:t>Такий стиль програмування називається </a:t>
            </a:r>
            <a:r>
              <a:rPr lang="uk-UA" b="1" dirty="0">
                <a:solidFill>
                  <a:prstClr val="black"/>
                </a:solidFill>
              </a:rPr>
              <a:t>передача повідомлень (</a:t>
            </a:r>
            <a:r>
              <a:rPr lang="uk-UA" b="1" dirty="0" err="1">
                <a:solidFill>
                  <a:prstClr val="black"/>
                </a:solidFill>
              </a:rPr>
              <a:t>message</a:t>
            </a:r>
            <a:r>
              <a:rPr lang="uk-UA" b="1" dirty="0">
                <a:solidFill>
                  <a:prstClr val="black"/>
                </a:solidFill>
              </a:rPr>
              <a:t> </a:t>
            </a:r>
            <a:r>
              <a:rPr lang="uk-UA" b="1" dirty="0" err="1">
                <a:solidFill>
                  <a:prstClr val="black"/>
                </a:solidFill>
              </a:rPr>
              <a:t>passing</a:t>
            </a:r>
            <a:r>
              <a:rPr lang="uk-UA" b="1" dirty="0">
                <a:solidFill>
                  <a:prstClr val="black"/>
                </a:solidFill>
              </a:rPr>
              <a:t>).</a:t>
            </a:r>
          </a:p>
          <a:p>
            <a:r>
              <a:rPr lang="uk-UA" dirty="0">
                <a:solidFill>
                  <a:prstClr val="black"/>
                </a:solidFill>
              </a:rPr>
              <a:t>Назва походить з уявлення, що об'єкт даних - це сутність, яка отримує ім'я затребуваної операції як «повідомлення».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97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</a:t>
            </a:r>
            <a:r>
              <a:rPr lang="uk-UA" sz="2700" b="1" dirty="0" smtClean="0">
                <a:solidFill>
                  <a:schemeClr val="bg1"/>
                </a:solidFill>
              </a:rPr>
              <a:t>програмування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0629" y="980729"/>
            <a:ext cx="12061371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Навчальні матеріали </a:t>
            </a:r>
            <a:r>
              <a:rPr lang="uk-UA" dirty="0" err="1"/>
              <a:t>Ковалюк</a:t>
            </a:r>
            <a:r>
              <a:rPr lang="uk-UA" dirty="0"/>
              <a:t> Т.В. </a:t>
            </a:r>
            <a:r>
              <a:rPr lang="en-US" dirty="0">
                <a:hlinkClick r:id="rId2"/>
              </a:rPr>
              <a:t>https://github.com/tkovalyuk/</a:t>
            </a: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Стандарт </a:t>
            </a:r>
            <a:r>
              <a:rPr lang="en-US" dirty="0"/>
              <a:t>Scheme</a:t>
            </a:r>
            <a:r>
              <a:rPr lang="uk-UA" dirty="0"/>
              <a:t>, версія 6. 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hlinkClick r:id="rId3"/>
              </a:rPr>
              <a:t>http://www.r6rs.org/final/html/r6rs/r6rs-Z-H-2.html#node_toc_start</a:t>
            </a: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Стандарт </a:t>
            </a:r>
            <a:r>
              <a:rPr lang="en-US" dirty="0"/>
              <a:t>Scheme</a:t>
            </a:r>
            <a:r>
              <a:rPr lang="uk-UA" dirty="0"/>
              <a:t>, версія </a:t>
            </a:r>
            <a:r>
              <a:rPr lang="en-US" dirty="0"/>
              <a:t>7.</a:t>
            </a:r>
            <a:r>
              <a:rPr lang="uk-UA" dirty="0"/>
              <a:t> </a:t>
            </a:r>
            <a:r>
              <a:rPr lang="en-US" dirty="0"/>
              <a:t>Revised7 Report on the Algorithmic Language Scheme</a:t>
            </a:r>
            <a:r>
              <a:rPr lang="uk-UA" dirty="0"/>
              <a:t>. </a:t>
            </a:r>
            <a:r>
              <a:rPr lang="en-GB" dirty="0">
                <a:hlinkClick r:id="rId4"/>
              </a:rPr>
              <a:t>http://www.larcenists.org/Documentation/Documentation0.98/r7rs.pdf</a:t>
            </a: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Абельсон</a:t>
            </a:r>
            <a:r>
              <a:rPr lang="ru-RU" dirty="0"/>
              <a:t> Гарольд, </a:t>
            </a:r>
            <a:r>
              <a:rPr lang="ru-RU" dirty="0" err="1"/>
              <a:t>Сассман</a:t>
            </a:r>
            <a:r>
              <a:rPr lang="ru-RU" dirty="0"/>
              <a:t> </a:t>
            </a:r>
            <a:r>
              <a:rPr lang="ru-RU" dirty="0" err="1"/>
              <a:t>Джеральд</a:t>
            </a:r>
            <a:r>
              <a:rPr lang="ru-RU" dirty="0"/>
              <a:t> </a:t>
            </a:r>
            <a:r>
              <a:rPr lang="ru-RU" dirty="0" err="1"/>
              <a:t>Джей</a:t>
            </a:r>
            <a:r>
              <a:rPr lang="ru-RU" dirty="0"/>
              <a:t>, </a:t>
            </a:r>
            <a:r>
              <a:rPr lang="ru-RU" dirty="0" err="1"/>
              <a:t>Сассман</a:t>
            </a:r>
            <a:r>
              <a:rPr lang="ru-RU" dirty="0"/>
              <a:t> </a:t>
            </a:r>
            <a:r>
              <a:rPr lang="ru-RU" dirty="0" err="1"/>
              <a:t>Джули</a:t>
            </a:r>
            <a:r>
              <a:rPr lang="ru-RU" dirty="0"/>
              <a:t>. Структура и интерпретация компьютерных программ. </a:t>
            </a:r>
            <a:r>
              <a:rPr lang="en-GB" dirty="0">
                <a:hlinkClick r:id="rId5"/>
              </a:rPr>
              <a:t>https://www.twirpx.com/file/81061/</a:t>
            </a:r>
            <a:r>
              <a:rPr lang="uk-UA" dirty="0"/>
              <a:t/>
            </a:r>
            <a:br>
              <a:rPr lang="uk-UA" dirty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R. Kent </a:t>
            </a:r>
            <a:r>
              <a:rPr lang="en-US" dirty="0" err="1"/>
              <a:t>Dybvig</a:t>
            </a:r>
            <a:r>
              <a:rPr lang="en-US" dirty="0"/>
              <a:t>. The Scheme Programming Language. </a:t>
            </a:r>
            <a:r>
              <a:rPr lang="en-US" dirty="0">
                <a:hlinkClick r:id="rId6"/>
              </a:rPr>
              <a:t>https://www.scheme.com/tspl4/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Кристиан</a:t>
            </a:r>
            <a:r>
              <a:rPr lang="ru-RU" dirty="0"/>
              <a:t> </a:t>
            </a:r>
            <a:r>
              <a:rPr lang="ru-RU" dirty="0" err="1"/>
              <a:t>Кеннек</a:t>
            </a:r>
            <a:r>
              <a:rPr lang="ru-RU" dirty="0"/>
              <a:t>. Интерпретация Лиспа и </a:t>
            </a:r>
            <a:r>
              <a:rPr lang="ru-RU" dirty="0" err="1"/>
              <a:t>Scheme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blog.ilammy.net/lisp/index.html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err="1" smtClean="0"/>
              <a:t>Хювенен</a:t>
            </a:r>
            <a:r>
              <a:rPr lang="uk-UA" dirty="0" smtClean="0"/>
              <a:t> Э. , </a:t>
            </a:r>
            <a:r>
              <a:rPr lang="uk-UA" dirty="0" err="1" smtClean="0"/>
              <a:t>Сеппянен</a:t>
            </a:r>
            <a:r>
              <a:rPr lang="uk-UA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info.fenster.name/clisp/lisp1.pdf</a:t>
            </a:r>
            <a:r>
              <a:rPr lang="uk-UA" dirty="0" smtClean="0"/>
              <a:t> </a:t>
            </a:r>
            <a:r>
              <a:rPr lang="en-GB" dirty="0" err="1" smtClean="0"/>
              <a:t>htt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208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Розглянемо</a:t>
            </a:r>
            <a:r>
              <a:rPr lang="ru-RU" sz="2000" dirty="0">
                <a:solidFill>
                  <a:prstClr val="black"/>
                </a:solidFill>
              </a:rPr>
              <a:t> пари виду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сума і </a:t>
            </a:r>
            <a:r>
              <a:rPr lang="ru-RU" sz="2000" dirty="0" err="1">
                <a:solidFill>
                  <a:prstClr val="black"/>
                </a:solidFill>
              </a:rPr>
              <a:t>добуток</a:t>
            </a:r>
            <a:r>
              <a:rPr lang="ru-RU" sz="2000" dirty="0">
                <a:solidFill>
                  <a:prstClr val="black"/>
                </a:solidFill>
              </a:rPr>
              <a:t> таких пар </a:t>
            </a:r>
            <a:r>
              <a:rPr lang="ru-RU" sz="2000" dirty="0" err="1">
                <a:solidFill>
                  <a:prstClr val="black"/>
                </a:solidFill>
              </a:rPr>
              <a:t>теж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вигляд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0). </a:t>
            </a:r>
            <a:r>
              <a:rPr lang="ru-RU" sz="2000" dirty="0" err="1">
                <a:solidFill>
                  <a:prstClr val="black"/>
                </a:solidFill>
              </a:rPr>
              <a:t>Причому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пар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x, 0) </a:t>
            </a:r>
            <a:r>
              <a:rPr lang="ru-RU" sz="2000" dirty="0">
                <a:solidFill>
                  <a:prstClr val="black"/>
                </a:solidFill>
              </a:rPr>
              <a:t>і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y, 0)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 err="1">
                <a:solidFill>
                  <a:srgbClr val="0000CC"/>
                </a:solidFill>
              </a:rPr>
              <a:t>xy</a:t>
            </a:r>
            <a:r>
              <a:rPr lang="en-GB" sz="2000" b="1" dirty="0">
                <a:solidFill>
                  <a:srgbClr val="0000CC"/>
                </a:solidFill>
              </a:rPr>
              <a:t>, 0), </a:t>
            </a:r>
            <a:r>
              <a:rPr lang="ru-RU" sz="2000" dirty="0">
                <a:solidFill>
                  <a:prstClr val="black"/>
                </a:solidFill>
              </a:rPr>
              <a:t>а сума -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 + y, 0). </a:t>
            </a:r>
            <a:endParaRPr lang="uk-UA" sz="20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Крім</a:t>
            </a:r>
            <a:r>
              <a:rPr lang="ru-RU" sz="2000" dirty="0">
                <a:solidFill>
                  <a:prstClr val="black"/>
                </a:solidFill>
              </a:rPr>
              <a:t> того, </a:t>
            </a: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пари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 </a:t>
            </a:r>
            <a:r>
              <a:rPr lang="ru-RU" sz="2000" dirty="0">
                <a:solidFill>
                  <a:prstClr val="black"/>
                </a:solidFill>
              </a:rPr>
              <a:t>на </a:t>
            </a:r>
            <a:r>
              <a:rPr lang="ru-RU" sz="2000" dirty="0" err="1">
                <a:solidFill>
                  <a:prstClr val="black"/>
                </a:solidFill>
              </a:rPr>
              <a:t>довільну</a:t>
            </a:r>
            <a:r>
              <a:rPr lang="ru-RU" sz="2000" dirty="0">
                <a:solidFill>
                  <a:prstClr val="black"/>
                </a:solidFill>
              </a:rPr>
              <a:t> пару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x, y) </a:t>
            </a:r>
            <a:r>
              <a:rPr lang="ru-RU" sz="2000" dirty="0" err="1">
                <a:solidFill>
                  <a:prstClr val="black"/>
                </a:solidFill>
              </a:rPr>
              <a:t>дасть</a:t>
            </a:r>
            <a:r>
              <a:rPr lang="ru-RU" sz="2000" dirty="0">
                <a:solidFill>
                  <a:prstClr val="black"/>
                </a:solidFill>
              </a:rPr>
              <a:t> в </a:t>
            </a:r>
            <a:r>
              <a:rPr lang="ru-RU" sz="2000" dirty="0" err="1">
                <a:solidFill>
                  <a:prstClr val="black"/>
                </a:solidFill>
              </a:rPr>
              <a:t>результаті</a:t>
            </a:r>
            <a:r>
              <a:rPr lang="ru-RU" sz="2000" dirty="0">
                <a:solidFill>
                  <a:prstClr val="black"/>
                </a:solidFill>
              </a:rPr>
              <a:t> пару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 err="1">
                <a:solidFill>
                  <a:srgbClr val="0000CC"/>
                </a:solidFill>
              </a:rPr>
              <a:t>ax</a:t>
            </a:r>
            <a:r>
              <a:rPr lang="en-GB" sz="2000" b="1" dirty="0">
                <a:solidFill>
                  <a:srgbClr val="0000CC"/>
                </a:solidFill>
              </a:rPr>
              <a:t>, ay). </a:t>
            </a:r>
            <a:r>
              <a:rPr lang="ru-RU" sz="2000" dirty="0">
                <a:solidFill>
                  <a:prstClr val="black"/>
                </a:solidFill>
              </a:rPr>
              <a:t>Все </a:t>
            </a:r>
            <a:r>
              <a:rPr lang="ru-RU" sz="2000" dirty="0" err="1">
                <a:solidFill>
                  <a:prstClr val="black"/>
                </a:solidFill>
              </a:rPr>
              <a:t>це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дозволяє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ототожнити</a:t>
            </a:r>
            <a:r>
              <a:rPr lang="ru-RU" sz="2000" dirty="0">
                <a:solidFill>
                  <a:prstClr val="black"/>
                </a:solidFill>
              </a:rPr>
              <a:t> пари виду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 </a:t>
            </a:r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дійсними</a:t>
            </a:r>
            <a:r>
              <a:rPr lang="ru-RU" sz="2000" dirty="0">
                <a:solidFill>
                  <a:prstClr val="black"/>
                </a:solidFill>
              </a:rPr>
              <a:t> числами.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Розглянемо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srgbClr val="0000CC"/>
                </a:solidFill>
              </a:rPr>
              <a:t>(0, 1).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квадрат </a:t>
            </a:r>
            <a:r>
              <a:rPr lang="ru-RU" sz="2000" b="1" dirty="0" err="1">
                <a:solidFill>
                  <a:srgbClr val="FF0000"/>
                </a:solidFill>
              </a:rPr>
              <a:t>цього</a:t>
            </a:r>
            <a:r>
              <a:rPr lang="ru-RU" sz="2000" b="1" dirty="0">
                <a:solidFill>
                  <a:srgbClr val="FF0000"/>
                </a:solidFill>
              </a:rPr>
              <a:t> числа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числу 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b="1" dirty="0">
                <a:solidFill>
                  <a:srgbClr val="0000CC"/>
                </a:solidFill>
              </a:rPr>
              <a:t>(-1, 0). </a:t>
            </a:r>
            <a:r>
              <a:rPr lang="ru-RU" sz="2000" dirty="0" err="1">
                <a:solidFill>
                  <a:prstClr val="black"/>
                </a:solidFill>
              </a:rPr>
              <a:t>Останнє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dirty="0" err="1">
                <a:solidFill>
                  <a:prstClr val="black"/>
                </a:solidFill>
              </a:rPr>
              <a:t>ототожнюється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звичайним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дійсним</a:t>
            </a:r>
            <a:r>
              <a:rPr lang="ru-RU" sz="2000" dirty="0">
                <a:solidFill>
                  <a:prstClr val="black"/>
                </a:solidFill>
              </a:rPr>
              <a:t> числом</a:t>
            </a:r>
            <a:r>
              <a:rPr lang="ru-RU" sz="2000" b="1" dirty="0">
                <a:solidFill>
                  <a:srgbClr val="0000CC"/>
                </a:solidFill>
              </a:rPr>
              <a:t> -1.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Число </a:t>
            </a:r>
            <a:r>
              <a:rPr lang="ru-RU" sz="2000" b="1" dirty="0">
                <a:solidFill>
                  <a:srgbClr val="0000CC"/>
                </a:solidFill>
              </a:rPr>
              <a:t>(0, 1) </a:t>
            </a:r>
            <a:r>
              <a:rPr lang="ru-RU" sz="2000" dirty="0">
                <a:solidFill>
                  <a:prstClr val="black"/>
                </a:solidFill>
              </a:rPr>
              <a:t>в </a:t>
            </a:r>
            <a:r>
              <a:rPr lang="ru-RU" sz="2000" dirty="0" err="1">
                <a:solidFill>
                  <a:prstClr val="black"/>
                </a:solidFill>
              </a:rPr>
              <a:t>математиці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символом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dirty="0">
                <a:solidFill>
                  <a:prstClr val="black"/>
                </a:solidFill>
              </a:rPr>
              <a:t>. </a:t>
            </a:r>
            <a:r>
              <a:rPr lang="ru-RU" sz="2000" dirty="0">
                <a:solidFill>
                  <a:prstClr val="black"/>
                </a:solidFill>
              </a:rPr>
              <a:t>Таким чином, </a:t>
            </a:r>
            <a:r>
              <a:rPr lang="ru-RU" sz="2000" dirty="0" err="1">
                <a:solidFill>
                  <a:prstClr val="black"/>
                </a:solidFill>
              </a:rPr>
              <a:t>виявляється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вірним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рівність</a:t>
            </a:r>
            <a:r>
              <a:rPr lang="ru-RU" sz="2000" dirty="0">
                <a:solidFill>
                  <a:prstClr val="black"/>
                </a:solidFill>
              </a:rPr>
              <a:t>:   </a:t>
            </a:r>
            <a:r>
              <a:rPr lang="en-GB" sz="2000" b="1" dirty="0">
                <a:solidFill>
                  <a:srgbClr val="0000CC"/>
                </a:solidFill>
              </a:rPr>
              <a:t>i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= -1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prstClr val="black"/>
                </a:solidFill>
              </a:rPr>
              <a:t>Крім</a:t>
            </a:r>
            <a:r>
              <a:rPr lang="ru-RU" sz="2000" dirty="0">
                <a:solidFill>
                  <a:prstClr val="black"/>
                </a:solidFill>
              </a:rPr>
              <a:t> того, </a:t>
            </a:r>
            <a:r>
              <a:rPr lang="ru-RU" sz="2000" dirty="0" err="1">
                <a:solidFill>
                  <a:prstClr val="black"/>
                </a:solidFill>
              </a:rPr>
              <a:t>довільне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b="1" dirty="0">
                <a:solidFill>
                  <a:prstClr val="black"/>
                </a:solidFill>
              </a:rPr>
              <a:t>(</a:t>
            </a:r>
            <a:r>
              <a:rPr lang="en-GB" sz="2000" b="1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представити</a:t>
            </a:r>
            <a:r>
              <a:rPr lang="ru-RU" sz="2000" dirty="0">
                <a:solidFill>
                  <a:prstClr val="black"/>
                </a:solidFill>
              </a:rPr>
              <a:t> у </a:t>
            </a:r>
            <a:r>
              <a:rPr lang="ru-RU" sz="2000" dirty="0" err="1">
                <a:solidFill>
                  <a:prstClr val="black"/>
                </a:solidFill>
              </a:rPr>
              <a:t>вигляді</a:t>
            </a:r>
            <a:r>
              <a:rPr lang="ru-RU" sz="2000" dirty="0">
                <a:solidFill>
                  <a:prstClr val="black"/>
                </a:solidFill>
              </a:rPr>
              <a:t>: </a:t>
            </a:r>
            <a:r>
              <a:rPr lang="en-GB" sz="2000" b="1" dirty="0">
                <a:solidFill>
                  <a:srgbClr val="0000CC"/>
                </a:solidFill>
              </a:rPr>
              <a:t>a + b *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prstClr val="black"/>
                </a:solidFill>
              </a:rPr>
              <a:t>де </a:t>
            </a:r>
            <a:r>
              <a:rPr lang="en-GB" sz="2000" b="1" dirty="0">
                <a:solidFill>
                  <a:srgbClr val="0000CC"/>
                </a:solidFill>
              </a:rPr>
              <a:t>a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скорочений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запис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0), </a:t>
            </a:r>
            <a:r>
              <a:rPr lang="ru-RU" sz="2000" b="1" dirty="0">
                <a:solidFill>
                  <a:srgbClr val="0000CC"/>
                </a:solidFill>
              </a:rPr>
              <a:t>а </a:t>
            </a:r>
            <a:r>
              <a:rPr lang="en-GB" sz="2000" b="1" dirty="0">
                <a:solidFill>
                  <a:srgbClr val="0000CC"/>
                </a:solidFill>
              </a:rPr>
              <a:t>b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скорочений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запис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b, 0).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</a:t>
            </a:r>
            <a:r>
              <a:rPr lang="en-GB" sz="2000" b="1" dirty="0">
                <a:solidFill>
                  <a:srgbClr val="0000CC"/>
                </a:solidFill>
              </a:rPr>
              <a:t>X = (a, b)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a</a:t>
            </a: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дійсною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частиною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X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Re (X)); </a:t>
            </a:r>
            <a:r>
              <a:rPr lang="ru-RU" sz="2000" dirty="0">
                <a:solidFill>
                  <a:prstClr val="black"/>
                </a:solidFill>
              </a:rPr>
              <a:t>а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b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уявною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частиною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X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prstClr val="black"/>
                </a:solidFill>
              </a:rPr>
              <a:t>позначається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 err="1">
                <a:solidFill>
                  <a:srgbClr val="FF0000"/>
                </a:solidFill>
              </a:rPr>
              <a:t>Im</a:t>
            </a:r>
            <a:r>
              <a:rPr lang="en-GB" sz="2000" b="1" dirty="0">
                <a:solidFill>
                  <a:srgbClr val="FF0000"/>
                </a:solidFill>
              </a:rPr>
              <a:t> (X)).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</a:pP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430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775" y="1020418"/>
            <a:ext cx="11847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</a:t>
            </a:r>
            <a:r>
              <a:rPr lang="en-GB" sz="2000" b="1" dirty="0">
                <a:solidFill>
                  <a:srgbClr val="0000CC"/>
                </a:solidFill>
              </a:rPr>
              <a:t>X = (a, b) </a:t>
            </a:r>
            <a:r>
              <a:rPr lang="ru-RU" sz="2000" dirty="0" err="1">
                <a:solidFill>
                  <a:prstClr val="black"/>
                </a:solidFill>
              </a:rPr>
              <a:t>дійсне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r = </a:t>
            </a:r>
            <a:r>
              <a:rPr lang="en-GB" sz="2000" b="1" dirty="0">
                <a:solidFill>
                  <a:srgbClr val="0000CC"/>
                </a:solidFill>
                <a:sym typeface="Symbol" panose="05050102010706020507" pitchFamily="18" charset="2"/>
              </a:rPr>
              <a:t></a:t>
            </a:r>
            <a:r>
              <a:rPr lang="en-GB" sz="2000" b="1" dirty="0">
                <a:solidFill>
                  <a:srgbClr val="0000CC"/>
                </a:solidFill>
              </a:rPr>
              <a:t>(a2 + b2) </a:t>
            </a:r>
            <a:r>
              <a:rPr lang="ru-RU" sz="2000" dirty="0" err="1">
                <a:solidFill>
                  <a:prstClr val="black"/>
                </a:solidFill>
              </a:rPr>
              <a:t>називається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модулем комплексного числа</a:t>
            </a:r>
            <a:r>
              <a:rPr lang="ru-RU" sz="2000" dirty="0">
                <a:solidFill>
                  <a:prstClr val="black"/>
                </a:solidFill>
              </a:rPr>
              <a:t>, а число </a:t>
            </a:r>
            <a:r>
              <a:rPr lang="en-GB" sz="2000" b="1" dirty="0">
                <a:solidFill>
                  <a:srgbClr val="0000CC"/>
                </a:solidFill>
              </a:rPr>
              <a:t>fi = </a:t>
            </a:r>
            <a:r>
              <a:rPr lang="en-GB" sz="2000" b="1" dirty="0" err="1">
                <a:solidFill>
                  <a:srgbClr val="0000CC"/>
                </a:solidFill>
              </a:rPr>
              <a:t>arctg</a:t>
            </a:r>
            <a:r>
              <a:rPr lang="en-GB" sz="2000" b="1" dirty="0">
                <a:solidFill>
                  <a:srgbClr val="0000CC"/>
                </a:solidFill>
              </a:rPr>
              <a:t> (b / a) </a:t>
            </a:r>
            <a:r>
              <a:rPr lang="en-GB" sz="2000" dirty="0">
                <a:solidFill>
                  <a:prstClr val="black"/>
                </a:solidFill>
              </a:rPr>
              <a:t>- </a:t>
            </a:r>
            <a:r>
              <a:rPr lang="ru-RU" sz="2000" dirty="0" err="1">
                <a:solidFill>
                  <a:prstClr val="black"/>
                </a:solidFill>
              </a:rPr>
              <a:t>його</a:t>
            </a:r>
            <a:r>
              <a:rPr lang="ru-RU" sz="2000" dirty="0">
                <a:solidFill>
                  <a:prstClr val="black"/>
                </a:solidFill>
              </a:rPr>
              <a:t> аргументом.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використанням</a:t>
            </a:r>
            <a:r>
              <a:rPr lang="ru-RU" sz="2000" dirty="0">
                <a:solidFill>
                  <a:prstClr val="black"/>
                </a:solidFill>
              </a:rPr>
              <a:t> модуля і аргументу будь-яке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ru-RU" sz="2000" dirty="0" err="1">
                <a:solidFill>
                  <a:prstClr val="black"/>
                </a:solidFill>
              </a:rPr>
              <a:t>може</a:t>
            </a:r>
            <a:r>
              <a:rPr lang="ru-RU" sz="2000" dirty="0">
                <a:solidFill>
                  <a:prstClr val="black"/>
                </a:solidFill>
              </a:rPr>
              <a:t> бути представлено в </a:t>
            </a:r>
            <a:r>
              <a:rPr lang="ru-RU" sz="2000" dirty="0" err="1">
                <a:solidFill>
                  <a:prstClr val="black"/>
                </a:solidFill>
              </a:rPr>
              <a:t>еквівалентній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тригонометричної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формі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b) = r * (cos (fi) +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 * sin (fi))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При </a:t>
            </a:r>
            <a:r>
              <a:rPr lang="ru-RU" sz="2000" dirty="0" err="1">
                <a:solidFill>
                  <a:prstClr val="black"/>
                </a:solidFill>
              </a:rPr>
              <a:t>зведенні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в </a:t>
            </a:r>
            <a:r>
              <a:rPr lang="ru-RU" sz="2000" dirty="0" err="1">
                <a:solidFill>
                  <a:prstClr val="black"/>
                </a:solidFill>
              </a:rPr>
              <a:t>цілу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ступінь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місце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чудове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співвідношення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ru-RU" sz="2000" b="1" dirty="0">
                <a:solidFill>
                  <a:srgbClr val="FF0000"/>
                </a:solidFill>
              </a:rPr>
              <a:t>формула Муавра</a:t>
            </a:r>
            <a:r>
              <a:rPr lang="ru-RU" sz="2000" dirty="0">
                <a:solidFill>
                  <a:prstClr val="black"/>
                </a:solidFill>
              </a:rPr>
              <a:t>):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A, b) </a:t>
            </a:r>
            <a:r>
              <a:rPr lang="en-GB" sz="2000" b="1" baseline="30000" dirty="0">
                <a:solidFill>
                  <a:srgbClr val="0000CC"/>
                </a:solidFill>
              </a:rPr>
              <a:t>n</a:t>
            </a:r>
            <a:r>
              <a:rPr lang="en-GB" sz="2000" b="1" dirty="0">
                <a:solidFill>
                  <a:srgbClr val="0000CC"/>
                </a:solidFill>
              </a:rPr>
              <a:t> = (</a:t>
            </a:r>
            <a:r>
              <a:rPr lang="en-GB" sz="2000" b="1" dirty="0" err="1">
                <a:solidFill>
                  <a:srgbClr val="0000CC"/>
                </a:solidFill>
              </a:rPr>
              <a:t>r</a:t>
            </a:r>
            <a:r>
              <a:rPr lang="en-GB" sz="2000" b="1" baseline="30000" dirty="0" err="1">
                <a:solidFill>
                  <a:srgbClr val="0000CC"/>
                </a:solidFill>
              </a:rPr>
              <a:t>n</a:t>
            </a:r>
            <a:r>
              <a:rPr lang="en-GB" sz="2000" b="1" dirty="0">
                <a:solidFill>
                  <a:srgbClr val="0000CC"/>
                </a:solidFill>
              </a:rPr>
              <a:t>) * (cos (n * fi) + </a:t>
            </a:r>
            <a:r>
              <a:rPr lang="en-GB" sz="2000" b="1" dirty="0" err="1">
                <a:solidFill>
                  <a:srgbClr val="0000CC"/>
                </a:solidFill>
              </a:rPr>
              <a:t>i</a:t>
            </a:r>
            <a:r>
              <a:rPr lang="en-GB" sz="2000" b="1" dirty="0">
                <a:solidFill>
                  <a:srgbClr val="0000CC"/>
                </a:solidFill>
              </a:rPr>
              <a:t> * sin (n * fi))</a:t>
            </a:r>
          </a:p>
          <a:p>
            <a:pPr>
              <a:spcAft>
                <a:spcPts val="1200"/>
              </a:spcAft>
            </a:pPr>
            <a:r>
              <a:rPr lang="ru-RU" sz="2000" dirty="0">
                <a:solidFill>
                  <a:prstClr val="black"/>
                </a:solidFill>
              </a:rPr>
              <a:t>Тут </a:t>
            </a:r>
            <a:r>
              <a:rPr lang="en-GB" sz="2000" b="1" dirty="0">
                <a:solidFill>
                  <a:srgbClr val="0000CC"/>
                </a:solidFill>
              </a:rPr>
              <a:t>n</a:t>
            </a:r>
            <a:r>
              <a:rPr lang="en-GB" sz="2000" dirty="0">
                <a:solidFill>
                  <a:prstClr val="black"/>
                </a:solidFill>
              </a:rPr>
              <a:t> - </a:t>
            </a:r>
            <a:r>
              <a:rPr lang="ru-RU" sz="2000" dirty="0" err="1">
                <a:solidFill>
                  <a:prstClr val="black"/>
                </a:solidFill>
              </a:rPr>
              <a:t>цілий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показник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степеня</a:t>
            </a:r>
            <a:r>
              <a:rPr lang="ru-RU" sz="2000" dirty="0">
                <a:solidFill>
                  <a:prstClr val="black"/>
                </a:solidFill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FF0000"/>
                </a:solidFill>
              </a:rPr>
              <a:t>Сопряженное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комплексного числа (</a:t>
            </a:r>
            <a:r>
              <a:rPr lang="en-GB" sz="2000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будемо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називати</a:t>
            </a:r>
            <a:r>
              <a:rPr lang="ru-RU" sz="2000" dirty="0">
                <a:solidFill>
                  <a:prstClr val="black"/>
                </a:solidFill>
              </a:rPr>
              <a:t> число (</a:t>
            </a:r>
            <a:r>
              <a:rPr lang="en-GB" sz="2000" dirty="0">
                <a:solidFill>
                  <a:prstClr val="black"/>
                </a:solidFill>
              </a:rPr>
              <a:t>a, -b). </a:t>
            </a:r>
            <a:r>
              <a:rPr lang="ru-RU" sz="2000" dirty="0">
                <a:solidFill>
                  <a:prstClr val="black"/>
                </a:solidFill>
              </a:rPr>
              <a:t>Легко </a:t>
            </a:r>
            <a:r>
              <a:rPr lang="ru-RU" sz="2000" dirty="0" err="1">
                <a:solidFill>
                  <a:prstClr val="black"/>
                </a:solidFill>
              </a:rPr>
              <a:t>переконатися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що</a:t>
            </a:r>
            <a:r>
              <a:rPr lang="ru-RU" sz="2000" dirty="0">
                <a:solidFill>
                  <a:prstClr val="black"/>
                </a:solidFill>
              </a:rPr>
              <a:t> для </a:t>
            </a:r>
            <a:r>
              <a:rPr lang="ru-RU" sz="2000" dirty="0" err="1">
                <a:solidFill>
                  <a:prstClr val="black"/>
                </a:solidFill>
              </a:rPr>
              <a:t>довільного</a:t>
            </a:r>
            <a:r>
              <a:rPr lang="ru-RU" sz="2000" dirty="0">
                <a:solidFill>
                  <a:prstClr val="black"/>
                </a:solidFill>
              </a:rPr>
              <a:t> (</a:t>
            </a:r>
            <a:r>
              <a:rPr lang="en-GB" sz="2000" dirty="0">
                <a:solidFill>
                  <a:prstClr val="black"/>
                </a:solidFill>
              </a:rPr>
              <a:t>a, b)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місце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  <a:p>
            <a:pPr algn="ctr">
              <a:spcAft>
                <a:spcPts val="1200"/>
              </a:spcAft>
            </a:pP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>
                <a:solidFill>
                  <a:srgbClr val="0000CC"/>
                </a:solidFill>
              </a:rPr>
              <a:t>а</a:t>
            </a:r>
            <a:r>
              <a:rPr lang="en-GB" sz="2000" b="1" dirty="0">
                <a:solidFill>
                  <a:srgbClr val="0000CC"/>
                </a:solidFill>
              </a:rPr>
              <a:t>, b) * (a, -b) = a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+ b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>
                <a:solidFill>
                  <a:srgbClr val="FF0000"/>
                </a:solidFill>
              </a:rPr>
              <a:t>Добуток</a:t>
            </a:r>
            <a:r>
              <a:rPr lang="ru-RU" sz="2000" b="1" dirty="0">
                <a:solidFill>
                  <a:srgbClr val="FF0000"/>
                </a:solidFill>
              </a:rPr>
              <a:t> числа на сопряженное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квадрату модуля числа.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Арифметика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227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51472" y="1216752"/>
            <a:ext cx="3386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Подання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комплексних</a:t>
            </a:r>
            <a:r>
              <a:rPr lang="ru-RU" sz="2000" b="1" dirty="0">
                <a:solidFill>
                  <a:prstClr val="black"/>
                </a:solidFill>
              </a:rPr>
              <a:t>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4678" y="1616862"/>
            <a:ext cx="11542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Подібно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раціональним</a:t>
            </a:r>
            <a:r>
              <a:rPr lang="ru-RU" sz="2000" dirty="0">
                <a:solidFill>
                  <a:prstClr val="black"/>
                </a:solidFill>
              </a:rPr>
              <a:t> числам, </a:t>
            </a:r>
            <a:r>
              <a:rPr lang="ru-RU" sz="2000" dirty="0" err="1">
                <a:solidFill>
                  <a:prstClr val="black"/>
                </a:solidFill>
              </a:rPr>
              <a:t>комплексні</a:t>
            </a:r>
            <a:r>
              <a:rPr lang="ru-RU" sz="2000" dirty="0">
                <a:solidFill>
                  <a:prstClr val="black"/>
                </a:solidFill>
              </a:rPr>
              <a:t> числа </a:t>
            </a:r>
            <a:r>
              <a:rPr lang="ru-RU" sz="2000" dirty="0" err="1">
                <a:solidFill>
                  <a:prstClr val="black"/>
                </a:solidFill>
              </a:rPr>
              <a:t>природно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представляти</a:t>
            </a:r>
            <a:r>
              <a:rPr lang="ru-RU" sz="2000" dirty="0">
                <a:solidFill>
                  <a:prstClr val="black"/>
                </a:solidFill>
              </a:rPr>
              <a:t> у </a:t>
            </a:r>
            <a:r>
              <a:rPr lang="ru-RU" sz="2000" dirty="0" err="1">
                <a:solidFill>
                  <a:prstClr val="black"/>
                </a:solidFill>
              </a:rPr>
              <a:t>вигляді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упорядкованих</a:t>
            </a:r>
            <a:r>
              <a:rPr lang="ru-RU" sz="2000" dirty="0">
                <a:solidFill>
                  <a:prstClr val="black"/>
                </a:solidFill>
              </a:rPr>
              <a:t> пар. </a:t>
            </a:r>
            <a:r>
              <a:rPr lang="ru-RU" sz="2000" dirty="0" err="1">
                <a:solidFill>
                  <a:prstClr val="black"/>
                </a:solidFill>
              </a:rPr>
              <a:t>Множину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комплексних</a:t>
            </a:r>
            <a:r>
              <a:rPr lang="ru-RU" sz="2000" dirty="0">
                <a:solidFill>
                  <a:prstClr val="black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уявляти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собі</a:t>
            </a:r>
            <a:r>
              <a:rPr lang="ru-RU" sz="2000" dirty="0">
                <a:solidFill>
                  <a:prstClr val="black"/>
                </a:solidFill>
              </a:rPr>
              <a:t> як </a:t>
            </a:r>
            <a:r>
              <a:rPr lang="ru-RU" sz="2000" dirty="0" err="1">
                <a:solidFill>
                  <a:prstClr val="black"/>
                </a:solidFill>
              </a:rPr>
              <a:t>двомірний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простір</a:t>
            </a:r>
            <a:r>
              <a:rPr lang="ru-RU" sz="2000" dirty="0">
                <a:solidFill>
                  <a:prstClr val="black"/>
                </a:solidFill>
              </a:rPr>
              <a:t> з </a:t>
            </a:r>
            <a:r>
              <a:rPr lang="ru-RU" sz="2000" dirty="0" err="1">
                <a:solidFill>
                  <a:prstClr val="black"/>
                </a:solidFill>
              </a:rPr>
              <a:t>двома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перпендикулярними</a:t>
            </a:r>
            <a:r>
              <a:rPr lang="ru-RU" sz="2000" dirty="0">
                <a:solidFill>
                  <a:prstClr val="black"/>
                </a:solidFill>
              </a:rPr>
              <a:t> осями: «</a:t>
            </a:r>
            <a:r>
              <a:rPr lang="ru-RU" sz="2000" dirty="0" err="1">
                <a:solidFill>
                  <a:prstClr val="black"/>
                </a:solidFill>
              </a:rPr>
              <a:t>дійсної</a:t>
            </a:r>
            <a:r>
              <a:rPr lang="ru-RU" sz="2000" dirty="0">
                <a:solidFill>
                  <a:prstClr val="black"/>
                </a:solidFill>
              </a:rPr>
              <a:t>» і «</a:t>
            </a:r>
            <a:r>
              <a:rPr lang="ru-RU" sz="2000" dirty="0" err="1">
                <a:solidFill>
                  <a:prstClr val="black"/>
                </a:solidFill>
              </a:rPr>
              <a:t>уявної</a:t>
            </a:r>
            <a:r>
              <a:rPr lang="ru-RU" sz="2000" dirty="0">
                <a:solidFill>
                  <a:prstClr val="black"/>
                </a:solidFill>
              </a:rPr>
              <a:t>»</a:t>
            </a:r>
          </a:p>
          <a:p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>
                <a:solidFill>
                  <a:prstClr val="black"/>
                </a:solidFill>
              </a:rPr>
              <a:t>цієї</a:t>
            </a:r>
            <a:r>
              <a:rPr lang="ru-RU" sz="2000" dirty="0">
                <a:solidFill>
                  <a:prstClr val="black"/>
                </a:solidFill>
              </a:rPr>
              <a:t> точки </a:t>
            </a:r>
            <a:r>
              <a:rPr lang="ru-RU" sz="2000" dirty="0" err="1">
                <a:solidFill>
                  <a:prstClr val="black"/>
                </a:solidFill>
              </a:rPr>
              <a:t>зору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 </a:t>
            </a:r>
            <a:r>
              <a:rPr lang="en-GB" sz="2000" b="1" dirty="0">
                <a:solidFill>
                  <a:srgbClr val="0000CC"/>
                </a:solidFill>
              </a:rPr>
              <a:t>z = x + </a:t>
            </a:r>
            <a:r>
              <a:rPr lang="en-GB" sz="2000" b="1" dirty="0" err="1">
                <a:solidFill>
                  <a:srgbClr val="0000CC"/>
                </a:solidFill>
              </a:rPr>
              <a:t>iy</a:t>
            </a:r>
            <a:r>
              <a:rPr lang="en-GB" sz="2000" b="1" dirty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(</a:t>
            </a:r>
            <a:r>
              <a:rPr lang="ru-RU" sz="2000" dirty="0">
                <a:solidFill>
                  <a:prstClr val="black"/>
                </a:solidFill>
              </a:rPr>
              <a:t>де </a:t>
            </a:r>
            <a:r>
              <a:rPr lang="en-GB" sz="2000" b="1" dirty="0">
                <a:solidFill>
                  <a:srgbClr val="0000CC"/>
                </a:solidFill>
              </a:rPr>
              <a:t>i</a:t>
            </a:r>
            <a:r>
              <a:rPr lang="en-GB" sz="2000" b="1" baseline="30000" dirty="0">
                <a:solidFill>
                  <a:srgbClr val="0000CC"/>
                </a:solidFill>
              </a:rPr>
              <a:t>2</a:t>
            </a:r>
            <a:r>
              <a:rPr lang="en-GB" sz="2000" b="1" dirty="0">
                <a:solidFill>
                  <a:srgbClr val="0000CC"/>
                </a:solidFill>
              </a:rPr>
              <a:t> = -1</a:t>
            </a:r>
            <a:r>
              <a:rPr lang="en-GB" sz="2000" dirty="0">
                <a:solidFill>
                  <a:prstClr val="black"/>
                </a:solidFill>
              </a:rPr>
              <a:t>)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уявити</a:t>
            </a:r>
            <a:r>
              <a:rPr lang="ru-RU" sz="2000" dirty="0">
                <a:solidFill>
                  <a:prstClr val="black"/>
                </a:solidFill>
              </a:rPr>
              <a:t> як </a:t>
            </a:r>
            <a:r>
              <a:rPr lang="ru-RU" sz="2000" b="1" dirty="0">
                <a:solidFill>
                  <a:prstClr val="black"/>
                </a:solidFill>
              </a:rPr>
              <a:t>точку на </a:t>
            </a:r>
            <a:r>
              <a:rPr lang="ru-RU" sz="2000" b="1" dirty="0" err="1">
                <a:solidFill>
                  <a:prstClr val="black"/>
                </a:solidFill>
              </a:rPr>
              <a:t>площині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дійсна</a:t>
            </a:r>
            <a:r>
              <a:rPr lang="ru-RU" sz="2000" dirty="0">
                <a:solidFill>
                  <a:prstClr val="black"/>
                </a:solidFill>
              </a:rPr>
              <a:t> координата </a:t>
            </a:r>
            <a:r>
              <a:rPr lang="ru-RU" sz="2000" dirty="0" err="1">
                <a:solidFill>
                  <a:prstClr val="black"/>
                </a:solidFill>
              </a:rPr>
              <a:t>якої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x</a:t>
            </a:r>
            <a:r>
              <a:rPr lang="en-GB" sz="2000" dirty="0">
                <a:solidFill>
                  <a:prstClr val="black"/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а </a:t>
            </a:r>
            <a:r>
              <a:rPr lang="ru-RU" sz="2000" b="1" dirty="0" err="1">
                <a:solidFill>
                  <a:prstClr val="black"/>
                </a:solidFill>
              </a:rPr>
              <a:t>уявна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en-GB" sz="2000" b="1" dirty="0">
                <a:solidFill>
                  <a:prstClr val="black"/>
                </a:solidFill>
              </a:rPr>
              <a:t>y</a:t>
            </a:r>
            <a:r>
              <a:rPr lang="en-GB" sz="2000" dirty="0">
                <a:solidFill>
                  <a:prstClr val="black"/>
                </a:solidFill>
              </a:rPr>
              <a:t>.</a:t>
            </a:r>
            <a:endParaRPr lang="ru-RU" sz="2000" dirty="0">
              <a:solidFill>
                <a:prstClr val="black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615338" y="3463522"/>
            <a:ext cx="5022574" cy="2789017"/>
            <a:chOff x="2615338" y="3463522"/>
            <a:chExt cx="5022574" cy="278901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338" y="3463522"/>
              <a:ext cx="5022574" cy="27890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18187" y="5883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>
                  <a:solidFill>
                    <a:prstClr val="black"/>
                  </a:solidFill>
                </a:rPr>
                <a:t>х</a:t>
              </a:r>
              <a:endParaRPr lang="ru-RU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5478" y="39585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>
                  <a:solidFill>
                    <a:prstClr val="black"/>
                  </a:solidFill>
                </a:rPr>
                <a:t>у</a:t>
              </a:r>
              <a:endParaRPr lang="ru-RU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68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8220" y="1009096"/>
            <a:ext cx="4083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Операції</a:t>
            </a:r>
            <a:r>
              <a:rPr lang="ru-RU" sz="2000" b="1" dirty="0">
                <a:solidFill>
                  <a:prstClr val="black"/>
                </a:solidFill>
              </a:rPr>
              <a:t> з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комплексними</a:t>
            </a:r>
            <a:r>
              <a:rPr lang="ru-RU" sz="2000" b="1" dirty="0">
                <a:solidFill>
                  <a:prstClr val="black"/>
                </a:solidFill>
              </a:rPr>
              <a:t> числами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10"/>
            <a:ext cx="4002157" cy="33451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9356" y="5398768"/>
            <a:ext cx="1107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prstClr val="black"/>
                </a:solidFill>
              </a:rPr>
              <a:t>Додавання</a:t>
            </a:r>
            <a:r>
              <a:rPr lang="ru-RU" b="1" dirty="0">
                <a:solidFill>
                  <a:prstClr val="black"/>
                </a:solidFill>
              </a:rPr>
              <a:t> і </a:t>
            </a:r>
            <a:r>
              <a:rPr lang="ru-RU" b="1" dirty="0" err="1">
                <a:solidFill>
                  <a:prstClr val="black"/>
                </a:solidFill>
              </a:rPr>
              <a:t>віднімання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комплексні</a:t>
            </a:r>
            <a:r>
              <a:rPr lang="ru-RU" b="1" dirty="0">
                <a:solidFill>
                  <a:prstClr val="black"/>
                </a:solidFill>
              </a:rPr>
              <a:t> числа </a:t>
            </a:r>
            <a:r>
              <a:rPr lang="ru-RU" b="1" dirty="0" err="1">
                <a:solidFill>
                  <a:prstClr val="black"/>
                </a:solidFill>
              </a:rPr>
              <a:t>здійснюватиметься</a:t>
            </a:r>
            <a:r>
              <a:rPr lang="ru-RU" b="1" dirty="0">
                <a:solidFill>
                  <a:prstClr val="black"/>
                </a:solidFill>
              </a:rPr>
              <a:t> в </a:t>
            </a:r>
            <a:r>
              <a:rPr lang="ru-RU" b="1" dirty="0" err="1">
                <a:solidFill>
                  <a:prstClr val="black"/>
                </a:solidFill>
              </a:rPr>
              <a:t>термінах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дійсної</a:t>
            </a:r>
            <a:r>
              <a:rPr lang="ru-RU" b="1" dirty="0">
                <a:solidFill>
                  <a:prstClr val="black"/>
                </a:solidFill>
              </a:rPr>
              <a:t> та </a:t>
            </a:r>
            <a:r>
              <a:rPr lang="ru-RU" b="1" dirty="0" err="1">
                <a:solidFill>
                  <a:prstClr val="black"/>
                </a:solidFill>
              </a:rPr>
              <a:t>уявної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r>
              <a:rPr lang="ru-RU" b="1" dirty="0" err="1">
                <a:solidFill>
                  <a:prstClr val="black"/>
                </a:solidFill>
              </a:rPr>
              <a:t>частини</a:t>
            </a:r>
            <a:r>
              <a:rPr lang="ru-RU" b="1" dirty="0">
                <a:solidFill>
                  <a:prstClr val="black"/>
                </a:solidFill>
              </a:rPr>
              <a:t>, </a:t>
            </a:r>
          </a:p>
          <a:p>
            <a:pPr algn="ctr"/>
            <a:r>
              <a:rPr lang="ru-RU" b="1" dirty="0" err="1">
                <a:solidFill>
                  <a:prstClr val="black"/>
                </a:solidFill>
              </a:rPr>
              <a:t>Множення</a:t>
            </a:r>
            <a:r>
              <a:rPr lang="ru-RU" b="1" dirty="0">
                <a:solidFill>
                  <a:prstClr val="black"/>
                </a:solidFill>
              </a:rPr>
              <a:t> та </a:t>
            </a:r>
            <a:r>
              <a:rPr lang="ru-RU" b="1" dirty="0" err="1">
                <a:solidFill>
                  <a:prstClr val="black"/>
                </a:solidFill>
              </a:rPr>
              <a:t>ділення</a:t>
            </a:r>
            <a:r>
              <a:rPr lang="ru-RU" b="1" dirty="0">
                <a:solidFill>
                  <a:prstClr val="black"/>
                </a:solidFill>
              </a:rPr>
              <a:t> в </a:t>
            </a:r>
            <a:r>
              <a:rPr lang="ru-RU" b="1" dirty="0" err="1">
                <a:solidFill>
                  <a:prstClr val="black"/>
                </a:solidFill>
              </a:rPr>
              <a:t>термінах</a:t>
            </a:r>
            <a:r>
              <a:rPr lang="ru-RU" b="1" dirty="0">
                <a:solidFill>
                  <a:prstClr val="black"/>
                </a:solidFill>
              </a:rPr>
              <a:t> модуля і аргументу: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97287" y="1722804"/>
            <a:ext cx="6930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Додавання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</a:t>
            </a:r>
            <a:r>
              <a:rPr lang="ru-RU" dirty="0" err="1">
                <a:solidFill>
                  <a:prstClr val="black"/>
                </a:solidFill>
              </a:rPr>
              <a:t>зводиться</a:t>
            </a:r>
            <a:r>
              <a:rPr lang="ru-RU" dirty="0">
                <a:solidFill>
                  <a:prstClr val="black"/>
                </a:solidFill>
              </a:rPr>
              <a:t> до </a:t>
            </a:r>
            <a:r>
              <a:rPr lang="ru-RU" dirty="0" err="1">
                <a:solidFill>
                  <a:prstClr val="black"/>
                </a:solidFill>
              </a:rPr>
              <a:t>складання</a:t>
            </a:r>
            <a:r>
              <a:rPr lang="ru-RU" dirty="0">
                <a:solidFill>
                  <a:prstClr val="black"/>
                </a:solidFill>
              </a:rPr>
              <a:t> координат: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(z1 + z2) = </a:t>
            </a:r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(z1) + </a:t>
            </a:r>
            <a:r>
              <a:rPr lang="ru-RU" b="1" dirty="0" err="1">
                <a:solidFill>
                  <a:srgbClr val="0000CC"/>
                </a:solidFill>
              </a:rPr>
              <a:t>Дійсна-частина</a:t>
            </a:r>
            <a:r>
              <a:rPr lang="ru-RU" b="1" dirty="0">
                <a:solidFill>
                  <a:srgbClr val="0000CC"/>
                </a:solidFill>
              </a:rPr>
              <a:t> (z2)</a:t>
            </a:r>
          </a:p>
          <a:p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(z1 + z2) = </a:t>
            </a:r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(z1) + </a:t>
            </a:r>
            <a:r>
              <a:rPr lang="ru-RU" b="1" dirty="0" err="1">
                <a:solidFill>
                  <a:srgbClr val="0000CC"/>
                </a:solidFill>
              </a:rPr>
              <a:t>Уявна-частина</a:t>
            </a:r>
            <a:r>
              <a:rPr lang="ru-RU" b="1" dirty="0">
                <a:solidFill>
                  <a:srgbClr val="0000CC"/>
                </a:solidFill>
              </a:rPr>
              <a:t> (z2)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64765" y="2959732"/>
            <a:ext cx="7288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При </a:t>
            </a:r>
            <a:r>
              <a:rPr lang="ru-RU" dirty="0" err="1">
                <a:solidFill>
                  <a:prstClr val="black"/>
                </a:solidFill>
              </a:rPr>
              <a:t>множенні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</a:t>
            </a:r>
            <a:r>
              <a:rPr lang="ru-RU" dirty="0" err="1">
                <a:solidFill>
                  <a:prstClr val="black"/>
                </a:solidFill>
              </a:rPr>
              <a:t>природніше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думати</a:t>
            </a:r>
            <a:r>
              <a:rPr lang="ru-RU" dirty="0">
                <a:solidFill>
                  <a:prstClr val="black"/>
                </a:solidFill>
              </a:rPr>
              <a:t> про </a:t>
            </a:r>
            <a:r>
              <a:rPr lang="ru-RU" dirty="0" err="1">
                <a:solidFill>
                  <a:prstClr val="black"/>
                </a:solidFill>
              </a:rPr>
              <a:t>їх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подання</a:t>
            </a:r>
            <a:r>
              <a:rPr lang="ru-RU" dirty="0">
                <a:solidFill>
                  <a:prstClr val="black"/>
                </a:solidFill>
              </a:rPr>
              <a:t> в полярной </a:t>
            </a:r>
            <a:r>
              <a:rPr lang="ru-RU" dirty="0" err="1">
                <a:solidFill>
                  <a:prstClr val="black"/>
                </a:solidFill>
              </a:rPr>
              <a:t>формі</a:t>
            </a:r>
            <a:r>
              <a:rPr lang="ru-RU" dirty="0">
                <a:solidFill>
                  <a:prstClr val="black"/>
                </a:solidFill>
              </a:rPr>
              <a:t>, у </a:t>
            </a:r>
            <a:r>
              <a:rPr lang="ru-RU" dirty="0" err="1">
                <a:solidFill>
                  <a:prstClr val="black"/>
                </a:solidFill>
              </a:rPr>
              <a:t>вигляді</a:t>
            </a:r>
            <a:r>
              <a:rPr lang="ru-RU" dirty="0">
                <a:solidFill>
                  <a:prstClr val="black"/>
                </a:solidFill>
              </a:rPr>
              <a:t> модуля і аргументу (</a:t>
            </a:r>
            <a:r>
              <a:rPr lang="en-GB" dirty="0">
                <a:solidFill>
                  <a:prstClr val="black"/>
                </a:solidFill>
              </a:rPr>
              <a:t>r </a:t>
            </a:r>
            <a:r>
              <a:rPr lang="ru-RU" dirty="0">
                <a:solidFill>
                  <a:prstClr val="black"/>
                </a:solidFill>
              </a:rPr>
              <a:t>і </a:t>
            </a:r>
            <a:r>
              <a:rPr lang="en-GB" dirty="0">
                <a:solidFill>
                  <a:prstClr val="black"/>
                </a:solidFill>
              </a:rPr>
              <a:t>A</a:t>
            </a:r>
            <a:r>
              <a:rPr lang="ru-RU" dirty="0">
                <a:solidFill>
                  <a:prstClr val="black"/>
                </a:solidFill>
              </a:rPr>
              <a:t>). </a:t>
            </a:r>
          </a:p>
          <a:p>
            <a:r>
              <a:rPr lang="ru-RU" dirty="0" err="1">
                <a:solidFill>
                  <a:prstClr val="black"/>
                </a:solidFill>
              </a:rPr>
              <a:t>Добутком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двох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комплексних</a:t>
            </a:r>
            <a:r>
              <a:rPr lang="ru-RU" dirty="0">
                <a:solidFill>
                  <a:prstClr val="black"/>
                </a:solidFill>
              </a:rPr>
              <a:t> чисел є вектор,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отримується</a:t>
            </a:r>
            <a:r>
              <a:rPr lang="ru-RU" dirty="0">
                <a:solidFill>
                  <a:prstClr val="black"/>
                </a:solidFill>
              </a:rPr>
              <a:t> шляхом </a:t>
            </a:r>
            <a:r>
              <a:rPr lang="ru-RU" dirty="0" err="1">
                <a:solidFill>
                  <a:prstClr val="black"/>
                </a:solidFill>
              </a:rPr>
              <a:t>розтягування</a:t>
            </a:r>
            <a:r>
              <a:rPr lang="ru-RU" dirty="0">
                <a:solidFill>
                  <a:prstClr val="black"/>
                </a:solidFill>
              </a:rPr>
              <a:t> одного комплексного числа на модуль </a:t>
            </a:r>
            <a:r>
              <a:rPr lang="ru-RU" dirty="0" err="1">
                <a:solidFill>
                  <a:prstClr val="black"/>
                </a:solidFill>
              </a:rPr>
              <a:t>іншого</a:t>
            </a:r>
            <a:r>
              <a:rPr lang="ru-RU" dirty="0">
                <a:solidFill>
                  <a:prstClr val="black"/>
                </a:solidFill>
              </a:rPr>
              <a:t> і повороту на </a:t>
            </a:r>
            <a:r>
              <a:rPr lang="ru-RU" dirty="0" err="1">
                <a:solidFill>
                  <a:prstClr val="black"/>
                </a:solidFill>
              </a:rPr>
              <a:t>його</a:t>
            </a:r>
            <a:r>
              <a:rPr lang="ru-RU" dirty="0">
                <a:solidFill>
                  <a:prstClr val="black"/>
                </a:solidFill>
              </a:rPr>
              <a:t> ж аргумент:</a:t>
            </a:r>
          </a:p>
          <a:p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z1 · z2) = </a:t>
            </a:r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z1) · </a:t>
            </a:r>
            <a:r>
              <a:rPr lang="ru-RU" b="1" dirty="0">
                <a:solidFill>
                  <a:srgbClr val="0000CC"/>
                </a:solidFill>
              </a:rPr>
              <a:t>Модуль (</a:t>
            </a:r>
            <a:r>
              <a:rPr lang="en-GB" b="1" dirty="0">
                <a:solidFill>
                  <a:srgbClr val="0000CC"/>
                </a:solidFill>
              </a:rPr>
              <a:t>z2)</a:t>
            </a:r>
          </a:p>
          <a:p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z1 · z2) = </a:t>
            </a:r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z1) + </a:t>
            </a:r>
            <a:r>
              <a:rPr lang="ru-RU" b="1" dirty="0">
                <a:solidFill>
                  <a:srgbClr val="0000CC"/>
                </a:solidFill>
              </a:rPr>
              <a:t>Аргумент (</a:t>
            </a:r>
            <a:r>
              <a:rPr lang="en-GB" b="1" dirty="0">
                <a:solidFill>
                  <a:srgbClr val="0000CC"/>
                </a:solidFill>
              </a:rPr>
              <a:t>z2)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472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88175" y="1007532"/>
            <a:ext cx="5415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</a:rPr>
              <a:t>Конструктори</a:t>
            </a:r>
            <a:r>
              <a:rPr lang="ru-RU" sz="2000" b="1" dirty="0">
                <a:solidFill>
                  <a:prstClr val="black"/>
                </a:solidFill>
              </a:rPr>
              <a:t> та </a:t>
            </a:r>
            <a:r>
              <a:rPr lang="ru-RU" sz="2000" b="1" dirty="0" err="1">
                <a:solidFill>
                  <a:prstClr val="black"/>
                </a:solidFill>
              </a:rPr>
              <a:t>селектори</a:t>
            </a:r>
            <a:r>
              <a:rPr lang="ru-RU" sz="2000" b="1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комплексних</a:t>
            </a:r>
            <a:r>
              <a:rPr lang="ru-RU" sz="2000" b="1" dirty="0">
                <a:solidFill>
                  <a:prstClr val="black"/>
                </a:solidFill>
              </a:rPr>
              <a:t>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2278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комплексних чисел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539" y="1407642"/>
            <a:ext cx="60960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 (car z))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z))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(magnitude1 z)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 (+ (square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z)) (square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(angle1 z)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atan</a:t>
            </a:r>
            <a:r>
              <a:rPr lang="en-GB" dirty="0">
                <a:solidFill>
                  <a:srgbClr val="0000CC"/>
                </a:solidFill>
              </a:rPr>
              <a:t> (</a:t>
            </a:r>
            <a:r>
              <a:rPr lang="en-GB" dirty="0" err="1">
                <a:solidFill>
                  <a:srgbClr val="0000CC"/>
                </a:solidFill>
              </a:rPr>
              <a:t>Myimag</a:t>
            </a:r>
            <a:r>
              <a:rPr lang="en-GB" dirty="0">
                <a:solidFill>
                  <a:srgbClr val="0000CC"/>
                </a:solidFill>
              </a:rPr>
              <a:t>-part z) (</a:t>
            </a:r>
            <a:r>
              <a:rPr lang="en-GB" dirty="0" err="1">
                <a:solidFill>
                  <a:srgbClr val="0000CC"/>
                </a:solidFill>
              </a:rPr>
              <a:t>Myreal</a:t>
            </a:r>
            <a:r>
              <a:rPr lang="en-GB" dirty="0">
                <a:solidFill>
                  <a:srgbClr val="0000CC"/>
                </a:solidFill>
              </a:rPr>
              <a:t>-part z)))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(make-from-real-</a:t>
            </a:r>
            <a:r>
              <a:rPr lang="en-GB" dirty="0" err="1">
                <a:solidFill>
                  <a:srgbClr val="0000CC"/>
                </a:solidFill>
              </a:rPr>
              <a:t>imag</a:t>
            </a:r>
            <a:r>
              <a:rPr lang="en-GB" dirty="0">
                <a:solidFill>
                  <a:srgbClr val="0000CC"/>
                </a:solidFill>
              </a:rPr>
              <a:t> x y)</a:t>
            </a:r>
          </a:p>
          <a:p>
            <a:r>
              <a:rPr lang="en-GB" dirty="0">
                <a:solidFill>
                  <a:srgbClr val="0000CC"/>
                </a:solidFill>
              </a:rPr>
              <a:t>  (cons x y))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(make-from-mag-</a:t>
            </a:r>
            <a:r>
              <a:rPr lang="en-GB" dirty="0" err="1">
                <a:solidFill>
                  <a:srgbClr val="0000CC"/>
                </a:solidFill>
              </a:rPr>
              <a:t>ang</a:t>
            </a:r>
            <a:r>
              <a:rPr lang="en-GB" dirty="0">
                <a:solidFill>
                  <a:srgbClr val="0000CC"/>
                </a:solidFill>
              </a:rPr>
              <a:t> r a)</a:t>
            </a:r>
          </a:p>
          <a:p>
            <a:r>
              <a:rPr lang="en-GB" dirty="0">
                <a:solidFill>
                  <a:srgbClr val="0000CC"/>
                </a:solidFill>
              </a:rPr>
              <a:t>  (cons (* r (cos a)) (* r (sin a))))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(make-from-real-</a:t>
            </a:r>
            <a:r>
              <a:rPr lang="en-GB" dirty="0" err="1">
                <a:solidFill>
                  <a:srgbClr val="0000CC"/>
                </a:solidFill>
              </a:rPr>
              <a:t>imag</a:t>
            </a:r>
            <a:r>
              <a:rPr lang="en-GB" dirty="0">
                <a:solidFill>
                  <a:srgbClr val="0000CC"/>
                </a:solidFill>
              </a:rPr>
              <a:t> 2 3)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1537694"/>
            <a:ext cx="5057775" cy="44196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796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7772" y="888982"/>
            <a:ext cx="11454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</a:rPr>
              <a:t>Комплексне</a:t>
            </a:r>
            <a:r>
              <a:rPr lang="ru-RU" sz="2000" dirty="0">
                <a:solidFill>
                  <a:prstClr val="black"/>
                </a:solidFill>
              </a:rPr>
              <a:t> число: </a:t>
            </a:r>
            <a:r>
              <a:rPr lang="ru-RU" sz="2000" dirty="0">
                <a:solidFill>
                  <a:srgbClr val="0000CC"/>
                </a:solidFill>
              </a:rPr>
              <a:t>z = x + </a:t>
            </a:r>
            <a:r>
              <a:rPr lang="ru-RU" sz="2000" dirty="0" err="1">
                <a:solidFill>
                  <a:srgbClr val="0000CC"/>
                </a:solidFill>
              </a:rPr>
              <a:t>iy</a:t>
            </a:r>
            <a:r>
              <a:rPr lang="ru-RU" sz="2000" dirty="0">
                <a:solidFill>
                  <a:srgbClr val="0000CC"/>
                </a:solidFill>
              </a:rPr>
              <a:t> (де i</a:t>
            </a:r>
            <a:r>
              <a:rPr lang="ru-RU" sz="2000" baseline="30000" dirty="0">
                <a:solidFill>
                  <a:srgbClr val="0000CC"/>
                </a:solidFill>
              </a:rPr>
              <a:t>2</a:t>
            </a:r>
            <a:r>
              <a:rPr lang="ru-RU" sz="2000" dirty="0">
                <a:solidFill>
                  <a:srgbClr val="0000CC"/>
                </a:solidFill>
              </a:rPr>
              <a:t> = −1)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подати як </a:t>
            </a:r>
            <a:r>
              <a:rPr lang="ru-RU" sz="2000" b="1" dirty="0">
                <a:solidFill>
                  <a:prstClr val="black"/>
                </a:solidFill>
              </a:rPr>
              <a:t>точку на </a:t>
            </a:r>
            <a:r>
              <a:rPr lang="ru-RU" sz="2000" b="1" dirty="0" err="1">
                <a:solidFill>
                  <a:prstClr val="black"/>
                </a:solidFill>
              </a:rPr>
              <a:t>площині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дійсна</a:t>
            </a:r>
            <a:r>
              <a:rPr lang="ru-RU" sz="2000" dirty="0">
                <a:solidFill>
                  <a:prstClr val="black"/>
                </a:solidFill>
              </a:rPr>
              <a:t> координата </a:t>
            </a:r>
            <a:r>
              <a:rPr lang="ru-RU" sz="2000" dirty="0" err="1">
                <a:solidFill>
                  <a:prstClr val="black"/>
                </a:solidFill>
              </a:rPr>
              <a:t>якої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дорівнює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x</a:t>
            </a:r>
            <a:r>
              <a:rPr lang="ru-RU" sz="2000" dirty="0">
                <a:solidFill>
                  <a:prstClr val="black"/>
                </a:solidFill>
              </a:rPr>
              <a:t>, а </a:t>
            </a:r>
            <a:r>
              <a:rPr lang="ru-RU" sz="2000" dirty="0" err="1">
                <a:solidFill>
                  <a:prstClr val="black"/>
                </a:solidFill>
              </a:rPr>
              <a:t>уявна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y</a:t>
            </a:r>
            <a:r>
              <a:rPr lang="ru-RU" sz="2000" dirty="0">
                <a:solidFill>
                  <a:prstClr val="black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prstClr val="black"/>
                </a:solidFill>
              </a:rPr>
              <a:t>У </a:t>
            </a:r>
            <a:r>
              <a:rPr lang="ru-RU" sz="2000" dirty="0" err="1">
                <a:solidFill>
                  <a:prstClr val="black"/>
                </a:solidFill>
              </a:rPr>
              <a:t>цьому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поданні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додавання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комплексних</a:t>
            </a:r>
            <a:r>
              <a:rPr lang="ru-RU" sz="2000" b="1" dirty="0">
                <a:solidFill>
                  <a:srgbClr val="C00000"/>
                </a:solidFill>
              </a:rPr>
              <a:t> чисел </a:t>
            </a:r>
            <a:r>
              <a:rPr lang="ru-RU" sz="2000" dirty="0" err="1">
                <a:solidFill>
                  <a:prstClr val="black"/>
                </a:solidFill>
              </a:rPr>
              <a:t>зводиться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ru-RU" sz="2000" dirty="0" err="1">
                <a:solidFill>
                  <a:prstClr val="black"/>
                </a:solidFill>
              </a:rPr>
              <a:t>додавання</a:t>
            </a:r>
            <a:r>
              <a:rPr lang="ru-RU" sz="2000" dirty="0">
                <a:solidFill>
                  <a:prstClr val="black"/>
                </a:solidFill>
              </a:rPr>
              <a:t> координат: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Приклад. Арифметичні операції над комплексними числами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09751" y="2172531"/>
            <a:ext cx="8065293" cy="7848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</a:p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7773" y="2926527"/>
            <a:ext cx="112940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/>
            <a:r>
              <a:rPr lang="en-US" sz="2000" dirty="0">
                <a:solidFill>
                  <a:prstClr val="black"/>
                </a:solidFill>
              </a:rPr>
              <a:t>2. </a:t>
            </a:r>
            <a:r>
              <a:rPr lang="uk-UA" sz="2000" dirty="0">
                <a:solidFill>
                  <a:prstClr val="black"/>
                </a:solidFill>
              </a:rPr>
              <a:t>При </a:t>
            </a:r>
            <a:r>
              <a:rPr lang="uk-UA" sz="2000" b="1" dirty="0">
                <a:solidFill>
                  <a:srgbClr val="C00000"/>
                </a:solidFill>
              </a:rPr>
              <a:t>множенні комплексних чисел </a:t>
            </a:r>
            <a:r>
              <a:rPr lang="uk-UA" sz="2000" dirty="0">
                <a:solidFill>
                  <a:prstClr val="black"/>
                </a:solidFill>
              </a:rPr>
              <a:t>використовуємо їх поданні в полярній формі, у вигляді </a:t>
            </a:r>
            <a:r>
              <a:rPr lang="uk-UA" sz="2000" b="1" dirty="0">
                <a:solidFill>
                  <a:prstClr val="black"/>
                </a:solidFill>
              </a:rPr>
              <a:t>модуля і аргументу</a:t>
            </a:r>
            <a:r>
              <a:rPr lang="uk-UA" sz="2000" dirty="0">
                <a:solidFill>
                  <a:prstClr val="black"/>
                </a:solidFill>
              </a:rPr>
              <a:t>. </a:t>
            </a:r>
          </a:p>
          <a:p>
            <a:r>
              <a:rPr lang="uk-UA" sz="2000" b="1" dirty="0">
                <a:solidFill>
                  <a:srgbClr val="FF0000"/>
                </a:solidFill>
              </a:rPr>
              <a:t>Добуток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двох комплексних чисел є вектор, що отримується шляхом розтягування одного комплексного числа на модуль іншого і повороту на його ж аргумент: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9751" y="4458266"/>
            <a:ext cx="806529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Модуль (z1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z2) = Модуль (z1)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Модуль (z2)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Аргумент (z1 </a:t>
            </a:r>
            <a:r>
              <a:rPr lang="en-US" sz="2000" dirty="0">
                <a:solidFill>
                  <a:srgbClr val="0000CC"/>
                </a:solidFill>
              </a:rPr>
              <a:t>*</a:t>
            </a:r>
            <a:r>
              <a:rPr lang="uk-UA" sz="2000" dirty="0">
                <a:solidFill>
                  <a:srgbClr val="0000CC"/>
                </a:solidFill>
              </a:rPr>
              <a:t> z2) = Аргумент (z1) + Аргумент (z2)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4270" y="5374453"/>
            <a:ext cx="10787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</a:rPr>
              <a:t>Таким чином, є два різних подання для комплексних чисел, і кожне з них зручніше для якогось набору операцій.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/32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712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4127</Words>
  <Application>Microsoft Office PowerPoint</Application>
  <PresentationFormat>Широкоэкранный</PresentationFormat>
  <Paragraphs>470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ERKurierPSCyr-Regular</vt:lpstr>
      <vt:lpstr>Symbol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15</cp:revision>
  <dcterms:created xsi:type="dcterms:W3CDTF">2020-10-12T04:40:08Z</dcterms:created>
  <dcterms:modified xsi:type="dcterms:W3CDTF">2021-10-26T11:26:04Z</dcterms:modified>
</cp:coreProperties>
</file>