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4386" r:id="rId1"/>
  </p:sldMasterIdLst>
  <p:notesMasterIdLst>
    <p:notesMasterId r:id="rId47"/>
  </p:notesMasterIdLst>
  <p:sldIdLst>
    <p:sldId id="488" r:id="rId2"/>
    <p:sldId id="487" r:id="rId3"/>
    <p:sldId id="436" r:id="rId4"/>
    <p:sldId id="441" r:id="rId5"/>
    <p:sldId id="495" r:id="rId6"/>
    <p:sldId id="489" r:id="rId7"/>
    <p:sldId id="494" r:id="rId8"/>
    <p:sldId id="303" r:id="rId9"/>
    <p:sldId id="440" r:id="rId10"/>
    <p:sldId id="364" r:id="rId11"/>
    <p:sldId id="472" r:id="rId12"/>
    <p:sldId id="437" r:id="rId13"/>
    <p:sldId id="363" r:id="rId14"/>
    <p:sldId id="365" r:id="rId15"/>
    <p:sldId id="410" r:id="rId16"/>
    <p:sldId id="442" r:id="rId17"/>
    <p:sldId id="443" r:id="rId18"/>
    <p:sldId id="496" r:id="rId19"/>
    <p:sldId id="445" r:id="rId20"/>
    <p:sldId id="302" r:id="rId21"/>
    <p:sldId id="473" r:id="rId22"/>
    <p:sldId id="499" r:id="rId23"/>
    <p:sldId id="500" r:id="rId24"/>
    <p:sldId id="501" r:id="rId25"/>
    <p:sldId id="476" r:id="rId26"/>
    <p:sldId id="481" r:id="rId27"/>
    <p:sldId id="477" r:id="rId28"/>
    <p:sldId id="478" r:id="rId29"/>
    <p:sldId id="482" r:id="rId30"/>
    <p:sldId id="479" r:id="rId31"/>
    <p:sldId id="480" r:id="rId32"/>
    <p:sldId id="448" r:id="rId33"/>
    <p:sldId id="497" r:id="rId34"/>
    <p:sldId id="485" r:id="rId35"/>
    <p:sldId id="502" r:id="rId36"/>
    <p:sldId id="506" r:id="rId37"/>
    <p:sldId id="503" r:id="rId38"/>
    <p:sldId id="504" r:id="rId39"/>
    <p:sldId id="507" r:id="rId40"/>
    <p:sldId id="505" r:id="rId41"/>
    <p:sldId id="508" r:id="rId42"/>
    <p:sldId id="486" r:id="rId43"/>
    <p:sldId id="484" r:id="rId44"/>
    <p:sldId id="475" r:id="rId45"/>
    <p:sldId id="387" r:id="rId4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Verdana" panose="020B0604030504040204" pitchFamily="34" charset="0"/>
      <p:regular r:id="rId52"/>
      <p:bold r:id="rId53"/>
      <p:italic r:id="rId54"/>
      <p:boldItalic r:id="rId55"/>
    </p:embeddedFont>
    <p:embeddedFont>
      <p:font typeface="Calibri Light" panose="020F0302020204030204" pitchFamily="34" charset="0"/>
      <p:regular r:id="rId56"/>
      <p:italic r:id="rId57"/>
    </p:embeddedFont>
    <p:embeddedFont>
      <p:font typeface="Tahoma" panose="020B0604030504040204" pitchFamily="34" charset="0"/>
      <p:regular r:id="rId58"/>
      <p:bold r:id="rId59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  <a:srgbClr val="CC3300"/>
    <a:srgbClr val="C9FFFF"/>
    <a:srgbClr val="E1FEA6"/>
    <a:srgbClr val="FFF5CB"/>
    <a:srgbClr val="000099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7" autoAdjust="0"/>
    <p:restoredTop sz="94664" autoAdjust="0"/>
  </p:normalViewPr>
  <p:slideViewPr>
    <p:cSldViewPr>
      <p:cViewPr varScale="1">
        <p:scale>
          <a:sx n="78" d="100"/>
          <a:sy n="78" d="100"/>
        </p:scale>
        <p:origin x="4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8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7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4B6009-FB59-4D12-8499-E78D1D60FA64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FE9F77C-3C34-4B47-A49B-F10FB7FA52E6}">
      <dgm:prSet phldrT="[Текст]" custT="1"/>
      <dgm:spPr/>
      <dgm:t>
        <a:bodyPr/>
        <a:lstStyle/>
        <a:p>
          <a:r>
            <a:rPr lang="uk-UA" sz="2400" b="1" dirty="0" smtClean="0">
              <a:latin typeface="+mn-lt"/>
            </a:rPr>
            <a:t>Парадигма імперативного програмування</a:t>
          </a:r>
        </a:p>
        <a:p>
          <a:r>
            <a:rPr lang="uk-UA" sz="2400" b="1" dirty="0" smtClean="0">
              <a:latin typeface="+mn-lt"/>
            </a:rPr>
            <a:t> </a:t>
          </a:r>
          <a:endParaRPr lang="ru-RU" sz="2400" b="1" dirty="0"/>
        </a:p>
      </dgm:t>
    </dgm:pt>
    <dgm:pt modelId="{7C316F7E-0191-4656-B6AA-3D179D7B73DD}" type="parTrans" cxnId="{273A2898-8EE6-4AC7-8E6D-FF9E9E427EB9}">
      <dgm:prSet/>
      <dgm:spPr/>
      <dgm:t>
        <a:bodyPr/>
        <a:lstStyle/>
        <a:p>
          <a:endParaRPr lang="ru-RU" sz="2400"/>
        </a:p>
      </dgm:t>
    </dgm:pt>
    <dgm:pt modelId="{699F4212-776C-4965-AB8E-60DA256B546C}" type="sibTrans" cxnId="{273A2898-8EE6-4AC7-8E6D-FF9E9E427EB9}">
      <dgm:prSet/>
      <dgm:spPr/>
      <dgm:t>
        <a:bodyPr/>
        <a:lstStyle/>
        <a:p>
          <a:endParaRPr lang="ru-RU" sz="2400"/>
        </a:p>
      </dgm:t>
    </dgm:pt>
    <dgm:pt modelId="{661281CD-EEDE-46CD-9F7D-6D610C9898E3}">
      <dgm:prSet phldrT="[Текст]" custT="1"/>
      <dgm:spPr/>
      <dgm:t>
        <a:bodyPr/>
        <a:lstStyle/>
        <a:p>
          <a:r>
            <a:rPr lang="ru-RU" sz="2400" b="1" dirty="0" smtClean="0">
              <a:latin typeface="+mn-lt"/>
            </a:rPr>
            <a:t>Парадигма </a:t>
          </a:r>
          <a:r>
            <a:rPr lang="ru-RU" sz="2400" b="1" dirty="0" err="1" smtClean="0">
              <a:latin typeface="+mn-lt"/>
            </a:rPr>
            <a:t>функціонального</a:t>
          </a:r>
          <a:r>
            <a:rPr lang="ru-RU" sz="2400" b="1" dirty="0" smtClean="0">
              <a:latin typeface="+mn-lt"/>
            </a:rPr>
            <a:t> </a:t>
          </a:r>
          <a:r>
            <a:rPr lang="ru-RU" sz="2400" b="1" dirty="0" err="1" smtClean="0">
              <a:latin typeface="+mn-lt"/>
            </a:rPr>
            <a:t>програмування</a:t>
          </a:r>
          <a:r>
            <a:rPr lang="ru-RU" sz="2400" b="1" dirty="0" smtClean="0">
              <a:latin typeface="+mn-lt"/>
            </a:rPr>
            <a:t> </a:t>
          </a:r>
          <a:endParaRPr lang="ru-RU" sz="2400" b="1" dirty="0"/>
        </a:p>
      </dgm:t>
    </dgm:pt>
    <dgm:pt modelId="{5D080301-EAFC-483F-83E5-08CA695CB7AC}" type="parTrans" cxnId="{208E33D1-2BF9-4E5C-B554-7AE181A6D844}">
      <dgm:prSet/>
      <dgm:spPr/>
      <dgm:t>
        <a:bodyPr/>
        <a:lstStyle/>
        <a:p>
          <a:endParaRPr lang="ru-RU" sz="2400"/>
        </a:p>
      </dgm:t>
    </dgm:pt>
    <dgm:pt modelId="{AC65DD76-6C7F-41E8-B04B-5CA95451E173}" type="sibTrans" cxnId="{208E33D1-2BF9-4E5C-B554-7AE181A6D844}">
      <dgm:prSet/>
      <dgm:spPr/>
      <dgm:t>
        <a:bodyPr/>
        <a:lstStyle/>
        <a:p>
          <a:endParaRPr lang="ru-RU" sz="2400"/>
        </a:p>
      </dgm:t>
    </dgm:pt>
    <dgm:pt modelId="{FD7642AE-DF6E-4863-8FB6-AC30AEA2ADE5}">
      <dgm:prSet custT="1"/>
      <dgm:spPr/>
      <dgm:t>
        <a:bodyPr/>
        <a:lstStyle/>
        <a:p>
          <a:pPr algn="l"/>
          <a:r>
            <a:rPr lang="ru-RU" sz="2400" dirty="0" smtClean="0">
              <a:latin typeface="+mn-lt"/>
            </a:rPr>
            <a:t>заснована на </a:t>
          </a:r>
          <a:r>
            <a:rPr lang="ru-RU" sz="2400" dirty="0" err="1" smtClean="0">
              <a:latin typeface="+mn-lt"/>
            </a:rPr>
            <a:t>математичних</a:t>
          </a:r>
          <a:r>
            <a:rPr lang="ru-RU" sz="2400" dirty="0" smtClean="0">
              <a:latin typeface="+mn-lt"/>
            </a:rPr>
            <a:t> </a:t>
          </a:r>
          <a:r>
            <a:rPr lang="ru-RU" sz="2400" dirty="0" err="1" smtClean="0">
              <a:latin typeface="+mn-lt"/>
            </a:rPr>
            <a:t>функціях</a:t>
          </a:r>
          <a:endParaRPr lang="ru-RU" sz="2400" dirty="0"/>
        </a:p>
      </dgm:t>
    </dgm:pt>
    <dgm:pt modelId="{77F19DFE-69E5-44C9-A9D3-0BE5537E6D76}" type="parTrans" cxnId="{B9B16EDD-1BC2-463A-8925-5CE3A83C7A19}">
      <dgm:prSet/>
      <dgm:spPr/>
      <dgm:t>
        <a:bodyPr/>
        <a:lstStyle/>
        <a:p>
          <a:endParaRPr lang="ru-RU"/>
        </a:p>
      </dgm:t>
    </dgm:pt>
    <dgm:pt modelId="{68C5E1F8-8A26-48DA-9377-98675B5877EF}" type="sibTrans" cxnId="{B9B16EDD-1BC2-463A-8925-5CE3A83C7A19}">
      <dgm:prSet/>
      <dgm:spPr/>
      <dgm:t>
        <a:bodyPr/>
        <a:lstStyle/>
        <a:p>
          <a:endParaRPr lang="ru-RU"/>
        </a:p>
      </dgm:t>
    </dgm:pt>
    <dgm:pt modelId="{CD24EDE4-3007-4F7F-8398-F9F5E3BA37A1}">
      <dgm:prSet custT="1"/>
      <dgm:spPr/>
      <dgm:t>
        <a:bodyPr/>
        <a:lstStyle/>
        <a:p>
          <a:pPr algn="ctr"/>
          <a:endParaRPr lang="ru-RU" sz="2400" dirty="0"/>
        </a:p>
      </dgm:t>
    </dgm:pt>
    <dgm:pt modelId="{2BD3360F-5F01-42D7-BCBB-E19E0B8F7D3C}" type="parTrans" cxnId="{606ABB07-A34C-4197-900E-B764B1478940}">
      <dgm:prSet/>
      <dgm:spPr/>
      <dgm:t>
        <a:bodyPr/>
        <a:lstStyle/>
        <a:p>
          <a:endParaRPr lang="ru-RU"/>
        </a:p>
      </dgm:t>
    </dgm:pt>
    <dgm:pt modelId="{E128A9F1-86B5-4C18-9B73-501A74822382}" type="sibTrans" cxnId="{606ABB07-A34C-4197-900E-B764B1478940}">
      <dgm:prSet/>
      <dgm:spPr/>
      <dgm:t>
        <a:bodyPr/>
        <a:lstStyle/>
        <a:p>
          <a:endParaRPr lang="ru-RU"/>
        </a:p>
      </dgm:t>
    </dgm:pt>
    <dgm:pt modelId="{F3B2BEB7-A428-4454-8D27-F133CC21782F}">
      <dgm:prSet phldrT="[Текст]" custT="1"/>
      <dgm:spPr/>
      <dgm:t>
        <a:bodyPr/>
        <a:lstStyle/>
        <a:p>
          <a:pPr algn="l">
            <a:spcBef>
              <a:spcPts val="600"/>
            </a:spcBef>
          </a:pPr>
          <a:r>
            <a:rPr lang="uk-UA" sz="2400" dirty="0" smtClean="0">
              <a:latin typeface="+mn-lt"/>
            </a:rPr>
            <a:t>з</a:t>
          </a:r>
          <a:r>
            <a:rPr lang="ru-RU" sz="2400" dirty="0" err="1" smtClean="0">
              <a:latin typeface="+mn-lt"/>
            </a:rPr>
            <a:t>аснована</a:t>
          </a:r>
          <a:r>
            <a:rPr lang="ru-RU" sz="2400" dirty="0" smtClean="0">
              <a:latin typeface="+mn-lt"/>
            </a:rPr>
            <a:t> на </a:t>
          </a:r>
          <a:r>
            <a:rPr lang="ru-RU" sz="2400" dirty="0" err="1" smtClean="0">
              <a:latin typeface="+mn-lt"/>
            </a:rPr>
            <a:t>принципі</a:t>
          </a:r>
          <a:r>
            <a:rPr lang="ru-RU" sz="2400" dirty="0" smtClean="0">
              <a:latin typeface="+mn-lt"/>
            </a:rPr>
            <a:t> </a:t>
          </a:r>
          <a:r>
            <a:rPr lang="ru-RU" sz="2400" dirty="0" err="1" smtClean="0">
              <a:latin typeface="+mn-lt"/>
            </a:rPr>
            <a:t>неймановської</a:t>
          </a:r>
          <a:r>
            <a:rPr lang="ru-RU" sz="2400" dirty="0" smtClean="0">
              <a:latin typeface="+mn-lt"/>
            </a:rPr>
            <a:t> </a:t>
          </a:r>
          <a:r>
            <a:rPr lang="ru-RU" sz="2400" dirty="0" err="1" smtClean="0">
              <a:latin typeface="+mn-lt"/>
            </a:rPr>
            <a:t>архітектури</a:t>
          </a:r>
          <a:r>
            <a:rPr lang="ru-RU" sz="2400" dirty="0" smtClean="0">
              <a:latin typeface="+mn-lt"/>
            </a:rPr>
            <a:t> </a:t>
          </a:r>
          <a:r>
            <a:rPr lang="ru-RU" sz="2400" dirty="0" err="1" smtClean="0">
              <a:latin typeface="+mn-lt"/>
            </a:rPr>
            <a:t>комп'ютера</a:t>
          </a:r>
          <a:endParaRPr lang="ru-RU" sz="2400" dirty="0"/>
        </a:p>
      </dgm:t>
    </dgm:pt>
    <dgm:pt modelId="{FF403953-CF04-41B5-86F5-7EE0639B2424}" type="parTrans" cxnId="{34F5FF56-6463-448C-A071-1D5DC171F4EF}">
      <dgm:prSet/>
      <dgm:spPr/>
      <dgm:t>
        <a:bodyPr/>
        <a:lstStyle/>
        <a:p>
          <a:endParaRPr lang="ru-RU"/>
        </a:p>
      </dgm:t>
    </dgm:pt>
    <dgm:pt modelId="{47DDE78E-06A3-4074-B512-C05D100C292F}" type="sibTrans" cxnId="{34F5FF56-6463-448C-A071-1D5DC171F4EF}">
      <dgm:prSet/>
      <dgm:spPr/>
      <dgm:t>
        <a:bodyPr/>
        <a:lstStyle/>
        <a:p>
          <a:endParaRPr lang="ru-RU"/>
        </a:p>
      </dgm:t>
    </dgm:pt>
    <dgm:pt modelId="{635B4FAF-9BC3-4387-AE56-CDB29D35ED40}">
      <dgm:prSet phldrT="[Текст]" custT="1"/>
      <dgm:spPr/>
      <dgm:t>
        <a:bodyPr/>
        <a:lstStyle/>
        <a:p>
          <a:pPr algn="l">
            <a:spcBef>
              <a:spcPts val="600"/>
            </a:spcBef>
          </a:pPr>
          <a:r>
            <a:rPr lang="ru-RU" sz="2400" dirty="0" smtClean="0"/>
            <a:t>стиль </a:t>
          </a:r>
          <a:r>
            <a:rPr lang="ru-RU" sz="2400" dirty="0" err="1" smtClean="0"/>
            <a:t>написання</a:t>
          </a:r>
          <a:r>
            <a:rPr lang="ru-RU" sz="2400" dirty="0" smtClean="0"/>
            <a:t> коду у </a:t>
          </a:r>
          <a:r>
            <a:rPr lang="ru-RU" sz="2400" dirty="0" err="1" smtClean="0"/>
            <a:t>вигляді</a:t>
          </a:r>
          <a:r>
            <a:rPr lang="ru-RU" sz="2400" dirty="0" smtClean="0"/>
            <a:t> набору </a:t>
          </a:r>
          <a:r>
            <a:rPr lang="ru-RU" sz="2400" dirty="0" err="1" smtClean="0"/>
            <a:t>послідовних</a:t>
          </a:r>
          <a:r>
            <a:rPr lang="ru-RU" sz="2400" dirty="0" smtClean="0"/>
            <a:t> </a:t>
          </a:r>
          <a:r>
            <a:rPr lang="ru-RU" sz="2400" dirty="0" err="1" smtClean="0"/>
            <a:t>інструкцій</a:t>
          </a:r>
          <a:r>
            <a:rPr lang="ru-RU" sz="2400" dirty="0" smtClean="0"/>
            <a:t> (команд) з </a:t>
          </a:r>
          <a:r>
            <a:rPr lang="ru-RU" sz="2400" dirty="0" err="1" smtClean="0"/>
            <a:t>використанням</a:t>
          </a:r>
          <a:r>
            <a:rPr lang="ru-RU" sz="2400" dirty="0" smtClean="0"/>
            <a:t> </a:t>
          </a:r>
          <a:r>
            <a:rPr lang="ru-RU" sz="2400" dirty="0" err="1" smtClean="0"/>
            <a:t>змінних</a:t>
          </a:r>
          <a:r>
            <a:rPr lang="ru-RU" sz="2400" dirty="0" smtClean="0"/>
            <a:t>.</a:t>
          </a:r>
          <a:endParaRPr lang="ru-RU" sz="2400" dirty="0"/>
        </a:p>
      </dgm:t>
    </dgm:pt>
    <dgm:pt modelId="{2B383D71-3AB3-4966-8224-4DAD4BA0CD58}" type="parTrans" cxnId="{ED28223D-6458-42E4-915A-24A7ABEDE38A}">
      <dgm:prSet/>
      <dgm:spPr/>
      <dgm:t>
        <a:bodyPr/>
        <a:lstStyle/>
        <a:p>
          <a:endParaRPr lang="ru-RU"/>
        </a:p>
      </dgm:t>
    </dgm:pt>
    <dgm:pt modelId="{57302C63-5D87-4C57-9CC4-EDCD75CC2A86}" type="sibTrans" cxnId="{ED28223D-6458-42E4-915A-24A7ABEDE38A}">
      <dgm:prSet/>
      <dgm:spPr/>
      <dgm:t>
        <a:bodyPr/>
        <a:lstStyle/>
        <a:p>
          <a:endParaRPr lang="ru-RU"/>
        </a:p>
      </dgm:t>
    </dgm:pt>
    <dgm:pt modelId="{BB9BE7EE-F2E9-409E-B6E3-032074B36BD9}" type="pres">
      <dgm:prSet presAssocID="{E24B6009-FB59-4D12-8499-E78D1D60FA64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497B7C76-1F59-4F1C-AD4B-33E18A4ED895}" type="pres">
      <dgm:prSet presAssocID="{6FE9F77C-3C34-4B47-A49B-F10FB7FA52E6}" presName="linNode" presStyleCnt="0"/>
      <dgm:spPr/>
    </dgm:pt>
    <dgm:pt modelId="{CEB743EA-E741-4B50-A6F0-B9FCB407A470}" type="pres">
      <dgm:prSet presAssocID="{6FE9F77C-3C34-4B47-A49B-F10FB7FA52E6}" presName="parentShp" presStyleLbl="node1" presStyleIdx="0" presStyleCnt="2" custScaleX="86357" custScaleY="13290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8712BB0-379C-4ACD-8D1C-E84D33FA9215}" type="pres">
      <dgm:prSet presAssocID="{6FE9F77C-3C34-4B47-A49B-F10FB7FA52E6}" presName="childShp" presStyleLbl="bgAccFollowNode1" presStyleIdx="0" presStyleCnt="2" custScaleX="142221" custScaleY="16837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B01D806-2AE3-44F7-9CDE-74773C6A0EC2}" type="pres">
      <dgm:prSet presAssocID="{699F4212-776C-4965-AB8E-60DA256B546C}" presName="spacing" presStyleCnt="0"/>
      <dgm:spPr/>
    </dgm:pt>
    <dgm:pt modelId="{1B3BAE0F-6967-4F66-B8C7-E59EE327EF6E}" type="pres">
      <dgm:prSet presAssocID="{661281CD-EEDE-46CD-9F7D-6D610C9898E3}" presName="linNode" presStyleCnt="0"/>
      <dgm:spPr/>
    </dgm:pt>
    <dgm:pt modelId="{50CC8D18-D583-4611-9ABF-12DA7A620403}" type="pres">
      <dgm:prSet presAssocID="{661281CD-EEDE-46CD-9F7D-6D610C9898E3}" presName="parentShp" presStyleLbl="node1" presStyleIdx="1" presStyleCnt="2" custScaleX="75141" custLinFactNeighborX="0" custLinFactNeighborY="2023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F678625-86D1-423D-90F2-DF657DF692B0}" type="pres">
      <dgm:prSet presAssocID="{661281CD-EEDE-46CD-9F7D-6D610C9898E3}" presName="childShp" presStyleLbl="bgAccFollowNode1" presStyleIdx="1" presStyleCnt="2" custScaleX="121164" custScaleY="6334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9B16EDD-1BC2-463A-8925-5CE3A83C7A19}" srcId="{661281CD-EEDE-46CD-9F7D-6D610C9898E3}" destId="{FD7642AE-DF6E-4863-8FB6-AC30AEA2ADE5}" srcOrd="0" destOrd="0" parTransId="{77F19DFE-69E5-44C9-A9D3-0BE5537E6D76}" sibTransId="{68C5E1F8-8A26-48DA-9377-98675B5877EF}"/>
    <dgm:cxn modelId="{19E5E737-1C35-495F-A2FD-A7DD0CCB16F3}" type="presOf" srcId="{635B4FAF-9BC3-4387-AE56-CDB29D35ED40}" destId="{C8712BB0-379C-4ACD-8D1C-E84D33FA9215}" srcOrd="0" destOrd="1" presId="urn:microsoft.com/office/officeart/2005/8/layout/vList6"/>
    <dgm:cxn modelId="{34F5FF56-6463-448C-A071-1D5DC171F4EF}" srcId="{6FE9F77C-3C34-4B47-A49B-F10FB7FA52E6}" destId="{F3B2BEB7-A428-4454-8D27-F133CC21782F}" srcOrd="0" destOrd="0" parTransId="{FF403953-CF04-41B5-86F5-7EE0639B2424}" sibTransId="{47DDE78E-06A3-4074-B512-C05D100C292F}"/>
    <dgm:cxn modelId="{59A2C680-19B9-4A07-8187-E962506051F6}" type="presOf" srcId="{6FE9F77C-3C34-4B47-A49B-F10FB7FA52E6}" destId="{CEB743EA-E741-4B50-A6F0-B9FCB407A470}" srcOrd="0" destOrd="0" presId="urn:microsoft.com/office/officeart/2005/8/layout/vList6"/>
    <dgm:cxn modelId="{76CFC155-CE67-4444-AC33-2B4C7AC8076A}" type="presOf" srcId="{661281CD-EEDE-46CD-9F7D-6D610C9898E3}" destId="{50CC8D18-D583-4611-9ABF-12DA7A620403}" srcOrd="0" destOrd="0" presId="urn:microsoft.com/office/officeart/2005/8/layout/vList6"/>
    <dgm:cxn modelId="{ED28223D-6458-42E4-915A-24A7ABEDE38A}" srcId="{6FE9F77C-3C34-4B47-A49B-F10FB7FA52E6}" destId="{635B4FAF-9BC3-4387-AE56-CDB29D35ED40}" srcOrd="1" destOrd="0" parTransId="{2B383D71-3AB3-4966-8224-4DAD4BA0CD58}" sibTransId="{57302C63-5D87-4C57-9CC4-EDCD75CC2A86}"/>
    <dgm:cxn modelId="{606ABB07-A34C-4197-900E-B764B1478940}" srcId="{661281CD-EEDE-46CD-9F7D-6D610C9898E3}" destId="{CD24EDE4-3007-4F7F-8398-F9F5E3BA37A1}" srcOrd="1" destOrd="0" parTransId="{2BD3360F-5F01-42D7-BCBB-E19E0B8F7D3C}" sibTransId="{E128A9F1-86B5-4C18-9B73-501A74822382}"/>
    <dgm:cxn modelId="{F5946E6A-A041-4A02-A1DB-CD309A385BDE}" type="presOf" srcId="{FD7642AE-DF6E-4863-8FB6-AC30AEA2ADE5}" destId="{1F678625-86D1-423D-90F2-DF657DF692B0}" srcOrd="0" destOrd="0" presId="urn:microsoft.com/office/officeart/2005/8/layout/vList6"/>
    <dgm:cxn modelId="{F3A37AE2-57B7-4D49-9A50-ACCE1ADD4250}" type="presOf" srcId="{F3B2BEB7-A428-4454-8D27-F133CC21782F}" destId="{C8712BB0-379C-4ACD-8D1C-E84D33FA9215}" srcOrd="0" destOrd="0" presId="urn:microsoft.com/office/officeart/2005/8/layout/vList6"/>
    <dgm:cxn modelId="{208E33D1-2BF9-4E5C-B554-7AE181A6D844}" srcId="{E24B6009-FB59-4D12-8499-E78D1D60FA64}" destId="{661281CD-EEDE-46CD-9F7D-6D610C9898E3}" srcOrd="1" destOrd="0" parTransId="{5D080301-EAFC-483F-83E5-08CA695CB7AC}" sibTransId="{AC65DD76-6C7F-41E8-B04B-5CA95451E173}"/>
    <dgm:cxn modelId="{E218A664-3568-4BC6-9300-D9FC83043B79}" type="presOf" srcId="{CD24EDE4-3007-4F7F-8398-F9F5E3BA37A1}" destId="{1F678625-86D1-423D-90F2-DF657DF692B0}" srcOrd="0" destOrd="1" presId="urn:microsoft.com/office/officeart/2005/8/layout/vList6"/>
    <dgm:cxn modelId="{C282FD99-AED7-42F1-A017-F59506B456A2}" type="presOf" srcId="{E24B6009-FB59-4D12-8499-E78D1D60FA64}" destId="{BB9BE7EE-F2E9-409E-B6E3-032074B36BD9}" srcOrd="0" destOrd="0" presId="urn:microsoft.com/office/officeart/2005/8/layout/vList6"/>
    <dgm:cxn modelId="{273A2898-8EE6-4AC7-8E6D-FF9E9E427EB9}" srcId="{E24B6009-FB59-4D12-8499-E78D1D60FA64}" destId="{6FE9F77C-3C34-4B47-A49B-F10FB7FA52E6}" srcOrd="0" destOrd="0" parTransId="{7C316F7E-0191-4656-B6AA-3D179D7B73DD}" sibTransId="{699F4212-776C-4965-AB8E-60DA256B546C}"/>
    <dgm:cxn modelId="{5FBE32EA-FFF3-4FAA-8185-717ADF58C7E2}" type="presParOf" srcId="{BB9BE7EE-F2E9-409E-B6E3-032074B36BD9}" destId="{497B7C76-1F59-4F1C-AD4B-33E18A4ED895}" srcOrd="0" destOrd="0" presId="urn:microsoft.com/office/officeart/2005/8/layout/vList6"/>
    <dgm:cxn modelId="{02E4BCAA-DF12-4183-A3B1-012EF827446E}" type="presParOf" srcId="{497B7C76-1F59-4F1C-AD4B-33E18A4ED895}" destId="{CEB743EA-E741-4B50-A6F0-B9FCB407A470}" srcOrd="0" destOrd="0" presId="urn:microsoft.com/office/officeart/2005/8/layout/vList6"/>
    <dgm:cxn modelId="{F9DF9E96-E117-4B60-8F28-89AE4BAB8742}" type="presParOf" srcId="{497B7C76-1F59-4F1C-AD4B-33E18A4ED895}" destId="{C8712BB0-379C-4ACD-8D1C-E84D33FA9215}" srcOrd="1" destOrd="0" presId="urn:microsoft.com/office/officeart/2005/8/layout/vList6"/>
    <dgm:cxn modelId="{66195BF4-7E36-499B-8779-9BC3224E8B40}" type="presParOf" srcId="{BB9BE7EE-F2E9-409E-B6E3-032074B36BD9}" destId="{4B01D806-2AE3-44F7-9CDE-74773C6A0EC2}" srcOrd="1" destOrd="0" presId="urn:microsoft.com/office/officeart/2005/8/layout/vList6"/>
    <dgm:cxn modelId="{2CC6CE67-2CC1-43DE-94B0-0274F30BAC35}" type="presParOf" srcId="{BB9BE7EE-F2E9-409E-B6E3-032074B36BD9}" destId="{1B3BAE0F-6967-4F66-B8C7-E59EE327EF6E}" srcOrd="2" destOrd="0" presId="urn:microsoft.com/office/officeart/2005/8/layout/vList6"/>
    <dgm:cxn modelId="{A371018B-FF19-4FAD-850E-6A8514B28E7A}" type="presParOf" srcId="{1B3BAE0F-6967-4F66-B8C7-E59EE327EF6E}" destId="{50CC8D18-D583-4611-9ABF-12DA7A620403}" srcOrd="0" destOrd="0" presId="urn:microsoft.com/office/officeart/2005/8/layout/vList6"/>
    <dgm:cxn modelId="{C3679A53-0F6F-4227-91CE-D76C4F0B56C5}" type="presParOf" srcId="{1B3BAE0F-6967-4F66-B8C7-E59EE327EF6E}" destId="{1F678625-86D1-423D-90F2-DF657DF692B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0A1476-B0F2-496B-AC2E-4E58F9FEF4AB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55DAFFE-CEC8-42B9-89D1-ADE75814C233}">
      <dgm:prSet phldrT="[Текст]" custT="1"/>
      <dgm:spPr/>
      <dgm:t>
        <a:bodyPr/>
        <a:lstStyle/>
        <a:p>
          <a:r>
            <a:rPr lang="uk-UA" sz="1800" dirty="0" smtClean="0"/>
            <a:t>Машинно-орієнтовані (</a:t>
          </a:r>
          <a:r>
            <a:rPr lang="en-US" sz="1800" dirty="0" smtClean="0"/>
            <a:t>Assembler)</a:t>
          </a:r>
          <a:endParaRPr lang="ru-RU" sz="1800" dirty="0"/>
        </a:p>
      </dgm:t>
    </dgm:pt>
    <dgm:pt modelId="{6E5D30AC-E5B1-43D2-8577-2D03CD1E0204}" type="parTrans" cxnId="{56A8B7E4-2676-49FD-BAC4-44BB55660A6B}">
      <dgm:prSet/>
      <dgm:spPr/>
      <dgm:t>
        <a:bodyPr/>
        <a:lstStyle/>
        <a:p>
          <a:endParaRPr lang="ru-RU" sz="1800"/>
        </a:p>
      </dgm:t>
    </dgm:pt>
    <dgm:pt modelId="{EE198E3D-4CD7-4EE7-940F-BC442E9C6834}" type="sibTrans" cxnId="{56A8B7E4-2676-49FD-BAC4-44BB55660A6B}">
      <dgm:prSet/>
      <dgm:spPr/>
      <dgm:t>
        <a:bodyPr/>
        <a:lstStyle/>
        <a:p>
          <a:endParaRPr lang="ru-RU" sz="1800"/>
        </a:p>
      </dgm:t>
    </dgm:pt>
    <dgm:pt modelId="{8BCDEEF2-6486-4BBD-BA41-E56EDE86A479}">
      <dgm:prSet phldrT="[Текст]" custT="1"/>
      <dgm:spPr/>
      <dgm:t>
        <a:bodyPr/>
        <a:lstStyle/>
        <a:p>
          <a:r>
            <a:rPr lang="uk-UA" sz="1800" dirty="0" smtClean="0"/>
            <a:t>Алгоритмічні</a:t>
          </a:r>
          <a:endParaRPr lang="ru-RU" sz="1800" dirty="0"/>
        </a:p>
      </dgm:t>
    </dgm:pt>
    <dgm:pt modelId="{93222C15-6F60-4648-8A23-6281EF90D20D}" type="parTrans" cxnId="{DC86168D-6B27-4282-A960-9B086024CE51}">
      <dgm:prSet/>
      <dgm:spPr/>
      <dgm:t>
        <a:bodyPr/>
        <a:lstStyle/>
        <a:p>
          <a:endParaRPr lang="ru-RU" sz="1800"/>
        </a:p>
      </dgm:t>
    </dgm:pt>
    <dgm:pt modelId="{BE6A1104-CCA1-46FC-8C50-EEB09BCE8D37}" type="sibTrans" cxnId="{DC86168D-6B27-4282-A960-9B086024CE51}">
      <dgm:prSet/>
      <dgm:spPr/>
      <dgm:t>
        <a:bodyPr/>
        <a:lstStyle/>
        <a:p>
          <a:endParaRPr lang="ru-RU" sz="1800"/>
        </a:p>
      </dgm:t>
    </dgm:pt>
    <dgm:pt modelId="{FE76DE77-19D4-4BA8-BBC3-59B43D4B44F1}">
      <dgm:prSet phldrT="[Текст]" custT="1"/>
      <dgm:spPr/>
      <dgm:t>
        <a:bodyPr/>
        <a:lstStyle/>
        <a:p>
          <a:r>
            <a:rPr lang="uk-UA" sz="1800" dirty="0" smtClean="0"/>
            <a:t>Об</a:t>
          </a:r>
          <a:r>
            <a:rPr lang="en-US" sz="1800" dirty="0" smtClean="0"/>
            <a:t>’</a:t>
          </a:r>
          <a:r>
            <a:rPr lang="uk-UA" sz="1800" dirty="0" err="1" smtClean="0"/>
            <a:t>єктно</a:t>
          </a:r>
          <a:r>
            <a:rPr lang="uk-UA" sz="1800" dirty="0" smtClean="0"/>
            <a:t>-орієнтовані</a:t>
          </a:r>
          <a:endParaRPr lang="ru-RU" sz="1800" dirty="0"/>
        </a:p>
      </dgm:t>
    </dgm:pt>
    <dgm:pt modelId="{E5268902-BD91-4DD2-9935-54AEE04054DE}" type="parTrans" cxnId="{E941C622-946E-4293-AB04-C3D6A4256CF2}">
      <dgm:prSet/>
      <dgm:spPr/>
      <dgm:t>
        <a:bodyPr/>
        <a:lstStyle/>
        <a:p>
          <a:endParaRPr lang="ru-RU" sz="1800"/>
        </a:p>
      </dgm:t>
    </dgm:pt>
    <dgm:pt modelId="{A7C01883-5323-459E-A832-6DD1EE103C43}" type="sibTrans" cxnId="{E941C622-946E-4293-AB04-C3D6A4256CF2}">
      <dgm:prSet/>
      <dgm:spPr/>
      <dgm:t>
        <a:bodyPr/>
        <a:lstStyle/>
        <a:p>
          <a:endParaRPr lang="ru-RU" sz="1800"/>
        </a:p>
      </dgm:t>
    </dgm:pt>
    <dgm:pt modelId="{DA4D0068-E1CD-45C1-A100-6312F72F4532}">
      <dgm:prSet phldrT="[Текст]" custT="1"/>
      <dgm:spPr/>
      <dgm:t>
        <a:bodyPr/>
        <a:lstStyle/>
        <a:p>
          <a:r>
            <a:rPr lang="uk-UA" sz="1800" dirty="0" err="1" smtClean="0"/>
            <a:t>Компонентно</a:t>
          </a:r>
          <a:r>
            <a:rPr lang="uk-UA" sz="1800" dirty="0" smtClean="0"/>
            <a:t>-орієнтовані</a:t>
          </a:r>
          <a:endParaRPr lang="ru-RU" sz="1800" dirty="0"/>
        </a:p>
      </dgm:t>
    </dgm:pt>
    <dgm:pt modelId="{A54E10EC-4F24-4DE9-954D-F918C7D4D9E3}" type="parTrans" cxnId="{27985EB8-8086-408F-8438-C0BA7956F316}">
      <dgm:prSet/>
      <dgm:spPr/>
      <dgm:t>
        <a:bodyPr/>
        <a:lstStyle/>
        <a:p>
          <a:endParaRPr lang="ru-RU" sz="1800"/>
        </a:p>
      </dgm:t>
    </dgm:pt>
    <dgm:pt modelId="{0731E295-739B-4D23-9559-43766EE4EABF}" type="sibTrans" cxnId="{27985EB8-8086-408F-8438-C0BA7956F316}">
      <dgm:prSet/>
      <dgm:spPr/>
      <dgm:t>
        <a:bodyPr/>
        <a:lstStyle/>
        <a:p>
          <a:endParaRPr lang="ru-RU" sz="1800"/>
        </a:p>
      </dgm:t>
    </dgm:pt>
    <dgm:pt modelId="{BA210655-3F40-4786-B200-A76114F14E80}">
      <dgm:prSet phldrT="[Текст]" custT="1"/>
      <dgm:spPr/>
      <dgm:t>
        <a:bodyPr/>
        <a:lstStyle/>
        <a:p>
          <a:r>
            <a:rPr lang="uk-UA" sz="1800" b="1" dirty="0" smtClean="0">
              <a:solidFill>
                <a:srgbClr val="FF0000"/>
              </a:solidFill>
            </a:rPr>
            <a:t>Логічні та функціональні</a:t>
          </a:r>
          <a:endParaRPr lang="ru-RU" sz="1800" b="1" dirty="0">
            <a:solidFill>
              <a:srgbClr val="FF0000"/>
            </a:solidFill>
          </a:endParaRPr>
        </a:p>
      </dgm:t>
    </dgm:pt>
    <dgm:pt modelId="{98249391-B137-483B-AE89-DE69CC4CAEBE}" type="parTrans" cxnId="{754541CB-BFCE-4CE3-B151-0080866E4A8A}">
      <dgm:prSet/>
      <dgm:spPr/>
      <dgm:t>
        <a:bodyPr/>
        <a:lstStyle/>
        <a:p>
          <a:endParaRPr lang="ru-RU" sz="1800"/>
        </a:p>
      </dgm:t>
    </dgm:pt>
    <dgm:pt modelId="{5A3BF1A8-ECDB-42E2-8172-930C76D90E14}" type="sibTrans" cxnId="{754541CB-BFCE-4CE3-B151-0080866E4A8A}">
      <dgm:prSet/>
      <dgm:spPr/>
      <dgm:t>
        <a:bodyPr/>
        <a:lstStyle/>
        <a:p>
          <a:endParaRPr lang="ru-RU" sz="1800"/>
        </a:p>
      </dgm:t>
    </dgm:pt>
    <dgm:pt modelId="{D07AA37A-F257-45C6-A5FC-FAB91419572B}" type="pres">
      <dgm:prSet presAssocID="{C60A1476-B0F2-496B-AC2E-4E58F9FEF4A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EA15684A-70E3-478A-BFDB-FB8323499FE4}" type="pres">
      <dgm:prSet presAssocID="{D55DAFFE-CEC8-42B9-89D1-ADE75814C233}" presName="composite" presStyleCnt="0"/>
      <dgm:spPr/>
    </dgm:pt>
    <dgm:pt modelId="{687E015C-0C1D-47D2-9BE8-0A9FBDBB33EF}" type="pres">
      <dgm:prSet presAssocID="{D55DAFFE-CEC8-42B9-89D1-ADE75814C233}" presName="LShape" presStyleLbl="alignNode1" presStyleIdx="0" presStyleCnt="9"/>
      <dgm:spPr>
        <a:solidFill>
          <a:srgbClr val="00B050"/>
        </a:solidFill>
      </dgm:spPr>
    </dgm:pt>
    <dgm:pt modelId="{799FAB8A-FCD4-48E0-A05D-020052A597CA}" type="pres">
      <dgm:prSet presAssocID="{D55DAFFE-CEC8-42B9-89D1-ADE75814C233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601C8E0-0807-41D7-9478-A6D60349E5AC}" type="pres">
      <dgm:prSet presAssocID="{D55DAFFE-CEC8-42B9-89D1-ADE75814C233}" presName="Triangle" presStyleLbl="alignNode1" presStyleIdx="1" presStyleCnt="9"/>
      <dgm:spPr/>
    </dgm:pt>
    <dgm:pt modelId="{D0995140-2352-44DD-85C2-0DC4724978DC}" type="pres">
      <dgm:prSet presAssocID="{EE198E3D-4CD7-4EE7-940F-BC442E9C6834}" presName="sibTrans" presStyleCnt="0"/>
      <dgm:spPr/>
    </dgm:pt>
    <dgm:pt modelId="{D31642C0-FBED-4D9F-BEDB-F32967DC27B9}" type="pres">
      <dgm:prSet presAssocID="{EE198E3D-4CD7-4EE7-940F-BC442E9C6834}" presName="space" presStyleCnt="0"/>
      <dgm:spPr/>
    </dgm:pt>
    <dgm:pt modelId="{D588129D-A503-44AA-B53B-4FCA42B8CD7C}" type="pres">
      <dgm:prSet presAssocID="{8BCDEEF2-6486-4BBD-BA41-E56EDE86A479}" presName="composite" presStyleCnt="0"/>
      <dgm:spPr/>
    </dgm:pt>
    <dgm:pt modelId="{696D669A-BF81-4890-8005-10EC532F4DF7}" type="pres">
      <dgm:prSet presAssocID="{8BCDEEF2-6486-4BBD-BA41-E56EDE86A479}" presName="LShape" presStyleLbl="alignNode1" presStyleIdx="2" presStyleCnt="9" custLinFactNeighborX="243" custLinFactNeighborY="1628"/>
      <dgm:spPr>
        <a:solidFill>
          <a:srgbClr val="00B0F0"/>
        </a:solidFill>
      </dgm:spPr>
    </dgm:pt>
    <dgm:pt modelId="{750A0D94-1EC9-4B16-8DB7-CA5971D5296D}" type="pres">
      <dgm:prSet presAssocID="{8BCDEEF2-6486-4BBD-BA41-E56EDE86A479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36E9A3D-29AC-434E-A558-C8DE2643DC03}" type="pres">
      <dgm:prSet presAssocID="{8BCDEEF2-6486-4BBD-BA41-E56EDE86A479}" presName="Triangle" presStyleLbl="alignNode1" presStyleIdx="3" presStyleCnt="9"/>
      <dgm:spPr/>
    </dgm:pt>
    <dgm:pt modelId="{BAC71372-5F5E-40CB-9433-9D781C091BA3}" type="pres">
      <dgm:prSet presAssocID="{BE6A1104-CCA1-46FC-8C50-EEB09BCE8D37}" presName="sibTrans" presStyleCnt="0"/>
      <dgm:spPr/>
    </dgm:pt>
    <dgm:pt modelId="{B075F5FC-6E96-4287-845E-B6BEE00CD65B}" type="pres">
      <dgm:prSet presAssocID="{BE6A1104-CCA1-46FC-8C50-EEB09BCE8D37}" presName="space" presStyleCnt="0"/>
      <dgm:spPr/>
    </dgm:pt>
    <dgm:pt modelId="{A6C86F6D-3BD2-4D22-957A-EC25944B06F2}" type="pres">
      <dgm:prSet presAssocID="{FE76DE77-19D4-4BA8-BBC3-59B43D4B44F1}" presName="composite" presStyleCnt="0"/>
      <dgm:spPr/>
    </dgm:pt>
    <dgm:pt modelId="{A4443F2D-CB12-4F42-9EB6-B1E24B5D2807}" type="pres">
      <dgm:prSet presAssocID="{FE76DE77-19D4-4BA8-BBC3-59B43D4B44F1}" presName="LShape" presStyleLbl="alignNode1" presStyleIdx="4" presStyleCnt="9"/>
      <dgm:spPr>
        <a:solidFill>
          <a:srgbClr val="CC3300"/>
        </a:solidFill>
      </dgm:spPr>
    </dgm:pt>
    <dgm:pt modelId="{C5601CD5-ECC8-4DE3-B935-038246064344}" type="pres">
      <dgm:prSet presAssocID="{FE76DE77-19D4-4BA8-BBC3-59B43D4B44F1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2B56227-676A-4F4F-A393-EC5A04A73AF4}" type="pres">
      <dgm:prSet presAssocID="{FE76DE77-19D4-4BA8-BBC3-59B43D4B44F1}" presName="Triangle" presStyleLbl="alignNode1" presStyleIdx="5" presStyleCnt="9"/>
      <dgm:spPr/>
    </dgm:pt>
    <dgm:pt modelId="{D16580A7-9D6C-41EF-8665-8A9919481DD9}" type="pres">
      <dgm:prSet presAssocID="{A7C01883-5323-459E-A832-6DD1EE103C43}" presName="sibTrans" presStyleCnt="0"/>
      <dgm:spPr/>
    </dgm:pt>
    <dgm:pt modelId="{7B3BEF89-8950-4068-9415-9598FF3FB9C1}" type="pres">
      <dgm:prSet presAssocID="{A7C01883-5323-459E-A832-6DD1EE103C43}" presName="space" presStyleCnt="0"/>
      <dgm:spPr/>
    </dgm:pt>
    <dgm:pt modelId="{3159AC46-AD19-4D0C-ABE4-D60FCED47117}" type="pres">
      <dgm:prSet presAssocID="{DA4D0068-E1CD-45C1-A100-6312F72F4532}" presName="composite" presStyleCnt="0"/>
      <dgm:spPr/>
    </dgm:pt>
    <dgm:pt modelId="{69A5708F-9861-47E5-A7FC-8E350AA37C3F}" type="pres">
      <dgm:prSet presAssocID="{DA4D0068-E1CD-45C1-A100-6312F72F4532}" presName="LShape" presStyleLbl="alignNode1" presStyleIdx="6" presStyleCnt="9"/>
      <dgm:spPr>
        <a:solidFill>
          <a:srgbClr val="7030A0"/>
        </a:solidFill>
      </dgm:spPr>
    </dgm:pt>
    <dgm:pt modelId="{3583BEFD-3D02-4299-83E7-94F1A1DB4DB9}" type="pres">
      <dgm:prSet presAssocID="{DA4D0068-E1CD-45C1-A100-6312F72F4532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AE9214D-98CD-4235-9564-BF16A8BBBA74}" type="pres">
      <dgm:prSet presAssocID="{DA4D0068-E1CD-45C1-A100-6312F72F4532}" presName="Triangle" presStyleLbl="alignNode1" presStyleIdx="7" presStyleCnt="9"/>
      <dgm:spPr/>
    </dgm:pt>
    <dgm:pt modelId="{34075389-D802-4107-AD23-D2EB3FF75624}" type="pres">
      <dgm:prSet presAssocID="{0731E295-739B-4D23-9559-43766EE4EABF}" presName="sibTrans" presStyleCnt="0"/>
      <dgm:spPr/>
    </dgm:pt>
    <dgm:pt modelId="{141B0419-56A3-4D57-B8E3-579B67CB437C}" type="pres">
      <dgm:prSet presAssocID="{0731E295-739B-4D23-9559-43766EE4EABF}" presName="space" presStyleCnt="0"/>
      <dgm:spPr/>
    </dgm:pt>
    <dgm:pt modelId="{75C8A1AE-8256-4314-86A0-15D99D530C80}" type="pres">
      <dgm:prSet presAssocID="{BA210655-3F40-4786-B200-A76114F14E80}" presName="composite" presStyleCnt="0"/>
      <dgm:spPr/>
    </dgm:pt>
    <dgm:pt modelId="{660F9A54-D6BC-431B-81BB-CFBA4B76597A}" type="pres">
      <dgm:prSet presAssocID="{BA210655-3F40-4786-B200-A76114F14E80}" presName="LShape" presStyleLbl="alignNode1" presStyleIdx="8" presStyleCnt="9" custScaleX="114822" custLinFactNeighborX="-513" custLinFactNeighborY="-54444"/>
      <dgm:spPr>
        <a:solidFill>
          <a:srgbClr val="0000CC"/>
        </a:solidFill>
      </dgm:spPr>
    </dgm:pt>
    <dgm:pt modelId="{9A345260-CB53-4584-B355-134E7A6C16C0}" type="pres">
      <dgm:prSet presAssocID="{BA210655-3F40-4786-B200-A76114F14E80}" presName="ParentText" presStyleLbl="revTx" presStyleIdx="4" presStyleCnt="5" custScaleX="119396" custScaleY="5572" custLinFactNeighborX="152" custLinFactNeighborY="-8404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612C2DE-2EB0-4869-8A43-97F3C3DED1A8}" type="presOf" srcId="{C60A1476-B0F2-496B-AC2E-4E58F9FEF4AB}" destId="{D07AA37A-F257-45C6-A5FC-FAB91419572B}" srcOrd="0" destOrd="0" presId="urn:microsoft.com/office/officeart/2009/3/layout/StepUpProcess"/>
    <dgm:cxn modelId="{54D27BE8-1A32-4BF6-AB35-803506A02921}" type="presOf" srcId="{8BCDEEF2-6486-4BBD-BA41-E56EDE86A479}" destId="{750A0D94-1EC9-4B16-8DB7-CA5971D5296D}" srcOrd="0" destOrd="0" presId="urn:microsoft.com/office/officeart/2009/3/layout/StepUpProcess"/>
    <dgm:cxn modelId="{56A8B7E4-2676-49FD-BAC4-44BB55660A6B}" srcId="{C60A1476-B0F2-496B-AC2E-4E58F9FEF4AB}" destId="{D55DAFFE-CEC8-42B9-89D1-ADE75814C233}" srcOrd="0" destOrd="0" parTransId="{6E5D30AC-E5B1-43D2-8577-2D03CD1E0204}" sibTransId="{EE198E3D-4CD7-4EE7-940F-BC442E9C6834}"/>
    <dgm:cxn modelId="{27985EB8-8086-408F-8438-C0BA7956F316}" srcId="{C60A1476-B0F2-496B-AC2E-4E58F9FEF4AB}" destId="{DA4D0068-E1CD-45C1-A100-6312F72F4532}" srcOrd="3" destOrd="0" parTransId="{A54E10EC-4F24-4DE9-954D-F918C7D4D9E3}" sibTransId="{0731E295-739B-4D23-9559-43766EE4EABF}"/>
    <dgm:cxn modelId="{E941C622-946E-4293-AB04-C3D6A4256CF2}" srcId="{C60A1476-B0F2-496B-AC2E-4E58F9FEF4AB}" destId="{FE76DE77-19D4-4BA8-BBC3-59B43D4B44F1}" srcOrd="2" destOrd="0" parTransId="{E5268902-BD91-4DD2-9935-54AEE04054DE}" sibTransId="{A7C01883-5323-459E-A832-6DD1EE103C43}"/>
    <dgm:cxn modelId="{DC86168D-6B27-4282-A960-9B086024CE51}" srcId="{C60A1476-B0F2-496B-AC2E-4E58F9FEF4AB}" destId="{8BCDEEF2-6486-4BBD-BA41-E56EDE86A479}" srcOrd="1" destOrd="0" parTransId="{93222C15-6F60-4648-8A23-6281EF90D20D}" sibTransId="{BE6A1104-CCA1-46FC-8C50-EEB09BCE8D37}"/>
    <dgm:cxn modelId="{01871FEF-B2C4-43F4-BB3E-95F213D38FFF}" type="presOf" srcId="{FE76DE77-19D4-4BA8-BBC3-59B43D4B44F1}" destId="{C5601CD5-ECC8-4DE3-B935-038246064344}" srcOrd="0" destOrd="0" presId="urn:microsoft.com/office/officeart/2009/3/layout/StepUpProcess"/>
    <dgm:cxn modelId="{FB62B78B-4BEA-426C-B95A-1D42442F06CD}" type="presOf" srcId="{DA4D0068-E1CD-45C1-A100-6312F72F4532}" destId="{3583BEFD-3D02-4299-83E7-94F1A1DB4DB9}" srcOrd="0" destOrd="0" presId="urn:microsoft.com/office/officeart/2009/3/layout/StepUpProcess"/>
    <dgm:cxn modelId="{AC828F7D-18C7-481E-B3D0-ED3F05EFAB3A}" type="presOf" srcId="{BA210655-3F40-4786-B200-A76114F14E80}" destId="{9A345260-CB53-4584-B355-134E7A6C16C0}" srcOrd="0" destOrd="0" presId="urn:microsoft.com/office/officeart/2009/3/layout/StepUpProcess"/>
    <dgm:cxn modelId="{754541CB-BFCE-4CE3-B151-0080866E4A8A}" srcId="{C60A1476-B0F2-496B-AC2E-4E58F9FEF4AB}" destId="{BA210655-3F40-4786-B200-A76114F14E80}" srcOrd="4" destOrd="0" parTransId="{98249391-B137-483B-AE89-DE69CC4CAEBE}" sibTransId="{5A3BF1A8-ECDB-42E2-8172-930C76D90E14}"/>
    <dgm:cxn modelId="{D889FC16-0EE1-4DE7-87F9-A8A61E32FE1B}" type="presOf" srcId="{D55DAFFE-CEC8-42B9-89D1-ADE75814C233}" destId="{799FAB8A-FCD4-48E0-A05D-020052A597CA}" srcOrd="0" destOrd="0" presId="urn:microsoft.com/office/officeart/2009/3/layout/StepUpProcess"/>
    <dgm:cxn modelId="{AFA2D1D7-E077-4E84-B0B0-7821EEF29D81}" type="presParOf" srcId="{D07AA37A-F257-45C6-A5FC-FAB91419572B}" destId="{EA15684A-70E3-478A-BFDB-FB8323499FE4}" srcOrd="0" destOrd="0" presId="urn:microsoft.com/office/officeart/2009/3/layout/StepUpProcess"/>
    <dgm:cxn modelId="{4AB90DC9-732E-4A36-88E6-FAD21DBF2FEE}" type="presParOf" srcId="{EA15684A-70E3-478A-BFDB-FB8323499FE4}" destId="{687E015C-0C1D-47D2-9BE8-0A9FBDBB33EF}" srcOrd="0" destOrd="0" presId="urn:microsoft.com/office/officeart/2009/3/layout/StepUpProcess"/>
    <dgm:cxn modelId="{BDE81F58-713A-4BE4-A953-1C57AD42CFD1}" type="presParOf" srcId="{EA15684A-70E3-478A-BFDB-FB8323499FE4}" destId="{799FAB8A-FCD4-48E0-A05D-020052A597CA}" srcOrd="1" destOrd="0" presId="urn:microsoft.com/office/officeart/2009/3/layout/StepUpProcess"/>
    <dgm:cxn modelId="{5B76608B-582B-4474-BBDE-002234326A63}" type="presParOf" srcId="{EA15684A-70E3-478A-BFDB-FB8323499FE4}" destId="{2601C8E0-0807-41D7-9478-A6D60349E5AC}" srcOrd="2" destOrd="0" presId="urn:microsoft.com/office/officeart/2009/3/layout/StepUpProcess"/>
    <dgm:cxn modelId="{227CAB4D-4A2D-404E-B6D5-F3842DAD7DA1}" type="presParOf" srcId="{D07AA37A-F257-45C6-A5FC-FAB91419572B}" destId="{D0995140-2352-44DD-85C2-0DC4724978DC}" srcOrd="1" destOrd="0" presId="urn:microsoft.com/office/officeart/2009/3/layout/StepUpProcess"/>
    <dgm:cxn modelId="{AADDC8B6-26CF-4493-BEEE-B1A00EBC0AAB}" type="presParOf" srcId="{D0995140-2352-44DD-85C2-0DC4724978DC}" destId="{D31642C0-FBED-4D9F-BEDB-F32967DC27B9}" srcOrd="0" destOrd="0" presId="urn:microsoft.com/office/officeart/2009/3/layout/StepUpProcess"/>
    <dgm:cxn modelId="{79FC34AB-E542-4B3D-9169-2D059263CF54}" type="presParOf" srcId="{D07AA37A-F257-45C6-A5FC-FAB91419572B}" destId="{D588129D-A503-44AA-B53B-4FCA42B8CD7C}" srcOrd="2" destOrd="0" presId="urn:microsoft.com/office/officeart/2009/3/layout/StepUpProcess"/>
    <dgm:cxn modelId="{BDAA8DFE-C14B-4D2C-9D17-FB0A5E38886F}" type="presParOf" srcId="{D588129D-A503-44AA-B53B-4FCA42B8CD7C}" destId="{696D669A-BF81-4890-8005-10EC532F4DF7}" srcOrd="0" destOrd="0" presId="urn:microsoft.com/office/officeart/2009/3/layout/StepUpProcess"/>
    <dgm:cxn modelId="{0DD43AB7-FC51-4A23-81AC-92AFFCE05D77}" type="presParOf" srcId="{D588129D-A503-44AA-B53B-4FCA42B8CD7C}" destId="{750A0D94-1EC9-4B16-8DB7-CA5971D5296D}" srcOrd="1" destOrd="0" presId="urn:microsoft.com/office/officeart/2009/3/layout/StepUpProcess"/>
    <dgm:cxn modelId="{0F4DA5E4-80FD-45EB-9F7C-E87095F13EEC}" type="presParOf" srcId="{D588129D-A503-44AA-B53B-4FCA42B8CD7C}" destId="{836E9A3D-29AC-434E-A558-C8DE2643DC03}" srcOrd="2" destOrd="0" presId="urn:microsoft.com/office/officeart/2009/3/layout/StepUpProcess"/>
    <dgm:cxn modelId="{6DDE8E14-BB60-47C8-A905-C1027F1DB2FE}" type="presParOf" srcId="{D07AA37A-F257-45C6-A5FC-FAB91419572B}" destId="{BAC71372-5F5E-40CB-9433-9D781C091BA3}" srcOrd="3" destOrd="0" presId="urn:microsoft.com/office/officeart/2009/3/layout/StepUpProcess"/>
    <dgm:cxn modelId="{18A1A0B6-1678-4FA3-BC00-C53D6D4808DC}" type="presParOf" srcId="{BAC71372-5F5E-40CB-9433-9D781C091BA3}" destId="{B075F5FC-6E96-4287-845E-B6BEE00CD65B}" srcOrd="0" destOrd="0" presId="urn:microsoft.com/office/officeart/2009/3/layout/StepUpProcess"/>
    <dgm:cxn modelId="{A3813C7E-BDB0-45F1-BBD1-CB79D7F94B97}" type="presParOf" srcId="{D07AA37A-F257-45C6-A5FC-FAB91419572B}" destId="{A6C86F6D-3BD2-4D22-957A-EC25944B06F2}" srcOrd="4" destOrd="0" presId="urn:microsoft.com/office/officeart/2009/3/layout/StepUpProcess"/>
    <dgm:cxn modelId="{DCA3BDEE-91F0-4FC8-BBF9-7E28EE0D1614}" type="presParOf" srcId="{A6C86F6D-3BD2-4D22-957A-EC25944B06F2}" destId="{A4443F2D-CB12-4F42-9EB6-B1E24B5D2807}" srcOrd="0" destOrd="0" presId="urn:microsoft.com/office/officeart/2009/3/layout/StepUpProcess"/>
    <dgm:cxn modelId="{BCE66D11-26CF-418F-834F-32903DD28C7E}" type="presParOf" srcId="{A6C86F6D-3BD2-4D22-957A-EC25944B06F2}" destId="{C5601CD5-ECC8-4DE3-B935-038246064344}" srcOrd="1" destOrd="0" presId="urn:microsoft.com/office/officeart/2009/3/layout/StepUpProcess"/>
    <dgm:cxn modelId="{C718C6E7-8CD0-4F68-88C5-3749653FFE60}" type="presParOf" srcId="{A6C86F6D-3BD2-4D22-957A-EC25944B06F2}" destId="{62B56227-676A-4F4F-A393-EC5A04A73AF4}" srcOrd="2" destOrd="0" presId="urn:microsoft.com/office/officeart/2009/3/layout/StepUpProcess"/>
    <dgm:cxn modelId="{DDA79684-8DD2-4AD7-9EF0-9834A04559A1}" type="presParOf" srcId="{D07AA37A-F257-45C6-A5FC-FAB91419572B}" destId="{D16580A7-9D6C-41EF-8665-8A9919481DD9}" srcOrd="5" destOrd="0" presId="urn:microsoft.com/office/officeart/2009/3/layout/StepUpProcess"/>
    <dgm:cxn modelId="{37A400E2-007B-4973-BF1A-25D135BC4BCC}" type="presParOf" srcId="{D16580A7-9D6C-41EF-8665-8A9919481DD9}" destId="{7B3BEF89-8950-4068-9415-9598FF3FB9C1}" srcOrd="0" destOrd="0" presId="urn:microsoft.com/office/officeart/2009/3/layout/StepUpProcess"/>
    <dgm:cxn modelId="{A62770A6-25B7-4FAA-AC33-B9254B6F6057}" type="presParOf" srcId="{D07AA37A-F257-45C6-A5FC-FAB91419572B}" destId="{3159AC46-AD19-4D0C-ABE4-D60FCED47117}" srcOrd="6" destOrd="0" presId="urn:microsoft.com/office/officeart/2009/3/layout/StepUpProcess"/>
    <dgm:cxn modelId="{5F179DEB-A545-4A42-AD09-6E631E85A9E8}" type="presParOf" srcId="{3159AC46-AD19-4D0C-ABE4-D60FCED47117}" destId="{69A5708F-9861-47E5-A7FC-8E350AA37C3F}" srcOrd="0" destOrd="0" presId="urn:microsoft.com/office/officeart/2009/3/layout/StepUpProcess"/>
    <dgm:cxn modelId="{F79BC8F7-ADDA-4691-BB45-78702D2783BA}" type="presParOf" srcId="{3159AC46-AD19-4D0C-ABE4-D60FCED47117}" destId="{3583BEFD-3D02-4299-83E7-94F1A1DB4DB9}" srcOrd="1" destOrd="0" presId="urn:microsoft.com/office/officeart/2009/3/layout/StepUpProcess"/>
    <dgm:cxn modelId="{7E07AEEC-3738-416C-A7D4-144CBCF55427}" type="presParOf" srcId="{3159AC46-AD19-4D0C-ABE4-D60FCED47117}" destId="{5AE9214D-98CD-4235-9564-BF16A8BBBA74}" srcOrd="2" destOrd="0" presId="urn:microsoft.com/office/officeart/2009/3/layout/StepUpProcess"/>
    <dgm:cxn modelId="{C51B7FA7-B4D4-46AB-AC9F-BB39636D8A7D}" type="presParOf" srcId="{D07AA37A-F257-45C6-A5FC-FAB91419572B}" destId="{34075389-D802-4107-AD23-D2EB3FF75624}" srcOrd="7" destOrd="0" presId="urn:microsoft.com/office/officeart/2009/3/layout/StepUpProcess"/>
    <dgm:cxn modelId="{24FB9A6B-0558-4EAD-8B51-D438627A3B1F}" type="presParOf" srcId="{34075389-D802-4107-AD23-D2EB3FF75624}" destId="{141B0419-56A3-4D57-B8E3-579B67CB437C}" srcOrd="0" destOrd="0" presId="urn:microsoft.com/office/officeart/2009/3/layout/StepUpProcess"/>
    <dgm:cxn modelId="{1939B31A-1A02-420A-B27B-2151B9138C78}" type="presParOf" srcId="{D07AA37A-F257-45C6-A5FC-FAB91419572B}" destId="{75C8A1AE-8256-4314-86A0-15D99D530C80}" srcOrd="8" destOrd="0" presId="urn:microsoft.com/office/officeart/2009/3/layout/StepUpProcess"/>
    <dgm:cxn modelId="{CF9C1FA8-03A0-4DF2-8F50-0CC3DEB31169}" type="presParOf" srcId="{75C8A1AE-8256-4314-86A0-15D99D530C80}" destId="{660F9A54-D6BC-431B-81BB-CFBA4B76597A}" srcOrd="0" destOrd="0" presId="urn:microsoft.com/office/officeart/2009/3/layout/StepUpProcess"/>
    <dgm:cxn modelId="{3B613D74-30D4-4705-932A-88800B8F0333}" type="presParOf" srcId="{75C8A1AE-8256-4314-86A0-15D99D530C80}" destId="{9A345260-CB53-4584-B355-134E7A6C16C0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12BB0-379C-4ACD-8D1C-E84D33FA9215}">
      <dsp:nvSpPr>
        <dsp:cNvPr id="0" name=""/>
        <dsp:cNvSpPr/>
      </dsp:nvSpPr>
      <dsp:spPr>
        <a:xfrm>
          <a:off x="2627450" y="1906"/>
          <a:ext cx="6487802" cy="245581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400" kern="1200" dirty="0" smtClean="0">
              <a:latin typeface="+mn-lt"/>
            </a:rPr>
            <a:t>з</a:t>
          </a:r>
          <a:r>
            <a:rPr lang="ru-RU" sz="2400" kern="1200" dirty="0" err="1" smtClean="0">
              <a:latin typeface="+mn-lt"/>
            </a:rPr>
            <a:t>аснована</a:t>
          </a:r>
          <a:r>
            <a:rPr lang="ru-RU" sz="2400" kern="1200" dirty="0" smtClean="0">
              <a:latin typeface="+mn-lt"/>
            </a:rPr>
            <a:t> на </a:t>
          </a:r>
          <a:r>
            <a:rPr lang="ru-RU" sz="2400" kern="1200" dirty="0" err="1" smtClean="0">
              <a:latin typeface="+mn-lt"/>
            </a:rPr>
            <a:t>принципі</a:t>
          </a:r>
          <a:r>
            <a:rPr lang="ru-RU" sz="2400" kern="1200" dirty="0" smtClean="0">
              <a:latin typeface="+mn-lt"/>
            </a:rPr>
            <a:t> </a:t>
          </a:r>
          <a:r>
            <a:rPr lang="ru-RU" sz="2400" kern="1200" dirty="0" err="1" smtClean="0">
              <a:latin typeface="+mn-lt"/>
            </a:rPr>
            <a:t>неймановської</a:t>
          </a:r>
          <a:r>
            <a:rPr lang="ru-RU" sz="2400" kern="1200" dirty="0" smtClean="0">
              <a:latin typeface="+mn-lt"/>
            </a:rPr>
            <a:t> </a:t>
          </a:r>
          <a:r>
            <a:rPr lang="ru-RU" sz="2400" kern="1200" dirty="0" err="1" smtClean="0">
              <a:latin typeface="+mn-lt"/>
            </a:rPr>
            <a:t>архітектури</a:t>
          </a:r>
          <a:r>
            <a:rPr lang="ru-RU" sz="2400" kern="1200" dirty="0" smtClean="0">
              <a:latin typeface="+mn-lt"/>
            </a:rPr>
            <a:t> </a:t>
          </a:r>
          <a:r>
            <a:rPr lang="ru-RU" sz="2400" kern="1200" dirty="0" err="1" smtClean="0">
              <a:latin typeface="+mn-lt"/>
            </a:rPr>
            <a:t>комп'ютера</a:t>
          </a:r>
          <a:endParaRPr lang="ru-R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стиль </a:t>
          </a:r>
          <a:r>
            <a:rPr lang="ru-RU" sz="2400" kern="1200" dirty="0" err="1" smtClean="0"/>
            <a:t>написання</a:t>
          </a:r>
          <a:r>
            <a:rPr lang="ru-RU" sz="2400" kern="1200" dirty="0" smtClean="0"/>
            <a:t> коду у </a:t>
          </a:r>
          <a:r>
            <a:rPr lang="ru-RU" sz="2400" kern="1200" dirty="0" err="1" smtClean="0"/>
            <a:t>вигляді</a:t>
          </a:r>
          <a:r>
            <a:rPr lang="ru-RU" sz="2400" kern="1200" dirty="0" smtClean="0"/>
            <a:t> набору </a:t>
          </a:r>
          <a:r>
            <a:rPr lang="ru-RU" sz="2400" kern="1200" dirty="0" err="1" smtClean="0"/>
            <a:t>послідовних</a:t>
          </a:r>
          <a:r>
            <a:rPr lang="ru-RU" sz="2400" kern="1200" dirty="0" smtClean="0"/>
            <a:t> </a:t>
          </a:r>
          <a:r>
            <a:rPr lang="ru-RU" sz="2400" kern="1200" dirty="0" err="1" smtClean="0"/>
            <a:t>інструкцій</a:t>
          </a:r>
          <a:r>
            <a:rPr lang="ru-RU" sz="2400" kern="1200" dirty="0" smtClean="0"/>
            <a:t> (команд) з </a:t>
          </a:r>
          <a:r>
            <a:rPr lang="ru-RU" sz="2400" kern="1200" dirty="0" err="1" smtClean="0"/>
            <a:t>використанням</a:t>
          </a:r>
          <a:r>
            <a:rPr lang="ru-RU" sz="2400" kern="1200" dirty="0" smtClean="0"/>
            <a:t> </a:t>
          </a:r>
          <a:r>
            <a:rPr lang="ru-RU" sz="2400" kern="1200" dirty="0" err="1" smtClean="0"/>
            <a:t>змінних</a:t>
          </a:r>
          <a:r>
            <a:rPr lang="ru-RU" sz="2400" kern="1200" dirty="0" smtClean="0"/>
            <a:t>.</a:t>
          </a:r>
          <a:endParaRPr lang="ru-RU" sz="2400" kern="1200" dirty="0"/>
        </a:p>
      </dsp:txBody>
      <dsp:txXfrm>
        <a:off x="2627450" y="308883"/>
        <a:ext cx="5566870" cy="1841865"/>
      </dsp:txXfrm>
    </dsp:sp>
    <dsp:sp modelId="{CEB743EA-E741-4B50-A6F0-B9FCB407A470}">
      <dsp:nvSpPr>
        <dsp:cNvPr id="0" name=""/>
        <dsp:cNvSpPr/>
      </dsp:nvSpPr>
      <dsp:spPr>
        <a:xfrm>
          <a:off x="1175" y="260567"/>
          <a:ext cx="2626274" cy="19384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b="1" kern="1200" dirty="0" smtClean="0">
              <a:latin typeface="+mn-lt"/>
            </a:rPr>
            <a:t>Парадигма імперативного програмування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b="1" kern="1200" dirty="0" smtClean="0">
              <a:latin typeface="+mn-lt"/>
            </a:rPr>
            <a:t> </a:t>
          </a:r>
          <a:endParaRPr lang="ru-RU" sz="2400" b="1" kern="1200" dirty="0"/>
        </a:p>
      </dsp:txBody>
      <dsp:txXfrm>
        <a:off x="95805" y="355197"/>
        <a:ext cx="2437014" cy="1749238"/>
      </dsp:txXfrm>
    </dsp:sp>
    <dsp:sp modelId="{1F678625-86D1-423D-90F2-DF657DF692B0}">
      <dsp:nvSpPr>
        <dsp:cNvPr id="0" name=""/>
        <dsp:cNvSpPr/>
      </dsp:nvSpPr>
      <dsp:spPr>
        <a:xfrm>
          <a:off x="2667648" y="2870916"/>
          <a:ext cx="6446276" cy="92383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>
              <a:latin typeface="+mn-lt"/>
            </a:rPr>
            <a:t>заснована на </a:t>
          </a:r>
          <a:r>
            <a:rPr lang="ru-RU" sz="2400" kern="1200" dirty="0" err="1" smtClean="0">
              <a:latin typeface="+mn-lt"/>
            </a:rPr>
            <a:t>математичних</a:t>
          </a:r>
          <a:r>
            <a:rPr lang="ru-RU" sz="2400" kern="1200" dirty="0" smtClean="0">
              <a:latin typeface="+mn-lt"/>
            </a:rPr>
            <a:t> </a:t>
          </a:r>
          <a:r>
            <a:rPr lang="ru-RU" sz="2400" kern="1200" dirty="0" err="1" smtClean="0">
              <a:latin typeface="+mn-lt"/>
            </a:rPr>
            <a:t>функціях</a:t>
          </a:r>
          <a:endParaRPr lang="ru-RU" sz="2400" kern="1200" dirty="0"/>
        </a:p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2400" kern="1200" dirty="0"/>
        </a:p>
      </dsp:txBody>
      <dsp:txXfrm>
        <a:off x="2667648" y="2986396"/>
        <a:ext cx="6099837" cy="692878"/>
      </dsp:txXfrm>
    </dsp:sp>
    <dsp:sp modelId="{50CC8D18-D583-4611-9ABF-12DA7A620403}">
      <dsp:nvSpPr>
        <dsp:cNvPr id="0" name=""/>
        <dsp:cNvSpPr/>
      </dsp:nvSpPr>
      <dsp:spPr>
        <a:xfrm>
          <a:off x="2502" y="2605484"/>
          <a:ext cx="2665146" cy="14585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+mn-lt"/>
            </a:rPr>
            <a:t>Парадигма </a:t>
          </a:r>
          <a:r>
            <a:rPr lang="ru-RU" sz="2400" b="1" kern="1200" dirty="0" err="1" smtClean="0">
              <a:latin typeface="+mn-lt"/>
            </a:rPr>
            <a:t>функціонального</a:t>
          </a:r>
          <a:r>
            <a:rPr lang="ru-RU" sz="2400" b="1" kern="1200" dirty="0" smtClean="0">
              <a:latin typeface="+mn-lt"/>
            </a:rPr>
            <a:t> </a:t>
          </a:r>
          <a:r>
            <a:rPr lang="ru-RU" sz="2400" b="1" kern="1200" dirty="0" err="1" smtClean="0">
              <a:latin typeface="+mn-lt"/>
            </a:rPr>
            <a:t>програмування</a:t>
          </a:r>
          <a:r>
            <a:rPr lang="ru-RU" sz="2400" b="1" kern="1200" dirty="0" smtClean="0">
              <a:latin typeface="+mn-lt"/>
            </a:rPr>
            <a:t> </a:t>
          </a:r>
          <a:endParaRPr lang="ru-RU" sz="2400" b="1" kern="1200" dirty="0"/>
        </a:p>
      </dsp:txBody>
      <dsp:txXfrm>
        <a:off x="73701" y="2676683"/>
        <a:ext cx="2522748" cy="13161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E015C-0C1D-47D2-9BE8-0A9FBDBB33EF}">
      <dsp:nvSpPr>
        <dsp:cNvPr id="0" name=""/>
        <dsp:cNvSpPr/>
      </dsp:nvSpPr>
      <dsp:spPr>
        <a:xfrm rot="5400000">
          <a:off x="327120" y="1872360"/>
          <a:ext cx="978618" cy="1628398"/>
        </a:xfrm>
        <a:prstGeom prst="corner">
          <a:avLst>
            <a:gd name="adj1" fmla="val 16120"/>
            <a:gd name="adj2" fmla="val 16110"/>
          </a:avLst>
        </a:prstGeom>
        <a:solidFill>
          <a:srgbClr val="00B05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FAB8A-FCD4-48E0-A05D-020052A597CA}">
      <dsp:nvSpPr>
        <dsp:cNvPr id="0" name=""/>
        <dsp:cNvSpPr/>
      </dsp:nvSpPr>
      <dsp:spPr>
        <a:xfrm>
          <a:off x="163765" y="2358900"/>
          <a:ext cx="1470127" cy="1288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kern="1200" dirty="0" smtClean="0"/>
            <a:t>Машинно-орієнтовані (</a:t>
          </a:r>
          <a:r>
            <a:rPr lang="en-US" sz="1800" kern="1200" dirty="0" smtClean="0"/>
            <a:t>Assembler)</a:t>
          </a:r>
          <a:endParaRPr lang="ru-RU" sz="1800" kern="1200" dirty="0"/>
        </a:p>
      </dsp:txBody>
      <dsp:txXfrm>
        <a:off x="163765" y="2358900"/>
        <a:ext cx="1470127" cy="1288653"/>
      </dsp:txXfrm>
    </dsp:sp>
    <dsp:sp modelId="{2601C8E0-0807-41D7-9478-A6D60349E5AC}">
      <dsp:nvSpPr>
        <dsp:cNvPr id="0" name=""/>
        <dsp:cNvSpPr/>
      </dsp:nvSpPr>
      <dsp:spPr>
        <a:xfrm>
          <a:off x="1356510" y="1752475"/>
          <a:ext cx="277382" cy="27738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D669A-BF81-4890-8005-10EC532F4DF7}">
      <dsp:nvSpPr>
        <dsp:cNvPr id="0" name=""/>
        <dsp:cNvSpPr/>
      </dsp:nvSpPr>
      <dsp:spPr>
        <a:xfrm rot="5400000">
          <a:off x="2130801" y="1442949"/>
          <a:ext cx="978618" cy="1628398"/>
        </a:xfrm>
        <a:prstGeom prst="corner">
          <a:avLst>
            <a:gd name="adj1" fmla="val 16120"/>
            <a:gd name="adj2" fmla="val 16110"/>
          </a:avLst>
        </a:prstGeom>
        <a:solidFill>
          <a:srgbClr val="00B0F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A0D94-1EC9-4B16-8DB7-CA5971D5296D}">
      <dsp:nvSpPr>
        <dsp:cNvPr id="0" name=""/>
        <dsp:cNvSpPr/>
      </dsp:nvSpPr>
      <dsp:spPr>
        <a:xfrm>
          <a:off x="1963488" y="1913557"/>
          <a:ext cx="1470127" cy="1288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kern="1200" dirty="0" smtClean="0"/>
            <a:t>Алгоритмічні</a:t>
          </a:r>
          <a:endParaRPr lang="ru-RU" sz="1800" kern="1200" dirty="0"/>
        </a:p>
      </dsp:txBody>
      <dsp:txXfrm>
        <a:off x="1963488" y="1913557"/>
        <a:ext cx="1470127" cy="1288653"/>
      </dsp:txXfrm>
    </dsp:sp>
    <dsp:sp modelId="{836E9A3D-29AC-434E-A558-C8DE2643DC03}">
      <dsp:nvSpPr>
        <dsp:cNvPr id="0" name=""/>
        <dsp:cNvSpPr/>
      </dsp:nvSpPr>
      <dsp:spPr>
        <a:xfrm>
          <a:off x="3156233" y="1307132"/>
          <a:ext cx="277382" cy="27738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43F2D-CB12-4F42-9EB6-B1E24B5D2807}">
      <dsp:nvSpPr>
        <dsp:cNvPr id="0" name=""/>
        <dsp:cNvSpPr/>
      </dsp:nvSpPr>
      <dsp:spPr>
        <a:xfrm rot="5400000">
          <a:off x="3926567" y="981673"/>
          <a:ext cx="978618" cy="1628398"/>
        </a:xfrm>
        <a:prstGeom prst="corner">
          <a:avLst>
            <a:gd name="adj1" fmla="val 16120"/>
            <a:gd name="adj2" fmla="val 16110"/>
          </a:avLst>
        </a:prstGeom>
        <a:solidFill>
          <a:srgbClr val="CC33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01CD5-ECC8-4DE3-B935-038246064344}">
      <dsp:nvSpPr>
        <dsp:cNvPr id="0" name=""/>
        <dsp:cNvSpPr/>
      </dsp:nvSpPr>
      <dsp:spPr>
        <a:xfrm>
          <a:off x="3763212" y="1468214"/>
          <a:ext cx="1470127" cy="1288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kern="1200" dirty="0" smtClean="0"/>
            <a:t>Об</a:t>
          </a:r>
          <a:r>
            <a:rPr lang="en-US" sz="1800" kern="1200" dirty="0" smtClean="0"/>
            <a:t>’</a:t>
          </a:r>
          <a:r>
            <a:rPr lang="uk-UA" sz="1800" kern="1200" dirty="0" err="1" smtClean="0"/>
            <a:t>єктно</a:t>
          </a:r>
          <a:r>
            <a:rPr lang="uk-UA" sz="1800" kern="1200" dirty="0" smtClean="0"/>
            <a:t>-орієнтовані</a:t>
          </a:r>
          <a:endParaRPr lang="ru-RU" sz="1800" kern="1200" dirty="0"/>
        </a:p>
      </dsp:txBody>
      <dsp:txXfrm>
        <a:off x="3763212" y="1468214"/>
        <a:ext cx="1470127" cy="1288653"/>
      </dsp:txXfrm>
    </dsp:sp>
    <dsp:sp modelId="{62B56227-676A-4F4F-A393-EC5A04A73AF4}">
      <dsp:nvSpPr>
        <dsp:cNvPr id="0" name=""/>
        <dsp:cNvSpPr/>
      </dsp:nvSpPr>
      <dsp:spPr>
        <a:xfrm>
          <a:off x="4955957" y="861789"/>
          <a:ext cx="277382" cy="27738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5708F-9861-47E5-A7FC-8E350AA37C3F}">
      <dsp:nvSpPr>
        <dsp:cNvPr id="0" name=""/>
        <dsp:cNvSpPr/>
      </dsp:nvSpPr>
      <dsp:spPr>
        <a:xfrm rot="5400000">
          <a:off x="5726291" y="536330"/>
          <a:ext cx="978618" cy="1628398"/>
        </a:xfrm>
        <a:prstGeom prst="corner">
          <a:avLst>
            <a:gd name="adj1" fmla="val 16120"/>
            <a:gd name="adj2" fmla="val 16110"/>
          </a:avLst>
        </a:prstGeom>
        <a:solidFill>
          <a:srgbClr val="7030A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3BEFD-3D02-4299-83E7-94F1A1DB4DB9}">
      <dsp:nvSpPr>
        <dsp:cNvPr id="0" name=""/>
        <dsp:cNvSpPr/>
      </dsp:nvSpPr>
      <dsp:spPr>
        <a:xfrm>
          <a:off x="5562935" y="1022870"/>
          <a:ext cx="1470127" cy="1288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kern="1200" dirty="0" err="1" smtClean="0"/>
            <a:t>Компонентно</a:t>
          </a:r>
          <a:r>
            <a:rPr lang="uk-UA" sz="1800" kern="1200" dirty="0" smtClean="0"/>
            <a:t>-орієнтовані</a:t>
          </a:r>
          <a:endParaRPr lang="ru-RU" sz="1800" kern="1200" dirty="0"/>
        </a:p>
      </dsp:txBody>
      <dsp:txXfrm>
        <a:off x="5562935" y="1022870"/>
        <a:ext cx="1470127" cy="1288653"/>
      </dsp:txXfrm>
    </dsp:sp>
    <dsp:sp modelId="{5AE9214D-98CD-4235-9564-BF16A8BBBA74}">
      <dsp:nvSpPr>
        <dsp:cNvPr id="0" name=""/>
        <dsp:cNvSpPr/>
      </dsp:nvSpPr>
      <dsp:spPr>
        <a:xfrm>
          <a:off x="6755680" y="416445"/>
          <a:ext cx="277382" cy="27738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0F9A54-D6BC-431B-81BB-CFBA4B76597A}">
      <dsp:nvSpPr>
        <dsp:cNvPr id="0" name=""/>
        <dsp:cNvSpPr/>
      </dsp:nvSpPr>
      <dsp:spPr>
        <a:xfrm rot="5400000">
          <a:off x="7638341" y="-90807"/>
          <a:ext cx="978618" cy="1869760"/>
        </a:xfrm>
        <a:prstGeom prst="corner">
          <a:avLst>
            <a:gd name="adj1" fmla="val 16120"/>
            <a:gd name="adj2" fmla="val 16110"/>
          </a:avLst>
        </a:prstGeom>
        <a:solidFill>
          <a:srgbClr val="0000CC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345260-CB53-4584-B355-134E7A6C16C0}">
      <dsp:nvSpPr>
        <dsp:cNvPr id="0" name=""/>
        <dsp:cNvSpPr/>
      </dsp:nvSpPr>
      <dsp:spPr>
        <a:xfrm>
          <a:off x="7342997" y="574601"/>
          <a:ext cx="1755273" cy="71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b="1" kern="1200" dirty="0" smtClean="0">
              <a:solidFill>
                <a:srgbClr val="FF0000"/>
              </a:solidFill>
            </a:rPr>
            <a:t>Логічні та функціональні</a:t>
          </a:r>
          <a:endParaRPr lang="ru-RU" sz="1800" b="1" kern="1200" dirty="0">
            <a:solidFill>
              <a:srgbClr val="FF0000"/>
            </a:solidFill>
          </a:endParaRPr>
        </a:p>
      </dsp:txBody>
      <dsp:txXfrm>
        <a:off x="7342997" y="574601"/>
        <a:ext cx="1755273" cy="71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99AECBE-6641-4858-A154-49259F42AE1F}" type="datetimeFigureOut">
              <a:rPr lang="ru-RU"/>
              <a:pPr>
                <a:defRPr/>
              </a:pPr>
              <a:t>02.09.2021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u-R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F01BA5B-E64C-425B-B404-47056B1C9CD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6934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1BA5B-E64C-425B-B404-47056B1C9CDF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90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2232" y="6569242"/>
            <a:ext cx="631767" cy="28875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‹#›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-19025" y="692696"/>
            <a:ext cx="9144000" cy="173255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ru-RU" sz="1800">
              <a:solidFill>
                <a:prstClr val="white"/>
              </a:solidFill>
            </a:endParaRP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6443242"/>
            <a:ext cx="9144000" cy="126000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ru-RU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50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5043" y="-26426"/>
            <a:ext cx="9169043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 userDrawn="1"/>
        </p:nvSpPr>
        <p:spPr>
          <a:xfrm>
            <a:off x="-25814" y="935146"/>
            <a:ext cx="9169043" cy="5922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2627784" y="6551552"/>
            <a:ext cx="548328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uk-UA" dirty="0" smtClean="0">
                <a:solidFill>
                  <a:schemeClr val="bg1"/>
                </a:solidFill>
              </a:rPr>
              <a:t>Т.В. </a:t>
            </a:r>
            <a:r>
              <a:rPr lang="uk-UA" dirty="0" err="1" smtClean="0">
                <a:solidFill>
                  <a:schemeClr val="bg1"/>
                </a:solidFill>
              </a:rPr>
              <a:t>Ковалюк</a:t>
            </a:r>
            <a:r>
              <a:rPr lang="uk-UA" dirty="0" smtClean="0">
                <a:solidFill>
                  <a:schemeClr val="bg1"/>
                </a:solidFill>
              </a:rPr>
              <a:t> Функціональне програмування КНУ </a:t>
            </a:r>
            <a:r>
              <a:rPr lang="uk-UA" dirty="0" err="1" smtClean="0">
                <a:solidFill>
                  <a:schemeClr val="bg1"/>
                </a:solidFill>
              </a:rPr>
              <a:t>ім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Т.Шевченка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2622389" y="6551552"/>
            <a:ext cx="548328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uk-UA" dirty="0" smtClean="0">
                <a:solidFill>
                  <a:prstClr val="black"/>
                </a:solidFill>
              </a:rPr>
              <a:t>Т.В. </a:t>
            </a:r>
            <a:r>
              <a:rPr lang="uk-UA" dirty="0" err="1" smtClean="0">
                <a:solidFill>
                  <a:prstClr val="black"/>
                </a:solidFill>
              </a:rPr>
              <a:t>Ковалюк</a:t>
            </a:r>
            <a:r>
              <a:rPr lang="uk-UA" dirty="0" smtClean="0">
                <a:solidFill>
                  <a:prstClr val="black"/>
                </a:solidFill>
              </a:rPr>
              <a:t> Функціональне програмування КНУ </a:t>
            </a:r>
            <a:r>
              <a:rPr lang="uk-UA" dirty="0" err="1" smtClean="0">
                <a:solidFill>
                  <a:prstClr val="black"/>
                </a:solidFill>
              </a:rPr>
              <a:t>ім</a:t>
            </a:r>
            <a:r>
              <a:rPr lang="uk-UA" dirty="0" smtClean="0">
                <a:solidFill>
                  <a:prstClr val="black"/>
                </a:solidFill>
              </a:rPr>
              <a:t> Т. Шевченка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9462" y="6551552"/>
            <a:ext cx="486966" cy="280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438041"/>
            <a:ext cx="9175859" cy="10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11678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356351"/>
            <a:ext cx="486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032069" y="6612106"/>
            <a:ext cx="548328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uk-UA" dirty="0" smtClean="0">
                <a:solidFill>
                  <a:prstClr val="black"/>
                </a:solidFill>
              </a:rPr>
              <a:t>Т.В. </a:t>
            </a:r>
            <a:r>
              <a:rPr lang="uk-UA" dirty="0" err="1" smtClean="0">
                <a:solidFill>
                  <a:prstClr val="black"/>
                </a:solidFill>
              </a:rPr>
              <a:t>Ковалюк</a:t>
            </a:r>
            <a:r>
              <a:rPr lang="uk-UA" dirty="0" smtClean="0">
                <a:solidFill>
                  <a:prstClr val="black"/>
                </a:solidFill>
              </a:rPr>
              <a:t> Функціональне програмування КНУ </a:t>
            </a:r>
            <a:r>
              <a:rPr lang="uk-UA" dirty="0" err="1" smtClean="0">
                <a:solidFill>
                  <a:prstClr val="black"/>
                </a:solidFill>
              </a:rPr>
              <a:t>ім</a:t>
            </a:r>
            <a:r>
              <a:rPr lang="uk-UA" dirty="0" smtClean="0">
                <a:solidFill>
                  <a:prstClr val="black"/>
                </a:solidFill>
              </a:rPr>
              <a:t> </a:t>
            </a:r>
            <a:r>
              <a:rPr lang="uk-UA" dirty="0" err="1" smtClean="0">
                <a:solidFill>
                  <a:prstClr val="black"/>
                </a:solidFill>
              </a:rPr>
              <a:t>Т.Шевченка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93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7" r:id="rId1"/>
    <p:sldLayoutId id="214748438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&#1080;&#1089;&#1090;&#1086;&#1095;&#1085;&#1080;&#1082;&#1080;/VanRoyChapter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smsmu.wordpress.com/structure-and-comparison-of-programming-language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Common_Lisp" TargetMode="External"/><Relationship Id="rId2" Type="http://schemas.openxmlformats.org/officeDocument/2006/relationships/hyperlink" Target="https://uk.wikipedia.org/wiki/%D0%9A%D0%B0%D1%82%D0%B5%D0%B3%D0%BE%D1%80%D1%96%D1%8F:%D0%A4%D1%83%D0%BD%D0%BA%D1%86%D1%96%D0%BE%D0%BD%D0%B0%D0%BB%D1%8C%D0%BD%D1%96_%D0%BC%D0%BE%D0%B2%D0%B8_%D0%BF%D1%80%D0%BE%D0%B3%D1%80%D0%B0%D0%BC%D1%83%D0%B2%D0%B0%D0%BD%D0%BD%D1%8F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rextester.com/l/common_lisp_online_compiler" TargetMode="External"/><Relationship Id="rId3" Type="http://schemas.openxmlformats.org/officeDocument/2006/relationships/hyperlink" Target="https://www.cs.utexas.edu/users/novak/gclwin.html" TargetMode="External"/><Relationship Id="rId7" Type="http://schemas.openxmlformats.org/officeDocument/2006/relationships/hyperlink" Target="https://www.erlang.org/downloads" TargetMode="External"/><Relationship Id="rId2" Type="http://schemas.openxmlformats.org/officeDocument/2006/relationships/hyperlink" Target="http://www.tucows.com/preview/7932/GC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ch.fpcomplete.com/haskell/get-started/windows" TargetMode="External"/><Relationship Id="rId5" Type="http://schemas.openxmlformats.org/officeDocument/2006/relationships/hyperlink" Target="https://www.haskell.org/ghc/" TargetMode="External"/><Relationship Id="rId10" Type="http://schemas.openxmlformats.org/officeDocument/2006/relationships/hyperlink" Target="https://www.softportal.com/get-19673-lispworks-personal-edition.html" TargetMode="External"/><Relationship Id="rId4" Type="http://schemas.openxmlformats.org/officeDocument/2006/relationships/hyperlink" Target="https://www.haskell.org/platform/windows.html" TargetMode="External"/><Relationship Id="rId9" Type="http://schemas.openxmlformats.org/officeDocument/2006/relationships/hyperlink" Target="http://homelisp.ru/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-sop.inria.fr/mimosa/fp/Bigloo/" TargetMode="External"/><Relationship Id="rId13" Type="http://schemas.openxmlformats.org/officeDocument/2006/relationships/hyperlink" Target="http://www.clozure.com/clozurecl.html" TargetMode="External"/><Relationship Id="rId18" Type="http://schemas.openxmlformats.org/officeDocument/2006/relationships/hyperlink" Target="https://download.racket-lang.org/" TargetMode="External"/><Relationship Id="rId3" Type="http://schemas.openxmlformats.org/officeDocument/2006/relationships/hyperlink" Target="http://cormanlisp.com/" TargetMode="External"/><Relationship Id="rId7" Type="http://schemas.openxmlformats.org/officeDocument/2006/relationships/hyperlink" Target="http://dynamo.iro.umontreal.ca/~gambit/" TargetMode="External"/><Relationship Id="rId12" Type="http://schemas.openxmlformats.org/officeDocument/2006/relationships/hyperlink" Target="http://www.eligis.com/" TargetMode="External"/><Relationship Id="rId17" Type="http://schemas.openxmlformats.org/officeDocument/2006/relationships/hyperlink" Target="https://www.daansystems.com/lispide/" TargetMode="External"/><Relationship Id="rId2" Type="http://schemas.openxmlformats.org/officeDocument/2006/relationships/hyperlink" Target="https://repl.it/languages/scheme" TargetMode="External"/><Relationship Id="rId16" Type="http://schemas.openxmlformats.org/officeDocument/2006/relationships/hyperlink" Target="http://common-lisp.net/project/armedbea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nu.org/software/gcl/" TargetMode="External"/><Relationship Id="rId11" Type="http://schemas.openxmlformats.org/officeDocument/2006/relationships/hyperlink" Target="http://www.newlisp.org/" TargetMode="External"/><Relationship Id="rId5" Type="http://schemas.openxmlformats.org/officeDocument/2006/relationships/hyperlink" Target="http://clisp.cons.org/" TargetMode="External"/><Relationship Id="rId15" Type="http://schemas.openxmlformats.org/officeDocument/2006/relationships/hyperlink" Target="http://clojure.org/" TargetMode="External"/><Relationship Id="rId10" Type="http://schemas.openxmlformats.org/officeDocument/2006/relationships/hyperlink" Target="http://www.paulgraham.com/arc.html" TargetMode="External"/><Relationship Id="rId19" Type="http://schemas.openxmlformats.org/officeDocument/2006/relationships/hyperlink" Target="https://racket-lang.org/" TargetMode="External"/><Relationship Id="rId4" Type="http://schemas.openxmlformats.org/officeDocument/2006/relationships/hyperlink" Target="http://www.sbcl.org/" TargetMode="External"/><Relationship Id="rId9" Type="http://schemas.openxmlformats.org/officeDocument/2006/relationships/hyperlink" Target="http://people.csail.mit.edu/jaffer/SCM.html" TargetMode="External"/><Relationship Id="rId14" Type="http://schemas.openxmlformats.org/officeDocument/2006/relationships/hyperlink" Target="http://www.picolisp.com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alexott.net/ru/fp/books/" TargetMode="External"/><Relationship Id="rId2" Type="http://schemas.openxmlformats.org/officeDocument/2006/relationships/hyperlink" Target="https://github.com/tkovalyuk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acolyer.org/2019/01/25/programming-paradigms-for-dummies-what-every-programmer-should-know/" TargetMode="External"/><Relationship Id="rId4" Type="http://schemas.openxmlformats.org/officeDocument/2006/relationships/hyperlink" Target="http://fprog.ru/2009/issue1/alex-ott-literature-overview/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043" y="-26426"/>
            <a:ext cx="9169043" cy="6858000"/>
          </a:xfrm>
          <a:prstGeom prst="rect">
            <a:avLst/>
          </a:prstGeom>
        </p:spPr>
      </p:pic>
      <p:sp>
        <p:nvSpPr>
          <p:cNvPr id="3" name="WordArt 5"/>
          <p:cNvSpPr>
            <a:spLocks noChangeArrowheads="1" noChangeShapeType="1" noTextEdit="1"/>
          </p:cNvSpPr>
          <p:nvPr/>
        </p:nvSpPr>
        <p:spPr bwMode="auto">
          <a:xfrm>
            <a:off x="611560" y="1484784"/>
            <a:ext cx="8352928" cy="2376487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 dirty="0" err="1" smtClean="0">
                <a:solidFill>
                  <a:schemeClr val="bg1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Функціональне</a:t>
            </a:r>
            <a:endParaRPr lang="ru-RU" sz="3600" kern="10" dirty="0">
              <a:solidFill>
                <a:schemeClr val="bg1"/>
              </a:solidFill>
              <a:effectLst>
                <a:outerShdw dist="68392" dir="1308085" algn="ctr" rotWithShape="0">
                  <a:srgbClr val="F6FB17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ctr"/>
            <a:r>
              <a:rPr lang="ru-RU" sz="3600" kern="10" dirty="0" err="1">
                <a:solidFill>
                  <a:schemeClr val="bg1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програмування</a:t>
            </a:r>
            <a:endParaRPr lang="ru-RU" sz="3600" kern="10" dirty="0">
              <a:solidFill>
                <a:schemeClr val="bg1"/>
              </a:solidFill>
              <a:effectLst>
                <a:outerShdw dist="68392" dir="1308085" algn="ctr" rotWithShape="0">
                  <a:srgbClr val="F6FB17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70955"/>
            <a:ext cx="8892480" cy="2062103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b="1" i="1" kern="10" dirty="0" smtClean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Лектор </a:t>
            </a:r>
            <a:r>
              <a:rPr lang="ru-RU" b="1" i="1" kern="10" dirty="0" err="1" smtClean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Ковалюк</a:t>
            </a:r>
            <a:r>
              <a:rPr lang="ru-RU" b="1" i="1" kern="10" dirty="0" smtClean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ru-RU" b="1" i="1" kern="10" dirty="0" err="1" smtClean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Тетяна</a:t>
            </a:r>
            <a:r>
              <a:rPr lang="ru-RU" b="1" i="1" kern="10" dirty="0" smtClean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ru-RU" b="1" i="1" kern="10" dirty="0" err="1" smtClean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Володимирівна</a:t>
            </a:r>
            <a:endParaRPr lang="ru-RU" b="1" i="1" kern="10" dirty="0" smtClean="0">
              <a:ln w="9525">
                <a:solidFill>
                  <a:schemeClr val="tx2"/>
                </a:solidFill>
                <a:round/>
                <a:headEnd/>
                <a:tailEnd/>
              </a:ln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ru-RU" b="1" i="1" kern="10" dirty="0" smtClean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ru-RU" b="1" i="1" kern="10" dirty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к.т.н., доцент </a:t>
            </a:r>
          </a:p>
          <a:p>
            <a:pPr algn="ctr"/>
            <a:r>
              <a:rPr lang="ru-RU" b="1" i="1" kern="10" dirty="0" err="1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tkovalyuk@u</a:t>
            </a:r>
            <a:r>
              <a:rPr lang="en-US" b="1" i="1" kern="10" dirty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kr.net</a:t>
            </a:r>
            <a:endParaRPr lang="ru-RU" b="1" i="1" kern="10" dirty="0">
              <a:ln w="9525">
                <a:solidFill>
                  <a:schemeClr val="tx2"/>
                </a:solidFill>
                <a:round/>
                <a:headEnd/>
                <a:tailEnd/>
              </a:ln>
              <a:solidFill>
                <a:schemeClr val="bg1"/>
              </a:solidFill>
              <a:latin typeface="Arial"/>
              <a:cs typeface="Arial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</a:t>
            </a:fld>
            <a:endParaRPr lang="ru-RU" dirty="0"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557197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251520" y="998746"/>
            <a:ext cx="842575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uk-UA" sz="2200" dirty="0"/>
              <a:t>Інше визначення:</a:t>
            </a:r>
          </a:p>
          <a:p>
            <a:endParaRPr lang="uk-UA" sz="2200" dirty="0"/>
          </a:p>
          <a:p>
            <a:r>
              <a:rPr lang="uk-UA" sz="2200" dirty="0"/>
              <a:t>Програма «декларативна», якщо її написано винятково</a:t>
            </a:r>
          </a:p>
          <a:p>
            <a:pPr>
              <a:buClr>
                <a:srgbClr val="0000CC"/>
              </a:buClr>
              <a:buFont typeface="Wingdings" pitchFamily="2" charset="2"/>
              <a:buChar char="v"/>
            </a:pPr>
            <a:r>
              <a:rPr lang="uk-UA" sz="2200" dirty="0"/>
              <a:t> функціональною мовою програмування,</a:t>
            </a:r>
          </a:p>
          <a:p>
            <a:pPr>
              <a:buClr>
                <a:srgbClr val="0000CC"/>
              </a:buClr>
              <a:buFont typeface="Wingdings" pitchFamily="2" charset="2"/>
              <a:buChar char="v"/>
            </a:pPr>
            <a:r>
              <a:rPr lang="uk-UA" sz="2200" dirty="0"/>
              <a:t> логічною мовою програмування, </a:t>
            </a:r>
          </a:p>
          <a:p>
            <a:pPr>
              <a:buClr>
                <a:srgbClr val="0000CC"/>
              </a:buClr>
              <a:buFont typeface="Wingdings" pitchFamily="2" charset="2"/>
              <a:buChar char="v"/>
            </a:pPr>
            <a:r>
              <a:rPr lang="uk-UA" sz="2200" dirty="0"/>
              <a:t> або мовою обмежень. </a:t>
            </a:r>
          </a:p>
        </p:txBody>
      </p:sp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-108520" y="0"/>
            <a:ext cx="92249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b="1" dirty="0" err="1">
                <a:solidFill>
                  <a:schemeClr val="bg1"/>
                </a:solidFill>
              </a:rPr>
              <a:t>Декларативне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програмування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5365" name="Rectangle 8"/>
          <p:cNvSpPr>
            <a:spLocks noChangeArrowheads="1"/>
          </p:cNvSpPr>
          <p:nvPr/>
        </p:nvSpPr>
        <p:spPr bwMode="auto">
          <a:xfrm>
            <a:off x="4575266" y="4462373"/>
            <a:ext cx="4297679" cy="178510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uk-UA" sz="2200" dirty="0">
                <a:solidFill>
                  <a:srgbClr val="000099"/>
                </a:solidFill>
              </a:rPr>
              <a:t>Д</a:t>
            </a:r>
            <a:r>
              <a:rPr lang="en-US" sz="2200" dirty="0" err="1">
                <a:solidFill>
                  <a:srgbClr val="000099"/>
                </a:solidFill>
              </a:rPr>
              <a:t>екларативні</a:t>
            </a:r>
            <a:r>
              <a:rPr lang="en-US" sz="2200" dirty="0">
                <a:solidFill>
                  <a:srgbClr val="000099"/>
                </a:solidFill>
              </a:rPr>
              <a:t> </a:t>
            </a:r>
            <a:r>
              <a:rPr lang="en-US" sz="2200" dirty="0" err="1">
                <a:solidFill>
                  <a:srgbClr val="000099"/>
                </a:solidFill>
              </a:rPr>
              <a:t>мови</a:t>
            </a:r>
            <a:r>
              <a:rPr lang="en-US" sz="2200" dirty="0">
                <a:solidFill>
                  <a:srgbClr val="000099"/>
                </a:solidFill>
              </a:rPr>
              <a:t> </a:t>
            </a:r>
            <a:r>
              <a:rPr lang="en-US" sz="2200" dirty="0" err="1">
                <a:solidFill>
                  <a:srgbClr val="000099"/>
                </a:solidFill>
              </a:rPr>
              <a:t>наз</a:t>
            </a:r>
            <a:r>
              <a:rPr lang="uk-UA" sz="2200" dirty="0" err="1">
                <a:solidFill>
                  <a:srgbClr val="000099"/>
                </a:solidFill>
              </a:rPr>
              <a:t>ивають</a:t>
            </a:r>
            <a:r>
              <a:rPr lang="en-US" sz="2200" dirty="0">
                <a:solidFill>
                  <a:srgbClr val="000099"/>
                </a:solidFill>
              </a:rPr>
              <a:t> </a:t>
            </a:r>
            <a:r>
              <a:rPr lang="en-US" sz="2200" dirty="0" err="1">
                <a:solidFill>
                  <a:srgbClr val="000099"/>
                </a:solidFill>
              </a:rPr>
              <a:t>мовами</a:t>
            </a:r>
            <a:r>
              <a:rPr lang="en-US" sz="2200" dirty="0">
                <a:solidFill>
                  <a:srgbClr val="000099"/>
                </a:solidFill>
              </a:rPr>
              <a:t> </a:t>
            </a:r>
            <a:r>
              <a:rPr lang="en-US" sz="2200" b="1" dirty="0" err="1">
                <a:solidFill>
                  <a:srgbClr val="000099"/>
                </a:solidFill>
              </a:rPr>
              <a:t>надвисокого</a:t>
            </a:r>
            <a:r>
              <a:rPr lang="en-US" sz="2200" b="1" dirty="0">
                <a:solidFill>
                  <a:srgbClr val="000099"/>
                </a:solidFill>
              </a:rPr>
              <a:t> </a:t>
            </a:r>
            <a:r>
              <a:rPr lang="en-US" sz="2200" b="1" dirty="0" err="1">
                <a:solidFill>
                  <a:srgbClr val="000099"/>
                </a:solidFill>
              </a:rPr>
              <a:t>або</a:t>
            </a:r>
            <a:r>
              <a:rPr lang="en-US" sz="2200" b="1" dirty="0">
                <a:solidFill>
                  <a:srgbClr val="000099"/>
                </a:solidFill>
              </a:rPr>
              <a:t> </a:t>
            </a:r>
            <a:r>
              <a:rPr lang="en-US" sz="2200" b="1" dirty="0" err="1">
                <a:solidFill>
                  <a:srgbClr val="000099"/>
                </a:solidFill>
              </a:rPr>
              <a:t>найвищого</a:t>
            </a:r>
            <a:r>
              <a:rPr lang="en-US" sz="2200" b="1" dirty="0">
                <a:solidFill>
                  <a:srgbClr val="000099"/>
                </a:solidFill>
              </a:rPr>
              <a:t> </a:t>
            </a:r>
            <a:r>
              <a:rPr lang="en-US" sz="2200" b="1" dirty="0" err="1">
                <a:solidFill>
                  <a:srgbClr val="000099"/>
                </a:solidFill>
              </a:rPr>
              <a:t>рівня</a:t>
            </a:r>
            <a:r>
              <a:rPr lang="en-US" sz="2200" dirty="0">
                <a:solidFill>
                  <a:srgbClr val="000099"/>
                </a:solidFill>
              </a:rPr>
              <a:t>, </a:t>
            </a:r>
            <a:r>
              <a:rPr lang="en-US" sz="2200" dirty="0" err="1">
                <a:solidFill>
                  <a:srgbClr val="000099"/>
                </a:solidFill>
              </a:rPr>
              <a:t>оскільки</a:t>
            </a:r>
            <a:r>
              <a:rPr lang="en-US" sz="2200" dirty="0">
                <a:solidFill>
                  <a:srgbClr val="000099"/>
                </a:solidFill>
              </a:rPr>
              <a:t> </a:t>
            </a:r>
            <a:r>
              <a:rPr lang="en-US" sz="2200" dirty="0" err="1">
                <a:solidFill>
                  <a:srgbClr val="000099"/>
                </a:solidFill>
              </a:rPr>
              <a:t>вони</a:t>
            </a:r>
            <a:r>
              <a:rPr lang="en-US" sz="2200" dirty="0">
                <a:solidFill>
                  <a:srgbClr val="000099"/>
                </a:solidFill>
              </a:rPr>
              <a:t> </a:t>
            </a:r>
            <a:r>
              <a:rPr lang="en-US" sz="2200" dirty="0" err="1">
                <a:solidFill>
                  <a:srgbClr val="000099"/>
                </a:solidFill>
              </a:rPr>
              <a:t>дуже</a:t>
            </a:r>
            <a:r>
              <a:rPr lang="en-US" sz="2200" dirty="0">
                <a:solidFill>
                  <a:srgbClr val="000099"/>
                </a:solidFill>
              </a:rPr>
              <a:t> </a:t>
            </a:r>
            <a:r>
              <a:rPr lang="en-US" sz="2200" dirty="0" err="1">
                <a:solidFill>
                  <a:srgbClr val="000099"/>
                </a:solidFill>
              </a:rPr>
              <a:t>близькі</a:t>
            </a:r>
            <a:r>
              <a:rPr lang="en-US" sz="2200" dirty="0">
                <a:solidFill>
                  <a:srgbClr val="000099"/>
                </a:solidFill>
              </a:rPr>
              <a:t> </a:t>
            </a:r>
            <a:r>
              <a:rPr lang="en-US" sz="2200" dirty="0" err="1">
                <a:solidFill>
                  <a:srgbClr val="000099"/>
                </a:solidFill>
              </a:rPr>
              <a:t>до</a:t>
            </a:r>
            <a:r>
              <a:rPr lang="en-US" sz="2200" dirty="0">
                <a:solidFill>
                  <a:srgbClr val="000099"/>
                </a:solidFill>
              </a:rPr>
              <a:t> </a:t>
            </a:r>
            <a:r>
              <a:rPr lang="en-US" sz="2200" dirty="0" err="1">
                <a:solidFill>
                  <a:srgbClr val="000099"/>
                </a:solidFill>
              </a:rPr>
              <a:t>людської</a:t>
            </a:r>
            <a:r>
              <a:rPr lang="en-US" sz="2200" dirty="0">
                <a:solidFill>
                  <a:srgbClr val="000099"/>
                </a:solidFill>
              </a:rPr>
              <a:t> </a:t>
            </a:r>
            <a:r>
              <a:rPr lang="en-US" sz="2200" dirty="0" err="1">
                <a:solidFill>
                  <a:srgbClr val="000099"/>
                </a:solidFill>
              </a:rPr>
              <a:t>мови</a:t>
            </a:r>
            <a:r>
              <a:rPr lang="en-US" sz="2200" dirty="0">
                <a:solidFill>
                  <a:srgbClr val="000099"/>
                </a:solidFill>
              </a:rPr>
              <a:t> і </a:t>
            </a:r>
            <a:r>
              <a:rPr lang="en-US" sz="2200" dirty="0" err="1">
                <a:solidFill>
                  <a:srgbClr val="000099"/>
                </a:solidFill>
              </a:rPr>
              <a:t>людського</a:t>
            </a:r>
            <a:r>
              <a:rPr lang="en-US" sz="2200" dirty="0">
                <a:solidFill>
                  <a:srgbClr val="000099"/>
                </a:solidFill>
              </a:rPr>
              <a:t> </a:t>
            </a:r>
            <a:r>
              <a:rPr lang="en-US" sz="2200" dirty="0" err="1">
                <a:solidFill>
                  <a:srgbClr val="000099"/>
                </a:solidFill>
              </a:rPr>
              <a:t>мислення</a:t>
            </a:r>
            <a:r>
              <a:rPr lang="en-US" sz="2200" dirty="0" smtClean="0">
                <a:solidFill>
                  <a:srgbClr val="000099"/>
                </a:solidFill>
              </a:rPr>
              <a:t>.</a:t>
            </a:r>
            <a:endParaRPr lang="en-US" sz="22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10</a:t>
            </a:fld>
            <a:endParaRPr lang="ru-RU" dirty="0">
              <a:solidFill>
                <a:prstClr val="black"/>
              </a:solidFill>
            </a:endParaRP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4018589857"/>
              </p:ext>
            </p:extLst>
          </p:nvPr>
        </p:nvGraphicFramePr>
        <p:xfrm>
          <a:off x="18156" y="2278336"/>
          <a:ext cx="909827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2463800" y="205105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0" y="0"/>
            <a:ext cx="9144000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ts val="0"/>
              </a:spcBef>
              <a:buFont typeface="Arial" charset="0"/>
              <a:buNone/>
            </a:pPr>
            <a:r>
              <a:rPr lang="uk-UA" b="1" dirty="0">
                <a:solidFill>
                  <a:schemeClr val="bg1"/>
                </a:solidFill>
              </a:rPr>
              <a:t>Галузі застосування декларативних мов програмування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179512" y="1222013"/>
            <a:ext cx="8784976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sz="2200" dirty="0"/>
              <a:t> С</a:t>
            </a:r>
            <a:r>
              <a:rPr lang="en-US" sz="2200" dirty="0" err="1"/>
              <a:t>истем</a:t>
            </a:r>
            <a:r>
              <a:rPr lang="uk-UA" sz="2200" dirty="0"/>
              <a:t>и</a:t>
            </a:r>
            <a:r>
              <a:rPr lang="en-US" sz="2200" dirty="0"/>
              <a:t> </a:t>
            </a:r>
            <a:r>
              <a:rPr lang="en-US" sz="2200" dirty="0" err="1"/>
              <a:t>штучного</a:t>
            </a:r>
            <a:r>
              <a:rPr lang="en-US" sz="2200" dirty="0"/>
              <a:t> </a:t>
            </a:r>
            <a:r>
              <a:rPr lang="en-US" sz="2200" dirty="0" err="1"/>
              <a:t>інтелекту</a:t>
            </a:r>
            <a:endParaRPr lang="en-US" sz="2200" dirty="0"/>
          </a:p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sz="2200" dirty="0"/>
              <a:t> </a:t>
            </a:r>
            <a:r>
              <a:rPr lang="en-US" sz="2200" dirty="0" err="1"/>
              <a:t>Автоматичний</a:t>
            </a:r>
            <a:r>
              <a:rPr lang="en-US" sz="2200" dirty="0"/>
              <a:t> </a:t>
            </a:r>
            <a:r>
              <a:rPr lang="en-US" sz="2200" dirty="0" err="1"/>
              <a:t>доказ</a:t>
            </a:r>
            <a:r>
              <a:rPr lang="en-US" sz="2200" dirty="0"/>
              <a:t> </a:t>
            </a:r>
            <a:r>
              <a:rPr lang="en-US" sz="2200" dirty="0" err="1"/>
              <a:t>теорем</a:t>
            </a:r>
            <a:endParaRPr lang="en-US" sz="2200" dirty="0"/>
          </a:p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sz="2200" dirty="0"/>
              <a:t> Е</a:t>
            </a:r>
            <a:r>
              <a:rPr lang="en-US" sz="2200" dirty="0" err="1"/>
              <a:t>кспертн</a:t>
            </a:r>
            <a:r>
              <a:rPr lang="uk-UA" sz="2200" dirty="0"/>
              <a:t>і</a:t>
            </a:r>
            <a:r>
              <a:rPr lang="en-US" sz="2200" dirty="0"/>
              <a:t> </a:t>
            </a:r>
            <a:r>
              <a:rPr lang="en-US" sz="2200" dirty="0" err="1"/>
              <a:t>систем</a:t>
            </a:r>
            <a:r>
              <a:rPr lang="uk-UA" sz="2200" dirty="0"/>
              <a:t>и</a:t>
            </a:r>
            <a:r>
              <a:rPr lang="en-US" sz="2200" dirty="0"/>
              <a:t> </a:t>
            </a:r>
            <a:r>
              <a:rPr lang="uk-UA" sz="2200" dirty="0"/>
              <a:t>та</a:t>
            </a:r>
            <a:r>
              <a:rPr lang="en-US" sz="2200" dirty="0"/>
              <a:t> </a:t>
            </a:r>
            <a:r>
              <a:rPr lang="en-US" sz="2200" dirty="0" err="1"/>
              <a:t>оболонк</a:t>
            </a:r>
            <a:r>
              <a:rPr lang="uk-UA" sz="2200" dirty="0"/>
              <a:t>и</a:t>
            </a:r>
            <a:r>
              <a:rPr lang="en-US" sz="2200" dirty="0"/>
              <a:t> </a:t>
            </a:r>
            <a:r>
              <a:rPr lang="en-US" sz="2200" dirty="0" err="1"/>
              <a:t>експертних</a:t>
            </a:r>
            <a:r>
              <a:rPr lang="en-US" sz="2200" dirty="0"/>
              <a:t> </a:t>
            </a:r>
            <a:r>
              <a:rPr lang="en-US" sz="2200" dirty="0" err="1"/>
              <a:t>систем</a:t>
            </a:r>
            <a:endParaRPr lang="en-US" sz="2200" dirty="0"/>
          </a:p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sz="2200" dirty="0"/>
              <a:t> С</a:t>
            </a:r>
            <a:r>
              <a:rPr lang="en-US" sz="2200" dirty="0" err="1"/>
              <a:t>истем</a:t>
            </a:r>
            <a:r>
              <a:rPr lang="uk-UA" sz="2200" dirty="0"/>
              <a:t>и</a:t>
            </a:r>
            <a:r>
              <a:rPr lang="en-US" sz="2200" dirty="0"/>
              <a:t> </a:t>
            </a:r>
            <a:r>
              <a:rPr lang="uk-UA" sz="2200" dirty="0"/>
              <a:t>підтримки</a:t>
            </a:r>
            <a:r>
              <a:rPr lang="en-US" sz="2200" dirty="0"/>
              <a:t> </a:t>
            </a:r>
            <a:r>
              <a:rPr lang="uk-UA" sz="2200" dirty="0"/>
              <a:t>прийняття</a:t>
            </a:r>
            <a:r>
              <a:rPr lang="en-US" sz="2200" dirty="0"/>
              <a:t> </a:t>
            </a:r>
            <a:r>
              <a:rPr lang="en-US" sz="2200" dirty="0" err="1"/>
              <a:t>рішень</a:t>
            </a:r>
            <a:endParaRPr lang="en-US" sz="2200" dirty="0"/>
          </a:p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sz="2200" dirty="0"/>
              <a:t> С</a:t>
            </a:r>
            <a:r>
              <a:rPr lang="en-US" sz="2200" dirty="0" err="1"/>
              <a:t>истем</a:t>
            </a:r>
            <a:r>
              <a:rPr lang="uk-UA" sz="2200" dirty="0"/>
              <a:t>и</a:t>
            </a:r>
            <a:r>
              <a:rPr lang="en-US" sz="2200" dirty="0"/>
              <a:t> </a:t>
            </a:r>
            <a:r>
              <a:rPr lang="en-US" sz="2200" dirty="0" err="1"/>
              <a:t>обробки</a:t>
            </a:r>
            <a:r>
              <a:rPr lang="en-US" sz="2200" dirty="0"/>
              <a:t> </a:t>
            </a:r>
            <a:r>
              <a:rPr lang="en-US" sz="2200" dirty="0" err="1"/>
              <a:t>природної</a:t>
            </a:r>
            <a:r>
              <a:rPr lang="en-US" sz="2200" dirty="0"/>
              <a:t> </a:t>
            </a:r>
            <a:r>
              <a:rPr lang="en-US" sz="2200" dirty="0" err="1"/>
              <a:t>мови</a:t>
            </a:r>
            <a:endParaRPr lang="en-US" sz="2200" dirty="0"/>
          </a:p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sz="2200" dirty="0"/>
              <a:t> Планування</a:t>
            </a:r>
            <a:r>
              <a:rPr lang="en-US" sz="2200" dirty="0"/>
              <a:t> </a:t>
            </a:r>
            <a:r>
              <a:rPr lang="en-US" sz="2200" dirty="0" err="1"/>
              <a:t>дій</a:t>
            </a:r>
            <a:r>
              <a:rPr lang="en-US" sz="2200" dirty="0"/>
              <a:t> </a:t>
            </a:r>
            <a:r>
              <a:rPr lang="en-US" sz="2200" dirty="0" err="1"/>
              <a:t>роботів</a:t>
            </a:r>
            <a:endParaRPr lang="uk-UA" sz="2200" dirty="0"/>
          </a:p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uk-UA" sz="2200" dirty="0"/>
              <a:t>А</a:t>
            </a:r>
            <a:r>
              <a:rPr lang="ru-RU" sz="2200" dirty="0" err="1"/>
              <a:t>втоматичне</a:t>
            </a:r>
            <a:r>
              <a:rPr lang="ru-RU" sz="2200" dirty="0"/>
              <a:t> </a:t>
            </a:r>
            <a:r>
              <a:rPr lang="ru-RU" sz="2200" dirty="0" err="1"/>
              <a:t>переведення</a:t>
            </a:r>
            <a:r>
              <a:rPr lang="ru-RU" sz="2200" dirty="0"/>
              <a:t>, </a:t>
            </a:r>
            <a:r>
              <a:rPr lang="ru-RU" sz="2200" dirty="0" err="1"/>
              <a:t>обробка</a:t>
            </a:r>
            <a:r>
              <a:rPr lang="ru-RU" sz="2200" dirty="0"/>
              <a:t> </a:t>
            </a:r>
            <a:r>
              <a:rPr lang="ru-RU" sz="2200" dirty="0" err="1" smtClean="0"/>
              <a:t>текстів</a:t>
            </a:r>
            <a:r>
              <a:rPr lang="en-US" sz="2200" dirty="0" smtClean="0"/>
              <a:t> </a:t>
            </a:r>
            <a:r>
              <a:rPr lang="uk-UA" sz="2200" dirty="0" smtClean="0"/>
              <a:t>природної мови</a:t>
            </a:r>
            <a:r>
              <a:rPr lang="ru-RU" sz="2200" dirty="0" smtClean="0"/>
              <a:t>, </a:t>
            </a:r>
            <a:endParaRPr lang="ru-RU" sz="2200" dirty="0"/>
          </a:p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ru-RU" sz="2200" dirty="0"/>
              <a:t> САПР, </a:t>
            </a:r>
          </a:p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ru-RU" sz="2200" dirty="0" smtClean="0"/>
              <a:t> </a:t>
            </a:r>
            <a:r>
              <a:rPr lang="ru-RU" sz="2200" dirty="0" err="1" smtClean="0"/>
              <a:t>Data-mini</a:t>
            </a:r>
            <a:r>
              <a:rPr lang="en-US" sz="2200" dirty="0"/>
              <a:t>n</a:t>
            </a:r>
            <a:r>
              <a:rPr lang="ru-RU" sz="2200" dirty="0"/>
              <a:t>g </a:t>
            </a:r>
            <a:r>
              <a:rPr lang="ru-RU" sz="2200" dirty="0" err="1"/>
              <a:t>системи</a:t>
            </a:r>
            <a:r>
              <a:rPr lang="ru-RU" sz="2200" dirty="0"/>
              <a:t>, </a:t>
            </a:r>
          </a:p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ru-RU" sz="2200" dirty="0"/>
              <a:t> </a:t>
            </a:r>
            <a:r>
              <a:rPr lang="ru-RU" sz="2200" dirty="0" err="1"/>
              <a:t>Автоматичне</a:t>
            </a:r>
            <a:r>
              <a:rPr lang="ru-RU" sz="2200" dirty="0"/>
              <a:t> </a:t>
            </a:r>
            <a:r>
              <a:rPr lang="ru-RU" sz="2200" dirty="0" err="1"/>
              <a:t>управління</a:t>
            </a:r>
            <a:r>
              <a:rPr lang="ru-RU" sz="2200" dirty="0"/>
              <a:t>, </a:t>
            </a:r>
          </a:p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ru-RU" sz="2200" dirty="0" smtClean="0"/>
              <a:t> </a:t>
            </a:r>
            <a:r>
              <a:rPr lang="ru-RU" sz="2200" dirty="0" err="1" smtClean="0"/>
              <a:t>Бази</a:t>
            </a:r>
            <a:r>
              <a:rPr lang="ru-RU" sz="2200" dirty="0" smtClean="0"/>
              <a:t> </a:t>
            </a:r>
            <a:r>
              <a:rPr lang="ru-RU" sz="2200" dirty="0" err="1" smtClean="0"/>
              <a:t>знань</a:t>
            </a:r>
            <a:r>
              <a:rPr lang="ru-RU" sz="2200" dirty="0" smtClean="0"/>
              <a:t>, </a:t>
            </a:r>
            <a:endParaRPr lang="ru-RU" sz="2200" dirty="0"/>
          </a:p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ru-RU" sz="2200" dirty="0"/>
              <a:t> </a:t>
            </a:r>
            <a:r>
              <a:rPr lang="ru-RU" sz="2200" dirty="0" err="1"/>
              <a:t>Символьні</a:t>
            </a:r>
            <a:r>
              <a:rPr lang="ru-RU" sz="2200" dirty="0"/>
              <a:t> </a:t>
            </a:r>
            <a:r>
              <a:rPr lang="ru-RU" sz="2200" dirty="0" err="1"/>
              <a:t>обчислення</a:t>
            </a:r>
            <a:r>
              <a:rPr lang="uk-UA" sz="2200" dirty="0"/>
              <a:t> тощо</a:t>
            </a:r>
            <a:endParaRPr lang="en-US" sz="2200" dirty="0"/>
          </a:p>
          <a:p>
            <a:pPr eaLnBrk="0" hangingPunct="0">
              <a:buClr>
                <a:srgbClr val="0000CC"/>
              </a:buClr>
              <a:buFont typeface="Wingdings" pitchFamily="2" charset="2"/>
              <a:buChar char="Ш"/>
            </a:pPr>
            <a:endParaRPr lang="en-US" sz="22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11</a:t>
            </a:fld>
            <a:endParaRPr lang="ru-RU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>
            <a:spLocks noChangeArrowheads="1"/>
          </p:cNvSpPr>
          <p:nvPr/>
        </p:nvSpPr>
        <p:spPr bwMode="auto">
          <a:xfrm>
            <a:off x="31721" y="137211"/>
            <a:ext cx="914399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solidFill>
                  <a:schemeClr val="bg1"/>
                </a:solidFill>
              </a:rPr>
              <a:t>Стиль </a:t>
            </a:r>
            <a:r>
              <a:rPr lang="uk-UA" b="1" dirty="0" smtClean="0">
                <a:solidFill>
                  <a:schemeClr val="bg1"/>
                </a:solidFill>
              </a:rPr>
              <a:t>подання д</a:t>
            </a:r>
            <a:r>
              <a:rPr lang="ru-RU" b="1" dirty="0" err="1" smtClean="0">
                <a:solidFill>
                  <a:schemeClr val="bg1"/>
                </a:solidFill>
              </a:rPr>
              <a:t>екларативних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b="1" dirty="0" err="1" smtClean="0">
                <a:solidFill>
                  <a:schemeClr val="bg1"/>
                </a:solidFill>
              </a:rPr>
              <a:t>програм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142715" y="1743942"/>
            <a:ext cx="84963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81000" indent="-381000">
              <a:spcAft>
                <a:spcPts val="600"/>
              </a:spcAft>
              <a:buFontTx/>
              <a:buAutoNum type="arabicPeriod"/>
              <a:tabLst>
                <a:tab pos="457200" algn="l"/>
              </a:tabLst>
            </a:pPr>
            <a:r>
              <a:rPr lang="uk-UA" sz="2200" dirty="0"/>
              <a:t>Програма є сукупністю тверджень, що описують фрагмент предметної області або ситуацію, що склалася; </a:t>
            </a:r>
          </a:p>
          <a:p>
            <a:pPr marL="381000" indent="-381000">
              <a:spcAft>
                <a:spcPts val="600"/>
              </a:spcAft>
              <a:buFontTx/>
              <a:buAutoNum type="arabicPeriod"/>
              <a:tabLst>
                <a:tab pos="457200" algn="l"/>
              </a:tabLst>
            </a:pPr>
            <a:r>
              <a:rPr lang="uk-UA" sz="2200" dirty="0"/>
              <a:t>Описується результат </a:t>
            </a:r>
            <a:r>
              <a:rPr lang="uk-UA" sz="2200" dirty="0" smtClean="0"/>
              <a:t>або його властивості, </a:t>
            </a:r>
            <a:r>
              <a:rPr lang="uk-UA" sz="2200" dirty="0"/>
              <a:t>а не методи його досягнення.</a:t>
            </a:r>
          </a:p>
          <a:p>
            <a:pPr marL="381000" indent="-381000">
              <a:spcAft>
                <a:spcPts val="600"/>
              </a:spcAft>
              <a:buFontTx/>
              <a:buAutoNum type="arabicPeriod"/>
              <a:tabLst>
                <a:tab pos="457200" algn="l"/>
              </a:tabLst>
            </a:pPr>
            <a:r>
              <a:rPr lang="uk-UA" sz="2200" dirty="0"/>
              <a:t>Програмуючи в декларативному стилі, програміст повинен описати, що треба вирішувати.</a:t>
            </a:r>
          </a:p>
          <a:p>
            <a:pPr marL="381000" indent="-381000">
              <a:spcAft>
                <a:spcPts val="600"/>
              </a:spcAft>
              <a:buFontTx/>
              <a:buAutoNum type="arabicPeriod"/>
              <a:tabLst>
                <a:tab pos="457200" algn="l"/>
              </a:tabLst>
            </a:pPr>
            <a:r>
              <a:rPr lang="uk-UA" sz="2200" dirty="0"/>
              <a:t>В основі декларативних мов лежить формалізована людська логіка. </a:t>
            </a:r>
          </a:p>
          <a:p>
            <a:pPr marL="381000" indent="-381000">
              <a:spcAft>
                <a:spcPts val="600"/>
              </a:spcAft>
              <a:buFontTx/>
              <a:buAutoNum type="arabicPeriod"/>
              <a:tabLst>
                <a:tab pos="457200" algn="l"/>
              </a:tabLst>
            </a:pPr>
            <a:r>
              <a:rPr lang="uk-UA" sz="2200" dirty="0"/>
              <a:t>Людина лише описує </a:t>
            </a:r>
            <a:r>
              <a:rPr lang="uk-UA" sz="2200" dirty="0" smtClean="0"/>
              <a:t>задачу</a:t>
            </a:r>
            <a:r>
              <a:rPr lang="uk-UA" sz="2200" dirty="0"/>
              <a:t>, </a:t>
            </a:r>
            <a:r>
              <a:rPr lang="uk-UA" sz="2200" dirty="0" smtClean="0"/>
              <a:t>яку слід </a:t>
            </a:r>
            <a:r>
              <a:rPr lang="uk-UA" sz="2200" dirty="0" err="1" smtClean="0"/>
              <a:t>розв</a:t>
            </a:r>
            <a:r>
              <a:rPr lang="en-US" sz="2200" dirty="0" smtClean="0"/>
              <a:t>’</a:t>
            </a:r>
            <a:r>
              <a:rPr lang="uk-UA" sz="2200" dirty="0" err="1" smtClean="0"/>
              <a:t>язати</a:t>
            </a:r>
            <a:r>
              <a:rPr lang="uk-UA" sz="2200" dirty="0" smtClean="0"/>
              <a:t>, а </a:t>
            </a:r>
            <a:r>
              <a:rPr lang="uk-UA" sz="2200" dirty="0"/>
              <a:t>пошуком рішення займається імперативна система програмування. </a:t>
            </a:r>
            <a:endParaRPr lang="uk-UA" sz="2200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12</a:t>
            </a:fld>
            <a:endParaRPr lang="ru-RU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395288" y="5081634"/>
            <a:ext cx="835342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81000" indent="-381000">
              <a:buFontTx/>
              <a:buChar char="•"/>
            </a:pPr>
            <a:endParaRPr lang="uk-UA" sz="2200" dirty="0"/>
          </a:p>
          <a:p>
            <a:pPr marL="381000" indent="-381000"/>
            <a:r>
              <a:rPr lang="uk-UA" sz="2200" dirty="0" smtClean="0"/>
              <a:t>, </a:t>
            </a:r>
            <a:endParaRPr lang="en-US" sz="2200" dirty="0"/>
          </a:p>
        </p:txBody>
      </p:sp>
      <p:sp>
        <p:nvSpPr>
          <p:cNvPr id="12292" name="Text Box 7"/>
          <p:cNvSpPr txBox="1">
            <a:spLocks noChangeArrowheads="1"/>
          </p:cNvSpPr>
          <p:nvPr/>
        </p:nvSpPr>
        <p:spPr bwMode="auto">
          <a:xfrm>
            <a:off x="0" y="-70338"/>
            <a:ext cx="8748713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uk-UA" b="1" dirty="0">
                <a:solidFill>
                  <a:schemeClr val="bg1"/>
                </a:solidFill>
              </a:rPr>
              <a:t>Відмінності імперативних програм від декларативних </a:t>
            </a:r>
            <a:endParaRPr lang="ru-RU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948289"/>
              </p:ext>
            </p:extLst>
          </p:nvPr>
        </p:nvGraphicFramePr>
        <p:xfrm>
          <a:off x="27572" y="762000"/>
          <a:ext cx="9116428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6889"/>
                <a:gridCol w="4789539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uk-UA" sz="2200" b="1" dirty="0" smtClean="0">
                          <a:solidFill>
                            <a:srgbClr val="0000CC"/>
                          </a:solidFill>
                        </a:rPr>
                        <a:t>Імперативні програми</a:t>
                      </a:r>
                      <a:r>
                        <a:rPr lang="uk-UA" sz="2200" b="1" dirty="0" smtClean="0"/>
                        <a:t> </a:t>
                      </a:r>
                      <a:endParaRPr lang="ru-RU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200" dirty="0" smtClean="0">
                          <a:solidFill>
                            <a:srgbClr val="C00000"/>
                          </a:solidFill>
                        </a:rPr>
                        <a:t>Декларативні програми</a:t>
                      </a:r>
                      <a:endParaRPr lang="ru-RU" sz="22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224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uk-UA" sz="2200" dirty="0" smtClean="0">
                          <a:solidFill>
                            <a:srgbClr val="0000CC"/>
                          </a:solidFill>
                        </a:rPr>
                        <a:t>Для отримання результатів явно конкретизують </a:t>
                      </a:r>
                      <a:r>
                        <a:rPr lang="uk-UA" sz="2200" b="1" dirty="0" smtClean="0">
                          <a:solidFill>
                            <a:srgbClr val="0000CC"/>
                          </a:solidFill>
                        </a:rPr>
                        <a:t>алгоритм</a:t>
                      </a:r>
                      <a:endParaRPr lang="ru-RU" sz="2200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uk-UA" sz="2200" dirty="0" smtClean="0">
                          <a:solidFill>
                            <a:srgbClr val="C00000"/>
                          </a:solidFill>
                        </a:rPr>
                        <a:t>Для отримання результатів явно конкретизують </a:t>
                      </a:r>
                      <a:r>
                        <a:rPr lang="uk-UA" sz="2200" b="1" dirty="0" smtClean="0">
                          <a:solidFill>
                            <a:srgbClr val="C00000"/>
                          </a:solidFill>
                        </a:rPr>
                        <a:t>мету</a:t>
                      </a:r>
                      <a:endParaRPr lang="ru-RU" sz="22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uk-UA" sz="2200" b="1" dirty="0" smtClean="0">
                          <a:solidFill>
                            <a:srgbClr val="0000CC"/>
                          </a:solidFill>
                        </a:rPr>
                        <a:t>Повільніший</a:t>
                      </a:r>
                      <a:r>
                        <a:rPr lang="uk-UA" sz="2200" dirty="0" smtClean="0">
                          <a:solidFill>
                            <a:srgbClr val="0000CC"/>
                          </a:solidFill>
                        </a:rPr>
                        <a:t> темп розробки програм</a:t>
                      </a:r>
                      <a:endParaRPr lang="ru-RU" sz="22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uk-UA" sz="2200" dirty="0" smtClean="0">
                          <a:solidFill>
                            <a:srgbClr val="C00000"/>
                          </a:solidFill>
                        </a:rPr>
                        <a:t>Значно </a:t>
                      </a:r>
                      <a:r>
                        <a:rPr lang="uk-UA" sz="2200" b="1" dirty="0" smtClean="0">
                          <a:solidFill>
                            <a:srgbClr val="C00000"/>
                          </a:solidFill>
                        </a:rPr>
                        <a:t>більша</a:t>
                      </a:r>
                      <a:r>
                        <a:rPr lang="uk-UA" sz="2200" dirty="0" smtClean="0">
                          <a:solidFill>
                            <a:srgbClr val="C00000"/>
                          </a:solidFill>
                        </a:rPr>
                        <a:t> швидкість розробки застосувань</a:t>
                      </a:r>
                      <a:endParaRPr lang="ru-RU" sz="22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uk-UA" sz="2200" b="1" dirty="0" smtClean="0">
                          <a:solidFill>
                            <a:srgbClr val="0000CC"/>
                          </a:solidFill>
                        </a:rPr>
                        <a:t>Більший</a:t>
                      </a:r>
                      <a:r>
                        <a:rPr lang="uk-UA" sz="2200" dirty="0" smtClean="0">
                          <a:solidFill>
                            <a:srgbClr val="0000CC"/>
                          </a:solidFill>
                        </a:rPr>
                        <a:t> за розміром</a:t>
                      </a:r>
                      <a:r>
                        <a:rPr lang="uk-UA" sz="2200" baseline="0" dirty="0" smtClean="0">
                          <a:solidFill>
                            <a:srgbClr val="0000CC"/>
                          </a:solidFill>
                        </a:rPr>
                        <a:t> програмний код</a:t>
                      </a:r>
                      <a:endParaRPr lang="ru-RU" sz="22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uk-UA" sz="2200" dirty="0" smtClean="0">
                          <a:solidFill>
                            <a:srgbClr val="C00000"/>
                          </a:solidFill>
                        </a:rPr>
                        <a:t>Значно </a:t>
                      </a:r>
                      <a:r>
                        <a:rPr lang="uk-UA" sz="2200" b="1" dirty="0" smtClean="0">
                          <a:solidFill>
                            <a:srgbClr val="C00000"/>
                          </a:solidFill>
                        </a:rPr>
                        <a:t>менший</a:t>
                      </a:r>
                      <a:r>
                        <a:rPr lang="uk-UA" sz="2200" dirty="0" smtClean="0">
                          <a:solidFill>
                            <a:srgbClr val="C00000"/>
                          </a:solidFill>
                        </a:rPr>
                        <a:t> розмір початкового коду</a:t>
                      </a:r>
                      <a:endParaRPr lang="ru-RU" sz="22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uk-UA" sz="2200" dirty="0" smtClean="0">
                          <a:solidFill>
                            <a:srgbClr val="0000CC"/>
                          </a:solidFill>
                        </a:rPr>
                        <a:t>Труднощі із обробкою</a:t>
                      </a:r>
                      <a:r>
                        <a:rPr lang="uk-UA" sz="2200" baseline="0" dirty="0" smtClean="0">
                          <a:solidFill>
                            <a:srgbClr val="0000CC"/>
                          </a:solidFill>
                        </a:rPr>
                        <a:t> знань</a:t>
                      </a:r>
                      <a:endParaRPr lang="ru-RU" sz="22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uk-UA" sz="2200" dirty="0" smtClean="0">
                          <a:solidFill>
                            <a:srgbClr val="C00000"/>
                          </a:solidFill>
                        </a:rPr>
                        <a:t>Легкість запису знань на декларативних мовах</a:t>
                      </a:r>
                      <a:endParaRPr lang="ru-RU" sz="22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uk-UA" sz="2200" dirty="0" smtClean="0">
                          <a:solidFill>
                            <a:srgbClr val="0000CC"/>
                          </a:solidFill>
                        </a:rPr>
                        <a:t>Іноді важкість розуміння</a:t>
                      </a:r>
                      <a:r>
                        <a:rPr lang="uk-UA" sz="2200" baseline="0" dirty="0" smtClean="0">
                          <a:solidFill>
                            <a:srgbClr val="0000CC"/>
                          </a:solidFill>
                        </a:rPr>
                        <a:t> програми</a:t>
                      </a:r>
                      <a:endParaRPr lang="ru-RU" sz="22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200" dirty="0" smtClean="0">
                          <a:solidFill>
                            <a:srgbClr val="C00000"/>
                          </a:solidFill>
                        </a:rPr>
                        <a:t>Зрозуміліші, в порівнянні з імперативними мовами, програми</a:t>
                      </a:r>
                      <a:endParaRPr lang="ru-RU" sz="22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200" dirty="0" smtClean="0">
                          <a:solidFill>
                            <a:srgbClr val="006600"/>
                          </a:solidFill>
                        </a:rPr>
                        <a:t>Наприклад</a:t>
                      </a:r>
                      <a:endParaRPr lang="ru-RU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2200" dirty="0" smtClean="0">
                          <a:solidFill>
                            <a:srgbClr val="0000CC"/>
                          </a:solidFill>
                        </a:rPr>
                        <a:t>Алгоритм </a:t>
                      </a:r>
                      <a:r>
                        <a:rPr lang="uk-UA" sz="2200" dirty="0" err="1" smtClean="0">
                          <a:solidFill>
                            <a:srgbClr val="0000CC"/>
                          </a:solidFill>
                        </a:rPr>
                        <a:t>Дейкстри</a:t>
                      </a:r>
                      <a:r>
                        <a:rPr lang="uk-UA" sz="2200" dirty="0" smtClean="0">
                          <a:solidFill>
                            <a:srgbClr val="0000CC"/>
                          </a:solidFill>
                        </a:rPr>
                        <a:t> </a:t>
                      </a:r>
                      <a:r>
                        <a:rPr lang="uk-UA" sz="2200" dirty="0" smtClean="0"/>
                        <a:t>пошуку мінімального маршруту  конкретизує послідовність дій та умов для отримання результату</a:t>
                      </a:r>
                      <a:endParaRPr lang="ru-RU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200" dirty="0" smtClean="0"/>
                        <a:t>Інструкція </a:t>
                      </a:r>
                      <a:r>
                        <a:rPr lang="en-US" sz="2200" b="1" dirty="0" smtClean="0">
                          <a:solidFill>
                            <a:srgbClr val="C00000"/>
                          </a:solidFill>
                        </a:rPr>
                        <a:t>select</a:t>
                      </a:r>
                      <a:r>
                        <a:rPr lang="en-US" sz="22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uk-UA" sz="2200" b="1" dirty="0" smtClean="0">
                          <a:solidFill>
                            <a:srgbClr val="C00000"/>
                          </a:solidFill>
                        </a:rPr>
                        <a:t>SQL</a:t>
                      </a:r>
                      <a:r>
                        <a:rPr lang="uk-UA" sz="2200" dirty="0" smtClean="0">
                          <a:solidFill>
                            <a:srgbClr val="CC3300"/>
                          </a:solidFill>
                        </a:rPr>
                        <a:t> </a:t>
                      </a:r>
                      <a:r>
                        <a:rPr lang="uk-UA" sz="2200" dirty="0" smtClean="0"/>
                        <a:t>конкретизує властивості даних, які слід отримати від бази даних, але не процес отримання цих даних.</a:t>
                      </a:r>
                      <a:endParaRPr lang="ru-RU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899592" y="5946378"/>
            <a:ext cx="8656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uk-UA" sz="1600" dirty="0" smtClean="0"/>
              <a:t>, </a:t>
            </a:r>
          </a:p>
          <a:p>
            <a:pPr>
              <a:tabLst>
                <a:tab pos="457200" algn="l"/>
              </a:tabLst>
            </a:pPr>
            <a:r>
              <a:rPr lang="uk-UA" sz="1600" dirty="0" smtClean="0"/>
              <a:t>, </a:t>
            </a:r>
          </a:p>
          <a:p>
            <a:pPr>
              <a:tabLst>
                <a:tab pos="457200" algn="l"/>
              </a:tabLst>
            </a:pPr>
            <a:r>
              <a:rPr lang="uk-UA" sz="1600" dirty="0" smtClean="0"/>
              <a:t>,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13</a:t>
            </a:fld>
            <a:endParaRPr lang="ru-RU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62924" y="1268760"/>
            <a:ext cx="8785225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sz="2200" b="1" dirty="0"/>
              <a:t>Функціональне програмування</a:t>
            </a:r>
            <a:r>
              <a:rPr lang="uk-UA" sz="2200" dirty="0"/>
              <a:t> — парадигма програмування, яка розглядає </a:t>
            </a:r>
            <a:r>
              <a:rPr lang="uk-UA" sz="2200" b="1" dirty="0">
                <a:solidFill>
                  <a:srgbClr val="0000CC"/>
                </a:solidFill>
              </a:rPr>
              <a:t>програму як обчислення математичних функцій та уникає стани та змінні дані</a:t>
            </a:r>
            <a:r>
              <a:rPr lang="uk-UA" sz="2200" dirty="0"/>
              <a:t>. </a:t>
            </a:r>
          </a:p>
          <a:p>
            <a:endParaRPr lang="uk-UA" sz="2200" dirty="0"/>
          </a:p>
          <a:p>
            <a:r>
              <a:rPr lang="uk-UA" sz="2200" dirty="0"/>
              <a:t>Функціональне програмування наголошує на застосуванні </a:t>
            </a:r>
            <a:r>
              <a:rPr lang="uk-UA" sz="2200" dirty="0">
                <a:solidFill>
                  <a:srgbClr val="0000CC"/>
                </a:solidFill>
              </a:rPr>
              <a:t>функцій</a:t>
            </a:r>
            <a:r>
              <a:rPr lang="uk-UA" sz="2200" dirty="0"/>
              <a:t>, на відміну від імперативного програмування, яке наголошує на </a:t>
            </a:r>
            <a:r>
              <a:rPr lang="uk-UA" sz="2200" dirty="0">
                <a:solidFill>
                  <a:srgbClr val="0000CC"/>
                </a:solidFill>
              </a:rPr>
              <a:t>змінах в стані </a:t>
            </a:r>
            <a:r>
              <a:rPr lang="uk-UA" sz="2200" dirty="0"/>
              <a:t>та </a:t>
            </a:r>
            <a:r>
              <a:rPr lang="uk-UA" sz="2200" dirty="0">
                <a:solidFill>
                  <a:srgbClr val="0000CC"/>
                </a:solidFill>
              </a:rPr>
              <a:t>виконанні</a:t>
            </a:r>
            <a:r>
              <a:rPr lang="uk-UA" sz="2200" dirty="0"/>
              <a:t> послідовностей </a:t>
            </a:r>
            <a:r>
              <a:rPr lang="uk-UA" sz="2200" dirty="0">
                <a:solidFill>
                  <a:srgbClr val="0000CC"/>
                </a:solidFill>
              </a:rPr>
              <a:t>команд</a:t>
            </a:r>
            <a:r>
              <a:rPr lang="uk-UA" sz="2200" dirty="0" smtClean="0"/>
              <a:t>.</a:t>
            </a:r>
            <a:endParaRPr lang="en-US" sz="2200" dirty="0" smtClean="0"/>
          </a:p>
          <a:p>
            <a:endParaRPr lang="en-US" sz="2200" dirty="0" smtClean="0"/>
          </a:p>
        </p:txBody>
      </p:sp>
      <p:sp>
        <p:nvSpPr>
          <p:cNvPr id="17411" name="Rectangle 8"/>
          <p:cNvSpPr>
            <a:spLocks noChangeArrowheads="1"/>
          </p:cNvSpPr>
          <p:nvPr/>
        </p:nvSpPr>
        <p:spPr bwMode="auto">
          <a:xfrm>
            <a:off x="0" y="8296"/>
            <a:ext cx="9144000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uk-UA" sz="3100" b="1" dirty="0" smtClean="0">
                <a:solidFill>
                  <a:schemeClr val="bg1"/>
                </a:solidFill>
              </a:rPr>
              <a:t>Парадигма Функціонального </a:t>
            </a:r>
            <a:r>
              <a:rPr lang="ru-RU" sz="3100" b="1" dirty="0" err="1">
                <a:solidFill>
                  <a:schemeClr val="bg1"/>
                </a:solidFill>
              </a:rPr>
              <a:t>програмування</a:t>
            </a:r>
            <a:endParaRPr lang="ru-RU" sz="3100" b="1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14</a:t>
            </a:fld>
            <a:endParaRPr lang="ru-RU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151816" y="1030084"/>
            <a:ext cx="896461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sz="2400" i="1" dirty="0">
                <a:solidFill>
                  <a:srgbClr val="0000CC"/>
                </a:solidFill>
              </a:rPr>
              <a:t>Функціональне програмування</a:t>
            </a:r>
            <a:r>
              <a:rPr lang="uk-UA" sz="2400" dirty="0"/>
              <a:t>  є способом створення програм, в яких:</a:t>
            </a:r>
          </a:p>
          <a:p>
            <a:pPr lvl="1">
              <a:buClr>
                <a:srgbClr val="0000CC"/>
              </a:buClr>
              <a:buFont typeface="Wingdings" pitchFamily="2" charset="2"/>
              <a:buChar char="Ø"/>
            </a:pPr>
            <a:r>
              <a:rPr lang="uk-UA" sz="2400" dirty="0" smtClean="0">
                <a:solidFill>
                  <a:srgbClr val="CC3300"/>
                </a:solidFill>
              </a:rPr>
              <a:t>  дія</a:t>
            </a:r>
            <a:r>
              <a:rPr lang="uk-UA" sz="2400" dirty="0" smtClean="0"/>
              <a:t> </a:t>
            </a:r>
            <a:r>
              <a:rPr lang="uk-UA" sz="2400" dirty="0"/>
              <a:t>- це </a:t>
            </a:r>
            <a:r>
              <a:rPr lang="uk-UA" sz="2400" dirty="0">
                <a:solidFill>
                  <a:srgbClr val="0000CC"/>
                </a:solidFill>
              </a:rPr>
              <a:t>виклик функції</a:t>
            </a:r>
            <a:r>
              <a:rPr lang="uk-UA" sz="2400" dirty="0"/>
              <a:t>, </a:t>
            </a:r>
          </a:p>
          <a:p>
            <a:pPr lvl="1">
              <a:buClr>
                <a:srgbClr val="0000CC"/>
              </a:buClr>
              <a:buFont typeface="Wingdings" pitchFamily="2" charset="2"/>
              <a:buChar char="Ø"/>
            </a:pPr>
            <a:r>
              <a:rPr lang="uk-UA" sz="2400" dirty="0" smtClean="0">
                <a:solidFill>
                  <a:srgbClr val="CC3300"/>
                </a:solidFill>
              </a:rPr>
              <a:t>  спосіб </a:t>
            </a:r>
            <a:r>
              <a:rPr lang="uk-UA" sz="2400" dirty="0">
                <a:solidFill>
                  <a:srgbClr val="CC3300"/>
                </a:solidFill>
              </a:rPr>
              <a:t>розбиття</a:t>
            </a:r>
            <a:r>
              <a:rPr lang="uk-UA" sz="2400" dirty="0"/>
              <a:t> програми  - це створення нового імені функції та завдання для цього імені виразу, що обчислює значення функції, </a:t>
            </a:r>
          </a:p>
          <a:p>
            <a:pPr lvl="1">
              <a:buClr>
                <a:srgbClr val="0000CC"/>
              </a:buClr>
              <a:buFont typeface="Wingdings" pitchFamily="2" charset="2"/>
              <a:buChar char="Ø"/>
            </a:pPr>
            <a:r>
              <a:rPr lang="uk-UA" sz="2400" dirty="0" smtClean="0">
                <a:solidFill>
                  <a:srgbClr val="CC3300"/>
                </a:solidFill>
              </a:rPr>
              <a:t>  правило </a:t>
            </a:r>
            <a:r>
              <a:rPr lang="uk-UA" sz="2400" dirty="0">
                <a:solidFill>
                  <a:srgbClr val="CC3300"/>
                </a:solidFill>
              </a:rPr>
              <a:t>композиції -</a:t>
            </a:r>
            <a:r>
              <a:rPr lang="uk-UA" sz="2400" dirty="0"/>
              <a:t> це оператор суперпозиції функцій. </a:t>
            </a:r>
          </a:p>
          <a:p>
            <a:pPr lvl="1">
              <a:buClr>
                <a:srgbClr val="0000CC"/>
              </a:buClr>
              <a:buFont typeface="Wingdings" pitchFamily="2" charset="2"/>
              <a:buChar char="Ø"/>
            </a:pPr>
            <a:endParaRPr lang="uk-UA" sz="2400" dirty="0"/>
          </a:p>
        </p:txBody>
      </p:sp>
      <p:sp>
        <p:nvSpPr>
          <p:cNvPr id="18435" name="Rectangle 8"/>
          <p:cNvSpPr>
            <a:spLocks noChangeArrowheads="1"/>
          </p:cNvSpPr>
          <p:nvPr/>
        </p:nvSpPr>
        <p:spPr bwMode="auto">
          <a:xfrm>
            <a:off x="0" y="-29765"/>
            <a:ext cx="9116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uk-UA" sz="3000" b="1" dirty="0" smtClean="0">
                <a:solidFill>
                  <a:schemeClr val="bg1"/>
                </a:solidFill>
              </a:rPr>
              <a:t>Особливості Функціонального </a:t>
            </a:r>
            <a:r>
              <a:rPr lang="ru-RU" sz="3000" b="1" dirty="0" err="1">
                <a:solidFill>
                  <a:schemeClr val="bg1"/>
                </a:solidFill>
              </a:rPr>
              <a:t>програмування</a:t>
            </a:r>
            <a:endParaRPr lang="ru-RU" sz="3000" b="1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15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419872" y="4189919"/>
            <a:ext cx="4572000" cy="15696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uk-UA" sz="2400" dirty="0">
                <a:solidFill>
                  <a:srgbClr val="FF0000"/>
                </a:solidFill>
              </a:rPr>
              <a:t>Жодних комірок пам'яті, операторів присвоєння, циклів, блок схем і 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uk-UA" sz="2400" dirty="0" smtClean="0">
                <a:solidFill>
                  <a:srgbClr val="FF0000"/>
                </a:solidFill>
              </a:rPr>
              <a:t>передачі </a:t>
            </a:r>
            <a:r>
              <a:rPr lang="uk-UA" sz="2400" dirty="0">
                <a:solidFill>
                  <a:srgbClr val="FF0000"/>
                </a:solidFill>
              </a:rPr>
              <a:t>управління.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979168"/>
            <a:ext cx="1172876" cy="199116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0" y="1348799"/>
            <a:ext cx="9116428" cy="51706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marL="381000" indent="-381000">
              <a:spcAft>
                <a:spcPts val="0"/>
              </a:spcAft>
              <a:buFontTx/>
              <a:buAutoNum type="arabicPeriod"/>
            </a:pPr>
            <a:r>
              <a:rPr lang="uk-UA" sz="2200" dirty="0"/>
              <a:t>Ф</a:t>
            </a:r>
            <a:r>
              <a:rPr lang="en-US" sz="2200" dirty="0" err="1"/>
              <a:t>ункціональна</a:t>
            </a:r>
            <a:r>
              <a:rPr lang="en-US" sz="2200" dirty="0"/>
              <a:t> </a:t>
            </a:r>
            <a:r>
              <a:rPr lang="en-US" sz="2200" dirty="0" err="1"/>
              <a:t>програма</a:t>
            </a:r>
            <a:r>
              <a:rPr lang="en-US" sz="2200" dirty="0"/>
              <a:t> є </a:t>
            </a:r>
            <a:r>
              <a:rPr lang="en-US" sz="2200" dirty="0" err="1"/>
              <a:t>просто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0000CC"/>
                </a:solidFill>
              </a:rPr>
              <a:t>вира</a:t>
            </a:r>
            <a:r>
              <a:rPr lang="uk-UA" sz="2200" dirty="0" err="1">
                <a:solidFill>
                  <a:srgbClr val="0000CC"/>
                </a:solidFill>
              </a:rPr>
              <a:t>зом</a:t>
            </a:r>
            <a:r>
              <a:rPr lang="en-US" sz="2200" dirty="0"/>
              <a:t>, а </a:t>
            </a:r>
            <a:r>
              <a:rPr lang="en-US" sz="2200" dirty="0" err="1"/>
              <a:t>виконання</a:t>
            </a:r>
            <a:r>
              <a:rPr lang="en-US" sz="2200" dirty="0"/>
              <a:t> </a:t>
            </a:r>
            <a:r>
              <a:rPr lang="en-US" sz="2200" dirty="0" err="1"/>
              <a:t>програми</a:t>
            </a:r>
            <a:r>
              <a:rPr lang="en-US" sz="2200" dirty="0"/>
              <a:t> - </a:t>
            </a:r>
            <a:r>
              <a:rPr lang="en-US" sz="2200" dirty="0" err="1">
                <a:solidFill>
                  <a:srgbClr val="0000CC"/>
                </a:solidFill>
              </a:rPr>
              <a:t>процесом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dirty="0" err="1">
                <a:solidFill>
                  <a:srgbClr val="0000CC"/>
                </a:solidFill>
              </a:rPr>
              <a:t>його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dirty="0" err="1">
                <a:solidFill>
                  <a:srgbClr val="0000CC"/>
                </a:solidFill>
              </a:rPr>
              <a:t>обчислення</a:t>
            </a:r>
            <a:r>
              <a:rPr lang="uk-UA" sz="2200" dirty="0"/>
              <a:t>.</a:t>
            </a:r>
            <a:endParaRPr lang="en-US" sz="2200" dirty="0"/>
          </a:p>
          <a:p>
            <a:pPr marL="381000" indent="-381000">
              <a:spcAft>
                <a:spcPts val="0"/>
              </a:spcAft>
              <a:buFontTx/>
              <a:buAutoNum type="arabicPeriod"/>
            </a:pPr>
            <a:r>
              <a:rPr lang="uk-UA" sz="2200" dirty="0"/>
              <a:t>В</a:t>
            </a:r>
            <a:r>
              <a:rPr lang="en-US" sz="2200" dirty="0" err="1"/>
              <a:t>ираз</a:t>
            </a:r>
            <a:r>
              <a:rPr lang="en-US" sz="2200" dirty="0"/>
              <a:t> </a:t>
            </a:r>
            <a:r>
              <a:rPr lang="en-US" sz="2200" dirty="0" err="1"/>
              <a:t>відповідає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0000CC"/>
                </a:solidFill>
              </a:rPr>
              <a:t>математичній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dirty="0" err="1">
                <a:solidFill>
                  <a:srgbClr val="0000CC"/>
                </a:solidFill>
              </a:rPr>
              <a:t>функції</a:t>
            </a:r>
            <a:r>
              <a:rPr lang="uk-UA" sz="2200" dirty="0"/>
              <a:t>.</a:t>
            </a:r>
            <a:r>
              <a:rPr lang="en-US" sz="2200" dirty="0"/>
              <a:t> </a:t>
            </a:r>
          </a:p>
          <a:p>
            <a:pPr marL="381000" indent="-381000">
              <a:spcAft>
                <a:spcPts val="0"/>
              </a:spcAft>
              <a:buFontTx/>
              <a:buAutoNum type="arabicPeriod"/>
            </a:pPr>
            <a:r>
              <a:rPr lang="en-US" sz="2200" dirty="0" err="1" smtClean="0"/>
              <a:t>Функці</a:t>
            </a:r>
            <a:r>
              <a:rPr lang="uk-UA" sz="2200" dirty="0" smtClean="0"/>
              <a:t>ями вважаються і  самі</a:t>
            </a:r>
            <a:r>
              <a:rPr lang="en-US" sz="2200" dirty="0" smtClean="0"/>
              <a:t> </a:t>
            </a:r>
            <a:r>
              <a:rPr lang="en-US" sz="2200" dirty="0" err="1" smtClean="0"/>
              <a:t>числа</a:t>
            </a:r>
            <a:r>
              <a:rPr lang="uk-UA" sz="2200" dirty="0"/>
              <a:t>.</a:t>
            </a:r>
          </a:p>
          <a:p>
            <a:pPr marL="381000" indent="-381000">
              <a:spcAft>
                <a:spcPts val="0"/>
              </a:spcAft>
              <a:buFontTx/>
              <a:buAutoNum type="arabicPeriod"/>
            </a:pPr>
            <a:r>
              <a:rPr lang="uk-UA" sz="2200" dirty="0"/>
              <a:t>Функції</a:t>
            </a:r>
            <a:r>
              <a:rPr lang="en-US" sz="2200" dirty="0"/>
              <a:t> </a:t>
            </a:r>
            <a:r>
              <a:rPr lang="en-US" sz="2200" dirty="0" err="1"/>
              <a:t>можуть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0000CC"/>
                </a:solidFill>
              </a:rPr>
              <a:t>передаватися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dirty="0"/>
              <a:t>в </a:t>
            </a:r>
            <a:r>
              <a:rPr lang="en-US" sz="2200" dirty="0" err="1"/>
              <a:t>інші</a:t>
            </a:r>
            <a:r>
              <a:rPr lang="en-US" sz="2200" dirty="0"/>
              <a:t> </a:t>
            </a:r>
            <a:r>
              <a:rPr lang="en-US" sz="2200" dirty="0" err="1"/>
              <a:t>функції</a:t>
            </a:r>
            <a:r>
              <a:rPr lang="en-US" sz="2200" dirty="0"/>
              <a:t> </a:t>
            </a:r>
            <a:r>
              <a:rPr lang="en-US" sz="2200" dirty="0" err="1"/>
              <a:t>як</a:t>
            </a:r>
            <a:r>
              <a:rPr lang="en-US" sz="2200" dirty="0"/>
              <a:t> </a:t>
            </a:r>
            <a:r>
              <a:rPr lang="en-US" sz="2200" dirty="0" err="1"/>
              <a:t>аргументи</a:t>
            </a:r>
            <a:r>
              <a:rPr lang="en-US" sz="2200" dirty="0"/>
              <a:t> і </a:t>
            </a:r>
            <a:r>
              <a:rPr lang="en-US" sz="2200" dirty="0" err="1">
                <a:solidFill>
                  <a:srgbClr val="0000CC"/>
                </a:solidFill>
              </a:rPr>
              <a:t>повертатися</a:t>
            </a:r>
            <a:r>
              <a:rPr lang="en-US" sz="2200" dirty="0"/>
              <a:t> </a:t>
            </a:r>
            <a:r>
              <a:rPr lang="en-US" sz="2200" dirty="0" err="1"/>
              <a:t>як</a:t>
            </a:r>
            <a:r>
              <a:rPr lang="en-US" sz="2200" dirty="0"/>
              <a:t> </a:t>
            </a:r>
            <a:r>
              <a:rPr lang="en-US" sz="2200" dirty="0" err="1"/>
              <a:t>результати</a:t>
            </a:r>
            <a:r>
              <a:rPr lang="uk-UA" sz="2200" dirty="0"/>
              <a:t>.</a:t>
            </a:r>
          </a:p>
          <a:p>
            <a:pPr marL="381000" indent="-381000">
              <a:spcAft>
                <a:spcPts val="0"/>
              </a:spcAft>
              <a:buFontTx/>
              <a:buAutoNum type="arabicPeriod"/>
            </a:pPr>
            <a:r>
              <a:rPr lang="uk-UA" sz="2200" dirty="0"/>
              <a:t>Функція може розглядатися </a:t>
            </a:r>
            <a:r>
              <a:rPr lang="uk-UA" sz="2200" dirty="0">
                <a:solidFill>
                  <a:srgbClr val="0000CC"/>
                </a:solidFill>
              </a:rPr>
              <a:t>як структура даних</a:t>
            </a:r>
            <a:r>
              <a:rPr lang="uk-UA" sz="2200" dirty="0"/>
              <a:t>, яка може бути аргументом іншої функції, і яка може повертатися як результат обчислення функції.</a:t>
            </a:r>
          </a:p>
          <a:p>
            <a:pPr marL="381000" indent="-381000">
              <a:spcAft>
                <a:spcPts val="0"/>
              </a:spcAft>
              <a:buFontTx/>
              <a:buAutoNum type="arabicPeriod"/>
            </a:pPr>
            <a:r>
              <a:rPr lang="uk-UA" sz="2200" dirty="0" smtClean="0"/>
              <a:t>Функції </a:t>
            </a:r>
            <a:r>
              <a:rPr lang="uk-UA" sz="2200" dirty="0"/>
              <a:t>можуть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0000CC"/>
                </a:solidFill>
              </a:rPr>
              <a:t>застосовуватися</a:t>
            </a:r>
            <a:r>
              <a:rPr lang="en-US" sz="2200" dirty="0"/>
              <a:t> в </a:t>
            </a:r>
            <a:r>
              <a:rPr lang="en-US" sz="2200" dirty="0" err="1" smtClean="0"/>
              <a:t>обчисленнях</a:t>
            </a:r>
            <a:r>
              <a:rPr lang="uk-UA" sz="2200" dirty="0" smtClean="0"/>
              <a:t>, як операнди виразів</a:t>
            </a:r>
            <a:r>
              <a:rPr lang="en-US" sz="2200" dirty="0" smtClean="0"/>
              <a:t>. </a:t>
            </a:r>
            <a:endParaRPr lang="uk-UA" sz="2200" dirty="0"/>
          </a:p>
          <a:p>
            <a:pPr marL="381000" indent="-381000">
              <a:spcAft>
                <a:spcPts val="0"/>
              </a:spcAft>
              <a:buFontTx/>
              <a:buAutoNum type="arabicPeriod"/>
            </a:pPr>
            <a:r>
              <a:rPr lang="en-US" sz="2200" dirty="0" err="1"/>
              <a:t>Замість</a:t>
            </a:r>
            <a:r>
              <a:rPr lang="en-US" sz="2200" dirty="0"/>
              <a:t> </a:t>
            </a:r>
            <a:r>
              <a:rPr lang="en-US" sz="2200" dirty="0" err="1"/>
              <a:t>послідовного</a:t>
            </a:r>
            <a:r>
              <a:rPr lang="en-US" sz="2200" dirty="0"/>
              <a:t> </a:t>
            </a:r>
            <a:r>
              <a:rPr lang="en-US" sz="2200" dirty="0" err="1"/>
              <a:t>виконання</a:t>
            </a:r>
            <a:r>
              <a:rPr lang="en-US" sz="2200" dirty="0"/>
              <a:t> </a:t>
            </a:r>
            <a:r>
              <a:rPr lang="en-US" sz="2200" dirty="0" err="1"/>
              <a:t>операторів</a:t>
            </a:r>
            <a:r>
              <a:rPr lang="en-US" sz="2200" dirty="0"/>
              <a:t> і </a:t>
            </a:r>
            <a:r>
              <a:rPr lang="en-US" sz="2200" dirty="0" err="1"/>
              <a:t>використання</a:t>
            </a:r>
            <a:r>
              <a:rPr lang="en-US" sz="2200" dirty="0"/>
              <a:t> </a:t>
            </a:r>
            <a:r>
              <a:rPr lang="en-US" sz="2200" dirty="0" err="1"/>
              <a:t>циклів</a:t>
            </a:r>
            <a:r>
              <a:rPr lang="en-US" sz="2200" dirty="0"/>
              <a:t>, </a:t>
            </a:r>
            <a:r>
              <a:rPr lang="en-US" sz="2200" dirty="0" err="1"/>
              <a:t>функціональні</a:t>
            </a:r>
            <a:r>
              <a:rPr lang="en-US" sz="2200" dirty="0"/>
              <a:t> </a:t>
            </a:r>
            <a:r>
              <a:rPr lang="en-US" sz="2200" dirty="0" err="1"/>
              <a:t>мови</a:t>
            </a:r>
            <a:r>
              <a:rPr lang="en-US" sz="2200" dirty="0"/>
              <a:t> </a:t>
            </a:r>
            <a:r>
              <a:rPr lang="en-US" sz="2200" dirty="0" err="1"/>
              <a:t>програмування</a:t>
            </a:r>
            <a:r>
              <a:rPr lang="en-US" sz="2200" dirty="0"/>
              <a:t> </a:t>
            </a:r>
            <a:r>
              <a:rPr lang="uk-UA" sz="2200" dirty="0" smtClean="0"/>
              <a:t>використовують </a:t>
            </a:r>
            <a:r>
              <a:rPr lang="en-US" sz="2200" dirty="0" err="1" smtClean="0">
                <a:solidFill>
                  <a:srgbClr val="0000CC"/>
                </a:solidFill>
              </a:rPr>
              <a:t>рекурсивні</a:t>
            </a:r>
            <a:r>
              <a:rPr lang="en-US" sz="2200" dirty="0" smtClean="0">
                <a:solidFill>
                  <a:srgbClr val="0000CC"/>
                </a:solidFill>
              </a:rPr>
              <a:t> </a:t>
            </a:r>
            <a:r>
              <a:rPr lang="en-US" sz="2200" dirty="0" err="1">
                <a:solidFill>
                  <a:srgbClr val="0000CC"/>
                </a:solidFill>
              </a:rPr>
              <a:t>функції</a:t>
            </a:r>
            <a:r>
              <a:rPr lang="en-US" sz="2200" dirty="0"/>
              <a:t>, </a:t>
            </a:r>
            <a:r>
              <a:rPr lang="en-US" sz="2200" dirty="0" err="1"/>
              <a:t>тобто</a:t>
            </a:r>
            <a:r>
              <a:rPr lang="en-US" sz="2200" dirty="0"/>
              <a:t> </a:t>
            </a:r>
            <a:r>
              <a:rPr lang="en-US" sz="2200" dirty="0" err="1"/>
              <a:t>функції</a:t>
            </a:r>
            <a:r>
              <a:rPr lang="en-US" sz="2200" dirty="0"/>
              <a:t>, </a:t>
            </a:r>
            <a:r>
              <a:rPr lang="en-US" sz="2200" dirty="0" err="1"/>
              <a:t>визначені</a:t>
            </a:r>
            <a:r>
              <a:rPr lang="en-US" sz="2200" dirty="0"/>
              <a:t> в </a:t>
            </a:r>
            <a:r>
              <a:rPr lang="en-US" sz="2200" dirty="0" err="1"/>
              <a:t>термінах</a:t>
            </a:r>
            <a:r>
              <a:rPr lang="en-US" sz="2200" dirty="0"/>
              <a:t> </a:t>
            </a:r>
            <a:r>
              <a:rPr lang="en-US" sz="2200" dirty="0" err="1"/>
              <a:t>самих</a:t>
            </a:r>
            <a:r>
              <a:rPr lang="en-US" sz="2200" dirty="0"/>
              <a:t> </a:t>
            </a:r>
            <a:r>
              <a:rPr lang="en-US" sz="2200" dirty="0" err="1"/>
              <a:t>себе</a:t>
            </a:r>
            <a:r>
              <a:rPr lang="uk-UA" sz="2200" dirty="0" smtClean="0"/>
              <a:t>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16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-29765"/>
            <a:ext cx="9116428" cy="10156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uk-UA" sz="3000" b="1" dirty="0" smtClean="0">
                <a:solidFill>
                  <a:schemeClr val="bg1"/>
                </a:solidFill>
              </a:rPr>
              <a:t>Деталізація функціонального стилю </a:t>
            </a:r>
            <a:r>
              <a:rPr lang="ru-RU" sz="3000" b="1" dirty="0" err="1" smtClean="0">
                <a:solidFill>
                  <a:schemeClr val="bg1"/>
                </a:solidFill>
              </a:rPr>
              <a:t>програмування</a:t>
            </a:r>
            <a:endParaRPr lang="ru-RU" sz="3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684213" y="1557338"/>
            <a:ext cx="8208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81000" indent="-381000">
              <a:buFontTx/>
              <a:buAutoNum type="arabicPeriod"/>
            </a:pPr>
            <a:endParaRPr lang="uk-UA" sz="2000"/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47006" y="1183402"/>
            <a:ext cx="9036496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81000" indent="-3810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sz="2200" dirty="0" smtClean="0"/>
              <a:t>8.  Значення </a:t>
            </a:r>
            <a:r>
              <a:rPr lang="uk-UA" sz="2200" dirty="0"/>
              <a:t>функції залежить тільки від </a:t>
            </a:r>
            <a:r>
              <a:rPr lang="uk-UA" sz="2200" dirty="0">
                <a:solidFill>
                  <a:srgbClr val="0000CC"/>
                </a:solidFill>
              </a:rPr>
              <a:t>її параметрів</a:t>
            </a:r>
            <a:r>
              <a:rPr lang="uk-UA" sz="2200" dirty="0"/>
              <a:t>, та не залежить від попередніх обчислень .</a:t>
            </a:r>
          </a:p>
          <a:p>
            <a:pPr eaLnBrk="1" hangingPunct="1"/>
            <a:r>
              <a:rPr lang="uk-UA" sz="2200" dirty="0" smtClean="0"/>
              <a:t>9.  Математичною </a:t>
            </a:r>
            <a:r>
              <a:rPr lang="uk-UA" sz="2200" dirty="0"/>
              <a:t>моделлю функціональних мов є </a:t>
            </a:r>
            <a:r>
              <a:rPr lang="uk-UA" sz="2200" dirty="0">
                <a:solidFill>
                  <a:srgbClr val="0000CC"/>
                </a:solidFill>
              </a:rPr>
              <a:t>лямбда-числення.</a:t>
            </a:r>
          </a:p>
          <a:p>
            <a:pPr eaLnBrk="1" hangingPunct="1"/>
            <a:r>
              <a:rPr lang="uk-UA" sz="2200" dirty="0"/>
              <a:t>10. Функціональне рішення є фактично формулюванням самої </a:t>
            </a:r>
            <a:r>
              <a:rPr lang="uk-UA" sz="2200" dirty="0" smtClean="0"/>
              <a:t>  задачі</a:t>
            </a:r>
            <a:r>
              <a:rPr lang="uk-UA" sz="2200" dirty="0"/>
              <a:t>, а не рецептом її рішення, тобто функціональна програма є специфікацією того, що потрібно зробити, а не послідовністю інструкцій, що описують, як це зробити.</a:t>
            </a:r>
          </a:p>
          <a:p>
            <a:pPr eaLnBrk="1" hangingPunct="1">
              <a:buFontTx/>
              <a:buAutoNum type="arabicPeriod" startAt="11"/>
            </a:pPr>
            <a:r>
              <a:rPr lang="uk-UA" sz="2200" dirty="0">
                <a:solidFill>
                  <a:srgbClr val="FF0000"/>
                </a:solidFill>
              </a:rPr>
              <a:t>Функціональне програмування не має поняття змінних та оператора присвоєння.</a:t>
            </a:r>
          </a:p>
          <a:p>
            <a:pPr eaLnBrk="1" hangingPunct="1">
              <a:buFontTx/>
              <a:buAutoNum type="arabicPeriod" startAt="11"/>
            </a:pPr>
            <a:r>
              <a:rPr lang="uk-UA" sz="2200" dirty="0"/>
              <a:t> Відсутність змінних та оператора присвоєння є причиною </a:t>
            </a:r>
            <a:r>
              <a:rPr lang="uk-UA" sz="2200" b="1" dirty="0">
                <a:solidFill>
                  <a:srgbClr val="FF0000"/>
                </a:solidFill>
              </a:rPr>
              <a:t>неможливості</a:t>
            </a:r>
            <a:r>
              <a:rPr lang="uk-UA" sz="2200" dirty="0">
                <a:solidFill>
                  <a:srgbClr val="FF0000"/>
                </a:solidFill>
              </a:rPr>
              <a:t> циклів. </a:t>
            </a:r>
            <a:r>
              <a:rPr lang="uk-UA" sz="2200" dirty="0"/>
              <a:t>Замість циклів використовується </a:t>
            </a:r>
            <a:r>
              <a:rPr lang="uk-UA" sz="2200" dirty="0">
                <a:solidFill>
                  <a:srgbClr val="FF0000"/>
                </a:solidFill>
              </a:rPr>
              <a:t>рекурсія</a:t>
            </a:r>
            <a:r>
              <a:rPr lang="uk-UA" sz="2200" dirty="0"/>
              <a:t>.</a:t>
            </a:r>
          </a:p>
          <a:p>
            <a:pPr eaLnBrk="1" hangingPunct="1">
              <a:buFontTx/>
              <a:buAutoNum type="arabicPeriod" startAt="11"/>
            </a:pPr>
            <a:r>
              <a:rPr lang="uk-UA" sz="2200" dirty="0"/>
              <a:t> </a:t>
            </a:r>
            <a:r>
              <a:rPr lang="uk-UA" sz="2200" dirty="0" smtClean="0"/>
              <a:t>Через </a:t>
            </a:r>
            <a:r>
              <a:rPr lang="uk-UA" sz="2200" dirty="0"/>
              <a:t>відсутність змінних та оператора присвоєння </a:t>
            </a:r>
            <a:r>
              <a:rPr lang="uk-UA" sz="2200" b="1" dirty="0"/>
              <a:t>відсутнє</a:t>
            </a:r>
            <a:r>
              <a:rPr lang="uk-UA" sz="2200" dirty="0"/>
              <a:t> </a:t>
            </a:r>
            <a:r>
              <a:rPr lang="uk-UA" sz="2200" dirty="0">
                <a:solidFill>
                  <a:srgbClr val="0000CC"/>
                </a:solidFill>
              </a:rPr>
              <a:t>поняття стану функції</a:t>
            </a:r>
            <a:r>
              <a:rPr lang="uk-UA" sz="2200" dirty="0" smtClean="0"/>
              <a:t>.</a:t>
            </a:r>
            <a:endParaRPr lang="ru-RU" sz="22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17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-29765"/>
            <a:ext cx="9116428" cy="10156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uk-UA" sz="3000" b="1" dirty="0" smtClean="0">
                <a:solidFill>
                  <a:schemeClr val="bg1"/>
                </a:solidFill>
              </a:rPr>
              <a:t>Деталізація функціонального стилю </a:t>
            </a:r>
            <a:r>
              <a:rPr lang="ru-RU" sz="3000" b="1" dirty="0" err="1" smtClean="0">
                <a:solidFill>
                  <a:schemeClr val="bg1"/>
                </a:solidFill>
              </a:rPr>
              <a:t>програмування</a:t>
            </a:r>
            <a:endParaRPr lang="ru-RU" sz="3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18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976006"/>
            <a:ext cx="4392488" cy="2800767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function </a:t>
            </a:r>
            <a:r>
              <a:rPr lang="en-US" sz="2200" dirty="0" err="1" smtClean="0"/>
              <a:t>sumArray</a:t>
            </a:r>
            <a:r>
              <a:rPr lang="en-US" sz="2200" dirty="0" smtClean="0"/>
              <a:t> (values)</a:t>
            </a:r>
          </a:p>
          <a:p>
            <a:r>
              <a:rPr lang="en-US" sz="2200" dirty="0" smtClean="0"/>
              <a:t>{  </a:t>
            </a:r>
            <a:r>
              <a:rPr lang="en-US" sz="2200" dirty="0" err="1" smtClean="0"/>
              <a:t>var</a:t>
            </a:r>
            <a:r>
              <a:rPr lang="en-US" sz="2200" dirty="0" smtClean="0"/>
              <a:t> sum=0;</a:t>
            </a:r>
          </a:p>
          <a:p>
            <a:r>
              <a:rPr lang="en-US" sz="2200" dirty="0" smtClean="0"/>
              <a:t>    for(</a:t>
            </a:r>
            <a:r>
              <a:rPr lang="en-US" sz="2200" dirty="0" err="1" smtClean="0"/>
              <a:t>var</a:t>
            </a:r>
            <a:r>
              <a:rPr lang="en-US" sz="2200" dirty="0" smtClean="0"/>
              <a:t> </a:t>
            </a:r>
            <a:r>
              <a:rPr lang="en-US" sz="2200" dirty="0" err="1" smtClean="0"/>
              <a:t>i</a:t>
            </a:r>
            <a:r>
              <a:rPr lang="en-US" sz="2200" dirty="0" smtClean="0"/>
              <a:t>=0;i&lt;</a:t>
            </a:r>
            <a:r>
              <a:rPr lang="en-US" sz="2200" dirty="0" err="1" smtClean="0"/>
              <a:t>values.length;i</a:t>
            </a:r>
            <a:r>
              <a:rPr lang="en-US" sz="2200" dirty="0" smtClean="0"/>
              <a:t>++)</a:t>
            </a:r>
          </a:p>
          <a:p>
            <a:r>
              <a:rPr lang="en-US" sz="2200" dirty="0" smtClean="0"/>
              <a:t>     { sum+=values[</a:t>
            </a:r>
            <a:r>
              <a:rPr lang="en-US" sz="2200" dirty="0" err="1" smtClean="0"/>
              <a:t>i</a:t>
            </a:r>
            <a:r>
              <a:rPr lang="en-US" sz="2200" dirty="0" smtClean="0"/>
              <a:t>]; 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}</a:t>
            </a:r>
          </a:p>
          <a:p>
            <a:r>
              <a:rPr lang="en-US" sz="2200" dirty="0" smtClean="0"/>
              <a:t>return sum; </a:t>
            </a:r>
          </a:p>
          <a:p>
            <a:r>
              <a:rPr lang="en-US" sz="2200" dirty="0" smtClean="0"/>
              <a:t>}</a:t>
            </a:r>
          </a:p>
          <a:p>
            <a:r>
              <a:rPr lang="en-US" sz="2200" dirty="0" err="1" smtClean="0"/>
              <a:t>sumArray</a:t>
            </a:r>
            <a:r>
              <a:rPr lang="en-US" sz="2200" dirty="0" smtClean="0"/>
              <a:t>([2, 5, 8]);</a:t>
            </a:r>
            <a:endParaRPr lang="ru-RU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843638" y="3933056"/>
            <a:ext cx="8244408" cy="246221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function </a:t>
            </a:r>
            <a:r>
              <a:rPr lang="en-US" sz="2200" dirty="0" err="1"/>
              <a:t>sumArray</a:t>
            </a:r>
            <a:r>
              <a:rPr lang="en-US" sz="2200" dirty="0"/>
              <a:t> (values</a:t>
            </a:r>
            <a:r>
              <a:rPr lang="en-US" sz="2200" dirty="0" smtClean="0"/>
              <a:t>)  {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return </a:t>
            </a:r>
            <a:r>
              <a:rPr lang="en-US" sz="2200" dirty="0" err="1" smtClean="0"/>
              <a:t>values.reduce</a:t>
            </a:r>
            <a:r>
              <a:rPr lang="en-US" sz="2200" dirty="0" smtClean="0"/>
              <a:t> (</a:t>
            </a:r>
          </a:p>
          <a:p>
            <a:r>
              <a:rPr lang="en-US" sz="2200" dirty="0" smtClean="0"/>
              <a:t>      ( </a:t>
            </a:r>
            <a:r>
              <a:rPr lang="en-US" sz="2200" dirty="0" err="1" smtClean="0"/>
              <a:t>previousValue,currentValue</a:t>
            </a:r>
            <a:r>
              <a:rPr lang="en-US" sz="2200" dirty="0" smtClean="0"/>
              <a:t>)=&gt;</a:t>
            </a:r>
            <a:r>
              <a:rPr lang="en-US" sz="2200" dirty="0" err="1" smtClean="0"/>
              <a:t>previousValue+currentValue</a:t>
            </a:r>
            <a:r>
              <a:rPr lang="en-US" sz="2200" dirty="0" smtClean="0"/>
              <a:t>,</a:t>
            </a:r>
          </a:p>
          <a:p>
            <a:r>
              <a:rPr lang="en-US" sz="2200" dirty="0" smtClean="0"/>
              <a:t>        0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);</a:t>
            </a:r>
          </a:p>
          <a:p>
            <a:r>
              <a:rPr lang="en-US" sz="2200" dirty="0" smtClean="0"/>
              <a:t>} </a:t>
            </a:r>
          </a:p>
          <a:p>
            <a:r>
              <a:rPr lang="en-US" sz="2200" dirty="0" err="1"/>
              <a:t>sumArray</a:t>
            </a:r>
            <a:r>
              <a:rPr lang="en-US" sz="2200" dirty="0"/>
              <a:t>([2, 5, 8</a:t>
            </a:r>
            <a:r>
              <a:rPr lang="en-US" sz="2200" dirty="0" smtClean="0"/>
              <a:t>]);</a:t>
            </a:r>
            <a:endParaRPr lang="ru-RU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5533118" y="128883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Імперативний стиль</a:t>
            </a:r>
            <a:endParaRPr lang="ru-RU" sz="2400" dirty="0"/>
          </a:p>
        </p:txBody>
      </p:sp>
      <p:sp>
        <p:nvSpPr>
          <p:cNvPr id="6" name="Стрелка влево 5"/>
          <p:cNvSpPr/>
          <p:nvPr/>
        </p:nvSpPr>
        <p:spPr>
          <a:xfrm>
            <a:off x="4716016" y="1340768"/>
            <a:ext cx="576064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низ 6"/>
          <p:cNvSpPr/>
          <p:nvPr/>
        </p:nvSpPr>
        <p:spPr>
          <a:xfrm>
            <a:off x="6588224" y="3212976"/>
            <a:ext cx="360040" cy="563797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5004048" y="2671794"/>
            <a:ext cx="3379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>
                <a:solidFill>
                  <a:srgbClr val="C00000"/>
                </a:solidFill>
              </a:rPr>
              <a:t>Функціональний стиль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77055" y="-22544"/>
            <a:ext cx="92651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Приклад коду імперативним і функціональним стилями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8157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19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87624" y="1124744"/>
            <a:ext cx="7928804" cy="5183187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  <a:miter lim="800000"/>
            <a:headEnd/>
            <a:tailEnd/>
          </a:ln>
          <a:effectLst>
            <a:outerShdw dist="107763" dir="18900000" algn="ctr" rotWithShape="0">
              <a:schemeClr val="tx1">
                <a:alpha val="50000"/>
              </a:schemeClr>
            </a:outerShdw>
          </a:effectLst>
        </p:spPr>
        <p:txBody>
          <a:bodyPr lIns="92075" tIns="46038" rIns="92075" bIns="46038">
            <a:noAutofit/>
          </a:bodyPr>
          <a:lstStyle/>
          <a:p>
            <a:pPr>
              <a:buFont typeface="Arial" charset="0"/>
              <a:buNone/>
            </a:pPr>
            <a:r>
              <a:rPr lang="ru-RU" sz="2200" dirty="0" err="1" smtClean="0">
                <a:solidFill>
                  <a:srgbClr val="006600"/>
                </a:solidFill>
              </a:rPr>
              <a:t>Функціїя</a:t>
            </a:r>
            <a:r>
              <a:rPr lang="ru-RU" sz="2200" dirty="0" smtClean="0">
                <a:solidFill>
                  <a:srgbClr val="006600"/>
                </a:solidFill>
              </a:rPr>
              <a:t> </a:t>
            </a:r>
            <a:r>
              <a:rPr lang="ru-RU" sz="2200" dirty="0" err="1" smtClean="0">
                <a:solidFill>
                  <a:srgbClr val="006600"/>
                </a:solidFill>
              </a:rPr>
              <a:t>обчислення</a:t>
            </a:r>
            <a:r>
              <a:rPr lang="ru-RU" sz="2200" dirty="0" smtClean="0">
                <a:solidFill>
                  <a:srgbClr val="006600"/>
                </a:solidFill>
              </a:rPr>
              <a:t> </a:t>
            </a:r>
            <a:r>
              <a:rPr lang="ru-RU" sz="2200" dirty="0" err="1" smtClean="0">
                <a:solidFill>
                  <a:srgbClr val="006600"/>
                </a:solidFill>
              </a:rPr>
              <a:t>факторіалу</a:t>
            </a:r>
            <a:r>
              <a:rPr lang="ru-RU" sz="2200" dirty="0" smtClean="0">
                <a:solidFill>
                  <a:srgbClr val="006600"/>
                </a:solidFill>
              </a:rPr>
              <a:t>.</a:t>
            </a:r>
            <a:r>
              <a:rPr lang="ru-RU" sz="2200" dirty="0" smtClean="0"/>
              <a:t> </a:t>
            </a:r>
          </a:p>
          <a:p>
            <a:pPr>
              <a:buFont typeface="Arial" charset="0"/>
              <a:buNone/>
            </a:pPr>
            <a:r>
              <a:rPr lang="ru-RU" sz="2200" b="1" dirty="0" err="1" smtClean="0"/>
              <a:t>Імперативна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програма</a:t>
            </a:r>
            <a:r>
              <a:rPr lang="ru-RU" sz="2200" dirty="0" smtClean="0"/>
              <a:t> на </a:t>
            </a:r>
            <a:r>
              <a:rPr lang="ru-RU" sz="2200" dirty="0" err="1" smtClean="0"/>
              <a:t>мові</a:t>
            </a:r>
            <a:r>
              <a:rPr lang="ru-RU" sz="2200" dirty="0" smtClean="0"/>
              <a:t> C через цикл:</a:t>
            </a:r>
            <a:endParaRPr lang="en-US" sz="2200" dirty="0" smtClean="0"/>
          </a:p>
          <a:p>
            <a:pPr>
              <a:buFont typeface="Arial" charset="0"/>
              <a:buNone/>
            </a:pPr>
            <a:r>
              <a:rPr lang="en-US" sz="2200" dirty="0" err="1" smtClean="0">
                <a:solidFill>
                  <a:srgbClr val="0000CC"/>
                </a:solidFill>
              </a:rPr>
              <a:t>int</a:t>
            </a:r>
            <a:r>
              <a:rPr lang="ru-RU" sz="2200" dirty="0" smtClean="0">
                <a:solidFill>
                  <a:srgbClr val="0000CC"/>
                </a:solidFill>
              </a:rPr>
              <a:t>   </a:t>
            </a:r>
            <a:r>
              <a:rPr lang="en-US" sz="2200" dirty="0" smtClean="0">
                <a:solidFill>
                  <a:srgbClr val="0000CC"/>
                </a:solidFill>
              </a:rPr>
              <a:t>fact</a:t>
            </a:r>
            <a:r>
              <a:rPr lang="ru-RU" sz="2200" dirty="0" smtClean="0">
                <a:solidFill>
                  <a:srgbClr val="0000CC"/>
                </a:solidFill>
              </a:rPr>
              <a:t>(</a:t>
            </a:r>
            <a:r>
              <a:rPr lang="en-US" sz="2200" dirty="0" err="1" smtClean="0">
                <a:solidFill>
                  <a:srgbClr val="0000CC"/>
                </a:solidFill>
              </a:rPr>
              <a:t>int</a:t>
            </a:r>
            <a:r>
              <a:rPr lang="ru-RU" sz="2200" dirty="0" smtClean="0">
                <a:solidFill>
                  <a:srgbClr val="0000CC"/>
                </a:solidFill>
              </a:rPr>
              <a:t>   </a:t>
            </a:r>
            <a:r>
              <a:rPr lang="en-US" sz="2200" dirty="0" smtClean="0">
                <a:solidFill>
                  <a:srgbClr val="0000CC"/>
                </a:solidFill>
              </a:rPr>
              <a:t>n</a:t>
            </a:r>
            <a:r>
              <a:rPr lang="ru-RU" sz="2200" dirty="0" smtClean="0">
                <a:solidFill>
                  <a:srgbClr val="0000CC"/>
                </a:solidFill>
              </a:rPr>
              <a:t>)</a:t>
            </a:r>
          </a:p>
          <a:p>
            <a:pPr>
              <a:buFont typeface="Arial" charset="0"/>
              <a:buNone/>
            </a:pPr>
            <a:r>
              <a:rPr lang="ru-RU" sz="2200" dirty="0" smtClean="0">
                <a:solidFill>
                  <a:srgbClr val="0000CC"/>
                </a:solidFill>
              </a:rPr>
              <a:t>{   </a:t>
            </a:r>
            <a:r>
              <a:rPr lang="en-US" sz="2200" dirty="0" err="1" smtClean="0">
                <a:solidFill>
                  <a:srgbClr val="0000CC"/>
                </a:solidFill>
              </a:rPr>
              <a:t>int</a:t>
            </a:r>
            <a:r>
              <a:rPr lang="ru-RU" sz="2200" dirty="0" smtClean="0">
                <a:solidFill>
                  <a:srgbClr val="0000CC"/>
                </a:solidFill>
              </a:rPr>
              <a:t>   </a:t>
            </a:r>
            <a:r>
              <a:rPr lang="en-US" sz="2200" dirty="0" smtClean="0">
                <a:solidFill>
                  <a:srgbClr val="0000CC"/>
                </a:solidFill>
              </a:rPr>
              <a:t>x</a:t>
            </a:r>
            <a:r>
              <a:rPr lang="ru-RU" sz="2200" dirty="0" smtClean="0">
                <a:solidFill>
                  <a:srgbClr val="0000CC"/>
                </a:solidFill>
              </a:rPr>
              <a:t> =   1; </a:t>
            </a:r>
          </a:p>
          <a:p>
            <a:pPr>
              <a:buFont typeface="Arial" charset="0"/>
              <a:buNone/>
            </a:pPr>
            <a:r>
              <a:rPr lang="ru-RU" sz="2200" dirty="0" smtClean="0">
                <a:solidFill>
                  <a:srgbClr val="0000CC"/>
                </a:solidFill>
              </a:rPr>
              <a:t>     </a:t>
            </a:r>
            <a:r>
              <a:rPr lang="en-US" sz="2200" dirty="0" smtClean="0">
                <a:solidFill>
                  <a:srgbClr val="0000CC"/>
                </a:solidFill>
              </a:rPr>
              <a:t>while</a:t>
            </a:r>
            <a:r>
              <a:rPr lang="ru-RU" sz="2200" dirty="0" smtClean="0">
                <a:solidFill>
                  <a:srgbClr val="0000CC"/>
                </a:solidFill>
              </a:rPr>
              <a:t>   (</a:t>
            </a:r>
            <a:r>
              <a:rPr lang="en-US" sz="2200" dirty="0" smtClean="0">
                <a:solidFill>
                  <a:srgbClr val="0000CC"/>
                </a:solidFill>
              </a:rPr>
              <a:t>n</a:t>
            </a:r>
            <a:r>
              <a:rPr lang="ru-RU" sz="2200" dirty="0" smtClean="0">
                <a:solidFill>
                  <a:srgbClr val="0000CC"/>
                </a:solidFill>
              </a:rPr>
              <a:t> &gt;   0)</a:t>
            </a:r>
          </a:p>
          <a:p>
            <a:pPr>
              <a:buFont typeface="Arial" charset="0"/>
              <a:buNone/>
            </a:pPr>
            <a:r>
              <a:rPr lang="ru-RU" sz="2200" dirty="0" smtClean="0">
                <a:solidFill>
                  <a:srgbClr val="0000CC"/>
                </a:solidFill>
              </a:rPr>
              <a:t>       {   </a:t>
            </a:r>
            <a:r>
              <a:rPr lang="en-US" sz="2200" dirty="0" smtClean="0">
                <a:solidFill>
                  <a:srgbClr val="0000CC"/>
                </a:solidFill>
              </a:rPr>
              <a:t>x</a:t>
            </a:r>
            <a:r>
              <a:rPr lang="ru-RU" sz="2200" dirty="0" smtClean="0">
                <a:solidFill>
                  <a:srgbClr val="0000CC"/>
                </a:solidFill>
              </a:rPr>
              <a:t> *= </a:t>
            </a:r>
            <a:r>
              <a:rPr lang="en-US" sz="2200" dirty="0" smtClean="0">
                <a:solidFill>
                  <a:srgbClr val="0000CC"/>
                </a:solidFill>
              </a:rPr>
              <a:t>n</a:t>
            </a:r>
            <a:r>
              <a:rPr lang="ru-RU" sz="2200" dirty="0" smtClean="0">
                <a:solidFill>
                  <a:srgbClr val="0000CC"/>
                </a:solidFill>
              </a:rPr>
              <a:t>; </a:t>
            </a:r>
            <a:r>
              <a:rPr lang="en-US" sz="2200" dirty="0" smtClean="0">
                <a:solidFill>
                  <a:srgbClr val="0000CC"/>
                </a:solidFill>
              </a:rPr>
              <a:t>n</a:t>
            </a:r>
            <a:r>
              <a:rPr lang="ru-RU" sz="2200" dirty="0" smtClean="0">
                <a:solidFill>
                  <a:srgbClr val="0000CC"/>
                </a:solidFill>
              </a:rPr>
              <a:t> --; } </a:t>
            </a:r>
          </a:p>
          <a:p>
            <a:pPr>
              <a:buFont typeface="Arial" charset="0"/>
              <a:buNone/>
            </a:pPr>
            <a:r>
              <a:rPr lang="ru-RU" sz="2200" dirty="0" smtClean="0">
                <a:solidFill>
                  <a:srgbClr val="0000CC"/>
                </a:solidFill>
              </a:rPr>
              <a:t>   </a:t>
            </a:r>
            <a:r>
              <a:rPr lang="en-US" sz="2200" dirty="0" smtClean="0">
                <a:solidFill>
                  <a:srgbClr val="0000CC"/>
                </a:solidFill>
              </a:rPr>
              <a:t>return</a:t>
            </a:r>
            <a:r>
              <a:rPr lang="ru-RU" sz="2200" dirty="0" smtClean="0">
                <a:solidFill>
                  <a:srgbClr val="0000CC"/>
                </a:solidFill>
              </a:rPr>
              <a:t>   </a:t>
            </a:r>
            <a:r>
              <a:rPr lang="en-US" sz="2200" dirty="0" smtClean="0">
                <a:solidFill>
                  <a:srgbClr val="0000CC"/>
                </a:solidFill>
              </a:rPr>
              <a:t>x</a:t>
            </a:r>
            <a:r>
              <a:rPr lang="ru-RU" sz="2200" dirty="0" smtClean="0">
                <a:solidFill>
                  <a:srgbClr val="0000CC"/>
                </a:solidFill>
              </a:rPr>
              <a:t>; </a:t>
            </a:r>
          </a:p>
          <a:p>
            <a:pPr>
              <a:buFont typeface="Arial" charset="0"/>
              <a:buNone/>
            </a:pPr>
            <a:r>
              <a:rPr lang="ru-RU" sz="2200" dirty="0" smtClean="0">
                <a:solidFill>
                  <a:srgbClr val="0000CC"/>
                </a:solidFill>
              </a:rPr>
              <a:t>}</a:t>
            </a:r>
          </a:p>
          <a:p>
            <a:pPr>
              <a:buFont typeface="Arial" charset="0"/>
              <a:buNone/>
            </a:pPr>
            <a:r>
              <a:rPr lang="ru-RU" sz="2200" b="1" dirty="0" err="1" smtClean="0"/>
              <a:t>Функціональна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програма</a:t>
            </a:r>
            <a:r>
              <a:rPr lang="ru-RU" sz="2200" dirty="0" smtClean="0"/>
              <a:t> на </a:t>
            </a:r>
            <a:r>
              <a:rPr lang="ru-RU" sz="2200" dirty="0" err="1" smtClean="0"/>
              <a:t>мові</a:t>
            </a:r>
            <a:r>
              <a:rPr lang="ru-RU" sz="2200" dirty="0" smtClean="0"/>
              <a:t> ML через </a:t>
            </a:r>
            <a:r>
              <a:rPr lang="ru-RU" sz="2200" dirty="0" err="1" smtClean="0"/>
              <a:t>рекурсивну</a:t>
            </a:r>
            <a:r>
              <a:rPr lang="ru-RU" sz="2200" dirty="0" smtClean="0"/>
              <a:t> </a:t>
            </a:r>
            <a:r>
              <a:rPr lang="ru-RU" sz="2200" dirty="0" err="1" smtClean="0"/>
              <a:t>функцію</a:t>
            </a:r>
            <a:r>
              <a:rPr lang="ru-RU" sz="2200" dirty="0" smtClean="0"/>
              <a:t>:</a:t>
            </a:r>
            <a:endParaRPr lang="en-US" sz="2200" dirty="0" smtClean="0"/>
          </a:p>
          <a:p>
            <a:pPr>
              <a:buFont typeface="Arial" charset="0"/>
              <a:buNone/>
            </a:pPr>
            <a:r>
              <a:rPr lang="en-US" sz="2200" dirty="0" smtClean="0">
                <a:solidFill>
                  <a:srgbClr val="CC3300"/>
                </a:solidFill>
              </a:rPr>
              <a:t>let   rec   fact   n = if  n = 0  then   1</a:t>
            </a:r>
          </a:p>
          <a:p>
            <a:pPr>
              <a:buFont typeface="Arial" charset="0"/>
              <a:buNone/>
            </a:pPr>
            <a:r>
              <a:rPr lang="uk-UA" sz="2200" dirty="0" smtClean="0">
                <a:solidFill>
                  <a:srgbClr val="CC3300"/>
                </a:solidFill>
              </a:rPr>
              <a:t>                      </a:t>
            </a:r>
            <a:r>
              <a:rPr lang="en-US" sz="2200" dirty="0" smtClean="0">
                <a:solidFill>
                  <a:srgbClr val="CC3300"/>
                </a:solidFill>
              </a:rPr>
              <a:t>else</a:t>
            </a:r>
            <a:r>
              <a:rPr lang="ru-RU" sz="2200" dirty="0" smtClean="0">
                <a:solidFill>
                  <a:srgbClr val="CC3300"/>
                </a:solidFill>
              </a:rPr>
              <a:t>   </a:t>
            </a:r>
            <a:r>
              <a:rPr lang="en-US" sz="2200" dirty="0" smtClean="0">
                <a:solidFill>
                  <a:srgbClr val="CC3300"/>
                </a:solidFill>
              </a:rPr>
              <a:t>n</a:t>
            </a:r>
            <a:r>
              <a:rPr lang="ru-RU" sz="2200" dirty="0" smtClean="0">
                <a:solidFill>
                  <a:srgbClr val="CC3300"/>
                </a:solidFill>
              </a:rPr>
              <a:t>  *   </a:t>
            </a:r>
            <a:r>
              <a:rPr lang="en-US" sz="2200" dirty="0" smtClean="0">
                <a:solidFill>
                  <a:srgbClr val="CC3300"/>
                </a:solidFill>
              </a:rPr>
              <a:t>fact</a:t>
            </a:r>
            <a:r>
              <a:rPr lang="ru-RU" sz="2200" dirty="0" smtClean="0">
                <a:solidFill>
                  <a:srgbClr val="CC3300"/>
                </a:solidFill>
              </a:rPr>
              <a:t>(</a:t>
            </a:r>
            <a:r>
              <a:rPr lang="en-US" sz="2200" dirty="0" smtClean="0">
                <a:solidFill>
                  <a:srgbClr val="CC3300"/>
                </a:solidFill>
              </a:rPr>
              <a:t>n</a:t>
            </a:r>
            <a:r>
              <a:rPr lang="ru-RU" sz="2200" dirty="0" smtClean="0">
                <a:solidFill>
                  <a:srgbClr val="CC3300"/>
                </a:solidFill>
              </a:rPr>
              <a:t> -   1);</a:t>
            </a:r>
            <a:endParaRPr lang="en-US" sz="2200" dirty="0" smtClean="0">
              <a:solidFill>
                <a:srgbClr val="CC3300"/>
              </a:solidFill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0" y="40"/>
            <a:ext cx="91914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b="1" dirty="0">
                <a:solidFill>
                  <a:schemeClr val="bg1"/>
                </a:solidFill>
              </a:rPr>
              <a:t>Приклад функціонального програмування</a:t>
            </a:r>
            <a:endParaRPr lang="ru-RU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7" name="WordArt 6"/>
          <p:cNvSpPr>
            <a:spLocks noChangeArrowheads="1" noChangeShapeType="1" noTextEdit="1"/>
          </p:cNvSpPr>
          <p:nvPr/>
        </p:nvSpPr>
        <p:spPr bwMode="auto">
          <a:xfrm>
            <a:off x="1" y="1268760"/>
            <a:ext cx="9098152" cy="185341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 dirty="0" err="1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Огляд</a:t>
            </a:r>
            <a:r>
              <a:rPr lang="ru-RU" sz="3600" kern="10" dirty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ru-RU" sz="3600" kern="10" dirty="0" smtClean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парадигм та </a:t>
            </a:r>
            <a:r>
              <a:rPr lang="ru-RU" sz="3600" kern="10" dirty="0" err="1" smtClean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мов</a:t>
            </a:r>
            <a:endParaRPr lang="ru-RU" sz="3600" kern="10" dirty="0" smtClean="0">
              <a:solidFill>
                <a:srgbClr val="000099"/>
              </a:solidFill>
              <a:effectLst>
                <a:outerShdw dist="45791" dir="2021404" algn="ctr" rotWithShape="0">
                  <a:srgbClr val="FFFF00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ctr"/>
            <a:r>
              <a:rPr lang="ru-RU" sz="3600" kern="10" dirty="0" smtClean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ru-RU" sz="3600" kern="10" dirty="0" err="1" smtClean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функціонального</a:t>
            </a:r>
            <a:r>
              <a:rPr lang="ru-RU" sz="3600" kern="10" dirty="0" smtClean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ru-RU" sz="3600" kern="10" dirty="0" err="1" smtClean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програмування</a:t>
            </a:r>
            <a:endParaRPr lang="ru-RU" sz="3600" kern="10" dirty="0">
              <a:solidFill>
                <a:srgbClr val="000099"/>
              </a:solidFill>
              <a:effectLst>
                <a:outerShdw dist="45791" dir="2021404" algn="ctr" rotWithShape="0">
                  <a:srgbClr val="FFFF00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635375" y="0"/>
            <a:ext cx="1836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sz="4000" b="1" dirty="0" smtClean="0">
                <a:solidFill>
                  <a:schemeClr val="bg1"/>
                </a:solidFill>
              </a:rPr>
              <a:t>Тема 1</a:t>
            </a:r>
            <a:endParaRPr lang="ru-RU" sz="4000" b="1" dirty="0">
              <a:solidFill>
                <a:schemeClr val="bg1"/>
              </a:solidFill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403219" y="3411674"/>
            <a:ext cx="1445236" cy="1671952"/>
            <a:chOff x="403219" y="3411674"/>
            <a:chExt cx="1445236" cy="1671952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219" y="3411674"/>
              <a:ext cx="1445236" cy="144523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42347" y="477584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Scheme</a:t>
              </a:r>
              <a:endParaRPr lang="ru-RU" sz="1400" dirty="0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2053837" y="4941628"/>
            <a:ext cx="1597437" cy="1295256"/>
            <a:chOff x="2053837" y="4941628"/>
            <a:chExt cx="1597437" cy="1295256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53837" y="4941628"/>
              <a:ext cx="1597437" cy="958462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359308" y="5929107"/>
              <a:ext cx="513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Lisp</a:t>
              </a:r>
              <a:endParaRPr lang="ru-RU" sz="1400" dirty="0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6385276" y="4918754"/>
            <a:ext cx="1463705" cy="1412995"/>
            <a:chOff x="6385276" y="4918754"/>
            <a:chExt cx="1463705" cy="1412995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85276" y="4918754"/>
              <a:ext cx="1463705" cy="103610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860487" y="6023972"/>
              <a:ext cx="7729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Haskell</a:t>
              </a:r>
              <a:endParaRPr lang="ru-RU" sz="1400" dirty="0"/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4281984" y="3492735"/>
            <a:ext cx="1283114" cy="1579907"/>
            <a:chOff x="4281984" y="3492735"/>
            <a:chExt cx="1283114" cy="1579907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81984" y="3492735"/>
              <a:ext cx="1283114" cy="128311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547476" y="4764865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Clojure</a:t>
              </a:r>
              <a:endParaRPr lang="ru-RU" sz="1400" dirty="0"/>
            </a:p>
          </p:txBody>
        </p:sp>
      </p:grpSp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3100" y="3572317"/>
            <a:ext cx="13144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907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/>
          <p:cNvSpPr>
            <a:spLocks noChangeArrowheads="1"/>
          </p:cNvSpPr>
          <p:nvPr/>
        </p:nvSpPr>
        <p:spPr bwMode="auto">
          <a:xfrm>
            <a:off x="20252" y="1204639"/>
            <a:ext cx="892810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uk-UA" sz="2200" dirty="0"/>
              <a:t>До відомих функціональних мов програмування, які використовуються в промисловості та комерційному програмуванні належить: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003399"/>
                </a:solidFill>
              </a:rPr>
              <a:t>Lisp</a:t>
            </a:r>
            <a:endParaRPr lang="uk-UA" sz="2200" dirty="0">
              <a:solidFill>
                <a:srgbClr val="003399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uk-UA" sz="2000" dirty="0"/>
              <a:t>  </a:t>
            </a:r>
            <a:r>
              <a:rPr lang="en-US" sz="2200" dirty="0" smtClean="0">
                <a:solidFill>
                  <a:srgbClr val="003399"/>
                </a:solidFill>
              </a:rPr>
              <a:t>HASKELL</a:t>
            </a:r>
            <a:r>
              <a:rPr lang="uk-UA" sz="2200" dirty="0" smtClean="0"/>
              <a:t> </a:t>
            </a:r>
            <a:endParaRPr lang="uk-UA" sz="2200" dirty="0"/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  </a:t>
            </a:r>
            <a:r>
              <a:rPr lang="uk-UA" sz="2000" dirty="0"/>
              <a:t>ML</a:t>
            </a:r>
          </a:p>
          <a:p>
            <a:pPr lvl="1">
              <a:buFont typeface="Wingdings" pitchFamily="2" charset="2"/>
              <a:buChar char="Ø"/>
            </a:pPr>
            <a:r>
              <a:rPr lang="uk-UA" sz="2000" dirty="0"/>
              <a:t>  </a:t>
            </a:r>
            <a:r>
              <a:rPr lang="uk-UA" sz="2000" dirty="0" err="1"/>
              <a:t>Scheme</a:t>
            </a:r>
            <a:endParaRPr lang="uk-UA" sz="2200" dirty="0">
              <a:solidFill>
                <a:srgbClr val="003399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uk-UA" sz="2200" dirty="0">
                <a:solidFill>
                  <a:srgbClr val="003399"/>
                </a:solidFill>
              </a:rPr>
              <a:t>  </a:t>
            </a:r>
            <a:r>
              <a:rPr lang="en-US" sz="2200" dirty="0" err="1">
                <a:solidFill>
                  <a:srgbClr val="003399"/>
                </a:solidFill>
              </a:rPr>
              <a:t>Erlang</a:t>
            </a:r>
            <a:r>
              <a:rPr lang="uk-UA" sz="2200" dirty="0">
                <a:solidFill>
                  <a:srgbClr val="003399"/>
                </a:solidFill>
              </a:rPr>
              <a:t> (паралельні програми), </a:t>
            </a:r>
          </a:p>
          <a:p>
            <a:pPr lvl="1">
              <a:buFont typeface="Wingdings" pitchFamily="2" charset="2"/>
              <a:buChar char="Ø"/>
            </a:pPr>
            <a:r>
              <a:rPr lang="uk-UA" sz="2200" dirty="0" smtClean="0">
                <a:solidFill>
                  <a:srgbClr val="003399"/>
                </a:solidFill>
              </a:rPr>
              <a:t>  R </a:t>
            </a:r>
            <a:r>
              <a:rPr lang="uk-UA" sz="2200" dirty="0">
                <a:solidFill>
                  <a:srgbClr val="003399"/>
                </a:solidFill>
              </a:rPr>
              <a:t>(статистика), </a:t>
            </a:r>
          </a:p>
          <a:p>
            <a:pPr lvl="1">
              <a:buFont typeface="Wingdings" pitchFamily="2" charset="2"/>
              <a:buChar char="Ø"/>
            </a:pPr>
            <a:r>
              <a:rPr lang="uk-UA" sz="2200" dirty="0">
                <a:solidFill>
                  <a:srgbClr val="003399"/>
                </a:solidFill>
              </a:rPr>
              <a:t>  </a:t>
            </a:r>
            <a:r>
              <a:rPr lang="en-US" sz="2200" dirty="0">
                <a:solidFill>
                  <a:srgbClr val="003399"/>
                </a:solidFill>
              </a:rPr>
              <a:t>Mathematica</a:t>
            </a:r>
            <a:r>
              <a:rPr lang="uk-UA" sz="2200" dirty="0">
                <a:solidFill>
                  <a:srgbClr val="003399"/>
                </a:solidFill>
              </a:rPr>
              <a:t> (символьні обчислення), </a:t>
            </a:r>
          </a:p>
          <a:p>
            <a:pPr lvl="1">
              <a:buFont typeface="Wingdings" pitchFamily="2" charset="2"/>
              <a:buChar char="Ø"/>
            </a:pPr>
            <a:r>
              <a:rPr lang="uk-UA" sz="2200" dirty="0">
                <a:solidFill>
                  <a:srgbClr val="003399"/>
                </a:solidFill>
              </a:rPr>
              <a:t>  </a:t>
            </a:r>
            <a:r>
              <a:rPr lang="en-US" sz="2200" dirty="0">
                <a:solidFill>
                  <a:srgbClr val="003399"/>
                </a:solidFill>
              </a:rPr>
              <a:t>J</a:t>
            </a:r>
            <a:r>
              <a:rPr lang="uk-UA" sz="2200" dirty="0">
                <a:solidFill>
                  <a:srgbClr val="003399"/>
                </a:solidFill>
              </a:rPr>
              <a:t>  та </a:t>
            </a:r>
            <a:r>
              <a:rPr lang="en-US" sz="2200" dirty="0">
                <a:solidFill>
                  <a:srgbClr val="003399"/>
                </a:solidFill>
              </a:rPr>
              <a:t>K</a:t>
            </a:r>
            <a:r>
              <a:rPr lang="uk-UA" sz="2200" dirty="0">
                <a:solidFill>
                  <a:srgbClr val="003399"/>
                </a:solidFill>
              </a:rPr>
              <a:t> (фінансовий аналіз), </a:t>
            </a:r>
            <a:endParaRPr lang="en-US" sz="2200" dirty="0">
              <a:solidFill>
                <a:srgbClr val="003399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uk-UA" sz="2200" dirty="0">
                <a:solidFill>
                  <a:srgbClr val="003399"/>
                </a:solidFill>
              </a:rPr>
              <a:t>  XSLT </a:t>
            </a:r>
            <a:r>
              <a:rPr lang="en-US" sz="2200" dirty="0">
                <a:solidFill>
                  <a:srgbClr val="003399"/>
                </a:solidFill>
              </a:rPr>
              <a:t>(</a:t>
            </a:r>
            <a:r>
              <a:rPr lang="uk-UA" sz="2200" dirty="0"/>
              <a:t>спеціалізована мова програмування)</a:t>
            </a:r>
          </a:p>
          <a:p>
            <a:pPr lvl="1">
              <a:buFont typeface="Wingdings" pitchFamily="2" charset="2"/>
              <a:buChar char="Ø"/>
            </a:pPr>
            <a:r>
              <a:rPr lang="uk-UA" sz="2200" dirty="0"/>
              <a:t>  </a:t>
            </a:r>
            <a:r>
              <a:rPr lang="uk-UA" sz="2200" dirty="0">
                <a:solidFill>
                  <a:srgbClr val="003399"/>
                </a:solidFill>
              </a:rPr>
              <a:t>APL</a:t>
            </a:r>
            <a:r>
              <a:rPr lang="uk-UA" sz="2200" dirty="0" smtClean="0"/>
              <a:t>,</a:t>
            </a:r>
            <a:endParaRPr lang="en-US" sz="2200" dirty="0" smtClean="0"/>
          </a:p>
          <a:p>
            <a:pPr lvl="1">
              <a:buFont typeface="Wingdings" pitchFamily="2" charset="2"/>
              <a:buChar char="Ø"/>
            </a:pPr>
            <a:r>
              <a:rPr lang="en-US" sz="2200" dirty="0" smtClean="0"/>
              <a:t>……</a:t>
            </a:r>
            <a:endParaRPr lang="uk-UA" sz="2200" dirty="0"/>
          </a:p>
        </p:txBody>
      </p:sp>
      <p:sp>
        <p:nvSpPr>
          <p:cNvPr id="25603" name="Rectangle 8"/>
          <p:cNvSpPr>
            <a:spLocks noChangeArrowheads="1"/>
          </p:cNvSpPr>
          <p:nvPr/>
        </p:nvSpPr>
        <p:spPr bwMode="auto">
          <a:xfrm>
            <a:off x="0" y="0"/>
            <a:ext cx="91164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uk-UA" b="1" dirty="0" smtClean="0">
                <a:solidFill>
                  <a:schemeClr val="bg1"/>
                </a:solidFill>
              </a:rPr>
              <a:t>Мови Функціонального </a:t>
            </a:r>
            <a:r>
              <a:rPr lang="ru-RU" b="1" dirty="0" err="1">
                <a:solidFill>
                  <a:schemeClr val="bg1"/>
                </a:solidFill>
              </a:rPr>
              <a:t>програмування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20</a:t>
            </a:fld>
            <a:endParaRPr lang="ru-RU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2463800" y="205105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1" y="0"/>
            <a:ext cx="9144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81000" indent="-381000" algn="ctr" eaLnBrk="0" hangingPunct="0">
              <a:spcBef>
                <a:spcPct val="20000"/>
              </a:spcBef>
              <a:buFont typeface="Arial" charset="0"/>
              <a:buNone/>
            </a:pPr>
            <a:r>
              <a:rPr lang="uk-UA" sz="3000" b="1" dirty="0">
                <a:solidFill>
                  <a:schemeClr val="bg1"/>
                </a:solidFill>
              </a:rPr>
              <a:t>Переваги функціональних мов програмування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251520" y="1136729"/>
            <a:ext cx="889248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sz="2200" dirty="0" err="1" smtClean="0"/>
              <a:t>Програма</a:t>
            </a:r>
            <a:r>
              <a:rPr lang="ru-RU" sz="2200" dirty="0" smtClean="0"/>
              <a:t> </a:t>
            </a:r>
            <a:r>
              <a:rPr lang="ru-RU" sz="2200" dirty="0"/>
              <a:t>є </a:t>
            </a:r>
            <a:r>
              <a:rPr lang="ru-RU" sz="2200" dirty="0" err="1"/>
              <a:t>безліччю</a:t>
            </a:r>
            <a:r>
              <a:rPr lang="ru-RU" sz="2200" dirty="0"/>
              <a:t> </a:t>
            </a:r>
            <a:r>
              <a:rPr lang="ru-RU" sz="2200" dirty="0" err="1"/>
              <a:t>обчислюваних</a:t>
            </a:r>
            <a:r>
              <a:rPr lang="ru-RU" sz="2200" dirty="0"/>
              <a:t> </a:t>
            </a:r>
            <a:r>
              <a:rPr lang="ru-RU" sz="2200" dirty="0" err="1"/>
              <a:t>функцій</a:t>
            </a:r>
            <a:endParaRPr lang="ru-RU" sz="2200" dirty="0"/>
          </a:p>
          <a:p>
            <a:pPr marL="342900" indent="-342900"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sz="2200" dirty="0" err="1" smtClean="0"/>
              <a:t>Відсутня</a:t>
            </a:r>
            <a:r>
              <a:rPr lang="ru-RU" sz="2200" dirty="0" smtClean="0"/>
              <a:t> </a:t>
            </a:r>
            <a:r>
              <a:rPr lang="ru-RU" sz="2200" dirty="0" err="1"/>
              <a:t>операція</a:t>
            </a:r>
            <a:r>
              <a:rPr lang="ru-RU" sz="2200" dirty="0"/>
              <a:t> </a:t>
            </a:r>
            <a:r>
              <a:rPr lang="ru-RU" sz="2200" dirty="0" err="1"/>
              <a:t>присвоєння</a:t>
            </a:r>
            <a:endParaRPr lang="ru-RU" sz="2200" dirty="0"/>
          </a:p>
          <a:p>
            <a:pPr marL="342900" indent="-342900"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sz="2200" dirty="0" smtClean="0"/>
              <a:t>Порядок </a:t>
            </a:r>
            <a:r>
              <a:rPr lang="ru-RU" sz="2200" dirty="0" err="1"/>
              <a:t>виконання</a:t>
            </a:r>
            <a:r>
              <a:rPr lang="ru-RU" sz="2200" dirty="0"/>
              <a:t> </a:t>
            </a:r>
            <a:r>
              <a:rPr lang="ru-RU" sz="2200" dirty="0" err="1"/>
              <a:t>програми</a:t>
            </a:r>
            <a:r>
              <a:rPr lang="ru-RU" sz="2200" dirty="0"/>
              <a:t> (</a:t>
            </a:r>
            <a:r>
              <a:rPr lang="ru-RU" sz="2200" dirty="0" err="1"/>
              <a:t>обчислень</a:t>
            </a:r>
            <a:r>
              <a:rPr lang="ru-RU" sz="2200" dirty="0"/>
              <a:t>) </a:t>
            </a:r>
            <a:r>
              <a:rPr lang="ru-RU" sz="2200" dirty="0" err="1"/>
              <a:t>несуттєвий</a:t>
            </a:r>
            <a:endParaRPr lang="ru-RU" sz="2200" dirty="0"/>
          </a:p>
          <a:p>
            <a:pPr marL="342900" indent="-342900"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sz="2200" dirty="0" err="1" smtClean="0"/>
              <a:t>Швидкодія</a:t>
            </a:r>
            <a:r>
              <a:rPr lang="ru-RU" sz="2200" dirty="0" smtClean="0"/>
              <a:t> </a:t>
            </a:r>
            <a:r>
              <a:rPr lang="ru-RU" sz="2200" dirty="0" err="1"/>
              <a:t>збільшена</a:t>
            </a:r>
            <a:r>
              <a:rPr lang="ru-RU" sz="2200" dirty="0"/>
              <a:t> (в </a:t>
            </a:r>
            <a:r>
              <a:rPr lang="ru-RU" sz="2200" dirty="0" err="1"/>
              <a:t>порівнянні</a:t>
            </a:r>
            <a:r>
              <a:rPr lang="ru-RU" sz="2200" dirty="0"/>
              <a:t> з </a:t>
            </a:r>
            <a:r>
              <a:rPr lang="ru-RU" sz="2200" dirty="0" err="1"/>
              <a:t>аналогічними</a:t>
            </a:r>
            <a:r>
              <a:rPr lang="ru-RU" sz="2200" dirty="0"/>
              <a:t> </a:t>
            </a:r>
            <a:r>
              <a:rPr lang="ru-RU" sz="2200" dirty="0" err="1"/>
              <a:t>імперативними</a:t>
            </a:r>
            <a:r>
              <a:rPr lang="ru-RU" sz="2200" dirty="0"/>
              <a:t> </a:t>
            </a:r>
            <a:r>
              <a:rPr lang="ru-RU" sz="2200" dirty="0" err="1"/>
              <a:t>обчисленнями</a:t>
            </a:r>
            <a:r>
              <a:rPr lang="ru-RU" sz="2200" dirty="0"/>
              <a:t>)</a:t>
            </a:r>
          </a:p>
          <a:p>
            <a:pPr marL="342900" indent="-342900"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sz="2200" dirty="0" err="1" smtClean="0"/>
              <a:t>Компактність</a:t>
            </a:r>
            <a:r>
              <a:rPr lang="ru-RU" sz="2200" dirty="0" smtClean="0"/>
              <a:t> </a:t>
            </a:r>
            <a:r>
              <a:rPr lang="ru-RU" sz="2200" dirty="0"/>
              <a:t>коду (особливо для </a:t>
            </a:r>
            <a:r>
              <a:rPr lang="ru-RU" sz="2200" dirty="0" err="1"/>
              <a:t>списків</a:t>
            </a:r>
            <a:r>
              <a:rPr lang="ru-RU" sz="2200" dirty="0"/>
              <a:t> і </a:t>
            </a:r>
            <a:r>
              <a:rPr lang="ru-RU" sz="2200" dirty="0" err="1"/>
              <a:t>варіантних</a:t>
            </a:r>
            <a:r>
              <a:rPr lang="ru-RU" sz="2200" dirty="0"/>
              <a:t> </a:t>
            </a:r>
            <a:r>
              <a:rPr lang="ru-RU" sz="2200" dirty="0" err="1"/>
              <a:t>типів</a:t>
            </a:r>
            <a:r>
              <a:rPr lang="ru-RU" sz="2200" dirty="0"/>
              <a:t>)</a:t>
            </a:r>
          </a:p>
          <a:p>
            <a:pPr marL="342900" indent="-342900"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sz="2200" dirty="0" err="1" smtClean="0"/>
              <a:t>Суперпозиції</a:t>
            </a:r>
            <a:r>
              <a:rPr lang="ru-RU" sz="2200" dirty="0" smtClean="0"/>
              <a:t>/</a:t>
            </a:r>
            <a:r>
              <a:rPr lang="ru-RU" sz="2200" dirty="0" err="1" smtClean="0"/>
              <a:t>склеювання</a:t>
            </a:r>
            <a:r>
              <a:rPr lang="ru-RU" sz="2200" dirty="0" smtClean="0"/>
              <a:t> </a:t>
            </a:r>
            <a:r>
              <a:rPr lang="ru-RU" sz="2200" dirty="0" err="1"/>
              <a:t>функцій</a:t>
            </a:r>
            <a:r>
              <a:rPr lang="ru-RU" sz="2200" dirty="0"/>
              <a:t>: з </a:t>
            </a:r>
            <a:r>
              <a:rPr lang="ru-RU" sz="2200" dirty="0" err="1"/>
              <a:t>простих</a:t>
            </a:r>
            <a:r>
              <a:rPr lang="ru-RU" sz="2200" dirty="0"/>
              <a:t> - </a:t>
            </a:r>
            <a:r>
              <a:rPr lang="ru-RU" sz="2200" dirty="0" err="1"/>
              <a:t>складні</a:t>
            </a:r>
            <a:r>
              <a:rPr lang="ru-RU" sz="2200" dirty="0"/>
              <a:t>, </a:t>
            </a:r>
            <a:r>
              <a:rPr lang="ru-RU" sz="2200" dirty="0" err="1"/>
              <a:t>редукція</a:t>
            </a:r>
            <a:endParaRPr lang="ru-RU" sz="2200" dirty="0"/>
          </a:p>
          <a:p>
            <a:pPr marL="342900" indent="-342900"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sz="2200" dirty="0" err="1" smtClean="0"/>
              <a:t>Суперпозиція</a:t>
            </a:r>
            <a:r>
              <a:rPr lang="ru-RU" sz="2200" dirty="0" smtClean="0"/>
              <a:t> </a:t>
            </a:r>
            <a:r>
              <a:rPr lang="ru-RU" sz="2200" dirty="0"/>
              <a:t>моделей: </a:t>
            </a:r>
            <a:r>
              <a:rPr lang="ru-RU" sz="2200" dirty="0" err="1"/>
              <a:t>склеювання</a:t>
            </a:r>
            <a:r>
              <a:rPr lang="ru-RU" sz="2200" dirty="0"/>
              <a:t> </a:t>
            </a:r>
            <a:r>
              <a:rPr lang="ru-RU" sz="2200" dirty="0" err="1"/>
              <a:t>програм</a:t>
            </a:r>
            <a:r>
              <a:rPr lang="ru-RU" sz="2200" dirty="0"/>
              <a:t>, </a:t>
            </a:r>
            <a:r>
              <a:rPr lang="ru-RU" sz="2200" dirty="0" err="1"/>
              <a:t>ледачі</a:t>
            </a:r>
            <a:r>
              <a:rPr lang="ru-RU" sz="2200" dirty="0"/>
              <a:t> </a:t>
            </a:r>
            <a:r>
              <a:rPr lang="ru-RU" sz="2200" dirty="0" smtClean="0"/>
              <a:t> </a:t>
            </a:r>
            <a:r>
              <a:rPr lang="ru-RU" sz="2200" dirty="0" err="1" smtClean="0"/>
              <a:t>обчислення</a:t>
            </a:r>
            <a:endParaRPr lang="ru-RU" sz="2200" dirty="0"/>
          </a:p>
          <a:p>
            <a:pPr marL="342900" indent="-342900"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sz="2200" dirty="0" err="1" smtClean="0"/>
              <a:t>Чисельне</a:t>
            </a:r>
            <a:r>
              <a:rPr lang="ru-RU" sz="2200" dirty="0" smtClean="0"/>
              <a:t> </a:t>
            </a:r>
            <a:r>
              <a:rPr lang="ru-RU" sz="2200" dirty="0" err="1"/>
              <a:t>диференціювання</a:t>
            </a:r>
            <a:r>
              <a:rPr lang="ru-RU" sz="2200" dirty="0"/>
              <a:t>/</a:t>
            </a:r>
            <a:r>
              <a:rPr lang="ru-RU" sz="2200" dirty="0" err="1"/>
              <a:t>інтеграція</a:t>
            </a:r>
            <a:r>
              <a:rPr lang="ru-RU" sz="2200" dirty="0"/>
              <a:t> (в </a:t>
            </a:r>
            <a:r>
              <a:rPr lang="ru-RU" sz="2200" dirty="0" err="1"/>
              <a:t>т.ч</a:t>
            </a:r>
            <a:r>
              <a:rPr lang="ru-RU" sz="2200" dirty="0"/>
              <a:t>. </a:t>
            </a:r>
            <a:r>
              <a:rPr lang="ru-RU" sz="2200" dirty="0" err="1"/>
              <a:t>модульне</a:t>
            </a:r>
            <a:r>
              <a:rPr lang="ru-RU" sz="2200" dirty="0"/>
              <a:t>)</a:t>
            </a:r>
          </a:p>
          <a:p>
            <a:pPr marL="342900" indent="-342900"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sz="2200" dirty="0" err="1" smtClean="0"/>
              <a:t>Алгоритми</a:t>
            </a:r>
            <a:r>
              <a:rPr lang="ru-RU" sz="2200" dirty="0" smtClean="0"/>
              <a:t> </a:t>
            </a:r>
            <a:r>
              <a:rPr lang="ru-RU" sz="2200" dirty="0"/>
              <a:t>штучного </a:t>
            </a:r>
            <a:r>
              <a:rPr lang="ru-RU" sz="2200" dirty="0" err="1"/>
              <a:t>інтелекту</a:t>
            </a:r>
            <a:r>
              <a:rPr lang="ru-RU" sz="2200" dirty="0"/>
              <a:t> (</a:t>
            </a:r>
            <a:r>
              <a:rPr lang="ru-RU" sz="2200" dirty="0" err="1"/>
              <a:t>евристичний</a:t>
            </a:r>
            <a:r>
              <a:rPr lang="ru-RU" sz="2200" dirty="0"/>
              <a:t> </a:t>
            </a:r>
            <a:r>
              <a:rPr lang="ru-RU" sz="2200" dirty="0" err="1"/>
              <a:t>пошук</a:t>
            </a:r>
            <a:r>
              <a:rPr lang="ru-RU" sz="2200" dirty="0"/>
              <a:t> і т.п.) </a:t>
            </a:r>
          </a:p>
          <a:p>
            <a:pPr marL="342900" indent="-342900"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sz="2200" dirty="0" err="1" smtClean="0"/>
              <a:t>Розпаралелювання</a:t>
            </a:r>
            <a:r>
              <a:rPr lang="ru-RU" sz="2200" dirty="0" smtClean="0"/>
              <a:t> </a:t>
            </a:r>
            <a:r>
              <a:rPr lang="ru-RU" sz="2200" dirty="0" err="1"/>
              <a:t>обчислень</a:t>
            </a:r>
            <a:r>
              <a:rPr lang="ru-RU" sz="2200" dirty="0"/>
              <a:t> (</a:t>
            </a:r>
            <a:r>
              <a:rPr lang="ru-RU" sz="2200" dirty="0" err="1"/>
              <a:t>Haskell</a:t>
            </a:r>
            <a:r>
              <a:rPr lang="ru-RU" sz="2200" dirty="0"/>
              <a:t>)</a:t>
            </a:r>
          </a:p>
          <a:p>
            <a:pPr marL="342900" indent="-342900"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sz="2200" dirty="0" err="1" smtClean="0"/>
              <a:t>Інтерактивне</a:t>
            </a:r>
            <a:r>
              <a:rPr lang="ru-RU" sz="2200" dirty="0" smtClean="0"/>
              <a:t> </a:t>
            </a:r>
            <a:r>
              <a:rPr lang="ru-RU" sz="2200" dirty="0" err="1"/>
              <a:t>налагодження</a:t>
            </a:r>
            <a:r>
              <a:rPr lang="ru-RU" sz="2200" dirty="0"/>
              <a:t>, </a:t>
            </a:r>
            <a:r>
              <a:rPr lang="ru-RU" sz="2200" dirty="0" err="1"/>
              <a:t>Unit</a:t>
            </a:r>
            <a:r>
              <a:rPr lang="ru-RU" sz="2200" dirty="0"/>
              <a:t> -</a:t>
            </a:r>
            <a:r>
              <a:rPr lang="ru-RU" sz="2200" dirty="0" err="1" smtClean="0"/>
              <a:t>тестування</a:t>
            </a:r>
            <a:endParaRPr lang="ru-RU" sz="2200" dirty="0"/>
          </a:p>
          <a:p>
            <a:pPr marL="342900" indent="-342900"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sz="2200" dirty="0" err="1" smtClean="0"/>
              <a:t>Зіставлення</a:t>
            </a:r>
            <a:r>
              <a:rPr lang="ru-RU" sz="2200" dirty="0" smtClean="0"/>
              <a:t> </a:t>
            </a:r>
            <a:r>
              <a:rPr lang="ru-RU" sz="2200" dirty="0" err="1"/>
              <a:t>із</a:t>
            </a:r>
            <a:r>
              <a:rPr lang="ru-RU" sz="2200" dirty="0"/>
              <a:t> </a:t>
            </a:r>
            <a:r>
              <a:rPr lang="ru-RU" sz="2200" dirty="0" err="1"/>
              <a:t>зразком</a:t>
            </a:r>
            <a:endParaRPr lang="en-US" sz="22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21</a:t>
            </a:fld>
            <a:endParaRPr lang="ru-RU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22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88024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b="1" dirty="0" err="1" smtClean="0">
                <a:solidFill>
                  <a:schemeClr val="bg1"/>
                </a:solidFill>
              </a:rPr>
              <a:t>Математичні</a:t>
            </a:r>
            <a:r>
              <a:rPr lang="ru-RU" b="1" dirty="0" smtClean="0">
                <a:solidFill>
                  <a:schemeClr val="bg1"/>
                </a:solidFill>
              </a:rPr>
              <a:t>  </a:t>
            </a:r>
            <a:r>
              <a:rPr lang="ru-RU" b="1" dirty="0" err="1" smtClean="0">
                <a:solidFill>
                  <a:schemeClr val="bg1"/>
                </a:solidFill>
              </a:rPr>
              <a:t>функції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uk-UA" b="1" dirty="0" smtClean="0">
                <a:solidFill>
                  <a:schemeClr val="bg1"/>
                </a:solidFill>
              </a:rPr>
              <a:t>як </a:t>
            </a:r>
            <a:r>
              <a:rPr lang="uk-UA" b="1" dirty="0" err="1" smtClean="0">
                <a:solidFill>
                  <a:schemeClr val="bg1"/>
                </a:solidFill>
              </a:rPr>
              <a:t>базіс</a:t>
            </a:r>
            <a:r>
              <a:rPr lang="uk-UA" b="1" dirty="0" smtClean="0">
                <a:solidFill>
                  <a:schemeClr val="bg1"/>
                </a:solidFill>
              </a:rPr>
              <a:t> функціонального програмування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-21608" y="844619"/>
            <a:ext cx="9138036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000" b="1" dirty="0" err="1" smtClean="0">
                <a:solidFill>
                  <a:srgbClr val="0000CC"/>
                </a:solidFill>
              </a:rPr>
              <a:t>Поняття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b="1" dirty="0" err="1" smtClean="0">
                <a:solidFill>
                  <a:srgbClr val="0000CC"/>
                </a:solidFill>
              </a:rPr>
              <a:t>математичної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b="1" dirty="0" err="1" smtClean="0">
                <a:solidFill>
                  <a:srgbClr val="0000CC"/>
                </a:solidFill>
              </a:rPr>
              <a:t>функції</a:t>
            </a:r>
            <a:r>
              <a:rPr lang="ru-RU" sz="2000" dirty="0" smtClean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ru-RU" sz="2000" dirty="0" err="1" smtClean="0"/>
              <a:t>Математична</a:t>
            </a:r>
            <a:r>
              <a:rPr lang="ru-RU" sz="2000" dirty="0" smtClean="0"/>
              <a:t> </a:t>
            </a:r>
            <a:r>
              <a:rPr lang="ru-RU" sz="2000" dirty="0" err="1"/>
              <a:t>функція</a:t>
            </a:r>
            <a:r>
              <a:rPr lang="ru-RU" sz="2000" dirty="0"/>
              <a:t> -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відображення</a:t>
            </a:r>
            <a:r>
              <a:rPr lang="ru-RU" sz="2000" dirty="0"/>
              <a:t> (</a:t>
            </a:r>
            <a:r>
              <a:rPr lang="en-GB" sz="2000" dirty="0"/>
              <a:t>mapping) </a:t>
            </a:r>
            <a:r>
              <a:rPr lang="ru-RU" sz="2000" dirty="0" err="1"/>
              <a:t>елементів</a:t>
            </a:r>
            <a:r>
              <a:rPr lang="ru-RU" sz="2000" dirty="0"/>
              <a:t> </a:t>
            </a:r>
            <a:r>
              <a:rPr lang="ru-RU" sz="2000" dirty="0" err="1"/>
              <a:t>однієї</a:t>
            </a:r>
            <a:r>
              <a:rPr lang="ru-RU" sz="2000" dirty="0"/>
              <a:t> </a:t>
            </a:r>
            <a:r>
              <a:rPr lang="ru-RU" sz="2000" dirty="0" err="1"/>
              <a:t>множини</a:t>
            </a:r>
            <a:r>
              <a:rPr lang="ru-RU" sz="2000" dirty="0"/>
              <a:t>, </a:t>
            </a:r>
            <a:r>
              <a:rPr lang="ru-RU" sz="2000" dirty="0" err="1" smtClean="0"/>
              <a:t>області</a:t>
            </a:r>
            <a:r>
              <a:rPr lang="ru-RU" sz="2000" dirty="0" smtClean="0"/>
              <a:t> </a:t>
            </a:r>
            <a:r>
              <a:rPr lang="ru-RU" sz="2000" dirty="0" err="1" smtClean="0"/>
              <a:t>визначення</a:t>
            </a:r>
            <a:r>
              <a:rPr lang="en-GB" sz="2000" dirty="0" smtClean="0"/>
              <a:t>, </a:t>
            </a:r>
            <a:r>
              <a:rPr lang="ru-RU" sz="2000" dirty="0"/>
              <a:t>в </a:t>
            </a:r>
            <a:r>
              <a:rPr lang="ru-RU" sz="2000" dirty="0" err="1"/>
              <a:t>іншу</a:t>
            </a:r>
            <a:r>
              <a:rPr lang="ru-RU" sz="2000" dirty="0"/>
              <a:t> </a:t>
            </a:r>
            <a:r>
              <a:rPr lang="ru-RU" sz="2000" dirty="0" err="1" smtClean="0"/>
              <a:t>множину</a:t>
            </a:r>
            <a:r>
              <a:rPr lang="ru-RU" sz="2000" dirty="0" smtClean="0"/>
              <a:t> – область </a:t>
            </a:r>
            <a:r>
              <a:rPr lang="ru-RU" sz="2000" dirty="0" err="1" smtClean="0"/>
              <a:t>значень</a:t>
            </a:r>
            <a:r>
              <a:rPr lang="en-GB" sz="2000" dirty="0" smtClean="0"/>
              <a:t>.</a:t>
            </a:r>
            <a:endParaRPr lang="uk-UA" sz="2000" dirty="0" smtClean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ru-RU" sz="2000" dirty="0" err="1" smtClean="0"/>
              <a:t>Відображення</a:t>
            </a:r>
            <a:r>
              <a:rPr lang="ru-RU" sz="2000" dirty="0" smtClean="0"/>
              <a:t> </a:t>
            </a:r>
            <a:r>
              <a:rPr lang="ru-RU" sz="2000" dirty="0" err="1"/>
              <a:t>описується</a:t>
            </a:r>
            <a:r>
              <a:rPr lang="ru-RU" sz="2000" dirty="0"/>
              <a:t> </a:t>
            </a:r>
            <a:r>
              <a:rPr lang="ru-RU" sz="2000" dirty="0" err="1"/>
              <a:t>виразом</a:t>
            </a:r>
            <a:r>
              <a:rPr lang="ru-RU" sz="2000" dirty="0"/>
              <a:t> </a:t>
            </a:r>
            <a:r>
              <a:rPr lang="ru-RU" sz="2000" dirty="0" err="1" smtClean="0"/>
              <a:t>або</a:t>
            </a:r>
            <a:r>
              <a:rPr lang="ru-RU" sz="2000" dirty="0" smtClean="0"/>
              <a:t> </a:t>
            </a:r>
            <a:r>
              <a:rPr lang="ru-RU" sz="2000" dirty="0"/>
              <a:t>таблицею. </a:t>
            </a:r>
            <a:endParaRPr lang="ru-RU" sz="2000" dirty="0" smtClean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ru-RU" sz="2000" dirty="0" err="1" smtClean="0"/>
              <a:t>Функції</a:t>
            </a:r>
            <a:r>
              <a:rPr lang="ru-RU" sz="2000" dirty="0" smtClean="0"/>
              <a:t> </a:t>
            </a:r>
            <a:r>
              <a:rPr lang="ru-RU" sz="2000" dirty="0"/>
              <a:t>часто </a:t>
            </a:r>
            <a:r>
              <a:rPr lang="ru-RU" sz="2000" dirty="0" err="1"/>
              <a:t>застосовуються</a:t>
            </a:r>
            <a:r>
              <a:rPr lang="ru-RU" sz="2000" dirty="0"/>
              <a:t> до </a:t>
            </a:r>
            <a:r>
              <a:rPr lang="ru-RU" sz="2000" dirty="0" err="1"/>
              <a:t>окремого</a:t>
            </a:r>
            <a:r>
              <a:rPr lang="ru-RU" sz="2000" dirty="0"/>
              <a:t> </a:t>
            </a:r>
            <a:r>
              <a:rPr lang="ru-RU" sz="2000" dirty="0" err="1"/>
              <a:t>елементу</a:t>
            </a:r>
            <a:r>
              <a:rPr lang="ru-RU" sz="2000" dirty="0"/>
              <a:t> </a:t>
            </a:r>
            <a:r>
              <a:rPr lang="ru-RU" sz="2000" dirty="0" err="1" smtClean="0"/>
              <a:t>множини</a:t>
            </a:r>
            <a:r>
              <a:rPr lang="ru-RU" sz="2000" dirty="0" smtClean="0"/>
              <a:t> </a:t>
            </a:r>
            <a:r>
              <a:rPr lang="ru-RU" sz="2000" dirty="0" err="1" smtClean="0"/>
              <a:t>визначення</a:t>
            </a:r>
            <a:r>
              <a:rPr lang="ru-RU" sz="2000" dirty="0" smtClean="0"/>
              <a:t>, яка </a:t>
            </a:r>
            <a:r>
              <a:rPr lang="ru-RU" sz="2000" dirty="0" err="1"/>
              <a:t>може</a:t>
            </a:r>
            <a:r>
              <a:rPr lang="ru-RU" sz="2000" dirty="0"/>
              <a:t> бути результатом </a:t>
            </a:r>
            <a:r>
              <a:rPr lang="ru-RU" sz="2000" dirty="0" err="1"/>
              <a:t>перетину</a:t>
            </a:r>
            <a:r>
              <a:rPr lang="ru-RU" sz="2000" dirty="0"/>
              <a:t> </a:t>
            </a:r>
            <a:r>
              <a:rPr lang="ru-RU" sz="2000" dirty="0" err="1"/>
              <a:t>декількох</a:t>
            </a:r>
            <a:r>
              <a:rPr lang="ru-RU" sz="2000" dirty="0"/>
              <a:t> </a:t>
            </a:r>
            <a:r>
              <a:rPr lang="ru-RU" sz="2000" dirty="0" err="1"/>
              <a:t>множин</a:t>
            </a:r>
            <a:r>
              <a:rPr lang="ru-RU" sz="2000" dirty="0" smtClean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ru-RU" sz="2000" dirty="0" err="1" smtClean="0"/>
              <a:t>Функція</a:t>
            </a:r>
            <a:r>
              <a:rPr lang="ru-RU" sz="2000" dirty="0" smtClean="0"/>
              <a:t> </a:t>
            </a:r>
            <a:r>
              <a:rPr lang="ru-RU" sz="2000" dirty="0" err="1" smtClean="0"/>
              <a:t>повертає</a:t>
            </a:r>
            <a:r>
              <a:rPr lang="ru-RU" sz="2000" dirty="0"/>
              <a:t>, </a:t>
            </a:r>
            <a:r>
              <a:rPr lang="ru-RU" sz="2000" dirty="0" err="1"/>
              <a:t>елемент</a:t>
            </a:r>
            <a:r>
              <a:rPr lang="ru-RU" sz="2000" dirty="0"/>
              <a:t> з </a:t>
            </a:r>
            <a:r>
              <a:rPr lang="ru-RU" sz="2000" dirty="0" err="1" smtClean="0"/>
              <a:t>множини</a:t>
            </a:r>
            <a:r>
              <a:rPr lang="ru-RU" sz="2000" dirty="0" smtClean="0"/>
              <a:t> </a:t>
            </a:r>
            <a:r>
              <a:rPr lang="ru-RU" sz="2000" dirty="0" err="1" smtClean="0"/>
              <a:t>значень</a:t>
            </a:r>
            <a:r>
              <a:rPr lang="ru-RU" sz="2000" dirty="0" smtClean="0"/>
              <a:t>.</a:t>
            </a:r>
          </a:p>
          <a:p>
            <a:r>
              <a:rPr lang="uk-UA" sz="2000" dirty="0"/>
              <a:t> </a:t>
            </a:r>
            <a:r>
              <a:rPr lang="uk-UA" sz="2000" b="1" dirty="0" smtClean="0">
                <a:solidFill>
                  <a:srgbClr val="0000CC"/>
                </a:solidFill>
              </a:rPr>
              <a:t>Властивості математичних функції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Порядок </a:t>
            </a:r>
            <a:r>
              <a:rPr lang="ru-RU" sz="2000" dirty="0" err="1"/>
              <a:t>обчислення</a:t>
            </a:r>
            <a:r>
              <a:rPr lang="ru-RU" sz="2000" dirty="0"/>
              <a:t> </a:t>
            </a:r>
            <a:r>
              <a:rPr lang="ru-RU" sz="2000" dirty="0" err="1"/>
              <a:t>виразів</a:t>
            </a:r>
            <a:r>
              <a:rPr lang="ru-RU" sz="2000" dirty="0"/>
              <a:t>,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задають</a:t>
            </a:r>
            <a:r>
              <a:rPr lang="ru-RU" sz="2000" dirty="0"/>
              <a:t> </a:t>
            </a:r>
            <a:r>
              <a:rPr lang="ru-RU" sz="2000" dirty="0" err="1"/>
              <a:t>відображення</a:t>
            </a:r>
            <a:r>
              <a:rPr lang="ru-RU" sz="2000" dirty="0"/>
              <a:t>, </a:t>
            </a:r>
            <a:r>
              <a:rPr lang="ru-RU" sz="2000" dirty="0" err="1"/>
              <a:t>управляється</a:t>
            </a:r>
            <a:r>
              <a:rPr lang="ru-RU" sz="2000" dirty="0"/>
              <a:t> </a:t>
            </a:r>
            <a:r>
              <a:rPr lang="ru-RU" sz="2000" dirty="0" err="1">
                <a:solidFill>
                  <a:srgbClr val="C00000"/>
                </a:solidFill>
              </a:rPr>
              <a:t>рекурсивними</a:t>
            </a:r>
            <a:r>
              <a:rPr lang="ru-RU" sz="2000" dirty="0">
                <a:solidFill>
                  <a:srgbClr val="C00000"/>
                </a:solidFill>
              </a:rPr>
              <a:t> і </a:t>
            </a:r>
            <a:r>
              <a:rPr lang="ru-RU" sz="2000" dirty="0" err="1">
                <a:solidFill>
                  <a:srgbClr val="C00000"/>
                </a:solidFill>
              </a:rPr>
              <a:t>умовними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виразами</a:t>
            </a:r>
            <a:r>
              <a:rPr lang="ru-RU" sz="2000" dirty="0"/>
              <a:t>, а не </a:t>
            </a:r>
            <a:r>
              <a:rPr lang="ru-RU" sz="2000" dirty="0" err="1"/>
              <a:t>ітеративним</a:t>
            </a:r>
            <a:r>
              <a:rPr lang="ru-RU" sz="2000" dirty="0"/>
              <a:t> </a:t>
            </a:r>
            <a:r>
              <a:rPr lang="ru-RU" sz="2000" dirty="0" err="1"/>
              <a:t>повторенням</a:t>
            </a:r>
            <a:r>
              <a:rPr lang="ru-RU" sz="2000" dirty="0"/>
              <a:t> і </a:t>
            </a:r>
            <a:r>
              <a:rPr lang="ru-RU" sz="2000" dirty="0" err="1"/>
              <a:t>послідовністю</a:t>
            </a:r>
            <a:r>
              <a:rPr lang="ru-RU" sz="2000" dirty="0"/>
              <a:t> </a:t>
            </a:r>
            <a:r>
              <a:rPr lang="ru-RU" sz="2000" dirty="0" err="1"/>
              <a:t>виконання</a:t>
            </a:r>
            <a:r>
              <a:rPr lang="ru-RU" sz="2000" dirty="0"/>
              <a:t> </a:t>
            </a:r>
            <a:r>
              <a:rPr lang="ru-RU" sz="2000" dirty="0" err="1"/>
              <a:t>операцій</a:t>
            </a:r>
            <a:r>
              <a:rPr lang="ru-RU" sz="2000" dirty="0"/>
              <a:t>, як в </a:t>
            </a:r>
            <a:r>
              <a:rPr lang="ru-RU" sz="2000" dirty="0" err="1"/>
              <a:t>імперативних</a:t>
            </a:r>
            <a:r>
              <a:rPr lang="ru-RU" sz="2000" dirty="0"/>
              <a:t> </a:t>
            </a:r>
            <a:r>
              <a:rPr lang="ru-RU" sz="2000" dirty="0" err="1"/>
              <a:t>мовах</a:t>
            </a:r>
            <a:r>
              <a:rPr lang="ru-RU" sz="2000" dirty="0"/>
              <a:t> </a:t>
            </a:r>
            <a:r>
              <a:rPr lang="ru-RU" sz="2000" dirty="0" err="1" smtClean="0"/>
              <a:t>програмування</a:t>
            </a:r>
            <a:r>
              <a:rPr lang="ru-RU" sz="2000" b="1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err="1" smtClean="0"/>
              <a:t>Функції</a:t>
            </a:r>
            <a:r>
              <a:rPr lang="ru-RU" sz="2000" dirty="0" smtClean="0"/>
              <a:t> </a:t>
            </a:r>
            <a:r>
              <a:rPr lang="ru-RU" sz="2000" dirty="0" err="1" smtClean="0"/>
              <a:t>завжди</a:t>
            </a:r>
            <a:r>
              <a:rPr lang="ru-RU" sz="2000" dirty="0" smtClean="0"/>
              <a:t> </a:t>
            </a:r>
            <a:r>
              <a:rPr lang="ru-RU" sz="2000" dirty="0" err="1"/>
              <a:t>визначають</a:t>
            </a:r>
            <a:r>
              <a:rPr lang="ru-RU" sz="2000" dirty="0"/>
              <a:t> </a:t>
            </a:r>
            <a:r>
              <a:rPr lang="ru-RU" sz="2000" dirty="0" err="1"/>
              <a:t>одне</a:t>
            </a:r>
            <a:r>
              <a:rPr lang="ru-RU" sz="2000" dirty="0"/>
              <a:t> і те </a:t>
            </a:r>
            <a:r>
              <a:rPr lang="ru-RU" sz="2000" dirty="0" err="1" smtClean="0"/>
              <a:t>саме</a:t>
            </a:r>
            <a:r>
              <a:rPr lang="ru-RU" sz="2000" dirty="0" smtClean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 при </a:t>
            </a:r>
            <a:r>
              <a:rPr lang="ru-RU" sz="2000" dirty="0" err="1"/>
              <a:t>заданому</a:t>
            </a:r>
            <a:r>
              <a:rPr lang="ru-RU" sz="2000" dirty="0"/>
              <a:t> </a:t>
            </a:r>
            <a:r>
              <a:rPr lang="ru-RU" sz="2000" dirty="0" err="1"/>
              <a:t>наборі</a:t>
            </a:r>
            <a:r>
              <a:rPr lang="ru-RU" sz="2000" dirty="0"/>
              <a:t> </a:t>
            </a:r>
            <a:r>
              <a:rPr lang="ru-RU" sz="2000" dirty="0" err="1" smtClean="0"/>
              <a:t>аргументів</a:t>
            </a:r>
            <a:r>
              <a:rPr lang="ru-RU" sz="2000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err="1" smtClean="0"/>
              <a:t>Математична</a:t>
            </a:r>
            <a:r>
              <a:rPr lang="ru-RU" sz="2000" dirty="0" smtClean="0"/>
              <a:t> </a:t>
            </a:r>
            <a:r>
              <a:rPr lang="ru-RU" sz="2000" dirty="0" err="1"/>
              <a:t>функція</a:t>
            </a:r>
            <a:r>
              <a:rPr lang="ru-RU" sz="2000" dirty="0"/>
              <a:t> </a:t>
            </a:r>
            <a:r>
              <a:rPr lang="ru-RU" sz="2000" dirty="0" err="1"/>
              <a:t>визначає</a:t>
            </a:r>
            <a:r>
              <a:rPr lang="ru-RU" sz="2000" dirty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, а не </a:t>
            </a:r>
            <a:r>
              <a:rPr lang="ru-RU" sz="2000" dirty="0" err="1"/>
              <a:t>вказує</a:t>
            </a:r>
            <a:r>
              <a:rPr lang="ru-RU" sz="2000" dirty="0"/>
              <a:t> </a:t>
            </a:r>
            <a:r>
              <a:rPr lang="ru-RU" sz="2000" dirty="0" err="1"/>
              <a:t>послідовність</a:t>
            </a:r>
            <a:r>
              <a:rPr lang="ru-RU" sz="2000" dirty="0"/>
              <a:t> </a:t>
            </a:r>
            <a:r>
              <a:rPr lang="ru-RU" sz="2000" dirty="0" err="1"/>
              <a:t>операцій</a:t>
            </a:r>
            <a:r>
              <a:rPr lang="ru-RU" sz="2000" dirty="0"/>
              <a:t> над числами,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зберігаються</a:t>
            </a:r>
            <a:r>
              <a:rPr lang="ru-RU" sz="2000" dirty="0"/>
              <a:t> в </a:t>
            </a:r>
            <a:r>
              <a:rPr lang="ru-RU" sz="2000" dirty="0" err="1" smtClean="0"/>
              <a:t>комірках</a:t>
            </a:r>
            <a:r>
              <a:rPr lang="ru-RU" sz="2000" dirty="0" smtClean="0"/>
              <a:t> </a:t>
            </a:r>
            <a:r>
              <a:rPr lang="ru-RU" sz="2000" dirty="0" err="1" smtClean="0"/>
              <a:t>пам'яті</a:t>
            </a:r>
            <a:r>
              <a:rPr lang="ru-RU" sz="2000" dirty="0"/>
              <a:t>, для </a:t>
            </a:r>
            <a:r>
              <a:rPr lang="ru-RU" sz="2000" dirty="0" err="1"/>
              <a:t>обчислення</a:t>
            </a:r>
            <a:r>
              <a:rPr lang="ru-RU" sz="2000" dirty="0"/>
              <a:t> </a:t>
            </a:r>
            <a:r>
              <a:rPr lang="ru-RU" sz="2000" dirty="0" err="1"/>
              <a:t>деякого</a:t>
            </a:r>
            <a:r>
              <a:rPr lang="ru-RU" sz="2000" dirty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. Тут </a:t>
            </a:r>
            <a:r>
              <a:rPr lang="ru-RU" sz="2000" dirty="0" err="1"/>
              <a:t>немає</a:t>
            </a:r>
            <a:r>
              <a:rPr lang="ru-RU" sz="2000" dirty="0"/>
              <a:t> </a:t>
            </a:r>
            <a:r>
              <a:rPr lang="ru-RU" sz="2000" dirty="0" err="1"/>
              <a:t>змінних</a:t>
            </a:r>
            <a:r>
              <a:rPr lang="ru-RU" sz="2000" dirty="0"/>
              <a:t>, як в </a:t>
            </a:r>
            <a:r>
              <a:rPr lang="ru-RU" sz="2000" dirty="0" err="1"/>
              <a:t>імперативних</a:t>
            </a:r>
            <a:r>
              <a:rPr lang="ru-RU" sz="2000" dirty="0"/>
              <a:t> </a:t>
            </a:r>
            <a:r>
              <a:rPr lang="ru-RU" sz="2000" dirty="0" err="1"/>
              <a:t>мовах</a:t>
            </a:r>
            <a:r>
              <a:rPr lang="ru-RU" sz="2000" dirty="0"/>
              <a:t> </a:t>
            </a:r>
            <a:r>
              <a:rPr lang="ru-RU" sz="2000" dirty="0" err="1"/>
              <a:t>програмування</a:t>
            </a:r>
            <a:r>
              <a:rPr lang="ru-RU" sz="2000" dirty="0"/>
              <a:t>, тому не </a:t>
            </a:r>
            <a:r>
              <a:rPr lang="ru-RU" sz="2000" dirty="0" err="1"/>
              <a:t>може</a:t>
            </a:r>
            <a:r>
              <a:rPr lang="ru-RU" sz="2000" dirty="0"/>
              <a:t> бути </a:t>
            </a:r>
            <a:r>
              <a:rPr lang="ru-RU" sz="2000" dirty="0" err="1"/>
              <a:t>побічних</a:t>
            </a:r>
            <a:r>
              <a:rPr lang="ru-RU" sz="2000" dirty="0"/>
              <a:t> </a:t>
            </a:r>
            <a:r>
              <a:rPr lang="ru-RU" sz="2000" dirty="0" err="1"/>
              <a:t>ефектів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21906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23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196752"/>
            <a:ext cx="878497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 err="1" smtClean="0"/>
              <a:t>Визначення</a:t>
            </a:r>
            <a:r>
              <a:rPr lang="ru-RU" sz="2000" dirty="0" smtClean="0"/>
              <a:t> </a:t>
            </a:r>
            <a:r>
              <a:rPr lang="ru-RU" sz="2000" dirty="0" err="1"/>
              <a:t>функцій</a:t>
            </a:r>
            <a:r>
              <a:rPr lang="ru-RU" sz="2000" dirty="0"/>
              <a:t> часто </a:t>
            </a:r>
            <a:r>
              <a:rPr lang="ru-RU" sz="2000" dirty="0" err="1"/>
              <a:t>записуються</a:t>
            </a:r>
            <a:r>
              <a:rPr lang="ru-RU" sz="2000" dirty="0"/>
              <a:t> у </a:t>
            </a:r>
            <a:r>
              <a:rPr lang="ru-RU" sz="2000" dirty="0" err="1"/>
              <a:t>вигляді</a:t>
            </a:r>
            <a:r>
              <a:rPr lang="ru-RU" sz="2000" dirty="0"/>
              <a:t> </a:t>
            </a:r>
            <a:r>
              <a:rPr lang="ru-RU" sz="2000" dirty="0" err="1"/>
              <a:t>імені</a:t>
            </a:r>
            <a:r>
              <a:rPr lang="ru-RU" sz="2000" dirty="0"/>
              <a:t> </a:t>
            </a:r>
            <a:r>
              <a:rPr lang="ru-RU" sz="2000" dirty="0" err="1"/>
              <a:t>функції</a:t>
            </a:r>
            <a:r>
              <a:rPr lang="ru-RU" sz="2000" dirty="0"/>
              <a:t>, за </a:t>
            </a:r>
            <a:r>
              <a:rPr lang="ru-RU" sz="2000" dirty="0" err="1"/>
              <a:t>яким</a:t>
            </a:r>
            <a:r>
              <a:rPr lang="ru-RU" sz="2000" dirty="0"/>
              <a:t> </a:t>
            </a:r>
            <a:r>
              <a:rPr lang="ru-RU" sz="2000" dirty="0" err="1"/>
              <a:t>слідує</a:t>
            </a:r>
            <a:r>
              <a:rPr lang="ru-RU" sz="2000" dirty="0"/>
              <a:t> список </a:t>
            </a:r>
            <a:r>
              <a:rPr lang="ru-RU" sz="2000" dirty="0" err="1"/>
              <a:t>параметрів</a:t>
            </a:r>
            <a:r>
              <a:rPr lang="ru-RU" sz="2000" dirty="0"/>
              <a:t> в дужках і </a:t>
            </a:r>
            <a:r>
              <a:rPr lang="ru-RU" sz="2000" dirty="0" err="1"/>
              <a:t>вираз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задає</a:t>
            </a:r>
            <a:r>
              <a:rPr lang="ru-RU" sz="2000" dirty="0"/>
              <a:t> </a:t>
            </a:r>
            <a:r>
              <a:rPr lang="ru-RU" sz="2000" dirty="0" err="1" smtClean="0"/>
              <a:t>відображення</a:t>
            </a:r>
            <a:r>
              <a:rPr lang="ru-RU" sz="2000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Нехай є </a:t>
            </a:r>
            <a:r>
              <a:rPr lang="ru-RU" sz="2000" dirty="0" err="1" smtClean="0"/>
              <a:t>функція</a:t>
            </a:r>
            <a:r>
              <a:rPr lang="ru-RU" sz="2000" dirty="0" smtClean="0"/>
              <a:t> </a:t>
            </a:r>
            <a:r>
              <a:rPr lang="ru-RU" sz="2000" dirty="0" err="1">
                <a:solidFill>
                  <a:srgbClr val="0000CC"/>
                </a:solidFill>
              </a:rPr>
              <a:t>cube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smtClean="0">
                <a:solidFill>
                  <a:srgbClr val="0000CC"/>
                </a:solidFill>
              </a:rPr>
              <a:t>(</a:t>
            </a:r>
            <a:r>
              <a:rPr lang="ru-RU" sz="2000" i="1" dirty="0" smtClean="0">
                <a:solidFill>
                  <a:srgbClr val="0000CC"/>
                </a:solidFill>
              </a:rPr>
              <a:t>х</a:t>
            </a:r>
            <a:r>
              <a:rPr lang="ru-RU" sz="2000" dirty="0" smtClean="0">
                <a:solidFill>
                  <a:srgbClr val="0000CC"/>
                </a:solidFill>
              </a:rPr>
              <a:t>) =*</a:t>
            </a:r>
            <a:r>
              <a:rPr lang="ru-RU" sz="2000" i="1" dirty="0" smtClean="0">
                <a:solidFill>
                  <a:srgbClr val="0000CC"/>
                </a:solidFill>
              </a:rPr>
              <a:t>х*х*х</a:t>
            </a:r>
            <a:r>
              <a:rPr lang="ru-RU" sz="2000" dirty="0" smtClean="0"/>
              <a:t>. </a:t>
            </a:r>
            <a:r>
              <a:rPr lang="ru-RU" sz="2000" dirty="0"/>
              <a:t>Параметр </a:t>
            </a:r>
            <a:r>
              <a:rPr lang="ru-RU" sz="2000" i="1" dirty="0">
                <a:solidFill>
                  <a:srgbClr val="0000CC"/>
                </a:solidFill>
              </a:rPr>
              <a:t>х</a:t>
            </a:r>
            <a:r>
              <a:rPr lang="ru-RU" sz="2000" dirty="0"/>
              <a:t> </a:t>
            </a:r>
            <a:r>
              <a:rPr lang="ru-RU" sz="2000" dirty="0" err="1"/>
              <a:t>може</a:t>
            </a:r>
            <a:r>
              <a:rPr lang="ru-RU" sz="2000" dirty="0"/>
              <a:t> бути будь-</a:t>
            </a:r>
            <a:r>
              <a:rPr lang="ru-RU" sz="2000" dirty="0" err="1"/>
              <a:t>яким</a:t>
            </a:r>
            <a:r>
              <a:rPr lang="ru-RU" sz="2000" dirty="0"/>
              <a:t> </a:t>
            </a:r>
            <a:r>
              <a:rPr lang="ru-RU" sz="2000" dirty="0" err="1"/>
              <a:t>елементом</a:t>
            </a:r>
            <a:r>
              <a:rPr lang="ru-RU" sz="2000" dirty="0"/>
              <a:t> з </a:t>
            </a:r>
            <a:r>
              <a:rPr lang="ru-RU" sz="2000" dirty="0" err="1" smtClean="0"/>
              <a:t>області</a:t>
            </a:r>
            <a:r>
              <a:rPr lang="ru-RU" sz="2000" dirty="0" smtClean="0"/>
              <a:t> </a:t>
            </a:r>
            <a:r>
              <a:rPr lang="ru-RU" sz="2000" dirty="0" err="1" smtClean="0"/>
              <a:t>визначення</a:t>
            </a:r>
            <a:r>
              <a:rPr lang="ru-RU" sz="2000" dirty="0"/>
              <a:t>, але </a:t>
            </a:r>
            <a:r>
              <a:rPr lang="ru-RU" sz="2000" dirty="0" err="1"/>
              <a:t>під</a:t>
            </a:r>
            <a:r>
              <a:rPr lang="ru-RU" sz="2000" dirty="0"/>
              <a:t> час </a:t>
            </a:r>
            <a:r>
              <a:rPr lang="ru-RU" sz="2000" dirty="0" err="1"/>
              <a:t>обчислення</a:t>
            </a:r>
            <a:r>
              <a:rPr lang="ru-RU" sz="2000" dirty="0"/>
              <a:t> </a:t>
            </a:r>
            <a:r>
              <a:rPr lang="ru-RU" sz="2000" dirty="0" err="1"/>
              <a:t>виразу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визначається</a:t>
            </a:r>
            <a:r>
              <a:rPr lang="ru-RU" sz="2000" dirty="0"/>
              <a:t> </a:t>
            </a:r>
            <a:r>
              <a:rPr lang="ru-RU" sz="2000" dirty="0" err="1"/>
              <a:t>функцією</a:t>
            </a:r>
            <a:r>
              <a:rPr lang="ru-RU" sz="2000" dirty="0"/>
              <a:t>, </a:t>
            </a:r>
            <a:r>
              <a:rPr lang="ru-RU" sz="2000" dirty="0" err="1"/>
              <a:t>він</a:t>
            </a:r>
            <a:r>
              <a:rPr lang="ru-RU" sz="2000" dirty="0"/>
              <a:t> </a:t>
            </a:r>
            <a:r>
              <a:rPr lang="ru-RU" sz="2000" dirty="0" err="1"/>
              <a:t>являє</a:t>
            </a:r>
            <a:r>
              <a:rPr lang="ru-RU" sz="2000" dirty="0"/>
              <a:t> собою </a:t>
            </a:r>
            <a:r>
              <a:rPr lang="ru-RU" sz="2000" dirty="0" err="1"/>
              <a:t>лише</a:t>
            </a:r>
            <a:r>
              <a:rPr lang="ru-RU" sz="2000" dirty="0"/>
              <a:t> один </a:t>
            </a:r>
            <a:r>
              <a:rPr lang="ru-RU" sz="2000" dirty="0" err="1"/>
              <a:t>конкретний</a:t>
            </a:r>
            <a:r>
              <a:rPr lang="ru-RU" sz="2000" dirty="0"/>
              <a:t> </a:t>
            </a:r>
            <a:r>
              <a:rPr lang="ru-RU" sz="2000" dirty="0" err="1"/>
              <a:t>елемент</a:t>
            </a:r>
            <a:r>
              <a:rPr lang="ru-RU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err="1"/>
              <a:t>Елемент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є </a:t>
            </a:r>
            <a:r>
              <a:rPr lang="ru-RU" sz="2000" dirty="0" err="1"/>
              <a:t>значенням</a:t>
            </a:r>
            <a:r>
              <a:rPr lang="ru-RU" sz="2000" dirty="0"/>
              <a:t> </a:t>
            </a:r>
            <a:r>
              <a:rPr lang="ru-RU" sz="2000" dirty="0" err="1"/>
              <a:t>функції</a:t>
            </a:r>
            <a:r>
              <a:rPr lang="ru-RU" sz="2000" dirty="0"/>
              <a:t>, </a:t>
            </a:r>
            <a:r>
              <a:rPr lang="ru-RU" sz="2000" dirty="0" err="1" smtClean="0"/>
              <a:t>визначають</a:t>
            </a:r>
            <a:r>
              <a:rPr lang="ru-RU" sz="2000" dirty="0" smtClean="0"/>
              <a:t> </a:t>
            </a:r>
            <a:r>
              <a:rPr lang="ru-RU" sz="2000" dirty="0"/>
              <a:t>шляхом </a:t>
            </a:r>
            <a:r>
              <a:rPr lang="ru-RU" sz="2000" dirty="0" err="1"/>
              <a:t>обчислення</a:t>
            </a:r>
            <a:r>
              <a:rPr lang="ru-RU" sz="2000" dirty="0"/>
              <a:t> </a:t>
            </a:r>
            <a:r>
              <a:rPr lang="ru-RU" sz="2000" dirty="0" err="1"/>
              <a:t>виразу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задає</a:t>
            </a:r>
            <a:r>
              <a:rPr lang="ru-RU" sz="2000" dirty="0"/>
              <a:t> </a:t>
            </a:r>
            <a:r>
              <a:rPr lang="ru-RU" sz="2000" dirty="0" err="1"/>
              <a:t>відображення</a:t>
            </a:r>
            <a:r>
              <a:rPr lang="ru-RU" sz="2000" dirty="0"/>
              <a:t>, </a:t>
            </a:r>
            <a:r>
              <a:rPr lang="ru-RU" sz="2000" dirty="0" err="1"/>
              <a:t>стосовно</a:t>
            </a:r>
            <a:r>
              <a:rPr lang="ru-RU" sz="2000" dirty="0"/>
              <a:t> </a:t>
            </a:r>
            <a:r>
              <a:rPr lang="ru-RU" sz="2000" dirty="0" err="1"/>
              <a:t>елементу</a:t>
            </a:r>
            <a:r>
              <a:rPr lang="ru-RU" sz="2000" dirty="0"/>
              <a:t> з </a:t>
            </a:r>
            <a:r>
              <a:rPr lang="ru-RU" sz="2000" dirty="0" err="1"/>
              <a:t>області</a:t>
            </a:r>
            <a:r>
              <a:rPr lang="ru-RU" sz="2000" dirty="0"/>
              <a:t> </a:t>
            </a:r>
            <a:r>
              <a:rPr lang="ru-RU" sz="2000" dirty="0" err="1"/>
              <a:t>визначення</a:t>
            </a:r>
            <a:r>
              <a:rPr lang="ru-RU" sz="2000" dirty="0"/>
              <a:t>, </a:t>
            </a:r>
            <a:r>
              <a:rPr lang="ru-RU" sz="2000" dirty="0" err="1" smtClean="0"/>
              <a:t>заміненого</a:t>
            </a:r>
            <a:r>
              <a:rPr lang="ru-RU" sz="2000" dirty="0" smtClean="0"/>
              <a:t> </a:t>
            </a:r>
            <a:r>
              <a:rPr lang="ru-RU" sz="2000" dirty="0" err="1"/>
              <a:t>значенням</a:t>
            </a:r>
            <a:r>
              <a:rPr lang="ru-RU" sz="2000" dirty="0"/>
              <a:t> параметра. </a:t>
            </a:r>
            <a:r>
              <a:rPr lang="ru-RU" sz="2000" dirty="0" err="1"/>
              <a:t>Наприклад</a:t>
            </a:r>
            <a:r>
              <a:rPr lang="ru-RU" sz="2000" dirty="0"/>
              <a:t>, </a:t>
            </a:r>
            <a:r>
              <a:rPr lang="ru-RU" sz="2000" dirty="0" smtClean="0"/>
              <a:t>      </a:t>
            </a:r>
          </a:p>
          <a:p>
            <a:r>
              <a:rPr lang="ru-RU" sz="2000" dirty="0"/>
              <a:t> </a:t>
            </a:r>
            <a:r>
              <a:rPr lang="ru-RU" sz="2000" dirty="0" smtClean="0"/>
              <a:t>      </a:t>
            </a:r>
            <a:r>
              <a:rPr lang="ru-RU" sz="2000" dirty="0" err="1" smtClean="0">
                <a:solidFill>
                  <a:srgbClr val="0000CC"/>
                </a:solidFill>
              </a:rPr>
              <a:t>cube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>
                <a:solidFill>
                  <a:srgbClr val="0000CC"/>
                </a:solidFill>
              </a:rPr>
              <a:t>(2.0) </a:t>
            </a:r>
            <a:r>
              <a:rPr lang="ru-RU" sz="2000" dirty="0"/>
              <a:t>в </a:t>
            </a:r>
            <a:r>
              <a:rPr lang="ru-RU" sz="2000" dirty="0" err="1"/>
              <a:t>результаті</a:t>
            </a:r>
            <a:r>
              <a:rPr lang="ru-RU" sz="2000" dirty="0"/>
              <a:t> </a:t>
            </a:r>
            <a:r>
              <a:rPr lang="ru-RU" sz="2000" dirty="0" err="1" smtClean="0"/>
              <a:t>дає</a:t>
            </a:r>
            <a:r>
              <a:rPr lang="ru-RU" sz="2000" dirty="0" smtClean="0"/>
              <a:t> </a:t>
            </a:r>
            <a:r>
              <a:rPr lang="ru-RU" sz="2000" dirty="0" smtClean="0">
                <a:solidFill>
                  <a:srgbClr val="0000CC"/>
                </a:solidFill>
              </a:rPr>
              <a:t>8.0. 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ru-RU" sz="2000" dirty="0" smtClean="0"/>
              <a:t>Метод </a:t>
            </a:r>
            <a:r>
              <a:rPr lang="ru-RU" sz="2000" dirty="0" err="1"/>
              <a:t>визначення</a:t>
            </a:r>
            <a:r>
              <a:rPr lang="ru-RU" sz="2000" dirty="0"/>
              <a:t> </a:t>
            </a:r>
            <a:r>
              <a:rPr lang="ru-RU" sz="2000" b="1" dirty="0" err="1"/>
              <a:t>безіменних</a:t>
            </a:r>
            <a:r>
              <a:rPr lang="ru-RU" sz="2000" b="1" dirty="0"/>
              <a:t> </a:t>
            </a:r>
            <a:r>
              <a:rPr lang="ru-RU" sz="2000" b="1" dirty="0" err="1"/>
              <a:t>функцій</a:t>
            </a:r>
            <a:r>
              <a:rPr lang="ru-RU" sz="2000" b="1" dirty="0"/>
              <a:t> </a:t>
            </a:r>
            <a:r>
              <a:rPr lang="ru-RU" sz="2000" dirty="0" err="1"/>
              <a:t>реалізується</a:t>
            </a:r>
            <a:r>
              <a:rPr lang="ru-RU" sz="2000" dirty="0"/>
              <a:t> за </a:t>
            </a:r>
            <a:r>
              <a:rPr lang="ru-RU" sz="2000" dirty="0" err="1"/>
              <a:t>допомогою</a:t>
            </a:r>
            <a:r>
              <a:rPr lang="ru-RU" sz="2000" dirty="0"/>
              <a:t> </a:t>
            </a:r>
            <a:r>
              <a:rPr lang="ru-RU" sz="2000" b="1" dirty="0"/>
              <a:t>лямбда-</a:t>
            </a:r>
            <a:r>
              <a:rPr lang="ru-RU" sz="2000" b="1" dirty="0" err="1"/>
              <a:t>числення</a:t>
            </a:r>
            <a:r>
              <a:rPr lang="ru-RU" sz="2000" dirty="0"/>
              <a:t>. </a:t>
            </a:r>
            <a:r>
              <a:rPr lang="ru-RU" sz="2000" dirty="0" err="1" smtClean="0"/>
              <a:t>Наприклад</a:t>
            </a:r>
            <a:r>
              <a:rPr lang="ru-RU" sz="2000" dirty="0" smtClean="0"/>
              <a:t>, є </a:t>
            </a:r>
            <a:r>
              <a:rPr lang="ru-RU" sz="2000" dirty="0" err="1" smtClean="0"/>
              <a:t>вираз</a:t>
            </a:r>
            <a:r>
              <a:rPr lang="ru-RU" sz="2000" dirty="0" smtClean="0"/>
              <a:t> </a:t>
            </a:r>
            <a:r>
              <a:rPr lang="ru-RU" sz="2000" dirty="0" smtClean="0">
                <a:solidFill>
                  <a:srgbClr val="0000CC"/>
                </a:solidFill>
                <a:sym typeface="Symbol" panose="05050102010706020507" pitchFamily="18" charset="2"/>
              </a:rPr>
              <a:t>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>
                <a:solidFill>
                  <a:srgbClr val="0000CC"/>
                </a:solidFill>
              </a:rPr>
              <a:t>(</a:t>
            </a:r>
            <a:r>
              <a:rPr lang="ru-RU" sz="2000" i="1" dirty="0">
                <a:solidFill>
                  <a:srgbClr val="0000CC"/>
                </a:solidFill>
              </a:rPr>
              <a:t>х) х * х * </a:t>
            </a:r>
            <a:r>
              <a:rPr lang="ru-RU" sz="2000" i="1" dirty="0" smtClean="0">
                <a:solidFill>
                  <a:srgbClr val="0000CC"/>
                </a:solidFill>
              </a:rPr>
              <a:t>х.</a:t>
            </a:r>
            <a:r>
              <a:rPr lang="ru-RU" sz="2000" dirty="0" smtClean="0"/>
              <a:t> </a:t>
            </a:r>
            <a:r>
              <a:rPr lang="ru-RU" sz="2000" dirty="0" err="1" smtClean="0"/>
              <a:t>Застосування</a:t>
            </a:r>
            <a:r>
              <a:rPr lang="ru-RU" sz="2000" dirty="0" smtClean="0">
                <a:solidFill>
                  <a:srgbClr val="0000CC"/>
                </a:solidFill>
              </a:rPr>
              <a:t> лямбда-</a:t>
            </a:r>
            <a:r>
              <a:rPr lang="ru-RU" sz="2000" dirty="0" err="1" smtClean="0">
                <a:solidFill>
                  <a:srgbClr val="0000CC"/>
                </a:solidFill>
              </a:rPr>
              <a:t>виразу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 smtClean="0"/>
              <a:t>до </a:t>
            </a:r>
            <a:r>
              <a:rPr lang="ru-RU" sz="2000" dirty="0" err="1" smtClean="0"/>
              <a:t>заданого</a:t>
            </a:r>
            <a:r>
              <a:rPr lang="ru-RU" sz="2000" dirty="0" smtClean="0"/>
              <a:t> параметра </a:t>
            </a:r>
            <a:r>
              <a:rPr lang="ru-RU" sz="2000" dirty="0" err="1" smtClean="0"/>
              <a:t>записується</a:t>
            </a:r>
            <a:r>
              <a:rPr lang="ru-RU" sz="2000" dirty="0" smtClean="0"/>
              <a:t> </a:t>
            </a:r>
            <a:r>
              <a:rPr lang="ru-RU" sz="2000" dirty="0">
                <a:solidFill>
                  <a:srgbClr val="0000CC"/>
                </a:solidFill>
                <a:sym typeface="Symbol" panose="05050102010706020507" pitchFamily="18" charset="2"/>
              </a:rPr>
              <a:t></a:t>
            </a:r>
            <a:r>
              <a:rPr lang="ru-RU" sz="2000" dirty="0">
                <a:solidFill>
                  <a:srgbClr val="0000CC"/>
                </a:solidFill>
              </a:rPr>
              <a:t> (</a:t>
            </a:r>
            <a:r>
              <a:rPr lang="ru-RU" sz="2000" i="1" dirty="0">
                <a:solidFill>
                  <a:srgbClr val="0000CC"/>
                </a:solidFill>
              </a:rPr>
              <a:t>х) х * х * </a:t>
            </a:r>
            <a:r>
              <a:rPr lang="ru-RU" sz="2000" i="1" dirty="0" smtClean="0">
                <a:solidFill>
                  <a:srgbClr val="0000CC"/>
                </a:solidFill>
              </a:rPr>
              <a:t>х(2)</a:t>
            </a:r>
            <a:r>
              <a:rPr lang="ru-RU" sz="2000" dirty="0"/>
              <a:t> </a:t>
            </a:r>
            <a:r>
              <a:rPr lang="ru-RU" sz="2000" dirty="0" smtClean="0"/>
              <a:t>і </a:t>
            </a:r>
            <a:r>
              <a:rPr lang="ru-RU" sz="2000" dirty="0" err="1" smtClean="0"/>
              <a:t>повертає</a:t>
            </a:r>
            <a:r>
              <a:rPr lang="ru-RU" sz="2000" dirty="0" smtClean="0"/>
              <a:t> </a:t>
            </a:r>
            <a:r>
              <a:rPr lang="ru-RU" sz="2000" dirty="0" err="1" smtClean="0"/>
              <a:t>значення</a:t>
            </a:r>
            <a:r>
              <a:rPr lang="ru-RU" sz="2000" dirty="0" smtClean="0"/>
              <a:t> 8.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7504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err="1" smtClean="0">
                <a:solidFill>
                  <a:schemeClr val="bg1"/>
                </a:solidFill>
              </a:rPr>
              <a:t>Поняття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b="1" dirty="0" err="1" smtClean="0">
                <a:solidFill>
                  <a:schemeClr val="bg1"/>
                </a:solidFill>
              </a:rPr>
              <a:t>простих</a:t>
            </a:r>
            <a:r>
              <a:rPr lang="ru-RU" b="1" dirty="0" smtClean="0">
                <a:solidFill>
                  <a:schemeClr val="bg1"/>
                </a:solidFill>
              </a:rPr>
              <a:t>  </a:t>
            </a:r>
            <a:r>
              <a:rPr lang="ru-RU" b="1" dirty="0" err="1">
                <a:solidFill>
                  <a:schemeClr val="bg1"/>
                </a:solidFill>
              </a:rPr>
              <a:t>функції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44256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24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1052736"/>
            <a:ext cx="900892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 smtClean="0"/>
              <a:t>Функції</a:t>
            </a:r>
            <a:r>
              <a:rPr lang="ru-RU" sz="2000" dirty="0" smtClean="0"/>
              <a:t> </a:t>
            </a:r>
            <a:r>
              <a:rPr lang="ru-RU" sz="2000" dirty="0" err="1"/>
              <a:t>вищого</a:t>
            </a:r>
            <a:r>
              <a:rPr lang="ru-RU" sz="2000" dirty="0"/>
              <a:t> порядку, </a:t>
            </a:r>
            <a:r>
              <a:rPr lang="ru-RU" sz="2000" dirty="0" err="1"/>
              <a:t>або</a:t>
            </a:r>
            <a:r>
              <a:rPr lang="ru-RU" sz="2000" dirty="0"/>
              <a:t> </a:t>
            </a:r>
            <a:r>
              <a:rPr lang="ru-RU" sz="2000" dirty="0" err="1"/>
              <a:t>функціональні</a:t>
            </a:r>
            <a:r>
              <a:rPr lang="ru-RU" sz="2000" dirty="0"/>
              <a:t> </a:t>
            </a:r>
            <a:r>
              <a:rPr lang="ru-RU" sz="2000" dirty="0" err="1" smtClean="0"/>
              <a:t>форми</a:t>
            </a:r>
            <a:r>
              <a:rPr lang="ru-RU" sz="2000" dirty="0" smtClean="0"/>
              <a:t>, </a:t>
            </a:r>
            <a:r>
              <a:rPr lang="ru-RU" sz="2000" dirty="0" err="1"/>
              <a:t>відрізняються</a:t>
            </a:r>
            <a:r>
              <a:rPr lang="ru-RU" sz="2000" dirty="0"/>
              <a:t> </a:t>
            </a:r>
            <a:r>
              <a:rPr lang="ru-RU" sz="2000" dirty="0" err="1"/>
              <a:t>тим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вони </a:t>
            </a:r>
            <a:endParaRPr lang="ru-RU" sz="2000" dirty="0" smtClean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ru-RU" sz="2000" dirty="0" err="1" smtClean="0"/>
              <a:t>або</a:t>
            </a:r>
            <a:r>
              <a:rPr lang="ru-RU" sz="2000" dirty="0" smtClean="0"/>
              <a:t> </a:t>
            </a:r>
            <a:r>
              <a:rPr lang="ru-RU" sz="2000" dirty="0" err="1" smtClean="0"/>
              <a:t>отримують</a:t>
            </a:r>
            <a:r>
              <a:rPr lang="ru-RU" sz="2000" dirty="0" smtClean="0"/>
              <a:t> </a:t>
            </a:r>
            <a:r>
              <a:rPr lang="ru-RU" sz="2000" dirty="0" err="1"/>
              <a:t>функції</a:t>
            </a:r>
            <a:r>
              <a:rPr lang="ru-RU" sz="2000" dirty="0"/>
              <a:t> у </a:t>
            </a:r>
            <a:r>
              <a:rPr lang="ru-RU" sz="2000" dirty="0" err="1"/>
              <a:t>вигляді</a:t>
            </a:r>
            <a:r>
              <a:rPr lang="ru-RU" sz="2000" dirty="0"/>
              <a:t> </a:t>
            </a:r>
            <a:r>
              <a:rPr lang="ru-RU" sz="2000" dirty="0" err="1"/>
              <a:t>параметрів</a:t>
            </a:r>
            <a:r>
              <a:rPr lang="ru-RU" sz="2000" dirty="0"/>
              <a:t>, </a:t>
            </a:r>
            <a:endParaRPr lang="ru-RU" sz="2000" dirty="0" smtClean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ru-RU" sz="2000" dirty="0" err="1" smtClean="0"/>
              <a:t>або</a:t>
            </a:r>
            <a:r>
              <a:rPr lang="ru-RU" sz="2000" dirty="0" smtClean="0"/>
              <a:t> </a:t>
            </a:r>
            <a:r>
              <a:rPr lang="ru-RU" sz="2000" dirty="0" err="1" smtClean="0"/>
              <a:t>якась</a:t>
            </a:r>
            <a:r>
              <a:rPr lang="ru-RU" sz="2000" dirty="0" smtClean="0"/>
              <a:t> </a:t>
            </a:r>
            <a:r>
              <a:rPr lang="ru-RU" sz="2000" dirty="0" err="1"/>
              <a:t>функція</a:t>
            </a:r>
            <a:r>
              <a:rPr lang="ru-RU" sz="2000" dirty="0"/>
              <a:t> є результатом </a:t>
            </a:r>
            <a:r>
              <a:rPr lang="ru-RU" sz="2000" dirty="0" err="1"/>
              <a:t>їх</a:t>
            </a:r>
            <a:r>
              <a:rPr lang="ru-RU" sz="2000" dirty="0"/>
              <a:t> </a:t>
            </a:r>
            <a:r>
              <a:rPr lang="ru-RU" sz="2000" dirty="0" err="1"/>
              <a:t>роботи</a:t>
            </a:r>
            <a:r>
              <a:rPr lang="ru-RU" sz="2000" dirty="0"/>
              <a:t>, </a:t>
            </a:r>
            <a:endParaRPr lang="ru-RU" sz="2000" dirty="0" smtClean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ru-RU" sz="2000" dirty="0" err="1" smtClean="0"/>
              <a:t>або</a:t>
            </a:r>
            <a:r>
              <a:rPr lang="ru-RU" sz="2000" dirty="0" smtClean="0"/>
              <a:t> </a:t>
            </a:r>
            <a:r>
              <a:rPr lang="ru-RU" sz="2000" dirty="0" err="1"/>
              <a:t>має</a:t>
            </a:r>
            <a:r>
              <a:rPr lang="ru-RU" sz="2000" dirty="0"/>
              <a:t> </a:t>
            </a:r>
            <a:r>
              <a:rPr lang="ru-RU" sz="2000" dirty="0" err="1"/>
              <a:t>місце</a:t>
            </a:r>
            <a:r>
              <a:rPr lang="ru-RU" sz="2000" dirty="0"/>
              <a:t> і те, і </a:t>
            </a:r>
            <a:r>
              <a:rPr lang="ru-RU" sz="2000" dirty="0" err="1"/>
              <a:t>інше</a:t>
            </a:r>
            <a:r>
              <a:rPr lang="ru-RU" sz="2000" dirty="0"/>
              <a:t>. </a:t>
            </a:r>
            <a:endParaRPr lang="ru-RU" sz="2000" dirty="0" smtClean="0"/>
          </a:p>
          <a:p>
            <a:r>
              <a:rPr lang="ru-RU" sz="2000" dirty="0" err="1" smtClean="0"/>
              <a:t>Найбільш</a:t>
            </a:r>
            <a:r>
              <a:rPr lang="ru-RU" sz="2000" dirty="0" smtClean="0"/>
              <a:t> </a:t>
            </a:r>
            <a:r>
              <a:rPr lang="ru-RU" sz="2000" dirty="0" err="1"/>
              <a:t>поширеним</a:t>
            </a:r>
            <a:r>
              <a:rPr lang="ru-RU" sz="2000" dirty="0"/>
              <a:t> видом </a:t>
            </a:r>
            <a:r>
              <a:rPr lang="ru-RU" sz="2000" dirty="0" err="1"/>
              <a:t>функціональних</a:t>
            </a:r>
            <a:r>
              <a:rPr lang="ru-RU" sz="2000" dirty="0"/>
              <a:t> форм є </a:t>
            </a:r>
            <a:r>
              <a:rPr lang="ru-RU" sz="2000" dirty="0" err="1"/>
              <a:t>композиція</a:t>
            </a:r>
            <a:r>
              <a:rPr lang="ru-RU" sz="2000" dirty="0"/>
              <a:t> </a:t>
            </a:r>
            <a:r>
              <a:rPr lang="ru-RU" sz="2000" dirty="0" err="1" smtClean="0"/>
              <a:t>функцій</a:t>
            </a:r>
            <a:r>
              <a:rPr lang="ru-RU" sz="2000" dirty="0" smtClean="0"/>
              <a:t>, параметрами </a:t>
            </a:r>
            <a:r>
              <a:rPr lang="ru-RU" sz="2000" dirty="0" err="1"/>
              <a:t>якої</a:t>
            </a:r>
            <a:r>
              <a:rPr lang="ru-RU" sz="2000" dirty="0"/>
              <a:t> є </a:t>
            </a:r>
            <a:r>
              <a:rPr lang="ru-RU" sz="2000" dirty="0" err="1"/>
              <a:t>дві</a:t>
            </a:r>
            <a:r>
              <a:rPr lang="ru-RU" sz="2000" dirty="0"/>
              <a:t> </a:t>
            </a:r>
            <a:r>
              <a:rPr lang="ru-RU" sz="2000" dirty="0" err="1"/>
              <a:t>функції</a:t>
            </a:r>
            <a:r>
              <a:rPr lang="ru-RU" sz="2000" dirty="0"/>
              <a:t>. </a:t>
            </a:r>
            <a:endParaRPr lang="ru-RU" sz="2000" dirty="0" smtClean="0"/>
          </a:p>
          <a:p>
            <a:r>
              <a:rPr lang="ru-RU" sz="2000" dirty="0" smtClean="0"/>
              <a:t>Результат </a:t>
            </a:r>
            <a:r>
              <a:rPr lang="ru-RU" sz="2000" dirty="0" err="1"/>
              <a:t>композиції</a:t>
            </a:r>
            <a:r>
              <a:rPr lang="ru-RU" sz="2000" dirty="0"/>
              <a:t> </a:t>
            </a:r>
            <a:r>
              <a:rPr lang="ru-RU" sz="2000" dirty="0" err="1"/>
              <a:t>функцій</a:t>
            </a:r>
            <a:r>
              <a:rPr lang="ru-RU" sz="2000" dirty="0"/>
              <a:t> -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функція</a:t>
            </a:r>
            <a:r>
              <a:rPr lang="ru-RU" sz="2000" dirty="0"/>
              <a:t>, </a:t>
            </a:r>
            <a:r>
              <a:rPr lang="ru-RU" sz="2000" dirty="0" err="1"/>
              <a:t>значення</a:t>
            </a:r>
            <a:r>
              <a:rPr lang="ru-RU" sz="2000" dirty="0"/>
              <a:t> </a:t>
            </a:r>
            <a:r>
              <a:rPr lang="ru-RU" sz="2000" dirty="0" err="1"/>
              <a:t>якої</a:t>
            </a:r>
            <a:r>
              <a:rPr lang="ru-RU" sz="2000" dirty="0"/>
              <a:t> є</a:t>
            </a:r>
            <a:r>
              <a:rPr lang="ru-RU" sz="2000" dirty="0" smtClean="0"/>
              <a:t>, </a:t>
            </a:r>
            <a:r>
              <a:rPr lang="ru-RU" sz="2000" dirty="0"/>
              <a:t>результатом </a:t>
            </a:r>
            <a:r>
              <a:rPr lang="ru-RU" sz="2000" dirty="0" err="1"/>
              <a:t>застосування</a:t>
            </a:r>
            <a:r>
              <a:rPr lang="ru-RU" sz="2000" dirty="0"/>
              <a:t> </a:t>
            </a:r>
            <a:r>
              <a:rPr lang="ru-RU" sz="2000" dirty="0" err="1"/>
              <a:t>першої</a:t>
            </a:r>
            <a:r>
              <a:rPr lang="ru-RU" sz="2000" dirty="0"/>
              <a:t> </a:t>
            </a:r>
            <a:r>
              <a:rPr lang="ru-RU" sz="2000" dirty="0" err="1"/>
              <a:t>функції</a:t>
            </a:r>
            <a:r>
              <a:rPr lang="ru-RU" sz="2000" dirty="0"/>
              <a:t>-параметра до результату </a:t>
            </a:r>
            <a:r>
              <a:rPr lang="ru-RU" sz="2000" dirty="0" err="1"/>
              <a:t>роботи</a:t>
            </a:r>
            <a:r>
              <a:rPr lang="ru-RU" sz="2000" dirty="0"/>
              <a:t> </a:t>
            </a:r>
            <a:r>
              <a:rPr lang="ru-RU" sz="2000" dirty="0" err="1"/>
              <a:t>другої</a:t>
            </a:r>
            <a:r>
              <a:rPr lang="ru-RU" sz="2000" dirty="0"/>
              <a:t> </a:t>
            </a:r>
            <a:r>
              <a:rPr lang="ru-RU" sz="2000" dirty="0" err="1"/>
              <a:t>функції</a:t>
            </a:r>
            <a:r>
              <a:rPr lang="ru-RU" sz="2000" dirty="0"/>
              <a:t>-параметра</a:t>
            </a:r>
            <a:r>
              <a:rPr lang="ru-RU" sz="2000" dirty="0" smtClean="0"/>
              <a:t>.</a:t>
            </a:r>
          </a:p>
          <a:p>
            <a:endParaRPr lang="ru-RU" sz="2000" dirty="0"/>
          </a:p>
          <a:p>
            <a:r>
              <a:rPr lang="ru-RU" sz="2000" dirty="0" err="1" smtClean="0"/>
              <a:t>Наприклад</a:t>
            </a:r>
            <a:r>
              <a:rPr lang="ru-RU" sz="2000" dirty="0" smtClean="0"/>
              <a:t>, </a:t>
            </a:r>
            <a:r>
              <a:rPr lang="ru-RU" sz="2000" dirty="0" err="1" smtClean="0"/>
              <a:t>якщо</a:t>
            </a:r>
            <a:endParaRPr lang="ru-RU" sz="2000" dirty="0"/>
          </a:p>
          <a:p>
            <a:r>
              <a:rPr lang="en-US" sz="2000" i="1" dirty="0">
                <a:solidFill>
                  <a:srgbClr val="0000CC"/>
                </a:solidFill>
              </a:rPr>
              <a:t>f</a:t>
            </a:r>
            <a:r>
              <a:rPr lang="uk-UA" sz="2000" i="1" dirty="0" smtClean="0">
                <a:solidFill>
                  <a:srgbClr val="0000CC"/>
                </a:solidFill>
              </a:rPr>
              <a:t>(</a:t>
            </a:r>
            <a:r>
              <a:rPr lang="en-GB" sz="2000" i="1" dirty="0" smtClean="0">
                <a:solidFill>
                  <a:srgbClr val="0000CC"/>
                </a:solidFill>
              </a:rPr>
              <a:t>x</a:t>
            </a:r>
            <a:r>
              <a:rPr lang="en-GB" sz="2000" i="1" dirty="0">
                <a:solidFill>
                  <a:srgbClr val="0000CC"/>
                </a:solidFill>
              </a:rPr>
              <a:t>) = x + 2,</a:t>
            </a:r>
            <a:endParaRPr lang="en-GB" sz="2000" dirty="0">
              <a:solidFill>
                <a:srgbClr val="0000CC"/>
              </a:solidFill>
            </a:endParaRPr>
          </a:p>
          <a:p>
            <a:r>
              <a:rPr lang="en-US" sz="2000" dirty="0" smtClean="0">
                <a:solidFill>
                  <a:srgbClr val="0000CC"/>
                </a:solidFill>
              </a:rPr>
              <a:t>g(x)=</a:t>
            </a:r>
            <a:r>
              <a:rPr lang="ru-RU" sz="2000" dirty="0" smtClean="0">
                <a:solidFill>
                  <a:srgbClr val="0000CC"/>
                </a:solidFill>
              </a:rPr>
              <a:t>3*х</a:t>
            </a:r>
            <a:r>
              <a:rPr lang="ru-RU" sz="2000" dirty="0">
                <a:solidFill>
                  <a:srgbClr val="0000CC"/>
                </a:solidFill>
              </a:rPr>
              <a:t>,</a:t>
            </a:r>
          </a:p>
          <a:p>
            <a:r>
              <a:rPr lang="ru-RU" sz="2000" dirty="0"/>
              <a:t>то </a:t>
            </a:r>
            <a:r>
              <a:rPr lang="en-US" sz="2000" dirty="0" smtClean="0">
                <a:solidFill>
                  <a:srgbClr val="0000CC"/>
                </a:solidFill>
              </a:rPr>
              <a:t>h(x)=f(g(x))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uk-UA" sz="2000" dirty="0" smtClean="0"/>
              <a:t>або </a:t>
            </a:r>
            <a:r>
              <a:rPr lang="en-US" sz="2000" dirty="0" smtClean="0">
                <a:solidFill>
                  <a:srgbClr val="0000CC"/>
                </a:solidFill>
              </a:rPr>
              <a:t>h(x)=(3*x)+2</a:t>
            </a:r>
            <a:endParaRPr lang="ru-RU" sz="2000" dirty="0" smtClean="0">
              <a:solidFill>
                <a:srgbClr val="0000CC"/>
              </a:solidFill>
            </a:endParaRPr>
          </a:p>
          <a:p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35696" y="188640"/>
            <a:ext cx="4703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 smtClean="0">
                <a:solidFill>
                  <a:schemeClr val="bg1"/>
                </a:solidFill>
              </a:rPr>
              <a:t>Функціональні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b="1" dirty="0" err="1" smtClean="0">
                <a:solidFill>
                  <a:schemeClr val="bg1"/>
                </a:solidFill>
              </a:rPr>
              <a:t>форми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59521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-29015"/>
            <a:ext cx="89644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b="1" dirty="0" err="1">
                <a:solidFill>
                  <a:schemeClr val="bg1"/>
                </a:solidFill>
                <a:latin typeface="+mn-lt"/>
              </a:rPr>
              <a:t>Основні</a:t>
            </a:r>
            <a:r>
              <a:rPr lang="ru-RU" sz="3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000" b="1" dirty="0" err="1">
                <a:solidFill>
                  <a:schemeClr val="bg1"/>
                </a:solidFill>
                <a:latin typeface="+mn-lt"/>
              </a:rPr>
              <a:t>принципи</a:t>
            </a:r>
            <a:r>
              <a:rPr lang="ru-RU" sz="3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000" b="1" dirty="0" err="1">
                <a:solidFill>
                  <a:schemeClr val="bg1"/>
                </a:solidFill>
                <a:latin typeface="+mn-lt"/>
              </a:rPr>
              <a:t>функціонального</a:t>
            </a:r>
            <a:r>
              <a:rPr lang="ru-RU" sz="3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000" b="1" dirty="0" err="1" smtClean="0">
                <a:solidFill>
                  <a:schemeClr val="bg1"/>
                </a:solidFill>
                <a:latin typeface="+mn-lt"/>
              </a:rPr>
              <a:t>програмування</a:t>
            </a:r>
            <a:endParaRPr lang="ru-RU" sz="3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-27572" y="722112"/>
            <a:ext cx="9144000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0000CC"/>
                </a:solidFill>
                <a:latin typeface="+mn-lt"/>
              </a:rPr>
              <a:t>1. </a:t>
            </a:r>
            <a:r>
              <a:rPr lang="ru-RU" sz="2000" b="1" dirty="0" err="1" smtClean="0">
                <a:solidFill>
                  <a:srgbClr val="0000CC"/>
                </a:solidFill>
                <a:latin typeface="+mn-lt"/>
              </a:rPr>
              <a:t>Усі</a:t>
            </a:r>
            <a:r>
              <a:rPr lang="ru-RU" sz="2000" b="1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+mn-lt"/>
              </a:rPr>
              <a:t>функції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 - </a:t>
            </a:r>
            <a:r>
              <a:rPr lang="ru-RU" sz="2000" b="1" dirty="0" err="1">
                <a:solidFill>
                  <a:srgbClr val="0000CC"/>
                </a:solidFill>
                <a:latin typeface="+mn-lt"/>
              </a:rPr>
              <a:t>чисті</a:t>
            </a:r>
            <a:endParaRPr lang="ru-RU" sz="2000" b="1" dirty="0">
              <a:solidFill>
                <a:srgbClr val="0000CC"/>
              </a:solidFill>
              <a:latin typeface="+mn-lt"/>
            </a:endParaRPr>
          </a:p>
          <a:p>
            <a:r>
              <a:rPr lang="uk-UA" sz="2000" dirty="0">
                <a:latin typeface="+mn-lt"/>
              </a:rPr>
              <a:t>У</a:t>
            </a:r>
            <a:r>
              <a:rPr lang="ru-RU" sz="2000" dirty="0" err="1" smtClean="0">
                <a:latin typeface="+mn-lt"/>
              </a:rPr>
              <a:t>сі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функції</a:t>
            </a:r>
            <a:r>
              <a:rPr lang="ru-RU" sz="2000" dirty="0">
                <a:latin typeface="+mn-lt"/>
              </a:rPr>
              <a:t> є </a:t>
            </a:r>
            <a:r>
              <a:rPr lang="ru-RU" sz="2000" dirty="0" err="1">
                <a:latin typeface="+mn-lt"/>
              </a:rPr>
              <a:t>чистими</a:t>
            </a:r>
            <a:r>
              <a:rPr lang="ru-RU" sz="2000" dirty="0">
                <a:latin typeface="+mn-lt"/>
              </a:rPr>
              <a:t>, </a:t>
            </a:r>
            <a:r>
              <a:rPr lang="ru-RU" sz="2000" dirty="0" err="1">
                <a:latin typeface="+mn-lt"/>
              </a:rPr>
              <a:t>якщо</a:t>
            </a:r>
            <a:r>
              <a:rPr lang="ru-RU" sz="2000" dirty="0">
                <a:latin typeface="+mn-lt"/>
              </a:rPr>
              <a:t> вони </a:t>
            </a:r>
            <a:r>
              <a:rPr lang="ru-RU" sz="2000" dirty="0" err="1">
                <a:latin typeface="+mn-lt"/>
              </a:rPr>
              <a:t>задовольняють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двом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smtClean="0">
                <a:latin typeface="+mn-lt"/>
              </a:rPr>
              <a:t>правилам:</a:t>
            </a:r>
            <a:endParaRPr lang="ru-RU" sz="2000" dirty="0">
              <a:latin typeface="+mn-lt"/>
            </a:endParaRPr>
          </a:p>
          <a:p>
            <a:endParaRPr lang="ru-RU" sz="2000" dirty="0">
              <a:latin typeface="+mn-lt"/>
            </a:endParaRPr>
          </a:p>
          <a:p>
            <a:pPr lvl="1"/>
            <a:r>
              <a:rPr lang="ru-RU" sz="2000" dirty="0" smtClean="0">
                <a:solidFill>
                  <a:srgbClr val="C00000"/>
                </a:solidFill>
                <a:latin typeface="+mn-lt"/>
              </a:rPr>
              <a:t>1. </a:t>
            </a:r>
            <a:r>
              <a:rPr lang="ru-RU" sz="2000" dirty="0" err="1" smtClean="0">
                <a:solidFill>
                  <a:srgbClr val="C00000"/>
                </a:solidFill>
                <a:latin typeface="+mn-lt"/>
              </a:rPr>
              <a:t>Функція</a:t>
            </a:r>
            <a:r>
              <a:rPr lang="ru-RU" sz="2000" dirty="0">
                <a:solidFill>
                  <a:srgbClr val="C00000"/>
                </a:solidFill>
                <a:latin typeface="+mn-lt"/>
              </a:rPr>
              <a:t>, </a:t>
            </a:r>
            <a:r>
              <a:rPr lang="ru-RU" sz="2000" dirty="0" err="1">
                <a:solidFill>
                  <a:srgbClr val="C00000"/>
                </a:solidFill>
                <a:latin typeface="+mn-lt"/>
              </a:rPr>
              <a:t>що</a:t>
            </a:r>
            <a:r>
              <a:rPr lang="ru-RU" sz="2000" dirty="0">
                <a:solidFill>
                  <a:srgbClr val="C00000"/>
                </a:solidFill>
                <a:latin typeface="+mn-lt"/>
              </a:rPr>
              <a:t> </a:t>
            </a:r>
            <a:r>
              <a:rPr lang="ru-RU" sz="2000" dirty="0" err="1">
                <a:solidFill>
                  <a:srgbClr val="C00000"/>
                </a:solidFill>
                <a:latin typeface="+mn-lt"/>
              </a:rPr>
              <a:t>викликається</a:t>
            </a:r>
            <a:r>
              <a:rPr lang="ru-RU" sz="2000" dirty="0">
                <a:solidFill>
                  <a:srgbClr val="C00000"/>
                </a:solidFill>
                <a:latin typeface="+mn-lt"/>
              </a:rPr>
              <a:t> </a:t>
            </a:r>
            <a:r>
              <a:rPr lang="ru-RU" sz="2000" dirty="0" err="1">
                <a:solidFill>
                  <a:srgbClr val="C00000"/>
                </a:solidFill>
                <a:latin typeface="+mn-lt"/>
              </a:rPr>
              <a:t>від</a:t>
            </a:r>
            <a:r>
              <a:rPr lang="ru-RU" sz="2000" dirty="0">
                <a:solidFill>
                  <a:srgbClr val="C00000"/>
                </a:solidFill>
                <a:latin typeface="+mn-lt"/>
              </a:rPr>
              <a:t> одних і тих </a:t>
            </a:r>
            <a:r>
              <a:rPr lang="ru-RU" sz="2000" dirty="0" smtClean="0">
                <a:solidFill>
                  <a:srgbClr val="C00000"/>
                </a:solidFill>
                <a:latin typeface="+mn-lt"/>
              </a:rPr>
              <a:t>самих </a:t>
            </a:r>
            <a:r>
              <a:rPr lang="ru-RU" sz="2000" dirty="0" err="1" smtClean="0">
                <a:solidFill>
                  <a:srgbClr val="C00000"/>
                </a:solidFill>
                <a:latin typeface="+mn-lt"/>
              </a:rPr>
              <a:t>аргументів</a:t>
            </a:r>
            <a:r>
              <a:rPr lang="ru-RU" sz="2000" dirty="0">
                <a:solidFill>
                  <a:srgbClr val="C00000"/>
                </a:solidFill>
                <a:latin typeface="+mn-lt"/>
              </a:rPr>
              <a:t>, </a:t>
            </a:r>
            <a:r>
              <a:rPr lang="ru-RU" sz="2000" dirty="0" err="1">
                <a:solidFill>
                  <a:srgbClr val="C00000"/>
                </a:solidFill>
                <a:latin typeface="+mn-lt"/>
              </a:rPr>
              <a:t>завжди</a:t>
            </a:r>
            <a:r>
              <a:rPr lang="ru-RU" sz="2000" dirty="0">
                <a:solidFill>
                  <a:srgbClr val="C00000"/>
                </a:solidFill>
                <a:latin typeface="+mn-lt"/>
              </a:rPr>
              <a:t> </a:t>
            </a:r>
            <a:r>
              <a:rPr lang="ru-RU" sz="2000" dirty="0" err="1">
                <a:solidFill>
                  <a:srgbClr val="C00000"/>
                </a:solidFill>
                <a:latin typeface="+mn-lt"/>
              </a:rPr>
              <a:t>повертає</a:t>
            </a:r>
            <a:r>
              <a:rPr lang="ru-RU" sz="2000" dirty="0">
                <a:solidFill>
                  <a:srgbClr val="C00000"/>
                </a:solidFill>
                <a:latin typeface="+mn-lt"/>
              </a:rPr>
              <a:t> </a:t>
            </a:r>
            <a:r>
              <a:rPr lang="ru-RU" sz="2000" dirty="0" err="1">
                <a:solidFill>
                  <a:srgbClr val="C00000"/>
                </a:solidFill>
                <a:latin typeface="+mn-lt"/>
              </a:rPr>
              <a:t>однакове</a:t>
            </a:r>
            <a:r>
              <a:rPr lang="ru-RU" sz="2000" dirty="0">
                <a:solidFill>
                  <a:srgbClr val="C00000"/>
                </a:solidFill>
                <a:latin typeface="+mn-lt"/>
              </a:rPr>
              <a:t> </a:t>
            </a:r>
            <a:r>
              <a:rPr lang="ru-RU" sz="2000" dirty="0" err="1">
                <a:solidFill>
                  <a:srgbClr val="C00000"/>
                </a:solidFill>
                <a:latin typeface="+mn-lt"/>
              </a:rPr>
              <a:t>значення</a:t>
            </a:r>
            <a:r>
              <a:rPr lang="ru-RU" sz="2000" dirty="0">
                <a:solidFill>
                  <a:srgbClr val="C00000"/>
                </a:solidFill>
                <a:latin typeface="+mn-lt"/>
              </a:rPr>
              <a:t>.</a:t>
            </a:r>
          </a:p>
          <a:p>
            <a:pPr lvl="1"/>
            <a:r>
              <a:rPr lang="ru-RU" sz="2000" dirty="0" smtClean="0">
                <a:solidFill>
                  <a:srgbClr val="C00000"/>
                </a:solidFill>
                <a:latin typeface="+mn-lt"/>
              </a:rPr>
              <a:t>2. </a:t>
            </a:r>
            <a:r>
              <a:rPr lang="ru-RU" sz="2000" dirty="0" err="1" smtClean="0">
                <a:solidFill>
                  <a:srgbClr val="C00000"/>
                </a:solidFill>
                <a:latin typeface="+mn-lt"/>
              </a:rPr>
              <a:t>Під</a:t>
            </a:r>
            <a:r>
              <a:rPr lang="ru-RU" sz="200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C00000"/>
                </a:solidFill>
                <a:latin typeface="+mn-lt"/>
              </a:rPr>
              <a:t>час </a:t>
            </a:r>
            <a:r>
              <a:rPr lang="ru-RU" sz="2000" dirty="0" err="1">
                <a:solidFill>
                  <a:srgbClr val="C00000"/>
                </a:solidFill>
                <a:latin typeface="+mn-lt"/>
              </a:rPr>
              <a:t>виконання</a:t>
            </a:r>
            <a:r>
              <a:rPr lang="ru-RU" sz="2000" dirty="0">
                <a:solidFill>
                  <a:srgbClr val="C00000"/>
                </a:solidFill>
                <a:latin typeface="+mn-lt"/>
              </a:rPr>
              <a:t> </a:t>
            </a:r>
            <a:r>
              <a:rPr lang="ru-RU" sz="2000" dirty="0" err="1">
                <a:solidFill>
                  <a:srgbClr val="C00000"/>
                </a:solidFill>
                <a:latin typeface="+mn-lt"/>
              </a:rPr>
              <a:t>функції</a:t>
            </a:r>
            <a:r>
              <a:rPr lang="ru-RU" sz="2000" dirty="0">
                <a:solidFill>
                  <a:srgbClr val="C00000"/>
                </a:solidFill>
                <a:latin typeface="+mn-lt"/>
              </a:rPr>
              <a:t> не </a:t>
            </a:r>
            <a:r>
              <a:rPr lang="ru-RU" sz="2000" dirty="0" err="1">
                <a:solidFill>
                  <a:srgbClr val="C00000"/>
                </a:solidFill>
                <a:latin typeface="+mn-lt"/>
              </a:rPr>
              <a:t>виникають</a:t>
            </a:r>
            <a:r>
              <a:rPr lang="ru-RU" sz="2000" dirty="0">
                <a:solidFill>
                  <a:srgbClr val="C00000"/>
                </a:solidFill>
                <a:latin typeface="+mn-lt"/>
              </a:rPr>
              <a:t> </a:t>
            </a:r>
            <a:r>
              <a:rPr lang="ru-RU" sz="2000" dirty="0" err="1">
                <a:solidFill>
                  <a:srgbClr val="C00000"/>
                </a:solidFill>
                <a:latin typeface="+mn-lt"/>
              </a:rPr>
              <a:t>побічні</a:t>
            </a:r>
            <a:r>
              <a:rPr lang="ru-RU" sz="2000" dirty="0">
                <a:solidFill>
                  <a:srgbClr val="C00000"/>
                </a:solidFill>
                <a:latin typeface="+mn-lt"/>
              </a:rPr>
              <a:t> </a:t>
            </a:r>
            <a:r>
              <a:rPr lang="ru-RU" sz="2000" dirty="0" err="1">
                <a:solidFill>
                  <a:srgbClr val="C00000"/>
                </a:solidFill>
                <a:latin typeface="+mn-lt"/>
              </a:rPr>
              <a:t>ефекти</a:t>
            </a:r>
            <a:r>
              <a:rPr lang="ru-RU" sz="2000" dirty="0" smtClean="0">
                <a:solidFill>
                  <a:srgbClr val="C00000"/>
                </a:solidFill>
                <a:latin typeface="+mn-lt"/>
              </a:rPr>
              <a:t>.</a:t>
            </a:r>
          </a:p>
          <a:p>
            <a:r>
              <a:rPr lang="ru-RU" sz="2000" b="1" dirty="0" smtClean="0">
                <a:latin typeface="+mn-lt"/>
              </a:rPr>
              <a:t>Перше правило:</a:t>
            </a:r>
          </a:p>
          <a:p>
            <a:r>
              <a:rPr lang="ru-RU" sz="2000" dirty="0" err="1" smtClean="0">
                <a:latin typeface="+mn-lt"/>
              </a:rPr>
              <a:t>Якщо</a:t>
            </a:r>
            <a:r>
              <a:rPr lang="ru-RU" sz="2000" dirty="0" smtClean="0">
                <a:latin typeface="+mn-lt"/>
              </a:rPr>
              <a:t>, </a:t>
            </a:r>
            <a:r>
              <a:rPr lang="ru-RU" sz="2000" dirty="0" err="1" smtClean="0">
                <a:latin typeface="+mn-lt"/>
              </a:rPr>
              <a:t>наприклад</a:t>
            </a:r>
            <a:r>
              <a:rPr lang="ru-RU" sz="2000" dirty="0" smtClean="0">
                <a:latin typeface="+mn-lt"/>
              </a:rPr>
              <a:t>, </a:t>
            </a:r>
            <a:r>
              <a:rPr lang="ru-RU" sz="2000" dirty="0" err="1" smtClean="0">
                <a:latin typeface="+mn-lt"/>
              </a:rPr>
              <a:t>викликається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функція</a:t>
            </a:r>
            <a:r>
              <a:rPr lang="ru-RU" sz="2000" dirty="0" smtClean="0">
                <a:latin typeface="+mn-lt"/>
              </a:rPr>
              <a:t> </a:t>
            </a:r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sum</a:t>
            </a:r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(2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, 3), </a:t>
            </a:r>
            <a:r>
              <a:rPr lang="ru-RU" sz="2000" dirty="0">
                <a:latin typeface="+mn-lt"/>
              </a:rPr>
              <a:t>то </a:t>
            </a:r>
            <a:r>
              <a:rPr lang="ru-RU" sz="2000" dirty="0" err="1" smtClean="0">
                <a:latin typeface="+mn-lt"/>
              </a:rPr>
              <a:t>очікується</a:t>
            </a:r>
            <a:r>
              <a:rPr lang="ru-RU" sz="2000" dirty="0" smtClean="0">
                <a:latin typeface="+mn-lt"/>
              </a:rPr>
              <a:t>, </a:t>
            </a:r>
            <a:r>
              <a:rPr lang="ru-RU" sz="2000" dirty="0" err="1">
                <a:latin typeface="+mn-lt"/>
              </a:rPr>
              <a:t>що</a:t>
            </a:r>
            <a:r>
              <a:rPr lang="ru-RU" sz="2000" dirty="0">
                <a:latin typeface="+mn-lt"/>
              </a:rPr>
              <a:t> результат </a:t>
            </a:r>
            <a:r>
              <a:rPr lang="ru-RU" sz="2000" dirty="0" err="1">
                <a:latin typeface="+mn-lt"/>
              </a:rPr>
              <a:t>завжди</a:t>
            </a:r>
            <a:r>
              <a:rPr lang="ru-RU" sz="2000" dirty="0">
                <a:latin typeface="+mn-lt"/>
              </a:rPr>
              <a:t> буде </a:t>
            </a:r>
            <a:r>
              <a:rPr lang="ru-RU" sz="2000" dirty="0" err="1">
                <a:latin typeface="+mn-lt"/>
              </a:rPr>
              <a:t>дорівнює</a:t>
            </a:r>
            <a:r>
              <a:rPr lang="ru-RU" sz="2000" dirty="0">
                <a:latin typeface="+mn-lt"/>
              </a:rPr>
              <a:t> 5. Як </a:t>
            </a:r>
            <a:r>
              <a:rPr lang="ru-RU" sz="2000" dirty="0" err="1">
                <a:latin typeface="+mn-lt"/>
              </a:rPr>
              <a:t>тільки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викликаєть</a:t>
            </a:r>
            <a:r>
              <a:rPr lang="uk-UA" sz="2000" dirty="0" smtClean="0">
                <a:latin typeface="+mn-lt"/>
              </a:rPr>
              <a:t>ся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інша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функція</a:t>
            </a:r>
            <a:r>
              <a:rPr lang="en-GB" sz="2000" dirty="0" smtClean="0">
                <a:latin typeface="+mn-lt"/>
              </a:rPr>
              <a:t>, </a:t>
            </a:r>
            <a:r>
              <a:rPr lang="ru-RU" sz="2000" dirty="0" err="1">
                <a:latin typeface="+mn-lt"/>
              </a:rPr>
              <a:t>або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звертаєтеся</a:t>
            </a:r>
            <a:r>
              <a:rPr lang="ru-RU" sz="2000" dirty="0">
                <a:latin typeface="+mn-lt"/>
              </a:rPr>
              <a:t> до </a:t>
            </a:r>
            <a:r>
              <a:rPr lang="ru-RU" sz="2000" dirty="0" err="1">
                <a:latin typeface="+mn-lt"/>
              </a:rPr>
              <a:t>змінної</a:t>
            </a:r>
            <a:r>
              <a:rPr lang="ru-RU" sz="2000" dirty="0">
                <a:latin typeface="+mn-lt"/>
              </a:rPr>
              <a:t>, </a:t>
            </a:r>
            <a:r>
              <a:rPr lang="ru-RU" sz="2000" dirty="0" err="1">
                <a:latin typeface="+mn-lt"/>
              </a:rPr>
              <a:t>що</a:t>
            </a:r>
            <a:r>
              <a:rPr lang="ru-RU" sz="2000" dirty="0">
                <a:latin typeface="+mn-lt"/>
              </a:rPr>
              <a:t> не </a:t>
            </a:r>
            <a:r>
              <a:rPr lang="ru-RU" sz="2000" dirty="0" err="1" smtClean="0">
                <a:latin typeface="+mn-lt"/>
              </a:rPr>
              <a:t>визначена</a:t>
            </a:r>
            <a:r>
              <a:rPr lang="ru-RU" sz="2000" dirty="0" smtClean="0">
                <a:latin typeface="+mn-lt"/>
              </a:rPr>
              <a:t> в </a:t>
            </a:r>
            <a:r>
              <a:rPr lang="ru-RU" sz="2000" dirty="0" err="1">
                <a:latin typeface="+mn-lt"/>
              </a:rPr>
              <a:t>функції</a:t>
            </a:r>
            <a:r>
              <a:rPr lang="ru-RU" sz="2000" dirty="0">
                <a:latin typeface="+mn-lt"/>
              </a:rPr>
              <a:t>, чистота </a:t>
            </a:r>
            <a:r>
              <a:rPr lang="ru-RU" sz="2000" dirty="0" err="1">
                <a:latin typeface="+mn-lt"/>
              </a:rPr>
              <a:t>функції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порушується</a:t>
            </a:r>
            <a:r>
              <a:rPr lang="ru-RU" sz="2000" dirty="0">
                <a:latin typeface="+mn-lt"/>
              </a:rPr>
              <a:t>, а </a:t>
            </a:r>
            <a:r>
              <a:rPr lang="ru-RU" sz="2000" dirty="0" err="1">
                <a:latin typeface="+mn-lt"/>
              </a:rPr>
              <a:t>це</a:t>
            </a:r>
            <a:r>
              <a:rPr lang="ru-RU" sz="2000" dirty="0">
                <a:latin typeface="+mn-lt"/>
              </a:rPr>
              <a:t> в </a:t>
            </a:r>
            <a:r>
              <a:rPr lang="ru-RU" sz="2000" dirty="0" err="1">
                <a:latin typeface="+mn-lt"/>
              </a:rPr>
              <a:t>функціональному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програмуванні</a:t>
            </a:r>
            <a:r>
              <a:rPr lang="ru-RU" sz="2000" dirty="0">
                <a:latin typeface="+mn-lt"/>
              </a:rPr>
              <a:t> </a:t>
            </a:r>
            <a:r>
              <a:rPr lang="ru-RU" sz="2000" b="1" dirty="0" err="1">
                <a:latin typeface="+mn-lt"/>
              </a:rPr>
              <a:t>неприпустимо</a:t>
            </a:r>
            <a:r>
              <a:rPr lang="ru-RU" sz="2000" dirty="0">
                <a:latin typeface="+mn-lt"/>
              </a:rPr>
              <a:t>.</a:t>
            </a:r>
          </a:p>
          <a:p>
            <a:r>
              <a:rPr lang="ru-RU" sz="2000" b="1" dirty="0" smtClean="0">
                <a:latin typeface="+mn-lt"/>
              </a:rPr>
              <a:t>Друге правило:</a:t>
            </a:r>
          </a:p>
          <a:p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Побічний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ефект</a:t>
            </a:r>
            <a:r>
              <a:rPr lang="ru-RU" sz="2000" dirty="0">
                <a:latin typeface="+mn-lt"/>
              </a:rPr>
              <a:t> - </a:t>
            </a:r>
            <a:r>
              <a:rPr lang="ru-RU" sz="2000" dirty="0" err="1">
                <a:latin typeface="+mn-lt"/>
              </a:rPr>
              <a:t>це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зміна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чогось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відмінного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від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функції</a:t>
            </a:r>
            <a:r>
              <a:rPr lang="ru-RU" sz="2000" dirty="0">
                <a:latin typeface="+mn-lt"/>
              </a:rPr>
              <a:t>, яка </a:t>
            </a:r>
            <a:r>
              <a:rPr lang="ru-RU" sz="2000" dirty="0" err="1">
                <a:latin typeface="+mn-lt"/>
              </a:rPr>
              <a:t>виконується</a:t>
            </a:r>
            <a:r>
              <a:rPr lang="ru-RU" sz="2000" dirty="0">
                <a:latin typeface="+mn-lt"/>
              </a:rPr>
              <a:t> в </a:t>
            </a:r>
            <a:r>
              <a:rPr lang="ru-RU" sz="2000" dirty="0" err="1">
                <a:latin typeface="+mn-lt"/>
              </a:rPr>
              <a:t>поточний</a:t>
            </a:r>
            <a:r>
              <a:rPr lang="ru-RU" sz="2000" dirty="0">
                <a:latin typeface="+mn-lt"/>
              </a:rPr>
              <a:t> момент. </a:t>
            </a:r>
            <a:r>
              <a:rPr lang="ru-RU" sz="2000" dirty="0" err="1">
                <a:latin typeface="+mn-lt"/>
              </a:rPr>
              <a:t>Зміна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змінної</a:t>
            </a:r>
            <a:r>
              <a:rPr lang="ru-RU" sz="2000" dirty="0">
                <a:latin typeface="+mn-lt"/>
              </a:rPr>
              <a:t> поза </a:t>
            </a:r>
            <a:r>
              <a:rPr lang="ru-RU" sz="2000" dirty="0" err="1">
                <a:latin typeface="+mn-lt"/>
              </a:rPr>
              <a:t>функцією</a:t>
            </a:r>
            <a:r>
              <a:rPr lang="ru-RU" sz="2000" dirty="0">
                <a:latin typeface="+mn-lt"/>
              </a:rPr>
              <a:t>, </a:t>
            </a:r>
            <a:r>
              <a:rPr lang="ru-RU" sz="2000" dirty="0" err="1" smtClean="0">
                <a:latin typeface="+mn-lt"/>
              </a:rPr>
              <a:t>виведення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>
                <a:latin typeface="+mn-lt"/>
              </a:rPr>
              <a:t>в консоль, </a:t>
            </a:r>
            <a:r>
              <a:rPr lang="ru-RU" sz="2000" dirty="0" err="1">
                <a:latin typeface="+mn-lt"/>
              </a:rPr>
              <a:t>виклик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винятку</a:t>
            </a:r>
            <a:r>
              <a:rPr lang="ru-RU" sz="2000" dirty="0">
                <a:latin typeface="+mn-lt"/>
              </a:rPr>
              <a:t>, </a:t>
            </a:r>
            <a:r>
              <a:rPr lang="ru-RU" sz="2000" dirty="0" err="1">
                <a:latin typeface="+mn-lt"/>
              </a:rPr>
              <a:t>читання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даних</a:t>
            </a:r>
            <a:r>
              <a:rPr lang="ru-RU" sz="2000" dirty="0">
                <a:latin typeface="+mn-lt"/>
              </a:rPr>
              <a:t> з файлу - все </a:t>
            </a:r>
            <a:r>
              <a:rPr lang="ru-RU" sz="2000" dirty="0" err="1">
                <a:latin typeface="+mn-lt"/>
              </a:rPr>
              <a:t>це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приклади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побічних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ефектів</a:t>
            </a:r>
            <a:r>
              <a:rPr lang="ru-RU" sz="2000" dirty="0">
                <a:latin typeface="+mn-lt"/>
              </a:rPr>
              <a:t>, </a:t>
            </a:r>
            <a:r>
              <a:rPr lang="ru-RU" sz="2000" dirty="0" err="1">
                <a:latin typeface="+mn-lt"/>
              </a:rPr>
              <a:t>які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позбавляють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функцію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чистоти</a:t>
            </a:r>
            <a:r>
              <a:rPr lang="ru-RU" sz="2000" dirty="0">
                <a:latin typeface="+mn-lt"/>
              </a:rPr>
              <a:t>. </a:t>
            </a:r>
            <a:r>
              <a:rPr lang="ru-RU" sz="2000" dirty="0" err="1" smtClean="0">
                <a:latin typeface="+mn-lt"/>
              </a:rPr>
              <a:t>Якщо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виклик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функції</a:t>
            </a:r>
            <a:r>
              <a:rPr lang="ru-RU" sz="2000" dirty="0">
                <a:latin typeface="+mn-lt"/>
              </a:rPr>
              <a:t> не </a:t>
            </a:r>
            <a:r>
              <a:rPr lang="ru-RU" sz="2000" dirty="0" err="1">
                <a:latin typeface="+mn-lt"/>
              </a:rPr>
              <a:t>змінить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нічого</a:t>
            </a:r>
            <a:r>
              <a:rPr lang="ru-RU" sz="2000" dirty="0">
                <a:latin typeface="+mn-lt"/>
              </a:rPr>
              <a:t> "</a:t>
            </a:r>
            <a:r>
              <a:rPr lang="ru-RU" sz="2000" dirty="0" err="1">
                <a:latin typeface="+mn-lt"/>
              </a:rPr>
              <a:t>зовні</a:t>
            </a:r>
            <a:r>
              <a:rPr lang="ru-RU" sz="2000" dirty="0">
                <a:latin typeface="+mn-lt"/>
              </a:rPr>
              <a:t>", то </a:t>
            </a:r>
            <a:r>
              <a:rPr lang="ru-RU" sz="2000" dirty="0" err="1" smtClean="0">
                <a:latin typeface="+mn-lt"/>
              </a:rPr>
              <a:t>можна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використовувати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цю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функцію</a:t>
            </a:r>
            <a:r>
              <a:rPr lang="ru-RU" sz="2000" dirty="0">
                <a:latin typeface="+mn-lt"/>
              </a:rPr>
              <a:t> в будь-</a:t>
            </a:r>
            <a:r>
              <a:rPr lang="ru-RU" sz="2000" dirty="0" err="1">
                <a:latin typeface="+mn-lt"/>
              </a:rPr>
              <a:t>якому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сценарії</a:t>
            </a:r>
            <a:r>
              <a:rPr lang="ru-RU" sz="2000" dirty="0">
                <a:latin typeface="+mn-lt"/>
              </a:rPr>
              <a:t>. </a:t>
            </a:r>
            <a:r>
              <a:rPr lang="ru-RU" sz="2000" dirty="0" err="1">
                <a:latin typeface="+mn-lt"/>
              </a:rPr>
              <a:t>Це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відкриває</a:t>
            </a:r>
            <a:r>
              <a:rPr lang="ru-RU" sz="2000" dirty="0">
                <a:latin typeface="+mn-lt"/>
              </a:rPr>
              <a:t> дорогу конкурентному </a:t>
            </a:r>
            <a:r>
              <a:rPr lang="ru-RU" sz="2000" dirty="0" err="1">
                <a:latin typeface="+mn-lt"/>
              </a:rPr>
              <a:t>програмування</a:t>
            </a:r>
            <a:r>
              <a:rPr lang="ru-RU" sz="2000" dirty="0">
                <a:latin typeface="+mn-lt"/>
              </a:rPr>
              <a:t> і </a:t>
            </a:r>
            <a:r>
              <a:rPr lang="ru-RU" sz="2000" dirty="0" err="1">
                <a:latin typeface="+mn-lt"/>
              </a:rPr>
              <a:t>багатопотоковим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додатків</a:t>
            </a:r>
            <a:r>
              <a:rPr lang="ru-RU" sz="2000" dirty="0">
                <a:latin typeface="+mn-lt"/>
              </a:rPr>
              <a:t>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25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3974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-29015"/>
            <a:ext cx="89644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b="1" dirty="0" err="1">
                <a:solidFill>
                  <a:schemeClr val="bg1"/>
                </a:solidFill>
                <a:latin typeface="+mn-lt"/>
              </a:rPr>
              <a:t>Основні</a:t>
            </a:r>
            <a:r>
              <a:rPr lang="ru-RU" sz="3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000" b="1" dirty="0" err="1">
                <a:solidFill>
                  <a:schemeClr val="bg1"/>
                </a:solidFill>
                <a:latin typeface="+mn-lt"/>
              </a:rPr>
              <a:t>принципи</a:t>
            </a:r>
            <a:r>
              <a:rPr lang="ru-RU" sz="3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000" b="1" dirty="0" err="1">
                <a:solidFill>
                  <a:schemeClr val="bg1"/>
                </a:solidFill>
                <a:latin typeface="+mn-lt"/>
              </a:rPr>
              <a:t>функціонального</a:t>
            </a:r>
            <a:r>
              <a:rPr lang="ru-RU" sz="3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000" b="1" dirty="0" err="1" smtClean="0">
                <a:solidFill>
                  <a:schemeClr val="bg1"/>
                </a:solidFill>
                <a:latin typeface="+mn-lt"/>
              </a:rPr>
              <a:t>програмування</a:t>
            </a:r>
            <a:endParaRPr lang="ru-RU" sz="3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908720"/>
            <a:ext cx="91440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0000CC"/>
                </a:solidFill>
                <a:latin typeface="+mn-lt"/>
              </a:rPr>
              <a:t>1. </a:t>
            </a:r>
            <a:r>
              <a:rPr lang="ru-RU" sz="2000" b="1" dirty="0" err="1" smtClean="0">
                <a:solidFill>
                  <a:srgbClr val="0000CC"/>
                </a:solidFill>
                <a:latin typeface="+mn-lt"/>
              </a:rPr>
              <a:t>Усі</a:t>
            </a:r>
            <a:r>
              <a:rPr lang="ru-RU" sz="2000" b="1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+mn-lt"/>
              </a:rPr>
              <a:t>функції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 - </a:t>
            </a:r>
            <a:r>
              <a:rPr lang="ru-RU" sz="2000" b="1" dirty="0" err="1" smtClean="0">
                <a:solidFill>
                  <a:srgbClr val="0000CC"/>
                </a:solidFill>
                <a:latin typeface="+mn-lt"/>
              </a:rPr>
              <a:t>чисті</a:t>
            </a:r>
            <a:endParaRPr lang="ru-RU" sz="2000" b="1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692567"/>
            <a:ext cx="2304256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CC"/>
                </a:solidFill>
                <a:latin typeface="+mn-lt"/>
              </a:rPr>
              <a:t>var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 z = 10;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function 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add(x, y) </a:t>
            </a:r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{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return x + y</a:t>
            </a:r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;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}</a:t>
            </a:r>
            <a:endParaRPr lang="ru-RU" sz="2000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75857" y="1772816"/>
            <a:ext cx="5328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latin typeface="+mn-lt"/>
              </a:rPr>
              <a:t>При одних й тих самих  значеннях </a:t>
            </a:r>
            <a:r>
              <a:rPr lang="en-US" sz="2000" dirty="0" smtClean="0">
                <a:latin typeface="+mn-lt"/>
              </a:rPr>
              <a:t>x, y</a:t>
            </a:r>
            <a:r>
              <a:rPr lang="uk-UA" sz="2000" dirty="0" smtClean="0">
                <a:latin typeface="+mn-lt"/>
              </a:rPr>
              <a:t> функція повертатиме однаковий результат.</a:t>
            </a:r>
          </a:p>
          <a:p>
            <a:r>
              <a:rPr lang="uk-UA" sz="2000" dirty="0" smtClean="0">
                <a:latin typeface="+mn-lt"/>
              </a:rPr>
              <a:t> </a:t>
            </a:r>
            <a:endParaRPr lang="ru-RU" sz="2000" dirty="0">
              <a:latin typeface="+mn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13720" y="3459159"/>
            <a:ext cx="2906152" cy="101566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pl-PL" sz="2000" dirty="0">
                <a:solidFill>
                  <a:srgbClr val="0000CC"/>
                </a:solidFill>
                <a:latin typeface="+mn-lt"/>
              </a:rPr>
              <a:t>const x = 10;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pl-PL" sz="2000" dirty="0" smtClean="0">
                <a:solidFill>
                  <a:srgbClr val="0000CC"/>
                </a:solidFill>
                <a:latin typeface="+mn-lt"/>
              </a:rPr>
              <a:t>const </a:t>
            </a:r>
            <a:r>
              <a:rPr lang="pl-PL" sz="2000" dirty="0">
                <a:solidFill>
                  <a:srgbClr val="0000CC"/>
                </a:solidFill>
                <a:latin typeface="+mn-lt"/>
              </a:rPr>
              <a:t>z = 10;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pl-PL" sz="2000" dirty="0" smtClean="0">
                <a:solidFill>
                  <a:srgbClr val="0000CC"/>
                </a:solidFill>
                <a:latin typeface="+mn-lt"/>
              </a:rPr>
              <a:t>add </a:t>
            </a:r>
            <a:r>
              <a:rPr lang="pl-PL" sz="2000" dirty="0">
                <a:solidFill>
                  <a:srgbClr val="0000CC"/>
                </a:solidFill>
                <a:latin typeface="+mn-lt"/>
              </a:rPr>
              <a:t>(x, z); // </a:t>
            </a:r>
            <a:r>
              <a:rPr lang="uk-UA" sz="2000" dirty="0" smtClean="0">
                <a:solidFill>
                  <a:srgbClr val="CC3300"/>
                </a:solidFill>
                <a:latin typeface="+mn-lt"/>
              </a:rPr>
              <a:t>по</a:t>
            </a:r>
            <a:r>
              <a:rPr lang="pl-PL" sz="2000" dirty="0" smtClean="0">
                <a:solidFill>
                  <a:srgbClr val="CC3300"/>
                </a:solidFill>
                <a:latin typeface="+mn-lt"/>
              </a:rPr>
              <a:t>верне </a:t>
            </a:r>
            <a:r>
              <a:rPr lang="pl-PL" sz="2000" dirty="0">
                <a:solidFill>
                  <a:srgbClr val="CC3300"/>
                </a:solidFill>
                <a:latin typeface="+mn-lt"/>
              </a:rPr>
              <a:t>20</a:t>
            </a:r>
            <a:endParaRPr lang="ru-RU" sz="2000" dirty="0">
              <a:solidFill>
                <a:srgbClr val="CC3300"/>
              </a:solidFill>
              <a:latin typeface="+mn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48795" y="4917975"/>
            <a:ext cx="2727061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CC"/>
                </a:solidFill>
                <a:latin typeface="+mn-lt"/>
              </a:rPr>
              <a:t>var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 z = 10;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function 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add(x, </a:t>
            </a:r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z) {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return x + </a:t>
            </a:r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z;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}</a:t>
            </a:r>
            <a:endParaRPr lang="ru-RU" sz="2000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35896" y="3573016"/>
            <a:ext cx="5328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latin typeface="+mn-lt"/>
              </a:rPr>
              <a:t>При одних й тих самих  значеннях </a:t>
            </a:r>
            <a:r>
              <a:rPr lang="en-US" sz="2000" dirty="0" smtClean="0">
                <a:latin typeface="+mn-lt"/>
              </a:rPr>
              <a:t>x, y</a:t>
            </a:r>
            <a:r>
              <a:rPr lang="uk-UA" sz="2000" dirty="0" smtClean="0">
                <a:latin typeface="+mn-lt"/>
              </a:rPr>
              <a:t> функція повертатиме однаковий результат.</a:t>
            </a:r>
          </a:p>
          <a:p>
            <a:r>
              <a:rPr lang="uk-UA" sz="2000" dirty="0" smtClean="0">
                <a:latin typeface="+mn-lt"/>
              </a:rPr>
              <a:t> </a:t>
            </a:r>
            <a:endParaRPr lang="ru-RU" sz="20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3888" y="5052665"/>
            <a:ext cx="5328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z </a:t>
            </a:r>
            <a:r>
              <a:rPr lang="uk-UA" sz="2000" dirty="0" smtClean="0">
                <a:latin typeface="+mn-lt"/>
              </a:rPr>
              <a:t> доступна для зміни значення, значень функція </a:t>
            </a:r>
            <a:r>
              <a:rPr lang="en-US" sz="2000" dirty="0" smtClean="0">
                <a:latin typeface="+mn-lt"/>
              </a:rPr>
              <a:t>add()</a:t>
            </a:r>
            <a:r>
              <a:rPr lang="uk-UA" sz="2000" dirty="0" smtClean="0">
                <a:latin typeface="+mn-lt"/>
              </a:rPr>
              <a:t> не є чистою, бо може видати непередбачений результат. </a:t>
            </a:r>
          </a:p>
          <a:p>
            <a:r>
              <a:rPr lang="uk-UA" sz="2000" dirty="0" smtClean="0">
                <a:latin typeface="+mn-lt"/>
              </a:rPr>
              <a:t> </a:t>
            </a:r>
            <a:endParaRPr lang="ru-RU" sz="2000" dirty="0">
              <a:latin typeface="+mn-lt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26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32147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1052736"/>
            <a:ext cx="849694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0000CC"/>
                </a:solidFill>
                <a:latin typeface="+mn-lt"/>
              </a:rPr>
              <a:t>2. </a:t>
            </a:r>
            <a:r>
              <a:rPr lang="ru-RU" sz="2000" b="1" dirty="0" err="1" smtClean="0">
                <a:solidFill>
                  <a:srgbClr val="0000CC"/>
                </a:solidFill>
                <a:latin typeface="+mn-lt"/>
              </a:rPr>
              <a:t>Усі</a:t>
            </a:r>
            <a:r>
              <a:rPr lang="ru-RU" sz="2000" b="1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+mn-lt"/>
              </a:rPr>
              <a:t>функції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000" b="1" dirty="0" smtClean="0">
                <a:solidFill>
                  <a:srgbClr val="0000CC"/>
                </a:solidFill>
                <a:latin typeface="+mn-lt"/>
              </a:rPr>
              <a:t>є </a:t>
            </a:r>
            <a:r>
              <a:rPr lang="ru-RU" sz="2000" b="1" dirty="0" err="1">
                <a:solidFill>
                  <a:srgbClr val="0000CC"/>
                </a:solidFill>
                <a:latin typeface="+mn-lt"/>
              </a:rPr>
              <a:t>першого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+mn-lt"/>
              </a:rPr>
              <a:t>класу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 і </a:t>
            </a:r>
            <a:r>
              <a:rPr lang="ru-RU" sz="2000" b="1" dirty="0" err="1">
                <a:solidFill>
                  <a:srgbClr val="0000CC"/>
                </a:solidFill>
                <a:latin typeface="+mn-lt"/>
              </a:rPr>
              <a:t>вищого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000" b="1" dirty="0" smtClean="0">
                <a:solidFill>
                  <a:srgbClr val="0000CC"/>
                </a:solidFill>
                <a:latin typeface="+mn-lt"/>
              </a:rPr>
              <a:t>порядку (</a:t>
            </a:r>
            <a:r>
              <a:rPr lang="ru-RU" sz="2000" b="1" dirty="0" err="1" smtClean="0">
                <a:solidFill>
                  <a:srgbClr val="0000CC"/>
                </a:solidFill>
                <a:latin typeface="+mn-lt"/>
              </a:rPr>
              <a:t>композиція</a:t>
            </a:r>
            <a:r>
              <a:rPr lang="ru-RU" sz="2000" b="1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000" b="1" dirty="0" err="1" smtClean="0">
                <a:solidFill>
                  <a:srgbClr val="0000CC"/>
                </a:solidFill>
                <a:latin typeface="+mn-lt"/>
              </a:rPr>
              <a:t>функцій</a:t>
            </a:r>
            <a:r>
              <a:rPr lang="ru-RU" sz="2000" b="1" dirty="0" smtClean="0">
                <a:solidFill>
                  <a:srgbClr val="0000CC"/>
                </a:solidFill>
                <a:latin typeface="+mn-lt"/>
              </a:rPr>
              <a:t>)</a:t>
            </a:r>
            <a:br>
              <a:rPr lang="ru-RU" sz="2000" b="1" dirty="0" smtClean="0">
                <a:solidFill>
                  <a:srgbClr val="0000CC"/>
                </a:solidFill>
                <a:latin typeface="+mn-lt"/>
              </a:rPr>
            </a:br>
            <a:endParaRPr lang="ru-RU" sz="2000" b="1" dirty="0">
              <a:solidFill>
                <a:srgbClr val="0000CC"/>
              </a:solidFill>
              <a:latin typeface="+mn-lt"/>
            </a:endParaRPr>
          </a:p>
          <a:p>
            <a:r>
              <a:rPr lang="ru-RU" sz="2000" dirty="0" smtClean="0">
                <a:latin typeface="+mn-lt"/>
              </a:rPr>
              <a:t>Для </a:t>
            </a:r>
            <a:r>
              <a:rPr lang="ru-RU" sz="2000" dirty="0">
                <a:latin typeface="+mn-lt"/>
              </a:rPr>
              <a:t>того, </a:t>
            </a:r>
            <a:r>
              <a:rPr lang="ru-RU" sz="2000" dirty="0" err="1">
                <a:latin typeface="+mn-lt"/>
              </a:rPr>
              <a:t>щоб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функція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була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першокласною</a:t>
            </a:r>
            <a:r>
              <a:rPr lang="ru-RU" sz="2000" dirty="0" smtClean="0">
                <a:latin typeface="+mn-lt"/>
              </a:rPr>
              <a:t>, </a:t>
            </a:r>
            <a:r>
              <a:rPr lang="ru-RU" sz="2000" dirty="0">
                <a:latin typeface="+mn-lt"/>
              </a:rPr>
              <a:t>у </a:t>
            </a:r>
            <a:r>
              <a:rPr lang="ru-RU" sz="2000" dirty="0" err="1">
                <a:latin typeface="+mn-lt"/>
              </a:rPr>
              <a:t>неї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має</a:t>
            </a:r>
            <a:r>
              <a:rPr lang="ru-RU" sz="2000" dirty="0" smtClean="0">
                <a:latin typeface="+mn-lt"/>
              </a:rPr>
              <a:t> бути </a:t>
            </a:r>
            <a:r>
              <a:rPr lang="ru-RU" sz="2000" dirty="0" err="1">
                <a:latin typeface="+mn-lt"/>
              </a:rPr>
              <a:t>можливість</a:t>
            </a:r>
            <a:r>
              <a:rPr lang="ru-RU" sz="2000" dirty="0">
                <a:latin typeface="+mn-lt"/>
              </a:rPr>
              <a:t> бути </a:t>
            </a:r>
            <a:r>
              <a:rPr lang="ru-RU" sz="2000" dirty="0" err="1">
                <a:latin typeface="+mn-lt"/>
              </a:rPr>
              <a:t>оголошеної</a:t>
            </a:r>
            <a:r>
              <a:rPr lang="ru-RU" sz="2000" dirty="0">
                <a:latin typeface="+mn-lt"/>
              </a:rPr>
              <a:t> у </a:t>
            </a:r>
            <a:r>
              <a:rPr lang="ru-RU" sz="2000" dirty="0" err="1">
                <a:latin typeface="+mn-lt"/>
              </a:rPr>
              <a:t>вигляді</a:t>
            </a:r>
            <a:r>
              <a:rPr lang="ru-RU" sz="2000" dirty="0">
                <a:latin typeface="+mn-lt"/>
              </a:rPr>
              <a:t> </a:t>
            </a:r>
            <a:r>
              <a:rPr lang="ru-RU" sz="2000" b="1" dirty="0" err="1">
                <a:latin typeface="+mn-lt"/>
              </a:rPr>
              <a:t>змінної</a:t>
            </a:r>
            <a:r>
              <a:rPr lang="ru-RU" sz="2000" dirty="0">
                <a:latin typeface="+mn-lt"/>
              </a:rPr>
              <a:t>. </a:t>
            </a:r>
            <a:r>
              <a:rPr lang="ru-RU" sz="2000" dirty="0" err="1">
                <a:latin typeface="+mn-lt"/>
              </a:rPr>
              <a:t>Це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дозволяє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управляти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функцією</a:t>
            </a:r>
            <a:r>
              <a:rPr lang="ru-RU" sz="2000" dirty="0">
                <a:latin typeface="+mn-lt"/>
              </a:rPr>
              <a:t> як </a:t>
            </a:r>
            <a:r>
              <a:rPr lang="ru-RU" sz="2000" dirty="0" err="1">
                <a:latin typeface="+mn-lt"/>
              </a:rPr>
              <a:t>звичайним</a:t>
            </a:r>
            <a:r>
              <a:rPr lang="ru-RU" sz="2000" dirty="0">
                <a:latin typeface="+mn-lt"/>
              </a:rPr>
              <a:t> типом </a:t>
            </a:r>
            <a:r>
              <a:rPr lang="ru-RU" sz="2000" dirty="0" err="1">
                <a:latin typeface="+mn-lt"/>
              </a:rPr>
              <a:t>даних</a:t>
            </a:r>
            <a:r>
              <a:rPr lang="ru-RU" sz="2000" dirty="0">
                <a:latin typeface="+mn-lt"/>
              </a:rPr>
              <a:t> і в той же час </a:t>
            </a:r>
            <a:r>
              <a:rPr lang="ru-RU" sz="2000" dirty="0" err="1">
                <a:latin typeface="+mn-lt"/>
              </a:rPr>
              <a:t>виконувати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її</a:t>
            </a:r>
            <a:r>
              <a:rPr lang="ru-RU" sz="2000" dirty="0">
                <a:latin typeface="+mn-lt"/>
              </a:rPr>
              <a:t>.</a:t>
            </a:r>
          </a:p>
          <a:p>
            <a:endParaRPr lang="ru-RU" sz="2000" dirty="0">
              <a:latin typeface="+mn-lt"/>
            </a:endParaRPr>
          </a:p>
          <a:p>
            <a:r>
              <a:rPr lang="ru-RU" sz="2000" dirty="0" err="1">
                <a:latin typeface="+mn-lt"/>
              </a:rPr>
              <a:t>Функції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вищого</a:t>
            </a:r>
            <a:r>
              <a:rPr lang="ru-RU" sz="2000" dirty="0">
                <a:latin typeface="+mn-lt"/>
              </a:rPr>
              <a:t> порядку </a:t>
            </a:r>
            <a:r>
              <a:rPr lang="ru-RU" sz="2000" dirty="0" err="1" smtClean="0">
                <a:latin typeface="+mn-lt"/>
              </a:rPr>
              <a:t>визначаються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b="1" dirty="0">
                <a:latin typeface="+mn-lt"/>
              </a:rPr>
              <a:t>як </a:t>
            </a:r>
            <a:r>
              <a:rPr lang="ru-RU" sz="2000" b="1" dirty="0" err="1">
                <a:latin typeface="+mn-lt"/>
              </a:rPr>
              <a:t>функції</a:t>
            </a:r>
            <a:r>
              <a:rPr lang="ru-RU" sz="2000" b="1" dirty="0">
                <a:latin typeface="+mn-lt"/>
              </a:rPr>
              <a:t>, </a:t>
            </a:r>
            <a:r>
              <a:rPr lang="ru-RU" sz="2000" b="1" dirty="0" err="1">
                <a:latin typeface="+mn-lt"/>
              </a:rPr>
              <a:t>які</a:t>
            </a:r>
            <a:r>
              <a:rPr lang="ru-RU" sz="2000" b="1" dirty="0">
                <a:latin typeface="+mn-lt"/>
              </a:rPr>
              <a:t> </a:t>
            </a:r>
            <a:r>
              <a:rPr lang="ru-RU" sz="2000" b="1" dirty="0" err="1" smtClean="0">
                <a:latin typeface="+mn-lt"/>
              </a:rPr>
              <a:t>використовують</a:t>
            </a:r>
            <a:r>
              <a:rPr lang="ru-RU" sz="2000" b="1" dirty="0" smtClean="0">
                <a:latin typeface="+mn-lt"/>
              </a:rPr>
              <a:t> </a:t>
            </a:r>
            <a:r>
              <a:rPr lang="ru-RU" sz="2000" b="1" dirty="0" err="1" smtClean="0">
                <a:latin typeface="+mn-lt"/>
              </a:rPr>
              <a:t>іншу</a:t>
            </a:r>
            <a:r>
              <a:rPr lang="ru-RU" sz="2000" b="1" dirty="0" smtClean="0">
                <a:latin typeface="+mn-lt"/>
              </a:rPr>
              <a:t> </a:t>
            </a:r>
            <a:r>
              <a:rPr lang="ru-RU" sz="2000" b="1" dirty="0" err="1">
                <a:latin typeface="+mn-lt"/>
              </a:rPr>
              <a:t>функцію</a:t>
            </a:r>
            <a:r>
              <a:rPr lang="ru-RU" sz="2000" b="1" dirty="0">
                <a:latin typeface="+mn-lt"/>
              </a:rPr>
              <a:t> </a:t>
            </a:r>
            <a:r>
              <a:rPr lang="ru-RU" sz="2000" dirty="0">
                <a:latin typeface="+mn-lt"/>
              </a:rPr>
              <a:t>як аргумент </a:t>
            </a:r>
            <a:r>
              <a:rPr lang="ru-RU" sz="2000" dirty="0" err="1">
                <a:latin typeface="+mn-lt"/>
              </a:rPr>
              <a:t>або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повертають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функцію</a:t>
            </a:r>
            <a:r>
              <a:rPr lang="ru-RU" sz="2000" dirty="0">
                <a:latin typeface="+mn-lt"/>
              </a:rPr>
              <a:t>. </a:t>
            </a:r>
            <a:endParaRPr lang="ru-RU" sz="2000" dirty="0" smtClean="0"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-29015"/>
            <a:ext cx="89644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b="1" dirty="0" err="1">
                <a:solidFill>
                  <a:schemeClr val="bg1"/>
                </a:solidFill>
                <a:latin typeface="+mn-lt"/>
              </a:rPr>
              <a:t>Основні</a:t>
            </a:r>
            <a:r>
              <a:rPr lang="ru-RU" sz="3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000" b="1" dirty="0" err="1">
                <a:solidFill>
                  <a:schemeClr val="bg1"/>
                </a:solidFill>
                <a:latin typeface="+mn-lt"/>
              </a:rPr>
              <a:t>принципи</a:t>
            </a:r>
            <a:r>
              <a:rPr lang="ru-RU" sz="3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000" b="1" dirty="0" err="1">
                <a:solidFill>
                  <a:schemeClr val="bg1"/>
                </a:solidFill>
                <a:latin typeface="+mn-lt"/>
              </a:rPr>
              <a:t>функціонального</a:t>
            </a:r>
            <a:r>
              <a:rPr lang="ru-RU" sz="3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000" b="1" dirty="0" err="1" smtClean="0">
                <a:solidFill>
                  <a:schemeClr val="bg1"/>
                </a:solidFill>
                <a:latin typeface="+mn-lt"/>
              </a:rPr>
              <a:t>програмування</a:t>
            </a:r>
            <a:endParaRPr lang="ru-RU" sz="3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3717032"/>
            <a:ext cx="6552728" cy="255454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CC"/>
                </a:solidFill>
                <a:latin typeface="+mn-lt"/>
              </a:rPr>
              <a:t>function </a:t>
            </a:r>
            <a:r>
              <a:rPr lang="en-GB" sz="2000" dirty="0" err="1">
                <a:solidFill>
                  <a:srgbClr val="0000CC"/>
                </a:solidFill>
                <a:latin typeface="+mn-lt"/>
              </a:rPr>
              <a:t>addOne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(x) </a:t>
            </a:r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{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return x + 1;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}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function </a:t>
            </a:r>
            <a:r>
              <a:rPr lang="en-GB" sz="2000" dirty="0" err="1">
                <a:solidFill>
                  <a:srgbClr val="0000CC"/>
                </a:solidFill>
                <a:latin typeface="+mn-lt"/>
              </a:rPr>
              <a:t>timesTwo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(x) {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return 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x * 2;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}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console.log(</a:t>
            </a:r>
            <a:r>
              <a:rPr lang="en-GB" sz="2000" dirty="0" err="1" smtClean="0">
                <a:solidFill>
                  <a:srgbClr val="0000CC"/>
                </a:solidFill>
                <a:latin typeface="+mn-lt"/>
              </a:rPr>
              <a:t>addOne</a:t>
            </a:r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(</a:t>
            </a:r>
            <a:r>
              <a:rPr lang="en-GB" sz="2000" dirty="0" err="1" smtClean="0">
                <a:solidFill>
                  <a:srgbClr val="0000CC"/>
                </a:solidFill>
                <a:latin typeface="+mn-lt"/>
              </a:rPr>
              <a:t>timesTwo</a:t>
            </a:r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(3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))); // </a:t>
            </a:r>
            <a:r>
              <a:rPr lang="ru-RU" sz="2000" dirty="0">
                <a:solidFill>
                  <a:srgbClr val="0000CC"/>
                </a:solidFill>
                <a:latin typeface="+mn-lt"/>
              </a:rPr>
              <a:t>выведет 7 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console.log(</a:t>
            </a:r>
            <a:r>
              <a:rPr lang="en-GB" sz="2000" dirty="0" err="1">
                <a:solidFill>
                  <a:srgbClr val="0000CC"/>
                </a:solidFill>
                <a:latin typeface="+mn-lt"/>
              </a:rPr>
              <a:t>timesTwo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(</a:t>
            </a:r>
            <a:r>
              <a:rPr lang="en-GB" sz="2000" dirty="0" err="1">
                <a:solidFill>
                  <a:srgbClr val="0000CC"/>
                </a:solidFill>
                <a:latin typeface="+mn-lt"/>
              </a:rPr>
              <a:t>addOne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(3))); // </a:t>
            </a:r>
            <a:r>
              <a:rPr lang="ru-RU" sz="2000" dirty="0">
                <a:solidFill>
                  <a:srgbClr val="0000CC"/>
                </a:solidFill>
                <a:latin typeface="+mn-lt"/>
              </a:rPr>
              <a:t>выведет 8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27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8196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1124744"/>
            <a:ext cx="83529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0000CC"/>
                </a:solidFill>
                <a:latin typeface="+mn-lt"/>
              </a:rPr>
              <a:t>3. </a:t>
            </a:r>
            <a:r>
              <a:rPr lang="ru-RU" sz="2000" b="1" dirty="0" err="1">
                <a:solidFill>
                  <a:srgbClr val="0000CC"/>
                </a:solidFill>
                <a:latin typeface="+mn-lt"/>
              </a:rPr>
              <a:t>Змінні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000" b="1" dirty="0" smtClean="0">
                <a:solidFill>
                  <a:srgbClr val="0000CC"/>
                </a:solidFill>
                <a:latin typeface="+mn-lt"/>
              </a:rPr>
              <a:t>не </a:t>
            </a:r>
            <a:r>
              <a:rPr lang="ru-RU" sz="2000" b="1" dirty="0" err="1" smtClean="0">
                <a:solidFill>
                  <a:srgbClr val="0000CC"/>
                </a:solidFill>
                <a:latin typeface="+mn-lt"/>
              </a:rPr>
              <a:t>змінюються</a:t>
            </a:r>
            <a:endParaRPr lang="ru-RU" sz="2000" b="1" dirty="0" smtClean="0">
              <a:solidFill>
                <a:srgbClr val="0000CC"/>
              </a:solidFill>
              <a:latin typeface="+mn-lt"/>
            </a:endParaRPr>
          </a:p>
          <a:p>
            <a:endParaRPr lang="ru-RU" sz="2000" dirty="0">
              <a:latin typeface="+mn-lt"/>
            </a:endParaRPr>
          </a:p>
          <a:p>
            <a:r>
              <a:rPr lang="ru-RU" sz="2000" dirty="0" smtClean="0">
                <a:latin typeface="+mn-lt"/>
              </a:rPr>
              <a:t>У </a:t>
            </a:r>
            <a:r>
              <a:rPr lang="ru-RU" sz="2000" dirty="0" err="1">
                <a:latin typeface="+mn-lt"/>
              </a:rPr>
              <a:t>функціональному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програмуванні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smtClean="0">
                <a:latin typeface="+mn-lt"/>
              </a:rPr>
              <a:t>не </a:t>
            </a:r>
            <a:r>
              <a:rPr lang="ru-RU" sz="2000" dirty="0" err="1" smtClean="0">
                <a:latin typeface="+mn-lt"/>
              </a:rPr>
              <a:t>можна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змінити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змінну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після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її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ініціалізації</a:t>
            </a:r>
            <a:r>
              <a:rPr lang="ru-RU" sz="2000" dirty="0">
                <a:latin typeface="+mn-lt"/>
              </a:rPr>
              <a:t>. </a:t>
            </a:r>
            <a:endParaRPr lang="ru-RU" sz="2000" dirty="0" smtClean="0">
              <a:latin typeface="+mn-lt"/>
            </a:endParaRPr>
          </a:p>
          <a:p>
            <a:r>
              <a:rPr lang="ru-RU" sz="2000" dirty="0" err="1" smtClean="0">
                <a:latin typeface="+mn-lt"/>
              </a:rPr>
              <a:t>Можна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створювати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нові</a:t>
            </a:r>
            <a:r>
              <a:rPr lang="ru-RU" sz="2000" dirty="0">
                <a:latin typeface="+mn-lt"/>
              </a:rPr>
              <a:t>, але не </a:t>
            </a:r>
            <a:r>
              <a:rPr lang="ru-RU" sz="2000" dirty="0" err="1" smtClean="0">
                <a:latin typeface="+mn-lt"/>
              </a:rPr>
              <a:t>можна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змінювати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існуючі</a:t>
            </a:r>
            <a:r>
              <a:rPr lang="ru-RU" sz="2000" dirty="0">
                <a:latin typeface="+mn-lt"/>
              </a:rPr>
              <a:t> - і </a:t>
            </a:r>
            <a:r>
              <a:rPr lang="ru-RU" sz="2000" dirty="0" err="1">
                <a:latin typeface="+mn-lt"/>
              </a:rPr>
              <a:t>завдяки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цьому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можна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>
                <a:latin typeface="+mn-lt"/>
              </a:rPr>
              <a:t>бути </a:t>
            </a:r>
            <a:r>
              <a:rPr lang="ru-RU" sz="2000" dirty="0" err="1" smtClean="0">
                <a:latin typeface="+mn-lt"/>
              </a:rPr>
              <a:t>впевненим</a:t>
            </a:r>
            <a:r>
              <a:rPr lang="ru-RU" sz="2000" dirty="0" smtClean="0">
                <a:latin typeface="+mn-lt"/>
              </a:rPr>
              <a:t>, </a:t>
            </a:r>
            <a:r>
              <a:rPr lang="ru-RU" sz="2000" dirty="0" err="1">
                <a:latin typeface="+mn-lt"/>
              </a:rPr>
              <a:t>що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жодна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змінна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>
                <a:latin typeface="+mn-lt"/>
              </a:rPr>
              <a:t>не </a:t>
            </a:r>
            <a:r>
              <a:rPr lang="ru-RU" sz="2000" dirty="0" err="1">
                <a:latin typeface="+mn-lt"/>
              </a:rPr>
              <a:t>зміниться</a:t>
            </a:r>
            <a:r>
              <a:rPr lang="ru-RU" sz="2000" dirty="0">
                <a:latin typeface="+mn-lt"/>
              </a:rPr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-29015"/>
            <a:ext cx="89644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b="1" dirty="0" err="1">
                <a:solidFill>
                  <a:schemeClr val="bg1"/>
                </a:solidFill>
                <a:latin typeface="+mn-lt"/>
              </a:rPr>
              <a:t>Основні</a:t>
            </a:r>
            <a:r>
              <a:rPr lang="ru-RU" sz="3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000" b="1" dirty="0" err="1">
                <a:solidFill>
                  <a:schemeClr val="bg1"/>
                </a:solidFill>
                <a:latin typeface="+mn-lt"/>
              </a:rPr>
              <a:t>принципи</a:t>
            </a:r>
            <a:r>
              <a:rPr lang="ru-RU" sz="3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000" b="1" dirty="0" err="1">
                <a:solidFill>
                  <a:schemeClr val="bg1"/>
                </a:solidFill>
                <a:latin typeface="+mn-lt"/>
              </a:rPr>
              <a:t>функціонального</a:t>
            </a:r>
            <a:r>
              <a:rPr lang="ru-RU" sz="3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000" b="1" dirty="0" err="1" smtClean="0">
                <a:solidFill>
                  <a:schemeClr val="bg1"/>
                </a:solidFill>
                <a:latin typeface="+mn-lt"/>
              </a:rPr>
              <a:t>програмування</a:t>
            </a:r>
            <a:endParaRPr lang="ru-RU" sz="3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28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8520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-29015"/>
            <a:ext cx="89644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b="1" dirty="0" err="1">
                <a:solidFill>
                  <a:schemeClr val="bg1"/>
                </a:solidFill>
                <a:latin typeface="+mn-lt"/>
              </a:rPr>
              <a:t>Основні</a:t>
            </a:r>
            <a:r>
              <a:rPr lang="ru-RU" sz="3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000" b="1" dirty="0" err="1">
                <a:solidFill>
                  <a:schemeClr val="bg1"/>
                </a:solidFill>
                <a:latin typeface="+mn-lt"/>
              </a:rPr>
              <a:t>принципи</a:t>
            </a:r>
            <a:r>
              <a:rPr lang="ru-RU" sz="3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000" b="1" dirty="0" err="1">
                <a:solidFill>
                  <a:schemeClr val="bg1"/>
                </a:solidFill>
                <a:latin typeface="+mn-lt"/>
              </a:rPr>
              <a:t>функціонального</a:t>
            </a:r>
            <a:r>
              <a:rPr lang="ru-RU" sz="3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000" b="1" dirty="0" err="1" smtClean="0">
                <a:solidFill>
                  <a:schemeClr val="bg1"/>
                </a:solidFill>
                <a:latin typeface="+mn-lt"/>
              </a:rPr>
              <a:t>програмування</a:t>
            </a:r>
            <a:endParaRPr lang="ru-RU" sz="3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3728" y="1052736"/>
            <a:ext cx="3753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b="1" dirty="0" smtClean="0">
                <a:solidFill>
                  <a:srgbClr val="0000CC"/>
                </a:solidFill>
                <a:latin typeface="+mn-lt"/>
              </a:rPr>
              <a:t>Запобігання </a:t>
            </a:r>
            <a:r>
              <a:rPr lang="uk-UA" sz="2000" b="1" dirty="0" err="1" smtClean="0">
                <a:solidFill>
                  <a:srgbClr val="0000CC"/>
                </a:solidFill>
                <a:latin typeface="+mn-lt"/>
              </a:rPr>
              <a:t>побочним</a:t>
            </a:r>
            <a:r>
              <a:rPr lang="uk-UA" sz="2000" b="1" dirty="0" smtClean="0">
                <a:solidFill>
                  <a:srgbClr val="0000CC"/>
                </a:solidFill>
                <a:latin typeface="+mn-lt"/>
              </a:rPr>
              <a:t> ефектам</a:t>
            </a:r>
            <a:endParaRPr lang="ru-RU" sz="2000" b="1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368" y="1530040"/>
            <a:ext cx="86511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latin typeface="+mn-lt"/>
              </a:rPr>
              <a:t>Неприпустимі цикли через зміну параметрів циклів. Щоб </a:t>
            </a:r>
            <a:r>
              <a:rPr lang="uk-UA" sz="2000" dirty="0">
                <a:latin typeface="+mn-lt"/>
              </a:rPr>
              <a:t>запобігти побічним ефектам для створення циклів використовується рекурсія</a:t>
            </a:r>
            <a:endParaRPr lang="ru-RU" sz="2000" dirty="0">
              <a:latin typeface="+mn-lt"/>
            </a:endParaRPr>
          </a:p>
          <a:p>
            <a:endParaRPr lang="ru-RU" sz="20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241" y="2422842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 smtClean="0">
                <a:latin typeface="+mn-lt"/>
              </a:rPr>
              <a:t>Нефункціональний код </a:t>
            </a:r>
            <a:endParaRPr lang="ru-RU" sz="2000" b="1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7800" y="2420880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 smtClean="0">
                <a:latin typeface="+mn-lt"/>
              </a:rPr>
              <a:t>Функціональний код</a:t>
            </a:r>
            <a:endParaRPr lang="ru-RU" sz="2000" b="1" dirty="0">
              <a:latin typeface="+mn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9513" y="2924944"/>
            <a:ext cx="3456384" cy="163121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 err="1">
                <a:solidFill>
                  <a:srgbClr val="0000CC"/>
                </a:solidFill>
                <a:latin typeface="+mn-lt"/>
              </a:rPr>
              <a:t>var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rgbClr val="0000CC"/>
                </a:solidFill>
                <a:latin typeface="+mn-lt"/>
              </a:rPr>
              <a:t>acc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 = 0;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for 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(</a:t>
            </a:r>
            <a:r>
              <a:rPr lang="en-GB" sz="2000" dirty="0" err="1">
                <a:solidFill>
                  <a:srgbClr val="0000CC"/>
                </a:solidFill>
                <a:latin typeface="+mn-lt"/>
              </a:rPr>
              <a:t>var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rgbClr val="0000CC"/>
                </a:solidFill>
                <a:latin typeface="+mn-lt"/>
              </a:rPr>
              <a:t>i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 = 1; </a:t>
            </a:r>
            <a:r>
              <a:rPr lang="en-GB" sz="2000" dirty="0" err="1">
                <a:solidFill>
                  <a:srgbClr val="0000CC"/>
                </a:solidFill>
                <a:latin typeface="+mn-lt"/>
              </a:rPr>
              <a:t>i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 &lt;= 10; ++</a:t>
            </a:r>
            <a:r>
              <a:rPr lang="en-GB" sz="2000" dirty="0" err="1">
                <a:solidFill>
                  <a:srgbClr val="0000CC"/>
                </a:solidFill>
                <a:latin typeface="+mn-lt"/>
              </a:rPr>
              <a:t>i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) {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uk-UA" sz="2000" dirty="0" smtClean="0">
                <a:solidFill>
                  <a:srgbClr val="0000CC"/>
                </a:solidFill>
                <a:latin typeface="+mn-lt"/>
              </a:rPr>
              <a:t>      </a:t>
            </a:r>
            <a:r>
              <a:rPr lang="en-GB" sz="2000" dirty="0" err="1" smtClean="0">
                <a:solidFill>
                  <a:srgbClr val="0000CC"/>
                </a:solidFill>
                <a:latin typeface="+mn-lt"/>
              </a:rPr>
              <a:t>acc</a:t>
            </a:r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+= </a:t>
            </a:r>
            <a:r>
              <a:rPr lang="en-GB" sz="2000" dirty="0" err="1">
                <a:solidFill>
                  <a:srgbClr val="0000CC"/>
                </a:solidFill>
                <a:latin typeface="+mn-lt"/>
              </a:rPr>
              <a:t>i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;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}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console.log(</a:t>
            </a:r>
            <a:r>
              <a:rPr lang="en-GB" sz="2000" dirty="0" err="1" smtClean="0">
                <a:solidFill>
                  <a:srgbClr val="0000CC"/>
                </a:solidFill>
                <a:latin typeface="+mn-lt"/>
              </a:rPr>
              <a:t>acc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); // </a:t>
            </a:r>
            <a:r>
              <a:rPr lang="ru-RU" sz="2000" dirty="0">
                <a:solidFill>
                  <a:srgbClr val="FF0000"/>
                </a:solidFill>
                <a:latin typeface="+mn-lt"/>
              </a:rPr>
              <a:t>выведет 55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851920" y="2934014"/>
            <a:ext cx="5292080" cy="286232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function </a:t>
            </a:r>
            <a:r>
              <a:rPr lang="en-GB" sz="2000" b="1" dirty="0" err="1">
                <a:solidFill>
                  <a:srgbClr val="0000CC"/>
                </a:solidFill>
                <a:latin typeface="+mn-lt"/>
              </a:rPr>
              <a:t>sumRange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(start</a:t>
            </a:r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, 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end, </a:t>
            </a:r>
            <a:r>
              <a:rPr lang="en-GB" sz="2000" dirty="0" err="1">
                <a:solidFill>
                  <a:srgbClr val="0000CC"/>
                </a:solidFill>
                <a:latin typeface="+mn-lt"/>
              </a:rPr>
              <a:t>acc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) {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uk-UA" sz="2000" dirty="0" smtClean="0">
                <a:solidFill>
                  <a:srgbClr val="0000CC"/>
                </a:solidFill>
                <a:latin typeface="+mn-lt"/>
              </a:rPr>
              <a:t>      </a:t>
            </a:r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if 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(start &gt; end) </a:t>
            </a:r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{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uk-UA" sz="2000" dirty="0" smtClean="0">
                <a:solidFill>
                  <a:srgbClr val="0000CC"/>
                </a:solidFill>
                <a:latin typeface="+mn-lt"/>
              </a:rPr>
              <a:t>     </a:t>
            </a:r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return </a:t>
            </a:r>
            <a:r>
              <a:rPr lang="en-GB" sz="2000" dirty="0" err="1">
                <a:solidFill>
                  <a:srgbClr val="0000CC"/>
                </a:solidFill>
                <a:latin typeface="+mn-lt"/>
              </a:rPr>
              <a:t>acc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;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uk-UA" sz="2000" dirty="0" smtClean="0">
                <a:solidFill>
                  <a:srgbClr val="0000CC"/>
                </a:solidFill>
                <a:latin typeface="+mn-lt"/>
              </a:rPr>
              <a:t>     </a:t>
            </a:r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}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uk-UA" sz="2000" dirty="0" smtClean="0">
                <a:solidFill>
                  <a:srgbClr val="0000CC"/>
                </a:solidFill>
                <a:latin typeface="+mn-lt"/>
              </a:rPr>
              <a:t>     </a:t>
            </a:r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else 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{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uk-UA" sz="2000" dirty="0" smtClean="0">
                <a:solidFill>
                  <a:srgbClr val="0000CC"/>
                </a:solidFill>
                <a:latin typeface="+mn-lt"/>
              </a:rPr>
              <a:t>        </a:t>
            </a:r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return </a:t>
            </a:r>
            <a:r>
              <a:rPr lang="en-GB" sz="2000" b="1" dirty="0" err="1">
                <a:solidFill>
                  <a:srgbClr val="0000CC"/>
                </a:solidFill>
                <a:latin typeface="+mn-lt"/>
              </a:rPr>
              <a:t>sumRange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(start + 1, end, </a:t>
            </a:r>
            <a:r>
              <a:rPr lang="en-GB" sz="2000" dirty="0" err="1">
                <a:solidFill>
                  <a:srgbClr val="0000CC"/>
                </a:solidFill>
                <a:latin typeface="+mn-lt"/>
              </a:rPr>
              <a:t>acc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 + start);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uk-UA" sz="2000" dirty="0" smtClean="0">
                <a:solidFill>
                  <a:srgbClr val="0000CC"/>
                </a:solidFill>
                <a:latin typeface="+mn-lt"/>
              </a:rPr>
              <a:t>     </a:t>
            </a:r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}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}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console.log(</a:t>
            </a:r>
            <a:r>
              <a:rPr lang="en-GB" sz="2000" b="1" dirty="0" err="1" smtClean="0">
                <a:solidFill>
                  <a:srgbClr val="0000CC"/>
                </a:solidFill>
                <a:latin typeface="+mn-lt"/>
              </a:rPr>
              <a:t>sumRange</a:t>
            </a:r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(1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, 10, 0)); // </a:t>
            </a:r>
            <a:r>
              <a:rPr lang="ru-RU" sz="2000" dirty="0">
                <a:solidFill>
                  <a:srgbClr val="0000CC"/>
                </a:solidFill>
                <a:latin typeface="+mn-lt"/>
              </a:rPr>
              <a:t>выведет 55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29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09968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9218" name="Content Placeholder 2"/>
          <p:cNvSpPr>
            <a:spLocks noGrp="1"/>
          </p:cNvSpPr>
          <p:nvPr>
            <p:ph sz="quarter" idx="4294967295"/>
          </p:nvPr>
        </p:nvSpPr>
        <p:spPr bwMode="auto">
          <a:xfrm>
            <a:off x="179512" y="1052736"/>
            <a:ext cx="8936915" cy="5498816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400050" indent="-400050">
              <a:buFont typeface="Arial" charset="0"/>
              <a:buAutoNum type="arabicPeriod"/>
            </a:pPr>
            <a:r>
              <a:rPr lang="uk-UA" sz="2400" b="1" dirty="0" smtClean="0"/>
              <a:t>Парадигма декларативного програмування </a:t>
            </a:r>
            <a:endParaRPr lang="en-US" sz="2400" b="1" dirty="0" smtClean="0"/>
          </a:p>
          <a:p>
            <a:pPr marL="400050" indent="-400050">
              <a:buFont typeface="Arial" charset="0"/>
              <a:buAutoNum type="arabicPeriod"/>
            </a:pPr>
            <a:r>
              <a:rPr lang="uk-UA" sz="2400" b="1" dirty="0"/>
              <a:t>Відмінності імперативних програм від декларативних </a:t>
            </a:r>
            <a:endParaRPr lang="en-US" sz="2400" b="1" dirty="0" smtClean="0"/>
          </a:p>
          <a:p>
            <a:pPr marL="400050" indent="-400050">
              <a:buFont typeface="Arial" charset="0"/>
              <a:buAutoNum type="arabicPeriod"/>
            </a:pPr>
            <a:r>
              <a:rPr lang="uk-UA" sz="2400" b="1" dirty="0"/>
              <a:t>Особливості </a:t>
            </a:r>
            <a:r>
              <a:rPr lang="uk-UA" sz="2400" b="1" dirty="0" smtClean="0"/>
              <a:t>функціонального </a:t>
            </a:r>
            <a:r>
              <a:rPr lang="ru-RU" sz="2400" b="1" dirty="0" err="1" smtClean="0"/>
              <a:t>програмування</a:t>
            </a:r>
            <a:endParaRPr lang="ru-RU" sz="2400" b="1" dirty="0" smtClean="0"/>
          </a:p>
          <a:p>
            <a:pPr marL="400050" indent="-400050">
              <a:buFont typeface="Arial" charset="0"/>
              <a:buAutoNum type="arabicPeriod"/>
            </a:pPr>
            <a:r>
              <a:rPr lang="uk-UA" sz="2400" b="1" dirty="0" smtClean="0"/>
              <a:t>Математичні функції як </a:t>
            </a:r>
            <a:r>
              <a:rPr lang="uk-UA" sz="2400" b="1" dirty="0" err="1" smtClean="0"/>
              <a:t>базіс</a:t>
            </a:r>
            <a:r>
              <a:rPr lang="uk-UA" sz="2400" b="1" dirty="0" smtClean="0"/>
              <a:t> функціонального програмування</a:t>
            </a:r>
            <a:endParaRPr lang="ru-RU" sz="2400" b="1" dirty="0" smtClean="0"/>
          </a:p>
          <a:p>
            <a:pPr marL="400050" indent="-400050">
              <a:buFont typeface="Arial" charset="0"/>
              <a:buAutoNum type="arabicPeriod"/>
            </a:pPr>
            <a:r>
              <a:rPr lang="ru-RU" sz="2400" b="1" dirty="0" err="1"/>
              <a:t>Основні</a:t>
            </a:r>
            <a:r>
              <a:rPr lang="ru-RU" sz="2400" b="1" dirty="0"/>
              <a:t> </a:t>
            </a:r>
            <a:r>
              <a:rPr lang="ru-RU" sz="2400" b="1" dirty="0" err="1"/>
              <a:t>принципи</a:t>
            </a:r>
            <a:r>
              <a:rPr lang="ru-RU" sz="2400" b="1" dirty="0"/>
              <a:t> </a:t>
            </a:r>
            <a:r>
              <a:rPr lang="ru-RU" sz="2400" b="1" dirty="0" err="1"/>
              <a:t>функціонального</a:t>
            </a:r>
            <a:r>
              <a:rPr lang="ru-RU" sz="2400" b="1" dirty="0"/>
              <a:t> </a:t>
            </a:r>
            <a:r>
              <a:rPr lang="ru-RU" sz="2400" b="1" dirty="0" err="1"/>
              <a:t>програмування</a:t>
            </a:r>
            <a:endParaRPr lang="ru-RU" sz="2400" b="1" dirty="0"/>
          </a:p>
          <a:p>
            <a:pPr marL="400050" indent="-400050">
              <a:buFont typeface="Arial" charset="0"/>
              <a:buAutoNum type="arabicPeriod"/>
            </a:pPr>
            <a:r>
              <a:rPr lang="uk-UA" sz="2400" b="1" dirty="0"/>
              <a:t>Генеалогія та порівняння мов </a:t>
            </a:r>
            <a:r>
              <a:rPr lang="uk-UA" sz="2400" b="1" dirty="0" smtClean="0"/>
              <a:t>програмування</a:t>
            </a:r>
          </a:p>
          <a:p>
            <a:pPr marL="400050" indent="-400050">
              <a:buFont typeface="Arial" charset="0"/>
              <a:buAutoNum type="arabicPeriod"/>
            </a:pPr>
            <a:r>
              <a:rPr lang="uk-UA" sz="2400" b="1" dirty="0"/>
              <a:t>Характеристика мови </a:t>
            </a:r>
            <a:r>
              <a:rPr lang="en-US" sz="2400" b="1" dirty="0" smtClean="0"/>
              <a:t>LISP</a:t>
            </a:r>
            <a:endParaRPr lang="uk-UA" sz="2400" b="1" dirty="0" smtClean="0"/>
          </a:p>
          <a:p>
            <a:pPr marL="400050" indent="-400050">
              <a:buFont typeface="Arial" charset="0"/>
              <a:buAutoNum type="arabicPeriod"/>
            </a:pPr>
            <a:r>
              <a:rPr lang="ru-RU" sz="2400" b="1" dirty="0"/>
              <a:t>Характеристика </a:t>
            </a:r>
            <a:r>
              <a:rPr lang="ru-RU" sz="2400" b="1" dirty="0" err="1"/>
              <a:t>мови</a:t>
            </a:r>
            <a:r>
              <a:rPr lang="ru-RU" sz="2400" b="1" dirty="0"/>
              <a:t> </a:t>
            </a:r>
            <a:r>
              <a:rPr lang="ru-RU" sz="2400" b="1" dirty="0" err="1" smtClean="0"/>
              <a:t>Scheme</a:t>
            </a:r>
            <a:endParaRPr lang="ru-RU" sz="2400" b="1" dirty="0" smtClean="0"/>
          </a:p>
          <a:p>
            <a:pPr marL="400050" indent="-400050">
              <a:buFont typeface="Arial" charset="0"/>
              <a:buAutoNum type="arabicPeriod"/>
            </a:pPr>
            <a:r>
              <a:rPr lang="ru-RU" sz="2400" b="1" dirty="0"/>
              <a:t>Характеристика </a:t>
            </a:r>
            <a:r>
              <a:rPr lang="ru-RU" sz="2400" b="1" dirty="0" err="1"/>
              <a:t>мови</a:t>
            </a:r>
            <a:r>
              <a:rPr lang="ru-RU" sz="2400" b="1" dirty="0"/>
              <a:t> </a:t>
            </a:r>
            <a:r>
              <a:rPr lang="en-GB" sz="2400" b="1" dirty="0"/>
              <a:t>COMMON </a:t>
            </a:r>
            <a:r>
              <a:rPr lang="en-GB" sz="2400" b="1" dirty="0" smtClean="0"/>
              <a:t>LISP</a:t>
            </a:r>
            <a:endParaRPr lang="uk-UA" sz="2400" b="1" dirty="0" smtClean="0"/>
          </a:p>
          <a:p>
            <a:pPr marL="400050" indent="-400050">
              <a:buFont typeface="Arial" charset="0"/>
              <a:buAutoNum type="arabicPeriod"/>
            </a:pPr>
            <a:r>
              <a:rPr lang="ru-RU" sz="2400" b="1" dirty="0" err="1"/>
              <a:t>Середовища</a:t>
            </a:r>
            <a:r>
              <a:rPr lang="ru-RU" sz="2400" b="1" dirty="0"/>
              <a:t> (</a:t>
            </a:r>
            <a:r>
              <a:rPr lang="en-US" sz="2400" b="1" dirty="0"/>
              <a:t>IDE</a:t>
            </a:r>
            <a:r>
              <a:rPr lang="ru-RU" sz="2400" b="1" dirty="0"/>
              <a:t>) </a:t>
            </a:r>
            <a:r>
              <a:rPr lang="ru-RU" sz="2400" b="1" dirty="0" err="1"/>
              <a:t>функціонального</a:t>
            </a:r>
            <a:r>
              <a:rPr lang="ru-RU" sz="2400" b="1" dirty="0"/>
              <a:t> </a:t>
            </a:r>
            <a:r>
              <a:rPr lang="ru-RU" sz="2400" b="1" dirty="0" err="1" smtClean="0"/>
              <a:t>програмування</a:t>
            </a:r>
            <a:endParaRPr lang="ru-RU" sz="2400" b="1" dirty="0" smtClean="0"/>
          </a:p>
          <a:p>
            <a:pPr marL="400050" indent="-400050">
              <a:buFont typeface="Arial" charset="0"/>
              <a:buAutoNum type="arabicPeriod"/>
            </a:pPr>
            <a:r>
              <a:rPr lang="uk-UA" sz="2400" b="1" smtClean="0"/>
              <a:t>Корисні посилання</a:t>
            </a:r>
            <a:endParaRPr lang="ru-RU" sz="2400" b="1" dirty="0"/>
          </a:p>
          <a:p>
            <a:pPr marL="400050" indent="-400050">
              <a:buFont typeface="Arial" charset="0"/>
              <a:buAutoNum type="arabicPeriod"/>
            </a:pPr>
            <a:endParaRPr lang="uk-UA" sz="2400" b="1" dirty="0" smtClean="0"/>
          </a:p>
          <a:p>
            <a:pPr marL="400050" indent="-400050">
              <a:buFont typeface="Arial" charset="0"/>
              <a:buAutoNum type="arabicPeriod"/>
            </a:pPr>
            <a:endParaRPr lang="ru-RU" sz="2400" dirty="0"/>
          </a:p>
          <a:p>
            <a:pPr marL="400050" indent="-400050">
              <a:buFont typeface="Arial" charset="0"/>
              <a:buAutoNum type="arabicPeriod"/>
            </a:pPr>
            <a:endParaRPr lang="ru-RU" sz="2400" b="1" dirty="0"/>
          </a:p>
          <a:p>
            <a:pPr marL="400050" indent="-400050">
              <a:buFont typeface="Arial" charset="0"/>
              <a:buAutoNum type="arabicPeriod"/>
            </a:pPr>
            <a:endParaRPr lang="ru-RU" sz="2400" b="1" dirty="0"/>
          </a:p>
          <a:p>
            <a:pPr marL="400050" indent="-400050">
              <a:buFont typeface="Arial" charset="0"/>
              <a:buAutoNum type="arabicPeriod"/>
            </a:pPr>
            <a:endParaRPr lang="uk-UA" sz="2400" b="1" dirty="0"/>
          </a:p>
          <a:p>
            <a:pPr marL="400050" indent="-400050">
              <a:buFont typeface="Arial" charset="0"/>
              <a:buAutoNum type="arabicPeriod"/>
            </a:pPr>
            <a:endParaRPr lang="ru-RU" sz="2400" b="1" dirty="0"/>
          </a:p>
          <a:p>
            <a:pPr marL="400050" indent="-400050">
              <a:buFont typeface="Arial" charset="0"/>
              <a:buAutoNum type="arabicPeriod"/>
            </a:pPr>
            <a:endParaRPr lang="ru-RU" sz="2400" b="1" dirty="0"/>
          </a:p>
          <a:p>
            <a:pPr marL="400050" indent="-400050">
              <a:buFont typeface="Arial" charset="0"/>
              <a:buAutoNum type="arabicPeriod"/>
            </a:pPr>
            <a:endParaRPr lang="uk-UA" sz="2400" b="1" dirty="0" smtClean="0"/>
          </a:p>
          <a:p>
            <a:pPr marL="400050" indent="-400050" eaLnBrk="1" hangingPunct="1">
              <a:spcBef>
                <a:spcPct val="0"/>
              </a:spcBef>
              <a:buFontTx/>
              <a:buAutoNum type="arabicPeriod"/>
            </a:pPr>
            <a:endParaRPr lang="ru-RU" sz="2400" b="1" dirty="0" smtClean="0"/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3059113" y="0"/>
            <a:ext cx="3168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6FB17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План </a:t>
            </a:r>
            <a:r>
              <a:rPr lang="ru-RU" b="1" dirty="0" err="1">
                <a:solidFill>
                  <a:schemeClr val="bg1"/>
                </a:solidFill>
              </a:rPr>
              <a:t>лекції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1028624"/>
            <a:ext cx="86227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0000CC"/>
                </a:solidFill>
                <a:latin typeface="+mn-lt"/>
              </a:rPr>
              <a:t>4. </a:t>
            </a:r>
            <a:r>
              <a:rPr lang="ru-RU" sz="2000" b="1" dirty="0" err="1">
                <a:solidFill>
                  <a:srgbClr val="0000CC"/>
                </a:solidFill>
                <a:latin typeface="+mn-lt"/>
              </a:rPr>
              <a:t>Відносна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+mn-lt"/>
              </a:rPr>
              <a:t>прозорість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000" b="1" dirty="0" err="1" smtClean="0">
                <a:solidFill>
                  <a:srgbClr val="0000CC"/>
                </a:solidFill>
                <a:latin typeface="+mn-lt"/>
              </a:rPr>
              <a:t>функцій</a:t>
            </a:r>
            <a:endParaRPr lang="ru-RU" sz="2000" b="1" dirty="0" smtClean="0">
              <a:solidFill>
                <a:srgbClr val="0000CC"/>
              </a:solidFill>
              <a:latin typeface="+mn-lt"/>
            </a:endParaRPr>
          </a:p>
          <a:p>
            <a:endParaRPr lang="ru-RU" sz="2000" dirty="0">
              <a:latin typeface="+mn-lt"/>
            </a:endParaRPr>
          </a:p>
          <a:p>
            <a:r>
              <a:rPr lang="ru-RU" sz="2000" dirty="0" err="1" smtClean="0">
                <a:latin typeface="+mn-lt"/>
              </a:rPr>
              <a:t>Якщо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можна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замінити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виклик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функції</a:t>
            </a:r>
            <a:r>
              <a:rPr lang="ru-RU" sz="2000" dirty="0">
                <a:latin typeface="+mn-lt"/>
              </a:rPr>
              <a:t> на </a:t>
            </a:r>
            <a:r>
              <a:rPr lang="ru-RU" sz="2000" dirty="0" err="1" smtClean="0">
                <a:latin typeface="+mn-lt"/>
              </a:rPr>
              <a:t>значення</a:t>
            </a:r>
            <a:r>
              <a:rPr lang="ru-RU" sz="2000" dirty="0">
                <a:latin typeface="+mn-lt"/>
              </a:rPr>
              <a:t>, </a:t>
            </a:r>
            <a:r>
              <a:rPr lang="ru-RU" sz="2000" dirty="0" err="1" smtClean="0">
                <a:latin typeface="+mn-lt"/>
              </a:rPr>
              <a:t>що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повертається</a:t>
            </a:r>
            <a:r>
              <a:rPr lang="ru-RU" sz="2000" dirty="0" smtClean="0">
                <a:latin typeface="+mn-lt"/>
              </a:rPr>
              <a:t>, і </a:t>
            </a:r>
            <a:r>
              <a:rPr lang="ru-RU" sz="2000" dirty="0">
                <a:latin typeface="+mn-lt"/>
              </a:rPr>
              <a:t>стан при </a:t>
            </a:r>
            <a:r>
              <a:rPr lang="ru-RU" sz="2000" dirty="0" err="1">
                <a:latin typeface="+mn-lt"/>
              </a:rPr>
              <a:t>цьому</a:t>
            </a:r>
            <a:r>
              <a:rPr lang="ru-RU" sz="2000" dirty="0">
                <a:latin typeface="+mn-lt"/>
              </a:rPr>
              <a:t> не </a:t>
            </a:r>
            <a:r>
              <a:rPr lang="ru-RU" sz="2000" dirty="0" err="1">
                <a:latin typeface="+mn-lt"/>
              </a:rPr>
              <a:t>зміниться</a:t>
            </a:r>
            <a:r>
              <a:rPr lang="ru-RU" sz="2000" dirty="0">
                <a:latin typeface="+mn-lt"/>
              </a:rPr>
              <a:t>, то </a:t>
            </a:r>
            <a:r>
              <a:rPr lang="ru-RU" sz="2000" dirty="0" err="1">
                <a:latin typeface="+mn-lt"/>
              </a:rPr>
              <a:t>функція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smtClean="0">
                <a:latin typeface="+mn-lt"/>
              </a:rPr>
              <a:t>є </a:t>
            </a:r>
            <a:r>
              <a:rPr lang="ru-RU" sz="2000" dirty="0" err="1" smtClean="0">
                <a:latin typeface="+mn-lt"/>
              </a:rPr>
              <a:t>відносно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прозорою</a:t>
            </a:r>
            <a:r>
              <a:rPr lang="ru-RU" sz="2000" dirty="0" smtClean="0">
                <a:latin typeface="+mn-lt"/>
              </a:rPr>
              <a:t>. </a:t>
            </a:r>
          </a:p>
          <a:p>
            <a:r>
              <a:rPr lang="uk-UA" sz="2000" dirty="0" smtClean="0">
                <a:latin typeface="+mn-lt"/>
              </a:rPr>
              <a:t>приклад:</a:t>
            </a:r>
            <a:endParaRPr lang="ru-RU" sz="20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6144" y="3348434"/>
            <a:ext cx="2808312" cy="1631216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+mn-lt"/>
              </a:rPr>
              <a:t>public </a:t>
            </a:r>
            <a:r>
              <a:rPr lang="en-US" sz="2000" dirty="0" err="1">
                <a:solidFill>
                  <a:srgbClr val="0000CC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+mn-lt"/>
              </a:rPr>
              <a:t>addNumbers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(){</a:t>
            </a:r>
          </a:p>
          <a:p>
            <a:r>
              <a:rPr lang="en-US" sz="2000" dirty="0">
                <a:solidFill>
                  <a:srgbClr val="0000CC"/>
                </a:solidFill>
                <a:latin typeface="+mn-lt"/>
              </a:rPr>
              <a:t>  return 3 + 5;</a:t>
            </a:r>
          </a:p>
          <a:p>
            <a:r>
              <a:rPr lang="en-US" sz="2000" dirty="0">
                <a:solidFill>
                  <a:srgbClr val="0000CC"/>
                </a:solidFill>
                <a:latin typeface="+mn-lt"/>
              </a:rPr>
              <a:t>}</a:t>
            </a:r>
          </a:p>
          <a:p>
            <a:r>
              <a:rPr lang="en-US" sz="2000" dirty="0">
                <a:solidFill>
                  <a:srgbClr val="0000CC"/>
                </a:solidFill>
                <a:latin typeface="+mn-lt"/>
              </a:rPr>
              <a:t> </a:t>
            </a:r>
          </a:p>
          <a:p>
            <a:r>
              <a:rPr lang="en-US" sz="2000" dirty="0" err="1">
                <a:solidFill>
                  <a:srgbClr val="0000CC"/>
                </a:solidFill>
                <a:latin typeface="+mn-lt"/>
              </a:rPr>
              <a:t>addNumbers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() </a:t>
            </a:r>
            <a:r>
              <a:rPr lang="uk-UA" sz="2000" dirty="0" smtClean="0">
                <a:solidFill>
                  <a:srgbClr val="0000CC"/>
                </a:solidFill>
                <a:latin typeface="+mn-lt"/>
              </a:rPr>
              <a:t>; </a:t>
            </a:r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// 8</a:t>
            </a:r>
            <a:endParaRPr lang="en-US" sz="2000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2398" y="2727351"/>
            <a:ext cx="31745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 smtClean="0">
                <a:latin typeface="+mn-lt"/>
              </a:rPr>
              <a:t>Приклад прозорої функції:</a:t>
            </a:r>
            <a:endParaRPr lang="ru-RU" sz="2000" b="1" dirty="0">
              <a:latin typeface="+mn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098174" y="3348434"/>
            <a:ext cx="4035081" cy="163121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+mn-lt"/>
              </a:rPr>
              <a:t>public void </a:t>
            </a:r>
            <a:r>
              <a:rPr lang="en-US" sz="2000" dirty="0" err="1">
                <a:solidFill>
                  <a:srgbClr val="0000CC"/>
                </a:solidFill>
                <a:latin typeface="+mn-lt"/>
              </a:rPr>
              <a:t>printText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(){</a:t>
            </a:r>
          </a:p>
          <a:p>
            <a:r>
              <a:rPr lang="en-US" sz="2000" dirty="0">
                <a:solidFill>
                  <a:srgbClr val="0000CC"/>
                </a:solidFill>
                <a:latin typeface="+mn-lt"/>
              </a:rPr>
              <a:t>  </a:t>
            </a:r>
            <a:r>
              <a:rPr lang="en-US" sz="2000" dirty="0" err="1">
                <a:solidFill>
                  <a:srgbClr val="0000CC"/>
                </a:solidFill>
                <a:latin typeface="+mn-lt"/>
              </a:rPr>
              <a:t>System.out.println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("Hello World");</a:t>
            </a:r>
          </a:p>
          <a:p>
            <a:r>
              <a:rPr lang="en-US" sz="2000" dirty="0">
                <a:solidFill>
                  <a:srgbClr val="0000CC"/>
                </a:solidFill>
                <a:latin typeface="+mn-lt"/>
              </a:rPr>
              <a:t>}</a:t>
            </a:r>
          </a:p>
          <a:p>
            <a:r>
              <a:rPr lang="en-US" sz="2000" dirty="0">
                <a:solidFill>
                  <a:srgbClr val="0000CC"/>
                </a:solidFill>
                <a:latin typeface="+mn-lt"/>
              </a:rPr>
              <a:t> </a:t>
            </a:r>
          </a:p>
          <a:p>
            <a:r>
              <a:rPr lang="en-US" sz="2000" dirty="0" err="1">
                <a:solidFill>
                  <a:srgbClr val="0000CC"/>
                </a:solidFill>
                <a:latin typeface="+mn-lt"/>
              </a:rPr>
              <a:t>printText</a:t>
            </a:r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()</a:t>
            </a:r>
            <a:r>
              <a:rPr lang="uk-UA" sz="2000" dirty="0">
                <a:solidFill>
                  <a:srgbClr val="0000CC"/>
                </a:solidFill>
                <a:latin typeface="+mn-lt"/>
              </a:rPr>
              <a:t>;</a:t>
            </a:r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   </a:t>
            </a:r>
            <a:endParaRPr lang="ru-RU" sz="2000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95936" y="2738184"/>
            <a:ext cx="34438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 smtClean="0">
                <a:latin typeface="+mn-lt"/>
              </a:rPr>
              <a:t>Приклад непрозорої функції:</a:t>
            </a:r>
            <a:endParaRPr lang="ru-RU" sz="2000" b="1" dirty="0">
              <a:latin typeface="+mn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622" y="4997550"/>
            <a:ext cx="31698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+mn-lt"/>
              </a:rPr>
              <a:t>Очевидно, </a:t>
            </a:r>
            <a:r>
              <a:rPr lang="ru-RU" sz="2000" dirty="0" err="1">
                <a:latin typeface="+mn-lt"/>
              </a:rPr>
              <a:t>що</a:t>
            </a:r>
            <a:r>
              <a:rPr lang="ru-RU" sz="2000" dirty="0">
                <a:latin typeface="+mn-lt"/>
              </a:rPr>
              <a:t> будь-</a:t>
            </a:r>
            <a:r>
              <a:rPr lang="ru-RU" sz="2000" dirty="0" err="1">
                <a:latin typeface="+mn-lt"/>
              </a:rPr>
              <a:t>який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виклик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цієї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функції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можна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замінити</a:t>
            </a:r>
            <a:r>
              <a:rPr lang="ru-RU" sz="2000" dirty="0">
                <a:latin typeface="+mn-lt"/>
              </a:rPr>
              <a:t> на 8 - значить, </a:t>
            </a:r>
            <a:r>
              <a:rPr lang="ru-RU" sz="2000" dirty="0" err="1">
                <a:latin typeface="+mn-lt"/>
              </a:rPr>
              <a:t>функція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відносно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прозора</a:t>
            </a:r>
            <a:r>
              <a:rPr lang="ru-RU" sz="2000" dirty="0" smtClean="0">
                <a:latin typeface="+mn-lt"/>
              </a:rPr>
              <a:t>.</a:t>
            </a:r>
            <a:endParaRPr lang="ru-RU" sz="2000" dirty="0">
              <a:latin typeface="+mn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779912" y="5151437"/>
            <a:ext cx="52592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+mn-lt"/>
              </a:rPr>
              <a:t>Ця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функція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нічого</a:t>
            </a:r>
            <a:r>
              <a:rPr lang="ru-RU" sz="2000" dirty="0">
                <a:latin typeface="+mn-lt"/>
              </a:rPr>
              <a:t> не </a:t>
            </a:r>
            <a:r>
              <a:rPr lang="ru-RU" sz="2000" dirty="0" err="1">
                <a:latin typeface="+mn-lt"/>
              </a:rPr>
              <a:t>повертає</a:t>
            </a:r>
            <a:r>
              <a:rPr lang="ru-RU" sz="2000" dirty="0">
                <a:latin typeface="+mn-lt"/>
              </a:rPr>
              <a:t>, але </a:t>
            </a:r>
            <a:r>
              <a:rPr lang="ru-RU" sz="2000" dirty="0" err="1">
                <a:latin typeface="+mn-lt"/>
              </a:rPr>
              <a:t>друкує</a:t>
            </a:r>
            <a:r>
              <a:rPr lang="ru-RU" sz="2000" dirty="0">
                <a:latin typeface="+mn-lt"/>
              </a:rPr>
              <a:t> текст, і при </a:t>
            </a:r>
            <a:r>
              <a:rPr lang="ru-RU" sz="2000" dirty="0" err="1">
                <a:latin typeface="+mn-lt"/>
              </a:rPr>
              <a:t>заміні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виклику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функції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smtClean="0">
                <a:latin typeface="+mn-lt"/>
              </a:rPr>
              <a:t>на </a:t>
            </a:r>
            <a:r>
              <a:rPr lang="ru-RU" sz="2000" dirty="0" err="1" smtClean="0">
                <a:latin typeface="+mn-lt"/>
              </a:rPr>
              <a:t>функцію</a:t>
            </a:r>
            <a:r>
              <a:rPr lang="ru-RU" sz="2000" dirty="0" smtClean="0">
                <a:latin typeface="+mn-lt"/>
              </a:rPr>
              <a:t> без </a:t>
            </a:r>
            <a:r>
              <a:rPr lang="ru-RU" sz="2000" dirty="0" err="1" smtClean="0">
                <a:latin typeface="+mn-lt"/>
              </a:rPr>
              <a:t>параментів</a:t>
            </a:r>
            <a:r>
              <a:rPr lang="ru-RU" sz="2000" dirty="0" smtClean="0">
                <a:latin typeface="+mn-lt"/>
              </a:rPr>
              <a:t> стан </a:t>
            </a:r>
            <a:r>
              <a:rPr lang="ru-RU" sz="2000" dirty="0" err="1">
                <a:latin typeface="+mn-lt"/>
              </a:rPr>
              <a:t>консолі</a:t>
            </a:r>
            <a:r>
              <a:rPr lang="ru-RU" sz="2000" dirty="0">
                <a:latin typeface="+mn-lt"/>
              </a:rPr>
              <a:t> буде </a:t>
            </a:r>
            <a:r>
              <a:rPr lang="ru-RU" sz="2000" dirty="0" err="1" smtClean="0">
                <a:latin typeface="+mn-lt"/>
              </a:rPr>
              <a:t>іншим</a:t>
            </a:r>
            <a:r>
              <a:rPr lang="ru-RU" sz="2000" dirty="0" smtClean="0">
                <a:latin typeface="+mn-lt"/>
              </a:rPr>
              <a:t>.</a:t>
            </a:r>
            <a:endParaRPr lang="ru-RU" sz="2000" dirty="0">
              <a:latin typeface="+mn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3752" y="111734"/>
            <a:ext cx="89644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b="1" dirty="0" err="1">
                <a:solidFill>
                  <a:schemeClr val="bg1"/>
                </a:solidFill>
                <a:latin typeface="+mn-lt"/>
              </a:rPr>
              <a:t>Основні</a:t>
            </a:r>
            <a:r>
              <a:rPr lang="ru-RU" sz="3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000" b="1" dirty="0" err="1">
                <a:solidFill>
                  <a:schemeClr val="bg1"/>
                </a:solidFill>
                <a:latin typeface="+mn-lt"/>
              </a:rPr>
              <a:t>принципи</a:t>
            </a:r>
            <a:r>
              <a:rPr lang="ru-RU" sz="3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000" b="1" dirty="0" err="1">
                <a:solidFill>
                  <a:schemeClr val="bg1"/>
                </a:solidFill>
                <a:latin typeface="+mn-lt"/>
              </a:rPr>
              <a:t>функціонального</a:t>
            </a:r>
            <a:r>
              <a:rPr lang="ru-RU" sz="3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000" b="1" dirty="0" err="1" smtClean="0">
                <a:solidFill>
                  <a:schemeClr val="bg1"/>
                </a:solidFill>
                <a:latin typeface="+mn-lt"/>
              </a:rPr>
              <a:t>програмування</a:t>
            </a:r>
            <a:endParaRPr lang="ru-RU" sz="3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30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80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908720"/>
            <a:ext cx="87129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0000CC"/>
                </a:solidFill>
                <a:latin typeface="+mn-lt"/>
              </a:rPr>
              <a:t>5. </a:t>
            </a:r>
            <a:r>
              <a:rPr lang="ru-RU" sz="2000" b="1" dirty="0" err="1">
                <a:solidFill>
                  <a:srgbClr val="0000CC"/>
                </a:solidFill>
                <a:latin typeface="+mn-lt"/>
              </a:rPr>
              <a:t>Функціональне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+mn-lt"/>
              </a:rPr>
              <a:t>програмування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+mn-lt"/>
              </a:rPr>
              <a:t>засноване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 на лямбда-</a:t>
            </a:r>
            <a:r>
              <a:rPr lang="ru-RU" sz="2000" b="1" dirty="0" err="1">
                <a:solidFill>
                  <a:srgbClr val="0000CC"/>
                </a:solidFill>
                <a:latin typeface="+mn-lt"/>
              </a:rPr>
              <a:t>численні</a:t>
            </a:r>
            <a:endParaRPr lang="ru-RU" sz="2000" b="1" dirty="0">
              <a:solidFill>
                <a:srgbClr val="0000CC"/>
              </a:solidFill>
              <a:latin typeface="+mn-lt"/>
            </a:endParaRPr>
          </a:p>
          <a:p>
            <a:endParaRPr lang="ru-RU" sz="2000" dirty="0" smtClean="0">
              <a:latin typeface="+mn-lt"/>
            </a:endParaRPr>
          </a:p>
          <a:p>
            <a:r>
              <a:rPr lang="ru-RU" sz="2000" dirty="0" err="1" smtClean="0">
                <a:latin typeface="+mn-lt"/>
              </a:rPr>
              <a:t>Функціональне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програмування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спирається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>
                <a:latin typeface="+mn-lt"/>
              </a:rPr>
              <a:t>на </a:t>
            </a:r>
            <a:r>
              <a:rPr lang="ru-RU" sz="2000" dirty="0" err="1">
                <a:latin typeface="+mn-lt"/>
              </a:rPr>
              <a:t>математичну</a:t>
            </a:r>
            <a:r>
              <a:rPr lang="ru-RU" sz="2000" dirty="0">
                <a:latin typeface="+mn-lt"/>
              </a:rPr>
              <a:t> систему, </a:t>
            </a:r>
            <a:r>
              <a:rPr lang="ru-RU" sz="2000" dirty="0" err="1">
                <a:latin typeface="+mn-lt"/>
              </a:rPr>
              <a:t>що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називається</a:t>
            </a:r>
            <a:r>
              <a:rPr lang="ru-RU" sz="2000" dirty="0">
                <a:latin typeface="+mn-lt"/>
              </a:rPr>
              <a:t> </a:t>
            </a:r>
            <a:r>
              <a:rPr lang="ru-RU" sz="2000" b="1" dirty="0" smtClean="0">
                <a:solidFill>
                  <a:srgbClr val="0000CC"/>
                </a:solidFill>
                <a:latin typeface="+mn-lt"/>
              </a:rPr>
              <a:t>лямбда-</a:t>
            </a:r>
            <a:r>
              <a:rPr lang="ru-RU" sz="2000" b="1" dirty="0" err="1" smtClean="0">
                <a:solidFill>
                  <a:srgbClr val="0000CC"/>
                </a:solidFill>
                <a:latin typeface="+mn-lt"/>
              </a:rPr>
              <a:t>численням</a:t>
            </a:r>
            <a:r>
              <a:rPr lang="ru-RU" sz="2000" dirty="0" smtClean="0">
                <a:latin typeface="+mn-lt"/>
              </a:rPr>
              <a:t>:</a:t>
            </a:r>
          </a:p>
          <a:p>
            <a:endParaRPr lang="ru-RU" sz="2000" dirty="0">
              <a:latin typeface="+mn-lt"/>
            </a:endParaRPr>
          </a:p>
          <a:p>
            <a:pPr>
              <a:spcAft>
                <a:spcPts val="600"/>
              </a:spcAft>
            </a:pPr>
            <a:r>
              <a:rPr lang="ru-RU" sz="2000" dirty="0" smtClean="0">
                <a:latin typeface="+mn-lt"/>
              </a:rPr>
              <a:t>1. В </a:t>
            </a:r>
            <a:r>
              <a:rPr lang="ru-RU" sz="2000" dirty="0">
                <a:latin typeface="+mn-lt"/>
              </a:rPr>
              <a:t>лямбда-</a:t>
            </a:r>
            <a:r>
              <a:rPr lang="ru-RU" sz="2000" dirty="0" err="1">
                <a:latin typeface="+mn-lt"/>
              </a:rPr>
              <a:t>численні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всі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функції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можуть</a:t>
            </a:r>
            <a:r>
              <a:rPr lang="ru-RU" sz="2000" dirty="0">
                <a:latin typeface="+mn-lt"/>
              </a:rPr>
              <a:t> бути </a:t>
            </a:r>
            <a:r>
              <a:rPr lang="ru-RU" sz="2000" b="1" dirty="0" err="1">
                <a:latin typeface="+mn-lt"/>
              </a:rPr>
              <a:t>анонімними</a:t>
            </a:r>
            <a:r>
              <a:rPr lang="ru-RU" sz="2000" dirty="0">
                <a:latin typeface="+mn-lt"/>
              </a:rPr>
              <a:t>, </a:t>
            </a:r>
            <a:r>
              <a:rPr lang="ru-RU" sz="2000" dirty="0" err="1">
                <a:latin typeface="+mn-lt"/>
              </a:rPr>
              <a:t>оскільки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єдина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значуща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частина</a:t>
            </a:r>
            <a:r>
              <a:rPr lang="ru-RU" sz="2000" dirty="0">
                <a:latin typeface="+mn-lt"/>
              </a:rPr>
              <a:t> заголовка </a:t>
            </a:r>
            <a:r>
              <a:rPr lang="ru-RU" sz="2000" dirty="0" err="1">
                <a:latin typeface="+mn-lt"/>
              </a:rPr>
              <a:t>функції</a:t>
            </a:r>
            <a:r>
              <a:rPr lang="ru-RU" sz="2000" dirty="0">
                <a:latin typeface="+mn-lt"/>
              </a:rPr>
              <a:t> - </a:t>
            </a:r>
            <a:r>
              <a:rPr lang="ru-RU" sz="2000" dirty="0" err="1">
                <a:latin typeface="+mn-lt"/>
              </a:rPr>
              <a:t>це</a:t>
            </a:r>
            <a:r>
              <a:rPr lang="ru-RU" sz="2000" dirty="0">
                <a:latin typeface="+mn-lt"/>
              </a:rPr>
              <a:t> список </a:t>
            </a:r>
            <a:r>
              <a:rPr lang="ru-RU" sz="2000" dirty="0" err="1">
                <a:latin typeface="+mn-lt"/>
              </a:rPr>
              <a:t>аргументів</a:t>
            </a:r>
            <a:r>
              <a:rPr lang="ru-RU" sz="2000" dirty="0">
                <a:latin typeface="+mn-lt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ru-RU" sz="2000" dirty="0" smtClean="0">
                <a:latin typeface="+mn-lt"/>
              </a:rPr>
              <a:t>2. </a:t>
            </a:r>
            <a:r>
              <a:rPr lang="ru-RU" sz="2000" dirty="0" err="1" smtClean="0">
                <a:latin typeface="+mn-lt"/>
              </a:rPr>
              <a:t>Під</a:t>
            </a:r>
            <a:r>
              <a:rPr lang="ru-RU" sz="2000" dirty="0" smtClean="0">
                <a:latin typeface="+mn-lt"/>
              </a:rPr>
              <a:t> час </a:t>
            </a:r>
            <a:r>
              <a:rPr lang="ru-RU" sz="2000" dirty="0" err="1" smtClean="0">
                <a:latin typeface="+mn-lt"/>
              </a:rPr>
              <a:t>виклику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всі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функції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проходять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процес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 smtClean="0">
                <a:solidFill>
                  <a:srgbClr val="0000CC"/>
                </a:solidFill>
                <a:latin typeface="+mn-lt"/>
              </a:rPr>
              <a:t>каррінгу</a:t>
            </a:r>
            <a:r>
              <a:rPr lang="ru-RU" sz="2000" dirty="0" smtClean="0">
                <a:latin typeface="+mn-lt"/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ru-RU" sz="2000" b="1" dirty="0" err="1" smtClean="0">
                <a:latin typeface="+mn-lt"/>
              </a:rPr>
              <a:t>Каррінг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це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спосіб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конструювання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функцій</a:t>
            </a:r>
            <a:r>
              <a:rPr lang="ru-RU" sz="2000" dirty="0">
                <a:latin typeface="+mn-lt"/>
              </a:rPr>
              <a:t>, </a:t>
            </a:r>
            <a:r>
              <a:rPr lang="ru-RU" sz="2000" dirty="0" err="1">
                <a:latin typeface="+mn-lt"/>
              </a:rPr>
              <a:t>що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дозволяє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часткове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застосування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аргументів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функції</a:t>
            </a:r>
            <a:r>
              <a:rPr lang="ru-RU" sz="2000" dirty="0">
                <a:latin typeface="+mn-lt"/>
              </a:rPr>
              <a:t>. </a:t>
            </a:r>
            <a:r>
              <a:rPr lang="ru-RU" sz="2000" dirty="0" err="1">
                <a:latin typeface="+mn-lt"/>
              </a:rPr>
              <a:t>Це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означає</a:t>
            </a:r>
            <a:r>
              <a:rPr lang="ru-RU" sz="2000" dirty="0">
                <a:latin typeface="+mn-lt"/>
              </a:rPr>
              <a:t>, </a:t>
            </a:r>
            <a:r>
              <a:rPr lang="ru-RU" sz="2000" dirty="0" err="1">
                <a:latin typeface="+mn-lt"/>
              </a:rPr>
              <a:t>що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можна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передати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всі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аргументи</a:t>
            </a:r>
            <a:r>
              <a:rPr lang="ru-RU" sz="2000" dirty="0">
                <a:latin typeface="+mn-lt"/>
              </a:rPr>
              <a:t>, </a:t>
            </a:r>
            <a:r>
              <a:rPr lang="ru-RU" sz="2000" dirty="0" err="1">
                <a:latin typeface="+mn-lt"/>
              </a:rPr>
              <a:t>очікувані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функцією</a:t>
            </a:r>
            <a:r>
              <a:rPr lang="ru-RU" sz="2000" dirty="0">
                <a:latin typeface="+mn-lt"/>
              </a:rPr>
              <a:t> і </a:t>
            </a:r>
            <a:r>
              <a:rPr lang="ru-RU" sz="2000" dirty="0" err="1">
                <a:latin typeface="+mn-lt"/>
              </a:rPr>
              <a:t>отримати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smtClean="0">
                <a:latin typeface="+mn-lt"/>
              </a:rPr>
              <a:t>результат, </a:t>
            </a:r>
            <a:r>
              <a:rPr lang="ru-RU" sz="2000" dirty="0" err="1">
                <a:latin typeface="+mn-lt"/>
              </a:rPr>
              <a:t>або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передати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частину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цих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аргументів</a:t>
            </a:r>
            <a:r>
              <a:rPr lang="ru-RU" sz="2000" dirty="0">
                <a:latin typeface="+mn-lt"/>
              </a:rPr>
              <a:t> і </a:t>
            </a:r>
            <a:r>
              <a:rPr lang="ru-RU" sz="2000" dirty="0" err="1">
                <a:latin typeface="+mn-lt"/>
              </a:rPr>
              <a:t>отримати</a:t>
            </a:r>
            <a:r>
              <a:rPr lang="ru-RU" sz="2000" dirty="0">
                <a:latin typeface="+mn-lt"/>
              </a:rPr>
              <a:t> назад </a:t>
            </a:r>
            <a:r>
              <a:rPr lang="ru-RU" sz="2000" dirty="0" err="1">
                <a:latin typeface="+mn-lt"/>
              </a:rPr>
              <a:t>функцію</a:t>
            </a:r>
            <a:r>
              <a:rPr lang="ru-RU" sz="2000" dirty="0">
                <a:latin typeface="+mn-lt"/>
              </a:rPr>
              <a:t>, яка </a:t>
            </a:r>
            <a:r>
              <a:rPr lang="ru-RU" sz="2000" dirty="0" err="1">
                <a:latin typeface="+mn-lt"/>
              </a:rPr>
              <a:t>очікує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інші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аргументи</a:t>
            </a:r>
            <a:r>
              <a:rPr lang="ru-RU" sz="2000" dirty="0" smtClean="0">
                <a:latin typeface="+mn-lt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ru-RU" sz="2000" dirty="0" err="1" smtClean="0">
                <a:latin typeface="+mn-lt"/>
              </a:rPr>
              <a:t>Цей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процес</a:t>
            </a:r>
            <a:r>
              <a:rPr lang="ru-RU" sz="2000" dirty="0">
                <a:latin typeface="+mn-lt"/>
              </a:rPr>
              <a:t> </a:t>
            </a:r>
            <a:r>
              <a:rPr lang="ru-RU" sz="2000" b="1" dirty="0" err="1" smtClean="0">
                <a:latin typeface="+mn-lt"/>
              </a:rPr>
              <a:t>рекурсивний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>
                <a:latin typeface="+mn-lt"/>
              </a:rPr>
              <a:t>і </a:t>
            </a:r>
            <a:r>
              <a:rPr lang="ru-RU" sz="2000" dirty="0" err="1">
                <a:latin typeface="+mn-lt"/>
              </a:rPr>
              <a:t>триває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smtClean="0">
                <a:latin typeface="+mn-lt"/>
              </a:rPr>
              <a:t>до тих </a:t>
            </a:r>
            <a:r>
              <a:rPr lang="ru-RU" sz="2000" dirty="0" err="1">
                <a:latin typeface="+mn-lt"/>
              </a:rPr>
              <a:t>пір</a:t>
            </a:r>
            <a:r>
              <a:rPr lang="ru-RU" sz="2000" dirty="0">
                <a:latin typeface="+mn-lt"/>
              </a:rPr>
              <a:t>, </a:t>
            </a:r>
            <a:r>
              <a:rPr lang="ru-RU" sz="2000" dirty="0" err="1">
                <a:latin typeface="+mn-lt"/>
              </a:rPr>
              <a:t>поки</a:t>
            </a:r>
            <a:r>
              <a:rPr lang="ru-RU" sz="2000" dirty="0">
                <a:latin typeface="+mn-lt"/>
              </a:rPr>
              <a:t> не </a:t>
            </a:r>
            <a:r>
              <a:rPr lang="ru-RU" sz="2000" dirty="0" err="1">
                <a:latin typeface="+mn-lt"/>
              </a:rPr>
              <a:t>будуть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застосовані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всі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аргументи</a:t>
            </a:r>
            <a:r>
              <a:rPr lang="ru-RU" sz="2000" dirty="0">
                <a:latin typeface="+mn-lt"/>
              </a:rPr>
              <a:t>, </a:t>
            </a:r>
            <a:r>
              <a:rPr lang="ru-RU" sz="2000" dirty="0" err="1">
                <a:latin typeface="+mn-lt"/>
              </a:rPr>
              <a:t>повертаючи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фінальний</a:t>
            </a:r>
            <a:r>
              <a:rPr lang="ru-RU" sz="2000" dirty="0">
                <a:latin typeface="+mn-lt"/>
              </a:rPr>
              <a:t> результат</a:t>
            </a:r>
            <a:r>
              <a:rPr lang="ru-RU" sz="2000" dirty="0" smtClean="0">
                <a:latin typeface="+mn-lt"/>
              </a:rPr>
              <a:t>.</a:t>
            </a:r>
          </a:p>
          <a:p>
            <a:r>
              <a:rPr lang="ru-RU" sz="2000" dirty="0" smtClean="0">
                <a:latin typeface="+mn-lt"/>
              </a:rPr>
              <a:t> </a:t>
            </a:r>
            <a:endParaRPr lang="ru-RU" sz="2000" dirty="0"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-29015"/>
            <a:ext cx="89644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b="1" dirty="0" err="1">
                <a:solidFill>
                  <a:schemeClr val="bg1"/>
                </a:solidFill>
                <a:latin typeface="+mn-lt"/>
              </a:rPr>
              <a:t>Основні</a:t>
            </a:r>
            <a:r>
              <a:rPr lang="ru-RU" sz="3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000" b="1" dirty="0" err="1">
                <a:solidFill>
                  <a:schemeClr val="bg1"/>
                </a:solidFill>
                <a:latin typeface="+mn-lt"/>
              </a:rPr>
              <a:t>принципи</a:t>
            </a:r>
            <a:r>
              <a:rPr lang="ru-RU" sz="3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000" b="1" dirty="0" err="1">
                <a:solidFill>
                  <a:schemeClr val="bg1"/>
                </a:solidFill>
                <a:latin typeface="+mn-lt"/>
              </a:rPr>
              <a:t>функціонального</a:t>
            </a:r>
            <a:r>
              <a:rPr lang="ru-RU" sz="3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000" b="1" dirty="0" err="1" smtClean="0">
                <a:solidFill>
                  <a:schemeClr val="bg1"/>
                </a:solidFill>
                <a:latin typeface="+mn-lt"/>
              </a:rPr>
              <a:t>програмування</a:t>
            </a:r>
            <a:endParaRPr lang="ru-RU" sz="3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31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3620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463800" y="205105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755650" y="0"/>
            <a:ext cx="8388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1000" indent="-381000" algn="ctr" eaLnBrk="0" hangingPunct="0">
              <a:spcBef>
                <a:spcPct val="20000"/>
              </a:spcBef>
              <a:buFont typeface="Arial" charset="0"/>
              <a:buNone/>
            </a:pPr>
            <a:r>
              <a:rPr lang="uk-UA" sz="2800" b="1" dirty="0">
                <a:solidFill>
                  <a:schemeClr val="bg1"/>
                </a:solidFill>
              </a:rPr>
              <a:t>Генеалогія та порівняння мов програмування</a:t>
            </a:r>
          </a:p>
        </p:txBody>
      </p:sp>
      <p:graphicFrame>
        <p:nvGraphicFramePr>
          <p:cNvPr id="32772" name="Object 5">
            <a:hlinkClick r:id="rId3" action="ppaction://hlinkfile"/>
          </p:cNvPr>
          <p:cNvGraphicFramePr>
            <a:graphicFrameLocks noChangeAspect="1"/>
          </p:cNvGraphicFramePr>
          <p:nvPr/>
        </p:nvGraphicFramePr>
        <p:xfrm>
          <a:off x="0" y="765175"/>
          <a:ext cx="9144000" cy="580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8" name="Фотография Photo Editor" r:id="rId4" imgW="7935433" imgH="5800000" progId="MSPhotoEd.3">
                  <p:embed/>
                </p:oleObj>
              </mc:Choice>
              <mc:Fallback>
                <p:oleObj name="Фотография Photo Editor" r:id="rId4" imgW="7935433" imgH="5800000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65175"/>
                        <a:ext cx="9144000" cy="580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32</a:t>
            </a:fld>
            <a:endParaRPr lang="ru-RU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33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" y="10964"/>
            <a:ext cx="9250436" cy="682061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Прямоугольник 3"/>
          <p:cNvSpPr/>
          <p:nvPr/>
        </p:nvSpPr>
        <p:spPr>
          <a:xfrm>
            <a:off x="323528" y="6093296"/>
            <a:ext cx="68304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3"/>
              </a:rPr>
              <a:t>https://csmsmu.wordpress.com/structure-and-comparison-of-programming-languages/</a:t>
            </a:r>
            <a:endParaRPr lang="ru-RU" sz="1200" dirty="0"/>
          </a:p>
        </p:txBody>
      </p:sp>
      <p:sp>
        <p:nvSpPr>
          <p:cNvPr id="5" name="Овал 4"/>
          <p:cNvSpPr/>
          <p:nvPr/>
        </p:nvSpPr>
        <p:spPr>
          <a:xfrm>
            <a:off x="6156176" y="116632"/>
            <a:ext cx="64807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6012160" y="1916832"/>
            <a:ext cx="1008112" cy="320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156176" y="3001301"/>
            <a:ext cx="1224136" cy="463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7380312" y="3464421"/>
            <a:ext cx="864096" cy="2176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58130" y="228030"/>
            <a:ext cx="330796" cy="2092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34566" y="2028230"/>
            <a:ext cx="330796" cy="2092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126058" y="3472772"/>
            <a:ext cx="330796" cy="2092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00150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-29015"/>
            <a:ext cx="896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 smtClean="0">
                <a:solidFill>
                  <a:schemeClr val="bg1"/>
                </a:solidFill>
                <a:latin typeface="+mn-lt"/>
              </a:rPr>
              <a:t>Сім</a:t>
            </a:r>
            <a:r>
              <a:rPr lang="en-US" b="1" dirty="0" smtClean="0">
                <a:solidFill>
                  <a:schemeClr val="bg1"/>
                </a:solidFill>
                <a:latin typeface="+mn-lt"/>
              </a:rPr>
              <a:t>’</a:t>
            </a:r>
            <a:r>
              <a:rPr lang="uk-UA" b="1" dirty="0" smtClean="0">
                <a:solidFill>
                  <a:schemeClr val="bg1"/>
                </a:solidFill>
                <a:latin typeface="+mn-lt"/>
              </a:rPr>
              <a:t>я </a:t>
            </a:r>
            <a:r>
              <a:rPr lang="en-US" b="1" dirty="0" smtClean="0">
                <a:solidFill>
                  <a:schemeClr val="bg1"/>
                </a:solidFill>
                <a:latin typeface="+mn-lt"/>
              </a:rPr>
              <a:t>LISP</a:t>
            </a:r>
            <a:endParaRPr lang="ru-RU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16977" y="1016826"/>
            <a:ext cx="490309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n-lt"/>
              </a:rPr>
              <a:t>C</a:t>
            </a:r>
            <a:r>
              <a:rPr lang="ru-RU" sz="2000" dirty="0" err="1" smtClean="0">
                <a:latin typeface="+mn-lt"/>
              </a:rPr>
              <a:t>ім’я</a:t>
            </a:r>
            <a:r>
              <a:rPr lang="ru-RU" sz="2000" dirty="0" smtClean="0">
                <a:latin typeface="+mn-lt"/>
              </a:rPr>
              <a:t> </a:t>
            </a:r>
            <a:r>
              <a:rPr lang="en-GB" sz="2000" dirty="0">
                <a:latin typeface="+mn-lt"/>
              </a:rPr>
              <a:t>Lisp </a:t>
            </a:r>
            <a:r>
              <a:rPr lang="ru-RU" sz="2000" dirty="0" err="1">
                <a:latin typeface="+mn-lt"/>
              </a:rPr>
              <a:t>включає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такі</a:t>
            </a:r>
            <a:r>
              <a:rPr lang="ru-RU" sz="2000" dirty="0">
                <a:latin typeface="+mn-lt"/>
              </a:rPr>
              <a:t> </a:t>
            </a:r>
            <a:r>
              <a:rPr lang="ru-RU" sz="2000" b="1" dirty="0" err="1">
                <a:latin typeface="+mn-lt"/>
              </a:rPr>
              <a:t>діалекти</a:t>
            </a:r>
            <a:r>
              <a:rPr lang="ru-RU" sz="2000" dirty="0">
                <a:latin typeface="+mn-lt"/>
              </a:rPr>
              <a:t>: </a:t>
            </a:r>
            <a:endParaRPr lang="en-US" sz="2000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err="1" smtClean="0">
                <a:latin typeface="+mn-lt"/>
              </a:rPr>
              <a:t>Clojure</a:t>
            </a:r>
            <a:r>
              <a:rPr lang="en-GB" sz="2000" dirty="0">
                <a:latin typeface="+mn-lt"/>
              </a:rPr>
              <a:t>, </a:t>
            </a:r>
            <a:endParaRPr lang="en-GB" sz="2000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latin typeface="+mn-lt"/>
              </a:rPr>
              <a:t>Common </a:t>
            </a:r>
            <a:r>
              <a:rPr lang="en-GB" sz="2000" dirty="0">
                <a:latin typeface="+mn-lt"/>
              </a:rPr>
              <a:t>Lisp, </a:t>
            </a:r>
            <a:endParaRPr lang="en-GB" sz="2000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latin typeface="+mn-lt"/>
              </a:rPr>
              <a:t>Dylan</a:t>
            </a:r>
            <a:r>
              <a:rPr lang="en-GB" sz="2000" dirty="0">
                <a:latin typeface="+mn-lt"/>
              </a:rPr>
              <a:t>, </a:t>
            </a:r>
            <a:endParaRPr lang="en-GB" sz="2000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uk-UA" sz="2000" dirty="0" err="1"/>
              <a:t>Erlang</a:t>
            </a:r>
            <a:r>
              <a:rPr lang="uk-UA" sz="2000" b="1" dirty="0"/>
              <a:t> </a:t>
            </a:r>
            <a:endParaRPr lang="en-GB" sz="2000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err="1" smtClean="0">
                <a:latin typeface="+mn-lt"/>
              </a:rPr>
              <a:t>Emacs</a:t>
            </a:r>
            <a:r>
              <a:rPr lang="en-GB" sz="2000" dirty="0" smtClean="0">
                <a:latin typeface="+mn-lt"/>
              </a:rPr>
              <a:t> </a:t>
            </a:r>
            <a:r>
              <a:rPr lang="en-GB" sz="2000" dirty="0">
                <a:latin typeface="+mn-lt"/>
              </a:rPr>
              <a:t>Lisp, </a:t>
            </a:r>
            <a:endParaRPr lang="en-GB" sz="2000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latin typeface="+mn-lt"/>
              </a:rPr>
              <a:t>Little </a:t>
            </a:r>
            <a:r>
              <a:rPr lang="en-GB" sz="2000" dirty="0">
                <a:latin typeface="+mn-lt"/>
              </a:rPr>
              <a:t>b, </a:t>
            </a:r>
            <a:endParaRPr lang="en-GB" sz="2000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latin typeface="+mn-lt"/>
              </a:rPr>
              <a:t>Logo</a:t>
            </a:r>
            <a:r>
              <a:rPr lang="en-GB" sz="2000" dirty="0">
                <a:latin typeface="+mn-lt"/>
              </a:rPr>
              <a:t>, </a:t>
            </a:r>
            <a:endParaRPr lang="en-GB" sz="2000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latin typeface="+mn-lt"/>
              </a:rPr>
              <a:t>Scheme</a:t>
            </a:r>
            <a:r>
              <a:rPr lang="en-GB" sz="2000" dirty="0">
                <a:latin typeface="+mn-lt"/>
              </a:rPr>
              <a:t>, </a:t>
            </a:r>
            <a:endParaRPr lang="en-GB" sz="2000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latin typeface="+mn-lt"/>
              </a:rPr>
              <a:t>Racket </a:t>
            </a:r>
            <a:r>
              <a:rPr lang="en-GB" sz="2000" dirty="0">
                <a:latin typeface="+mn-lt"/>
              </a:rPr>
              <a:t>(</a:t>
            </a:r>
            <a:r>
              <a:rPr lang="ru-RU" sz="2000" dirty="0" err="1">
                <a:latin typeface="+mn-lt"/>
              </a:rPr>
              <a:t>також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відомий</a:t>
            </a:r>
            <a:r>
              <a:rPr lang="ru-RU" sz="2000" dirty="0">
                <a:latin typeface="+mn-lt"/>
              </a:rPr>
              <a:t> як </a:t>
            </a:r>
            <a:r>
              <a:rPr lang="en-GB" sz="2000" dirty="0">
                <a:latin typeface="+mn-lt"/>
              </a:rPr>
              <a:t>PLT Scheme), </a:t>
            </a:r>
            <a:endParaRPr lang="en-GB" sz="2000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latin typeface="+mn-lt"/>
              </a:rPr>
              <a:t>Tea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latin typeface="+mn-lt"/>
              </a:rPr>
              <a:t>….</a:t>
            </a:r>
            <a:endParaRPr lang="ru-RU" sz="2000" dirty="0"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5436429"/>
            <a:ext cx="88187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+mn-lt"/>
                <a:hlinkClick r:id="rId2"/>
              </a:rPr>
              <a:t>https://uk.wikipedia.org/wiki/%D0%9A%D0%B0%D1%82%D0%B5%D0%B3%D0%BE%D1%80%D1%96%D1%8F:%D0%A4%D1%83%D0%BD%D0%BA%D1%86%D1%96%D0%BE%D0%BD%D0%B0%D0%BB%D1%8C%D0%BD%D1%96_%D0%BC%D0%BE%D0%B2%D0%B8_%D0%BF%D1%80%D0%BE%D0%B3%D1%80%D0%B0%D0%BC%D1%83%D0%B2%D0%B0%D0%BD%D0%BD%D1%8F</a:t>
            </a:r>
            <a:endParaRPr lang="ru-RU" sz="1400" dirty="0">
              <a:latin typeface="+mn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4963082"/>
            <a:ext cx="8170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solidFill>
                  <a:srgbClr val="000000"/>
                </a:solidFill>
                <a:latin typeface="+mn-lt"/>
              </a:rPr>
              <a:t>Функціональні</a:t>
            </a:r>
            <a:r>
              <a:rPr lang="ru-RU" sz="24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+mn-lt"/>
              </a:rPr>
              <a:t>мови</a:t>
            </a:r>
            <a:r>
              <a:rPr lang="ru-RU" sz="24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+mn-lt"/>
              </a:rPr>
              <a:t>програмування</a:t>
            </a:r>
            <a:endParaRPr lang="ru-RU" sz="2400" b="1" i="0" dirty="0"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13734" y="1005144"/>
            <a:ext cx="466772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 smtClean="0">
                <a:latin typeface="+mn-lt"/>
              </a:rPr>
              <a:t>Таблиця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порівнянь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b="1" dirty="0" err="1" smtClean="0">
                <a:latin typeface="+mn-lt"/>
              </a:rPr>
              <a:t>реалізацій</a:t>
            </a:r>
            <a:r>
              <a:rPr lang="ru-RU" sz="2000" b="1" dirty="0" smtClean="0">
                <a:latin typeface="+mn-lt"/>
              </a:rPr>
              <a:t> </a:t>
            </a:r>
            <a:r>
              <a:rPr lang="ru-RU" sz="2000" b="1" dirty="0" err="1" smtClean="0">
                <a:latin typeface="+mn-lt"/>
              </a:rPr>
              <a:t>функціональних</a:t>
            </a:r>
            <a:r>
              <a:rPr lang="ru-RU" sz="2000" b="1" dirty="0" smtClean="0">
                <a:latin typeface="+mn-lt"/>
              </a:rPr>
              <a:t> </a:t>
            </a:r>
            <a:r>
              <a:rPr lang="ru-RU" sz="2000" b="1" dirty="0" err="1" smtClean="0">
                <a:latin typeface="+mn-lt"/>
              </a:rPr>
              <a:t>мов</a:t>
            </a:r>
            <a:endParaRPr lang="ru-RU" sz="2000" b="1" dirty="0" smtClean="0">
              <a:latin typeface="+mn-lt"/>
            </a:endParaRPr>
          </a:p>
          <a:p>
            <a:r>
              <a:rPr lang="en-GB" sz="1800" dirty="0">
                <a:hlinkClick r:id="rId3"/>
              </a:rPr>
              <a:t>https://ru.wikipedia.org/wiki/Common_Lisp</a:t>
            </a:r>
            <a:endParaRPr lang="ru-RU" sz="1800" dirty="0"/>
          </a:p>
          <a:p>
            <a:endParaRPr lang="ru-RU" sz="2000" b="1" dirty="0">
              <a:latin typeface="+mn-lt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34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4868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35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828600" y="116632"/>
            <a:ext cx="9945028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uk-UA" b="1" dirty="0" smtClean="0">
                <a:solidFill>
                  <a:schemeClr val="bg1"/>
                </a:solidFill>
                <a:latin typeface="+mn-lt"/>
              </a:rPr>
              <a:t>Характеристика мови </a:t>
            </a:r>
            <a:r>
              <a:rPr lang="en-US" b="1" dirty="0" smtClean="0">
                <a:solidFill>
                  <a:schemeClr val="bg1"/>
                </a:solidFill>
                <a:latin typeface="+mn-lt"/>
              </a:rPr>
              <a:t>LISP</a:t>
            </a:r>
            <a:endParaRPr lang="ru-RU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95736" y="934271"/>
            <a:ext cx="37119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err="1"/>
              <a:t>Типи</a:t>
            </a:r>
            <a:r>
              <a:rPr lang="ru-RU" sz="2400" b="1" dirty="0"/>
              <a:t> і </a:t>
            </a:r>
            <a:r>
              <a:rPr lang="ru-RU" sz="2400" b="1" dirty="0" err="1"/>
              <a:t>структури</a:t>
            </a:r>
            <a:r>
              <a:rPr lang="ru-RU" sz="2400" b="1" dirty="0"/>
              <a:t> </a:t>
            </a:r>
            <a:r>
              <a:rPr lang="ru-RU" sz="2400" b="1" dirty="0" err="1"/>
              <a:t>даних</a:t>
            </a:r>
            <a:endParaRPr lang="ru-RU" sz="2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3664" y="1488371"/>
            <a:ext cx="909276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err="1"/>
              <a:t>Існують</a:t>
            </a:r>
            <a:r>
              <a:rPr lang="ru-RU" sz="2000" dirty="0"/>
              <a:t> </a:t>
            </a:r>
            <a:r>
              <a:rPr lang="ru-RU" sz="2000" dirty="0" err="1"/>
              <a:t>тільки</a:t>
            </a:r>
            <a:r>
              <a:rPr lang="ru-RU" sz="2000" dirty="0"/>
              <a:t> два </a:t>
            </a:r>
            <a:r>
              <a:rPr lang="ru-RU" sz="2000" dirty="0" err="1"/>
              <a:t>типи</a:t>
            </a:r>
            <a:r>
              <a:rPr lang="ru-RU" sz="2000" dirty="0"/>
              <a:t> </a:t>
            </a:r>
            <a:r>
              <a:rPr lang="ru-RU" sz="2000" dirty="0" err="1"/>
              <a:t>даних</a:t>
            </a:r>
            <a:r>
              <a:rPr lang="ru-RU" sz="2000" dirty="0"/>
              <a:t> в </a:t>
            </a:r>
            <a:r>
              <a:rPr lang="ru-RU" sz="2000" dirty="0" err="1"/>
              <a:t>мові</a:t>
            </a:r>
            <a:r>
              <a:rPr lang="ru-RU" sz="2000" dirty="0"/>
              <a:t> LISP: </a:t>
            </a:r>
            <a:r>
              <a:rPr lang="ru-RU" sz="2000" dirty="0" err="1"/>
              <a:t>атоми</a:t>
            </a:r>
            <a:r>
              <a:rPr lang="ru-RU" sz="2000" dirty="0"/>
              <a:t> і списки. </a:t>
            </a:r>
            <a:endParaRPr lang="ru-RU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err="1" smtClean="0"/>
              <a:t>Атоми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мають</a:t>
            </a:r>
            <a:r>
              <a:rPr lang="ru-RU" sz="2000" dirty="0"/>
              <a:t> вид </a:t>
            </a:r>
            <a:r>
              <a:rPr lang="ru-RU" sz="2000" dirty="0" err="1"/>
              <a:t>ідентифікаторів</a:t>
            </a:r>
            <a:r>
              <a:rPr lang="ru-RU" sz="2000" dirty="0"/>
              <a:t>, -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символи</a:t>
            </a:r>
            <a:r>
              <a:rPr lang="ru-RU" sz="2000" dirty="0"/>
              <a:t> </a:t>
            </a:r>
            <a:r>
              <a:rPr lang="ru-RU" sz="2000" dirty="0" err="1"/>
              <a:t>мови</a:t>
            </a:r>
            <a:r>
              <a:rPr lang="ru-RU" sz="2000" dirty="0"/>
              <a:t> LISP. </a:t>
            </a:r>
            <a:endParaRPr lang="ru-RU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err="1" smtClean="0"/>
              <a:t>Числові</a:t>
            </a:r>
            <a:r>
              <a:rPr lang="ru-RU" sz="2000" dirty="0" smtClean="0"/>
              <a:t> </a:t>
            </a:r>
            <a:r>
              <a:rPr lang="ru-RU" sz="2000" dirty="0" err="1"/>
              <a:t>константи</a:t>
            </a:r>
            <a:r>
              <a:rPr lang="ru-RU" sz="2000" dirty="0"/>
              <a:t> </a:t>
            </a:r>
            <a:r>
              <a:rPr lang="ru-RU" sz="2000" dirty="0" err="1"/>
              <a:t>також</a:t>
            </a:r>
            <a:r>
              <a:rPr lang="ru-RU" sz="2000" dirty="0"/>
              <a:t> </a:t>
            </a:r>
            <a:r>
              <a:rPr lang="ru-RU" sz="2000" dirty="0" err="1"/>
              <a:t>розглядаються</a:t>
            </a:r>
            <a:r>
              <a:rPr lang="ru-RU" sz="2000" dirty="0"/>
              <a:t> як </a:t>
            </a:r>
            <a:r>
              <a:rPr lang="ru-RU" sz="2000" dirty="0" err="1"/>
              <a:t>атоми</a:t>
            </a:r>
            <a:r>
              <a:rPr lang="ru-RU" sz="2000" dirty="0"/>
              <a:t>. </a:t>
            </a:r>
            <a:endParaRPr lang="ru-RU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/>
              <a:t>Списки </a:t>
            </a:r>
            <a:r>
              <a:rPr lang="ru-RU" sz="2000" dirty="0" err="1" smtClean="0"/>
              <a:t>зберігаються</a:t>
            </a:r>
            <a:r>
              <a:rPr lang="ru-RU" sz="2000" dirty="0" smtClean="0"/>
              <a:t> </a:t>
            </a:r>
            <a:r>
              <a:rPr lang="ru-RU" sz="2000" dirty="0"/>
              <a:t>у </a:t>
            </a:r>
            <a:r>
              <a:rPr lang="ru-RU" sz="2000" dirty="0" err="1"/>
              <a:t>вигляді</a:t>
            </a:r>
            <a:r>
              <a:rPr lang="ru-RU" sz="2000" dirty="0"/>
              <a:t> </a:t>
            </a:r>
            <a:r>
              <a:rPr lang="ru-RU" sz="2000" dirty="0" err="1"/>
              <a:t>однозв</a:t>
            </a:r>
            <a:r>
              <a:rPr lang="ru-RU" sz="2000" dirty="0"/>
              <a:t>''</a:t>
            </a:r>
            <a:r>
              <a:rPr lang="ru-RU" sz="2000" dirty="0" err="1"/>
              <a:t>язних</a:t>
            </a:r>
            <a:r>
              <a:rPr lang="ru-RU" sz="2000" dirty="0"/>
              <a:t> структур </a:t>
            </a:r>
            <a:r>
              <a:rPr lang="ru-RU" sz="2000" dirty="0" err="1"/>
              <a:t>списків</a:t>
            </a:r>
            <a:r>
              <a:rPr lang="ru-RU" sz="2000" dirty="0"/>
              <a:t>, в </a:t>
            </a:r>
            <a:r>
              <a:rPr lang="ru-RU" sz="2000" dirty="0" err="1"/>
              <a:t>яких</a:t>
            </a:r>
            <a:r>
              <a:rPr lang="ru-RU" sz="2000" dirty="0"/>
              <a:t> </a:t>
            </a:r>
            <a:r>
              <a:rPr lang="ru-RU" sz="2000" dirty="0" err="1"/>
              <a:t>кожен</a:t>
            </a:r>
            <a:r>
              <a:rPr lang="ru-RU" sz="2000" dirty="0"/>
              <a:t> </a:t>
            </a:r>
            <a:r>
              <a:rPr lang="ru-RU" sz="2000" dirty="0" err="1"/>
              <a:t>вузол</a:t>
            </a:r>
            <a:r>
              <a:rPr lang="ru-RU" sz="2000" dirty="0"/>
              <a:t> </a:t>
            </a:r>
            <a:r>
              <a:rPr lang="ru-RU" sz="2000" dirty="0" err="1"/>
              <a:t>має</a:t>
            </a:r>
            <a:r>
              <a:rPr lang="ru-RU" sz="2000" dirty="0"/>
              <a:t> два </a:t>
            </a:r>
            <a:r>
              <a:rPr lang="ru-RU" sz="2000" dirty="0" err="1"/>
              <a:t>покажчика</a:t>
            </a:r>
            <a:r>
              <a:rPr lang="ru-RU" sz="2000" dirty="0"/>
              <a:t> і </a:t>
            </a:r>
            <a:r>
              <a:rPr lang="ru-RU" sz="2000" dirty="0" err="1"/>
              <a:t>являє</a:t>
            </a:r>
            <a:r>
              <a:rPr lang="ru-RU" sz="2000" dirty="0"/>
              <a:t> собою </a:t>
            </a:r>
            <a:r>
              <a:rPr lang="ru-RU" sz="2000" dirty="0" err="1"/>
              <a:t>елемент</a:t>
            </a:r>
            <a:r>
              <a:rPr lang="ru-RU" sz="2000" dirty="0"/>
              <a:t> списку. Перший </a:t>
            </a:r>
            <a:r>
              <a:rPr lang="ru-RU" sz="2000" dirty="0" err="1"/>
              <a:t>покажчик</a:t>
            </a:r>
            <a:r>
              <a:rPr lang="ru-RU" sz="2000" dirty="0"/>
              <a:t> </a:t>
            </a:r>
            <a:r>
              <a:rPr lang="ru-RU" sz="2000" dirty="0" smtClean="0"/>
              <a:t>у </a:t>
            </a:r>
            <a:r>
              <a:rPr lang="ru-RU" sz="2000" dirty="0" err="1"/>
              <a:t>вузлі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представляє</a:t>
            </a:r>
            <a:r>
              <a:rPr lang="ru-RU" sz="2000" dirty="0"/>
              <a:t> собою атом, </a:t>
            </a:r>
            <a:r>
              <a:rPr lang="ru-RU" sz="2000" dirty="0" err="1"/>
              <a:t>посилається</a:t>
            </a:r>
            <a:r>
              <a:rPr lang="ru-RU" sz="2000" dirty="0"/>
              <a:t> </a:t>
            </a:r>
            <a:r>
              <a:rPr lang="ru-RU" sz="2000" dirty="0" smtClean="0"/>
              <a:t>на </a:t>
            </a:r>
            <a:r>
              <a:rPr lang="ru-RU" sz="2000" dirty="0"/>
              <a:t>символ </a:t>
            </a:r>
            <a:r>
              <a:rPr lang="ru-RU" sz="2000" dirty="0" err="1"/>
              <a:t>або</a:t>
            </a:r>
            <a:r>
              <a:rPr lang="ru-RU" sz="2000" dirty="0"/>
              <a:t> </a:t>
            </a:r>
            <a:r>
              <a:rPr lang="ru-RU" sz="2000" dirty="0" err="1"/>
              <a:t>числове</a:t>
            </a:r>
            <a:r>
              <a:rPr lang="ru-RU" sz="2000" dirty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. </a:t>
            </a:r>
            <a:r>
              <a:rPr lang="ru-RU" sz="2000" dirty="0" err="1" smtClean="0"/>
              <a:t>Другий</a:t>
            </a:r>
            <a:r>
              <a:rPr lang="ru-RU" sz="2000" dirty="0" smtClean="0"/>
              <a:t> </a:t>
            </a:r>
            <a:r>
              <a:rPr lang="ru-RU" sz="2000" dirty="0" err="1"/>
              <a:t>покажчик</a:t>
            </a:r>
            <a:r>
              <a:rPr lang="ru-RU" sz="2000" dirty="0"/>
              <a:t> </a:t>
            </a:r>
            <a:r>
              <a:rPr lang="ru-RU" sz="2000" dirty="0" smtClean="0"/>
              <a:t>у </a:t>
            </a:r>
            <a:r>
              <a:rPr lang="ru-RU" sz="2000" dirty="0" err="1"/>
              <a:t>вузлі</a:t>
            </a:r>
            <a:r>
              <a:rPr lang="ru-RU" sz="2000" dirty="0"/>
              <a:t> </a:t>
            </a:r>
            <a:r>
              <a:rPr lang="ru-RU" sz="2000" dirty="0" err="1"/>
              <a:t>посилається</a:t>
            </a:r>
            <a:r>
              <a:rPr lang="ru-RU" sz="2000" dirty="0"/>
              <a:t> на </a:t>
            </a:r>
            <a:r>
              <a:rPr lang="ru-RU" sz="2000" dirty="0" err="1"/>
              <a:t>наступний</a:t>
            </a:r>
            <a:r>
              <a:rPr lang="ru-RU" sz="2000" dirty="0"/>
              <a:t> </a:t>
            </a:r>
            <a:r>
              <a:rPr lang="ru-RU" sz="2000" dirty="0" err="1"/>
              <a:t>елемент</a:t>
            </a:r>
            <a:r>
              <a:rPr lang="ru-RU" sz="2000" dirty="0"/>
              <a:t> </a:t>
            </a:r>
            <a:r>
              <a:rPr lang="ru-RU" sz="2000" dirty="0" smtClean="0"/>
              <a:t>списку.</a:t>
            </a:r>
            <a:endParaRPr lang="ru-RU" sz="2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135351"/>
            <a:ext cx="5581650" cy="208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436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36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828600" y="116632"/>
            <a:ext cx="99450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 smtClean="0">
                <a:solidFill>
                  <a:schemeClr val="bg1"/>
                </a:solidFill>
                <a:latin typeface="+mn-lt"/>
              </a:rPr>
              <a:t>Характеристика мови </a:t>
            </a:r>
            <a:r>
              <a:rPr lang="en-US" b="1" dirty="0" smtClean="0">
                <a:solidFill>
                  <a:schemeClr val="bg1"/>
                </a:solidFill>
                <a:latin typeface="+mn-lt"/>
              </a:rPr>
              <a:t>LISP</a:t>
            </a:r>
            <a:endParaRPr lang="ru-RU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411760" y="1052736"/>
            <a:ext cx="37119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err="1"/>
              <a:t>Типи</a:t>
            </a:r>
            <a:r>
              <a:rPr lang="ru-RU" sz="2400" b="1" dirty="0"/>
              <a:t> і </a:t>
            </a:r>
            <a:r>
              <a:rPr lang="ru-RU" sz="2400" b="1" dirty="0" err="1"/>
              <a:t>структури</a:t>
            </a:r>
            <a:r>
              <a:rPr lang="ru-RU" sz="2400" b="1" dirty="0"/>
              <a:t> </a:t>
            </a:r>
            <a:r>
              <a:rPr lang="ru-RU" sz="2400" b="1" dirty="0" err="1"/>
              <a:t>даних</a:t>
            </a:r>
            <a:endParaRPr lang="ru-RU" sz="2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1628800"/>
            <a:ext cx="9116428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/>
              <a:t>Списки </a:t>
            </a:r>
            <a:r>
              <a:rPr lang="ru-RU" sz="2000" dirty="0" err="1"/>
              <a:t>вказуються</a:t>
            </a:r>
            <a:r>
              <a:rPr lang="ru-RU" sz="2000" dirty="0"/>
              <a:t> у </a:t>
            </a:r>
            <a:r>
              <a:rPr lang="ru-RU" sz="2000" dirty="0" err="1"/>
              <a:t>вигляді</a:t>
            </a:r>
            <a:r>
              <a:rPr lang="ru-RU" sz="2000" dirty="0"/>
              <a:t> </a:t>
            </a:r>
            <a:r>
              <a:rPr lang="ru-RU" sz="2000" dirty="0" err="1"/>
              <a:t>розділених</a:t>
            </a:r>
            <a:r>
              <a:rPr lang="ru-RU" sz="2000" dirty="0"/>
              <a:t> </a:t>
            </a:r>
            <a:r>
              <a:rPr lang="ru-RU" sz="2000" dirty="0" err="1"/>
              <a:t>між</a:t>
            </a:r>
            <a:r>
              <a:rPr lang="ru-RU" sz="2000" dirty="0"/>
              <a:t> собою </a:t>
            </a:r>
            <a:r>
              <a:rPr lang="ru-RU" sz="2000" dirty="0" err="1"/>
              <a:t>елементів</a:t>
            </a:r>
            <a:r>
              <a:rPr lang="ru-RU" sz="2000" dirty="0"/>
              <a:t>, </a:t>
            </a:r>
            <a:r>
              <a:rPr lang="ru-RU" sz="2000" dirty="0" err="1"/>
              <a:t>укладених</a:t>
            </a:r>
            <a:r>
              <a:rPr lang="ru-RU" sz="2000" dirty="0"/>
              <a:t> в дужки. </a:t>
            </a:r>
            <a:r>
              <a:rPr lang="ru-RU" sz="2000" dirty="0" err="1"/>
              <a:t>Елементи</a:t>
            </a:r>
            <a:r>
              <a:rPr lang="ru-RU" sz="2000" dirty="0"/>
              <a:t> </a:t>
            </a:r>
            <a:r>
              <a:rPr lang="ru-RU" sz="2000" dirty="0" err="1"/>
              <a:t>простих</a:t>
            </a:r>
            <a:r>
              <a:rPr lang="ru-RU" sz="2000" dirty="0"/>
              <a:t> </a:t>
            </a:r>
            <a:r>
              <a:rPr lang="ru-RU" sz="2000" dirty="0" err="1"/>
              <a:t>списків</a:t>
            </a:r>
            <a:r>
              <a:rPr lang="ru-RU" sz="2000" dirty="0"/>
              <a:t> є атомами, </a:t>
            </a:r>
            <a:r>
              <a:rPr lang="ru-RU" sz="2000" dirty="0" err="1"/>
              <a:t>наприклад</a:t>
            </a:r>
            <a:r>
              <a:rPr lang="ru-RU" sz="2000" dirty="0"/>
              <a:t>: (А </a:t>
            </a:r>
            <a:r>
              <a:rPr lang="ru-RU" sz="2000" dirty="0" smtClean="0"/>
              <a:t>В С </a:t>
            </a:r>
            <a:r>
              <a:rPr lang="ru-RU" sz="2000" dirty="0"/>
              <a:t>D). </a:t>
            </a:r>
            <a:r>
              <a:rPr lang="ru-RU" sz="2000" dirty="0" err="1"/>
              <a:t>Вкладені</a:t>
            </a:r>
            <a:r>
              <a:rPr lang="ru-RU" sz="2000" dirty="0"/>
              <a:t> </a:t>
            </a:r>
            <a:r>
              <a:rPr lang="ru-RU" sz="2000" dirty="0" err="1"/>
              <a:t>структури</a:t>
            </a:r>
            <a:r>
              <a:rPr lang="ru-RU" sz="2000" dirty="0"/>
              <a:t> </a:t>
            </a:r>
            <a:r>
              <a:rPr lang="ru-RU" sz="2000" dirty="0" err="1"/>
              <a:t>списків</a:t>
            </a:r>
            <a:r>
              <a:rPr lang="ru-RU" sz="2000" dirty="0"/>
              <a:t> </a:t>
            </a:r>
            <a:r>
              <a:rPr lang="ru-RU" sz="2000" dirty="0" err="1"/>
              <a:t>також</a:t>
            </a:r>
            <a:r>
              <a:rPr lang="ru-RU" sz="2000" dirty="0"/>
              <a:t> </a:t>
            </a:r>
            <a:r>
              <a:rPr lang="ru-RU" sz="2000" dirty="0" err="1"/>
              <a:t>вказуються</a:t>
            </a:r>
            <a:r>
              <a:rPr lang="ru-RU" sz="2000" dirty="0"/>
              <a:t> за </a:t>
            </a:r>
            <a:r>
              <a:rPr lang="ru-RU" sz="2000" dirty="0" err="1"/>
              <a:t>допомогою</a:t>
            </a:r>
            <a:r>
              <a:rPr lang="ru-RU" sz="2000" dirty="0"/>
              <a:t> </a:t>
            </a:r>
            <a:r>
              <a:rPr lang="ru-RU" sz="2000" dirty="0" err="1"/>
              <a:t>дужок</a:t>
            </a:r>
            <a:r>
              <a:rPr lang="ru-RU" sz="2000" dirty="0"/>
              <a:t>. </a:t>
            </a:r>
            <a:endParaRPr lang="ru-RU" sz="2000" dirty="0" smtClean="0"/>
          </a:p>
          <a:p>
            <a:pPr lvl="1"/>
            <a:r>
              <a:rPr lang="ru-RU" sz="1800" dirty="0" err="1" smtClean="0">
                <a:solidFill>
                  <a:srgbClr val="006600"/>
                </a:solidFill>
              </a:rPr>
              <a:t>Наприклад</a:t>
            </a:r>
            <a:r>
              <a:rPr lang="ru-RU" sz="1800" dirty="0">
                <a:solidFill>
                  <a:srgbClr val="006600"/>
                </a:solidFill>
              </a:rPr>
              <a:t>, список (А (В С) D (Е (F G))) </a:t>
            </a:r>
            <a:r>
              <a:rPr lang="ru-RU" sz="1800" dirty="0" err="1">
                <a:solidFill>
                  <a:srgbClr val="006600"/>
                </a:solidFill>
              </a:rPr>
              <a:t>являє</a:t>
            </a:r>
            <a:r>
              <a:rPr lang="ru-RU" sz="1800" dirty="0">
                <a:solidFill>
                  <a:srgbClr val="006600"/>
                </a:solidFill>
              </a:rPr>
              <a:t> собою список з </a:t>
            </a:r>
            <a:r>
              <a:rPr lang="ru-RU" sz="1800" dirty="0" err="1">
                <a:solidFill>
                  <a:srgbClr val="006600"/>
                </a:solidFill>
              </a:rPr>
              <a:t>чотирьох</a:t>
            </a:r>
            <a:r>
              <a:rPr lang="ru-RU" sz="1800" dirty="0">
                <a:solidFill>
                  <a:srgbClr val="006600"/>
                </a:solidFill>
              </a:rPr>
              <a:t> </a:t>
            </a:r>
            <a:r>
              <a:rPr lang="ru-RU" sz="1800" dirty="0" err="1">
                <a:solidFill>
                  <a:srgbClr val="006600"/>
                </a:solidFill>
              </a:rPr>
              <a:t>елементів</a:t>
            </a:r>
            <a:r>
              <a:rPr lang="ru-RU" sz="1800" dirty="0">
                <a:solidFill>
                  <a:srgbClr val="006600"/>
                </a:solidFill>
              </a:rPr>
              <a:t>. Перший </a:t>
            </a:r>
            <a:r>
              <a:rPr lang="ru-RU" sz="1800" dirty="0" err="1">
                <a:solidFill>
                  <a:srgbClr val="006600"/>
                </a:solidFill>
              </a:rPr>
              <a:t>елемент</a:t>
            </a:r>
            <a:r>
              <a:rPr lang="ru-RU" sz="1800" dirty="0">
                <a:solidFill>
                  <a:srgbClr val="006600"/>
                </a:solidFill>
              </a:rPr>
              <a:t> - атом А; </a:t>
            </a:r>
            <a:r>
              <a:rPr lang="ru-RU" sz="1800" dirty="0" err="1">
                <a:solidFill>
                  <a:srgbClr val="006600"/>
                </a:solidFill>
              </a:rPr>
              <a:t>другий</a:t>
            </a:r>
            <a:r>
              <a:rPr lang="ru-RU" sz="1800" dirty="0">
                <a:solidFill>
                  <a:srgbClr val="006600"/>
                </a:solidFill>
              </a:rPr>
              <a:t> </a:t>
            </a:r>
            <a:r>
              <a:rPr lang="ru-RU" sz="1800" dirty="0" err="1">
                <a:solidFill>
                  <a:srgbClr val="006600"/>
                </a:solidFill>
              </a:rPr>
              <a:t>елемент</a:t>
            </a:r>
            <a:r>
              <a:rPr lang="ru-RU" sz="1800" dirty="0">
                <a:solidFill>
                  <a:srgbClr val="006600"/>
                </a:solidFill>
              </a:rPr>
              <a:t> подсписок (В С); </a:t>
            </a:r>
            <a:r>
              <a:rPr lang="ru-RU" sz="1800" dirty="0" err="1">
                <a:solidFill>
                  <a:srgbClr val="006600"/>
                </a:solidFill>
              </a:rPr>
              <a:t>третій</a:t>
            </a:r>
            <a:r>
              <a:rPr lang="ru-RU" sz="1800" dirty="0">
                <a:solidFill>
                  <a:srgbClr val="006600"/>
                </a:solidFill>
              </a:rPr>
              <a:t> </a:t>
            </a:r>
            <a:r>
              <a:rPr lang="ru-RU" sz="1800" dirty="0" err="1">
                <a:solidFill>
                  <a:srgbClr val="006600"/>
                </a:solidFill>
              </a:rPr>
              <a:t>елемент</a:t>
            </a:r>
            <a:r>
              <a:rPr lang="ru-RU" sz="1800" dirty="0">
                <a:solidFill>
                  <a:srgbClr val="006600"/>
                </a:solidFill>
              </a:rPr>
              <a:t>-атом D: </a:t>
            </a:r>
            <a:r>
              <a:rPr lang="ru-RU" sz="1800" dirty="0" err="1">
                <a:solidFill>
                  <a:srgbClr val="006600"/>
                </a:solidFill>
              </a:rPr>
              <a:t>четвертий</a:t>
            </a:r>
            <a:r>
              <a:rPr lang="ru-RU" sz="1800" dirty="0">
                <a:solidFill>
                  <a:srgbClr val="006600"/>
                </a:solidFill>
              </a:rPr>
              <a:t> </a:t>
            </a:r>
            <a:r>
              <a:rPr lang="ru-RU" sz="1800" dirty="0" err="1">
                <a:solidFill>
                  <a:srgbClr val="006600"/>
                </a:solidFill>
              </a:rPr>
              <a:t>елемент</a:t>
            </a:r>
            <a:r>
              <a:rPr lang="ru-RU" sz="1800" dirty="0">
                <a:solidFill>
                  <a:srgbClr val="006600"/>
                </a:solidFill>
              </a:rPr>
              <a:t>-подсписок (Е (F G)), </a:t>
            </a:r>
            <a:r>
              <a:rPr lang="ru-RU" sz="1800" dirty="0" err="1">
                <a:solidFill>
                  <a:srgbClr val="006600"/>
                </a:solidFill>
              </a:rPr>
              <a:t>який</a:t>
            </a:r>
            <a:r>
              <a:rPr lang="ru-RU" sz="1800" dirty="0">
                <a:solidFill>
                  <a:srgbClr val="006600"/>
                </a:solidFill>
              </a:rPr>
              <a:t> </a:t>
            </a:r>
            <a:r>
              <a:rPr lang="ru-RU" sz="1800" dirty="0" err="1">
                <a:solidFill>
                  <a:srgbClr val="006600"/>
                </a:solidFill>
              </a:rPr>
              <a:t>містить</a:t>
            </a:r>
            <a:r>
              <a:rPr lang="ru-RU" sz="1800" dirty="0">
                <a:solidFill>
                  <a:srgbClr val="006600"/>
                </a:solidFill>
              </a:rPr>
              <a:t> в </a:t>
            </a:r>
            <a:r>
              <a:rPr lang="ru-RU" sz="1800" dirty="0" err="1">
                <a:solidFill>
                  <a:srgbClr val="006600"/>
                </a:solidFill>
              </a:rPr>
              <a:t>якості</a:t>
            </a:r>
            <a:r>
              <a:rPr lang="ru-RU" sz="1800" dirty="0">
                <a:solidFill>
                  <a:srgbClr val="006600"/>
                </a:solidFill>
              </a:rPr>
              <a:t> </a:t>
            </a:r>
            <a:r>
              <a:rPr lang="ru-RU" sz="1800" dirty="0" err="1">
                <a:solidFill>
                  <a:srgbClr val="006600"/>
                </a:solidFill>
              </a:rPr>
              <a:t>свого</a:t>
            </a:r>
            <a:r>
              <a:rPr lang="ru-RU" sz="1800" dirty="0">
                <a:solidFill>
                  <a:srgbClr val="006600"/>
                </a:solidFill>
              </a:rPr>
              <a:t> другого </a:t>
            </a:r>
            <a:r>
              <a:rPr lang="ru-RU" sz="1800" dirty="0" err="1">
                <a:solidFill>
                  <a:srgbClr val="006600"/>
                </a:solidFill>
              </a:rPr>
              <a:t>елементу</a:t>
            </a:r>
            <a:r>
              <a:rPr lang="ru-RU" sz="1800" dirty="0">
                <a:solidFill>
                  <a:srgbClr val="006600"/>
                </a:solidFill>
              </a:rPr>
              <a:t> подсписок (F G). </a:t>
            </a:r>
            <a:endParaRPr lang="ru-RU" sz="1800" dirty="0" smtClean="0">
              <a:solidFill>
                <a:srgbClr val="0066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/>
              <a:t>Для </a:t>
            </a:r>
            <a:r>
              <a:rPr lang="ru-RU" sz="2000" dirty="0" err="1"/>
              <a:t>визначення</a:t>
            </a:r>
            <a:r>
              <a:rPr lang="ru-RU" sz="2000" dirty="0"/>
              <a:t> </a:t>
            </a:r>
            <a:r>
              <a:rPr lang="ru-RU" sz="2000" dirty="0" err="1"/>
              <a:t>функцій</a:t>
            </a:r>
            <a:r>
              <a:rPr lang="ru-RU" sz="2000" dirty="0"/>
              <a:t> </a:t>
            </a:r>
            <a:r>
              <a:rPr lang="ru-RU" sz="2000" dirty="0" err="1"/>
              <a:t>була</a:t>
            </a:r>
            <a:r>
              <a:rPr lang="ru-RU" sz="2000" dirty="0"/>
              <a:t> </a:t>
            </a:r>
            <a:r>
              <a:rPr lang="ru-RU" sz="2000" dirty="0" err="1"/>
              <a:t>обрана</a:t>
            </a:r>
            <a:r>
              <a:rPr lang="ru-RU" sz="2000" dirty="0"/>
              <a:t> система лямбда-</a:t>
            </a:r>
            <a:r>
              <a:rPr lang="ru-RU" sz="2000" dirty="0" err="1"/>
              <a:t>позначень</a:t>
            </a:r>
            <a:r>
              <a:rPr lang="ru-RU" sz="2000" dirty="0"/>
              <a:t> </a:t>
            </a:r>
            <a:endParaRPr lang="ru-RU" sz="2000" dirty="0" smtClean="0"/>
          </a:p>
          <a:p>
            <a:pPr algn="ctr"/>
            <a:r>
              <a:rPr lang="ru-RU" sz="2000" b="1" dirty="0" smtClean="0">
                <a:solidFill>
                  <a:srgbClr val="0000CC"/>
                </a:solidFill>
              </a:rPr>
              <a:t>(</a:t>
            </a:r>
            <a:r>
              <a:rPr lang="ru-RU" sz="2000" b="1" dirty="0" err="1">
                <a:solidFill>
                  <a:srgbClr val="0000CC"/>
                </a:solidFill>
              </a:rPr>
              <a:t>ім'я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функції</a:t>
            </a:r>
            <a:r>
              <a:rPr lang="ru-RU" sz="2000" b="1" dirty="0">
                <a:solidFill>
                  <a:srgbClr val="0000CC"/>
                </a:solidFill>
              </a:rPr>
              <a:t> (LAMBDA (аргумент_1 ... аргументу) </a:t>
            </a:r>
            <a:r>
              <a:rPr lang="ru-RU" sz="2000" b="1" dirty="0" err="1">
                <a:solidFill>
                  <a:srgbClr val="0000CC"/>
                </a:solidFill>
              </a:rPr>
              <a:t>вираз</a:t>
            </a:r>
            <a:r>
              <a:rPr lang="ru-RU" sz="2000" b="1" dirty="0" smtClean="0">
                <a:solidFill>
                  <a:srgbClr val="0000CC"/>
                </a:solidFill>
              </a:rPr>
              <a:t>))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err="1" smtClean="0"/>
              <a:t>Виклики</a:t>
            </a:r>
            <a:r>
              <a:rPr lang="ru-RU" sz="2000" dirty="0" smtClean="0"/>
              <a:t> </a:t>
            </a:r>
            <a:r>
              <a:rPr lang="ru-RU" sz="2000" dirty="0" err="1"/>
              <a:t>функцій</a:t>
            </a:r>
            <a:r>
              <a:rPr lang="ru-RU" sz="2000" dirty="0"/>
              <a:t> </a:t>
            </a:r>
            <a:r>
              <a:rPr lang="ru-RU" sz="2000" dirty="0" err="1"/>
              <a:t>записувалися</a:t>
            </a:r>
            <a:r>
              <a:rPr lang="ru-RU" sz="2000" dirty="0"/>
              <a:t> в префиксной </a:t>
            </a:r>
            <a:r>
              <a:rPr lang="ru-RU" sz="2000" dirty="0" err="1"/>
              <a:t>формі</a:t>
            </a:r>
            <a:r>
              <a:rPr lang="ru-RU" sz="2000" dirty="0"/>
              <a:t> списку,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отримала</a:t>
            </a:r>
            <a:r>
              <a:rPr lang="ru-RU" sz="2000" dirty="0"/>
              <a:t> </a:t>
            </a:r>
            <a:r>
              <a:rPr lang="ru-RU" sz="2000" dirty="0" err="1"/>
              <a:t>назву</a:t>
            </a:r>
            <a:r>
              <a:rPr lang="ru-RU" sz="2000" dirty="0"/>
              <a:t> </a:t>
            </a:r>
            <a:r>
              <a:rPr lang="ru-RU" sz="2000" dirty="0" err="1" smtClean="0"/>
              <a:t>польського</a:t>
            </a:r>
            <a:r>
              <a:rPr lang="ru-RU" sz="2000" dirty="0" smtClean="0"/>
              <a:t> </a:t>
            </a:r>
            <a:r>
              <a:rPr lang="ru-RU" sz="2000" dirty="0" err="1" smtClean="0"/>
              <a:t>запису</a:t>
            </a:r>
            <a:r>
              <a:rPr lang="ru-RU" sz="2000" dirty="0" smtClean="0"/>
              <a:t>:</a:t>
            </a:r>
            <a:endParaRPr lang="ru-RU" sz="2000" dirty="0"/>
          </a:p>
          <a:p>
            <a:pPr algn="ctr"/>
            <a:r>
              <a:rPr lang="ru-RU" sz="2000" dirty="0"/>
              <a:t>(</a:t>
            </a:r>
            <a:r>
              <a:rPr lang="ru-RU" sz="2000" b="1" dirty="0" err="1">
                <a:solidFill>
                  <a:srgbClr val="0000CC"/>
                </a:solidFill>
              </a:rPr>
              <a:t>Імя_функциі</a:t>
            </a:r>
            <a:r>
              <a:rPr lang="ru-RU" sz="2000" b="1" dirty="0">
                <a:solidFill>
                  <a:srgbClr val="0000CC"/>
                </a:solidFill>
              </a:rPr>
              <a:t> аргумент_1 ... аргументу)</a:t>
            </a:r>
          </a:p>
          <a:p>
            <a:pPr lvl="1"/>
            <a:r>
              <a:rPr lang="ru-RU" sz="1800" dirty="0" err="1">
                <a:solidFill>
                  <a:srgbClr val="006600"/>
                </a:solidFill>
              </a:rPr>
              <a:t>Наприклад</a:t>
            </a:r>
            <a:r>
              <a:rPr lang="ru-RU" sz="1800" dirty="0">
                <a:solidFill>
                  <a:srgbClr val="006600"/>
                </a:solidFill>
              </a:rPr>
              <a:t>, </a:t>
            </a:r>
            <a:r>
              <a:rPr lang="ru-RU" sz="1800" dirty="0" err="1">
                <a:solidFill>
                  <a:srgbClr val="006600"/>
                </a:solidFill>
              </a:rPr>
              <a:t>якщо</a:t>
            </a:r>
            <a:r>
              <a:rPr lang="ru-RU" sz="1800" dirty="0">
                <a:solidFill>
                  <a:srgbClr val="006600"/>
                </a:solidFill>
              </a:rPr>
              <a:t> + </a:t>
            </a:r>
            <a:r>
              <a:rPr lang="ru-RU" sz="1800" dirty="0" err="1">
                <a:solidFill>
                  <a:srgbClr val="006600"/>
                </a:solidFill>
              </a:rPr>
              <a:t>являє</a:t>
            </a:r>
            <a:r>
              <a:rPr lang="ru-RU" sz="1800" dirty="0">
                <a:solidFill>
                  <a:srgbClr val="006600"/>
                </a:solidFill>
              </a:rPr>
              <a:t> собою </a:t>
            </a:r>
            <a:r>
              <a:rPr lang="ru-RU" sz="1800" dirty="0" err="1">
                <a:solidFill>
                  <a:srgbClr val="006600"/>
                </a:solidFill>
              </a:rPr>
              <a:t>функцію</a:t>
            </a:r>
            <a:r>
              <a:rPr lang="ru-RU" sz="1800" dirty="0">
                <a:solidFill>
                  <a:srgbClr val="006600"/>
                </a:solidFill>
              </a:rPr>
              <a:t>, яка </a:t>
            </a:r>
            <a:r>
              <a:rPr lang="ru-RU" sz="1800" dirty="0" err="1">
                <a:solidFill>
                  <a:srgbClr val="006600"/>
                </a:solidFill>
              </a:rPr>
              <a:t>одержує</a:t>
            </a:r>
            <a:r>
              <a:rPr lang="ru-RU" sz="1800" dirty="0">
                <a:solidFill>
                  <a:srgbClr val="006600"/>
                </a:solidFill>
              </a:rPr>
              <a:t> два </a:t>
            </a:r>
            <a:r>
              <a:rPr lang="ru-RU" sz="1800" dirty="0" err="1">
                <a:solidFill>
                  <a:srgbClr val="006600"/>
                </a:solidFill>
              </a:rPr>
              <a:t>числових</a:t>
            </a:r>
            <a:r>
              <a:rPr lang="ru-RU" sz="1800" dirty="0">
                <a:solidFill>
                  <a:srgbClr val="006600"/>
                </a:solidFill>
              </a:rPr>
              <a:t> параметра, то результатом </a:t>
            </a:r>
            <a:r>
              <a:rPr lang="ru-RU" sz="1800" dirty="0" err="1">
                <a:solidFill>
                  <a:srgbClr val="006600"/>
                </a:solidFill>
              </a:rPr>
              <a:t>виразу</a:t>
            </a:r>
            <a:r>
              <a:rPr lang="ru-RU" sz="1800" dirty="0">
                <a:solidFill>
                  <a:srgbClr val="006600"/>
                </a:solidFill>
              </a:rPr>
              <a:t> (+5 7) є число 12.</a:t>
            </a:r>
          </a:p>
        </p:txBody>
      </p:sp>
    </p:spTree>
    <p:extLst>
      <p:ext uri="{BB962C8B-B14F-4D97-AF65-F5344CB8AC3E}">
        <p14:creationId xmlns:p14="http://schemas.microsoft.com/office/powerpoint/2010/main" val="28632892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37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-29015"/>
            <a:ext cx="896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 smtClean="0">
                <a:solidFill>
                  <a:schemeClr val="bg1"/>
                </a:solidFill>
                <a:latin typeface="+mn-lt"/>
              </a:rPr>
              <a:t>Характеристика мови </a:t>
            </a:r>
            <a:r>
              <a:rPr lang="en-US" b="1" dirty="0" smtClean="0">
                <a:solidFill>
                  <a:schemeClr val="bg1"/>
                </a:solidFill>
                <a:latin typeface="+mn-lt"/>
              </a:rPr>
              <a:t>LISP</a:t>
            </a:r>
            <a:endParaRPr lang="ru-RU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196752"/>
            <a:ext cx="84249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 err="1"/>
              <a:t>Функції</a:t>
            </a:r>
            <a:r>
              <a:rPr lang="ru-RU" sz="2000" dirty="0"/>
              <a:t> </a:t>
            </a:r>
            <a:r>
              <a:rPr lang="ru-RU" sz="2000" dirty="0" err="1"/>
              <a:t>мови</a:t>
            </a:r>
            <a:r>
              <a:rPr lang="ru-RU" sz="2000" dirty="0"/>
              <a:t> </a:t>
            </a:r>
            <a:r>
              <a:rPr lang="ru-RU" sz="2000" dirty="0" smtClean="0"/>
              <a:t>LISP </a:t>
            </a:r>
            <a:r>
              <a:rPr lang="ru-RU" sz="2000" dirty="0" err="1" smtClean="0"/>
              <a:t>викликаються</a:t>
            </a:r>
            <a:r>
              <a:rPr lang="ru-RU" sz="2000" dirty="0" smtClean="0"/>
              <a:t> </a:t>
            </a:r>
            <a:r>
              <a:rPr lang="ru-RU" sz="2000" dirty="0"/>
              <a:t>за </a:t>
            </a:r>
            <a:r>
              <a:rPr lang="ru-RU" sz="2000" dirty="0" err="1" smtClean="0"/>
              <a:t>допомогою</a:t>
            </a:r>
            <a:r>
              <a:rPr lang="ru-RU" sz="2000" dirty="0" smtClean="0"/>
              <a:t> S-</a:t>
            </a:r>
            <a:r>
              <a:rPr lang="ru-RU" sz="2000" dirty="0" err="1" smtClean="0"/>
              <a:t>виразів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представляють</a:t>
            </a:r>
            <a:r>
              <a:rPr lang="ru-RU" sz="2000" dirty="0"/>
              <a:t> собою форму записи </a:t>
            </a:r>
            <a:r>
              <a:rPr lang="ru-RU" sz="2000" dirty="0" err="1"/>
              <a:t>символьних</a:t>
            </a:r>
            <a:r>
              <a:rPr lang="ru-RU" sz="2000" dirty="0"/>
              <a:t> </a:t>
            </a:r>
            <a:r>
              <a:rPr lang="ru-RU" sz="2000" dirty="0" err="1"/>
              <a:t>виразів</a:t>
            </a:r>
            <a:r>
              <a:rPr lang="ru-RU" sz="2000" dirty="0"/>
              <a:t>. </a:t>
            </a:r>
            <a:endParaRPr lang="ru-RU" sz="2000" dirty="0" smtClean="0"/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 smtClean="0"/>
              <a:t>В </a:t>
            </a:r>
            <a:r>
              <a:rPr lang="ru-RU" sz="2000" dirty="0" err="1" smtClean="0"/>
              <a:t>результаті</a:t>
            </a:r>
            <a:r>
              <a:rPr lang="ru-RU" sz="2000" dirty="0" smtClean="0"/>
              <a:t> </a:t>
            </a:r>
            <a:r>
              <a:rPr lang="ru-RU" sz="2000" dirty="0" err="1" smtClean="0"/>
              <a:t>усі</a:t>
            </a:r>
            <a:r>
              <a:rPr lang="ru-RU" sz="2000" dirty="0" smtClean="0"/>
              <a:t> </a:t>
            </a:r>
            <a:r>
              <a:rPr lang="ru-RU" sz="2000" dirty="0" err="1"/>
              <a:t>структури</a:t>
            </a:r>
            <a:r>
              <a:rPr lang="ru-RU" sz="2000" dirty="0"/>
              <a:t> </a:t>
            </a:r>
            <a:r>
              <a:rPr lang="ru-RU" sz="2000" dirty="0" err="1"/>
              <a:t>мови</a:t>
            </a:r>
            <a:r>
              <a:rPr lang="ru-RU" sz="2000" dirty="0"/>
              <a:t> LISP, </a:t>
            </a:r>
            <a:r>
              <a:rPr lang="ru-RU" sz="2000" b="1" dirty="0"/>
              <a:t>і </a:t>
            </a:r>
            <a:r>
              <a:rPr lang="ru-RU" sz="2000" b="1" dirty="0" err="1"/>
              <a:t>дані</a:t>
            </a:r>
            <a:r>
              <a:rPr lang="ru-RU" sz="2000" b="1" dirty="0"/>
              <a:t>, і </a:t>
            </a:r>
            <a:r>
              <a:rPr lang="ru-RU" sz="2000" b="1" dirty="0" smtClean="0"/>
              <a:t>код, </a:t>
            </a:r>
            <a:r>
              <a:rPr lang="ru-RU" sz="2000" dirty="0"/>
              <a:t>стали </a:t>
            </a:r>
            <a:r>
              <a:rPr lang="ru-RU" sz="2000" dirty="0" err="1"/>
              <a:t>називатися</a:t>
            </a:r>
            <a:r>
              <a:rPr lang="ru-RU" sz="2000" dirty="0"/>
              <a:t> S-</a:t>
            </a:r>
            <a:r>
              <a:rPr lang="ru-RU" sz="2000" dirty="0" err="1"/>
              <a:t>виразами</a:t>
            </a:r>
            <a:r>
              <a:rPr lang="ru-RU" sz="2000" dirty="0"/>
              <a:t>. </a:t>
            </a:r>
            <a:endParaRPr lang="ru-RU" sz="2000" dirty="0" smtClean="0"/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 smtClean="0"/>
              <a:t>S-</a:t>
            </a:r>
            <a:r>
              <a:rPr lang="ru-RU" sz="2000" dirty="0" err="1" smtClean="0"/>
              <a:t>вираз</a:t>
            </a:r>
            <a:r>
              <a:rPr lang="ru-RU" sz="2000" dirty="0" smtClean="0"/>
              <a:t> </a:t>
            </a:r>
            <a:r>
              <a:rPr lang="ru-RU" sz="2000" dirty="0" err="1"/>
              <a:t>може</a:t>
            </a:r>
            <a:r>
              <a:rPr lang="ru-RU" sz="2000" dirty="0"/>
              <a:t> бути </a:t>
            </a:r>
            <a:r>
              <a:rPr lang="ru-RU" sz="2000" dirty="0" err="1"/>
              <a:t>або</a:t>
            </a:r>
            <a:r>
              <a:rPr lang="ru-RU" sz="2000" dirty="0"/>
              <a:t> списком, </a:t>
            </a:r>
            <a:r>
              <a:rPr lang="ru-RU" sz="2000" dirty="0" err="1"/>
              <a:t>або</a:t>
            </a:r>
            <a:r>
              <a:rPr lang="ru-RU" sz="2000" dirty="0"/>
              <a:t> атомом.</a:t>
            </a:r>
          </a:p>
        </p:txBody>
      </p:sp>
    </p:spTree>
    <p:extLst>
      <p:ext uri="{BB962C8B-B14F-4D97-AF65-F5344CB8AC3E}">
        <p14:creationId xmlns:p14="http://schemas.microsoft.com/office/powerpoint/2010/main" val="24091450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38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960" y="980728"/>
            <a:ext cx="9100467" cy="57861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000" dirty="0" err="1" smtClean="0"/>
              <a:t>Мова</a:t>
            </a:r>
            <a:r>
              <a:rPr lang="ru-RU" sz="2000" dirty="0" smtClean="0"/>
              <a:t> </a:t>
            </a:r>
            <a:r>
              <a:rPr lang="ru-RU" sz="2000" dirty="0" err="1"/>
              <a:t>Scheme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є </a:t>
            </a:r>
            <a:r>
              <a:rPr lang="ru-RU" sz="2000" dirty="0" err="1"/>
              <a:t>діалектом</a:t>
            </a:r>
            <a:r>
              <a:rPr lang="ru-RU" sz="2000" dirty="0"/>
              <a:t> </a:t>
            </a:r>
            <a:r>
              <a:rPr lang="ru-RU" sz="2000" dirty="0" err="1"/>
              <a:t>мови</a:t>
            </a:r>
            <a:r>
              <a:rPr lang="ru-RU" sz="2000" dirty="0"/>
              <a:t> LISP, </a:t>
            </a:r>
            <a:r>
              <a:rPr lang="ru-RU" sz="2000" dirty="0" smtClean="0"/>
              <a:t>проста і популярна </a:t>
            </a:r>
            <a:r>
              <a:rPr lang="ru-RU" sz="2000" dirty="0" err="1" smtClean="0"/>
              <a:t>мова</a:t>
            </a:r>
            <a:r>
              <a:rPr lang="ru-RU" sz="2000" dirty="0" smtClean="0"/>
              <a:t> </a:t>
            </a:r>
            <a:r>
              <a:rPr lang="ru-RU" sz="2000" dirty="0" err="1" smtClean="0"/>
              <a:t>функціонального</a:t>
            </a:r>
            <a:r>
              <a:rPr lang="ru-RU" sz="2000" dirty="0" smtClean="0"/>
              <a:t> </a:t>
            </a:r>
            <a:r>
              <a:rPr lang="ru-RU" sz="2000" dirty="0" err="1" smtClean="0"/>
              <a:t>програмування</a:t>
            </a:r>
            <a:r>
              <a:rPr lang="ru-RU" sz="2000" dirty="0" smtClean="0"/>
              <a:t>, </a:t>
            </a:r>
            <a:r>
              <a:rPr lang="ru-RU" sz="2000" dirty="0"/>
              <a:t>а </a:t>
            </a:r>
            <a:r>
              <a:rPr lang="ru-RU" sz="2000" dirty="0" err="1"/>
              <a:t>інтерпретатори</a:t>
            </a:r>
            <a:r>
              <a:rPr lang="ru-RU" sz="2000" dirty="0"/>
              <a:t> </a:t>
            </a:r>
            <a:r>
              <a:rPr lang="ru-RU" sz="2000" dirty="0" err="1"/>
              <a:t>мови</a:t>
            </a:r>
            <a:r>
              <a:rPr lang="ru-RU" sz="2000" dirty="0"/>
              <a:t> </a:t>
            </a:r>
            <a:r>
              <a:rPr lang="ru-RU" sz="2000" dirty="0" err="1"/>
              <a:t>Scheme</a:t>
            </a:r>
            <a:r>
              <a:rPr lang="ru-RU" sz="2000" dirty="0"/>
              <a:t> </a:t>
            </a:r>
            <a:r>
              <a:rPr lang="ru-RU" sz="2000" dirty="0" err="1"/>
              <a:t>легкодоступні</a:t>
            </a:r>
            <a:r>
              <a:rPr lang="ru-RU" sz="2000" dirty="0"/>
              <a:t> для будь-</a:t>
            </a:r>
            <a:r>
              <a:rPr lang="ru-RU" sz="2000" dirty="0" err="1"/>
              <a:t>якого</a:t>
            </a:r>
            <a:r>
              <a:rPr lang="ru-RU" sz="2000" dirty="0"/>
              <a:t> типу </a:t>
            </a:r>
            <a:r>
              <a:rPr lang="ru-RU" sz="2000" dirty="0" err="1"/>
              <a:t>комп'ютерів</a:t>
            </a:r>
            <a:r>
              <a:rPr lang="ru-RU" sz="2000" dirty="0"/>
              <a:t>. </a:t>
            </a:r>
            <a:endParaRPr lang="ru-RU" sz="20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000" dirty="0" err="1"/>
              <a:t>Scheme</a:t>
            </a:r>
            <a:r>
              <a:rPr lang="ru-RU" sz="2000" dirty="0"/>
              <a:t> </a:t>
            </a:r>
            <a:r>
              <a:rPr lang="ru-RU" sz="2000" dirty="0" err="1" smtClean="0"/>
              <a:t>використовує</a:t>
            </a:r>
            <a:r>
              <a:rPr lang="ru-RU" sz="2000" dirty="0" smtClean="0"/>
              <a:t> </a:t>
            </a:r>
            <a:r>
              <a:rPr lang="ru-RU" sz="2000" dirty="0" err="1"/>
              <a:t>виключно</a:t>
            </a:r>
            <a:r>
              <a:rPr lang="ru-RU" sz="2000" dirty="0"/>
              <a:t> </a:t>
            </a:r>
            <a:r>
              <a:rPr lang="ru-RU" sz="2000" dirty="0" err="1"/>
              <a:t>статичний</a:t>
            </a:r>
            <a:r>
              <a:rPr lang="ru-RU" sz="2000" dirty="0"/>
              <a:t> </a:t>
            </a:r>
            <a:r>
              <a:rPr lang="ru-RU" sz="2000" dirty="0" err="1"/>
              <a:t>огляд</a:t>
            </a:r>
            <a:r>
              <a:rPr lang="ru-RU" sz="2000" dirty="0"/>
              <a:t> </a:t>
            </a:r>
            <a:r>
              <a:rPr lang="ru-RU" sz="2000" dirty="0" err="1"/>
              <a:t>даних</a:t>
            </a:r>
            <a:r>
              <a:rPr lang="ru-RU" sz="2000" dirty="0"/>
              <a:t> і </a:t>
            </a:r>
            <a:r>
              <a:rPr lang="ru-RU" sz="2000" dirty="0" err="1"/>
              <a:t>обробляє</a:t>
            </a:r>
            <a:r>
              <a:rPr lang="ru-RU" sz="2000" dirty="0"/>
              <a:t> </a:t>
            </a:r>
            <a:r>
              <a:rPr lang="ru-RU" sz="2000" dirty="0" err="1"/>
              <a:t>функції</a:t>
            </a:r>
            <a:r>
              <a:rPr lang="ru-RU" sz="2000" dirty="0"/>
              <a:t> як </a:t>
            </a:r>
            <a:r>
              <a:rPr lang="ru-RU" sz="2000" dirty="0" err="1"/>
              <a:t>сутності</a:t>
            </a:r>
            <a:r>
              <a:rPr lang="ru-RU" sz="2000" dirty="0"/>
              <a:t> </a:t>
            </a:r>
            <a:r>
              <a:rPr lang="ru-RU" sz="2000" dirty="0" err="1"/>
              <a:t>першого</a:t>
            </a:r>
            <a:r>
              <a:rPr lang="ru-RU" sz="2000" dirty="0"/>
              <a:t> </a:t>
            </a:r>
            <a:r>
              <a:rPr lang="ru-RU" sz="2000" dirty="0" err="1"/>
              <a:t>класу</a:t>
            </a:r>
            <a:r>
              <a:rPr lang="ru-RU" sz="2000" dirty="0"/>
              <a:t>. </a:t>
            </a:r>
            <a:endParaRPr lang="ru-RU" sz="20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000" dirty="0" err="1" smtClean="0"/>
              <a:t>Функції</a:t>
            </a:r>
            <a:r>
              <a:rPr lang="ru-RU" sz="2000" dirty="0" smtClean="0"/>
              <a:t> </a:t>
            </a:r>
            <a:r>
              <a:rPr lang="ru-RU" sz="2000" dirty="0"/>
              <a:t>в </a:t>
            </a:r>
            <a:r>
              <a:rPr lang="ru-RU" sz="2000" dirty="0" err="1"/>
              <a:t>мові</a:t>
            </a:r>
            <a:r>
              <a:rPr lang="ru-RU" sz="2000" dirty="0"/>
              <a:t> </a:t>
            </a:r>
            <a:r>
              <a:rPr lang="ru-RU" sz="2000" dirty="0" err="1"/>
              <a:t>Scheme</a:t>
            </a:r>
            <a:r>
              <a:rPr lang="ru-RU" sz="2000" dirty="0"/>
              <a:t> </a:t>
            </a:r>
            <a:r>
              <a:rPr lang="ru-RU" sz="2000" dirty="0" err="1"/>
              <a:t>можуть</a:t>
            </a:r>
            <a:r>
              <a:rPr lang="ru-RU" sz="2000" dirty="0"/>
              <a:t> бути </a:t>
            </a:r>
            <a:r>
              <a:rPr lang="ru-RU" sz="2000" b="1" dirty="0" err="1">
                <a:solidFill>
                  <a:srgbClr val="0000CC"/>
                </a:solidFill>
              </a:rPr>
              <a:t>значеннями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виразів</a:t>
            </a:r>
            <a:r>
              <a:rPr lang="ru-RU" sz="2000" b="1" dirty="0">
                <a:solidFill>
                  <a:srgbClr val="0000CC"/>
                </a:solidFill>
              </a:rPr>
              <a:t> і </a:t>
            </a:r>
            <a:r>
              <a:rPr lang="ru-RU" sz="2000" b="1" dirty="0" err="1">
                <a:solidFill>
                  <a:srgbClr val="0000CC"/>
                </a:solidFill>
              </a:rPr>
              <a:t>елементами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списків</a:t>
            </a:r>
            <a:r>
              <a:rPr lang="ru-RU" sz="2000" dirty="0"/>
              <a:t>, а </a:t>
            </a:r>
            <a:r>
              <a:rPr lang="ru-RU" sz="2000" dirty="0" err="1"/>
              <a:t>також</a:t>
            </a:r>
            <a:r>
              <a:rPr lang="ru-RU" sz="2000" dirty="0"/>
              <a:t> </a:t>
            </a:r>
            <a:r>
              <a:rPr lang="ru-RU" sz="2000" dirty="0" err="1"/>
              <a:t>можуть</a:t>
            </a:r>
            <a:r>
              <a:rPr lang="ru-RU" sz="2000" dirty="0"/>
              <a:t> </a:t>
            </a:r>
            <a:r>
              <a:rPr lang="ru-RU" sz="2000" dirty="0" err="1"/>
              <a:t>присвоюватися</a:t>
            </a:r>
            <a:r>
              <a:rPr lang="ru-RU" sz="2000" dirty="0"/>
              <a:t> </a:t>
            </a:r>
            <a:r>
              <a:rPr lang="ru-RU" sz="2000" dirty="0" err="1"/>
              <a:t>змінним</a:t>
            </a:r>
            <a:r>
              <a:rPr lang="ru-RU" sz="2000" dirty="0"/>
              <a:t> і </a:t>
            </a:r>
            <a:r>
              <a:rPr lang="ru-RU" sz="2000" dirty="0" err="1"/>
              <a:t>передаватися</a:t>
            </a:r>
            <a:r>
              <a:rPr lang="ru-RU" sz="2000" dirty="0"/>
              <a:t> як </a:t>
            </a:r>
            <a:r>
              <a:rPr lang="ru-RU" sz="2000" dirty="0" err="1"/>
              <a:t>параметри</a:t>
            </a:r>
            <a:r>
              <a:rPr lang="ru-RU" sz="2000" dirty="0"/>
              <a:t>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000" dirty="0" err="1"/>
              <a:t>Інтерпретатор</a:t>
            </a:r>
            <a:r>
              <a:rPr lang="ru-RU" sz="2000" dirty="0"/>
              <a:t> </a:t>
            </a:r>
            <a:r>
              <a:rPr lang="ru-RU" sz="2000" dirty="0" err="1"/>
              <a:t>мови</a:t>
            </a:r>
            <a:r>
              <a:rPr lang="ru-RU" sz="2000" dirty="0"/>
              <a:t> </a:t>
            </a:r>
            <a:r>
              <a:rPr lang="ru-RU" sz="2000" dirty="0" err="1"/>
              <a:t>Scheme</a:t>
            </a:r>
            <a:r>
              <a:rPr lang="ru-RU" sz="2000" dirty="0"/>
              <a:t> є </a:t>
            </a:r>
            <a:r>
              <a:rPr lang="ru-RU" sz="2000" dirty="0" err="1"/>
              <a:t>нескінченний</a:t>
            </a:r>
            <a:r>
              <a:rPr lang="ru-RU" sz="2000" dirty="0"/>
              <a:t> цикл типу </a:t>
            </a:r>
            <a:endParaRPr lang="ru-RU" sz="2000" dirty="0" smtClean="0"/>
          </a:p>
          <a:p>
            <a:pPr algn="ctr">
              <a:spcAft>
                <a:spcPts val="600"/>
              </a:spcAft>
            </a:pPr>
            <a:r>
              <a:rPr lang="ru-RU" sz="2000" dirty="0" err="1" smtClean="0">
                <a:solidFill>
                  <a:srgbClr val="0000CC"/>
                </a:solidFill>
              </a:rPr>
              <a:t>прочитати</a:t>
            </a:r>
            <a:r>
              <a:rPr lang="ru-RU" sz="2000" dirty="0" smtClean="0">
                <a:solidFill>
                  <a:srgbClr val="0000CC"/>
                </a:solidFill>
              </a:rPr>
              <a:t>- </a:t>
            </a:r>
            <a:r>
              <a:rPr lang="ru-RU" sz="2000" dirty="0" err="1">
                <a:solidFill>
                  <a:srgbClr val="0000CC"/>
                </a:solidFill>
              </a:rPr>
              <a:t>обчислити-записати</a:t>
            </a:r>
            <a:r>
              <a:rPr lang="ru-RU" sz="2000" dirty="0">
                <a:solidFill>
                  <a:srgbClr val="0000CC"/>
                </a:solidFill>
              </a:rPr>
              <a:t>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000" dirty="0" err="1"/>
              <a:t>Вирази</a:t>
            </a:r>
            <a:r>
              <a:rPr lang="ru-RU" sz="2000" dirty="0"/>
              <a:t>,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викликають</a:t>
            </a:r>
            <a:r>
              <a:rPr lang="ru-RU" sz="2000" dirty="0"/>
              <a:t> </a:t>
            </a:r>
            <a:r>
              <a:rPr lang="ru-RU" sz="2000" dirty="0" err="1"/>
              <a:t>елементарні</a:t>
            </a:r>
            <a:r>
              <a:rPr lang="ru-RU" sz="2000" dirty="0"/>
              <a:t> </a:t>
            </a:r>
            <a:r>
              <a:rPr lang="ru-RU" sz="2000" dirty="0" err="1"/>
              <a:t>функції</a:t>
            </a:r>
            <a:r>
              <a:rPr lang="ru-RU" sz="2000" dirty="0"/>
              <a:t>, </a:t>
            </a:r>
            <a:r>
              <a:rPr lang="ru-RU" sz="2000" dirty="0" err="1"/>
              <a:t>обчислюються</a:t>
            </a:r>
            <a:r>
              <a:rPr lang="ru-RU" sz="2000" dirty="0"/>
              <a:t> </a:t>
            </a:r>
            <a:r>
              <a:rPr lang="ru-RU" sz="2000" dirty="0" err="1"/>
              <a:t>наступним</a:t>
            </a:r>
            <a:r>
              <a:rPr lang="ru-RU" sz="2000" dirty="0"/>
              <a:t> чином: </a:t>
            </a:r>
            <a:r>
              <a:rPr lang="ru-RU" sz="2000" dirty="0" err="1"/>
              <a:t>спочатку</a:t>
            </a:r>
            <a:r>
              <a:rPr lang="ru-RU" sz="2000" dirty="0"/>
              <a:t> </a:t>
            </a:r>
            <a:r>
              <a:rPr lang="ru-RU" sz="2000" dirty="0" err="1"/>
              <a:t>обчислюється</a:t>
            </a:r>
            <a:r>
              <a:rPr lang="ru-RU" sz="2000" dirty="0"/>
              <a:t> </a:t>
            </a:r>
            <a:r>
              <a:rPr lang="ru-RU" sz="2000" dirty="0" err="1"/>
              <a:t>кожен</a:t>
            </a:r>
            <a:r>
              <a:rPr lang="ru-RU" sz="2000" dirty="0"/>
              <a:t> з </a:t>
            </a:r>
            <a:r>
              <a:rPr lang="ru-RU" sz="2000" dirty="0" err="1"/>
              <a:t>параметрів</a:t>
            </a:r>
            <a:r>
              <a:rPr lang="ru-RU" sz="2000" dirty="0"/>
              <a:t> </a:t>
            </a:r>
            <a:r>
              <a:rPr lang="ru-RU" sz="2000" dirty="0" err="1" smtClean="0"/>
              <a:t>виразу</a:t>
            </a:r>
            <a:r>
              <a:rPr lang="ru-RU" sz="2000" dirty="0" smtClean="0"/>
              <a:t> </a:t>
            </a:r>
            <a:r>
              <a:rPr lang="ru-RU" sz="2000" dirty="0" err="1"/>
              <a:t>незалежно</a:t>
            </a:r>
            <a:r>
              <a:rPr lang="ru-RU" sz="2000" dirty="0"/>
              <a:t> </a:t>
            </a:r>
            <a:r>
              <a:rPr lang="ru-RU" sz="2000" dirty="0" err="1"/>
              <a:t>від</a:t>
            </a:r>
            <a:r>
              <a:rPr lang="ru-RU" sz="2000" dirty="0"/>
              <a:t> порядку </a:t>
            </a:r>
            <a:r>
              <a:rPr lang="ru-RU" sz="2000" dirty="0" err="1"/>
              <a:t>їх</a:t>
            </a:r>
            <a:r>
              <a:rPr lang="ru-RU" sz="2000" dirty="0"/>
              <a:t> </a:t>
            </a:r>
            <a:r>
              <a:rPr lang="ru-RU" sz="2000" dirty="0" err="1"/>
              <a:t>слідування</a:t>
            </a:r>
            <a:r>
              <a:rPr lang="ru-RU" sz="2000" dirty="0"/>
              <a:t>. </a:t>
            </a:r>
            <a:r>
              <a:rPr lang="ru-RU" sz="2000" dirty="0" err="1"/>
              <a:t>Потім</a:t>
            </a:r>
            <a:r>
              <a:rPr lang="ru-RU" sz="2000" dirty="0"/>
              <a:t> </a:t>
            </a:r>
            <a:r>
              <a:rPr lang="ru-RU" sz="2000" dirty="0" err="1"/>
              <a:t>елементарна</a:t>
            </a:r>
            <a:r>
              <a:rPr lang="ru-RU" sz="2000" dirty="0"/>
              <a:t> </a:t>
            </a:r>
            <a:r>
              <a:rPr lang="ru-RU" sz="2000" dirty="0" err="1"/>
              <a:t>функція</a:t>
            </a:r>
            <a:r>
              <a:rPr lang="ru-RU" sz="2000" dirty="0"/>
              <a:t> </a:t>
            </a:r>
            <a:r>
              <a:rPr lang="ru-RU" sz="2000" dirty="0" err="1"/>
              <a:t>застосовується</a:t>
            </a:r>
            <a:r>
              <a:rPr lang="ru-RU" sz="2000" dirty="0"/>
              <a:t> до </a:t>
            </a:r>
            <a:r>
              <a:rPr lang="ru-RU" sz="2000" dirty="0" err="1"/>
              <a:t>значень</a:t>
            </a:r>
            <a:r>
              <a:rPr lang="ru-RU" sz="2000" dirty="0"/>
              <a:t> </a:t>
            </a:r>
            <a:r>
              <a:rPr lang="ru-RU" sz="2000" dirty="0" err="1"/>
              <a:t>параметрів</a:t>
            </a:r>
            <a:r>
              <a:rPr lang="ru-RU" sz="2000" dirty="0"/>
              <a:t>, і </a:t>
            </a:r>
            <a:r>
              <a:rPr lang="ru-RU" sz="2000" dirty="0" err="1"/>
              <a:t>відображається</a:t>
            </a:r>
            <a:r>
              <a:rPr lang="ru-RU" sz="2000" dirty="0"/>
              <a:t> результат.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000" dirty="0" err="1"/>
              <a:t>Мова</a:t>
            </a:r>
            <a:r>
              <a:rPr lang="ru-RU" sz="2000" dirty="0"/>
              <a:t> </a:t>
            </a:r>
            <a:r>
              <a:rPr lang="ru-RU" sz="2000" dirty="0" err="1"/>
              <a:t>Scheme</a:t>
            </a:r>
            <a:r>
              <a:rPr lang="ru-RU" sz="2000" dirty="0"/>
              <a:t> </a:t>
            </a:r>
            <a:r>
              <a:rPr lang="ru-RU" sz="2000" b="1" dirty="0" err="1"/>
              <a:t>містить</a:t>
            </a:r>
            <a:r>
              <a:rPr lang="ru-RU" sz="2000" b="1" dirty="0"/>
              <a:t> </a:t>
            </a:r>
            <a:r>
              <a:rPr lang="ru-RU" sz="2000" b="1" dirty="0" err="1"/>
              <a:t>елементарні</a:t>
            </a:r>
            <a:r>
              <a:rPr lang="ru-RU" sz="2000" b="1" dirty="0"/>
              <a:t> </a:t>
            </a:r>
            <a:r>
              <a:rPr lang="ru-RU" sz="2000" b="1" dirty="0" err="1"/>
              <a:t>функції</a:t>
            </a:r>
            <a:r>
              <a:rPr lang="ru-RU" sz="2000" b="1" dirty="0"/>
              <a:t> </a:t>
            </a:r>
            <a:r>
              <a:rPr lang="ru-RU" sz="2000" dirty="0"/>
              <a:t>для </a:t>
            </a:r>
            <a:r>
              <a:rPr lang="ru-RU" sz="2000" dirty="0" err="1"/>
              <a:t>виконання</a:t>
            </a:r>
            <a:r>
              <a:rPr lang="ru-RU" sz="2000" dirty="0"/>
              <a:t> </a:t>
            </a:r>
            <a:r>
              <a:rPr lang="ru-RU" sz="2000" dirty="0" err="1"/>
              <a:t>основних</a:t>
            </a:r>
            <a:r>
              <a:rPr lang="ru-RU" sz="2000" dirty="0"/>
              <a:t> </a:t>
            </a:r>
            <a:r>
              <a:rPr lang="ru-RU" sz="2000" dirty="0" err="1"/>
              <a:t>арифметичних</a:t>
            </a:r>
            <a:r>
              <a:rPr lang="ru-RU" sz="2000" dirty="0"/>
              <a:t> </a:t>
            </a:r>
            <a:r>
              <a:rPr lang="ru-RU" sz="2000" dirty="0" err="1"/>
              <a:t>операцій</a:t>
            </a:r>
            <a:r>
              <a:rPr lang="ru-RU" sz="2000" dirty="0"/>
              <a:t>. До них </a:t>
            </a:r>
            <a:r>
              <a:rPr lang="ru-RU" sz="2000" dirty="0" err="1"/>
              <a:t>відносяться</a:t>
            </a:r>
            <a:r>
              <a:rPr lang="ru-RU" sz="2000" dirty="0"/>
              <a:t> </a:t>
            </a:r>
            <a:r>
              <a:rPr lang="ru-RU" sz="2000" b="1" dirty="0">
                <a:solidFill>
                  <a:srgbClr val="0000CC"/>
                </a:solidFill>
              </a:rPr>
              <a:t>+, -, * і / </a:t>
            </a:r>
            <a:r>
              <a:rPr lang="ru-RU" sz="2000" dirty="0"/>
              <a:t>для </a:t>
            </a:r>
            <a:r>
              <a:rPr lang="ru-RU" sz="2000" dirty="0" err="1"/>
              <a:t>додавання</a:t>
            </a:r>
            <a:r>
              <a:rPr lang="ru-RU" sz="2000" dirty="0"/>
              <a:t>, </a:t>
            </a:r>
            <a:r>
              <a:rPr lang="ru-RU" sz="2000" dirty="0" err="1"/>
              <a:t>віднімання</a:t>
            </a:r>
            <a:r>
              <a:rPr lang="ru-RU" sz="2000" dirty="0"/>
              <a:t>, </a:t>
            </a:r>
            <a:r>
              <a:rPr lang="ru-RU" sz="2000" dirty="0" err="1"/>
              <a:t>множення</a:t>
            </a:r>
            <a:r>
              <a:rPr lang="ru-RU" sz="2000" dirty="0"/>
              <a:t> і </a:t>
            </a:r>
            <a:r>
              <a:rPr lang="ru-RU" sz="2000" dirty="0" err="1"/>
              <a:t>ділення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-108521" y="116632"/>
            <a:ext cx="9224947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Характеристика </a:t>
            </a:r>
            <a:r>
              <a:rPr lang="ru-RU" b="1" dirty="0" err="1" smtClean="0">
                <a:solidFill>
                  <a:schemeClr val="bg1"/>
                </a:solidFill>
              </a:rPr>
              <a:t>мови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b="1" dirty="0" err="1" smtClean="0">
                <a:solidFill>
                  <a:schemeClr val="bg1"/>
                </a:solidFill>
              </a:rPr>
              <a:t>Scheme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3674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39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960" y="980728"/>
            <a:ext cx="9128039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b="1" dirty="0" smtClean="0">
                <a:solidFill>
                  <a:srgbClr val="0000CC"/>
                </a:solidFill>
              </a:rPr>
              <a:t>Списки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/>
              <a:t>є </a:t>
            </a:r>
            <a:r>
              <a:rPr lang="ru-RU" sz="2000" dirty="0" err="1"/>
              <a:t>основні</a:t>
            </a:r>
            <a:r>
              <a:rPr lang="ru-RU" sz="2000" dirty="0"/>
              <a:t> </a:t>
            </a:r>
            <a:r>
              <a:rPr lang="ru-RU" sz="2000" dirty="0" err="1"/>
              <a:t>структури</a:t>
            </a:r>
            <a:r>
              <a:rPr lang="ru-RU" sz="2000" dirty="0"/>
              <a:t> </a:t>
            </a:r>
            <a:r>
              <a:rPr lang="ru-RU" sz="2000" dirty="0" err="1"/>
              <a:t>даних</a:t>
            </a:r>
            <a:r>
              <a:rPr lang="ru-RU" sz="2000" dirty="0"/>
              <a:t> в </a:t>
            </a:r>
            <a:r>
              <a:rPr lang="ru-RU" sz="2000" dirty="0" err="1"/>
              <a:t>мові</a:t>
            </a:r>
            <a:r>
              <a:rPr lang="ru-RU" sz="2000" dirty="0"/>
              <a:t> </a:t>
            </a:r>
            <a:r>
              <a:rPr lang="ru-RU" sz="2000" dirty="0" err="1"/>
              <a:t>Scheme</a:t>
            </a:r>
            <a:r>
              <a:rPr lang="ru-RU" sz="2000" dirty="0"/>
              <a:t>. </a:t>
            </a:r>
            <a:endParaRPr lang="ru-RU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err="1" smtClean="0"/>
              <a:t>Існують</a:t>
            </a:r>
            <a:r>
              <a:rPr lang="ru-RU" sz="2000" dirty="0" smtClean="0"/>
              <a:t> </a:t>
            </a:r>
            <a:r>
              <a:rPr lang="ru-RU" sz="2000" dirty="0" err="1"/>
              <a:t>дві</a:t>
            </a:r>
            <a:r>
              <a:rPr lang="ru-RU" sz="2000" dirty="0"/>
              <a:t> </a:t>
            </a:r>
            <a:r>
              <a:rPr lang="ru-RU" sz="2000" dirty="0" err="1"/>
              <a:t>елементарні</a:t>
            </a:r>
            <a:r>
              <a:rPr lang="ru-RU" sz="2000" dirty="0"/>
              <a:t> </a:t>
            </a:r>
            <a:r>
              <a:rPr lang="ru-RU" sz="2000" dirty="0" err="1"/>
              <a:t>функції</a:t>
            </a:r>
            <a:r>
              <a:rPr lang="ru-RU" sz="2000" dirty="0"/>
              <a:t> </a:t>
            </a:r>
            <a:r>
              <a:rPr lang="ru-RU" sz="2000" dirty="0" err="1"/>
              <a:t>вибору</a:t>
            </a:r>
            <a:r>
              <a:rPr lang="ru-RU" sz="2000" dirty="0"/>
              <a:t> </a:t>
            </a:r>
            <a:r>
              <a:rPr lang="ru-RU" sz="2000" dirty="0" err="1"/>
              <a:t>елементів</a:t>
            </a:r>
            <a:r>
              <a:rPr lang="ru-RU" sz="2000" dirty="0"/>
              <a:t> </a:t>
            </a:r>
            <a:r>
              <a:rPr lang="ru-RU" sz="2000" dirty="0" err="1"/>
              <a:t>зі</a:t>
            </a:r>
            <a:r>
              <a:rPr lang="ru-RU" sz="2000" dirty="0"/>
              <a:t> </a:t>
            </a:r>
            <a:r>
              <a:rPr lang="ru-RU" sz="2000" dirty="0" err="1"/>
              <a:t>списків</a:t>
            </a:r>
            <a:r>
              <a:rPr lang="ru-RU" sz="2000" dirty="0"/>
              <a:t> в </a:t>
            </a:r>
            <a:r>
              <a:rPr lang="ru-RU" sz="2000" dirty="0" err="1"/>
              <a:t>мові</a:t>
            </a:r>
            <a:r>
              <a:rPr lang="ru-RU" sz="2000" dirty="0"/>
              <a:t> </a:t>
            </a:r>
            <a:r>
              <a:rPr lang="ru-RU" sz="2000" dirty="0" err="1"/>
              <a:t>Scheme</a:t>
            </a:r>
            <a:r>
              <a:rPr lang="ru-RU" sz="2000" dirty="0"/>
              <a:t>: </a:t>
            </a:r>
            <a:r>
              <a:rPr lang="ru-RU" sz="2000" b="1" dirty="0">
                <a:solidFill>
                  <a:srgbClr val="0000CC"/>
                </a:solidFill>
              </a:rPr>
              <a:t>CAR і СDR </a:t>
            </a:r>
            <a:r>
              <a:rPr lang="ru-RU" sz="2000" dirty="0" err="1"/>
              <a:t>Функція</a:t>
            </a:r>
            <a:r>
              <a:rPr lang="ru-RU" sz="2000" dirty="0"/>
              <a:t> </a:t>
            </a:r>
            <a:r>
              <a:rPr lang="ru-RU" sz="2000" b="1" dirty="0">
                <a:solidFill>
                  <a:srgbClr val="0000CC"/>
                </a:solidFill>
              </a:rPr>
              <a:t>CAR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/>
              <a:t>повертає</a:t>
            </a:r>
            <a:r>
              <a:rPr lang="ru-RU" sz="2000" dirty="0"/>
              <a:t> перший </a:t>
            </a:r>
            <a:r>
              <a:rPr lang="ru-RU" sz="2000" dirty="0" err="1"/>
              <a:t>елемент</a:t>
            </a:r>
            <a:r>
              <a:rPr lang="ru-RU" sz="2000" dirty="0"/>
              <a:t> </a:t>
            </a:r>
            <a:r>
              <a:rPr lang="ru-RU" sz="2000" dirty="0" err="1"/>
              <a:t>заданого</a:t>
            </a:r>
            <a:r>
              <a:rPr lang="ru-RU" sz="2000" dirty="0"/>
              <a:t> списку. </a:t>
            </a:r>
            <a:r>
              <a:rPr lang="ru-RU" sz="2000" dirty="0" err="1"/>
              <a:t>Функція</a:t>
            </a:r>
            <a:r>
              <a:rPr lang="ru-RU" sz="2000" dirty="0"/>
              <a:t> </a:t>
            </a:r>
            <a:r>
              <a:rPr lang="ru-RU" sz="2000" b="1" dirty="0">
                <a:solidFill>
                  <a:srgbClr val="0000CC"/>
                </a:solidFill>
              </a:rPr>
              <a:t>CDR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/>
              <a:t>повертає</a:t>
            </a:r>
            <a:r>
              <a:rPr lang="ru-RU" sz="2000" dirty="0"/>
              <a:t> </a:t>
            </a:r>
            <a:r>
              <a:rPr lang="ru-RU" sz="2000" dirty="0" err="1"/>
              <a:t>залишок</a:t>
            </a:r>
            <a:r>
              <a:rPr lang="ru-RU" sz="2000" dirty="0"/>
              <a:t> </a:t>
            </a:r>
            <a:r>
              <a:rPr lang="ru-RU" sz="2000" dirty="0" err="1"/>
              <a:t>заданого</a:t>
            </a:r>
            <a:r>
              <a:rPr lang="ru-RU" sz="2000" dirty="0"/>
              <a:t> списку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err="1"/>
              <a:t>Функція</a:t>
            </a:r>
            <a:r>
              <a:rPr lang="ru-RU" sz="2000" dirty="0"/>
              <a:t> </a:t>
            </a:r>
            <a:r>
              <a:rPr lang="ru-RU" sz="2000" b="1" dirty="0">
                <a:solidFill>
                  <a:srgbClr val="0000CC"/>
                </a:solidFill>
              </a:rPr>
              <a:t>CONS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/>
              <a:t>- </a:t>
            </a:r>
            <a:r>
              <a:rPr lang="ru-RU" sz="2000" dirty="0" err="1"/>
              <a:t>елементарний</a:t>
            </a:r>
            <a:r>
              <a:rPr lang="ru-RU" sz="2000" dirty="0"/>
              <a:t> конструктор списку. Вона </a:t>
            </a:r>
            <a:r>
              <a:rPr lang="ru-RU" sz="2000" dirty="0" err="1"/>
              <a:t>створює</a:t>
            </a:r>
            <a:r>
              <a:rPr lang="ru-RU" sz="2000" dirty="0"/>
              <a:t> список з </a:t>
            </a:r>
            <a:r>
              <a:rPr lang="ru-RU" sz="2000" dirty="0" err="1"/>
              <a:t>двох</a:t>
            </a:r>
            <a:r>
              <a:rPr lang="ru-RU" sz="2000" dirty="0"/>
              <a:t> </a:t>
            </a:r>
            <a:r>
              <a:rPr lang="ru-RU" sz="2000" dirty="0" err="1"/>
              <a:t>своїх</a:t>
            </a:r>
            <a:r>
              <a:rPr lang="ru-RU" sz="2000" dirty="0"/>
              <a:t> </a:t>
            </a:r>
            <a:r>
              <a:rPr lang="ru-RU" sz="2000" dirty="0" err="1"/>
              <a:t>аргументів</a:t>
            </a:r>
            <a:r>
              <a:rPr lang="ru-RU" sz="2000" dirty="0"/>
              <a:t>, перший з </a:t>
            </a:r>
            <a:r>
              <a:rPr lang="ru-RU" sz="2000" dirty="0" err="1"/>
              <a:t>яких</a:t>
            </a:r>
            <a:r>
              <a:rPr lang="ru-RU" sz="2000" dirty="0"/>
              <a:t> </a:t>
            </a:r>
            <a:r>
              <a:rPr lang="ru-RU" sz="2000" dirty="0" err="1"/>
              <a:t>може</a:t>
            </a:r>
            <a:r>
              <a:rPr lang="ru-RU" sz="2000" dirty="0"/>
              <a:t> бути </a:t>
            </a:r>
            <a:r>
              <a:rPr lang="ru-RU" sz="2000" dirty="0" err="1"/>
              <a:t>або</a:t>
            </a:r>
            <a:r>
              <a:rPr lang="ru-RU" sz="2000" dirty="0"/>
              <a:t> атомом, </a:t>
            </a:r>
            <a:r>
              <a:rPr lang="ru-RU" sz="2000" dirty="0" err="1"/>
              <a:t>або</a:t>
            </a:r>
            <a:r>
              <a:rPr lang="ru-RU" sz="2000" dirty="0"/>
              <a:t> списком; </a:t>
            </a:r>
            <a:r>
              <a:rPr lang="ru-RU" sz="2000" dirty="0" err="1"/>
              <a:t>другий</a:t>
            </a:r>
            <a:r>
              <a:rPr lang="ru-RU" sz="2000" dirty="0"/>
              <a:t> </a:t>
            </a:r>
            <a:r>
              <a:rPr lang="ru-RU" sz="2000" dirty="0" err="1"/>
              <a:t>зазвичай</a:t>
            </a:r>
            <a:r>
              <a:rPr lang="ru-RU" sz="2000" dirty="0"/>
              <a:t> є списком.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err="1"/>
              <a:t>Існують</a:t>
            </a:r>
            <a:r>
              <a:rPr lang="ru-RU" sz="2000" dirty="0"/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предикатні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функції</a:t>
            </a:r>
            <a:r>
              <a:rPr lang="ru-RU" sz="2000" dirty="0"/>
              <a:t>, яка </a:t>
            </a:r>
            <a:r>
              <a:rPr lang="ru-RU" sz="2000" dirty="0" err="1"/>
              <a:t>повертає</a:t>
            </a:r>
            <a:r>
              <a:rPr lang="ru-RU" sz="2000" dirty="0"/>
              <a:t> булевское </a:t>
            </a:r>
            <a:r>
              <a:rPr lang="ru-RU" sz="2000" dirty="0" err="1"/>
              <a:t>значення</a:t>
            </a:r>
            <a:r>
              <a:rPr lang="ru-RU" sz="2000" dirty="0"/>
              <a:t>, для </a:t>
            </a:r>
            <a:r>
              <a:rPr lang="ru-RU" sz="2000" dirty="0" err="1"/>
              <a:t>порівняння</a:t>
            </a:r>
            <a:r>
              <a:rPr lang="ru-RU" sz="2000" dirty="0"/>
              <a:t> </a:t>
            </a:r>
            <a:r>
              <a:rPr lang="ru-RU" sz="2000" dirty="0" err="1"/>
              <a:t>списків</a:t>
            </a:r>
            <a:r>
              <a:rPr lang="ru-RU" sz="2000" dirty="0"/>
              <a:t>, </a:t>
            </a:r>
            <a:r>
              <a:rPr lang="ru-RU" sz="2000" dirty="0" err="1"/>
              <a:t>визначення</a:t>
            </a:r>
            <a:r>
              <a:rPr lang="ru-RU" sz="2000" dirty="0"/>
              <a:t> </a:t>
            </a:r>
            <a:r>
              <a:rPr lang="ru-RU" sz="2000" dirty="0" err="1"/>
              <a:t>порожнечі</a:t>
            </a:r>
            <a:r>
              <a:rPr lang="ru-RU" sz="2000" dirty="0"/>
              <a:t> і </a:t>
            </a:r>
            <a:r>
              <a:rPr lang="ru-RU" sz="2000" dirty="0" err="1"/>
              <a:t>наявності</a:t>
            </a:r>
            <a:r>
              <a:rPr lang="ru-RU" sz="2000" dirty="0"/>
              <a:t> </a:t>
            </a:r>
            <a:r>
              <a:rPr lang="ru-RU" sz="2000" dirty="0" smtClean="0"/>
              <a:t>списку</a:t>
            </a:r>
          </a:p>
          <a:p>
            <a:pPr algn="ctr"/>
            <a:r>
              <a:rPr lang="ru-RU" sz="2000" dirty="0" smtClean="0"/>
              <a:t> </a:t>
            </a:r>
            <a:r>
              <a:rPr lang="ru-RU" sz="2000" b="1" dirty="0">
                <a:solidFill>
                  <a:srgbClr val="0000CC"/>
                </a:solidFill>
              </a:rPr>
              <a:t>EQ ?, NULL? і LIST </a:t>
            </a:r>
            <a:r>
              <a:rPr lang="ru-RU" sz="2000" b="1" dirty="0" smtClean="0">
                <a:solidFill>
                  <a:srgbClr val="0000CC"/>
                </a:solidFill>
              </a:rPr>
              <a:t>?</a:t>
            </a:r>
            <a:endParaRPr lang="ru-RU" sz="2000" b="1" dirty="0">
              <a:solidFill>
                <a:srgbClr val="0000CC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/>
              <a:t>Для </a:t>
            </a:r>
            <a:r>
              <a:rPr lang="ru-RU" sz="2000" dirty="0" err="1"/>
              <a:t>числових</a:t>
            </a:r>
            <a:r>
              <a:rPr lang="ru-RU" sz="2000" dirty="0"/>
              <a:t> </a:t>
            </a:r>
            <a:r>
              <a:rPr lang="ru-RU" sz="2000" dirty="0" err="1" smtClean="0"/>
              <a:t>даних</a:t>
            </a:r>
            <a:r>
              <a:rPr lang="ru-RU" sz="2000" dirty="0" smtClean="0"/>
              <a:t> </a:t>
            </a:r>
            <a:r>
              <a:rPr lang="ru-RU" sz="2000" dirty="0"/>
              <a:t>є </a:t>
            </a:r>
            <a:r>
              <a:rPr lang="ru-RU" sz="2000" dirty="0" err="1"/>
              <a:t>предикатні</a:t>
            </a:r>
            <a:r>
              <a:rPr lang="ru-RU" sz="2000" dirty="0"/>
              <a:t> </a:t>
            </a:r>
            <a:r>
              <a:rPr lang="ru-RU" sz="2000" dirty="0" err="1"/>
              <a:t>функції</a:t>
            </a:r>
            <a:r>
              <a:rPr lang="ru-RU" sz="2000" dirty="0"/>
              <a:t>: </a:t>
            </a:r>
            <a:r>
              <a:rPr lang="ru-RU" sz="2000" b="1" dirty="0" smtClean="0">
                <a:solidFill>
                  <a:srgbClr val="0000CC"/>
                </a:solidFill>
              </a:rPr>
              <a:t>=, &lt;&gt;,  &gt;, </a:t>
            </a:r>
            <a:r>
              <a:rPr lang="ru-RU" sz="2000" b="1" dirty="0">
                <a:solidFill>
                  <a:srgbClr val="0000CC"/>
                </a:solidFill>
              </a:rPr>
              <a:t>&lt;...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/>
              <a:t>Для </a:t>
            </a:r>
            <a:r>
              <a:rPr lang="ru-RU" sz="2000" dirty="0" err="1"/>
              <a:t>побудови</a:t>
            </a:r>
            <a:r>
              <a:rPr lang="ru-RU" sz="2000" dirty="0"/>
              <a:t> </a:t>
            </a:r>
            <a:r>
              <a:rPr lang="ru-RU" sz="2000" dirty="0" err="1"/>
              <a:t>функцій</a:t>
            </a:r>
            <a:r>
              <a:rPr lang="ru-RU" sz="2000" dirty="0"/>
              <a:t> </a:t>
            </a:r>
            <a:r>
              <a:rPr lang="ru-RU" sz="2000" dirty="0" err="1"/>
              <a:t>використовується</a:t>
            </a:r>
            <a:r>
              <a:rPr lang="ru-RU" sz="2000" dirty="0"/>
              <a:t> систему лямбда-</a:t>
            </a:r>
            <a:r>
              <a:rPr lang="ru-RU" sz="2000" dirty="0" err="1"/>
              <a:t>позначень</a:t>
            </a:r>
            <a:r>
              <a:rPr lang="ru-RU" sz="2000" dirty="0"/>
              <a:t>:</a:t>
            </a:r>
          </a:p>
          <a:p>
            <a:pPr algn="ctr"/>
            <a:r>
              <a:rPr lang="ru-RU" sz="2000" b="1" dirty="0">
                <a:solidFill>
                  <a:srgbClr val="0000CC"/>
                </a:solidFill>
              </a:rPr>
              <a:t>(LAMBDA (L) (CAR (CDR L)))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err="1"/>
              <a:t>Функція</a:t>
            </a:r>
            <a:r>
              <a:rPr lang="ru-RU" sz="2000" dirty="0"/>
              <a:t> </a:t>
            </a:r>
            <a:r>
              <a:rPr lang="ru-RU" sz="2000" b="1" dirty="0">
                <a:solidFill>
                  <a:srgbClr val="0000CC"/>
                </a:solidFill>
              </a:rPr>
              <a:t>DEFINE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/>
              <a:t>призначена</a:t>
            </a:r>
            <a:r>
              <a:rPr lang="ru-RU" sz="2000" dirty="0"/>
              <a:t> для </a:t>
            </a:r>
            <a:r>
              <a:rPr lang="ru-RU" sz="2000" dirty="0" err="1"/>
              <a:t>зв'язування</a:t>
            </a:r>
            <a:r>
              <a:rPr lang="ru-RU" sz="2000" dirty="0"/>
              <a:t> </a:t>
            </a:r>
            <a:r>
              <a:rPr lang="ru-RU" sz="2000" dirty="0" err="1"/>
              <a:t>імені</a:t>
            </a:r>
            <a:r>
              <a:rPr lang="ru-RU" sz="2000" dirty="0"/>
              <a:t> </a:t>
            </a:r>
            <a:r>
              <a:rPr lang="ru-RU" sz="2000" dirty="0" err="1"/>
              <a:t>зі</a:t>
            </a:r>
            <a:r>
              <a:rPr lang="ru-RU" sz="2000" dirty="0"/>
              <a:t> </a:t>
            </a:r>
            <a:r>
              <a:rPr lang="ru-RU" sz="2000" dirty="0" err="1"/>
              <a:t>значенням</a:t>
            </a:r>
            <a:r>
              <a:rPr lang="ru-RU" sz="2000" dirty="0"/>
              <a:t> і з лямбда-</a:t>
            </a:r>
            <a:r>
              <a:rPr lang="ru-RU" sz="2000" dirty="0" err="1"/>
              <a:t>виразом</a:t>
            </a:r>
            <a:r>
              <a:rPr lang="ru-RU" sz="2000" dirty="0"/>
              <a:t>.</a:t>
            </a:r>
          </a:p>
          <a:p>
            <a:pPr algn="ctr"/>
            <a:r>
              <a:rPr lang="ru-RU" sz="2000" dirty="0">
                <a:solidFill>
                  <a:srgbClr val="0000CC"/>
                </a:solidFill>
              </a:rPr>
              <a:t>(DEFINE (</a:t>
            </a:r>
            <a:r>
              <a:rPr lang="ru-RU" sz="2000" dirty="0" err="1">
                <a:solidFill>
                  <a:srgbClr val="0000CC"/>
                </a:solidFill>
              </a:rPr>
              <a:t>square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number</a:t>
            </a:r>
            <a:r>
              <a:rPr lang="ru-RU" sz="2000" dirty="0">
                <a:solidFill>
                  <a:srgbClr val="0000CC"/>
                </a:solidFill>
              </a:rPr>
              <a:t>) (* </a:t>
            </a:r>
            <a:r>
              <a:rPr lang="ru-RU" sz="2000" dirty="0" err="1">
                <a:solidFill>
                  <a:srgbClr val="0000CC"/>
                </a:solidFill>
              </a:rPr>
              <a:t>number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number</a:t>
            </a:r>
            <a:r>
              <a:rPr lang="ru-RU" sz="2000" dirty="0">
                <a:solidFill>
                  <a:srgbClr val="0000CC"/>
                </a:solidFill>
              </a:rPr>
              <a:t>))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/>
              <a:t>Як </a:t>
            </a:r>
            <a:r>
              <a:rPr lang="ru-RU" sz="2000" dirty="0" err="1"/>
              <a:t>тільки</a:t>
            </a:r>
            <a:r>
              <a:rPr lang="ru-RU" sz="2000" dirty="0"/>
              <a:t> </a:t>
            </a:r>
            <a:r>
              <a:rPr lang="ru-RU" sz="2000" dirty="0" err="1"/>
              <a:t>інтерпретатор</a:t>
            </a:r>
            <a:r>
              <a:rPr lang="ru-RU" sz="2000" dirty="0"/>
              <a:t> </a:t>
            </a:r>
            <a:r>
              <a:rPr lang="ru-RU" sz="2000" dirty="0" err="1"/>
              <a:t>вирахує</a:t>
            </a:r>
            <a:r>
              <a:rPr lang="ru-RU" sz="2000" dirty="0"/>
              <a:t> </a:t>
            </a:r>
            <a:r>
              <a:rPr lang="ru-RU" sz="2000" dirty="0" err="1"/>
              <a:t>цю</a:t>
            </a:r>
            <a:r>
              <a:rPr lang="ru-RU" sz="2000" dirty="0"/>
              <a:t> </a:t>
            </a:r>
            <a:r>
              <a:rPr lang="ru-RU" sz="2000" dirty="0" err="1"/>
              <a:t>функцію</a:t>
            </a:r>
            <a:r>
              <a:rPr lang="ru-RU" sz="2000" dirty="0"/>
              <a:t>, </a:t>
            </a:r>
            <a:r>
              <a:rPr lang="ru-RU" sz="2000" dirty="0" err="1"/>
              <a:t>її</a:t>
            </a:r>
            <a:r>
              <a:rPr lang="ru-RU" sz="2000" dirty="0"/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використовувати</a:t>
            </a:r>
            <a:r>
              <a:rPr lang="ru-RU" sz="2000" dirty="0"/>
              <a:t>, </a:t>
            </a:r>
            <a:r>
              <a:rPr lang="ru-RU" sz="2000" dirty="0" err="1"/>
              <a:t>наприклад</a:t>
            </a:r>
            <a:r>
              <a:rPr lang="ru-RU" sz="2000" dirty="0"/>
              <a:t>: </a:t>
            </a:r>
            <a:r>
              <a:rPr lang="ru-RU" sz="2000" b="1" dirty="0">
                <a:solidFill>
                  <a:srgbClr val="0000CC"/>
                </a:solidFill>
              </a:rPr>
              <a:t>(</a:t>
            </a:r>
            <a:r>
              <a:rPr lang="ru-RU" sz="2000" b="1" dirty="0" err="1">
                <a:solidFill>
                  <a:srgbClr val="0000CC"/>
                </a:solidFill>
              </a:rPr>
              <a:t>square</a:t>
            </a:r>
            <a:r>
              <a:rPr lang="ru-RU" sz="2000" b="1" dirty="0">
                <a:solidFill>
                  <a:srgbClr val="0000CC"/>
                </a:solidFill>
              </a:rPr>
              <a:t> 5)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-108520" y="116632"/>
            <a:ext cx="797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err="1">
                <a:solidFill>
                  <a:schemeClr val="bg1"/>
                </a:solidFill>
              </a:rPr>
              <a:t>Введення</a:t>
            </a:r>
            <a:r>
              <a:rPr lang="ru-RU" b="1" dirty="0">
                <a:solidFill>
                  <a:schemeClr val="bg1"/>
                </a:solidFill>
              </a:rPr>
              <a:t> в </a:t>
            </a:r>
            <a:r>
              <a:rPr lang="ru-RU" b="1" dirty="0" err="1">
                <a:solidFill>
                  <a:schemeClr val="bg1"/>
                </a:solidFill>
              </a:rPr>
              <a:t>мову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Scheme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7841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/>
          <p:cNvSpPr>
            <a:spLocks noChangeArrowheads="1"/>
          </p:cNvSpPr>
          <p:nvPr/>
        </p:nvSpPr>
        <p:spPr bwMode="auto">
          <a:xfrm>
            <a:off x="0" y="0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4000" b="1" dirty="0" err="1" smtClean="0">
                <a:solidFill>
                  <a:schemeClr val="bg1"/>
                </a:solidFill>
              </a:rPr>
              <a:t>Парадигми</a:t>
            </a:r>
            <a:r>
              <a:rPr lang="ru-RU" sz="4000" b="1" dirty="0" smtClean="0">
                <a:solidFill>
                  <a:schemeClr val="bg1"/>
                </a:solidFill>
              </a:rPr>
              <a:t> </a:t>
            </a:r>
            <a:r>
              <a:rPr lang="ru-RU" sz="4000" b="1" dirty="0" err="1" smtClean="0">
                <a:solidFill>
                  <a:schemeClr val="bg1"/>
                </a:solidFill>
              </a:rPr>
              <a:t>програмування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 dirty="0">
              <a:solidFill>
                <a:prstClr val="black"/>
              </a:solidFill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189646" y="1116218"/>
            <a:ext cx="8700953" cy="4813724"/>
            <a:chOff x="189646" y="1116218"/>
            <a:chExt cx="8700953" cy="4813724"/>
          </a:xfrm>
        </p:grpSpPr>
        <p:sp>
          <p:nvSpPr>
            <p:cNvPr id="16387" name="Text Box 5"/>
            <p:cNvSpPr txBox="1">
              <a:spLocks noChangeArrowheads="1"/>
            </p:cNvSpPr>
            <p:nvPr/>
          </p:nvSpPr>
          <p:spPr bwMode="auto">
            <a:xfrm>
              <a:off x="4499124" y="1879898"/>
              <a:ext cx="4032250" cy="71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uk-UA" sz="2000" dirty="0"/>
                <a:t>Декларативне програмування </a:t>
              </a:r>
            </a:p>
            <a:p>
              <a:pPr eaLnBrk="1" hangingPunct="1"/>
              <a:r>
                <a:rPr lang="uk-UA" sz="2000" dirty="0"/>
                <a:t>(</a:t>
              </a:r>
              <a:r>
                <a:rPr lang="uk-UA" sz="2000" i="1" dirty="0" err="1"/>
                <a:t>Declarative</a:t>
              </a:r>
              <a:r>
                <a:rPr lang="uk-UA" sz="2000" i="1" dirty="0"/>
                <a:t> </a:t>
              </a:r>
              <a:r>
                <a:rPr lang="uk-UA" sz="2000" i="1" dirty="0" err="1"/>
                <a:t>programming</a:t>
              </a:r>
              <a:r>
                <a:rPr lang="uk-UA" sz="2000" dirty="0"/>
                <a:t>)</a:t>
              </a:r>
              <a:endParaRPr lang="ru-RU" sz="2000" dirty="0"/>
            </a:p>
          </p:txBody>
        </p:sp>
        <p:sp>
          <p:nvSpPr>
            <p:cNvPr id="16388" name="Rectangle 6"/>
            <p:cNvSpPr>
              <a:spLocks noChangeArrowheads="1"/>
            </p:cNvSpPr>
            <p:nvPr/>
          </p:nvSpPr>
          <p:spPr bwMode="auto">
            <a:xfrm>
              <a:off x="6300192" y="3126238"/>
              <a:ext cx="2590407" cy="1323439"/>
            </a:xfrm>
            <a:prstGeom prst="rect">
              <a:avLst/>
            </a:prstGeom>
            <a:solidFill>
              <a:srgbClr val="FFF5CB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lvl="1"/>
              <a:r>
                <a:rPr lang="uk-UA" sz="2000" dirty="0"/>
                <a:t>Функціональне програмування </a:t>
              </a:r>
            </a:p>
            <a:p>
              <a:pPr lvl="1"/>
              <a:r>
                <a:rPr lang="uk-UA" sz="2000" dirty="0"/>
                <a:t>(</a:t>
              </a:r>
              <a:r>
                <a:rPr lang="uk-UA" sz="2000" i="1" dirty="0" err="1"/>
                <a:t>Functional</a:t>
              </a:r>
              <a:r>
                <a:rPr lang="uk-UA" sz="2000" i="1" dirty="0"/>
                <a:t> </a:t>
              </a:r>
              <a:r>
                <a:rPr lang="uk-UA" sz="2000" i="1" dirty="0" err="1"/>
                <a:t>programming</a:t>
              </a:r>
              <a:r>
                <a:rPr lang="uk-UA" sz="2000" dirty="0"/>
                <a:t>) </a:t>
              </a:r>
            </a:p>
          </p:txBody>
        </p:sp>
        <p:sp>
          <p:nvSpPr>
            <p:cNvPr id="16389" name="Rectangle 7"/>
            <p:cNvSpPr>
              <a:spLocks noChangeArrowheads="1"/>
            </p:cNvSpPr>
            <p:nvPr/>
          </p:nvSpPr>
          <p:spPr bwMode="auto">
            <a:xfrm>
              <a:off x="3756526" y="3124754"/>
              <a:ext cx="2275247" cy="13234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uk-UA" sz="2000" dirty="0"/>
                <a:t>Логічне програмування</a:t>
              </a:r>
            </a:p>
            <a:p>
              <a:pPr algn="ctr"/>
              <a:r>
                <a:rPr lang="uk-UA" sz="2000" dirty="0"/>
                <a:t>(</a:t>
              </a:r>
              <a:r>
                <a:rPr lang="en-US" sz="2000" dirty="0"/>
                <a:t>logic programming)</a:t>
              </a:r>
              <a:endParaRPr lang="ru-RU" sz="2000" dirty="0"/>
            </a:p>
          </p:txBody>
        </p:sp>
        <p:sp>
          <p:nvSpPr>
            <p:cNvPr id="16390" name="Line 8"/>
            <p:cNvSpPr>
              <a:spLocks noChangeShapeType="1"/>
            </p:cNvSpPr>
            <p:nvPr/>
          </p:nvSpPr>
          <p:spPr bwMode="auto">
            <a:xfrm flipH="1">
              <a:off x="5236341" y="2593139"/>
              <a:ext cx="781118" cy="468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391" name="Line 9"/>
            <p:cNvSpPr>
              <a:spLocks noChangeShapeType="1"/>
            </p:cNvSpPr>
            <p:nvPr/>
          </p:nvSpPr>
          <p:spPr bwMode="auto">
            <a:xfrm>
              <a:off x="6588224" y="2608616"/>
              <a:ext cx="793303" cy="5018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2020673" y="1116218"/>
              <a:ext cx="4032250" cy="4001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uk-UA" sz="2000" dirty="0" smtClean="0"/>
                <a:t>Парадигми </a:t>
              </a:r>
              <a:r>
                <a:rPr lang="uk-UA" sz="2000" dirty="0"/>
                <a:t>програмування 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3052181" y="1525854"/>
              <a:ext cx="451363" cy="354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189646" y="1862380"/>
              <a:ext cx="3443079" cy="7078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uk-UA" sz="2000" dirty="0" smtClean="0"/>
                <a:t>Парадигма імперативного програмування</a:t>
              </a:r>
              <a:endParaRPr lang="uk-UA" sz="2000" dirty="0"/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1044995" y="2966443"/>
              <a:ext cx="2167696" cy="7078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uk-UA" sz="2000" dirty="0" smtClean="0"/>
                <a:t>Процедурне програмування</a:t>
              </a:r>
              <a:endParaRPr lang="ru-RU" sz="2000" dirty="0"/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1044995" y="3940361"/>
              <a:ext cx="2167696" cy="10156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uk-UA" sz="2000" dirty="0" smtClean="0"/>
                <a:t>Об</a:t>
              </a:r>
              <a:r>
                <a:rPr lang="en-US" sz="2000" dirty="0" smtClean="0"/>
                <a:t>’</a:t>
              </a:r>
              <a:r>
                <a:rPr lang="uk-UA" sz="2000" dirty="0" err="1" smtClean="0"/>
                <a:t>єктно</a:t>
              </a:r>
              <a:r>
                <a:rPr lang="uk-UA" sz="2000" dirty="0" smtClean="0"/>
                <a:t>-орієнтоване програмування</a:t>
              </a:r>
              <a:endParaRPr lang="ru-RU" sz="2000" dirty="0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5236341" y="1541841"/>
              <a:ext cx="343772" cy="3205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1060180" y="5222056"/>
              <a:ext cx="2167696" cy="7078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uk-UA" sz="2000" dirty="0" smtClean="0"/>
                <a:t>Паралельне програмування</a:t>
              </a:r>
              <a:endParaRPr lang="ru-RU" sz="2000" dirty="0"/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>
              <a:off x="467544" y="2654912"/>
              <a:ext cx="0" cy="31503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>
              <a:endCxn id="14" idx="1"/>
            </p:cNvCxnSpPr>
            <p:nvPr/>
          </p:nvCxnSpPr>
          <p:spPr>
            <a:xfrm>
              <a:off x="467544" y="3320386"/>
              <a:ext cx="5774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>
              <a:off x="467543" y="4448192"/>
              <a:ext cx="5774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>
              <a:off x="467542" y="5805264"/>
              <a:ext cx="5774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40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108521" y="116632"/>
            <a:ext cx="92249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Приклад </a:t>
            </a:r>
            <a:r>
              <a:rPr lang="ru-RU" b="1" dirty="0" err="1" smtClean="0">
                <a:solidFill>
                  <a:schemeClr val="bg1"/>
                </a:solidFill>
              </a:rPr>
              <a:t>функції</a:t>
            </a:r>
            <a:r>
              <a:rPr lang="ru-RU" b="1" dirty="0" smtClean="0">
                <a:solidFill>
                  <a:schemeClr val="bg1"/>
                </a:solidFill>
              </a:rPr>
              <a:t> на </a:t>
            </a:r>
            <a:r>
              <a:rPr lang="ru-RU" b="1" dirty="0" err="1" smtClean="0">
                <a:solidFill>
                  <a:schemeClr val="bg1"/>
                </a:solidFill>
              </a:rPr>
              <a:t>мові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Scheme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31640" y="1052736"/>
            <a:ext cx="67937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/>
              <a:t>Порівняння</a:t>
            </a:r>
            <a:r>
              <a:rPr lang="ru-RU" sz="2400" dirty="0" smtClean="0"/>
              <a:t>  </a:t>
            </a:r>
            <a:r>
              <a:rPr lang="ru-RU" sz="2400" dirty="0" err="1"/>
              <a:t>двох</a:t>
            </a:r>
            <a:r>
              <a:rPr lang="ru-RU" sz="2400" dirty="0"/>
              <a:t> </a:t>
            </a:r>
            <a:r>
              <a:rPr lang="ru-RU" sz="2400" dirty="0" err="1"/>
              <a:t>списків</a:t>
            </a:r>
            <a:r>
              <a:rPr lang="ru-RU" sz="2400" dirty="0"/>
              <a:t> </a:t>
            </a:r>
            <a:r>
              <a:rPr lang="ru-RU" sz="2400" dirty="0" err="1"/>
              <a:t>загального</a:t>
            </a:r>
            <a:r>
              <a:rPr lang="ru-RU" sz="2400" dirty="0"/>
              <a:t> </a:t>
            </a:r>
            <a:r>
              <a:rPr lang="ru-RU" sz="2400" dirty="0" err="1"/>
              <a:t>вигляду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87624" y="1894454"/>
            <a:ext cx="6120680" cy="317009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CC"/>
                </a:solidFill>
              </a:rPr>
              <a:t>(DEFINE (equal </a:t>
            </a:r>
            <a:r>
              <a:rPr lang="en-GB" sz="2000" dirty="0" err="1">
                <a:solidFill>
                  <a:srgbClr val="0000CC"/>
                </a:solidFill>
              </a:rPr>
              <a:t>lisl</a:t>
            </a:r>
            <a:r>
              <a:rPr lang="en-GB" sz="2000" dirty="0">
                <a:solidFill>
                  <a:srgbClr val="0000CC"/>
                </a:solidFill>
              </a:rPr>
              <a:t> lis2)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GB" sz="2000" dirty="0" smtClean="0">
                <a:solidFill>
                  <a:srgbClr val="0000CC"/>
                </a:solidFill>
              </a:rPr>
              <a:t>(</a:t>
            </a:r>
            <a:r>
              <a:rPr lang="en-GB" sz="2000" dirty="0">
                <a:solidFill>
                  <a:srgbClr val="0000CC"/>
                </a:solidFill>
              </a:rPr>
              <a:t>COND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	</a:t>
            </a:r>
            <a:r>
              <a:rPr lang="en-GB" sz="2000" dirty="0" smtClean="0">
                <a:solidFill>
                  <a:srgbClr val="0000CC"/>
                </a:solidFill>
              </a:rPr>
              <a:t>((</a:t>
            </a:r>
            <a:r>
              <a:rPr lang="en-GB" sz="2000" dirty="0">
                <a:solidFill>
                  <a:srgbClr val="0000CC"/>
                </a:solidFill>
              </a:rPr>
              <a:t>NOT (LIST? </a:t>
            </a:r>
            <a:r>
              <a:rPr lang="en-GB" sz="2000" dirty="0" err="1">
                <a:solidFill>
                  <a:srgbClr val="0000CC"/>
                </a:solidFill>
              </a:rPr>
              <a:t>lisl</a:t>
            </a:r>
            <a:r>
              <a:rPr lang="en-GB" sz="2000" dirty="0">
                <a:solidFill>
                  <a:srgbClr val="0000CC"/>
                </a:solidFill>
              </a:rPr>
              <a:t>)) (EQ? </a:t>
            </a:r>
            <a:r>
              <a:rPr lang="en-GB" sz="2000" dirty="0" err="1">
                <a:solidFill>
                  <a:srgbClr val="0000CC"/>
                </a:solidFill>
              </a:rPr>
              <a:t>lisl</a:t>
            </a:r>
            <a:r>
              <a:rPr lang="en-GB" sz="2000" dirty="0">
                <a:solidFill>
                  <a:srgbClr val="0000CC"/>
                </a:solidFill>
              </a:rPr>
              <a:t> lis2))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	</a:t>
            </a:r>
            <a:r>
              <a:rPr lang="en-GB" sz="2000" dirty="0" smtClean="0">
                <a:solidFill>
                  <a:srgbClr val="0000CC"/>
                </a:solidFill>
              </a:rPr>
              <a:t>((</a:t>
            </a:r>
            <a:r>
              <a:rPr lang="en-GB" sz="2000" dirty="0">
                <a:solidFill>
                  <a:srgbClr val="0000CC"/>
                </a:solidFill>
              </a:rPr>
              <a:t>NOT (LIST? Iis2)) ' ())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	</a:t>
            </a:r>
            <a:r>
              <a:rPr lang="en-GB" sz="2000" dirty="0" smtClean="0">
                <a:solidFill>
                  <a:srgbClr val="0000CC"/>
                </a:solidFill>
              </a:rPr>
              <a:t>((</a:t>
            </a:r>
            <a:r>
              <a:rPr lang="en-GB" sz="2000" dirty="0">
                <a:solidFill>
                  <a:srgbClr val="0000CC"/>
                </a:solidFill>
              </a:rPr>
              <a:t>NULL? </a:t>
            </a:r>
            <a:r>
              <a:rPr lang="en-GB" sz="2000" dirty="0" err="1">
                <a:solidFill>
                  <a:srgbClr val="0000CC"/>
                </a:solidFill>
              </a:rPr>
              <a:t>lisl</a:t>
            </a:r>
            <a:r>
              <a:rPr lang="en-GB" sz="2000" dirty="0">
                <a:solidFill>
                  <a:srgbClr val="0000CC"/>
                </a:solidFill>
              </a:rPr>
              <a:t>) (NULL? Iis2))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	</a:t>
            </a:r>
            <a:r>
              <a:rPr lang="en-GB" sz="2000" dirty="0" smtClean="0">
                <a:solidFill>
                  <a:srgbClr val="0000CC"/>
                </a:solidFill>
              </a:rPr>
              <a:t>((</a:t>
            </a:r>
            <a:r>
              <a:rPr lang="en-GB" sz="2000" dirty="0">
                <a:solidFill>
                  <a:srgbClr val="0000CC"/>
                </a:solidFill>
              </a:rPr>
              <a:t>NULL? Iis2)) ’ ()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	</a:t>
            </a:r>
            <a:r>
              <a:rPr lang="en-GB" sz="2000" dirty="0" smtClean="0">
                <a:solidFill>
                  <a:srgbClr val="0000CC"/>
                </a:solidFill>
              </a:rPr>
              <a:t>((</a:t>
            </a:r>
            <a:r>
              <a:rPr lang="en-GB" sz="2000" dirty="0">
                <a:solidFill>
                  <a:srgbClr val="0000CC"/>
                </a:solidFill>
              </a:rPr>
              <a:t>equal (CAR </a:t>
            </a:r>
            <a:r>
              <a:rPr lang="en-GB" sz="2000" dirty="0" err="1">
                <a:solidFill>
                  <a:srgbClr val="0000CC"/>
                </a:solidFill>
              </a:rPr>
              <a:t>lisl</a:t>
            </a:r>
            <a:r>
              <a:rPr lang="en-GB" sz="2000" dirty="0">
                <a:solidFill>
                  <a:srgbClr val="0000CC"/>
                </a:solidFill>
              </a:rPr>
              <a:t>) (CAR lis2))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		</a:t>
            </a:r>
            <a:r>
              <a:rPr lang="en-GB" sz="2000" dirty="0" smtClean="0">
                <a:solidFill>
                  <a:srgbClr val="0000CC"/>
                </a:solidFill>
              </a:rPr>
              <a:t>(</a:t>
            </a:r>
            <a:r>
              <a:rPr lang="en-GB" sz="2000" dirty="0">
                <a:solidFill>
                  <a:srgbClr val="0000CC"/>
                </a:solidFill>
              </a:rPr>
              <a:t>equal (CDR </a:t>
            </a:r>
            <a:r>
              <a:rPr lang="en-GB" sz="2000" dirty="0" err="1">
                <a:solidFill>
                  <a:srgbClr val="0000CC"/>
                </a:solidFill>
              </a:rPr>
              <a:t>lisl</a:t>
            </a:r>
            <a:r>
              <a:rPr lang="en-GB" sz="2000" dirty="0">
                <a:solidFill>
                  <a:srgbClr val="0000CC"/>
                </a:solidFill>
              </a:rPr>
              <a:t>) (CDR lis2))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	</a:t>
            </a:r>
            <a:r>
              <a:rPr lang="en-GB" sz="2000" dirty="0" smtClean="0">
                <a:solidFill>
                  <a:srgbClr val="0000CC"/>
                </a:solidFill>
              </a:rPr>
              <a:t>(</a:t>
            </a:r>
            <a:r>
              <a:rPr lang="en-GB" sz="2000" dirty="0">
                <a:solidFill>
                  <a:srgbClr val="0000CC"/>
                </a:solidFill>
              </a:rPr>
              <a:t>ELSE - ())</a:t>
            </a:r>
          </a:p>
          <a:p>
            <a:r>
              <a:rPr lang="en-GB" sz="2000" dirty="0">
                <a:solidFill>
                  <a:srgbClr val="0000CC"/>
                </a:solidFill>
              </a:rPr>
              <a:t>) )</a:t>
            </a:r>
            <a:endParaRPr lang="ru-R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107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41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16632"/>
            <a:ext cx="8424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Характеристика </a:t>
            </a:r>
            <a:r>
              <a:rPr lang="ru-RU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мови</a:t>
            </a:r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</a:rPr>
              <a:t>COMMON LISP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124744"/>
            <a:ext cx="91164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/>
              <a:t>Мова</a:t>
            </a:r>
            <a:r>
              <a:rPr lang="ru-RU" sz="2000" dirty="0"/>
              <a:t> COMMON </a:t>
            </a:r>
            <a:r>
              <a:rPr lang="ru-RU" sz="2000" dirty="0" smtClean="0"/>
              <a:t>LISP покликана </a:t>
            </a:r>
            <a:r>
              <a:rPr lang="ru-RU" sz="2000" dirty="0" err="1"/>
              <a:t>об'єднати</a:t>
            </a:r>
            <a:r>
              <a:rPr lang="ru-RU" sz="2000" dirty="0"/>
              <a:t> </a:t>
            </a:r>
            <a:r>
              <a:rPr lang="ru-RU" sz="2000" dirty="0" err="1"/>
              <a:t>властивості</a:t>
            </a:r>
            <a:r>
              <a:rPr lang="ru-RU" sz="2000" dirty="0"/>
              <a:t> </a:t>
            </a:r>
            <a:r>
              <a:rPr lang="ru-RU" sz="2000" dirty="0" err="1"/>
              <a:t>декількох</a:t>
            </a:r>
            <a:r>
              <a:rPr lang="ru-RU" sz="2000" dirty="0"/>
              <a:t> </a:t>
            </a:r>
            <a:r>
              <a:rPr lang="ru-RU" sz="2000" dirty="0" err="1"/>
              <a:t>діалектів</a:t>
            </a:r>
            <a:r>
              <a:rPr lang="ru-RU" sz="2000" dirty="0"/>
              <a:t> </a:t>
            </a:r>
            <a:r>
              <a:rPr lang="ru-RU" sz="2000" dirty="0" err="1"/>
              <a:t>мови</a:t>
            </a:r>
            <a:r>
              <a:rPr lang="ru-RU" sz="2000" dirty="0"/>
              <a:t> LISP, </a:t>
            </a:r>
            <a:r>
              <a:rPr lang="ru-RU" sz="2000" dirty="0" err="1"/>
              <a:t>створених</a:t>
            </a:r>
            <a:r>
              <a:rPr lang="ru-RU" sz="2000" dirty="0"/>
              <a:t> на початку 1980-х </a:t>
            </a:r>
            <a:r>
              <a:rPr lang="ru-RU" sz="2000" dirty="0" err="1"/>
              <a:t>років</a:t>
            </a:r>
            <a:r>
              <a:rPr lang="ru-RU" sz="2000" dirty="0"/>
              <a:t>, </a:t>
            </a:r>
            <a:r>
              <a:rPr lang="ru-RU" sz="2000" dirty="0" err="1"/>
              <a:t>включаючи</a:t>
            </a:r>
            <a:r>
              <a:rPr lang="ru-RU" sz="2000" dirty="0"/>
              <a:t> </a:t>
            </a:r>
            <a:r>
              <a:rPr lang="ru-RU" sz="2000" dirty="0" err="1"/>
              <a:t>мову</a:t>
            </a:r>
            <a:r>
              <a:rPr lang="ru-RU" sz="2000" dirty="0"/>
              <a:t> </a:t>
            </a:r>
            <a:r>
              <a:rPr lang="ru-RU" sz="2000" dirty="0" err="1"/>
              <a:t>Scheme</a:t>
            </a:r>
            <a:r>
              <a:rPr lang="ru-RU" sz="2000" dirty="0"/>
              <a:t>, в </a:t>
            </a:r>
            <a:r>
              <a:rPr lang="ru-RU" sz="2000" dirty="0" err="1"/>
              <a:t>єдину</a:t>
            </a:r>
            <a:r>
              <a:rPr lang="ru-RU" sz="2000" dirty="0"/>
              <a:t> </a:t>
            </a:r>
            <a:r>
              <a:rPr lang="ru-RU" sz="2000" dirty="0" err="1"/>
              <a:t>мову</a:t>
            </a:r>
            <a:r>
              <a:rPr lang="ru-RU" sz="2000" dirty="0"/>
              <a:t>. </a:t>
            </a:r>
            <a:endParaRPr lang="ru-RU" sz="20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smtClean="0"/>
              <a:t>Будучи </a:t>
            </a:r>
            <a:r>
              <a:rPr lang="ru-RU" sz="2000" dirty="0" err="1"/>
              <a:t>комбінацією</a:t>
            </a:r>
            <a:r>
              <a:rPr lang="ru-RU" sz="2000" dirty="0"/>
              <a:t> </a:t>
            </a:r>
            <a:r>
              <a:rPr lang="ru-RU" sz="2000" dirty="0" err="1"/>
              <a:t>цих</a:t>
            </a:r>
            <a:r>
              <a:rPr lang="ru-RU" sz="2000" dirty="0"/>
              <a:t> </a:t>
            </a:r>
            <a:r>
              <a:rPr lang="ru-RU" sz="2000" dirty="0" err="1"/>
              <a:t>властивостей</a:t>
            </a:r>
            <a:r>
              <a:rPr lang="ru-RU" sz="2000" dirty="0"/>
              <a:t>, </a:t>
            </a:r>
            <a:r>
              <a:rPr lang="ru-RU" sz="2000" dirty="0" err="1"/>
              <a:t>мова</a:t>
            </a:r>
            <a:r>
              <a:rPr lang="ru-RU" sz="2000" dirty="0"/>
              <a:t> COMMON LISP </a:t>
            </a:r>
            <a:r>
              <a:rPr lang="ru-RU" sz="2000" dirty="0" err="1"/>
              <a:t>досить</a:t>
            </a:r>
            <a:r>
              <a:rPr lang="ru-RU" sz="2000" dirty="0"/>
              <a:t> </a:t>
            </a:r>
            <a:r>
              <a:rPr lang="ru-RU" sz="2000" dirty="0" smtClean="0"/>
              <a:t>велика </a:t>
            </a:r>
            <a:r>
              <a:rPr lang="ru-RU" sz="2000" dirty="0"/>
              <a:t>і </a:t>
            </a:r>
            <a:r>
              <a:rPr lang="ru-RU" sz="2000" dirty="0" smtClean="0"/>
              <a:t>складна. ЇЇ основа - 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 smtClean="0"/>
              <a:t>вихідна</a:t>
            </a:r>
            <a:r>
              <a:rPr lang="ru-RU" sz="2000" dirty="0" smtClean="0"/>
              <a:t> </a:t>
            </a:r>
            <a:r>
              <a:rPr lang="ru-RU" sz="2000" dirty="0" err="1" smtClean="0"/>
              <a:t>мова</a:t>
            </a:r>
            <a:r>
              <a:rPr lang="ru-RU" sz="2000" dirty="0" smtClean="0"/>
              <a:t> LISP.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/>
              <a:t>Список </a:t>
            </a:r>
            <a:r>
              <a:rPr lang="ru-RU" sz="2000" dirty="0" err="1"/>
              <a:t>властивостей</a:t>
            </a:r>
            <a:r>
              <a:rPr lang="ru-RU" sz="2000" dirty="0"/>
              <a:t> </a:t>
            </a:r>
            <a:r>
              <a:rPr lang="ru-RU" sz="2000" dirty="0" err="1"/>
              <a:t>мови</a:t>
            </a:r>
            <a:r>
              <a:rPr lang="ru-RU" sz="2000" dirty="0"/>
              <a:t> </a:t>
            </a:r>
            <a:r>
              <a:rPr lang="en-GB" sz="2000" dirty="0"/>
              <a:t>COMMON </a:t>
            </a:r>
            <a:r>
              <a:rPr lang="en-GB" sz="2000" dirty="0" smtClean="0"/>
              <a:t>LISP</a:t>
            </a:r>
            <a:r>
              <a:rPr lang="uk-UA" sz="2000" dirty="0" smtClean="0"/>
              <a:t>: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000" dirty="0" smtClean="0"/>
              <a:t> </a:t>
            </a:r>
            <a:r>
              <a:rPr lang="ru-RU" sz="2000" dirty="0"/>
              <a:t>велика </a:t>
            </a:r>
            <a:r>
              <a:rPr lang="ru-RU" sz="2000" dirty="0" err="1"/>
              <a:t>кількість</a:t>
            </a:r>
            <a:r>
              <a:rPr lang="ru-RU" sz="2000" dirty="0"/>
              <a:t> </a:t>
            </a:r>
            <a:r>
              <a:rPr lang="ru-RU" sz="2000" dirty="0" err="1"/>
              <a:t>типів</a:t>
            </a:r>
            <a:r>
              <a:rPr lang="ru-RU" sz="2000" dirty="0"/>
              <a:t> і структур </a:t>
            </a:r>
            <a:r>
              <a:rPr lang="ru-RU" sz="2000" dirty="0" err="1"/>
              <a:t>даних</a:t>
            </a:r>
            <a:r>
              <a:rPr lang="ru-RU" sz="2000" dirty="0"/>
              <a:t>, </a:t>
            </a:r>
            <a:r>
              <a:rPr lang="ru-RU" sz="2000" dirty="0" err="1"/>
              <a:t>включаючи</a:t>
            </a:r>
            <a:r>
              <a:rPr lang="ru-RU" sz="2000" dirty="0"/>
              <a:t> записи, </a:t>
            </a:r>
            <a:r>
              <a:rPr lang="ru-RU" sz="2000" dirty="0" err="1"/>
              <a:t>масиви</a:t>
            </a:r>
            <a:r>
              <a:rPr lang="ru-RU" sz="2000" dirty="0"/>
              <a:t>, </a:t>
            </a:r>
            <a:r>
              <a:rPr lang="ru-RU" sz="2000" dirty="0" err="1"/>
              <a:t>комплексні</a:t>
            </a:r>
            <a:r>
              <a:rPr lang="ru-RU" sz="2000" dirty="0"/>
              <a:t> числа і </a:t>
            </a:r>
            <a:r>
              <a:rPr lang="ru-RU" sz="2000" dirty="0" err="1"/>
              <a:t>символьні</a:t>
            </a:r>
            <a:r>
              <a:rPr lang="ru-RU" sz="2000" dirty="0"/>
              <a:t> рядки; </a:t>
            </a:r>
            <a:endParaRPr lang="ru-RU" sz="2000" dirty="0" smtClean="0"/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000" dirty="0" err="1" smtClean="0"/>
              <a:t>потужні</a:t>
            </a:r>
            <a:r>
              <a:rPr lang="ru-RU" sz="2000" dirty="0" smtClean="0"/>
              <a:t> </a:t>
            </a:r>
            <a:r>
              <a:rPr lang="ru-RU" sz="2000" dirty="0" err="1"/>
              <a:t>операції</a:t>
            </a:r>
            <a:r>
              <a:rPr lang="ru-RU" sz="2000" dirty="0"/>
              <a:t> </a:t>
            </a:r>
            <a:r>
              <a:rPr lang="ru-RU" sz="2000" dirty="0" err="1"/>
              <a:t>введення</a:t>
            </a:r>
            <a:r>
              <a:rPr lang="ru-RU" sz="2000" dirty="0"/>
              <a:t> і </a:t>
            </a:r>
            <a:r>
              <a:rPr lang="ru-RU" sz="2000" dirty="0" err="1"/>
              <a:t>виведення</a:t>
            </a:r>
            <a:r>
              <a:rPr lang="ru-RU" sz="2000" dirty="0"/>
              <a:t>; </a:t>
            </a:r>
            <a:endParaRPr lang="ru-RU" sz="2000" dirty="0" smtClean="0"/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000" dirty="0" err="1" smtClean="0"/>
              <a:t>пакети</a:t>
            </a:r>
            <a:r>
              <a:rPr lang="ru-RU" sz="2000" dirty="0" smtClean="0"/>
              <a:t> </a:t>
            </a:r>
            <a:r>
              <a:rPr lang="ru-RU" sz="2000" dirty="0"/>
              <a:t>для </a:t>
            </a:r>
            <a:r>
              <a:rPr lang="ru-RU" sz="2000" dirty="0" err="1"/>
              <a:t>об'єднання</a:t>
            </a:r>
            <a:r>
              <a:rPr lang="ru-RU" sz="2000" dirty="0"/>
              <a:t> в </a:t>
            </a:r>
            <a:r>
              <a:rPr lang="ru-RU" sz="2000" dirty="0" err="1"/>
              <a:t>модулі</a:t>
            </a:r>
            <a:r>
              <a:rPr lang="ru-RU" sz="2000" dirty="0"/>
              <a:t> </a:t>
            </a:r>
            <a:r>
              <a:rPr lang="ru-RU" sz="2000" dirty="0" err="1"/>
              <a:t>наборів</a:t>
            </a:r>
            <a:r>
              <a:rPr lang="ru-RU" sz="2000" dirty="0"/>
              <a:t> </a:t>
            </a:r>
            <a:r>
              <a:rPr lang="ru-RU" sz="2000" dirty="0" err="1"/>
              <a:t>функцій</a:t>
            </a:r>
            <a:r>
              <a:rPr lang="ru-RU" sz="2000" dirty="0"/>
              <a:t> і </a:t>
            </a:r>
            <a:r>
              <a:rPr lang="ru-RU" sz="2000" dirty="0" err="1"/>
              <a:t>даних</a:t>
            </a:r>
            <a:r>
              <a:rPr lang="ru-RU" sz="2000" dirty="0"/>
              <a:t>, а </a:t>
            </a:r>
            <a:r>
              <a:rPr lang="ru-RU" sz="2000" dirty="0" err="1"/>
              <a:t>також</a:t>
            </a:r>
            <a:r>
              <a:rPr lang="ru-RU" sz="2000" dirty="0"/>
              <a:t> </a:t>
            </a:r>
            <a:r>
              <a:rPr lang="ru-RU" sz="2000" dirty="0" err="1"/>
              <a:t>управління</a:t>
            </a:r>
            <a:r>
              <a:rPr lang="ru-RU" sz="2000" dirty="0"/>
              <a:t> доступом; </a:t>
            </a:r>
            <a:endParaRPr lang="ru-RU" sz="2000" dirty="0" smtClean="0"/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000" dirty="0" err="1" smtClean="0"/>
              <a:t>імперативні</a:t>
            </a:r>
            <a:r>
              <a:rPr lang="ru-RU" sz="2000" dirty="0" smtClean="0"/>
              <a:t> </a:t>
            </a:r>
            <a:r>
              <a:rPr lang="ru-RU" sz="2000" dirty="0" err="1"/>
              <a:t>властивості</a:t>
            </a:r>
            <a:r>
              <a:rPr lang="ru-RU" sz="2000" dirty="0"/>
              <a:t> </a:t>
            </a:r>
            <a:r>
              <a:rPr lang="ru-RU" sz="2000" dirty="0" err="1"/>
              <a:t>мови</a:t>
            </a:r>
            <a:r>
              <a:rPr lang="ru-RU" sz="2000" dirty="0"/>
              <a:t> </a:t>
            </a:r>
            <a:r>
              <a:rPr lang="en-GB" sz="2000" dirty="0" smtClean="0"/>
              <a:t>Scheme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5337781"/>
            <a:ext cx="9116428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 err="1" smtClean="0"/>
              <a:t>Мови</a:t>
            </a:r>
            <a:r>
              <a:rPr lang="ru-RU" sz="2000" dirty="0" smtClean="0"/>
              <a:t> </a:t>
            </a:r>
            <a:r>
              <a:rPr lang="ru-RU" sz="2000" dirty="0" err="1"/>
              <a:t>Scheme</a:t>
            </a:r>
            <a:r>
              <a:rPr lang="ru-RU" sz="2000" dirty="0"/>
              <a:t> і COMMON LISP </a:t>
            </a:r>
            <a:r>
              <a:rPr lang="ru-RU" sz="2000" dirty="0" err="1"/>
              <a:t>протилежні</a:t>
            </a:r>
            <a:r>
              <a:rPr lang="ru-RU" sz="2000" dirty="0"/>
              <a:t> одна </a:t>
            </a:r>
            <a:r>
              <a:rPr lang="ru-RU" sz="2000" dirty="0" err="1"/>
              <a:t>одній</a:t>
            </a:r>
            <a:r>
              <a:rPr lang="ru-RU" sz="2000" dirty="0"/>
              <a:t>. </a:t>
            </a:r>
            <a:endParaRPr lang="ru-RU" sz="20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 err="1" smtClean="0"/>
              <a:t>Мова</a:t>
            </a:r>
            <a:r>
              <a:rPr lang="ru-RU" sz="2000" dirty="0" smtClean="0"/>
              <a:t> </a:t>
            </a:r>
            <a:r>
              <a:rPr lang="ru-RU" sz="2000" dirty="0" err="1"/>
              <a:t>Scheme</a:t>
            </a:r>
            <a:r>
              <a:rPr lang="ru-RU" sz="2000" dirty="0"/>
              <a:t> </a:t>
            </a:r>
            <a:r>
              <a:rPr lang="ru-RU" sz="2000" dirty="0" err="1"/>
              <a:t>набагато</a:t>
            </a:r>
            <a:r>
              <a:rPr lang="ru-RU" sz="2000" dirty="0"/>
              <a:t> </a:t>
            </a:r>
            <a:r>
              <a:rPr lang="ru-RU" sz="2000" dirty="0" err="1" smtClean="0"/>
              <a:t>менша</a:t>
            </a:r>
            <a:r>
              <a:rPr lang="ru-RU" sz="2000" dirty="0" smtClean="0"/>
              <a:t> </a:t>
            </a:r>
            <a:r>
              <a:rPr lang="ru-RU" sz="2000" dirty="0"/>
              <a:t>за </a:t>
            </a:r>
            <a:r>
              <a:rPr lang="ru-RU" sz="2000" dirty="0" err="1"/>
              <a:t>розмірами</a:t>
            </a:r>
            <a:r>
              <a:rPr lang="ru-RU" sz="2000" dirty="0"/>
              <a:t> і </a:t>
            </a:r>
            <a:r>
              <a:rPr lang="ru-RU" sz="2000" dirty="0" err="1" smtClean="0"/>
              <a:t>ясніша</a:t>
            </a:r>
            <a:r>
              <a:rPr lang="ru-RU" sz="2000" dirty="0" smtClean="0"/>
              <a:t>, </a:t>
            </a:r>
            <a:r>
              <a:rPr lang="ru-RU" sz="2000" dirty="0" err="1"/>
              <a:t>частково</a:t>
            </a:r>
            <a:r>
              <a:rPr lang="ru-RU" sz="2000" dirty="0"/>
              <a:t> </a:t>
            </a:r>
            <a:r>
              <a:rPr lang="ru-RU" sz="2000" dirty="0" err="1"/>
              <a:t>завдяки</a:t>
            </a:r>
            <a:r>
              <a:rPr lang="ru-RU" sz="2000" dirty="0"/>
              <a:t> тому,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 smtClean="0"/>
              <a:t>використовує</a:t>
            </a:r>
            <a:r>
              <a:rPr lang="ru-RU" sz="2000" dirty="0" smtClean="0"/>
              <a:t> </a:t>
            </a:r>
            <a:r>
              <a:rPr lang="ru-RU" sz="2000" dirty="0" err="1"/>
              <a:t>виключно</a:t>
            </a:r>
            <a:r>
              <a:rPr lang="ru-RU" sz="2000" dirty="0"/>
              <a:t> </a:t>
            </a:r>
            <a:r>
              <a:rPr lang="ru-RU" sz="2000" dirty="0" err="1"/>
              <a:t>статичні</a:t>
            </a:r>
            <a:r>
              <a:rPr lang="ru-RU" sz="2000" dirty="0"/>
              <a:t> </a:t>
            </a:r>
            <a:r>
              <a:rPr lang="ru-RU" sz="2000" dirty="0" err="1"/>
              <a:t>області</a:t>
            </a:r>
            <a:r>
              <a:rPr lang="ru-RU" sz="2000" dirty="0"/>
              <a:t> </a:t>
            </a:r>
            <a:r>
              <a:rPr lang="ru-RU" sz="2000" dirty="0" err="1"/>
              <a:t>видимості</a:t>
            </a:r>
            <a:r>
              <a:rPr lang="ru-RU" sz="2000" dirty="0"/>
              <a:t>. </a:t>
            </a:r>
            <a:endParaRPr lang="ru-RU" sz="20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 err="1" smtClean="0"/>
              <a:t>Мова</a:t>
            </a:r>
            <a:r>
              <a:rPr lang="ru-RU" sz="2000" dirty="0" smtClean="0"/>
              <a:t> </a:t>
            </a:r>
            <a:r>
              <a:rPr lang="ru-RU" sz="2000" dirty="0"/>
              <a:t>COMMON LISP </a:t>
            </a:r>
            <a:r>
              <a:rPr lang="ru-RU" sz="2000" dirty="0" err="1" smtClean="0"/>
              <a:t>призначалася</a:t>
            </a:r>
            <a:r>
              <a:rPr lang="ru-RU" sz="2000" dirty="0" smtClean="0"/>
              <a:t> </a:t>
            </a:r>
            <a:r>
              <a:rPr lang="ru-RU" sz="2000" dirty="0"/>
              <a:t>для </a:t>
            </a:r>
            <a:r>
              <a:rPr lang="ru-RU" sz="2000" dirty="0" err="1"/>
              <a:t>комерційного</a:t>
            </a:r>
            <a:r>
              <a:rPr lang="ru-RU" sz="2000" dirty="0"/>
              <a:t> </a:t>
            </a:r>
            <a:r>
              <a:rPr lang="ru-RU" sz="2000" dirty="0" err="1"/>
              <a:t>використання</a:t>
            </a:r>
            <a:r>
              <a:rPr lang="ru-RU" sz="2000" dirty="0"/>
              <a:t> і </a:t>
            </a:r>
            <a:r>
              <a:rPr lang="ru-RU" sz="2000" dirty="0" err="1"/>
              <a:t>згодом</a:t>
            </a:r>
            <a:r>
              <a:rPr lang="ru-RU" sz="2000" dirty="0"/>
              <a:t> </a:t>
            </a:r>
            <a:r>
              <a:rPr lang="ru-RU" sz="2000" dirty="0" err="1" smtClean="0"/>
              <a:t>набула</a:t>
            </a:r>
            <a:r>
              <a:rPr lang="ru-RU" sz="2000" dirty="0" smtClean="0"/>
              <a:t> </a:t>
            </a:r>
            <a:r>
              <a:rPr lang="ru-RU" sz="2000" dirty="0"/>
              <a:t>широкого </a:t>
            </a:r>
            <a:r>
              <a:rPr lang="ru-RU" sz="2000" dirty="0" err="1"/>
              <a:t>поширення</a:t>
            </a:r>
            <a:r>
              <a:rPr lang="ru-RU" sz="2000" dirty="0"/>
              <a:t> в </a:t>
            </a:r>
            <a:r>
              <a:rPr lang="ru-RU" sz="2000" dirty="0" err="1"/>
              <a:t>додатках</a:t>
            </a:r>
            <a:r>
              <a:rPr lang="ru-RU" sz="2000" dirty="0"/>
              <a:t>, </a:t>
            </a:r>
            <a:r>
              <a:rPr lang="ru-RU" sz="2000" dirty="0" err="1"/>
              <a:t>пов'язаних</a:t>
            </a:r>
            <a:r>
              <a:rPr lang="ru-RU" sz="2000" dirty="0"/>
              <a:t> </a:t>
            </a:r>
            <a:r>
              <a:rPr lang="ru-RU" sz="2000" dirty="0" err="1"/>
              <a:t>зі</a:t>
            </a:r>
            <a:r>
              <a:rPr lang="ru-RU" sz="2000" dirty="0"/>
              <a:t> </a:t>
            </a:r>
            <a:r>
              <a:rPr lang="ru-RU" sz="2000" b="1" dirty="0" err="1"/>
              <a:t>створенням</a:t>
            </a:r>
            <a:r>
              <a:rPr lang="ru-RU" sz="2000" b="1" dirty="0"/>
              <a:t> штучного </a:t>
            </a:r>
            <a:r>
              <a:rPr lang="ru-RU" sz="2000" b="1" dirty="0" err="1"/>
              <a:t>інтелекту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492891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386520"/>
              </p:ext>
            </p:extLst>
          </p:nvPr>
        </p:nvGraphicFramePr>
        <p:xfrm>
          <a:off x="0" y="980728"/>
          <a:ext cx="9252520" cy="4856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712"/>
                <a:gridCol w="2016224"/>
                <a:gridCol w="5256584"/>
              </a:tblGrid>
              <a:tr h="3600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90000"/>
                        </a:lnSpc>
                        <a:tabLst>
                          <a:tab pos="1609725" algn="l"/>
                        </a:tabLs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IDE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uk-UA" sz="1600" baseline="0" dirty="0" smtClean="0">
                          <a:solidFill>
                            <a:schemeClr val="tx1"/>
                          </a:solidFill>
                        </a:rPr>
                        <a:t> Мови ФП 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uk-UA" sz="1600" dirty="0" smtClean="0">
                          <a:solidFill>
                            <a:schemeClr val="tx1"/>
                          </a:solidFill>
                        </a:rPr>
                        <a:t>Сайт</a:t>
                      </a:r>
                      <a:r>
                        <a:rPr lang="uk-UA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GNU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Common Lisp 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(GCL)</a:t>
                      </a:r>
                      <a:endParaRPr lang="en-US" sz="1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Common Lisp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GB" sz="1600" dirty="0" smtClean="0">
                          <a:hlinkClick r:id="rId2"/>
                        </a:rPr>
                        <a:t>http://www.tucows.com/preview/7932/GCL</a:t>
                      </a:r>
                      <a:endParaRPr lang="en-GB" sz="1600" dirty="0" smtClean="0"/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GB" sz="1600" dirty="0" smtClean="0">
                          <a:hlinkClick r:id="rId3"/>
                        </a:rPr>
                        <a:t>https://www.cs.utexas.edu/users/novak/gclwin.html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Haskell Platform for Windows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8.6.5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Haskell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hlinkClick r:id="rId4"/>
                        </a:rPr>
                        <a:t>https://www.haskell.org/platform/windows.html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Glasgow Haskell Compiler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Haskell</a:t>
                      </a:r>
                      <a:endParaRPr lang="ru-RU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hlinkClick r:id="rId5"/>
                        </a:rPr>
                        <a:t>https://www.haskell.org/ghc/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Haskell Stack</a:t>
                      </a:r>
                    </a:p>
                    <a:p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Haskell</a:t>
                      </a:r>
                      <a:endParaRPr lang="ru-RU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hlinkClick r:id="rId6"/>
                        </a:rPr>
                        <a:t>https://tech.fpcomplete.com/haskell/get-started/windows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Erlang</a:t>
                      </a:r>
                      <a:r>
                        <a:rPr lang="en-GB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/OTP 22.0 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Erlang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hlinkClick r:id="rId7"/>
                        </a:rPr>
                        <a:t>https://www.erlang.org/downloads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5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Compile lisp online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Lisp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hlinkClick r:id="rId8"/>
                        </a:rPr>
                        <a:t>https://rextester.com/l/common_lisp_online_compiler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HomeLisp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Portable</a:t>
                      </a:r>
                      <a:endParaRPr lang="en-GB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Lisp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hlinkClick r:id="rId9"/>
                        </a:rPr>
                        <a:t>http://homelisp.ru/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GB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LispWorks</a:t>
                      </a:r>
                      <a:r>
                        <a:rPr lang="en-GB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Personal Edition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6.0.1</a:t>
                      </a:r>
                      <a:endParaRPr lang="en-GB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Lisp</a:t>
                      </a:r>
                      <a:endParaRPr lang="ru-RU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hlinkClick r:id="rId10"/>
                        </a:rPr>
                        <a:t>https://www.softportal.com/get-19673-lispworks-personal-edition.html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79512" y="-29015"/>
            <a:ext cx="89644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b="1" dirty="0" err="1" smtClean="0">
                <a:solidFill>
                  <a:schemeClr val="bg1"/>
                </a:solidFill>
                <a:latin typeface="+mn-lt"/>
              </a:rPr>
              <a:t>Середовища</a:t>
            </a:r>
            <a:r>
              <a:rPr lang="ru-RU" sz="3000" b="1" dirty="0" smtClean="0">
                <a:solidFill>
                  <a:schemeClr val="bg1"/>
                </a:solidFill>
                <a:latin typeface="+mn-lt"/>
              </a:rPr>
              <a:t> (</a:t>
            </a:r>
            <a:r>
              <a:rPr lang="en-US" sz="3000" b="1" dirty="0" smtClean="0">
                <a:solidFill>
                  <a:schemeClr val="bg1"/>
                </a:solidFill>
                <a:latin typeface="+mn-lt"/>
              </a:rPr>
              <a:t>IDE</a:t>
            </a:r>
            <a:r>
              <a:rPr lang="ru-RU" sz="3000" b="1" dirty="0" smtClean="0">
                <a:solidFill>
                  <a:schemeClr val="bg1"/>
                </a:solidFill>
                <a:latin typeface="+mn-lt"/>
              </a:rPr>
              <a:t>) </a:t>
            </a:r>
            <a:r>
              <a:rPr lang="ru-RU" sz="3000" b="1" dirty="0" err="1">
                <a:solidFill>
                  <a:schemeClr val="bg1"/>
                </a:solidFill>
                <a:latin typeface="+mn-lt"/>
              </a:rPr>
              <a:t>функціонального</a:t>
            </a:r>
            <a:r>
              <a:rPr lang="ru-RU" sz="3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000" b="1" dirty="0" err="1" smtClean="0">
                <a:solidFill>
                  <a:schemeClr val="bg1"/>
                </a:solidFill>
                <a:latin typeface="+mn-lt"/>
              </a:rPr>
              <a:t>програмування</a:t>
            </a:r>
            <a:endParaRPr lang="ru-RU" sz="3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42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2828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854731"/>
              </p:ext>
            </p:extLst>
          </p:nvPr>
        </p:nvGraphicFramePr>
        <p:xfrm>
          <a:off x="0" y="980728"/>
          <a:ext cx="9252520" cy="5489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38"/>
                <a:gridCol w="2360694"/>
                <a:gridCol w="4392488"/>
              </a:tblGrid>
              <a:tr h="3600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90000"/>
                        </a:lnSpc>
                        <a:tabLst>
                          <a:tab pos="1609725" algn="l"/>
                        </a:tabLs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IDE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uk-UA" sz="1600" baseline="0" dirty="0" smtClean="0">
                          <a:solidFill>
                            <a:schemeClr val="tx1"/>
                          </a:solidFill>
                        </a:rPr>
                        <a:t> Мови ФП 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uk-UA" sz="1600" dirty="0" smtClean="0">
                          <a:solidFill>
                            <a:schemeClr val="tx1"/>
                          </a:solidFill>
                        </a:rPr>
                        <a:t>Сайт</a:t>
                      </a:r>
                      <a:r>
                        <a:rPr lang="uk-UA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Online Scheme compiler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endParaRPr lang="en-US" sz="1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Scheme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hlinkClick r:id="rId2"/>
                        </a:rPr>
                        <a:t>https://repl.it/languages/scheme</a:t>
                      </a:r>
                      <a:endParaRPr lang="ru-RU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90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GB" sz="1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LispIDE</a:t>
                      </a:r>
                      <a:endParaRPr lang="en-GB" sz="16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Corman</a:t>
                      </a:r>
                      <a:r>
                        <a:rPr lang="en-GB" sz="16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 Common Lisp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Steel Bank Common Lisp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CLISP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Gnu Common Lisp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Gambit Scheme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Bigloo</a:t>
                      </a:r>
                      <a:r>
                        <a:rPr lang="en-GB" sz="16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 Scheme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SCM Scheme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Arc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newLISP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OpenLisp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/>
                        </a:rPr>
                        <a:t>Clozure</a:t>
                      </a:r>
                      <a:r>
                        <a:rPr lang="en-GB" sz="16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/>
                        </a:rPr>
                        <a:t> Common Lisp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4"/>
                        </a:rPr>
                        <a:t>PicoLisp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5"/>
                        </a:rPr>
                        <a:t>Clojure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6"/>
                        </a:rPr>
                        <a:t>Armed Bear Common Lisp</a:t>
                      </a:r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hlinkClick r:id="rId17"/>
                        </a:rPr>
                        <a:t>https://www.daansystems.com/lispide/</a:t>
                      </a:r>
                      <a:endParaRPr lang="en-GB" sz="1600" dirty="0" smtClean="0"/>
                    </a:p>
                    <a:p>
                      <a:endParaRPr lang="en-GB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Dr.Racket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Dr.Scheme</a:t>
                      </a:r>
                      <a:endParaRPr lang="ru-RU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Racket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Scheme</a:t>
                      </a:r>
                      <a:endParaRPr lang="ru-RU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hlinkClick r:id="rId18"/>
                        </a:rPr>
                        <a:t>https://download.racket-lang.org/</a:t>
                      </a:r>
                      <a:endParaRPr lang="en-GB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hlinkClick r:id="rId19"/>
                        </a:rPr>
                        <a:t>https://racket-lang.org/</a:t>
                      </a:r>
                      <a:r>
                        <a:rPr lang="en-GB" sz="1600" dirty="0" smtClean="0"/>
                        <a:t> (R6RS standard)</a:t>
                      </a:r>
                      <a:endParaRPr lang="ru-RU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79512" y="-29015"/>
            <a:ext cx="89644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b="1" dirty="0" err="1" smtClean="0">
                <a:solidFill>
                  <a:schemeClr val="bg1"/>
                </a:solidFill>
                <a:latin typeface="+mn-lt"/>
              </a:rPr>
              <a:t>Середовища</a:t>
            </a:r>
            <a:r>
              <a:rPr lang="ru-RU" sz="3000" b="1" dirty="0" smtClean="0">
                <a:solidFill>
                  <a:schemeClr val="bg1"/>
                </a:solidFill>
                <a:latin typeface="+mn-lt"/>
              </a:rPr>
              <a:t> (</a:t>
            </a:r>
            <a:r>
              <a:rPr lang="en-US" sz="3000" b="1" dirty="0" smtClean="0">
                <a:solidFill>
                  <a:schemeClr val="bg1"/>
                </a:solidFill>
                <a:latin typeface="+mn-lt"/>
              </a:rPr>
              <a:t>IDE</a:t>
            </a:r>
            <a:r>
              <a:rPr lang="ru-RU" sz="3000" b="1" dirty="0" smtClean="0">
                <a:solidFill>
                  <a:schemeClr val="bg1"/>
                </a:solidFill>
                <a:latin typeface="+mn-lt"/>
              </a:rPr>
              <a:t>) </a:t>
            </a:r>
            <a:r>
              <a:rPr lang="ru-RU" sz="3000" b="1" dirty="0" err="1">
                <a:solidFill>
                  <a:schemeClr val="bg1"/>
                </a:solidFill>
                <a:latin typeface="+mn-lt"/>
              </a:rPr>
              <a:t>функціонального</a:t>
            </a:r>
            <a:r>
              <a:rPr lang="ru-RU" sz="3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000" b="1" dirty="0" err="1" smtClean="0">
                <a:solidFill>
                  <a:schemeClr val="bg1"/>
                </a:solidFill>
                <a:latin typeface="+mn-lt"/>
              </a:rPr>
              <a:t>програмування</a:t>
            </a:r>
            <a:endParaRPr lang="ru-RU" sz="3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43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7066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2463800" y="205105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179512" y="46059"/>
            <a:ext cx="824388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1000" indent="-381000" algn="ctr" eaLnBrk="0" hangingPunct="0">
              <a:spcBef>
                <a:spcPct val="20000"/>
              </a:spcBef>
              <a:buFont typeface="Arial" charset="0"/>
              <a:buNone/>
            </a:pPr>
            <a:r>
              <a:rPr lang="uk-UA" sz="2700" b="1" dirty="0">
                <a:solidFill>
                  <a:schemeClr val="bg1"/>
                </a:solidFill>
              </a:rPr>
              <a:t>Література з декларативного програмування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7156" y="1124744"/>
            <a:ext cx="88593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://github.com/tkovalyuk</a:t>
            </a:r>
            <a:r>
              <a:rPr lang="en-US" sz="1800" dirty="0" smtClean="0">
                <a:hlinkClick r:id="rId2"/>
              </a:rPr>
              <a:t>/</a:t>
            </a:r>
            <a:endParaRPr lang="uk-UA" sz="1800" dirty="0" smtClean="0"/>
          </a:p>
          <a:p>
            <a:pPr marL="342900" indent="-342900"/>
            <a:endParaRPr lang="uk-UA" sz="1800" dirty="0" smtClean="0"/>
          </a:p>
          <a:p>
            <a:pPr marL="342900" indent="-342900"/>
            <a:r>
              <a:rPr lang="ru-RU" sz="1800" b="1" dirty="0"/>
              <a:t>Обзор литературы о функциональном </a:t>
            </a:r>
            <a:r>
              <a:rPr lang="ru-RU" sz="1800" b="1" dirty="0" smtClean="0"/>
              <a:t>программировании.</a:t>
            </a:r>
          </a:p>
          <a:p>
            <a:pPr marL="342900" indent="-342900"/>
            <a:r>
              <a:rPr lang="en-GB" sz="1800" dirty="0" smtClean="0">
                <a:hlinkClick r:id="rId3"/>
              </a:rPr>
              <a:t>http</a:t>
            </a:r>
            <a:r>
              <a:rPr lang="en-GB" sz="1800" dirty="0">
                <a:hlinkClick r:id="rId3"/>
              </a:rPr>
              <a:t>://alexott.net/ru/fp/books</a:t>
            </a:r>
            <a:r>
              <a:rPr lang="en-GB" sz="1800" dirty="0" smtClean="0">
                <a:hlinkClick r:id="rId3"/>
              </a:rPr>
              <a:t>/</a:t>
            </a:r>
            <a:endParaRPr lang="uk-UA" sz="1800" dirty="0" smtClean="0"/>
          </a:p>
          <a:p>
            <a:pPr marL="342900" indent="-342900"/>
            <a:r>
              <a:rPr lang="ru-RU" sz="1800" b="1" dirty="0"/>
              <a:t>Обзор литературы о функциональном программировании</a:t>
            </a:r>
          </a:p>
          <a:p>
            <a:pPr marL="342900" indent="-342900"/>
            <a:r>
              <a:rPr lang="en-GB" sz="1800" dirty="0" smtClean="0">
                <a:hlinkClick r:id="rId4"/>
              </a:rPr>
              <a:t>http</a:t>
            </a:r>
            <a:r>
              <a:rPr lang="en-GB" sz="1800" dirty="0">
                <a:hlinkClick r:id="rId4"/>
              </a:rPr>
              <a:t>://fprog.ru/2009/issue1/alex-ott-literature-overview</a:t>
            </a:r>
            <a:r>
              <a:rPr lang="en-GB" sz="1800" dirty="0" smtClean="0">
                <a:hlinkClick r:id="rId4"/>
              </a:rPr>
              <a:t>/</a:t>
            </a:r>
            <a:endParaRPr lang="uk-UA" sz="1800" dirty="0" smtClean="0"/>
          </a:p>
          <a:p>
            <a:pPr marL="342900" indent="-342900"/>
            <a:endParaRPr lang="uk-UA" sz="1800" dirty="0" smtClean="0"/>
          </a:p>
          <a:p>
            <a:r>
              <a:rPr lang="en-US" sz="1800" dirty="0"/>
              <a:t>Programming paradigms for dummies: what every programmer should know</a:t>
            </a:r>
            <a:endParaRPr lang="uk-UA" sz="1800" dirty="0"/>
          </a:p>
          <a:p>
            <a:r>
              <a:rPr lang="en-GB" sz="1800" dirty="0">
                <a:hlinkClick r:id="rId5"/>
              </a:rPr>
              <a:t>https://blog.acolyer.org/2019/01/25/programming-paradigms-for-dummies-what-every-programmer-should-know/</a:t>
            </a:r>
            <a:endParaRPr lang="ru-RU" sz="1800" dirty="0"/>
          </a:p>
          <a:p>
            <a:pPr marL="342900" indent="-342900"/>
            <a:endParaRPr lang="uk-UA" sz="1800" dirty="0" smtClean="0"/>
          </a:p>
          <a:p>
            <a:pPr marL="342900" indent="-342900"/>
            <a:endParaRPr lang="ru-RU" sz="1800" dirty="0">
              <a:latin typeface="Tahoma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44</a:t>
            </a:fld>
            <a:endParaRPr lang="ru-RU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45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9552" y="3140968"/>
            <a:ext cx="7848872" cy="2963862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algn="ctr"/>
            <a:r>
              <a:rPr lang="ru-RU" i="0" dirty="0" err="1" smtClean="0"/>
              <a:t>Дякую</a:t>
            </a:r>
            <a:r>
              <a:rPr lang="ru-RU" i="0" dirty="0" smtClean="0"/>
              <a:t> за </a:t>
            </a:r>
            <a:r>
              <a:rPr lang="ru-RU" i="0" dirty="0" err="1" smtClean="0"/>
              <a:t>увагу</a:t>
            </a:r>
            <a:r>
              <a:rPr lang="ru-RU" i="0" dirty="0" smtClean="0"/>
              <a:t/>
            </a:r>
            <a:br>
              <a:rPr lang="ru-RU" i="0" dirty="0" smtClean="0"/>
            </a:br>
            <a:r>
              <a:rPr lang="ru-RU" i="0" dirty="0" smtClean="0"/>
              <a:t/>
            </a:r>
            <a:br>
              <a:rPr lang="ru-RU" i="0" dirty="0" smtClean="0"/>
            </a:br>
            <a:r>
              <a:rPr lang="ru-RU" i="0" dirty="0" smtClean="0"/>
              <a:t>Доц. </a:t>
            </a:r>
            <a:r>
              <a:rPr lang="ru-RU" i="0" dirty="0" err="1" smtClean="0"/>
              <a:t>кафедри</a:t>
            </a:r>
            <a:r>
              <a:rPr lang="ru-RU" i="0" dirty="0" smtClean="0"/>
              <a:t> ПСТ, </a:t>
            </a:r>
            <a:br>
              <a:rPr lang="ru-RU" i="0" dirty="0" smtClean="0"/>
            </a:br>
            <a:r>
              <a:rPr lang="ru-RU" i="0" dirty="0" smtClean="0"/>
              <a:t> к.т.н. </a:t>
            </a:r>
            <a:r>
              <a:rPr lang="ru-RU" i="0" dirty="0" err="1" smtClean="0"/>
              <a:t>Ковалюк</a:t>
            </a:r>
            <a:r>
              <a:rPr lang="ru-RU" i="0" dirty="0" smtClean="0"/>
              <a:t> Т.В. </a:t>
            </a:r>
            <a:r>
              <a:rPr lang="en-US" i="0" dirty="0" smtClean="0"/>
              <a:t>tkovalyuk@</a:t>
            </a:r>
            <a:r>
              <a:rPr lang="en-US" dirty="0" smtClean="0"/>
              <a:t>ukr.net</a:t>
            </a:r>
            <a:endParaRPr lang="ru-RU" i="0" dirty="0" smtClean="0"/>
          </a:p>
        </p:txBody>
      </p:sp>
      <p:pic>
        <p:nvPicPr>
          <p:cNvPr id="70661" name="Picture 5" descr="ANd9GcQfRAMGvaITjHKv-8GiA7KwFgna0QO5-LFIqBY4IFutPos_i416G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796" y="1041129"/>
            <a:ext cx="3600400" cy="225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5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16428" cy="5040560"/>
          </a:xfrm>
          <a:prstGeom prst="rect">
            <a:avLst/>
          </a:prstGeom>
        </p:spPr>
      </p:pic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4000" b="1" dirty="0" err="1" smtClean="0">
                <a:solidFill>
                  <a:schemeClr val="bg1"/>
                </a:solidFill>
              </a:rPr>
              <a:t>Парадигми</a:t>
            </a:r>
            <a:r>
              <a:rPr lang="ru-RU" sz="4000" b="1" dirty="0" smtClean="0">
                <a:solidFill>
                  <a:schemeClr val="bg1"/>
                </a:solidFill>
              </a:rPr>
              <a:t> </a:t>
            </a:r>
            <a:r>
              <a:rPr lang="ru-RU" sz="4000" b="1" dirty="0" err="1" smtClean="0">
                <a:solidFill>
                  <a:schemeClr val="bg1"/>
                </a:solidFill>
              </a:rPr>
              <a:t>програмування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44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6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9512" y="1320841"/>
            <a:ext cx="8684895" cy="1407795"/>
          </a:xfrm>
          <a:custGeom>
            <a:avLst/>
            <a:gdLst/>
            <a:ahLst/>
            <a:cxnLst/>
            <a:rect l="l" t="t" r="r" b="b"/>
            <a:pathLst>
              <a:path w="8684895" h="1407795">
                <a:moveTo>
                  <a:pt x="8544077" y="0"/>
                </a:moveTo>
                <a:lnTo>
                  <a:pt x="140779" y="0"/>
                </a:lnTo>
                <a:lnTo>
                  <a:pt x="130848" y="344"/>
                </a:lnTo>
                <a:lnTo>
                  <a:pt x="89164" y="9757"/>
                </a:lnTo>
                <a:lnTo>
                  <a:pt x="53204" y="30532"/>
                </a:lnTo>
                <a:lnTo>
                  <a:pt x="25001" y="60636"/>
                </a:lnTo>
                <a:lnTo>
                  <a:pt x="6589" y="98041"/>
                </a:lnTo>
                <a:lnTo>
                  <a:pt x="0" y="140715"/>
                </a:lnTo>
                <a:lnTo>
                  <a:pt x="0" y="1266952"/>
                </a:lnTo>
                <a:lnTo>
                  <a:pt x="5260" y="1305194"/>
                </a:lnTo>
                <a:lnTo>
                  <a:pt x="22482" y="1343272"/>
                </a:lnTo>
                <a:lnTo>
                  <a:pt x="49716" y="1374271"/>
                </a:lnTo>
                <a:lnTo>
                  <a:pt x="84930" y="1396161"/>
                </a:lnTo>
                <a:lnTo>
                  <a:pt x="126089" y="1406911"/>
                </a:lnTo>
                <a:lnTo>
                  <a:pt x="140779" y="1407668"/>
                </a:lnTo>
                <a:lnTo>
                  <a:pt x="8544077" y="1407668"/>
                </a:lnTo>
                <a:lnTo>
                  <a:pt x="8582279" y="1402421"/>
                </a:lnTo>
                <a:lnTo>
                  <a:pt x="8620371" y="1385214"/>
                </a:lnTo>
                <a:lnTo>
                  <a:pt x="8651382" y="1357994"/>
                </a:lnTo>
                <a:lnTo>
                  <a:pt x="8673281" y="1322791"/>
                </a:lnTo>
                <a:lnTo>
                  <a:pt x="8684036" y="1281640"/>
                </a:lnTo>
                <a:lnTo>
                  <a:pt x="8684793" y="1266952"/>
                </a:lnTo>
                <a:lnTo>
                  <a:pt x="8684793" y="140715"/>
                </a:lnTo>
                <a:lnTo>
                  <a:pt x="8679547" y="102513"/>
                </a:lnTo>
                <a:lnTo>
                  <a:pt x="8662340" y="64422"/>
                </a:lnTo>
                <a:lnTo>
                  <a:pt x="8635119" y="33410"/>
                </a:lnTo>
                <a:lnTo>
                  <a:pt x="8599917" y="11511"/>
                </a:lnTo>
                <a:lnTo>
                  <a:pt x="8558765" y="757"/>
                </a:lnTo>
                <a:lnTo>
                  <a:pt x="8544077" y="0"/>
                </a:lnTo>
                <a:close/>
              </a:path>
            </a:pathLst>
          </a:custGeom>
          <a:solidFill>
            <a:srgbClr val="C9FFFF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511" y="1510551"/>
            <a:ext cx="8684895" cy="95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-12700" algn="ctr" fontAlgn="auto">
              <a:lnSpc>
                <a:spcPct val="101200"/>
              </a:lnSpc>
              <a:spcBef>
                <a:spcPts val="0"/>
              </a:spcBef>
              <a:spcAft>
                <a:spcPts val="0"/>
              </a:spcAft>
            </a:pPr>
            <a:r>
              <a:rPr lang="uk-UA" spc="-25" dirty="0" smtClean="0">
                <a:solidFill>
                  <a:prstClr val="black"/>
                </a:solidFill>
                <a:latin typeface="Verdana"/>
                <a:cs typeface="Verdana"/>
              </a:rPr>
              <a:t>Мови </a:t>
            </a:r>
            <a:r>
              <a:rPr lang="uk-UA" spc="-25" dirty="0" err="1" smtClean="0">
                <a:solidFill>
                  <a:prstClr val="black"/>
                </a:solidFill>
                <a:latin typeface="Verdana"/>
                <a:cs typeface="Verdana"/>
              </a:rPr>
              <a:t>прог</a:t>
            </a:r>
            <a:r>
              <a:rPr spc="-40" dirty="0" err="1" smtClean="0">
                <a:solidFill>
                  <a:prstClr val="black"/>
                </a:solidFill>
                <a:latin typeface="Verdana"/>
                <a:cs typeface="Verdana"/>
              </a:rPr>
              <a:t>р</a:t>
            </a:r>
            <a:r>
              <a:rPr spc="-25" dirty="0" err="1" smtClean="0">
                <a:solidFill>
                  <a:prstClr val="black"/>
                </a:solidFill>
                <a:latin typeface="Verdana"/>
                <a:cs typeface="Verdana"/>
              </a:rPr>
              <a:t>ам</a:t>
            </a:r>
            <a:r>
              <a:rPr lang="uk-UA" spc="-25" dirty="0" err="1" smtClean="0">
                <a:solidFill>
                  <a:prstClr val="black"/>
                </a:solidFill>
                <a:latin typeface="Verdana"/>
                <a:cs typeface="Verdana"/>
              </a:rPr>
              <a:t>ування</a:t>
            </a:r>
            <a:r>
              <a:rPr lang="uk-UA" spc="-25" dirty="0" smtClean="0">
                <a:solidFill>
                  <a:prstClr val="black"/>
                </a:solidFill>
                <a:latin typeface="Verdana"/>
                <a:cs typeface="Verdana"/>
              </a:rPr>
              <a:t>, </a:t>
            </a:r>
          </a:p>
          <a:p>
            <a:pPr marL="12700" marR="6350" indent="-12700" algn="ctr" fontAlgn="auto">
              <a:lnSpc>
                <a:spcPct val="101200"/>
              </a:lnSpc>
              <a:spcBef>
                <a:spcPts val="0"/>
              </a:spcBef>
              <a:spcAft>
                <a:spcPts val="0"/>
              </a:spcAft>
            </a:pPr>
            <a:r>
              <a:rPr lang="uk-UA" spc="-25" dirty="0" smtClean="0">
                <a:solidFill>
                  <a:prstClr val="black"/>
                </a:solidFill>
                <a:latin typeface="Verdana"/>
                <a:cs typeface="Verdana"/>
              </a:rPr>
              <a:t>які підтримують парадигми</a:t>
            </a:r>
            <a:endParaRPr dirty="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512" y="2879765"/>
            <a:ext cx="2895370" cy="1706554"/>
          </a:xfrm>
          <a:custGeom>
            <a:avLst/>
            <a:gdLst/>
            <a:ahLst/>
            <a:cxnLst/>
            <a:rect l="l" t="t" r="r" b="b"/>
            <a:pathLst>
              <a:path w="2778760" h="1407795">
                <a:moveTo>
                  <a:pt x="2637434" y="0"/>
                </a:moveTo>
                <a:lnTo>
                  <a:pt x="140779" y="0"/>
                </a:lnTo>
                <a:lnTo>
                  <a:pt x="130749" y="352"/>
                </a:lnTo>
                <a:lnTo>
                  <a:pt x="89093" y="9803"/>
                </a:lnTo>
                <a:lnTo>
                  <a:pt x="53160" y="30616"/>
                </a:lnTo>
                <a:lnTo>
                  <a:pt x="24980" y="60753"/>
                </a:lnTo>
                <a:lnTo>
                  <a:pt x="6583" y="98174"/>
                </a:lnTo>
                <a:lnTo>
                  <a:pt x="0" y="140843"/>
                </a:lnTo>
                <a:lnTo>
                  <a:pt x="0" y="1267079"/>
                </a:lnTo>
                <a:lnTo>
                  <a:pt x="5260" y="1305321"/>
                </a:lnTo>
                <a:lnTo>
                  <a:pt x="22482" y="1343399"/>
                </a:lnTo>
                <a:lnTo>
                  <a:pt x="49716" y="1374398"/>
                </a:lnTo>
                <a:lnTo>
                  <a:pt x="84930" y="1396288"/>
                </a:lnTo>
                <a:lnTo>
                  <a:pt x="126089" y="1407038"/>
                </a:lnTo>
                <a:lnTo>
                  <a:pt x="140779" y="1407795"/>
                </a:lnTo>
                <a:lnTo>
                  <a:pt x="2637434" y="1407795"/>
                </a:lnTo>
                <a:lnTo>
                  <a:pt x="2675771" y="1402526"/>
                </a:lnTo>
                <a:lnTo>
                  <a:pt x="2713874" y="1385307"/>
                </a:lnTo>
                <a:lnTo>
                  <a:pt x="2744883" y="1358087"/>
                </a:lnTo>
                <a:lnTo>
                  <a:pt x="2766773" y="1322895"/>
                </a:lnTo>
                <a:lnTo>
                  <a:pt x="2777520" y="1281760"/>
                </a:lnTo>
                <a:lnTo>
                  <a:pt x="2778277" y="1267079"/>
                </a:lnTo>
                <a:lnTo>
                  <a:pt x="2778277" y="140843"/>
                </a:lnTo>
                <a:lnTo>
                  <a:pt x="2772985" y="102470"/>
                </a:lnTo>
                <a:lnTo>
                  <a:pt x="2755750" y="64406"/>
                </a:lnTo>
                <a:lnTo>
                  <a:pt x="2728515" y="33407"/>
                </a:lnTo>
                <a:lnTo>
                  <a:pt x="2693302" y="11512"/>
                </a:lnTo>
                <a:lnTo>
                  <a:pt x="2652132" y="757"/>
                </a:lnTo>
                <a:lnTo>
                  <a:pt x="2637434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823" y="3056605"/>
            <a:ext cx="2481580" cy="1554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-635" algn="ctr" fontAlgn="auto">
              <a:lnSpc>
                <a:spcPct val="10140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 err="1" smtClean="0">
                <a:solidFill>
                  <a:prstClr val="black"/>
                </a:solidFill>
                <a:latin typeface="Verdana"/>
                <a:cs typeface="Verdana"/>
              </a:rPr>
              <a:t>Алг</a:t>
            </a:r>
            <a:r>
              <a:rPr sz="2000" b="1" spc="-15" dirty="0" err="1" smtClean="0">
                <a:solidFill>
                  <a:prstClr val="black"/>
                </a:solidFill>
                <a:latin typeface="Verdana"/>
                <a:cs typeface="Verdana"/>
              </a:rPr>
              <a:t>о</a:t>
            </a:r>
            <a:r>
              <a:rPr sz="2000" b="1" dirty="0" err="1" smtClean="0">
                <a:solidFill>
                  <a:prstClr val="black"/>
                </a:solidFill>
                <a:latin typeface="Verdana"/>
                <a:cs typeface="Verdana"/>
              </a:rPr>
              <a:t>р</a:t>
            </a:r>
            <a:r>
              <a:rPr sz="2000" b="1" spc="-10" dirty="0" err="1" smtClean="0">
                <a:solidFill>
                  <a:prstClr val="black"/>
                </a:solidFill>
                <a:latin typeface="Verdana"/>
                <a:cs typeface="Verdana"/>
              </a:rPr>
              <a:t>и</a:t>
            </a:r>
            <a:r>
              <a:rPr sz="2000" b="1" dirty="0" err="1" smtClean="0">
                <a:solidFill>
                  <a:prstClr val="black"/>
                </a:solidFill>
                <a:latin typeface="Verdana"/>
                <a:cs typeface="Verdana"/>
              </a:rPr>
              <a:t>тм</a:t>
            </a:r>
            <a:r>
              <a:rPr lang="uk-UA" sz="2000" b="1" dirty="0" err="1" smtClean="0">
                <a:solidFill>
                  <a:prstClr val="black"/>
                </a:solidFill>
                <a:latin typeface="Verdana"/>
                <a:cs typeface="Verdana"/>
              </a:rPr>
              <a:t>ічні</a:t>
            </a:r>
            <a:r>
              <a:rPr sz="2000" b="1" dirty="0" smtClean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Verdana"/>
                <a:cs typeface="Verdana"/>
              </a:rPr>
              <a:t>(</a:t>
            </a:r>
            <a:r>
              <a:rPr sz="2000" spc="-10" dirty="0" err="1" smtClean="0">
                <a:solidFill>
                  <a:prstClr val="black"/>
                </a:solidFill>
                <a:latin typeface="Verdana"/>
                <a:cs typeface="Verdana"/>
              </a:rPr>
              <a:t>пр</a:t>
            </a:r>
            <a:r>
              <a:rPr sz="2000" dirty="0" err="1" smtClean="0">
                <a:solidFill>
                  <a:prstClr val="black"/>
                </a:solidFill>
                <a:latin typeface="Verdana"/>
                <a:cs typeface="Verdana"/>
              </a:rPr>
              <a:t>оц</a:t>
            </a:r>
            <a:r>
              <a:rPr sz="2000" spc="5" dirty="0" err="1" smtClean="0">
                <a:solidFill>
                  <a:prstClr val="black"/>
                </a:solidFill>
                <a:latin typeface="Verdana"/>
                <a:cs typeface="Verdana"/>
              </a:rPr>
              <a:t>е</a:t>
            </a:r>
            <a:r>
              <a:rPr sz="2000" dirty="0" err="1" smtClean="0">
                <a:solidFill>
                  <a:prstClr val="black"/>
                </a:solidFill>
                <a:latin typeface="Verdana"/>
                <a:cs typeface="Verdana"/>
              </a:rPr>
              <a:t>ду</a:t>
            </a:r>
            <a:r>
              <a:rPr sz="2000" spc="-15" dirty="0" err="1" smtClean="0">
                <a:solidFill>
                  <a:prstClr val="black"/>
                </a:solidFill>
                <a:latin typeface="Verdana"/>
                <a:cs typeface="Verdana"/>
              </a:rPr>
              <a:t>р</a:t>
            </a:r>
            <a:r>
              <a:rPr sz="2000" spc="-10" dirty="0" err="1" smtClean="0">
                <a:solidFill>
                  <a:prstClr val="black"/>
                </a:solidFill>
                <a:latin typeface="Verdana"/>
                <a:cs typeface="Verdana"/>
              </a:rPr>
              <a:t>н</a:t>
            </a:r>
            <a:r>
              <a:rPr lang="uk-UA" sz="2000" spc="-10" dirty="0" smtClean="0">
                <a:solidFill>
                  <a:prstClr val="black"/>
                </a:solidFill>
                <a:latin typeface="Verdana"/>
                <a:cs typeface="Verdana"/>
              </a:rPr>
              <a:t>і</a:t>
            </a:r>
            <a:r>
              <a:rPr sz="2000" dirty="0" smtClean="0">
                <a:solidFill>
                  <a:prstClr val="black"/>
                </a:solidFill>
                <a:latin typeface="Verdana"/>
                <a:cs typeface="Verdana"/>
              </a:rPr>
              <a:t>)</a:t>
            </a:r>
            <a:r>
              <a:rPr sz="2000" spc="-30" dirty="0" smtClean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lang="uk-UA" sz="2000" dirty="0" smtClean="0">
                <a:solidFill>
                  <a:prstClr val="black"/>
                </a:solidFill>
                <a:latin typeface="Verdana"/>
                <a:cs typeface="Verdana"/>
              </a:rPr>
              <a:t>мови </a:t>
            </a:r>
            <a:r>
              <a:rPr sz="2000" spc="-10" dirty="0" smtClean="0">
                <a:solidFill>
                  <a:prstClr val="black"/>
                </a:solidFill>
                <a:latin typeface="Verdana"/>
                <a:cs typeface="Verdana"/>
              </a:rPr>
              <a:t>(</a:t>
            </a:r>
            <a:r>
              <a:rPr sz="2000" b="1" spc="5" dirty="0" smtClean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prstClr val="black"/>
                </a:solidFill>
                <a:latin typeface="Verdana"/>
                <a:cs typeface="Verdana"/>
              </a:rPr>
              <a:t>,</a:t>
            </a:r>
            <a:r>
              <a:rPr sz="2000" spc="-2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prstClr val="black"/>
                </a:solidFill>
                <a:latin typeface="Verdana"/>
                <a:cs typeface="Verdana"/>
              </a:rPr>
              <a:t>С</a:t>
            </a:r>
            <a:r>
              <a:rPr sz="2000" dirty="0">
                <a:solidFill>
                  <a:prstClr val="black"/>
                </a:solidFill>
                <a:latin typeface="Verdana"/>
                <a:cs typeface="Verdana"/>
              </a:rPr>
              <a:t>+</a:t>
            </a:r>
            <a:r>
              <a:rPr sz="2000" spc="-5" dirty="0">
                <a:solidFill>
                  <a:prstClr val="black"/>
                </a:solidFill>
                <a:latin typeface="Verdana"/>
                <a:cs typeface="Verdana"/>
              </a:rPr>
              <a:t>+</a:t>
            </a:r>
            <a:r>
              <a:rPr sz="2000" dirty="0">
                <a:solidFill>
                  <a:prstClr val="black"/>
                </a:solidFill>
                <a:latin typeface="Verdana"/>
                <a:cs typeface="Verdana"/>
              </a:rPr>
              <a:t>,</a:t>
            </a:r>
            <a:r>
              <a:rPr sz="2000" spc="-1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lang="en-US" sz="2000" b="1" spc="-10" dirty="0" smtClean="0">
                <a:solidFill>
                  <a:prstClr val="black"/>
                </a:solidFill>
                <a:latin typeface="Verdana"/>
                <a:cs typeface="Verdana"/>
              </a:rPr>
              <a:t>Python</a:t>
            </a:r>
            <a:r>
              <a:rPr lang="en-US" sz="2000" spc="-10" dirty="0" smtClean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000" b="1" dirty="0" smtClean="0">
                <a:solidFill>
                  <a:prstClr val="black"/>
                </a:solidFill>
                <a:latin typeface="Verdana"/>
                <a:cs typeface="Verdana"/>
              </a:rPr>
              <a:t>Basi</a:t>
            </a:r>
            <a:r>
              <a:rPr sz="2000" b="1" spc="5" dirty="0" smtClean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prstClr val="black"/>
                </a:solidFill>
                <a:latin typeface="Verdana"/>
                <a:cs typeface="Verdana"/>
              </a:rPr>
              <a:t>,</a:t>
            </a:r>
            <a:r>
              <a:rPr sz="2000" spc="-3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000" spc="-5" dirty="0" smtClean="0">
                <a:solidFill>
                  <a:prstClr val="black"/>
                </a:solidFill>
                <a:latin typeface="Verdana"/>
                <a:cs typeface="Verdana"/>
              </a:rPr>
              <a:t>…)</a:t>
            </a:r>
            <a:endParaRPr lang="en-US" sz="2000" spc="-5" dirty="0" smtClean="0">
              <a:solidFill>
                <a:prstClr val="black"/>
              </a:solidFill>
              <a:latin typeface="Verdana"/>
              <a:cs typeface="Verdana"/>
            </a:endParaRPr>
          </a:p>
          <a:p>
            <a:pPr marL="12700" marR="6350" indent="-635" algn="ctr" fontAlgn="auto">
              <a:lnSpc>
                <a:spcPct val="101400"/>
              </a:lnSpc>
              <a:spcBef>
                <a:spcPts val="0"/>
              </a:spcBef>
              <a:spcAft>
                <a:spcPts val="0"/>
              </a:spcAft>
            </a:pPr>
            <a:endParaRPr sz="2000" dirty="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91088" y="2879765"/>
            <a:ext cx="5673725" cy="1407795"/>
          </a:xfrm>
          <a:custGeom>
            <a:avLst/>
            <a:gdLst/>
            <a:ahLst/>
            <a:cxnLst/>
            <a:rect l="l" t="t" r="r" b="b"/>
            <a:pathLst>
              <a:path w="5673725" h="1407795">
                <a:moveTo>
                  <a:pt x="5532501" y="0"/>
                </a:moveTo>
                <a:lnTo>
                  <a:pt x="140843" y="0"/>
                </a:lnTo>
                <a:lnTo>
                  <a:pt x="130766" y="355"/>
                </a:lnTo>
                <a:lnTo>
                  <a:pt x="89123" y="9817"/>
                </a:lnTo>
                <a:lnTo>
                  <a:pt x="53187" y="30633"/>
                </a:lnTo>
                <a:lnTo>
                  <a:pt x="24997" y="60768"/>
                </a:lnTo>
                <a:lnTo>
                  <a:pt x="6588" y="98184"/>
                </a:lnTo>
                <a:lnTo>
                  <a:pt x="0" y="140843"/>
                </a:lnTo>
                <a:lnTo>
                  <a:pt x="0" y="1267079"/>
                </a:lnTo>
                <a:lnTo>
                  <a:pt x="5278" y="1305361"/>
                </a:lnTo>
                <a:lnTo>
                  <a:pt x="22525" y="1343425"/>
                </a:lnTo>
                <a:lnTo>
                  <a:pt x="49780" y="1374412"/>
                </a:lnTo>
                <a:lnTo>
                  <a:pt x="85005" y="1396293"/>
                </a:lnTo>
                <a:lnTo>
                  <a:pt x="126159" y="1407038"/>
                </a:lnTo>
                <a:lnTo>
                  <a:pt x="140843" y="1407795"/>
                </a:lnTo>
                <a:lnTo>
                  <a:pt x="5532501" y="1407795"/>
                </a:lnTo>
                <a:lnTo>
                  <a:pt x="5570703" y="1402548"/>
                </a:lnTo>
                <a:lnTo>
                  <a:pt x="5608794" y="1385341"/>
                </a:lnTo>
                <a:lnTo>
                  <a:pt x="5639806" y="1358121"/>
                </a:lnTo>
                <a:lnTo>
                  <a:pt x="5661705" y="1322918"/>
                </a:lnTo>
                <a:lnTo>
                  <a:pt x="5672459" y="1281767"/>
                </a:lnTo>
                <a:lnTo>
                  <a:pt x="5673217" y="1267079"/>
                </a:lnTo>
                <a:lnTo>
                  <a:pt x="5673217" y="140843"/>
                </a:lnTo>
                <a:lnTo>
                  <a:pt x="5667948" y="102550"/>
                </a:lnTo>
                <a:lnTo>
                  <a:pt x="5650729" y="64458"/>
                </a:lnTo>
                <a:lnTo>
                  <a:pt x="5623509" y="33435"/>
                </a:lnTo>
                <a:lnTo>
                  <a:pt x="5588317" y="11522"/>
                </a:lnTo>
                <a:lnTo>
                  <a:pt x="5547182" y="757"/>
                </a:lnTo>
                <a:lnTo>
                  <a:pt x="5532501" y="0"/>
                </a:lnTo>
                <a:close/>
              </a:path>
            </a:pathLst>
          </a:custGeom>
          <a:solidFill>
            <a:srgbClr val="FFF5CB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 dirty="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89594" y="3048079"/>
            <a:ext cx="3645014" cy="908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algn="ctr" fontAlgn="auto">
              <a:lnSpc>
                <a:spcPct val="101499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-10" dirty="0" err="1" smtClean="0">
                <a:solidFill>
                  <a:prstClr val="black"/>
                </a:solidFill>
                <a:latin typeface="Verdana"/>
                <a:cs typeface="Verdana"/>
              </a:rPr>
              <a:t>Д</a:t>
            </a:r>
            <a:r>
              <a:rPr sz="2000" b="1" dirty="0" err="1" smtClean="0">
                <a:solidFill>
                  <a:prstClr val="black"/>
                </a:solidFill>
                <a:latin typeface="Verdana"/>
                <a:cs typeface="Verdana"/>
              </a:rPr>
              <a:t>е</a:t>
            </a:r>
            <a:r>
              <a:rPr sz="2000" b="1" spc="-15" dirty="0" err="1" smtClean="0">
                <a:solidFill>
                  <a:prstClr val="black"/>
                </a:solidFill>
                <a:latin typeface="Verdana"/>
                <a:cs typeface="Verdana"/>
              </a:rPr>
              <a:t>к</a:t>
            </a:r>
            <a:r>
              <a:rPr sz="2000" b="1" dirty="0" err="1" smtClean="0">
                <a:solidFill>
                  <a:prstClr val="black"/>
                </a:solidFill>
                <a:latin typeface="Verdana"/>
                <a:cs typeface="Verdana"/>
              </a:rPr>
              <a:t>ларат</a:t>
            </a:r>
            <a:r>
              <a:rPr sz="2000" b="1" spc="-10" dirty="0" err="1" smtClean="0">
                <a:solidFill>
                  <a:prstClr val="black"/>
                </a:solidFill>
                <a:latin typeface="Verdana"/>
                <a:cs typeface="Verdana"/>
              </a:rPr>
              <a:t>и</a:t>
            </a:r>
            <a:r>
              <a:rPr sz="2000" b="1" dirty="0" err="1" smtClean="0">
                <a:solidFill>
                  <a:prstClr val="black"/>
                </a:solidFill>
                <a:latin typeface="Verdana"/>
                <a:cs typeface="Verdana"/>
              </a:rPr>
              <a:t>в</a:t>
            </a:r>
            <a:r>
              <a:rPr sz="2000" b="1" spc="-10" dirty="0" err="1" smtClean="0">
                <a:solidFill>
                  <a:prstClr val="black"/>
                </a:solidFill>
                <a:latin typeface="Verdana"/>
                <a:cs typeface="Verdana"/>
              </a:rPr>
              <a:t>н</a:t>
            </a:r>
            <a:r>
              <a:rPr lang="uk-UA" sz="2000" b="1" spc="-10" dirty="0" smtClean="0">
                <a:solidFill>
                  <a:prstClr val="black"/>
                </a:solidFill>
                <a:latin typeface="Verdana"/>
                <a:cs typeface="Verdana"/>
              </a:rPr>
              <a:t>і</a:t>
            </a:r>
            <a:r>
              <a:rPr sz="2000" b="1" dirty="0" smtClean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Verdana"/>
                <a:cs typeface="Verdana"/>
              </a:rPr>
              <a:t>(</a:t>
            </a:r>
            <a:r>
              <a:rPr sz="2000" spc="-10" dirty="0" err="1" smtClean="0">
                <a:solidFill>
                  <a:prstClr val="black"/>
                </a:solidFill>
                <a:latin typeface="Verdana"/>
                <a:cs typeface="Verdana"/>
              </a:rPr>
              <a:t>н</a:t>
            </a:r>
            <a:r>
              <a:rPr sz="2000" dirty="0" err="1" smtClean="0">
                <a:solidFill>
                  <a:prstClr val="black"/>
                </a:solidFill>
                <a:latin typeface="Verdana"/>
                <a:cs typeface="Verdana"/>
              </a:rPr>
              <a:t>еалго</a:t>
            </a:r>
            <a:r>
              <a:rPr sz="2000" spc="-10" dirty="0" err="1" smtClean="0">
                <a:solidFill>
                  <a:prstClr val="black"/>
                </a:solidFill>
                <a:latin typeface="Verdana"/>
                <a:cs typeface="Verdana"/>
              </a:rPr>
              <a:t>р</a:t>
            </a:r>
            <a:r>
              <a:rPr sz="2000" dirty="0" err="1" smtClean="0">
                <a:solidFill>
                  <a:prstClr val="black"/>
                </a:solidFill>
                <a:latin typeface="Verdana"/>
                <a:cs typeface="Verdana"/>
              </a:rPr>
              <a:t>итм</a:t>
            </a:r>
            <a:r>
              <a:rPr lang="uk-UA" sz="2000" dirty="0" err="1" smtClean="0">
                <a:solidFill>
                  <a:prstClr val="black"/>
                </a:solidFill>
                <a:latin typeface="Verdana"/>
                <a:cs typeface="Verdana"/>
              </a:rPr>
              <a:t>ічні</a:t>
            </a:r>
            <a:r>
              <a:rPr sz="2000" dirty="0" smtClean="0">
                <a:solidFill>
                  <a:prstClr val="black"/>
                </a:solidFill>
                <a:latin typeface="Verdana"/>
                <a:cs typeface="Verdana"/>
              </a:rPr>
              <a:t>) </a:t>
            </a:r>
            <a:endParaRPr lang="uk-UA" sz="2000" dirty="0" smtClean="0">
              <a:solidFill>
                <a:prstClr val="black"/>
              </a:solidFill>
              <a:latin typeface="Verdana"/>
              <a:cs typeface="Verdana"/>
            </a:endParaRPr>
          </a:p>
          <a:p>
            <a:pPr marL="12700" marR="6350" algn="ctr" fontAlgn="auto">
              <a:lnSpc>
                <a:spcPct val="101499"/>
              </a:lnSpc>
              <a:spcBef>
                <a:spcPts val="0"/>
              </a:spcBef>
              <a:spcAft>
                <a:spcPts val="0"/>
              </a:spcAft>
            </a:pPr>
            <a:r>
              <a:rPr lang="uk-UA" sz="2000" dirty="0" smtClean="0">
                <a:solidFill>
                  <a:prstClr val="black"/>
                </a:solidFill>
                <a:latin typeface="Verdana"/>
                <a:cs typeface="Verdana"/>
              </a:rPr>
              <a:t>мови</a:t>
            </a:r>
            <a:endParaRPr sz="2000" dirty="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91088" y="4438689"/>
            <a:ext cx="2461032" cy="1407795"/>
          </a:xfrm>
          <a:custGeom>
            <a:avLst/>
            <a:gdLst/>
            <a:ahLst/>
            <a:cxnLst/>
            <a:rect l="l" t="t" r="r" b="b"/>
            <a:pathLst>
              <a:path w="2778760" h="1407795">
                <a:moveTo>
                  <a:pt x="2637536" y="0"/>
                </a:moveTo>
                <a:lnTo>
                  <a:pt x="140843" y="0"/>
                </a:lnTo>
                <a:lnTo>
                  <a:pt x="130766" y="355"/>
                </a:lnTo>
                <a:lnTo>
                  <a:pt x="89123" y="9817"/>
                </a:lnTo>
                <a:lnTo>
                  <a:pt x="53187" y="30633"/>
                </a:lnTo>
                <a:lnTo>
                  <a:pt x="24997" y="60768"/>
                </a:lnTo>
                <a:lnTo>
                  <a:pt x="6588" y="98184"/>
                </a:lnTo>
                <a:lnTo>
                  <a:pt x="0" y="140843"/>
                </a:lnTo>
                <a:lnTo>
                  <a:pt x="0" y="1267015"/>
                </a:lnTo>
                <a:lnTo>
                  <a:pt x="5287" y="1305338"/>
                </a:lnTo>
                <a:lnTo>
                  <a:pt x="22538" y="1343403"/>
                </a:lnTo>
                <a:lnTo>
                  <a:pt x="49794" y="1374393"/>
                </a:lnTo>
                <a:lnTo>
                  <a:pt x="85015" y="1396278"/>
                </a:lnTo>
                <a:lnTo>
                  <a:pt x="126162" y="1407025"/>
                </a:lnTo>
                <a:lnTo>
                  <a:pt x="140843" y="1407782"/>
                </a:lnTo>
                <a:lnTo>
                  <a:pt x="2637536" y="1407782"/>
                </a:lnTo>
                <a:lnTo>
                  <a:pt x="2675770" y="1402524"/>
                </a:lnTo>
                <a:lnTo>
                  <a:pt x="2713850" y="1385303"/>
                </a:lnTo>
                <a:lnTo>
                  <a:pt x="2744852" y="1358070"/>
                </a:lnTo>
                <a:lnTo>
                  <a:pt x="2766744" y="1322859"/>
                </a:lnTo>
                <a:lnTo>
                  <a:pt x="2777495" y="1281703"/>
                </a:lnTo>
                <a:lnTo>
                  <a:pt x="2778252" y="1267015"/>
                </a:lnTo>
                <a:lnTo>
                  <a:pt x="2778252" y="140843"/>
                </a:lnTo>
                <a:lnTo>
                  <a:pt x="2772983" y="102550"/>
                </a:lnTo>
                <a:lnTo>
                  <a:pt x="2755764" y="64458"/>
                </a:lnTo>
                <a:lnTo>
                  <a:pt x="2728544" y="33435"/>
                </a:lnTo>
                <a:lnTo>
                  <a:pt x="2693352" y="11522"/>
                </a:lnTo>
                <a:lnTo>
                  <a:pt x="2652217" y="757"/>
                </a:lnTo>
                <a:lnTo>
                  <a:pt x="2637536" y="0"/>
                </a:lnTo>
                <a:close/>
              </a:path>
            </a:pathLst>
          </a:custGeom>
          <a:solidFill>
            <a:srgbClr val="FFF5CB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43337" y="4464635"/>
            <a:ext cx="2408783" cy="121886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2700" marR="6350" indent="-635" algn="ctr" fontAlgn="auto">
              <a:lnSpc>
                <a:spcPct val="101099"/>
              </a:lnSpc>
              <a:spcBef>
                <a:spcPts val="0"/>
              </a:spcBef>
              <a:spcAft>
                <a:spcPts val="0"/>
              </a:spcAft>
            </a:pPr>
            <a:r>
              <a:rPr lang="uk-UA" sz="2000" dirty="0" smtClean="0">
                <a:solidFill>
                  <a:prstClr val="black"/>
                </a:solidFill>
                <a:latin typeface="Verdana"/>
                <a:cs typeface="Verdana"/>
              </a:rPr>
              <a:t>Мови </a:t>
            </a:r>
          </a:p>
          <a:p>
            <a:pPr marL="12700" marR="6350" indent="-635" algn="ctr" fontAlgn="auto">
              <a:lnSpc>
                <a:spcPct val="101099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 err="1" smtClean="0">
                <a:solidFill>
                  <a:prstClr val="black"/>
                </a:solidFill>
                <a:latin typeface="Verdana"/>
                <a:cs typeface="Verdana"/>
              </a:rPr>
              <a:t>лог</a:t>
            </a:r>
            <a:r>
              <a:rPr lang="uk-UA" sz="2000" b="1" dirty="0" err="1" smtClean="0">
                <a:solidFill>
                  <a:prstClr val="black"/>
                </a:solidFill>
                <a:latin typeface="Verdana"/>
                <a:cs typeface="Verdana"/>
              </a:rPr>
              <a:t>ічного</a:t>
            </a:r>
            <a:r>
              <a:rPr sz="2000" b="1" dirty="0" smtClean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000" dirty="0" err="1" smtClean="0">
                <a:solidFill>
                  <a:prstClr val="black"/>
                </a:solidFill>
                <a:latin typeface="Verdana"/>
                <a:cs typeface="Verdana"/>
              </a:rPr>
              <a:t>програм</a:t>
            </a:r>
            <a:r>
              <a:rPr lang="uk-UA" sz="2000" dirty="0" err="1" smtClean="0">
                <a:solidFill>
                  <a:prstClr val="black"/>
                </a:solidFill>
                <a:latin typeface="Verdana"/>
                <a:cs typeface="Verdana"/>
              </a:rPr>
              <a:t>ування</a:t>
            </a:r>
            <a:r>
              <a:rPr sz="2000" dirty="0" smtClean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prstClr val="black"/>
                </a:solidFill>
                <a:latin typeface="Verdana"/>
                <a:cs typeface="Verdana"/>
              </a:rPr>
              <a:t>(</a:t>
            </a:r>
            <a:r>
              <a:rPr sz="2000" b="1" spc="-15" dirty="0">
                <a:solidFill>
                  <a:prstClr val="black"/>
                </a:solidFill>
                <a:latin typeface="Verdana"/>
                <a:cs typeface="Verdana"/>
              </a:rPr>
              <a:t>Prol</a:t>
            </a:r>
            <a:r>
              <a:rPr sz="2000" b="1" spc="-10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r>
              <a:rPr sz="2000" b="1" spc="-5" dirty="0">
                <a:solidFill>
                  <a:prstClr val="black"/>
                </a:solidFill>
                <a:latin typeface="Verdana"/>
                <a:cs typeface="Verdana"/>
              </a:rPr>
              <a:t>g</a:t>
            </a:r>
            <a:r>
              <a:rPr sz="2000" dirty="0">
                <a:solidFill>
                  <a:prstClr val="black"/>
                </a:solidFill>
                <a:latin typeface="Verdana"/>
                <a:cs typeface="Verdana"/>
              </a:rPr>
              <a:t>,</a:t>
            </a:r>
            <a:r>
              <a:rPr sz="2000" spc="-2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prstClr val="black"/>
                </a:solidFill>
                <a:latin typeface="Verdana"/>
                <a:cs typeface="Verdana"/>
              </a:rPr>
              <a:t>…)</a:t>
            </a:r>
          </a:p>
        </p:txBody>
      </p:sp>
      <p:sp>
        <p:nvSpPr>
          <p:cNvPr id="11" name="object 11"/>
          <p:cNvSpPr/>
          <p:nvPr/>
        </p:nvSpPr>
        <p:spPr>
          <a:xfrm>
            <a:off x="5768326" y="4438817"/>
            <a:ext cx="3196162" cy="1917764"/>
          </a:xfrm>
          <a:custGeom>
            <a:avLst/>
            <a:gdLst/>
            <a:ahLst/>
            <a:cxnLst/>
            <a:rect l="l" t="t" r="r" b="b"/>
            <a:pathLst>
              <a:path w="2778759" h="1407795">
                <a:moveTo>
                  <a:pt x="2637536" y="0"/>
                </a:moveTo>
                <a:lnTo>
                  <a:pt x="140842" y="0"/>
                </a:lnTo>
                <a:lnTo>
                  <a:pt x="130751" y="355"/>
                </a:lnTo>
                <a:lnTo>
                  <a:pt x="89070" y="9817"/>
                </a:lnTo>
                <a:lnTo>
                  <a:pt x="53134" y="30633"/>
                </a:lnTo>
                <a:lnTo>
                  <a:pt x="24962" y="60768"/>
                </a:lnTo>
                <a:lnTo>
                  <a:pt x="6577" y="98184"/>
                </a:lnTo>
                <a:lnTo>
                  <a:pt x="0" y="140843"/>
                </a:lnTo>
                <a:lnTo>
                  <a:pt x="0" y="1267015"/>
                </a:lnTo>
                <a:lnTo>
                  <a:pt x="5278" y="1305338"/>
                </a:lnTo>
                <a:lnTo>
                  <a:pt x="22506" y="1343403"/>
                </a:lnTo>
                <a:lnTo>
                  <a:pt x="49742" y="1374393"/>
                </a:lnTo>
                <a:lnTo>
                  <a:pt x="84961" y="1396278"/>
                </a:lnTo>
                <a:lnTo>
                  <a:pt x="126141" y="1407025"/>
                </a:lnTo>
                <a:lnTo>
                  <a:pt x="140842" y="1407782"/>
                </a:lnTo>
                <a:lnTo>
                  <a:pt x="2637536" y="1407782"/>
                </a:lnTo>
                <a:lnTo>
                  <a:pt x="2675770" y="1402524"/>
                </a:lnTo>
                <a:lnTo>
                  <a:pt x="2713850" y="1385303"/>
                </a:lnTo>
                <a:lnTo>
                  <a:pt x="2744852" y="1358070"/>
                </a:lnTo>
                <a:lnTo>
                  <a:pt x="2766744" y="1322859"/>
                </a:lnTo>
                <a:lnTo>
                  <a:pt x="2777495" y="1281703"/>
                </a:lnTo>
                <a:lnTo>
                  <a:pt x="2778251" y="1267015"/>
                </a:lnTo>
                <a:lnTo>
                  <a:pt x="2778251" y="140843"/>
                </a:lnTo>
                <a:lnTo>
                  <a:pt x="2772983" y="102550"/>
                </a:lnTo>
                <a:lnTo>
                  <a:pt x="2755764" y="64458"/>
                </a:lnTo>
                <a:lnTo>
                  <a:pt x="2728544" y="33435"/>
                </a:lnTo>
                <a:lnTo>
                  <a:pt x="2693352" y="11522"/>
                </a:lnTo>
                <a:lnTo>
                  <a:pt x="2652217" y="757"/>
                </a:lnTo>
                <a:lnTo>
                  <a:pt x="2637536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68326" y="4506587"/>
            <a:ext cx="3096081" cy="1801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262255" marR="254000" indent="-1905" algn="ctr" fontAlgn="auto">
              <a:lnSpc>
                <a:spcPct val="101299"/>
              </a:lnSpc>
              <a:spcBef>
                <a:spcPts val="0"/>
              </a:spcBef>
              <a:spcAft>
                <a:spcPts val="0"/>
              </a:spcAft>
            </a:pPr>
            <a:r>
              <a:rPr lang="uk-UA" sz="18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Мови </a:t>
            </a:r>
            <a:r>
              <a:rPr sz="1800" b="1" dirty="0" err="1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функц</a:t>
            </a:r>
            <a:r>
              <a:rPr lang="uk-UA" sz="1800" b="1" dirty="0" err="1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іонального</a:t>
            </a:r>
            <a:r>
              <a:rPr sz="1800" b="1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800" dirty="0" err="1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програм</a:t>
            </a:r>
            <a:r>
              <a:rPr lang="uk-UA" sz="1800" dirty="0" err="1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ування</a:t>
            </a:r>
            <a:endParaRPr sz="18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fontAlgn="auto">
              <a:lnSpc>
                <a:spcPts val="1750"/>
              </a:lnSpc>
              <a:spcBef>
                <a:spcPts val="10"/>
              </a:spcBef>
              <a:spcAft>
                <a:spcPts val="0"/>
              </a:spcAft>
            </a:pPr>
            <a:r>
              <a:rPr sz="18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sz="18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</a:t>
            </a:r>
            <a:r>
              <a:rPr sz="1800" b="1" spc="-5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sz="1800" spc="-1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sz="1800" spc="-2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1" spc="-2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Scheme, </a:t>
            </a:r>
            <a:r>
              <a:rPr sz="1800" b="1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r>
              <a:rPr sz="1800" b="1" spc="-2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sz="1800" b="1" spc="-15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skel</a:t>
            </a:r>
            <a:r>
              <a:rPr sz="1800" b="1" spc="-5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sz="1800" b="1" spc="-1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sz="1800" b="1" spc="-5" dirty="0" err="1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sz="1800" b="1" spc="-15" dirty="0" err="1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rla</a:t>
            </a:r>
            <a:r>
              <a:rPr sz="1800" b="1" spc="-5" dirty="0" err="1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</a:t>
            </a:r>
            <a:r>
              <a:rPr lang="uk-UA" sz="1800" b="1" spc="-5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sz="1800" b="1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ML,</a:t>
            </a:r>
            <a:r>
              <a:rPr sz="1800" b="1" spc="25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800" b="1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</a:t>
            </a:r>
            <a:r>
              <a:rPr sz="1800" b="1" spc="-1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sz="1800" b="1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</a:t>
            </a:r>
            <a:r>
              <a:rPr lang="uk-UA" sz="1800" b="1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…)</a:t>
            </a:r>
          </a:p>
          <a:p>
            <a:pPr algn="ctr" fontAlgn="auto">
              <a:lnSpc>
                <a:spcPts val="1750"/>
              </a:lnSpc>
              <a:spcBef>
                <a:spcPts val="10"/>
              </a:spcBef>
              <a:spcAft>
                <a:spcPts val="0"/>
              </a:spcAft>
            </a:pPr>
            <a:endParaRPr lang="uk-UA" sz="1800" b="1" dirty="0" smtClean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3500" algn="ctr" fontAlgn="auto">
              <a:lnSpc>
                <a:spcPts val="2110"/>
              </a:lnSpc>
              <a:spcBef>
                <a:spcPts val="0"/>
              </a:spcBef>
              <a:spcAft>
                <a:spcPts val="0"/>
              </a:spcAft>
            </a:pPr>
            <a:endParaRPr sz="18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chemeClr val="bg1"/>
                </a:solidFill>
              </a:rPr>
              <a:t>Мови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програмування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5119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/>
          <p:cNvSpPr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chemeClr val="bg1"/>
                </a:solidFill>
              </a:rPr>
              <a:t>Особливості</a:t>
            </a:r>
            <a:r>
              <a:rPr lang="ru-RU" sz="3600" b="1" dirty="0" smtClean="0">
                <a:solidFill>
                  <a:schemeClr val="bg1"/>
                </a:solidFill>
              </a:rPr>
              <a:t> парадигм </a:t>
            </a:r>
            <a:r>
              <a:rPr lang="ru-RU" sz="3600" b="1" dirty="0" err="1" smtClean="0">
                <a:solidFill>
                  <a:schemeClr val="bg1"/>
                </a:solidFill>
              </a:rPr>
              <a:t>програмування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 dirty="0">
              <a:solidFill>
                <a:prstClr val="black"/>
              </a:solidFill>
            </a:endParaRPr>
          </a:p>
        </p:txBody>
      </p:sp>
      <p:graphicFrame>
        <p:nvGraphicFramePr>
          <p:cNvPr id="19" name="Схема 18"/>
          <p:cNvGraphicFramePr/>
          <p:nvPr>
            <p:extLst>
              <p:ext uri="{D42A27DB-BD31-4B8C-83A1-F6EECF244321}">
                <p14:modId xmlns:p14="http://schemas.microsoft.com/office/powerpoint/2010/main" val="832884930"/>
              </p:ext>
            </p:extLst>
          </p:nvPr>
        </p:nvGraphicFramePr>
        <p:xfrm>
          <a:off x="0" y="1340768"/>
          <a:ext cx="911642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72126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ChangeArrowheads="1"/>
          </p:cNvSpPr>
          <p:nvPr/>
        </p:nvSpPr>
        <p:spPr bwMode="auto">
          <a:xfrm>
            <a:off x="468313" y="1224300"/>
            <a:ext cx="8280400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sz="2200" b="1" dirty="0">
                <a:latin typeface="+mn-lt"/>
              </a:rPr>
              <a:t>Декларативне програмування</a:t>
            </a:r>
            <a:r>
              <a:rPr lang="uk-UA" sz="2200" dirty="0">
                <a:latin typeface="+mn-lt"/>
              </a:rPr>
              <a:t> — парадигма програмування відповідно до якої, програма </a:t>
            </a:r>
            <a:r>
              <a:rPr lang="uk-UA" sz="2200" dirty="0" smtClean="0">
                <a:latin typeface="+mn-lt"/>
              </a:rPr>
              <a:t>описує</a:t>
            </a:r>
            <a:r>
              <a:rPr lang="en-US" sz="2200" dirty="0" smtClean="0">
                <a:latin typeface="+mn-lt"/>
              </a:rPr>
              <a:t> </a:t>
            </a:r>
            <a:r>
              <a:rPr lang="uk-UA" sz="2200" dirty="0" smtClean="0">
                <a:solidFill>
                  <a:srgbClr val="800000"/>
                </a:solidFill>
                <a:latin typeface="+mn-lt"/>
              </a:rPr>
              <a:t>результат, який</a:t>
            </a:r>
            <a:r>
              <a:rPr lang="uk-UA" sz="2200" dirty="0" smtClean="0">
                <a:latin typeface="+mn-lt"/>
              </a:rPr>
              <a:t> </a:t>
            </a:r>
            <a:r>
              <a:rPr lang="uk-UA" sz="2200" dirty="0">
                <a:latin typeface="+mn-lt"/>
              </a:rPr>
              <a:t>необхідно отримати, замість опису </a:t>
            </a:r>
            <a:r>
              <a:rPr lang="uk-UA" sz="2200" dirty="0">
                <a:solidFill>
                  <a:srgbClr val="0000CC"/>
                </a:solidFill>
                <a:latin typeface="+mn-lt"/>
              </a:rPr>
              <a:t>послідовності дій</a:t>
            </a:r>
            <a:r>
              <a:rPr lang="uk-UA" sz="2200" dirty="0">
                <a:latin typeface="+mn-lt"/>
              </a:rPr>
              <a:t> отримання цього результату.</a:t>
            </a:r>
            <a:endParaRPr lang="en-US" sz="2200" dirty="0">
              <a:latin typeface="+mn-lt"/>
            </a:endParaRPr>
          </a:p>
          <a:p>
            <a:endParaRPr lang="uk-UA" sz="2200" dirty="0">
              <a:solidFill>
                <a:srgbClr val="006600"/>
              </a:solidFill>
              <a:latin typeface="+mn-lt"/>
            </a:endParaRPr>
          </a:p>
          <a:p>
            <a:r>
              <a:rPr lang="uk-UA" sz="2200" dirty="0">
                <a:solidFill>
                  <a:srgbClr val="006600"/>
                </a:solidFill>
                <a:latin typeface="+mn-lt"/>
              </a:rPr>
              <a:t>Приклад</a:t>
            </a:r>
            <a:r>
              <a:rPr lang="uk-UA" sz="2200" dirty="0">
                <a:latin typeface="+mn-lt"/>
              </a:rPr>
              <a:t>:</a:t>
            </a:r>
          </a:p>
          <a:p>
            <a:r>
              <a:rPr lang="uk-UA" sz="2200" dirty="0" err="1">
                <a:latin typeface="+mn-lt"/>
              </a:rPr>
              <a:t>Веб-сторінки</a:t>
            </a:r>
            <a:r>
              <a:rPr lang="uk-UA" sz="2200" dirty="0">
                <a:latin typeface="+mn-lt"/>
              </a:rPr>
              <a:t> HTML — декларативні, оскільки вони описують, </a:t>
            </a:r>
            <a:r>
              <a:rPr lang="uk-UA" sz="2200" i="1" dirty="0">
                <a:latin typeface="+mn-lt"/>
              </a:rPr>
              <a:t>що</a:t>
            </a:r>
            <a:r>
              <a:rPr lang="uk-UA" sz="2200" dirty="0">
                <a:latin typeface="+mn-lt"/>
              </a:rPr>
              <a:t> містить сторінка та </a:t>
            </a:r>
            <a:r>
              <a:rPr lang="uk-UA" sz="2200" i="1" dirty="0">
                <a:latin typeface="+mn-lt"/>
              </a:rPr>
              <a:t>що</a:t>
            </a:r>
            <a:r>
              <a:rPr lang="uk-UA" sz="2200" dirty="0">
                <a:latin typeface="+mn-lt"/>
              </a:rPr>
              <a:t> має </a:t>
            </a:r>
            <a:r>
              <a:rPr lang="uk-UA" sz="2200" dirty="0" smtClean="0">
                <a:latin typeface="+mn-lt"/>
              </a:rPr>
              <a:t>відображатись, наприклад:</a:t>
            </a:r>
            <a:endParaRPr lang="uk-UA" sz="2200" dirty="0">
              <a:latin typeface="+mn-lt"/>
            </a:endParaRPr>
          </a:p>
          <a:p>
            <a:pPr lvl="2">
              <a:buClr>
                <a:srgbClr val="0000CC"/>
              </a:buClr>
              <a:buFont typeface="Wingdings" pitchFamily="2" charset="2"/>
              <a:buChar char="v"/>
            </a:pPr>
            <a:r>
              <a:rPr lang="uk-UA" sz="2200" dirty="0">
                <a:latin typeface="+mn-lt"/>
              </a:rPr>
              <a:t>заголовок, </a:t>
            </a:r>
          </a:p>
          <a:p>
            <a:pPr lvl="2">
              <a:buClr>
                <a:srgbClr val="0000CC"/>
              </a:buClr>
              <a:buFont typeface="Wingdings" pitchFamily="2" charset="2"/>
              <a:buChar char="v"/>
            </a:pPr>
            <a:r>
              <a:rPr lang="uk-UA" sz="2200" dirty="0">
                <a:latin typeface="+mn-lt"/>
              </a:rPr>
              <a:t>шрифт, </a:t>
            </a:r>
          </a:p>
          <a:p>
            <a:pPr lvl="2">
              <a:buClr>
                <a:srgbClr val="0000CC"/>
              </a:buClr>
              <a:buFont typeface="Wingdings" pitchFamily="2" charset="2"/>
              <a:buChar char="v"/>
            </a:pPr>
            <a:r>
              <a:rPr lang="uk-UA" sz="2200" dirty="0">
                <a:latin typeface="+mn-lt"/>
              </a:rPr>
              <a:t>текст, </a:t>
            </a:r>
          </a:p>
          <a:p>
            <a:pPr lvl="2">
              <a:buClr>
                <a:srgbClr val="0000CC"/>
              </a:buClr>
              <a:buFont typeface="Wingdings" pitchFamily="2" charset="2"/>
              <a:buChar char="v"/>
            </a:pPr>
            <a:r>
              <a:rPr lang="uk-UA" sz="2200" dirty="0">
                <a:latin typeface="+mn-lt"/>
              </a:rPr>
              <a:t>зображення,</a:t>
            </a:r>
          </a:p>
          <a:p>
            <a:r>
              <a:rPr lang="uk-UA" sz="2200" dirty="0">
                <a:latin typeface="+mn-lt"/>
              </a:rPr>
              <a:t>але </a:t>
            </a:r>
            <a:r>
              <a:rPr lang="uk-UA" sz="2200" i="1" dirty="0">
                <a:latin typeface="+mn-lt"/>
              </a:rPr>
              <a:t>не містить </a:t>
            </a:r>
            <a:r>
              <a:rPr lang="uk-UA" sz="2200" i="1" dirty="0" smtClean="0">
                <a:latin typeface="+mn-lt"/>
              </a:rPr>
              <a:t>інструкцій, </a:t>
            </a:r>
            <a:r>
              <a:rPr lang="uk-UA" sz="2200" i="1" dirty="0">
                <a:latin typeface="+mn-lt"/>
              </a:rPr>
              <a:t>як</a:t>
            </a:r>
            <a:r>
              <a:rPr lang="uk-UA" sz="2200" dirty="0">
                <a:latin typeface="+mn-lt"/>
              </a:rPr>
              <a:t> її слід відображати.</a:t>
            </a:r>
            <a:endParaRPr lang="en-US" sz="2200" dirty="0">
              <a:latin typeface="+mn-lt"/>
            </a:endParaRPr>
          </a:p>
        </p:txBody>
      </p:sp>
      <p:sp>
        <p:nvSpPr>
          <p:cNvPr id="10243" name="Rectangle 8"/>
          <p:cNvSpPr>
            <a:spLocks noChangeArrowheads="1"/>
          </p:cNvSpPr>
          <p:nvPr/>
        </p:nvSpPr>
        <p:spPr bwMode="auto">
          <a:xfrm>
            <a:off x="0" y="0"/>
            <a:ext cx="91164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b="1" dirty="0" err="1">
                <a:solidFill>
                  <a:schemeClr val="bg1"/>
                </a:solidFill>
              </a:rPr>
              <a:t>Декларативне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програмування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0244" name="AutoShape 6" descr="Z"/>
          <p:cNvSpPr>
            <a:spLocks noChangeAspect="1" noChangeArrowheads="1"/>
          </p:cNvSpPr>
          <p:nvPr/>
        </p:nvSpPr>
        <p:spPr bwMode="auto">
          <a:xfrm>
            <a:off x="0" y="-25400"/>
            <a:ext cx="18192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8</a:t>
            </a:fld>
            <a:endParaRPr lang="ru-RU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ChangeArrowheads="1"/>
          </p:cNvSpPr>
          <p:nvPr/>
        </p:nvSpPr>
        <p:spPr bwMode="auto">
          <a:xfrm>
            <a:off x="0" y="0"/>
            <a:ext cx="91164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b="1" dirty="0" err="1" smtClean="0">
                <a:solidFill>
                  <a:schemeClr val="bg1"/>
                </a:solidFill>
              </a:rPr>
              <a:t>Поняття</a:t>
            </a:r>
            <a:r>
              <a:rPr lang="ru-RU" b="1" dirty="0" smtClean="0">
                <a:solidFill>
                  <a:schemeClr val="bg1"/>
                </a:solidFill>
              </a:rPr>
              <a:t> декларативного </a:t>
            </a:r>
            <a:r>
              <a:rPr lang="ru-RU" b="1" dirty="0" err="1">
                <a:solidFill>
                  <a:schemeClr val="bg1"/>
                </a:solidFill>
              </a:rPr>
              <a:t>програмування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1267" name="AutoShape 4" descr="Z"/>
          <p:cNvSpPr>
            <a:spLocks noChangeAspect="1" noChangeArrowheads="1"/>
          </p:cNvSpPr>
          <p:nvPr/>
        </p:nvSpPr>
        <p:spPr bwMode="auto">
          <a:xfrm>
            <a:off x="0" y="-25400"/>
            <a:ext cx="18192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51520" y="1177548"/>
            <a:ext cx="878497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sz="2200" dirty="0"/>
              <a:t>Декларативне програмування </a:t>
            </a:r>
            <a:r>
              <a:rPr lang="uk-UA" sz="2200" dirty="0" smtClean="0"/>
              <a:t>- це </a:t>
            </a:r>
            <a:r>
              <a:rPr lang="uk-UA" sz="2200" dirty="0"/>
              <a:t>програмна парадигма, яка </a:t>
            </a:r>
            <a:r>
              <a:rPr lang="uk-UA" sz="2200" dirty="0">
                <a:solidFill>
                  <a:srgbClr val="0000CC"/>
                </a:solidFill>
              </a:rPr>
              <a:t>виражає логіку обчислення</a:t>
            </a:r>
            <a:r>
              <a:rPr lang="uk-UA" sz="2200" dirty="0"/>
              <a:t>, не описуючи його потік контролю. </a:t>
            </a:r>
          </a:p>
          <a:p>
            <a:pPr marL="342900" indent="-342900"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sz="2200" dirty="0"/>
              <a:t>Багато мов, що застосовують цей стиль, намагаються мінімізувати або </a:t>
            </a:r>
            <a:r>
              <a:rPr lang="uk-UA" sz="2200" dirty="0">
                <a:solidFill>
                  <a:srgbClr val="0000CC"/>
                </a:solidFill>
              </a:rPr>
              <a:t>усунути побічні ефекти</a:t>
            </a:r>
            <a:r>
              <a:rPr lang="uk-UA" sz="2200" dirty="0"/>
              <a:t>, описуючи те, чого програма повинна досягти, замість того, щоб описати, як цього досягти.</a:t>
            </a:r>
          </a:p>
          <a:p>
            <a:pPr marL="342900" indent="-342900"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sz="2200" dirty="0"/>
              <a:t>Декларативне програмування часто розглядає </a:t>
            </a:r>
            <a:endParaRPr lang="uk-UA" sz="2200" dirty="0" smtClean="0"/>
          </a:p>
          <a:p>
            <a:pPr marL="800100" lvl="1" indent="-342900">
              <a:spcAft>
                <a:spcPts val="1200"/>
              </a:spcAft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uk-UA" sz="2200" dirty="0" smtClean="0">
                <a:solidFill>
                  <a:srgbClr val="0000CC"/>
                </a:solidFill>
              </a:rPr>
              <a:t>  програми - як</a:t>
            </a:r>
            <a:r>
              <a:rPr lang="uk-UA" sz="2200" dirty="0" smtClean="0"/>
              <a:t> </a:t>
            </a:r>
            <a:r>
              <a:rPr lang="uk-UA" sz="2200" dirty="0">
                <a:solidFill>
                  <a:srgbClr val="0000CC"/>
                </a:solidFill>
              </a:rPr>
              <a:t>теорії формальної логіки</a:t>
            </a:r>
            <a:r>
              <a:rPr lang="uk-UA" sz="2200" dirty="0"/>
              <a:t>, </a:t>
            </a:r>
            <a:endParaRPr lang="uk-UA" sz="2200" dirty="0" smtClean="0"/>
          </a:p>
          <a:p>
            <a:pPr marL="800100" lvl="1" indent="-342900">
              <a:spcAft>
                <a:spcPts val="1200"/>
              </a:spcAft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uk-UA" sz="2200" dirty="0">
                <a:solidFill>
                  <a:srgbClr val="CC3300"/>
                </a:solidFill>
              </a:rPr>
              <a:t> </a:t>
            </a:r>
            <a:r>
              <a:rPr lang="uk-UA" sz="2200" dirty="0" smtClean="0">
                <a:solidFill>
                  <a:srgbClr val="CC3300"/>
                </a:solidFill>
              </a:rPr>
              <a:t>  обчислення </a:t>
            </a:r>
            <a:r>
              <a:rPr lang="uk-UA" sz="2200" dirty="0">
                <a:solidFill>
                  <a:srgbClr val="CC3300"/>
                </a:solidFill>
              </a:rPr>
              <a:t>- як виводи в тому логічному просторі. </a:t>
            </a:r>
          </a:p>
          <a:p>
            <a:pPr marL="342900" indent="-342900"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uk-UA" sz="22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9</a:t>
            </a:fld>
            <a:endParaRPr lang="ru-RU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6730</TotalTime>
  <Words>3379</Words>
  <Application>Microsoft Office PowerPoint</Application>
  <PresentationFormat>Экран (4:3)</PresentationFormat>
  <Paragraphs>529</Paragraphs>
  <Slides>45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5" baseType="lpstr">
      <vt:lpstr>Calibri</vt:lpstr>
      <vt:lpstr>Verdana</vt:lpstr>
      <vt:lpstr>Times New Roman</vt:lpstr>
      <vt:lpstr>Wingdings</vt:lpstr>
      <vt:lpstr>Arial</vt:lpstr>
      <vt:lpstr>Symbol</vt:lpstr>
      <vt:lpstr>Calibri Light</vt:lpstr>
      <vt:lpstr>Tahoma</vt:lpstr>
      <vt:lpstr>Тема Office</vt:lpstr>
      <vt:lpstr>Фотография Photo Editor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  Доц. кафедри ПСТ,   к.т.н. Ковалюк Т.В. tkovalyuk@ukr.net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ДИСТАНЦИОННОГО ОБУЧЕНИ</dc:title>
  <dc:creator>WhiteFox</dc:creator>
  <cp:lastModifiedBy>Tetyana Kovalyuk</cp:lastModifiedBy>
  <cp:revision>500</cp:revision>
  <dcterms:created xsi:type="dcterms:W3CDTF">2007-02-07T08:30:43Z</dcterms:created>
  <dcterms:modified xsi:type="dcterms:W3CDTF">2021-09-02T10:34:53Z</dcterms:modified>
</cp:coreProperties>
</file>