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9" r:id="rId1"/>
    <p:sldMasterId id="2147484401" r:id="rId2"/>
  </p:sldMasterIdLst>
  <p:notesMasterIdLst>
    <p:notesMasterId r:id="rId44"/>
  </p:notesMasterIdLst>
  <p:sldIdLst>
    <p:sldId id="488" r:id="rId3"/>
    <p:sldId id="487" r:id="rId4"/>
    <p:sldId id="629" r:id="rId5"/>
    <p:sldId id="554" r:id="rId6"/>
    <p:sldId id="555" r:id="rId7"/>
    <p:sldId id="556" r:id="rId8"/>
    <p:sldId id="588" r:id="rId9"/>
    <p:sldId id="563" r:id="rId10"/>
    <p:sldId id="564" r:id="rId11"/>
    <p:sldId id="565" r:id="rId12"/>
    <p:sldId id="566" r:id="rId13"/>
    <p:sldId id="567" r:id="rId14"/>
    <p:sldId id="568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23" r:id="rId35"/>
    <p:sldId id="624" r:id="rId36"/>
    <p:sldId id="608" r:id="rId37"/>
    <p:sldId id="621" r:id="rId38"/>
    <p:sldId id="622" r:id="rId39"/>
    <p:sldId id="475" r:id="rId40"/>
    <p:sldId id="587" r:id="rId41"/>
    <p:sldId id="553" r:id="rId42"/>
    <p:sldId id="387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66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4664" autoAdjust="0"/>
  </p:normalViewPr>
  <p:slideViewPr>
    <p:cSldViewPr>
      <p:cViewPr varScale="1">
        <p:scale>
          <a:sx n="86" d="100"/>
          <a:sy n="86" d="100"/>
        </p:scale>
        <p:origin x="9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04.10.2021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9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4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/43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0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90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0304" y="888522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3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0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solidFill>
                  <a:prstClr val="black"/>
                </a:solidFill>
              </a:rPr>
              <a:t>Т.В. </a:t>
            </a:r>
            <a:r>
              <a:rPr lang="uk-UA" sz="1400" dirty="0" err="1" smtClean="0">
                <a:solidFill>
                  <a:prstClr val="black"/>
                </a:solidFill>
              </a:rPr>
              <a:t>Ковалюк</a:t>
            </a:r>
            <a:r>
              <a:rPr lang="uk-UA" sz="14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400" dirty="0" err="1" smtClean="0">
                <a:solidFill>
                  <a:prstClr val="black"/>
                </a:solidFill>
              </a:rPr>
              <a:t>ім</a:t>
            </a:r>
            <a:r>
              <a:rPr lang="uk-UA" sz="1400" dirty="0" smtClean="0">
                <a:solidFill>
                  <a:prstClr val="black"/>
                </a:solidFill>
              </a:rPr>
              <a:t> Т. Шевченка</a:t>
            </a:r>
            <a:endParaRPr lang="ru-RU" sz="1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551552"/>
            <a:ext cx="1090685" cy="259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38042"/>
            <a:ext cx="1223447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21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5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9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2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3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4512" y="6492875"/>
            <a:ext cx="6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9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funcprogram" TargetMode="External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1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4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к.т.н., доцент </a:t>
            </a:r>
          </a:p>
          <a:p>
            <a:pPr algn="ctr"/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sz="2400" b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https://github.com/tkovalyuk/functional program</a:t>
            </a:r>
            <a:endParaRPr lang="ru-RU" sz="2400" b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51984" y="3111931"/>
            <a:ext cx="60198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smtClean="0">
                <a:solidFill>
                  <a:srgbClr val="0000CC"/>
                </a:solidFill>
              </a:rPr>
              <a:t>fact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err="1" smtClean="0">
                <a:solidFill>
                  <a:srgbClr val="0000CC"/>
                </a:solidFill>
              </a:rPr>
              <a:t>iter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1 1 n))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 smtClean="0">
                <a:solidFill>
                  <a:srgbClr val="0000CC"/>
                </a:solidFill>
              </a:rPr>
              <a:t>fact</a:t>
            </a:r>
            <a:r>
              <a:rPr lang="uk-UA" sz="2200" b="1" dirty="0" smtClean="0">
                <a:solidFill>
                  <a:srgbClr val="0000CC"/>
                </a:solidFill>
              </a:rPr>
              <a:t>-</a:t>
            </a:r>
            <a:r>
              <a:rPr lang="en-US" sz="2200" b="1" dirty="0" err="1" smtClean="0">
                <a:solidFill>
                  <a:srgbClr val="0000CC"/>
                </a:solidFill>
              </a:rPr>
              <a:t>iter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product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counter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max</a:t>
            </a:r>
            <a:r>
              <a:rPr lang="uk-UA" sz="2200" dirty="0" smtClean="0">
                <a:solidFill>
                  <a:srgbClr val="C00000"/>
                </a:solidFill>
              </a:rPr>
              <a:t>-</a:t>
            </a:r>
            <a:r>
              <a:rPr lang="en-US" sz="2200" dirty="0" smtClean="0">
                <a:solidFill>
                  <a:srgbClr val="C00000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(if (&gt; counter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product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fact</a:t>
            </a:r>
            <a:r>
              <a:rPr lang="uk-UA" sz="2200" b="1" dirty="0" smtClean="0">
                <a:solidFill>
                  <a:srgbClr val="0000CC"/>
                </a:solidFill>
              </a:rPr>
              <a:t>-</a:t>
            </a:r>
            <a:r>
              <a:rPr lang="en-US" sz="2200" b="1" dirty="0" err="1" smtClean="0">
                <a:solidFill>
                  <a:srgbClr val="0000CC"/>
                </a:solidFill>
              </a:rPr>
              <a:t>iter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(* counter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product)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</a:t>
            </a:r>
            <a:r>
              <a:rPr lang="en-US" sz="2200" dirty="0">
                <a:solidFill>
                  <a:srgbClr val="0000CC"/>
                </a:solidFill>
              </a:rPr>
              <a:t>(+ counter 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0190" y="88100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Якщо описати це обчислення через лічильник і  добуток, які  з кожним кроком одночасно змінюються згідно з правилом: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добуток = лічильник </a:t>
            </a:r>
            <a:r>
              <a:rPr lang="uk-UA" sz="2000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b="1" dirty="0">
                <a:solidFill>
                  <a:srgbClr val="0000CC"/>
                </a:solidFill>
              </a:rPr>
              <a:t>добуток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</a:rPr>
              <a:t> + 1</a:t>
            </a:r>
          </a:p>
          <a:p>
            <a:r>
              <a:rPr lang="uk-UA" sz="2000" dirty="0"/>
              <a:t>і додавши умову, що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n! - </a:t>
            </a:r>
            <a:r>
              <a:rPr lang="uk-UA" sz="2000" b="1" dirty="0">
                <a:solidFill>
                  <a:srgbClr val="0000CC"/>
                </a:solidFill>
              </a:rPr>
              <a:t>це значення добутку в той момент, коли лічильник стає більше, ніж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uk-UA" sz="2000" b="1" dirty="0">
                <a:solidFill>
                  <a:srgbClr val="0000CC"/>
                </a:solidFill>
              </a:rPr>
              <a:t>,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uk-UA" sz="2000" dirty="0"/>
              <a:t>можна записати  процедуру обчислення факторіала так: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7658059" y="3806180"/>
            <a:ext cx="3253899" cy="480060"/>
            <a:chOff x="5376547" y="3835957"/>
            <a:chExt cx="3253899" cy="480060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5376547" y="3835957"/>
              <a:ext cx="949643" cy="480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5554665" y="3835957"/>
              <a:ext cx="1786890" cy="480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5848307" y="3858211"/>
              <a:ext cx="2782139" cy="4120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1384" y="3645024"/>
            <a:ext cx="4608512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(if (= n </a:t>
            </a:r>
            <a:r>
              <a:rPr lang="uk-UA" sz="2200" dirty="0" smtClean="0">
                <a:solidFill>
                  <a:srgbClr val="0000CC"/>
                </a:solidFill>
              </a:rPr>
              <a:t>0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1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(* n (factorial (- n 1)))))</a:t>
            </a:r>
            <a:endParaRPr lang="uk-UA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02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1108144"/>
            <a:ext cx="119533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Цей процес не росте і не стискається.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На кожному кроці при будь-якому значенні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</a:t>
            </a:r>
            <a:r>
              <a:rPr lang="uk-UA" sz="2200" dirty="0"/>
              <a:t>необхідно пам'ятати лише поточні значення змінних </a:t>
            </a:r>
            <a:r>
              <a:rPr lang="en-US" sz="2200" dirty="0">
                <a:solidFill>
                  <a:srgbClr val="0000CC"/>
                </a:solidFill>
              </a:rPr>
              <a:t>product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CC"/>
                </a:solidFill>
              </a:rPr>
              <a:t>counter </a:t>
            </a:r>
            <a:r>
              <a:rPr lang="uk-UA" sz="2200" dirty="0"/>
              <a:t>І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ітеративним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(</a:t>
            </a:r>
            <a:r>
              <a:rPr lang="en-US" sz="2200" dirty="0"/>
              <a:t>iterative process).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У загальному випадку, </a:t>
            </a:r>
            <a:r>
              <a:rPr lang="uk-UA" sz="2200" b="1" dirty="0"/>
              <a:t>ітеративний процес - це такий процес,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стан якого можна описати кінцевою кількістю змінних стану (</a:t>
            </a:r>
            <a:r>
              <a:rPr lang="en-US" sz="2200" dirty="0"/>
              <a:t>state variables)</a:t>
            </a:r>
            <a:endParaRPr lang="uk-UA" sz="2200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заздалегідь заданим правилом, що визначає, як ці змінні стану змінюються від кроку до кроку,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(можливо) тест на завершення, який визначає умови, за яких процес повинен закінчити роботу.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При обчисленні </a:t>
            </a:r>
            <a:r>
              <a:rPr lang="en-US" sz="2200" dirty="0">
                <a:solidFill>
                  <a:srgbClr val="0000CC"/>
                </a:solidFill>
              </a:rPr>
              <a:t>n! </a:t>
            </a:r>
            <a:r>
              <a:rPr lang="uk-UA" sz="2200" dirty="0" smtClean="0"/>
              <a:t>кількість </a:t>
            </a:r>
            <a:r>
              <a:rPr lang="uk-UA" sz="2200" dirty="0"/>
              <a:t>кроків </a:t>
            </a:r>
            <a:r>
              <a:rPr lang="uk-UA" sz="2200" b="1" dirty="0">
                <a:solidFill>
                  <a:srgbClr val="C00000"/>
                </a:solidFill>
              </a:rPr>
              <a:t>лінійно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зростає з ростом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. </a:t>
            </a:r>
            <a:endParaRPr lang="uk-UA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лінійно ітеративним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linear iterative process</a:t>
            </a:r>
            <a:r>
              <a:rPr lang="uk-UA" sz="2200" b="1" dirty="0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Лінійно-ітеративний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обчислень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7633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795053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Лінійно-ітеративний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обчислення</a:t>
            </a:r>
            <a:r>
              <a:rPr lang="ru-RU" sz="3600" b="1" dirty="0">
                <a:solidFill>
                  <a:schemeClr val="bg1"/>
                </a:solidFill>
              </a:rPr>
              <a:t> для 6!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62414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1123950"/>
            <a:ext cx="1200065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Більшість реалізацій звичайних мов (включаючи </a:t>
            </a:r>
            <a:r>
              <a:rPr lang="uk-UA" sz="2200" dirty="0" smtClean="0"/>
              <a:t>процедурний </a:t>
            </a:r>
            <a:r>
              <a:rPr lang="uk-UA" sz="2200" dirty="0"/>
              <a:t>С++) побудовані так, що інтерпретація рекурсивної процедури поглинає обсяг пам'яті, лінійно зростаючий пропорційно кількості викликів процедури, навіть якщо процес, що описаний, ітеративний.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Як наслідок, ці мови здатні описувати ітеративні процеси тільки за допомогою спеціальних </a:t>
            </a:r>
            <a:r>
              <a:rPr lang="uk-UA" sz="2200" b="1" dirty="0">
                <a:solidFill>
                  <a:srgbClr val="0000CC"/>
                </a:solidFill>
              </a:rPr>
              <a:t>циклічних конструкцій </a:t>
            </a:r>
            <a:r>
              <a:rPr lang="uk-UA" sz="2200" dirty="0"/>
              <a:t>на зразок </a:t>
            </a:r>
            <a:r>
              <a:rPr lang="en-US" sz="2200" b="1" dirty="0"/>
              <a:t>do</a:t>
            </a:r>
            <a:r>
              <a:rPr lang="en-US" sz="2200" dirty="0"/>
              <a:t>,</a:t>
            </a:r>
            <a:r>
              <a:rPr lang="uk-UA" sz="2200" dirty="0"/>
              <a:t> </a:t>
            </a:r>
            <a:r>
              <a:rPr lang="en-US" sz="2200" b="1" dirty="0"/>
              <a:t>for</a:t>
            </a:r>
            <a:r>
              <a:rPr lang="en-US" sz="2200" dirty="0"/>
              <a:t> </a:t>
            </a:r>
            <a:r>
              <a:rPr lang="uk-UA" sz="2200" dirty="0"/>
              <a:t>і </a:t>
            </a:r>
            <a:r>
              <a:rPr lang="en-US" sz="2200" b="1" dirty="0"/>
              <a:t>while</a:t>
            </a:r>
            <a:r>
              <a:rPr lang="en-US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Реалізація </a:t>
            </a:r>
            <a:r>
              <a:rPr lang="en-US" sz="2200" dirty="0"/>
              <a:t>Scheme </a:t>
            </a:r>
            <a:r>
              <a:rPr lang="uk-UA" sz="2200" dirty="0"/>
              <a:t>вільна від цього недоліку. Вона буде виконувати ітеративний процес, використовуючи </a:t>
            </a:r>
            <a:r>
              <a:rPr lang="uk-UA" sz="2200" b="1" dirty="0">
                <a:solidFill>
                  <a:srgbClr val="0000CC"/>
                </a:solidFill>
              </a:rPr>
              <a:t>фіксований обсяг пам'яті</a:t>
            </a:r>
            <a:r>
              <a:rPr lang="uk-UA" sz="2200" dirty="0"/>
              <a:t>, навіть якщо він описується рекурсивної процедурою. Така властивість реалізації мови називається </a:t>
            </a:r>
            <a:r>
              <a:rPr lang="uk-UA" sz="2200" b="1" dirty="0">
                <a:solidFill>
                  <a:srgbClr val="0000CC"/>
                </a:solidFill>
              </a:rPr>
              <a:t>підтримкою хвостової рекурсії (</a:t>
            </a:r>
            <a:r>
              <a:rPr lang="en-US" sz="2200" b="1" dirty="0">
                <a:solidFill>
                  <a:srgbClr val="0000CC"/>
                </a:solidFill>
              </a:rPr>
              <a:t>tail recursion). </a:t>
            </a:r>
            <a:endParaRPr lang="uk-UA" sz="22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b="1" dirty="0">
                <a:solidFill>
                  <a:srgbClr val="C00000"/>
                </a:solidFill>
              </a:rPr>
              <a:t>Якщо реалізація 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Особливості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реалізації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рекурсій</a:t>
            </a:r>
            <a:r>
              <a:rPr lang="ru-RU" sz="3600" b="1" dirty="0">
                <a:solidFill>
                  <a:schemeClr val="bg1"/>
                </a:solidFill>
              </a:rPr>
              <a:t>	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107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33451"/>
            <a:ext cx="12000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Існує ще одна схема обчислень, яка називається </a:t>
            </a:r>
            <a:r>
              <a:rPr lang="uk-UA" sz="2000" b="1" dirty="0">
                <a:solidFill>
                  <a:srgbClr val="0000CC"/>
                </a:solidFill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</a:rPr>
              <a:t>tree recursion). </a:t>
            </a:r>
            <a:endParaRPr lang="uk-UA" sz="2000" b="1" dirty="0">
              <a:solidFill>
                <a:srgbClr val="0000CC"/>
              </a:solidFill>
            </a:endParaRPr>
          </a:p>
          <a:p>
            <a:r>
              <a:rPr lang="uk-UA" sz="2000" dirty="0"/>
              <a:t>Як приклад розглянемо обчислення послідовності чисел </a:t>
            </a:r>
            <a:r>
              <a:rPr lang="uk-UA" sz="2000" dirty="0" err="1"/>
              <a:t>Фібоначчі</a:t>
            </a:r>
            <a:r>
              <a:rPr lang="uk-UA" sz="2000" dirty="0"/>
              <a:t>, в якій кожне число є сумою двох попередніх: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0, 1, 1, 2, 3, 5, 8, 13, 21,. . .</a:t>
            </a:r>
          </a:p>
          <a:p>
            <a:r>
              <a:rPr lang="uk-UA" sz="2000" dirty="0" smtClean="0"/>
              <a:t>Рекурентне означення для </a:t>
            </a:r>
            <a:r>
              <a:rPr lang="uk-UA" sz="2000" dirty="0"/>
              <a:t>чисел </a:t>
            </a:r>
            <a:r>
              <a:rPr lang="uk-UA" sz="2000" dirty="0" err="1"/>
              <a:t>Фібоначчі</a:t>
            </a:r>
            <a:r>
              <a:rPr lang="uk-UA" sz="2000" dirty="0"/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Деревоподібна</a:t>
            </a:r>
            <a:r>
              <a:rPr lang="uk-UA" b="1" dirty="0">
                <a:solidFill>
                  <a:schemeClr val="bg1"/>
                </a:solidFill>
              </a:rPr>
              <a:t> 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9" y="2872444"/>
            <a:ext cx="7810502" cy="134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03712" y="4231673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 n 0)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</a:t>
            </a:r>
            <a:r>
              <a:rPr lang="en-US" sz="2200" dirty="0">
                <a:solidFill>
                  <a:srgbClr val="0000CC"/>
                </a:solidFill>
              </a:rPr>
              <a:t>((= n 1) 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(else (+ (fib (- n 1))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</a:t>
            </a:r>
            <a:r>
              <a:rPr lang="en-US" sz="2200" dirty="0">
                <a:solidFill>
                  <a:srgbClr val="0000CC"/>
                </a:solidFill>
              </a:rPr>
              <a:t>(fib (- n 2))))))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8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4449"/>
            <a:ext cx="5962651" cy="541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34449"/>
            <a:ext cx="6456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Розглянемо схему цього обчислення</a:t>
            </a:r>
            <a:r>
              <a:rPr lang="uk-UA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обчислити (</a:t>
            </a:r>
            <a:r>
              <a:rPr lang="en-US" sz="2000" dirty="0"/>
              <a:t>fib 5), </a:t>
            </a:r>
            <a:r>
              <a:rPr lang="uk-UA" sz="2000" dirty="0"/>
              <a:t>спочатку обчислюємо (</a:t>
            </a:r>
            <a:r>
              <a:rPr lang="en-US" sz="2000" dirty="0"/>
              <a:t>fib 4) </a:t>
            </a:r>
            <a:r>
              <a:rPr lang="uk-UA" sz="2000" dirty="0"/>
              <a:t>і (</a:t>
            </a:r>
            <a:r>
              <a:rPr lang="en-US" sz="2000" dirty="0"/>
              <a:t>fib 3).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обчислити (</a:t>
            </a:r>
            <a:r>
              <a:rPr lang="en-US" sz="2000" dirty="0"/>
              <a:t>fib 4), </a:t>
            </a:r>
            <a:r>
              <a:rPr lang="uk-UA" sz="2000" dirty="0"/>
              <a:t>обчислюємо (</a:t>
            </a:r>
            <a:r>
              <a:rPr lang="en-US" sz="2000" dirty="0"/>
              <a:t>fib 3) </a:t>
            </a:r>
            <a:r>
              <a:rPr lang="uk-UA" sz="2000" dirty="0"/>
              <a:t>і (</a:t>
            </a:r>
            <a:r>
              <a:rPr lang="en-US" sz="2000" dirty="0"/>
              <a:t>Fib 2).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Загалом,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Деревоподібна 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3284984"/>
            <a:ext cx="5303911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C00000"/>
                </a:solidFill>
              </a:rPr>
              <a:t>У </a:t>
            </a:r>
            <a:r>
              <a:rPr lang="ru-RU" sz="2200" dirty="0" err="1">
                <a:solidFill>
                  <a:srgbClr val="C00000"/>
                </a:solidFill>
              </a:rPr>
              <a:t>загальному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випадку</a:t>
            </a:r>
            <a:r>
              <a:rPr lang="ru-RU" sz="2200" dirty="0">
                <a:solidFill>
                  <a:srgbClr val="C00000"/>
                </a:solidFill>
              </a:rPr>
              <a:t> число </a:t>
            </a:r>
            <a:r>
              <a:rPr lang="ru-RU" sz="2200" dirty="0" err="1">
                <a:solidFill>
                  <a:srgbClr val="C00000"/>
                </a:solidFill>
              </a:rPr>
              <a:t>кроків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необхідних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деревовидно-рекурсивним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процесам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пропорційно</a:t>
            </a:r>
            <a:r>
              <a:rPr lang="ru-RU" sz="2200" dirty="0">
                <a:solidFill>
                  <a:srgbClr val="C00000"/>
                </a:solidFill>
              </a:rPr>
              <a:t> числу вершин дерева, а </a:t>
            </a:r>
            <a:r>
              <a:rPr lang="ru-RU" sz="2200" dirty="0" err="1">
                <a:solidFill>
                  <a:srgbClr val="C00000"/>
                </a:solidFill>
              </a:rPr>
              <a:t>необхідний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обсяг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пам'яті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пропорційний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максимальній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глибині</a:t>
            </a:r>
            <a:r>
              <a:rPr lang="ru-RU" sz="2200" dirty="0">
                <a:solidFill>
                  <a:srgbClr val="C00000"/>
                </a:solidFill>
              </a:rPr>
              <a:t> дерева.</a:t>
            </a:r>
            <a:endParaRPr lang="uk-UA" sz="22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3571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1"/>
            <a:ext cx="12288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отримання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ми можемо сформулювати </a:t>
            </a:r>
            <a:r>
              <a:rPr lang="uk-UA" sz="2000" b="1" dirty="0"/>
              <a:t>ітеративний процес.</a:t>
            </a:r>
          </a:p>
          <a:p>
            <a:r>
              <a:rPr lang="uk-UA" sz="2000" dirty="0" smtClean="0"/>
              <a:t>Для цього використовуємо </a:t>
            </a:r>
            <a:r>
              <a:rPr lang="uk-UA" sz="2000" dirty="0"/>
              <a:t>пару цілих </a:t>
            </a: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яким на початку даються значення </a:t>
            </a:r>
            <a:r>
              <a:rPr lang="en-US" sz="2000" dirty="0">
                <a:solidFill>
                  <a:srgbClr val="C00000"/>
                </a:solidFill>
              </a:rPr>
              <a:t>Fib (1) = 1 </a:t>
            </a:r>
            <a:r>
              <a:rPr lang="uk-UA" sz="2000" dirty="0">
                <a:solidFill>
                  <a:srgbClr val="C00000"/>
                </a:solidFill>
              </a:rPr>
              <a:t>і </a:t>
            </a:r>
            <a:r>
              <a:rPr lang="en-US" sz="2000" dirty="0">
                <a:solidFill>
                  <a:srgbClr val="C00000"/>
                </a:solidFill>
              </a:rPr>
              <a:t>Fib (0) = 0</a:t>
            </a:r>
            <a:r>
              <a:rPr lang="en-US" sz="2000" dirty="0"/>
              <a:t>, </a:t>
            </a:r>
            <a:r>
              <a:rPr lang="uk-UA" sz="2000" dirty="0"/>
              <a:t>і на кожному кроці </a:t>
            </a:r>
            <a:r>
              <a:rPr lang="uk-UA" sz="2000" dirty="0" smtClean="0"/>
              <a:t>застосовуємо </a:t>
            </a:r>
            <a:r>
              <a:rPr lang="uk-UA" sz="2000" dirty="0"/>
              <a:t>одночасну трансформацію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a ← a + b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Після того, як виконана ця трансформація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uk-UA" sz="2000" dirty="0" smtClean="0"/>
              <a:t>разів</a:t>
            </a:r>
            <a:r>
              <a:rPr lang="uk-UA" sz="2000" b="1" dirty="0" smtClean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в </a:t>
            </a:r>
            <a:r>
              <a:rPr lang="uk-UA" sz="2000" dirty="0"/>
              <a:t>будуть відповідно рівні 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Fib (n + 1) </a:t>
            </a:r>
            <a:r>
              <a:rPr lang="uk-UA" sz="2000" dirty="0">
                <a:solidFill>
                  <a:srgbClr val="0000CC"/>
                </a:solidFill>
              </a:rPr>
              <a:t>і </a:t>
            </a:r>
            <a:r>
              <a:rPr lang="en-US" sz="2000" dirty="0">
                <a:solidFill>
                  <a:srgbClr val="0000CC"/>
                </a:solidFill>
              </a:rPr>
              <a:t>Fib (n).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Таким чином, можна </a:t>
            </a:r>
            <a:r>
              <a:rPr lang="uk-UA" sz="2000" b="1" dirty="0" err="1">
                <a:solidFill>
                  <a:srgbClr val="C00000"/>
                </a:solidFill>
              </a:rPr>
              <a:t>ітеративно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обчислювати числа </a:t>
            </a:r>
            <a:r>
              <a:rPr lang="uk-UA" sz="2000" dirty="0" err="1"/>
              <a:t>Фібоначчі</a:t>
            </a:r>
            <a:r>
              <a:rPr lang="uk-UA" sz="2000" dirty="0"/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Ітеративна процедура обчислення чисел </a:t>
            </a:r>
            <a:r>
              <a:rPr lang="uk-UA" sz="3600" b="1" dirty="0" err="1">
                <a:solidFill>
                  <a:schemeClr val="bg1"/>
                </a:solidFill>
              </a:rPr>
              <a:t>Фібоначчі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3789040"/>
            <a:ext cx="5372100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1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0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n))</a:t>
            </a:r>
          </a:p>
          <a:p>
            <a:endParaRPr lang="uk-UA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a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count)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(if (= count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(+ a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b)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a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(- count 1))))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88773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336" y="933451"/>
            <a:ext cx="12072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Розглянемо</a:t>
            </a:r>
            <a:r>
              <a:rPr lang="ru-RU" sz="2200" dirty="0"/>
              <a:t> задачу </a:t>
            </a:r>
            <a:r>
              <a:rPr lang="ru-RU" sz="2200" dirty="0" err="1"/>
              <a:t>зведення</a:t>
            </a:r>
            <a:r>
              <a:rPr lang="ru-RU" sz="2200" dirty="0"/>
              <a:t> числа в </a:t>
            </a:r>
            <a:r>
              <a:rPr lang="ru-RU" sz="2200" dirty="0" err="1" smtClean="0"/>
              <a:t>степінь</a:t>
            </a:r>
            <a:r>
              <a:rPr lang="ru-RU" sz="2200" dirty="0"/>
              <a:t>. </a:t>
            </a:r>
          </a:p>
          <a:p>
            <a:r>
              <a:rPr lang="ru-RU" sz="2200" dirty="0"/>
              <a:t>Для </a:t>
            </a:r>
            <a:r>
              <a:rPr lang="ru-RU" sz="2200" dirty="0" err="1"/>
              <a:t>цього</a:t>
            </a:r>
            <a:r>
              <a:rPr lang="ru-RU" sz="2200" dirty="0"/>
              <a:t> </a:t>
            </a:r>
            <a:r>
              <a:rPr lang="ru-RU" sz="2200" dirty="0" err="1"/>
              <a:t>потрібна</a:t>
            </a:r>
            <a:r>
              <a:rPr lang="ru-RU" sz="2200" dirty="0"/>
              <a:t> процедура, яка, </a:t>
            </a:r>
            <a:r>
              <a:rPr lang="ru-RU" sz="2200" dirty="0" err="1"/>
              <a:t>прийнявши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аргументу основу </a:t>
            </a:r>
            <a:r>
              <a:rPr lang="ru-RU" sz="2200" b="1" dirty="0">
                <a:solidFill>
                  <a:srgbClr val="0000CC"/>
                </a:solidFill>
              </a:rPr>
              <a:t>b </a:t>
            </a:r>
            <a:r>
              <a:rPr lang="ru-RU" sz="2200" dirty="0"/>
              <a:t>і </a:t>
            </a:r>
            <a:r>
              <a:rPr lang="ru-RU" sz="2200" dirty="0" err="1"/>
              <a:t>додатне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степеня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n,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b</a:t>
            </a:r>
            <a:r>
              <a:rPr lang="ru-RU" sz="2200" b="1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/>
              <a:t>. </a:t>
            </a:r>
          </a:p>
          <a:p>
            <a:r>
              <a:rPr lang="ru-RU" sz="2200" dirty="0"/>
              <a:t>Один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– </a:t>
            </a:r>
            <a:r>
              <a:rPr lang="ru-RU" sz="2200" dirty="0" err="1" smtClean="0"/>
              <a:t>використати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рекурсивне</a:t>
            </a:r>
            <a:r>
              <a:rPr lang="ru-RU" sz="2200" dirty="0" smtClean="0"/>
              <a:t> </a:t>
            </a:r>
            <a:r>
              <a:rPr lang="ru-RU" sz="2200" dirty="0" err="1"/>
              <a:t>визначення</a:t>
            </a:r>
            <a:endParaRPr lang="ru-RU" sz="2200" dirty="0"/>
          </a:p>
          <a:p>
            <a:pPr algn="ctr"/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b </a:t>
            </a:r>
            <a:r>
              <a:rPr lang="ru-RU" sz="2200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n-1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0</a:t>
            </a:r>
            <a:r>
              <a:rPr lang="ru-RU" sz="2200" dirty="0">
                <a:solidFill>
                  <a:srgbClr val="0000CC"/>
                </a:solidFill>
              </a:rPr>
              <a:t> = 1</a:t>
            </a:r>
          </a:p>
          <a:p>
            <a:r>
              <a:rPr lang="ru-RU" sz="2200" dirty="0"/>
              <a:t>яке </a:t>
            </a:r>
            <a:r>
              <a:rPr lang="ru-RU" sz="2200" dirty="0" smtClean="0"/>
              <a:t>переводиться </a:t>
            </a:r>
            <a:r>
              <a:rPr lang="ru-RU" sz="2200" dirty="0"/>
              <a:t>в процедуру: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</a:rPr>
              <a:t>Приклад </a:t>
            </a:r>
            <a:r>
              <a:rPr lang="ru-RU" sz="3600" b="1" dirty="0" err="1">
                <a:solidFill>
                  <a:schemeClr val="bg1"/>
                </a:solidFill>
              </a:rPr>
              <a:t>рекурсії</a:t>
            </a:r>
            <a:r>
              <a:rPr lang="ru-RU" sz="3600" b="1" dirty="0">
                <a:solidFill>
                  <a:schemeClr val="bg1"/>
                </a:solidFill>
              </a:rPr>
              <a:t>. </a:t>
            </a:r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 smtClean="0">
                <a:solidFill>
                  <a:schemeClr val="bg1"/>
                </a:solidFill>
              </a:rPr>
              <a:t>степінь</a:t>
            </a:r>
            <a:r>
              <a:rPr lang="ru-RU" sz="3600" b="1" dirty="0" smtClean="0">
                <a:solidFill>
                  <a:schemeClr val="bg1"/>
                </a:solidFill>
              </a:rPr>
              <a:t> рекурсивно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3729217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(define (</a:t>
            </a:r>
            <a:r>
              <a:rPr lang="en-US" sz="2200" dirty="0" err="1" smtClean="0">
                <a:solidFill>
                  <a:srgbClr val="0000CC"/>
                </a:solidFill>
              </a:rPr>
              <a:t>expt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b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n)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</a:t>
            </a:r>
            <a:r>
              <a:rPr lang="en-US" sz="2200" dirty="0" smtClean="0">
                <a:solidFill>
                  <a:srgbClr val="0000CC"/>
                </a:solidFill>
              </a:rPr>
              <a:t>(if (= n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0)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1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</a:t>
            </a:r>
            <a:r>
              <a:rPr lang="pt-BR" sz="2200" dirty="0" smtClean="0">
                <a:solidFill>
                  <a:srgbClr val="0000CC"/>
                </a:solidFill>
              </a:rPr>
              <a:t>(* b (expt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b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(-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n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226" y="5518001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рекурсивний процес</a:t>
            </a:r>
            <a:r>
              <a:rPr lang="uk-UA" sz="2000" dirty="0"/>
              <a:t>, що вимагає </a:t>
            </a:r>
            <a:r>
              <a:rPr lang="uk-UA" sz="2000" b="1" dirty="0">
                <a:solidFill>
                  <a:srgbClr val="0000CC"/>
                </a:solidFill>
              </a:rPr>
              <a:t>О(</a:t>
            </a:r>
            <a:r>
              <a:rPr lang="en-US" sz="2000" b="1" dirty="0">
                <a:solidFill>
                  <a:srgbClr val="0000CC"/>
                </a:solidFill>
              </a:rPr>
              <a:t>n) </a:t>
            </a:r>
            <a:r>
              <a:rPr lang="uk-UA" sz="2000" dirty="0"/>
              <a:t>кроків і</a:t>
            </a:r>
            <a:r>
              <a:rPr lang="en-US" sz="2000" dirty="0"/>
              <a:t> O</a:t>
            </a:r>
            <a:r>
              <a:rPr lang="uk-UA" sz="2000" dirty="0"/>
              <a:t>(</a:t>
            </a:r>
            <a:r>
              <a:rPr lang="en-US" sz="2000" dirty="0"/>
              <a:t>n) </a:t>
            </a:r>
            <a:r>
              <a:rPr lang="uk-UA" sz="2000" dirty="0"/>
              <a:t>пам'яті.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159896" y="3395664"/>
            <a:ext cx="1440160" cy="39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0057" y="3359498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err="1"/>
              <a:t>Ім</a:t>
            </a:r>
            <a:r>
              <a:rPr lang="en-US" sz="1800" dirty="0"/>
              <a:t>’</a:t>
            </a:r>
            <a:r>
              <a:rPr lang="uk-UA" sz="1800" dirty="0"/>
              <a:t>я функції</a:t>
            </a:r>
            <a:endParaRPr lang="ru-RU" sz="18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8785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3700" y="1428750"/>
            <a:ext cx="54483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1))</a:t>
            </a: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counter product)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(if (= counter 0)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product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  (- counter 1)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  (* b product))))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 smtClean="0">
                <a:solidFill>
                  <a:schemeClr val="bg1"/>
                </a:solidFill>
              </a:rPr>
              <a:t>степінь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ітеративно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1650" y="939820"/>
            <a:ext cx="864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сформулювати </a:t>
            </a:r>
            <a:r>
              <a:rPr lang="uk-UA" sz="2000" dirty="0">
                <a:solidFill>
                  <a:srgbClr val="C00000"/>
                </a:solidFill>
              </a:rPr>
              <a:t>еквівалентну </a:t>
            </a:r>
            <a:r>
              <a:rPr lang="uk-UA" sz="2000" b="1" dirty="0">
                <a:solidFill>
                  <a:srgbClr val="C00000"/>
                </a:solidFill>
              </a:rPr>
              <a:t>лінійну ітерацію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5161" y="4797152"/>
            <a:ext cx="6065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/>
              <a:t>Ця </a:t>
            </a:r>
            <a:r>
              <a:rPr lang="ru-RU" sz="2000" dirty="0"/>
              <a:t> </a:t>
            </a:r>
            <a:r>
              <a:rPr lang="ru-RU" sz="2000" dirty="0" err="1"/>
              <a:t>версія</a:t>
            </a:r>
            <a:r>
              <a:rPr lang="ru-RU" sz="2000" dirty="0"/>
              <a:t>  </a:t>
            </a:r>
            <a:r>
              <a:rPr lang="ru-RU" sz="2000" dirty="0" err="1"/>
              <a:t>потребує</a:t>
            </a:r>
            <a:r>
              <a:rPr lang="ru-RU" sz="2000" dirty="0"/>
              <a:t>  О(n) </a:t>
            </a:r>
            <a:r>
              <a:rPr lang="ru-RU" sz="2000" dirty="0" err="1"/>
              <a:t>кроків</a:t>
            </a:r>
            <a:r>
              <a:rPr lang="ru-RU" sz="2000" dirty="0"/>
              <a:t> та  О(</a:t>
            </a:r>
            <a:r>
              <a:rPr lang="en-US" sz="2000" dirty="0"/>
              <a:t>n</a:t>
            </a:r>
            <a:r>
              <a:rPr lang="ru-RU" sz="2000" dirty="0"/>
              <a:t>)  </a:t>
            </a:r>
            <a:r>
              <a:rPr lang="ru-RU" sz="2000" dirty="0" err="1"/>
              <a:t>пам</a:t>
            </a:r>
            <a:r>
              <a:rPr lang="en-US" sz="2000" dirty="0"/>
              <a:t>’</a:t>
            </a:r>
            <a:r>
              <a:rPr lang="ru-RU" sz="2000" dirty="0" err="1"/>
              <a:t>яті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0128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0" y="15093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(</a:t>
            </a:r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</a:rPr>
              <a:t>/2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</a:rPr>
              <a:t>2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    </a:t>
            </a:r>
            <a:r>
              <a:rPr lang="uk-UA" sz="2200" dirty="0">
                <a:solidFill>
                  <a:srgbClr val="0000CC"/>
                </a:solidFill>
              </a:rPr>
              <a:t> якщо</a:t>
            </a:r>
            <a:r>
              <a:rPr lang="ru-RU" sz="2200" dirty="0">
                <a:solidFill>
                  <a:srgbClr val="0000CC"/>
                </a:solidFill>
              </a:rPr>
              <a:t> n парне</a:t>
            </a:r>
          </a:p>
          <a:p>
            <a:r>
              <a:rPr lang="en-US" sz="2200" dirty="0" err="1">
                <a:solidFill>
                  <a:srgbClr val="0000CC"/>
                </a:solidFill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= b </a:t>
            </a:r>
            <a:r>
              <a:rPr lang="en-US" sz="2200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en-US" sz="2200" baseline="30000" dirty="0">
                <a:solidFill>
                  <a:srgbClr val="0000CC"/>
                </a:solidFill>
              </a:rPr>
              <a:t>n−1 </a:t>
            </a:r>
            <a:r>
              <a:rPr lang="uk-UA" sz="2200" baseline="30000" dirty="0">
                <a:solidFill>
                  <a:srgbClr val="0000CC"/>
                </a:solidFill>
              </a:rPr>
              <a:t>  </a:t>
            </a:r>
            <a:r>
              <a:rPr lang="uk-UA" sz="2200" dirty="0">
                <a:solidFill>
                  <a:srgbClr val="0000CC"/>
                </a:solidFill>
              </a:rPr>
              <a:t>якщо </a:t>
            </a:r>
            <a:r>
              <a:rPr lang="en-US" sz="2200" dirty="0">
                <a:solidFill>
                  <a:srgbClr val="0000CC"/>
                </a:solidFill>
              </a:rPr>
              <a:t>n </a:t>
            </a:r>
            <a:r>
              <a:rPr lang="uk-UA" sz="2200" dirty="0">
                <a:solidFill>
                  <a:srgbClr val="0000CC"/>
                </a:solidFill>
              </a:rPr>
              <a:t>непарне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>
                <a:solidFill>
                  <a:schemeClr val="bg1"/>
                </a:solidFill>
              </a:rPr>
              <a:t>степінь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657600" y="901185"/>
            <a:ext cx="459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Враховуючи</a:t>
            </a:r>
            <a:r>
              <a:rPr lang="ru-RU" sz="2200" dirty="0"/>
              <a:t> правило:</a:t>
            </a:r>
            <a:endParaRPr lang="uk-UA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514725" y="2438809"/>
            <a:ext cx="495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процедуру: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4600" y="3126940"/>
            <a:ext cx="622935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n)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 n 0) 1)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((even? n) (square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(/ n 2))))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(else (* b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(- n 1))))))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66067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де </a:t>
            </a:r>
            <a:r>
              <a:rPr lang="ru-RU" sz="2200" b="1" dirty="0"/>
              <a:t>предикат</a:t>
            </a:r>
            <a:r>
              <a:rPr lang="ru-RU" sz="2200" dirty="0"/>
              <a:t>, 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перевіряє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число на </a:t>
            </a:r>
            <a:r>
              <a:rPr lang="ru-RU" sz="2200" dirty="0" err="1"/>
              <a:t>парність</a:t>
            </a:r>
            <a:r>
              <a:rPr lang="ru-RU" sz="2200" dirty="0"/>
              <a:t>, </a:t>
            </a:r>
            <a:r>
              <a:rPr lang="ru-RU" sz="2200" dirty="0" err="1"/>
              <a:t>визначений</a:t>
            </a:r>
            <a:r>
              <a:rPr lang="ru-RU" sz="2200" dirty="0"/>
              <a:t> через </a:t>
            </a:r>
            <a:r>
              <a:rPr lang="ru-RU" sz="2200" dirty="0" err="1"/>
              <a:t>елементарну</a:t>
            </a:r>
            <a:r>
              <a:rPr lang="ru-RU" sz="2200" dirty="0"/>
              <a:t>  </a:t>
            </a:r>
            <a:r>
              <a:rPr lang="uk-UA" sz="2200" dirty="0"/>
              <a:t>процедуру </a:t>
            </a:r>
            <a:r>
              <a:rPr lang="en-US" sz="2200" dirty="0" smtClean="0">
                <a:solidFill>
                  <a:srgbClr val="0000CC"/>
                </a:solidFill>
              </a:rPr>
              <a:t>remainder</a:t>
            </a:r>
            <a:r>
              <a:rPr lang="uk-UA" sz="2200" dirty="0" smtClean="0">
                <a:solidFill>
                  <a:srgbClr val="0000CC"/>
                </a:solidFill>
              </a:rPr>
              <a:t> – остача від ділення двох чисел</a:t>
            </a:r>
            <a:r>
              <a:rPr lang="en-US" sz="2200" dirty="0" smtClean="0"/>
              <a:t>:</a:t>
            </a:r>
            <a:endParaRPr lang="en-US" sz="2200" dirty="0"/>
          </a:p>
          <a:p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76700" y="5451256"/>
            <a:ext cx="379095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define (even? n)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(= (remainder n 2) 0))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371850" y="1509356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8963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775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Лінійні та рекурсивні процеси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обчислення в 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Лекція 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52" y="4581128"/>
            <a:ext cx="1445236" cy="1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1246"/>
            <a:ext cx="12155236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/>
              <a:t>За визначенням, найбільший спільний дільник (НСД) двох цілих чисел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- </a:t>
            </a:r>
            <a:r>
              <a:rPr lang="uk-UA" sz="2000" dirty="0"/>
              <a:t>це найбільше ціле число, на яке і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діляться без залишку. </a:t>
            </a:r>
          </a:p>
          <a:p>
            <a:pPr>
              <a:spcAft>
                <a:spcPts val="600"/>
              </a:spcAft>
            </a:pPr>
            <a:r>
              <a:rPr lang="uk-UA" sz="2000" dirty="0">
                <a:solidFill>
                  <a:srgbClr val="C00000"/>
                </a:solidFill>
              </a:rPr>
              <a:t>Наприклад, НСД 16 і 28 дорівнює 4.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Існує </a:t>
            </a:r>
            <a:r>
              <a:rPr lang="uk-UA" sz="2000" b="1" dirty="0"/>
              <a:t>алгоритм Евкліда</a:t>
            </a:r>
            <a:r>
              <a:rPr lang="uk-UA" sz="2000" dirty="0"/>
              <a:t>, який заснований на тому, що якщо </a:t>
            </a:r>
            <a:r>
              <a:rPr lang="en-US" sz="2000" b="1" dirty="0"/>
              <a:t>r</a:t>
            </a:r>
            <a:r>
              <a:rPr lang="en-US" sz="2000" dirty="0"/>
              <a:t> </a:t>
            </a:r>
            <a:r>
              <a:rPr lang="uk-UA" sz="2000" dirty="0"/>
              <a:t>є </a:t>
            </a:r>
            <a:r>
              <a:rPr lang="uk-UA" sz="2000" b="1" dirty="0"/>
              <a:t>залишок</a:t>
            </a:r>
            <a:r>
              <a:rPr lang="uk-UA" sz="2000" dirty="0"/>
              <a:t> від ділення </a:t>
            </a:r>
            <a:r>
              <a:rPr lang="en-US" sz="2000" b="1" dirty="0"/>
              <a:t>a </a:t>
            </a:r>
            <a:r>
              <a:rPr lang="uk-UA" sz="2000" dirty="0"/>
              <a:t>на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uk-UA" sz="2000" dirty="0"/>
              <a:t>то загальні дільники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 </a:t>
            </a:r>
            <a:r>
              <a:rPr lang="uk-UA" sz="2000" dirty="0"/>
              <a:t>в точності ті самі,  що і загальні дільники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r</a:t>
            </a:r>
            <a:r>
              <a:rPr lang="en-US" sz="2000" dirty="0"/>
              <a:t>. </a:t>
            </a:r>
            <a:r>
              <a:rPr lang="uk-UA" sz="2000" dirty="0"/>
              <a:t>Таким чином, </a:t>
            </a:r>
            <a:r>
              <a:rPr lang="uk-UA" sz="2000" dirty="0">
                <a:solidFill>
                  <a:srgbClr val="0000CC"/>
                </a:solidFill>
              </a:rPr>
              <a:t>можна скористатися рівнянням</a:t>
            </a:r>
          </a:p>
          <a:p>
            <a:pPr algn="ctr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a, b) = </a:t>
            </a: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b, r)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щоб послідовно звести задачу знаходження НСД до задачі знаходження НСД все менших і менших пар цілих чисел.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Наприклад,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</a:rPr>
              <a:t>НСД</a:t>
            </a:r>
            <a:r>
              <a:rPr lang="uk-UA" sz="2000" dirty="0">
                <a:solidFill>
                  <a:srgbClr val="0000CC"/>
                </a:solidFill>
              </a:rPr>
              <a:t> (40, 6)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(6, 4)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(4, 2)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(2, 0)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2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5" y="14101"/>
            <a:ext cx="12035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7248128" y="2348880"/>
            <a:ext cx="648072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035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14101"/>
            <a:ext cx="12155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28850" y="1143001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Алгоритм Евклида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en-US" sz="2200" dirty="0"/>
              <a:t>Scheme </a:t>
            </a:r>
            <a:r>
              <a:rPr lang="ru-RU" sz="2200" dirty="0" err="1"/>
              <a:t>процедури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1900" y="1701325"/>
            <a:ext cx="4628356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CC"/>
                </a:solidFill>
              </a:rPr>
              <a:t>(define (nod a b)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(if (= b 0)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a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(nod 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645024"/>
            <a:ext cx="11963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 </a:t>
            </a:r>
            <a:r>
              <a:rPr lang="ru-RU" sz="2000" dirty="0" err="1">
                <a:solidFill>
                  <a:prstClr val="black"/>
                </a:solidFill>
              </a:rPr>
              <a:t>породжує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ітеративний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процес</a:t>
            </a:r>
            <a:r>
              <a:rPr lang="ru-RU" sz="2000" dirty="0">
                <a:solidFill>
                  <a:prstClr val="black"/>
                </a:solidFill>
              </a:rPr>
              <a:t>,  </a:t>
            </a:r>
            <a:r>
              <a:rPr lang="ru-RU" sz="2000" dirty="0" err="1">
                <a:solidFill>
                  <a:prstClr val="black"/>
                </a:solidFill>
              </a:rPr>
              <a:t>кількість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кроків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якого</a:t>
            </a:r>
            <a:r>
              <a:rPr lang="ru-RU" sz="2000" dirty="0">
                <a:solidFill>
                  <a:prstClr val="black"/>
                </a:solidFill>
              </a:rPr>
              <a:t> росте </a:t>
            </a:r>
            <a:r>
              <a:rPr lang="ru-RU" sz="2000" dirty="0" err="1">
                <a:solidFill>
                  <a:prstClr val="black"/>
                </a:solidFill>
              </a:rPr>
              <a:t>пропорційно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логарифму чисел-аргументів.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27105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923628"/>
            <a:ext cx="120359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Процедури можна визначити формою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. </a:t>
            </a:r>
          </a:p>
          <a:p>
            <a:r>
              <a:rPr lang="uk-UA" sz="2000" dirty="0"/>
              <a:t>За словом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слідує список аргументів, після нього - послідовність виразів, які описують власне обчислення (тіло) 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9336" y="2492896"/>
            <a:ext cx="119533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У загальному випадку, </a:t>
            </a:r>
            <a:r>
              <a:rPr lang="uk-UA" sz="2000" dirty="0" err="1">
                <a:solidFill>
                  <a:srgbClr val="0000CC"/>
                </a:solidFill>
              </a:rPr>
              <a:t>lambda</a:t>
            </a:r>
            <a:r>
              <a:rPr lang="uk-UA" sz="2000" dirty="0"/>
              <a:t> використовується для створення процедур так само, як </a:t>
            </a:r>
            <a:r>
              <a:rPr lang="uk-UA" sz="2000" dirty="0" err="1">
                <a:solidFill>
                  <a:srgbClr val="0000CC"/>
                </a:solidFill>
              </a:rPr>
              <a:t>define</a:t>
            </a:r>
            <a:r>
              <a:rPr lang="uk-UA" sz="2000" dirty="0"/>
              <a:t>, тільки </a:t>
            </a:r>
            <a:r>
              <a:rPr lang="uk-UA" sz="2000" b="1" dirty="0"/>
              <a:t>ніякого імені для процедури не вказується</a:t>
            </a:r>
            <a:r>
              <a:rPr lang="uk-UA" sz="2000" dirty="0"/>
              <a:t>:</a:t>
            </a:r>
          </a:p>
          <a:p>
            <a:endParaRPr lang="uk-UA" sz="2000" dirty="0"/>
          </a:p>
          <a:p>
            <a:pPr algn="ctr"/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uk-UA" sz="2200" b="1" dirty="0" err="1">
                <a:solidFill>
                  <a:srgbClr val="0000CC"/>
                </a:solidFill>
              </a:rPr>
              <a:t>ambda</a:t>
            </a:r>
            <a:r>
              <a:rPr lang="uk-UA" sz="2200" b="1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 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т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uk-UA" sz="2200" b="1" dirty="0" err="1">
                <a:solidFill>
                  <a:srgbClr val="0000CC"/>
                </a:solidFill>
              </a:rPr>
              <a:t>ло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</a:t>
            </a:r>
          </a:p>
          <a:p>
            <a:endParaRPr lang="uk-UA" sz="2000" dirty="0"/>
          </a:p>
          <a:p>
            <a:r>
              <a:rPr lang="uk-UA" sz="2000" dirty="0"/>
              <a:t>Виходить так</a:t>
            </a:r>
            <a:r>
              <a:rPr lang="ru-RU" sz="2000" dirty="0"/>
              <a:t>а с</a:t>
            </a:r>
            <a:r>
              <a:rPr lang="uk-UA" sz="2000" dirty="0" err="1"/>
              <a:t>ама</a:t>
            </a:r>
            <a:r>
              <a:rPr lang="uk-UA" sz="2000" dirty="0"/>
              <a:t> повноцінна процедура, як і за допомогою </a:t>
            </a:r>
            <a:r>
              <a:rPr lang="uk-UA" sz="2000" dirty="0" err="1">
                <a:solidFill>
                  <a:srgbClr val="0000CC"/>
                </a:solidFill>
              </a:rPr>
              <a:t>define</a:t>
            </a:r>
            <a:r>
              <a:rPr lang="uk-UA" sz="2000" dirty="0"/>
              <a:t>. Єдина різниця полягає в тому, що вона </a:t>
            </a:r>
            <a:r>
              <a:rPr lang="uk-UA" sz="2000" b="1" dirty="0"/>
              <a:t>не пов'язана з жодним ім'ям в оточенні</a:t>
            </a:r>
            <a:r>
              <a:rPr lang="uk-UA" sz="2000" dirty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5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68559" y="1081485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uk-UA" sz="2200" b="1" dirty="0" err="1">
                <a:solidFill>
                  <a:srgbClr val="0000CC"/>
                </a:solidFill>
              </a:rPr>
              <a:t>ambda</a:t>
            </a:r>
            <a:r>
              <a:rPr lang="uk-UA" sz="2200" b="1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 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т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uk-UA" sz="2200" b="1" dirty="0" err="1">
                <a:solidFill>
                  <a:srgbClr val="0000CC"/>
                </a:solidFill>
              </a:rPr>
              <a:t>ло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00226" y="1741439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Насправді</a:t>
            </a:r>
          </a:p>
          <a:p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</a:t>
            </a:r>
          </a:p>
          <a:p>
            <a:r>
              <a:rPr lang="uk-UA" sz="2000" dirty="0"/>
              <a:t>еквівалентно</a:t>
            </a:r>
          </a:p>
          <a:p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</a:rPr>
              <a:t>lambda</a:t>
            </a:r>
            <a:r>
              <a:rPr lang="uk-UA" sz="2000" b="1" dirty="0">
                <a:solidFill>
                  <a:srgbClr val="0000CC"/>
                </a:solidFill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9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читати </a:t>
            </a:r>
            <a:r>
              <a:rPr lang="uk-UA" sz="2000" b="1" dirty="0">
                <a:solidFill>
                  <a:srgbClr val="C00000"/>
                </a:solidFill>
              </a:rPr>
              <a:t>вираз </a:t>
            </a:r>
            <a:r>
              <a:rPr lang="uk-UA" sz="2000" b="1" dirty="0" err="1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так: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5430" y="4005065"/>
            <a:ext cx="7668715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      </a:t>
            </a:r>
            <a:r>
              <a:rPr lang="uk-UA" sz="2000" dirty="0" err="1">
                <a:solidFill>
                  <a:prstClr val="black"/>
                </a:solidFill>
              </a:rPr>
              <a:t>lambda</a:t>
            </a:r>
            <a:r>
              <a:rPr lang="uk-UA" sz="2000" dirty="0">
                <a:solidFill>
                  <a:prstClr val="black"/>
                </a:solidFill>
              </a:rPr>
              <a:t>        (x)                         (  +          x             4))</a:t>
            </a:r>
          </a:p>
          <a:p>
            <a:pPr lvl="0"/>
            <a:r>
              <a:rPr lang="uk-UA" sz="2000" dirty="0"/>
              <a:t>          ↑               ↑                            ↑             ↑            ↑</a:t>
            </a:r>
            <a:endParaRPr lang="uk-UA" sz="2000" dirty="0">
              <a:solidFill>
                <a:prstClr val="black"/>
              </a:solidFill>
            </a:endParaRP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Процедура від </a:t>
            </a:r>
            <a:r>
              <a:rPr lang="uk-UA" sz="2000" dirty="0" err="1">
                <a:solidFill>
                  <a:prstClr val="black"/>
                </a:solidFill>
              </a:rPr>
              <a:t>аргумента</a:t>
            </a:r>
            <a:r>
              <a:rPr lang="uk-UA" sz="2000" dirty="0">
                <a:solidFill>
                  <a:prstClr val="black"/>
                </a:solidFill>
              </a:rPr>
              <a:t> x, яка додає        x     до     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6119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10503" y="2197893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pt-BR" sz="2000" dirty="0">
                <a:solidFill>
                  <a:srgbClr val="0000CC"/>
                </a:solidFill>
              </a:rPr>
              <a:t>(/ 1.0 (* x (+ x 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6678" y="3360717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процедуру </a:t>
            </a:r>
            <a:r>
              <a:rPr lang="ru-RU" sz="2000" dirty="0" err="1">
                <a:solidFill>
                  <a:srgbClr val="0000CC"/>
                </a:solidFill>
              </a:rPr>
              <a:t>pi-sum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 </a:t>
            </a:r>
            <a:r>
              <a:rPr lang="ru-RU" sz="2000" dirty="0" err="1"/>
              <a:t>описати</a:t>
            </a:r>
            <a:r>
              <a:rPr lang="ru-RU" sz="2000" dirty="0"/>
              <a:t> без </a:t>
            </a:r>
            <a:r>
              <a:rPr lang="ru-RU" sz="2000" dirty="0" err="1"/>
              <a:t>допоміжних</a:t>
            </a:r>
            <a:r>
              <a:rPr lang="ru-RU" sz="2000" dirty="0"/>
              <a:t> процедур: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9900" y="4015953"/>
            <a:ext cx="6172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pt-BR" sz="2000" dirty="0">
                <a:solidFill>
                  <a:srgbClr val="0000CC"/>
                </a:solidFill>
              </a:rPr>
              <a:t>(sum (lambda (x)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pt-BR" sz="2000" dirty="0">
                <a:solidFill>
                  <a:srgbClr val="0000CC"/>
                </a:solidFill>
              </a:rPr>
              <a:t>(/ 1.0 (* x (+ x 2))))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(lambda (x) (+ x 4))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1144997"/>
            <a:ext cx="7239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Приклад </a:t>
            </a:r>
            <a:r>
              <a:rPr lang="ru-RU" sz="2000" dirty="0" err="1"/>
              <a:t>процедури</a:t>
            </a:r>
            <a:r>
              <a:rPr lang="ru-RU" sz="2000" dirty="0"/>
              <a:t>, яка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свій</a:t>
            </a:r>
            <a:r>
              <a:rPr lang="ru-RU" sz="2000" dirty="0"/>
              <a:t> аргумент плюс 4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4818" y="1170451"/>
            <a:ext cx="266458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9376" y="204400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Приклад </a:t>
            </a:r>
            <a:r>
              <a:rPr lang="ru-RU" sz="2000" dirty="0" err="1"/>
              <a:t>процедури</a:t>
            </a:r>
            <a:r>
              <a:rPr lang="ru-RU" sz="2000" dirty="0"/>
              <a:t>, яка </a:t>
            </a:r>
            <a:r>
              <a:rPr lang="ru-RU" sz="2000" dirty="0" err="1"/>
              <a:t>обчислює</a:t>
            </a:r>
            <a:r>
              <a:rPr lang="ru-RU" sz="2000" dirty="0"/>
              <a:t> число, </a:t>
            </a:r>
            <a:r>
              <a:rPr lang="ru-RU" sz="2000" dirty="0" err="1"/>
              <a:t>зворотне</a:t>
            </a:r>
            <a:r>
              <a:rPr lang="ru-RU" sz="2000" dirty="0"/>
              <a:t> </a:t>
            </a:r>
            <a:r>
              <a:rPr lang="ru-RU" sz="2000" dirty="0" err="1"/>
              <a:t>добутку</a:t>
            </a:r>
            <a:r>
              <a:rPr lang="ru-RU" sz="2000" dirty="0"/>
              <a:t> аргумента і аргумента плюс 2 </a:t>
            </a:r>
            <a:endParaRPr lang="uk-UA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7317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710177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lambda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процедуру </a:t>
            </a:r>
            <a:r>
              <a:rPr lang="ru-RU" sz="2000" b="1" dirty="0" err="1"/>
              <a:t>integral</a:t>
            </a:r>
            <a:r>
              <a:rPr lang="ru-RU" sz="2000" dirty="0"/>
              <a:t>, не </a:t>
            </a:r>
            <a:r>
              <a:rPr lang="ru-RU" sz="2000" dirty="0" err="1"/>
              <a:t>визначаючи</a:t>
            </a:r>
            <a:r>
              <a:rPr lang="ru-RU" sz="2000" dirty="0"/>
              <a:t> </a:t>
            </a:r>
            <a:r>
              <a:rPr lang="ru-RU" sz="2000" dirty="0" err="1"/>
              <a:t>допоміжну</a:t>
            </a:r>
            <a:r>
              <a:rPr lang="uk-UA" sz="2000" dirty="0"/>
              <a:t> процедуру </a:t>
            </a:r>
            <a:r>
              <a:rPr lang="en-US" sz="2000" b="1" dirty="0"/>
              <a:t>add-dx</a:t>
            </a:r>
            <a:r>
              <a:rPr lang="en-US" sz="2000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1478" y="1678064"/>
            <a:ext cx="353184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rgbClr val="0000CC"/>
                </a:solidFill>
              </a:rPr>
              <a:t>(define (integral f a b dx)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(* (sum f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(+ a (/ dx 2.0))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(lambda (x) (+ x dx))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dx))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59" y="3800386"/>
            <a:ext cx="11819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Подібно</a:t>
            </a:r>
            <a:r>
              <a:rPr lang="ru-RU" sz="2000" dirty="0"/>
              <a:t> будь-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процедура, </a:t>
            </a:r>
            <a:r>
              <a:rPr lang="ru-RU" sz="2000" dirty="0" err="1"/>
              <a:t>вираз</a:t>
            </a:r>
            <a:r>
              <a:rPr lang="ru-RU" sz="2000" dirty="0"/>
              <a:t> з</a:t>
            </a:r>
          </a:p>
          <a:p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</a:t>
            </a:r>
            <a:r>
              <a:rPr lang="ru-RU" sz="2000" b="1" dirty="0"/>
              <a:t>оператор в </a:t>
            </a:r>
            <a:r>
              <a:rPr lang="ru-RU" sz="2000" b="1" dirty="0" err="1"/>
              <a:t>комбінації</a:t>
            </a:r>
            <a:r>
              <a:rPr lang="ru-RU" sz="2000" dirty="0"/>
              <a:t>, </a:t>
            </a:r>
            <a:r>
              <a:rPr lang="ru-RU" sz="2000" dirty="0" err="1"/>
              <a:t>наприклад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4874933"/>
            <a:ext cx="593670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(x y z) (+ x y (square z))) 1 2 3)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12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977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428" y="1131024"/>
            <a:ext cx="1214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Ще одне застосування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полягає у введенні </a:t>
            </a:r>
            <a:r>
              <a:rPr lang="uk-UA" sz="2000" dirty="0">
                <a:solidFill>
                  <a:srgbClr val="FF0000"/>
                </a:solidFill>
              </a:rPr>
              <a:t>локальних змінних</a:t>
            </a:r>
            <a:r>
              <a:rPr lang="uk-UA" sz="2000" dirty="0"/>
              <a:t>. </a:t>
            </a:r>
          </a:p>
          <a:p>
            <a:r>
              <a:rPr lang="uk-UA" sz="2000" dirty="0"/>
              <a:t>Часто в процедурі бувають потрібні </a:t>
            </a:r>
            <a:r>
              <a:rPr lang="uk-UA" sz="2000" b="1" dirty="0"/>
              <a:t>локальні змінні </a:t>
            </a:r>
            <a:r>
              <a:rPr lang="uk-UA" sz="2000" dirty="0"/>
              <a:t>крім тих, що пов'язані формальними параметрами. Наприклад,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8425" y="2150247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CC"/>
                </a:solidFill>
              </a:rPr>
              <a:t>f(x, y) = x(</a:t>
            </a:r>
            <a:r>
              <a:rPr lang="es-ES" sz="2400" dirty="0">
                <a:solidFill>
                  <a:srgbClr val="C00000"/>
                </a:solidFill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</a:rPr>
              <a:t>3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0000CC"/>
                </a:solidFill>
              </a:rPr>
              <a:t>+ y(</a:t>
            </a:r>
            <a:r>
              <a:rPr lang="es-ES" sz="2400" dirty="0">
                <a:solidFill>
                  <a:srgbClr val="00B050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 + (</a:t>
            </a:r>
            <a:r>
              <a:rPr lang="es-ES" sz="2400" dirty="0">
                <a:solidFill>
                  <a:srgbClr val="C00000"/>
                </a:solidFill>
              </a:rPr>
              <a:t>1 + xy</a:t>
            </a:r>
            <a:r>
              <a:rPr lang="es-ES" sz="2400" dirty="0">
                <a:solidFill>
                  <a:srgbClr val="0000CC"/>
                </a:solidFill>
              </a:rPr>
              <a:t>)(</a:t>
            </a:r>
            <a:r>
              <a:rPr lang="es-ES" sz="2400" dirty="0">
                <a:solidFill>
                  <a:srgbClr val="00B050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</a:t>
            </a:r>
            <a:endParaRPr lang="uk-UA" sz="24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8775" y="2558359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яку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виразити</a:t>
            </a:r>
            <a:r>
              <a:rPr lang="ru-RU" sz="2000" dirty="0"/>
              <a:t> як: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8500" y="2961889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a = </a:t>
            </a:r>
            <a:r>
              <a:rPr lang="en-US" sz="2000" dirty="0">
                <a:solidFill>
                  <a:srgbClr val="C00000"/>
                </a:solidFill>
              </a:rPr>
              <a:t>1 + </a:t>
            </a:r>
            <a:r>
              <a:rPr lang="en-US" sz="2000" dirty="0" err="1">
                <a:solidFill>
                  <a:srgbClr val="C00000"/>
                </a:solidFill>
              </a:rPr>
              <a:t>xy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b = </a:t>
            </a:r>
            <a:r>
              <a:rPr lang="en-US" sz="2000" dirty="0">
                <a:solidFill>
                  <a:srgbClr val="00B050"/>
                </a:solidFill>
              </a:rPr>
              <a:t>1 − y</a:t>
            </a: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f(x, y) = x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00B050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>
                <a:solidFill>
                  <a:srgbClr val="00B050"/>
                </a:solidFill>
              </a:rPr>
              <a:t>b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3352" y="4322712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/>
              <a:t>Для обчислення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y, </a:t>
            </a:r>
            <a:r>
              <a:rPr lang="uk-UA" sz="2000" dirty="0"/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r>
              <a:rPr lang="uk-UA" sz="2000" dirty="0"/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962900" y="3861048"/>
            <a:ext cx="3486150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(define (f-helper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a b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 (f-helper (+ 1 (* x y))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(- 1 y)))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9628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344" y="1340768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Безіменну</a:t>
            </a:r>
            <a:r>
              <a:rPr lang="ru-RU" sz="2000" dirty="0"/>
              <a:t> процедуру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через </a:t>
            </a:r>
            <a:r>
              <a:rPr lang="ru-RU" sz="2000" b="1" dirty="0" err="1">
                <a:solidFill>
                  <a:srgbClr val="C00000"/>
                </a:solidFill>
              </a:rPr>
              <a:t>lambda-вираз</a:t>
            </a:r>
            <a:r>
              <a:rPr lang="ru-RU" sz="2000" b="1" dirty="0"/>
              <a:t>. </a:t>
            </a:r>
          </a:p>
          <a:p>
            <a:r>
              <a:rPr lang="ru-RU" sz="2000" dirty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тіло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C00000"/>
                </a:solidFill>
              </a:rPr>
              <a:t>f</a:t>
            </a:r>
            <a:r>
              <a:rPr lang="ru-RU" sz="2000" dirty="0"/>
              <a:t> </a:t>
            </a:r>
            <a:r>
              <a:rPr lang="ru-RU" sz="2000" dirty="0" err="1"/>
              <a:t>виявляється</a:t>
            </a:r>
            <a:r>
              <a:rPr lang="ru-RU" sz="2000" dirty="0"/>
              <a:t> просто </a:t>
            </a:r>
            <a:r>
              <a:rPr lang="ru-RU" sz="2000" dirty="0" err="1"/>
              <a:t>викликом</a:t>
            </a:r>
            <a:r>
              <a:rPr lang="ru-RU" sz="2000" dirty="0"/>
              <a:t> </a:t>
            </a:r>
            <a:r>
              <a:rPr lang="ru-RU" sz="2000" dirty="0" err="1"/>
              <a:t>цієї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14701" y="1129497"/>
            <a:ext cx="3217538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((lambda (a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</a:t>
            </a:r>
            <a:r>
              <a:rPr lang="en-US" sz="2000" dirty="0">
                <a:solidFill>
                  <a:srgbClr val="0000CC"/>
                </a:solidFill>
              </a:rPr>
              <a:t>(* a b)))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(+ 1 (* x y))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(- 1 y)))</a:t>
            </a:r>
            <a:r>
              <a:rPr lang="uk-UA" sz="2000" dirty="0">
                <a:solidFill>
                  <a:srgbClr val="0000CC"/>
                </a:solidFill>
              </a:rPr>
              <a:t>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861048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Така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 </a:t>
            </a:r>
            <a:r>
              <a:rPr lang="ru-RU" sz="2000" dirty="0" err="1"/>
              <a:t>корисна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особлива</a:t>
            </a:r>
            <a:r>
              <a:rPr lang="ru-RU" sz="2000" dirty="0"/>
              <a:t> форма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/>
              <a:t>, яка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зручною</a:t>
            </a:r>
            <a:r>
              <a:rPr lang="ru-RU" sz="2000" dirty="0"/>
              <a:t>.</a:t>
            </a:r>
          </a:p>
          <a:p>
            <a:r>
              <a:rPr lang="ru-RU" sz="2000" dirty="0"/>
              <a:t>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процедуру </a:t>
            </a:r>
            <a:r>
              <a:rPr lang="ru-RU" sz="2000" b="1" dirty="0">
                <a:solidFill>
                  <a:srgbClr val="C00000"/>
                </a:solidFill>
              </a:rPr>
              <a:t>f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так: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14701" y="3724782"/>
            <a:ext cx="321945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s-ES" sz="2000" dirty="0">
                <a:solidFill>
                  <a:srgbClr val="0000CC"/>
                </a:solidFill>
              </a:rPr>
              <a:t>(let ((a (+ 1 (* x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(b (- 1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a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35407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085708"/>
            <a:ext cx="4324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/>
              <a:t>Загальна</a:t>
            </a:r>
            <a:r>
              <a:rPr lang="ru-RU" sz="2000" dirty="0"/>
              <a:t> форма </a:t>
            </a:r>
            <a:r>
              <a:rPr lang="ru-RU" sz="2000" dirty="0" err="1"/>
              <a:t>виразу</a:t>
            </a:r>
            <a:r>
              <a:rPr lang="ru-RU" sz="2000" dirty="0"/>
              <a:t> з 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така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1682044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</a:t>
            </a:r>
            <a:r>
              <a:rPr lang="en-US" sz="2000" dirty="0" smtClean="0">
                <a:solidFill>
                  <a:srgbClr val="0000CC"/>
                </a:solidFill>
              </a:rPr>
              <a:t>((&lt;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вираз1</a:t>
            </a:r>
            <a:r>
              <a:rPr lang="en-US" sz="2000" dirty="0">
                <a:solidFill>
                  <a:srgbClr val="0000CC"/>
                </a:solidFill>
              </a:rPr>
              <a:t>&gt;)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>
                <a:solidFill>
                  <a:srgbClr val="0000CC"/>
                </a:solidFill>
              </a:rPr>
              <a:t>змінна2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вираз2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...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вираз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&lt;</a:t>
            </a:r>
            <a:r>
              <a:rPr lang="uk-UA" sz="2000" i="1" dirty="0">
                <a:solidFill>
                  <a:srgbClr val="0000CC"/>
                </a:solidFill>
              </a:rPr>
              <a:t>т</a:t>
            </a:r>
            <a:r>
              <a:rPr lang="en-US" sz="2000" i="1" dirty="0" err="1">
                <a:solidFill>
                  <a:srgbClr val="0000CC"/>
                </a:solidFill>
              </a:rPr>
              <a:t>i</a:t>
            </a:r>
            <a:r>
              <a:rPr lang="uk-UA" sz="2000" i="1" dirty="0" err="1">
                <a:solidFill>
                  <a:srgbClr val="0000CC"/>
                </a:solidFill>
              </a:rPr>
              <a:t>ло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3509487"/>
            <a:ext cx="6995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можна розуміти так:</a:t>
            </a:r>
          </a:p>
          <a:p>
            <a:r>
              <a:rPr lang="ru-RU" sz="2000" dirty="0">
                <a:solidFill>
                  <a:srgbClr val="C00000"/>
                </a:solidFill>
              </a:rPr>
              <a:t>Нехай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1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 </a:t>
            </a:r>
            <a:r>
              <a:rPr lang="uk-UA" sz="2000" dirty="0">
                <a:solidFill>
                  <a:srgbClr val="C00000"/>
                </a:solidFill>
              </a:rPr>
              <a:t> 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 smtClean="0">
                <a:solidFill>
                  <a:srgbClr val="C00000"/>
                </a:solidFill>
              </a:rPr>
              <a:t>в</a:t>
            </a:r>
            <a:r>
              <a:rPr lang="uk-UA" sz="2000" i="1" dirty="0" smtClean="0">
                <a:solidFill>
                  <a:srgbClr val="0000CC"/>
                </a:solidFill>
              </a:rPr>
              <a:t>ираз</a:t>
            </a:r>
            <a:r>
              <a:rPr lang="ru-RU" sz="2000" i="1" dirty="0" smtClean="0">
                <a:solidFill>
                  <a:srgbClr val="C00000"/>
                </a:solidFill>
              </a:rPr>
              <a:t>1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  <a:p>
            <a:r>
              <a:rPr lang="uk-UA" sz="2000" dirty="0">
                <a:solidFill>
                  <a:srgbClr val="C00000"/>
                </a:solidFill>
              </a:rPr>
              <a:t>           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2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>
                <a:solidFill>
                  <a:srgbClr val="C00000"/>
                </a:solidFill>
              </a:rPr>
              <a:t> в</a:t>
            </a:r>
            <a:r>
              <a:rPr lang="uk-UA" sz="2000" i="1" dirty="0">
                <a:solidFill>
                  <a:srgbClr val="0000CC"/>
                </a:solidFill>
              </a:rPr>
              <a:t>ираз </a:t>
            </a:r>
            <a:r>
              <a:rPr lang="ru-RU" sz="2000" i="1" dirty="0" smtClean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r>
              <a:rPr lang="ru-RU" sz="2000" dirty="0">
                <a:solidFill>
                  <a:srgbClr val="C00000"/>
                </a:solidFill>
              </a:rPr>
              <a:t> ...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>
                <a:solidFill>
                  <a:srgbClr val="C00000"/>
                </a:solidFill>
              </a:rPr>
              <a:t> в</a:t>
            </a:r>
            <a:r>
              <a:rPr lang="uk-UA" sz="2000" i="1" dirty="0">
                <a:solidFill>
                  <a:srgbClr val="0000CC"/>
                </a:solidFill>
              </a:rPr>
              <a:t>ираз </a:t>
            </a:r>
            <a:r>
              <a:rPr lang="ru-RU" sz="2000" i="1" dirty="0" smtClean="0">
                <a:solidFill>
                  <a:srgbClr val="C00000"/>
                </a:solidFill>
              </a:rPr>
              <a:t>n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в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ru-RU" sz="2000" i="1" dirty="0">
                <a:solidFill>
                  <a:srgbClr val="C00000"/>
                </a:solidFill>
              </a:rPr>
              <a:t>т</a:t>
            </a:r>
            <a:r>
              <a:rPr lang="uk-UA" sz="2000" i="1" dirty="0">
                <a:solidFill>
                  <a:srgbClr val="C00000"/>
                </a:solidFill>
              </a:rPr>
              <a:t>і</a:t>
            </a:r>
            <a:r>
              <a:rPr lang="ru-RU" sz="2000" i="1" dirty="0" err="1">
                <a:solidFill>
                  <a:srgbClr val="C00000"/>
                </a:solidFill>
              </a:rPr>
              <a:t>лі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2312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476" y="1076183"/>
            <a:ext cx="10404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Перша частина </a:t>
            </a:r>
            <a:r>
              <a:rPr lang="en-US" sz="2000" dirty="0">
                <a:solidFill>
                  <a:srgbClr val="0000CC"/>
                </a:solidFill>
              </a:rPr>
              <a:t>let-</a:t>
            </a:r>
            <a:r>
              <a:rPr lang="uk-UA" sz="2000" dirty="0"/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</a:rPr>
              <a:t>ім'я-значення</a:t>
            </a:r>
            <a:r>
              <a:rPr lang="uk-UA" sz="20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Коли </a:t>
            </a:r>
            <a:r>
              <a:rPr lang="en-US" sz="2000" dirty="0"/>
              <a:t>let </a:t>
            </a:r>
            <a:r>
              <a:rPr lang="uk-UA" sz="2000" dirty="0"/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</a:rPr>
              <a:t>ім'я пов'язується зі значенням </a:t>
            </a:r>
            <a:r>
              <a:rPr lang="uk-UA" sz="2000" dirty="0"/>
              <a:t>відповідного виразу.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</a:rPr>
              <a:t>тіло </a:t>
            </a:r>
            <a:r>
              <a:rPr lang="en-US" sz="2000" b="1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, </a:t>
            </a:r>
            <a:r>
              <a:rPr lang="uk-UA" sz="2000" dirty="0"/>
              <a:t>причому ці імена пов'язані як локальні змінні.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</a:rPr>
              <a:t>вираз </a:t>
            </a:r>
            <a:r>
              <a:rPr lang="en-US" sz="2000" b="1" dirty="0">
                <a:solidFill>
                  <a:srgbClr val="0000CC"/>
                </a:solidFill>
              </a:rPr>
              <a:t>let </a:t>
            </a:r>
            <a:r>
              <a:rPr lang="uk-UA" sz="2000" b="1" dirty="0">
                <a:solidFill>
                  <a:srgbClr val="0000CC"/>
                </a:solidFill>
              </a:rPr>
              <a:t>інтерпретується як альтернативна форма </a:t>
            </a:r>
            <a:r>
              <a:rPr lang="uk-UA" sz="2000" b="1" dirty="0" smtClean="0">
                <a:solidFill>
                  <a:srgbClr val="0000CC"/>
                </a:solidFill>
              </a:rPr>
              <a:t>для: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1140" y="2800831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змінна1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&lt;</a:t>
            </a:r>
            <a:r>
              <a:rPr lang="uk-UA" sz="2000" i="1" dirty="0">
                <a:solidFill>
                  <a:srgbClr val="0000CC"/>
                </a:solidFill>
              </a:rPr>
              <a:t>т</a:t>
            </a:r>
            <a:r>
              <a:rPr lang="en-US" sz="2000" i="1" dirty="0" err="1">
                <a:solidFill>
                  <a:srgbClr val="0000CC"/>
                </a:solidFill>
              </a:rPr>
              <a:t>i</a:t>
            </a:r>
            <a:r>
              <a:rPr lang="uk-UA" sz="2000" i="1" dirty="0" err="1">
                <a:solidFill>
                  <a:srgbClr val="0000CC"/>
                </a:solidFill>
              </a:rPr>
              <a:t>ло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вираз1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... &lt;</a:t>
            </a:r>
            <a:r>
              <a:rPr lang="uk-UA" sz="2000" i="1" dirty="0" smtClean="0">
                <a:solidFill>
                  <a:srgbClr val="0000CC"/>
                </a:solidFill>
              </a:rPr>
              <a:t>вираз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437112"/>
            <a:ext cx="9549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 Отже, вираз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синтаксична</a:t>
            </a:r>
            <a:r>
              <a:rPr lang="ru-RU" sz="2000" dirty="0"/>
              <a:t> форма для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440" y="5229200"/>
            <a:ext cx="4838700" cy="400110"/>
          </a:xfrm>
          <a:prstGeom prst="rect">
            <a:avLst/>
          </a:prstGeom>
          <a:ln>
            <a:solidFill>
              <a:srgbClr val="CC33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(let ((</a:t>
            </a:r>
            <a:r>
              <a:rPr lang="uk-UA" sz="2000" b="1" dirty="0">
                <a:solidFill>
                  <a:srgbClr val="C00000"/>
                </a:solidFill>
              </a:rPr>
              <a:t>𝑥 𝜋1)) 𝜋2) ≡ ((</a:t>
            </a:r>
            <a:r>
              <a:rPr lang="en-US" sz="2000" b="1" dirty="0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(𝑥) 𝜋2) 𝜋1)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317711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3507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План лекції 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908720"/>
            <a:ext cx="8964487" cy="55092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b="1" dirty="0" err="1">
                <a:latin typeface="+mn-lt"/>
                <a:cs typeface="Arial" panose="020B0604020202020204" pitchFamily="34" charset="0"/>
              </a:rPr>
              <a:t>Форми</a:t>
            </a:r>
            <a:endParaRPr lang="en-US" sz="2200" b="1" dirty="0">
              <a:latin typeface="+mn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200" b="1" dirty="0" err="1">
                <a:latin typeface="+mn-lt"/>
              </a:rPr>
              <a:t>Процедури</a:t>
            </a:r>
            <a:endParaRPr lang="en-US" sz="2200" b="1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uk-UA" sz="2200" b="1" dirty="0">
                <a:latin typeface="+mn-lt"/>
              </a:rPr>
              <a:t>Лінійні рекурсія і ітерація</a:t>
            </a:r>
            <a:endParaRPr lang="en-US" sz="2200" b="1" dirty="0">
              <a:latin typeface="+mn-lt"/>
            </a:endParaRPr>
          </a:p>
          <a:p>
            <a:pPr lvl="1"/>
            <a:r>
              <a:rPr lang="en-US" sz="2200" b="1" dirty="0">
                <a:latin typeface="+mn-lt"/>
              </a:rPr>
              <a:t>3</a:t>
            </a:r>
            <a:r>
              <a:rPr lang="uk-UA" sz="2200" b="1" dirty="0">
                <a:latin typeface="+mn-lt"/>
              </a:rPr>
              <a:t>.1. </a:t>
            </a:r>
            <a:r>
              <a:rPr lang="ru-RU" sz="2200" b="1" dirty="0" err="1">
                <a:latin typeface="+mn-lt"/>
              </a:rPr>
              <a:t>Лінійно</a:t>
            </a:r>
            <a:r>
              <a:rPr lang="en-US" sz="2200" b="1" dirty="0">
                <a:latin typeface="+mn-lt"/>
              </a:rPr>
              <a:t>-</a:t>
            </a:r>
            <a:r>
              <a:rPr lang="ru-RU" sz="2200" b="1" dirty="0" err="1">
                <a:latin typeface="+mn-lt"/>
              </a:rPr>
              <a:t>рекурсивний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процес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обчислень</a:t>
            </a:r>
            <a:r>
              <a:rPr lang="ru-RU" sz="22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lvl="1"/>
            <a:r>
              <a:rPr lang="ru-RU" sz="2200" b="1" dirty="0">
                <a:latin typeface="+mn-lt"/>
              </a:rPr>
              <a:t>3.2. </a:t>
            </a:r>
            <a:r>
              <a:rPr lang="ru-RU" sz="2200" b="1" dirty="0" err="1">
                <a:latin typeface="+mn-lt"/>
              </a:rPr>
              <a:t>Лінійно-ітеративний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процес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обчислення</a:t>
            </a:r>
            <a:endParaRPr lang="ru-RU" sz="2200" b="1" dirty="0">
              <a:latin typeface="+mn-lt"/>
            </a:endParaRPr>
          </a:p>
          <a:p>
            <a:r>
              <a:rPr lang="ru-RU" sz="2200" b="1" dirty="0">
                <a:latin typeface="+mn-lt"/>
              </a:rPr>
              <a:t>4. </a:t>
            </a:r>
            <a:r>
              <a:rPr lang="ru-RU" sz="2200" b="1" dirty="0" err="1">
                <a:latin typeface="+mn-lt"/>
              </a:rPr>
              <a:t>Особливості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реалізації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рекурсій</a:t>
            </a:r>
            <a:r>
              <a:rPr lang="ru-RU" sz="2200" b="1" dirty="0">
                <a:latin typeface="+mn-lt"/>
              </a:rPr>
              <a:t> </a:t>
            </a:r>
          </a:p>
          <a:p>
            <a:r>
              <a:rPr lang="uk-UA" sz="2200" b="1" dirty="0">
                <a:latin typeface="+mn-lt"/>
              </a:rPr>
              <a:t>5. Деревоподібна рекурсія</a:t>
            </a:r>
          </a:p>
          <a:p>
            <a:pPr lvl="0"/>
            <a:r>
              <a:rPr lang="ru-RU" sz="2200" b="1" dirty="0">
                <a:latin typeface="+mn-lt"/>
              </a:rPr>
              <a:t>6. Приклад </a:t>
            </a:r>
            <a:r>
              <a:rPr lang="ru-RU" sz="2200" b="1" dirty="0" err="1">
                <a:latin typeface="+mn-lt"/>
              </a:rPr>
              <a:t>рекурсії</a:t>
            </a:r>
            <a:r>
              <a:rPr lang="ru-RU" sz="2200" b="1" dirty="0">
                <a:latin typeface="+mn-lt"/>
              </a:rPr>
              <a:t>. </a:t>
            </a:r>
          </a:p>
          <a:p>
            <a:pPr lvl="1"/>
            <a:r>
              <a:rPr lang="ru-RU" sz="2200" b="1" dirty="0">
                <a:latin typeface="+mn-lt"/>
              </a:rPr>
              <a:t>6.1. </a:t>
            </a:r>
            <a:r>
              <a:rPr lang="ru-RU" sz="2200" b="1" dirty="0" err="1">
                <a:latin typeface="+mn-lt"/>
              </a:rPr>
              <a:t>Зведення</a:t>
            </a:r>
            <a:r>
              <a:rPr lang="ru-RU" sz="2200" b="1" dirty="0">
                <a:latin typeface="+mn-lt"/>
              </a:rPr>
              <a:t> в </a:t>
            </a:r>
            <a:r>
              <a:rPr lang="ru-RU" sz="2200" b="1" dirty="0" err="1">
                <a:latin typeface="+mn-lt"/>
              </a:rPr>
              <a:t>степінь</a:t>
            </a:r>
            <a:endParaRPr lang="ru-RU" sz="2200" b="1" dirty="0">
              <a:latin typeface="+mn-lt"/>
            </a:endParaRPr>
          </a:p>
          <a:p>
            <a:pPr lvl="1"/>
            <a:r>
              <a:rPr lang="uk-UA" sz="2200" b="1" dirty="0">
                <a:latin typeface="+mn-lt"/>
              </a:rPr>
              <a:t>6.2. Знаходження найбільшого спільного дільника</a:t>
            </a:r>
          </a:p>
          <a:p>
            <a:r>
              <a:rPr lang="uk-UA" sz="2200" b="1" dirty="0">
                <a:latin typeface="+mn-lt"/>
              </a:rPr>
              <a:t>7. Процедури вищого порядку</a:t>
            </a:r>
          </a:p>
          <a:p>
            <a:pPr lvl="1"/>
            <a:r>
              <a:rPr lang="uk-UA" sz="2200" b="1" dirty="0">
                <a:latin typeface="+mn-lt"/>
              </a:rPr>
              <a:t>7.1. Процедури як аргументи</a:t>
            </a:r>
            <a:endParaRPr lang="en-US" sz="2200" b="1" dirty="0">
              <a:latin typeface="+mn-lt"/>
            </a:endParaRPr>
          </a:p>
          <a:p>
            <a:pPr lvl="1"/>
            <a:r>
              <a:rPr lang="en-US" sz="2200" b="1" dirty="0">
                <a:latin typeface="+mn-lt"/>
              </a:rPr>
              <a:t>7</a:t>
            </a:r>
            <a:r>
              <a:rPr lang="uk-UA" sz="2200" b="1" dirty="0">
                <a:latin typeface="+mn-lt"/>
              </a:rPr>
              <a:t>.</a:t>
            </a:r>
            <a:r>
              <a:rPr lang="en-US" sz="2200" b="1" dirty="0">
                <a:latin typeface="+mn-lt"/>
              </a:rPr>
              <a:t>2</a:t>
            </a:r>
            <a:r>
              <a:rPr lang="uk-UA" sz="2200" b="1" dirty="0">
                <a:latin typeface="+mn-lt"/>
              </a:rPr>
              <a:t>. Процедури як значення, що </a:t>
            </a:r>
            <a:r>
              <a:rPr lang="uk-UA" sz="2200" b="1" dirty="0" err="1">
                <a:latin typeface="+mn-lt"/>
              </a:rPr>
              <a:t>повераються</a:t>
            </a:r>
            <a:r>
              <a:rPr lang="uk-UA" sz="2200" b="1" dirty="0">
                <a:latin typeface="+mn-lt"/>
              </a:rPr>
              <a:t>.</a:t>
            </a:r>
          </a:p>
          <a:p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8. </a:t>
            </a:r>
            <a:r>
              <a:rPr lang="el-GR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λ</a:t>
            </a:r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- форма (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lambda</a:t>
            </a:r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-форма)</a:t>
            </a:r>
          </a:p>
          <a:p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9.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Створення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локальних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змінних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за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допомогою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форми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let</a:t>
            </a:r>
            <a:endParaRPr lang="uk-UA" sz="2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9.1 Знаходження коренів рівнянь методом половинного </a:t>
            </a:r>
            <a:r>
              <a:rPr lang="uk-UA" sz="2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ділення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69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1" y="952501"/>
            <a:ext cx="11891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 цієї еквівалентності видно, що </a:t>
            </a:r>
            <a:r>
              <a:rPr lang="uk-UA" sz="2000" b="1" dirty="0"/>
              <a:t>область визначення змінної, </a:t>
            </a:r>
            <a:r>
              <a:rPr lang="uk-UA" sz="2000" b="1" dirty="0" err="1"/>
              <a:t>введенної</a:t>
            </a:r>
            <a:r>
              <a:rPr lang="uk-UA" sz="2000" b="1" dirty="0"/>
              <a:t> в </a:t>
            </a:r>
            <a:r>
              <a:rPr lang="en-US" sz="2000" b="1" dirty="0"/>
              <a:t>let-</a:t>
            </a:r>
            <a:r>
              <a:rPr lang="uk-UA" sz="2000" b="1" dirty="0"/>
              <a:t>виразі - </a:t>
            </a:r>
            <a:r>
              <a:rPr lang="uk-UA" sz="2000" b="1" dirty="0">
                <a:solidFill>
                  <a:srgbClr val="C00000"/>
                </a:solidFill>
              </a:rPr>
              <a:t>тіло </a:t>
            </a:r>
            <a:r>
              <a:rPr lang="en-US" sz="2000" b="1" dirty="0">
                <a:solidFill>
                  <a:srgbClr val="C00000"/>
                </a:solidFill>
              </a:rPr>
              <a:t>let</a:t>
            </a:r>
            <a:r>
              <a:rPr lang="en-US" sz="2000" b="1" dirty="0"/>
              <a:t>. </a:t>
            </a:r>
            <a:endParaRPr lang="uk-UA" sz="2000" b="1" dirty="0"/>
          </a:p>
          <a:p>
            <a:endParaRPr lang="uk-UA" sz="2000" b="1" dirty="0"/>
          </a:p>
          <a:p>
            <a:r>
              <a:rPr lang="uk-UA" sz="2000" dirty="0"/>
              <a:t>Звідси слідує що: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00000"/>
                </a:solidFill>
              </a:rPr>
              <a:t>let </a:t>
            </a:r>
            <a:r>
              <a:rPr lang="uk-UA" sz="2000" dirty="0"/>
              <a:t>дозволяє пов'язувати змінні як завгодно близько до того місця, де вони використовуються.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Значення змінних обчислюються за межами </a:t>
            </a:r>
            <a:r>
              <a:rPr lang="en-US" sz="2000" dirty="0">
                <a:solidFill>
                  <a:srgbClr val="C00000"/>
                </a:solidFill>
              </a:rPr>
              <a:t>let</a:t>
            </a:r>
            <a:r>
              <a:rPr lang="en-US" sz="2000" dirty="0"/>
              <a:t>. </a:t>
            </a:r>
            <a:r>
              <a:rPr lang="uk-UA" sz="2000" dirty="0"/>
              <a:t>Це істотно, коли вирази, що дають значення локальних змінних, залежать від змінних, які мають ті </a:t>
            </a:r>
            <a:r>
              <a:rPr lang="uk-UA" sz="2000" dirty="0" smtClean="0"/>
              <a:t>самі </a:t>
            </a:r>
            <a:r>
              <a:rPr lang="uk-UA" sz="2000" dirty="0"/>
              <a:t>імена, що й самі локальні змінні.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3413371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(+ (let ((x 3))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</a:t>
            </a:r>
            <a:r>
              <a:rPr lang="en-US" sz="2000" dirty="0">
                <a:solidFill>
                  <a:srgbClr val="0000CC"/>
                </a:solidFill>
              </a:rPr>
              <a:t>(+ x (* x 10)))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x)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689" y="3326619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При х=5 значення виразу =38. </a:t>
            </a:r>
          </a:p>
          <a:p>
            <a:r>
              <a:rPr lang="uk-UA" sz="2000" dirty="0"/>
              <a:t>Значення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в тілі </a:t>
            </a:r>
            <a:r>
              <a:rPr lang="en-US" sz="2000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 </a:t>
            </a:r>
            <a:r>
              <a:rPr lang="uk-UA" sz="2000" dirty="0"/>
              <a:t>дорівнює 3, так що значення </a:t>
            </a:r>
            <a:r>
              <a:rPr lang="en-US" sz="2000" dirty="0">
                <a:solidFill>
                  <a:srgbClr val="0000CC"/>
                </a:solidFill>
              </a:rPr>
              <a:t>let-</a:t>
            </a:r>
            <a:r>
              <a:rPr lang="uk-UA" sz="2000" dirty="0"/>
              <a:t>вирази одно 33. </a:t>
            </a:r>
            <a:endParaRPr lang="uk-UA" sz="2000" dirty="0" smtClean="0"/>
          </a:p>
          <a:p>
            <a:r>
              <a:rPr lang="uk-UA" sz="2000" dirty="0" smtClean="0"/>
              <a:t>З </a:t>
            </a:r>
            <a:r>
              <a:rPr lang="uk-UA" sz="2000" dirty="0"/>
              <a:t>іншого боку,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як другий аргумент до зовнішнього </a:t>
            </a:r>
            <a:r>
              <a:rPr lang="uk-UA" sz="2000" dirty="0">
                <a:solidFill>
                  <a:srgbClr val="0000CC"/>
                </a:solidFill>
              </a:rPr>
              <a:t>+ </a:t>
            </a:r>
            <a:r>
              <a:rPr lang="uk-UA" sz="2000" dirty="0"/>
              <a:t>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8100" y="5085184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((x 3)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(y (+ x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(* x y))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688" y="508518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x =2, </a:t>
            </a:r>
            <a:r>
              <a:rPr lang="ru-RU" sz="2000" dirty="0" err="1"/>
              <a:t>вираз</a:t>
            </a:r>
            <a:r>
              <a:rPr lang="ru-RU" sz="2000" dirty="0"/>
              <a:t> буде </a:t>
            </a:r>
            <a:r>
              <a:rPr lang="ru-RU" sz="2000" dirty="0" err="1"/>
              <a:t>мати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12,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</a:t>
            </a:r>
            <a:r>
              <a:rPr lang="ru-RU" sz="2000" dirty="0" err="1"/>
              <a:t>let</a:t>
            </a:r>
            <a:r>
              <a:rPr lang="ru-RU" sz="2000" dirty="0"/>
              <a:t> x </a:t>
            </a:r>
            <a:r>
              <a:rPr lang="ru-RU" sz="2000" dirty="0" err="1"/>
              <a:t>дорівнюватиме</a:t>
            </a:r>
            <a:r>
              <a:rPr lang="ru-RU" sz="2000" dirty="0"/>
              <a:t> 3, а y =4 (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зовнішньому</a:t>
            </a:r>
            <a:r>
              <a:rPr lang="ru-RU" sz="2000" dirty="0"/>
              <a:t> x плюс 2).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536641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31504" y="109216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Метод 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Ідея 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608588" y="2456795"/>
            <a:ext cx="54955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/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/>
              <a:t>).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</a:t>
            </a:r>
            <a:r>
              <a:rPr lang="uk-UA" sz="2000" b="1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Коли ми дійдемо до точки, де цей інтервал досить малий, процес зупиняється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9120336" y="4797153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3973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619395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((test-value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721344152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33762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((midpoint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test-value</a:t>
            </a:r>
            <a:r>
              <a:rPr lang="en-US" sz="2000" dirty="0">
                <a:solidFill>
                  <a:srgbClr val="0000CC"/>
                </a:solidFill>
              </a:rPr>
              <a:t>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581129"/>
            <a:ext cx="911642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1400" dirty="0"/>
              <a:t>Є функція</a:t>
            </a:r>
            <a:r>
              <a:rPr lang="uk-UA" sz="1400" b="1" dirty="0"/>
              <a:t> f </a:t>
            </a:r>
            <a:r>
              <a:rPr lang="uk-UA" sz="1400" dirty="0"/>
              <a:t>і дві точки, в одній із яких значення функції від’ємне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neg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uk-UA" sz="1400" b="1" dirty="0"/>
              <a:t>, </a:t>
            </a:r>
            <a:r>
              <a:rPr lang="uk-UA" sz="1400" dirty="0"/>
              <a:t>в іншій додатне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pos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en-US" sz="1400" b="1" dirty="0">
                <a:solidFill>
                  <a:srgbClr val="0000CC"/>
                </a:solidFill>
              </a:rPr>
              <a:t>.</a:t>
            </a:r>
            <a:r>
              <a:rPr lang="uk-UA" sz="1400" b="1" dirty="0"/>
              <a:t> 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Спочатку обчислюємо середнє між двома краями інтервалу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0000CC"/>
                </a:solidFill>
              </a:rPr>
              <a:t>  average</a:t>
            </a:r>
            <a:r>
              <a:rPr lang="en-US" sz="1400" dirty="0"/>
              <a:t> </a:t>
            </a:r>
            <a:r>
              <a:rPr lang="uk-UA" sz="1400" dirty="0"/>
              <a:t>. 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uk-UA" sz="1400" dirty="0"/>
              <a:t>Потім ми перевіряємо, чи не є інтервал вже досить малим</a:t>
            </a:r>
            <a:r>
              <a:rPr lang="en-US" sz="1400" dirty="0"/>
              <a:t> - </a:t>
            </a:r>
            <a:r>
              <a:rPr lang="en-US" sz="1400" b="1" dirty="0">
                <a:solidFill>
                  <a:srgbClr val="0000CC"/>
                </a:solidFill>
              </a:rPr>
              <a:t>close-enough?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між точками малий, повертаємо середню точку як відповідь - </a:t>
            </a:r>
            <a:r>
              <a:rPr lang="en-US" sz="1400" b="1" dirty="0">
                <a:solidFill>
                  <a:srgbClr val="0000CC"/>
                </a:solidFill>
              </a:rPr>
              <a:t>midpoint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ще великий, обчислюємо значення </a:t>
            </a:r>
            <a:r>
              <a:rPr lang="en-GB" sz="1400" b="1" dirty="0">
                <a:solidFill>
                  <a:srgbClr val="0000CC"/>
                </a:solidFill>
              </a:rPr>
              <a:t>f</a:t>
            </a:r>
            <a:r>
              <a:rPr lang="en-GB" sz="1400" dirty="0"/>
              <a:t> </a:t>
            </a:r>
            <a:r>
              <a:rPr lang="uk-UA" sz="1400" dirty="0"/>
              <a:t>в середній точці - </a:t>
            </a:r>
            <a:r>
              <a:rPr lang="en-US" sz="1400" b="1" dirty="0">
                <a:solidFill>
                  <a:srgbClr val="0000CC"/>
                </a:solidFill>
              </a:rPr>
              <a:t>test-value</a:t>
            </a:r>
            <a:r>
              <a:rPr lang="uk-UA" sz="1400" dirty="0"/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це значення додатне - </a:t>
            </a:r>
            <a:r>
              <a:rPr lang="en-US" sz="1400" b="1" dirty="0">
                <a:solidFill>
                  <a:srgbClr val="0000CC"/>
                </a:solidFill>
              </a:rPr>
              <a:t>positive?</a:t>
            </a:r>
            <a:r>
              <a:rPr lang="uk-UA" sz="1400" dirty="0"/>
              <a:t>, продовжуємо процес з інтервалом від вихідної від</a:t>
            </a:r>
            <a:r>
              <a:rPr lang="en-US" sz="1400" dirty="0"/>
              <a:t>’</a:t>
            </a:r>
            <a:r>
              <a:rPr lang="uk-UA" sz="1400" dirty="0"/>
              <a:t>ємної точки до середньої точки – </a:t>
            </a:r>
            <a:r>
              <a:rPr lang="en-US" sz="1400" b="1" dirty="0">
                <a:solidFill>
                  <a:srgbClr val="0000CC"/>
                </a:solidFill>
              </a:rPr>
              <a:t>search</a:t>
            </a:r>
            <a:r>
              <a:rPr lang="uk-UA" sz="14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значення в середній точці від</a:t>
            </a:r>
            <a:r>
              <a:rPr lang="en-US" sz="1400" dirty="0"/>
              <a:t>’</a:t>
            </a:r>
            <a:r>
              <a:rPr lang="uk-UA" sz="1400" dirty="0"/>
              <a:t>ємне - </a:t>
            </a:r>
            <a:r>
              <a:rPr lang="en-US" sz="1400" b="1" dirty="0">
                <a:solidFill>
                  <a:srgbClr val="0000CC"/>
                </a:solidFill>
              </a:rPr>
              <a:t>negative? </a:t>
            </a:r>
            <a:r>
              <a:rPr lang="uk-UA" sz="1400" dirty="0"/>
              <a:t>, ми продовжуємо процес з інтервалом від середньої точки до вихідної додатної точки. </a:t>
            </a:r>
          </a:p>
          <a:p>
            <a:pPr marL="342900" indent="-342900">
              <a:buAutoNum type="arabicPeriod"/>
            </a:pPr>
            <a:r>
              <a:rPr lang="uk-UA" sz="1400" dirty="0"/>
              <a:t>Нарешті, існує можливість, що значення в середній точці в точності дорівнює 0, і тоді середня точка і є шуканий корінь..</a:t>
            </a:r>
          </a:p>
        </p:txBody>
      </p:sp>
    </p:spTree>
    <p:extLst>
      <p:ext uri="{BB962C8B-B14F-4D97-AF65-F5344CB8AC3E}">
        <p14:creationId xmlns:p14="http://schemas.microsoft.com/office/powerpoint/2010/main" val="742689486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(close-enough?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GB" sz="2000" dirty="0">
                <a:solidFill>
                  <a:srgbClr val="0000CC"/>
                </a:solidFill>
              </a:rPr>
              <a:t>(&lt; (abs (- x y)) 0.001))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23120" y="116426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Перевірка</a:t>
            </a:r>
            <a:r>
              <a:rPr lang="ru-RU" sz="1800" dirty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достатньо</a:t>
            </a:r>
            <a:r>
              <a:rPr lang="ru-RU" sz="1800" dirty="0"/>
              <a:t> </a:t>
            </a:r>
            <a:r>
              <a:rPr lang="ru-RU" sz="1800" dirty="0" err="1"/>
              <a:t>близькі</a:t>
            </a:r>
            <a:r>
              <a:rPr lang="ru-RU" sz="1800" dirty="0"/>
              <a:t> </a:t>
            </a:r>
            <a:r>
              <a:rPr lang="ru-RU" sz="1800" dirty="0" err="1"/>
              <a:t>кінці</a:t>
            </a:r>
            <a:r>
              <a:rPr lang="ru-RU" sz="1800" dirty="0"/>
              <a:t> </a:t>
            </a:r>
            <a:r>
              <a:rPr lang="ru-RU" sz="1800" dirty="0" err="1"/>
              <a:t>інтервалу</a:t>
            </a:r>
            <a:r>
              <a:rPr lang="ru-RU" sz="1800" dirty="0"/>
              <a:t>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56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(average x y)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(/ (+ x y) 2))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23120" y="2266658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середньо</a:t>
            </a:r>
            <a:r>
              <a:rPr lang="ru-RU" sz="1800" dirty="0"/>
              <a:t> </a:t>
            </a:r>
            <a:r>
              <a:rPr lang="ru-RU" sz="1800" dirty="0" err="1"/>
              <a:t>арифметичного</a:t>
            </a:r>
            <a:r>
              <a:rPr lang="ru-RU" sz="1800" dirty="0"/>
              <a:t> </a:t>
            </a:r>
            <a:r>
              <a:rPr lang="ru-RU" sz="1800" dirty="0" err="1"/>
              <a:t>двох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53425" y="331245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значення функції</a:t>
            </a:r>
            <a:r>
              <a:rPr lang="en-GB" sz="1800" dirty="0"/>
              <a:t> </a:t>
            </a:r>
            <a:r>
              <a:rPr lang="uk-UA" sz="1800" dirty="0"/>
              <a:t>в середній точці 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43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</a:t>
            </a:r>
            <a:r>
              <a:rPr lang="en-US" sz="2000" dirty="0">
                <a:solidFill>
                  <a:srgbClr val="0000CC"/>
                </a:solidFill>
              </a:rPr>
              <a:t>test-value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f midpoint</a:t>
            </a:r>
            <a:r>
              <a:rPr lang="es-ES" sz="2000" dirty="0">
                <a:solidFill>
                  <a:srgbClr val="0000CC"/>
                </a:solidFill>
              </a:rPr>
              <a:t>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 ( &lt;</a:t>
            </a:r>
            <a:r>
              <a:rPr lang="uk-UA" sz="2000" dirty="0">
                <a:solidFill>
                  <a:srgbClr val="0000CC"/>
                </a:solidFill>
              </a:rPr>
              <a:t>розрахунок виразу</a:t>
            </a:r>
            <a:r>
              <a:rPr lang="en-US" sz="2000" dirty="0">
                <a:solidFill>
                  <a:srgbClr val="0000CC"/>
                </a:solidFill>
              </a:rPr>
              <a:t>&gt;)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44132" y="4151611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75548" y="441485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модуля числа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843735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33525" y="844868"/>
            <a:ext cx="9134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Використовувати процедуру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безпосередньо незручно, оскільки випадково можна дати їй точки, в яких значення</a:t>
            </a:r>
            <a:r>
              <a:rPr lang="uk-UA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не мають потрібних знаків, і в цьому випадку отримаємо неправильну відповідь.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Замість цього будемо використовувати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за допомогою процедури, яка перевіряє, який кінець інтервалу має додатне, а який від'ємне значення, і відповідним чином викличе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. </a:t>
            </a:r>
            <a:endParaRPr lang="uk-UA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Якщо 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1800" b="1" dirty="0">
                <a:solidFill>
                  <a:srgbClr val="0000CC"/>
                </a:solidFill>
              </a:rPr>
              <a:t>про помилку</a:t>
            </a:r>
            <a:r>
              <a:rPr lang="uk-UA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51519" y="3207716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((a-value (f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  </a:t>
            </a:r>
            <a:r>
              <a:rPr lang="en-US" sz="1800" dirty="0">
                <a:solidFill>
                  <a:srgbClr val="0000CC"/>
                </a:solidFill>
              </a:rPr>
              <a:t>(b-value (f b)))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en-US" sz="1800" dirty="0" err="1">
                <a:solidFill>
                  <a:srgbClr val="0000CC"/>
                </a:solidFill>
              </a:rPr>
              <a:t>cond</a:t>
            </a:r>
            <a:r>
              <a:rPr lang="en-US" sz="1800" dirty="0">
                <a:solidFill>
                  <a:srgbClr val="0000CC"/>
                </a:solidFill>
              </a:rPr>
              <a:t> ((and (negative? a-value) (positive? b-value))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(search f a b))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((and (negative? b-value) (positive? a-value))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</a:t>
            </a:r>
            <a:r>
              <a:rPr lang="en-US" sz="1800" dirty="0">
                <a:solidFill>
                  <a:srgbClr val="0000CC"/>
                </a:solidFill>
              </a:rPr>
              <a:t>(search f b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(else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       (</a:t>
            </a:r>
            <a:r>
              <a:rPr lang="ru-RU" sz="1800" dirty="0" err="1">
                <a:solidFill>
                  <a:srgbClr val="0000CC"/>
                </a:solidFill>
              </a:rPr>
              <a:t>error</a:t>
            </a:r>
            <a:r>
              <a:rPr lang="ru-RU" sz="1800" dirty="0">
                <a:solidFill>
                  <a:srgbClr val="0000CC"/>
                </a:solidFill>
              </a:rPr>
              <a:t> "У аргументов не </a:t>
            </a:r>
            <a:r>
              <a:rPr lang="ru-RU" sz="1800" dirty="0" err="1">
                <a:solidFill>
                  <a:srgbClr val="0000CC"/>
                </a:solidFill>
              </a:rPr>
              <a:t>різні</a:t>
            </a:r>
            <a:r>
              <a:rPr lang="ru-RU" sz="1800" dirty="0">
                <a:solidFill>
                  <a:srgbClr val="0000CC"/>
                </a:solidFill>
              </a:rPr>
              <a:t> знаки " a b)))))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72748" y="3913962"/>
            <a:ext cx="2942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Виклик</a:t>
            </a:r>
            <a:r>
              <a:rPr lang="ru-RU" sz="1800" dirty="0"/>
              <a:t> </a:t>
            </a:r>
            <a:r>
              <a:rPr lang="ru-RU" sz="1800" dirty="0" err="1"/>
              <a:t>процедури</a:t>
            </a:r>
            <a:r>
              <a:rPr lang="ru-RU" sz="1800" dirty="0"/>
              <a:t> для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r>
              <a:rPr lang="ru-RU" sz="1800" dirty="0"/>
              <a:t> </a:t>
            </a:r>
            <a:r>
              <a:rPr lang="ru-RU" sz="1800" dirty="0" err="1"/>
              <a:t>рівняння</a:t>
            </a:r>
            <a:endParaRPr lang="ru-RU" sz="1800" dirty="0"/>
          </a:p>
          <a:p>
            <a:r>
              <a:rPr lang="ru-RU" sz="1800" dirty="0"/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sin</a:t>
            </a:r>
            <a:r>
              <a:rPr lang="ru-RU" sz="1800" b="1" dirty="0">
                <a:solidFill>
                  <a:srgbClr val="0000CC"/>
                </a:solidFill>
              </a:rPr>
              <a:t> x = 0,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лежить</a:t>
            </a:r>
            <a:r>
              <a:rPr lang="ru-RU" sz="1800" dirty="0"/>
              <a:t> </a:t>
            </a:r>
            <a:r>
              <a:rPr lang="ru-RU" sz="1800" dirty="0" err="1"/>
              <a:t>між</a:t>
            </a:r>
            <a:r>
              <a:rPr lang="ru-RU" sz="1800" dirty="0"/>
              <a:t> 2 та 4: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5293" y="5771550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sz="1800" i="1" dirty="0">
                <a:solidFill>
                  <a:srgbClr val="FF0000"/>
                </a:solidFill>
              </a:rPr>
              <a:t>3.14111328125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833806" y="5229200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541894" y="6034257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0000"/>
                </a:solidFill>
              </a:rPr>
              <a:t>Результат 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943600" y="6215956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36035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95069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Число </a:t>
            </a:r>
            <a:r>
              <a:rPr lang="en-US" sz="1800" b="1" dirty="0">
                <a:solidFill>
                  <a:srgbClr val="0000CC"/>
                </a:solidFill>
              </a:rPr>
              <a:t>x </a:t>
            </a:r>
            <a:r>
              <a:rPr lang="uk-UA" sz="1800" dirty="0"/>
              <a:t>називається нерухомою (фіксованою) точкою (</a:t>
            </a:r>
            <a:r>
              <a:rPr lang="en-US" sz="1800" dirty="0"/>
              <a:t>fixed point) </a:t>
            </a:r>
            <a:r>
              <a:rPr lang="uk-UA" sz="1800" dirty="0"/>
              <a:t>функції </a:t>
            </a:r>
            <a:r>
              <a:rPr lang="en-US" sz="1800" b="1" dirty="0">
                <a:solidFill>
                  <a:srgbClr val="0000CC"/>
                </a:solidFill>
              </a:rPr>
              <a:t>f, </a:t>
            </a:r>
            <a:r>
              <a:rPr lang="uk-UA" sz="1800" dirty="0"/>
              <a:t>якщо воно задовольняє рівнянню </a:t>
            </a:r>
            <a:r>
              <a:rPr lang="en-US" sz="1800" b="1" dirty="0">
                <a:solidFill>
                  <a:srgbClr val="0000CC"/>
                </a:solidFill>
              </a:rPr>
              <a:t>f (x) = x</a:t>
            </a:r>
            <a:r>
              <a:rPr lang="en-US" sz="1800" dirty="0"/>
              <a:t>. </a:t>
            </a:r>
            <a:endParaRPr lang="uk-UA" sz="1800" dirty="0"/>
          </a:p>
          <a:p>
            <a:r>
              <a:rPr lang="uk-UA" sz="1800" dirty="0"/>
              <a:t>Для деяких функцій </a:t>
            </a:r>
            <a:r>
              <a:rPr lang="en-US" sz="1800" b="1" dirty="0">
                <a:solidFill>
                  <a:srgbClr val="0000CC"/>
                </a:solidFill>
              </a:rPr>
              <a:t>f</a:t>
            </a:r>
            <a:r>
              <a:rPr lang="en-US" sz="1800" dirty="0"/>
              <a:t> </a:t>
            </a:r>
            <a:r>
              <a:rPr lang="uk-UA" sz="1800" dirty="0"/>
              <a:t>можна знайти нерухому точку, почавши з якогось значення і застосовуючи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багаторазово:</a:t>
            </a:r>
          </a:p>
          <a:p>
            <a:pPr algn="ctr"/>
            <a:r>
              <a:rPr lang="en-US" sz="1800" b="1" dirty="0">
                <a:solidFill>
                  <a:srgbClr val="0000CC"/>
                </a:solidFill>
              </a:rPr>
              <a:t>f (x), f (f (x)), f (f (f (x))),. . .</a:t>
            </a:r>
          </a:p>
          <a:p>
            <a:r>
              <a:rPr lang="uk-UA" sz="1800" dirty="0"/>
              <a:t>поки значення не перестане сильно змінюватися. </a:t>
            </a:r>
          </a:p>
          <a:p>
            <a:r>
              <a:rPr lang="uk-UA" sz="1800" dirty="0"/>
              <a:t>За допомогою цієї ідеї можна скласти процедуру </a:t>
            </a:r>
            <a:r>
              <a:rPr lang="en-US" sz="1800" b="1" dirty="0">
                <a:solidFill>
                  <a:srgbClr val="0000CC"/>
                </a:solidFill>
              </a:rPr>
              <a:t>fixed-point, </a:t>
            </a:r>
            <a:r>
              <a:rPr lang="uk-UA" sz="1800" dirty="0"/>
              <a:t>яка в якості аргументів приймає функцію і початкове значення і виробляє наближення до нерухомої точки функції. Багато разів застосовуємо функцію, поки не знайдеться 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5605" y="4079080"/>
            <a:ext cx="317586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tolerance 0.00001)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30477" y="3813017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9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</a:rPr>
              <a:t>cos</a:t>
            </a:r>
            <a:r>
              <a:rPr lang="en-US" sz="2000" dirty="0">
                <a:solidFill>
                  <a:srgbClr val="0000CC"/>
                </a:solidFill>
              </a:rPr>
              <a:t> 1.0)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.7390822985224023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476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6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44" y="1196753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28910" y="1844825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461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Scheme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80729"/>
            <a:ext cx="914400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/>
              <a:t>Навчальні матеріали </a:t>
            </a:r>
            <a:r>
              <a:rPr lang="uk-UA" sz="1800" dirty="0" err="1"/>
              <a:t>Ковалюк</a:t>
            </a:r>
            <a:r>
              <a:rPr lang="uk-UA" sz="1800" dirty="0"/>
              <a:t> Т.В. </a:t>
            </a:r>
            <a:r>
              <a:rPr lang="en-US" sz="1800" dirty="0">
                <a:hlinkClick r:id="rId2"/>
              </a:rPr>
              <a:t>https://github.com/tkovalyuk/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6.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GB" sz="1800" dirty="0">
                <a:hlinkClick r:id="rId3"/>
              </a:rPr>
              <a:t>http://www.r6rs.org/final/html/r6rs/r6rs-Z-H-2.html#node_toc_start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/>
              <a:t>7.</a:t>
            </a:r>
            <a:r>
              <a:rPr lang="uk-UA" sz="1800" dirty="0"/>
              <a:t> </a:t>
            </a:r>
            <a:r>
              <a:rPr lang="en-US" sz="1800" dirty="0"/>
              <a:t>Revised7 Report on the Algorithmic Language Scheme</a:t>
            </a:r>
            <a:r>
              <a:rPr lang="uk-UA" sz="1800" dirty="0"/>
              <a:t>. </a:t>
            </a:r>
            <a:r>
              <a:rPr lang="en-GB" sz="1800" dirty="0">
                <a:hlinkClick r:id="rId4"/>
              </a:rPr>
              <a:t>http://www.larcenists.org/Documentation/Documentation0.98/r7rs.pdf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программ. </a:t>
            </a:r>
            <a:r>
              <a:rPr lang="en-GB" sz="1800" dirty="0">
                <a:hlinkClick r:id="rId5"/>
              </a:rPr>
              <a:t>https://www.twirpx.com/file/81061/</a:t>
            </a:r>
            <a:r>
              <a:rPr lang="uk-UA" sz="1800" dirty="0"/>
              <a:t/>
            </a:r>
            <a:br>
              <a:rPr lang="uk-UA" sz="1800" dirty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https://www.scheme.com/tspl4/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Кристиан</a:t>
            </a:r>
            <a:r>
              <a:rPr lang="ru-RU" sz="1800" dirty="0"/>
              <a:t> </a:t>
            </a:r>
            <a:r>
              <a:rPr lang="ru-RU" sz="1800" dirty="0" err="1"/>
              <a:t>Кеннек</a:t>
            </a:r>
            <a:r>
              <a:rPr lang="ru-RU" sz="1800" dirty="0"/>
              <a:t>. Интерпретация Лиспа и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7"/>
              </a:rPr>
              <a:t>http://blog.ilammy.net/lisp/index.html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Майлингова</a:t>
            </a:r>
            <a:r>
              <a:rPr lang="ru-RU" sz="1800" dirty="0"/>
              <a:t> О. Л., </a:t>
            </a:r>
            <a:r>
              <a:rPr lang="ru-RU" sz="1800" dirty="0" err="1"/>
              <a:t>Манжелей</a:t>
            </a:r>
            <a:r>
              <a:rPr lang="ru-RU" sz="1800" dirty="0"/>
              <a:t> С. Г., </a:t>
            </a:r>
            <a:r>
              <a:rPr lang="ru-RU" sz="1800" dirty="0" err="1"/>
              <a:t>Соловская</a:t>
            </a:r>
            <a:r>
              <a:rPr lang="ru-RU" sz="1800" dirty="0"/>
              <a:t> Л. Б. </a:t>
            </a:r>
            <a:r>
              <a:rPr lang="ru-RU" sz="1800" dirty="0" err="1"/>
              <a:t>Прототипирование</a:t>
            </a:r>
            <a:r>
              <a:rPr lang="ru-RU" sz="1800" dirty="0"/>
              <a:t> программ на языке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8"/>
              </a:rPr>
              <a:t>https://docplayer.ru/71381060-Prototipirovanie-programm-na-yazyke-scheme-metodicheskoe-posobie-po-praktikumu.html</a:t>
            </a:r>
            <a:r>
              <a:rPr lang="en-US" sz="1800" dirty="0"/>
              <a:t> </a:t>
            </a:r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05001" y="38101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062336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1. </a:t>
            </a:r>
            <a:r>
              <a:rPr lang="en-US" sz="2000" dirty="0"/>
              <a:t>Harold Abelson</a:t>
            </a:r>
            <a:r>
              <a:rPr lang="uk-UA" sz="2000" dirty="0"/>
              <a:t>,</a:t>
            </a:r>
            <a:r>
              <a:rPr lang="en-US" sz="2000" dirty="0"/>
              <a:t> Gerald Jay </a:t>
            </a:r>
            <a:r>
              <a:rPr lang="en-US" sz="2000" dirty="0" err="1"/>
              <a:t>Sussman</a:t>
            </a:r>
            <a:r>
              <a:rPr lang="uk-UA" sz="2000" dirty="0"/>
              <a:t>,</a:t>
            </a:r>
            <a:r>
              <a:rPr lang="en-US" sz="2000" dirty="0"/>
              <a:t> Julie </a:t>
            </a:r>
            <a:r>
              <a:rPr lang="en-US" sz="2000" dirty="0" err="1"/>
              <a:t>Sussman</a:t>
            </a:r>
            <a:r>
              <a:rPr lang="uk-UA" sz="2000" dirty="0"/>
              <a:t>. </a:t>
            </a:r>
            <a:r>
              <a:rPr lang="en-US" sz="2000" dirty="0"/>
              <a:t>Structure and Interpretation</a:t>
            </a:r>
          </a:p>
          <a:p>
            <a:r>
              <a:rPr lang="en-US" sz="2000" dirty="0"/>
              <a:t>of Computer Programs</a:t>
            </a:r>
            <a:r>
              <a:rPr lang="uk-UA" sz="2000" dirty="0"/>
              <a:t>. </a:t>
            </a:r>
            <a:r>
              <a:rPr lang="en-US" sz="2000" dirty="0"/>
              <a:t>The MIT Press</a:t>
            </a:r>
            <a:r>
              <a:rPr lang="uk-UA" sz="2000" dirty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/>
              <a:t>Абельсон</a:t>
            </a:r>
            <a:r>
              <a:rPr lang="uk-UA" sz="2000" dirty="0"/>
              <a:t>, Джеральд </a:t>
            </a:r>
            <a:r>
              <a:rPr lang="uk-UA" sz="2000" dirty="0" err="1"/>
              <a:t>Джей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, </a:t>
            </a:r>
            <a:r>
              <a:rPr lang="uk-UA" sz="2000" dirty="0" err="1"/>
              <a:t>Джули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. Структура и </a:t>
            </a:r>
            <a:r>
              <a:rPr lang="uk-UA" sz="2000" dirty="0" err="1"/>
              <a:t>интерпретация</a:t>
            </a:r>
            <a:r>
              <a:rPr lang="uk-UA" sz="2000" dirty="0"/>
              <a:t> </a:t>
            </a:r>
            <a:r>
              <a:rPr lang="uk-UA" sz="2000" dirty="0" err="1"/>
              <a:t>компьютерных</a:t>
            </a:r>
            <a:r>
              <a:rPr lang="uk-UA" sz="2000" dirty="0"/>
              <a:t> </a:t>
            </a:r>
            <a:r>
              <a:rPr lang="uk-UA" sz="2000" dirty="0" err="1"/>
              <a:t>программ</a:t>
            </a:r>
            <a:r>
              <a:rPr lang="uk-UA" sz="2000" dirty="0"/>
              <a:t>.</a:t>
            </a:r>
          </a:p>
          <a:p>
            <a:r>
              <a:rPr lang="uk-UA" sz="2000" dirty="0"/>
              <a:t>«</a:t>
            </a:r>
            <a:r>
              <a:rPr lang="uk-UA" sz="2000" dirty="0" err="1"/>
              <a:t>Добросвет</a:t>
            </a:r>
            <a:r>
              <a:rPr lang="uk-UA" sz="2000" dirty="0"/>
              <a:t>», 2006) </a:t>
            </a:r>
          </a:p>
          <a:p>
            <a:r>
              <a:rPr lang="uk-UA" sz="2000" dirty="0"/>
              <a:t>2. </a:t>
            </a:r>
            <a:r>
              <a:rPr lang="uk-UA" sz="2000" dirty="0" err="1"/>
              <a:t>Филд</a:t>
            </a:r>
            <a:r>
              <a:rPr lang="uk-UA" sz="2000" dirty="0"/>
              <a:t>. А., </a:t>
            </a:r>
            <a:r>
              <a:rPr lang="uk-UA" sz="2000" dirty="0" err="1"/>
              <a:t>Харрисон</a:t>
            </a:r>
            <a:r>
              <a:rPr lang="uk-UA" sz="2000" dirty="0"/>
              <a:t>  П.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–М.: «Мир», 1993</a:t>
            </a:r>
          </a:p>
          <a:p>
            <a:r>
              <a:rPr lang="uk-UA" sz="2000" dirty="0"/>
              <a:t>3.</a:t>
            </a:r>
            <a:r>
              <a:rPr lang="ru-RU" sz="2000" dirty="0"/>
              <a:t> Городня Л. Введение программирование на языке Лисп. </a:t>
            </a:r>
            <a:r>
              <a:rPr lang="en-US" sz="2000" dirty="0"/>
              <a:t>http://ict.edu.ru/ft/005133/prog_lisp.pdf</a:t>
            </a:r>
            <a:r>
              <a:rPr lang="uk-UA" sz="2000" dirty="0"/>
              <a:t>     </a:t>
            </a:r>
          </a:p>
          <a:p>
            <a:r>
              <a:rPr lang="uk-UA" sz="2000" dirty="0"/>
              <a:t>4. </a:t>
            </a:r>
            <a:r>
              <a:rPr lang="uk-UA" sz="2000" dirty="0" err="1"/>
              <a:t>Хювенен</a:t>
            </a:r>
            <a:r>
              <a:rPr lang="uk-UA" sz="2000" dirty="0"/>
              <a:t> Є.  </a:t>
            </a:r>
            <a:r>
              <a:rPr lang="uk-UA" sz="2000" dirty="0" err="1"/>
              <a:t>Сеппянен</a:t>
            </a:r>
            <a:r>
              <a:rPr lang="uk-UA" sz="2000" dirty="0"/>
              <a:t> И. Мир </a:t>
            </a:r>
            <a:r>
              <a:rPr lang="uk-UA" sz="2000" dirty="0" err="1"/>
              <a:t>Лиспа</a:t>
            </a:r>
            <a:r>
              <a:rPr lang="uk-UA" sz="2000" dirty="0"/>
              <a:t>. Т.1. </a:t>
            </a:r>
            <a:r>
              <a:rPr lang="uk-UA" sz="2000" dirty="0" err="1"/>
              <a:t>Введение</a:t>
            </a:r>
            <a:r>
              <a:rPr lang="uk-UA" sz="2000" dirty="0"/>
              <a:t> в </a:t>
            </a:r>
            <a:r>
              <a:rPr lang="uk-UA" sz="2000" dirty="0" err="1"/>
              <a:t>Лисп</a:t>
            </a:r>
            <a:r>
              <a:rPr lang="uk-UA" sz="2000" dirty="0"/>
              <a:t> и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1990 </a:t>
            </a:r>
            <a:r>
              <a:rPr lang="en-US" sz="2000" dirty="0">
                <a:hlinkClick r:id="rId2"/>
              </a:rPr>
              <a:t>bydlokoder.ru/</a:t>
            </a:r>
            <a:r>
              <a:rPr lang="en-US" sz="2000" dirty="0" err="1">
                <a:hlinkClick r:id="rId2"/>
              </a:rPr>
              <a:t>index.php?p</a:t>
            </a:r>
            <a:r>
              <a:rPr lang="en-US" sz="2000" dirty="0">
                <a:hlinkClick r:id="rId2"/>
              </a:rPr>
              <a:t>=</a:t>
            </a:r>
            <a:r>
              <a:rPr lang="en-US" sz="2000" dirty="0" err="1">
                <a:hlinkClick r:id="rId2"/>
              </a:rPr>
              <a:t>books_LISP</a:t>
            </a:r>
            <a:endParaRPr lang="uk-UA" sz="2000" dirty="0">
              <a:hlinkClick r:id="rId2"/>
            </a:endParaRPr>
          </a:p>
          <a:p>
            <a:pPr fontAlgn="base"/>
            <a:r>
              <a:rPr lang="uk-UA" sz="2000" dirty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/>
              <a:t>Кеннек</a:t>
            </a:r>
            <a:r>
              <a:rPr lang="ru-RU" sz="2000" b="1" i="1" dirty="0"/>
              <a:t>. </a:t>
            </a:r>
            <a:r>
              <a:rPr lang="ru-RU" sz="2000" dirty="0"/>
              <a:t>Интерпретация Лиспа и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r>
              <a:rPr lang="ru-RU" sz="2000" dirty="0" err="1"/>
              <a:t>Електронний</a:t>
            </a:r>
            <a:r>
              <a:rPr lang="ru-RU" sz="2000" dirty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http://blog.ilammy.net/lisp/</a:t>
            </a:r>
            <a:r>
              <a:rPr lang="uk-UA" sz="2000" dirty="0"/>
              <a:t> </a:t>
            </a:r>
            <a:endParaRPr lang="ru-RU" sz="2000" dirty="0"/>
          </a:p>
          <a:p>
            <a:endParaRPr lang="en-US" sz="2000" dirty="0">
              <a:hlinkClick r:id="rId2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611995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032" y="1075809"/>
            <a:ext cx="1207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Хоча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не є </a:t>
            </a:r>
            <a:r>
              <a:rPr lang="ru-RU" sz="2000" dirty="0" err="1"/>
              <a:t>виразами</a:t>
            </a:r>
            <a:r>
              <a:rPr lang="ru-RU" sz="2000" dirty="0"/>
              <a:t>, </a:t>
            </a:r>
            <a:r>
              <a:rPr lang="ru-RU" sz="2000" dirty="0" err="1"/>
              <a:t>складові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 і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схожу </a:t>
            </a:r>
            <a:r>
              <a:rPr lang="ru-RU" sz="2000" dirty="0" err="1"/>
              <a:t>синтаксичну</a:t>
            </a:r>
            <a:r>
              <a:rPr lang="ru-RU" sz="2000" dirty="0"/>
              <a:t> структуру: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47462" y="116632"/>
            <a:ext cx="193642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endParaRPr lang="ru-RU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37809" y="1740177"/>
            <a:ext cx="2221537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d</a:t>
            </a:r>
            <a:r>
              <a:rPr lang="en-GB" sz="2200" dirty="0" err="1">
                <a:solidFill>
                  <a:srgbClr val="0000CC"/>
                </a:solidFill>
              </a:rPr>
              <a:t>efine</a:t>
            </a:r>
            <a:r>
              <a:rPr lang="en-GB" sz="2200" dirty="0">
                <a:solidFill>
                  <a:srgbClr val="0000CC"/>
                </a:solidFill>
              </a:rPr>
              <a:t> x 23)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     (* x 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2852936"/>
            <a:ext cx="118198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перший рядок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b="1" dirty="0" err="1"/>
              <a:t>визначення</a:t>
            </a:r>
            <a:r>
              <a:rPr lang="ru-RU" sz="2000" dirty="0"/>
              <a:t>, а </a:t>
            </a:r>
            <a:r>
              <a:rPr lang="ru-RU" sz="2000" dirty="0" err="1"/>
              <a:t>наступн</a:t>
            </a:r>
            <a:r>
              <a:rPr lang="uk-UA" sz="2000" dirty="0" err="1"/>
              <a:t>ий</a:t>
            </a:r>
            <a:r>
              <a:rPr lang="uk-UA" sz="2000" dirty="0"/>
              <a:t> рядок – </a:t>
            </a:r>
            <a:r>
              <a:rPr lang="ru-RU" sz="2000" b="1" dirty="0" err="1"/>
              <a:t>вираз</a:t>
            </a:r>
            <a:r>
              <a:rPr lang="ru-RU" sz="2000" dirty="0"/>
              <a:t>.</a:t>
            </a:r>
          </a:p>
          <a:p>
            <a:pPr>
              <a:lnSpc>
                <a:spcPct val="110000"/>
              </a:lnSpc>
            </a:pPr>
            <a:r>
              <a:rPr lang="ru-RU" sz="2000" dirty="0"/>
              <a:t>Дана </a:t>
            </a:r>
            <a:r>
              <a:rPr lang="ru-RU" sz="2000" dirty="0" err="1"/>
              <a:t>відмінність</a:t>
            </a:r>
            <a:r>
              <a:rPr lang="ru-RU" sz="2000" dirty="0"/>
              <a:t> </a:t>
            </a:r>
            <a:r>
              <a:rPr lang="ru-RU" sz="2000" dirty="0" err="1"/>
              <a:t>ґрунтується</a:t>
            </a:r>
            <a:r>
              <a:rPr lang="ru-RU" sz="2000" dirty="0"/>
              <a:t> на </a:t>
            </a:r>
            <a:r>
              <a:rPr lang="ru-RU" sz="2000" dirty="0" err="1"/>
              <a:t>зв'язуванні</a:t>
            </a:r>
            <a:r>
              <a:rPr lang="ru-RU" sz="2000" dirty="0"/>
              <a:t> </a:t>
            </a:r>
            <a:r>
              <a:rPr lang="ru-RU" sz="2000" dirty="0" err="1"/>
              <a:t>означень</a:t>
            </a:r>
            <a:r>
              <a:rPr lang="ru-RU" sz="2000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та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*</a:t>
            </a:r>
            <a:r>
              <a:rPr lang="ru-RU" sz="2000" dirty="0"/>
              <a:t>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На чисто </a:t>
            </a:r>
            <a:r>
              <a:rPr lang="ru-RU" sz="2000" dirty="0" err="1"/>
              <a:t>синтаксичному</a:t>
            </a:r>
            <a:r>
              <a:rPr lang="ru-RU" sz="2000" dirty="0"/>
              <a:t>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обидві</a:t>
            </a:r>
            <a:r>
              <a:rPr lang="ru-RU" sz="2000" dirty="0"/>
              <a:t> є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формами</a:t>
            </a:r>
            <a:r>
              <a:rPr lang="ru-RU" sz="2000" dirty="0"/>
              <a:t>, а форма є </a:t>
            </a:r>
            <a:r>
              <a:rPr lang="ru-RU" sz="2000" dirty="0" err="1"/>
              <a:t>узагальненою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C00000"/>
                </a:solidFill>
              </a:rPr>
              <a:t>синтаксич</a:t>
            </a:r>
            <a:r>
              <a:rPr lang="uk-UA" sz="2000" dirty="0">
                <a:solidFill>
                  <a:srgbClr val="C00000"/>
                </a:solidFill>
              </a:rPr>
              <a:t>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частин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програми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Scheme. </a:t>
            </a:r>
            <a:endParaRPr lang="uk-UA" sz="2000" dirty="0"/>
          </a:p>
          <a:p>
            <a:pPr>
              <a:lnSpc>
                <a:spcPct val="110000"/>
              </a:lnSpc>
            </a:pPr>
            <a:r>
              <a:rPr lang="ru-RU" sz="2000" dirty="0" err="1"/>
              <a:t>Зокрема</a:t>
            </a:r>
            <a:r>
              <a:rPr lang="ru-RU" sz="2000" dirty="0"/>
              <a:t>, </a:t>
            </a:r>
            <a:r>
              <a:rPr lang="ru-RU" sz="2000" b="1" dirty="0">
                <a:solidFill>
                  <a:srgbClr val="0000CC"/>
                </a:solidFill>
              </a:rPr>
              <a:t>23</a:t>
            </a:r>
            <a:r>
              <a:rPr lang="ru-RU" sz="2000" dirty="0"/>
              <a:t> є </a:t>
            </a:r>
            <a:r>
              <a:rPr lang="ru-RU" sz="2000" dirty="0" err="1"/>
              <a:t>підформою</a:t>
            </a:r>
            <a:r>
              <a:rPr lang="ru-RU" sz="2000" dirty="0"/>
              <a:t> </a:t>
            </a:r>
            <a:r>
              <a:rPr lang="ru-RU" sz="2000" dirty="0" err="1"/>
              <a:t>форми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define x 23)</a:t>
            </a:r>
            <a:endParaRPr lang="ru-RU" sz="2000" b="1" dirty="0">
              <a:solidFill>
                <a:srgbClr val="0000CC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2495601" y="4869161"/>
            <a:ext cx="8118087" cy="1461251"/>
            <a:chOff x="971600" y="4869160"/>
            <a:chExt cx="8118087" cy="146125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138353" y="4869160"/>
              <a:ext cx="3881919" cy="1296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423462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30597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7524" y="4964574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define</a:t>
              </a:r>
              <a:endParaRPr lang="ru-RU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0608" y="55139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23</a:t>
              </a:r>
              <a:endParaRPr lang="ru-R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9250" y="55139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endParaRPr lang="ru-RU" sz="20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796136" y="5484341"/>
              <a:ext cx="1008112" cy="429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76550" y="5513903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00CC"/>
                  </a:solidFill>
                </a:rPr>
                <a:t>(* x 2)</a:t>
              </a:r>
              <a:endParaRPr lang="ru-RU" sz="2000" dirty="0"/>
            </a:p>
          </p:txBody>
        </p:sp>
        <p:cxnSp>
          <p:nvCxnSpPr>
            <p:cNvPr id="19" name="Прямая со стрелкой 18"/>
            <p:cNvCxnSpPr>
              <a:stCxn id="20" idx="0"/>
            </p:cNvCxnSpPr>
            <p:nvPr/>
          </p:nvCxnSpPr>
          <p:spPr>
            <a:xfrm flipV="1">
              <a:off x="1619672" y="5317798"/>
              <a:ext cx="1518681" cy="596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1600" y="591401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/>
                <a:t>форма</a:t>
              </a:r>
              <a:endParaRPr lang="ru-RU" sz="20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6796422" y="5735632"/>
              <a:ext cx="886503" cy="3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82925" y="5930301"/>
              <a:ext cx="1406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err="1"/>
                <a:t>підформа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449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726" y="1404252"/>
            <a:ext cx="9036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/>
              <a:t>Антон </a:t>
            </a:r>
            <a:r>
              <a:rPr lang="ru-RU" sz="1600" dirty="0" err="1"/>
              <a:t>Холомьёв</a:t>
            </a:r>
            <a:r>
              <a:rPr lang="ru-RU" sz="1600" dirty="0"/>
              <a:t>. Учебник по </a:t>
            </a:r>
            <a:r>
              <a:rPr lang="en-GB" sz="1600" dirty="0"/>
              <a:t>Haskell</a:t>
            </a:r>
            <a:r>
              <a:rPr lang="uk-UA" sz="1600" dirty="0"/>
              <a:t>. </a:t>
            </a:r>
            <a:br>
              <a:rPr lang="uk-UA" sz="1600" dirty="0"/>
            </a:br>
            <a:r>
              <a:rPr lang="en-GB" sz="1600" dirty="0">
                <a:hlinkClick r:id="rId2"/>
              </a:rPr>
              <a:t>https://docplayer.ru/25937980-Uchebnik-po-haskell-anton-holomyov.html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 err="1"/>
              <a:t>John</a:t>
            </a:r>
            <a:r>
              <a:rPr lang="ru-RU" sz="1600" dirty="0"/>
              <a:t> </a:t>
            </a:r>
            <a:r>
              <a:rPr lang="ru-RU" sz="1600" dirty="0" err="1"/>
              <a:t>Harrison</a:t>
            </a:r>
            <a:r>
              <a:rPr lang="en-US" sz="1600" dirty="0"/>
              <a:t>. </a:t>
            </a:r>
            <a:r>
              <a:rPr lang="ru-RU" sz="1600" dirty="0"/>
              <a:t>Введение в функциональное программирование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https://nsu.ru/xmlui/bitstream/handle/nsu/8874/Harrison.pdf;jsessionid=7BDBFCF0EA05BFD026052B868E6DAEDF?sequence=1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Лидия </a:t>
            </a:r>
            <a:r>
              <a:rPr lang="ru-RU" sz="1600" dirty="0" err="1"/>
              <a:t>Городняя</a:t>
            </a:r>
            <a:r>
              <a:rPr lang="en-US" sz="1600" dirty="0"/>
              <a:t>. </a:t>
            </a:r>
            <a:r>
              <a:rPr lang="ru-RU" sz="1600" dirty="0"/>
              <a:t>Введение в программирование на языке Лисп</a:t>
            </a:r>
            <a:r>
              <a:rPr lang="en-US" sz="1600" dirty="0"/>
              <a:t>. </a:t>
            </a:r>
            <a:r>
              <a:rPr lang="en-US" sz="1600" dirty="0">
                <a:hlinkClick r:id="rId4"/>
              </a:rPr>
              <a:t>http://window.edu.ru/resource/684/41684/files/prog_lisp.pdf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uk-UA" sz="1600" dirty="0" err="1"/>
              <a:t>Практический</a:t>
            </a:r>
            <a:r>
              <a:rPr lang="uk-UA" sz="1600" dirty="0"/>
              <a:t> </a:t>
            </a:r>
            <a:r>
              <a:rPr lang="en-US" sz="1600" dirty="0"/>
              <a:t>Common Lisp.</a:t>
            </a:r>
            <a:r>
              <a:rPr lang="uk-UA" sz="1600" dirty="0"/>
              <a:t> </a:t>
            </a:r>
            <a:r>
              <a:rPr lang="en-GB" sz="1600" dirty="0">
                <a:hlinkClick r:id="rId5"/>
              </a:rPr>
              <a:t>http://lisper.ru/pcl/pcl.pdf</a:t>
            </a:r>
            <a:r>
              <a:rPr lang="uk-UA" sz="1600" dirty="0"/>
              <a:t> 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6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sz="2000" dirty="0"/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Haskell, Lisp, Common Lisp</a:t>
            </a:r>
            <a:r>
              <a:rPr lang="en-US" sz="2700" b="1">
                <a:solidFill>
                  <a:schemeClr val="bg1"/>
                </a:solidFill>
              </a:rPr>
              <a:t>,  ML</a:t>
            </a:r>
            <a:endParaRPr lang="uk-UA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2031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565400"/>
            <a:ext cx="7848600" cy="29638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dirty="0">
                <a:hlinkClick r:id="rId2"/>
              </a:rPr>
              <a:t>tkovalyuk@ukr.net</a:t>
            </a:r>
            <a:r>
              <a:rPr lang="uk-UA" sz="2700" dirty="0"/>
              <a:t/>
            </a:r>
            <a:br>
              <a:rPr lang="uk-UA" sz="2700" dirty="0"/>
            </a:br>
            <a:r>
              <a:rPr lang="en-GB" sz="2700" dirty="0">
                <a:solidFill>
                  <a:srgbClr val="0000CC"/>
                </a:solidFill>
                <a:hlinkClick r:id="rId3"/>
              </a:rPr>
              <a:t>https://github.com/tkovalyuk/funcprogram</a:t>
            </a:r>
            <a:r>
              <a:rPr lang="uk-UA" sz="2700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16593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8884" y="1124744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використовуватися</a:t>
            </a:r>
            <a:r>
              <a:rPr lang="ru-RU" sz="2000" dirty="0"/>
              <a:t> для </a:t>
            </a:r>
            <a:r>
              <a:rPr lang="ru-RU" sz="2000" dirty="0" err="1"/>
              <a:t>пробудови</a:t>
            </a:r>
            <a:r>
              <a:rPr lang="ru-RU" sz="2000" dirty="0"/>
              <a:t> процедур.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79955" y="1772817"/>
            <a:ext cx="201622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it-IT" sz="2200" dirty="0">
                <a:solidFill>
                  <a:srgbClr val="0000CC"/>
                </a:solidFill>
              </a:rPr>
              <a:t>(+ x 42))</a:t>
            </a:r>
            <a:endParaRPr lang="ru-RU" sz="2200" dirty="0">
              <a:solidFill>
                <a:srgbClr val="0000CC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279576" y="1524855"/>
            <a:ext cx="576064" cy="4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5314802" y="1772816"/>
            <a:ext cx="5325626" cy="539280"/>
            <a:chOff x="5314802" y="1772816"/>
            <a:chExt cx="5325626" cy="539280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314802" y="1837856"/>
              <a:ext cx="2032817" cy="474240"/>
              <a:chOff x="4613098" y="1794066"/>
              <a:chExt cx="2032817" cy="474240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13098" y="1794066"/>
                <a:ext cx="8451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 dirty="0">
                    <a:solidFill>
                      <a:srgbClr val="FF0000"/>
                    </a:solidFill>
                  </a:rPr>
                  <a:t>(f 23)</a:t>
                </a: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Стрелка вправо 6"/>
              <p:cNvSpPr/>
              <p:nvPr/>
            </p:nvSpPr>
            <p:spPr>
              <a:xfrm>
                <a:off x="5508104" y="1948191"/>
                <a:ext cx="576064" cy="240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147060" y="1837419"/>
                <a:ext cx="4988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 dirty="0">
                    <a:solidFill>
                      <a:srgbClr val="FF0000"/>
                    </a:solidFill>
                  </a:rPr>
                  <a:t>65</a:t>
                </a: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007624" y="1772816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rgbClr val="FF0000"/>
                  </a:solidFill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11" idx="1"/>
              <a:endCxn id="8" idx="3"/>
            </p:cNvCxnSpPr>
            <p:nvPr/>
          </p:nvCxnSpPr>
          <p:spPr>
            <a:xfrm flipH="1">
              <a:off x="7347618" y="1972871"/>
              <a:ext cx="660006" cy="123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Прямоугольник 14"/>
          <p:cNvSpPr/>
          <p:nvPr/>
        </p:nvSpPr>
        <p:spPr>
          <a:xfrm>
            <a:off x="156100" y="2833703"/>
            <a:ext cx="12035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Процедура є </a:t>
            </a:r>
            <a:r>
              <a:rPr lang="ru-RU" sz="2000" dirty="0" err="1"/>
              <a:t>абстракцією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. </a:t>
            </a:r>
          </a:p>
          <a:p>
            <a:r>
              <a:rPr lang="ru-RU" sz="2000" dirty="0" err="1"/>
              <a:t>Круглі</a:t>
            </a:r>
            <a:r>
              <a:rPr lang="ru-RU" sz="2000" dirty="0"/>
              <a:t> дужки </a:t>
            </a:r>
            <a:r>
              <a:rPr lang="ru-RU" sz="2000" dirty="0" err="1"/>
              <a:t>навколо</a:t>
            </a:r>
            <a:r>
              <a:rPr lang="ru-RU" sz="2000" dirty="0"/>
              <a:t> </a:t>
            </a:r>
            <a:r>
              <a:rPr lang="ru-RU" sz="2400" b="1" dirty="0">
                <a:solidFill>
                  <a:srgbClr val="0000CC"/>
                </a:solidFill>
              </a:rPr>
              <a:t>f </a:t>
            </a:r>
            <a:r>
              <a:rPr lang="ru-RU" sz="2400" b="1" dirty="0" smtClean="0">
                <a:solidFill>
                  <a:srgbClr val="0000CC"/>
                </a:solidFill>
              </a:rPr>
              <a:t>x </a:t>
            </a:r>
            <a:r>
              <a:rPr lang="ru-RU" sz="2000" dirty="0" err="1" smtClean="0"/>
              <a:t>позначають</a:t>
            </a:r>
            <a:r>
              <a:rPr lang="ru-RU" sz="2000" dirty="0" smtClean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(f 23) </a:t>
            </a:r>
            <a:r>
              <a:rPr lang="ru-RU" sz="2000" dirty="0"/>
              <a:t>є </a:t>
            </a:r>
            <a:r>
              <a:rPr lang="ru-RU" sz="2000" dirty="0" err="1" smtClean="0"/>
              <a:t>викликом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, і </a:t>
            </a:r>
            <a:r>
              <a:rPr lang="ru-RU" sz="2000" dirty="0" err="1"/>
              <a:t>означає</a:t>
            </a:r>
            <a:r>
              <a:rPr lang="ru-RU" sz="2000" dirty="0"/>
              <a:t> "</a:t>
            </a:r>
            <a:r>
              <a:rPr lang="ru-RU" sz="2000" dirty="0" err="1">
                <a:solidFill>
                  <a:srgbClr val="0000CC"/>
                </a:solidFill>
              </a:rPr>
              <a:t>вирахувати</a:t>
            </a:r>
            <a:r>
              <a:rPr lang="ru-RU" sz="2000" dirty="0">
                <a:solidFill>
                  <a:srgbClr val="0000CC"/>
                </a:solidFill>
              </a:rPr>
              <a:t> (+ х 42) (</a:t>
            </a:r>
            <a:r>
              <a:rPr lang="ru-RU" sz="2000" dirty="0" err="1">
                <a:solidFill>
                  <a:srgbClr val="0000CC"/>
                </a:solidFill>
              </a:rPr>
              <a:t>тіло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</a:rPr>
              <a:t>) з x, </a:t>
            </a:r>
            <a:r>
              <a:rPr lang="ru-RU" sz="2000" dirty="0" err="1">
                <a:solidFill>
                  <a:srgbClr val="0000CC"/>
                </a:solidFill>
              </a:rPr>
              <a:t>прив'язаним</a:t>
            </a:r>
            <a:r>
              <a:rPr lang="ru-RU" sz="2000" dirty="0">
                <a:solidFill>
                  <a:srgbClr val="0000CC"/>
                </a:solidFill>
              </a:rPr>
              <a:t> до 23 ".</a:t>
            </a:r>
          </a:p>
          <a:p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 є </a:t>
            </a:r>
            <a:r>
              <a:rPr lang="ru-RU" sz="2000" dirty="0" err="1"/>
              <a:t>об'єктами</a:t>
            </a:r>
            <a:r>
              <a:rPr lang="ru-RU" sz="2000" dirty="0"/>
              <a:t>,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передавати</a:t>
            </a:r>
            <a:r>
              <a:rPr lang="ru-RU" sz="2000" dirty="0"/>
              <a:t> в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673159" y="4847025"/>
            <a:ext cx="264604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GB" sz="2200" dirty="0">
                <a:solidFill>
                  <a:srgbClr val="0000CC"/>
                </a:solidFill>
              </a:rPr>
              <a:t>(+ x 42))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(define (g p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GB" sz="2200" dirty="0">
                <a:solidFill>
                  <a:srgbClr val="0000CC"/>
                </a:solidFill>
              </a:rPr>
              <a:t>(p x))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7621" y="4847025"/>
            <a:ext cx="2632804" cy="893132"/>
            <a:chOff x="7677621" y="4538667"/>
            <a:chExt cx="2632804" cy="89313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677621" y="5000912"/>
              <a:ext cx="115929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(g f 23) 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408400" y="4977724"/>
              <a:ext cx="49885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65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8747962" y="5077186"/>
              <a:ext cx="576064" cy="240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77621" y="4538667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rgbClr val="FF0000"/>
                  </a:solidFill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97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124744"/>
            <a:ext cx="1163924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Фактично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багато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зумовлених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операцій</a:t>
            </a:r>
            <a:r>
              <a:rPr lang="ru-RU" sz="2200" dirty="0">
                <a:latin typeface="+mn-lt"/>
              </a:rPr>
              <a:t> </a:t>
            </a:r>
            <a:r>
              <a:rPr lang="en-GB" sz="2200" dirty="0">
                <a:latin typeface="+mn-lt"/>
              </a:rPr>
              <a:t>Scheme </a:t>
            </a:r>
            <a:r>
              <a:rPr lang="ru-RU" sz="2200" dirty="0" err="1">
                <a:latin typeface="+mn-lt"/>
              </a:rPr>
              <a:t>забезпечуються</a:t>
            </a:r>
            <a:r>
              <a:rPr lang="ru-RU" sz="2200" dirty="0">
                <a:latin typeface="+mn-lt"/>
              </a:rPr>
              <a:t> не синтаксисом, а </a:t>
            </a:r>
            <a:r>
              <a:rPr lang="ru-RU" sz="2200" dirty="0" err="1">
                <a:latin typeface="+mn-lt"/>
              </a:rPr>
              <a:t>змінними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значеннями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яких</a:t>
            </a:r>
            <a:r>
              <a:rPr lang="ru-RU" sz="2200" dirty="0">
                <a:latin typeface="+mn-lt"/>
              </a:rPr>
              <a:t> є </a:t>
            </a:r>
            <a:r>
              <a:rPr lang="ru-RU" sz="2200" dirty="0" err="1">
                <a:latin typeface="+mn-lt"/>
              </a:rPr>
              <a:t>процедури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Операція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+, </a:t>
            </a:r>
            <a:r>
              <a:rPr lang="ru-RU" sz="2200" dirty="0" err="1"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набуває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спеціального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синтаксичного</a:t>
            </a:r>
            <a:r>
              <a:rPr lang="ru-RU" sz="2200" dirty="0">
                <a:latin typeface="+mn-lt"/>
              </a:rPr>
              <a:t>  </a:t>
            </a:r>
            <a:r>
              <a:rPr lang="ru-RU" sz="2200" dirty="0" err="1">
                <a:latin typeface="+mn-lt"/>
              </a:rPr>
              <a:t>трактування</a:t>
            </a:r>
            <a:r>
              <a:rPr lang="ru-RU" sz="2200" dirty="0">
                <a:latin typeface="+mn-lt"/>
              </a:rPr>
              <a:t> в </a:t>
            </a:r>
            <a:r>
              <a:rPr lang="ru-RU" sz="2200" dirty="0" err="1">
                <a:latin typeface="+mn-lt"/>
              </a:rPr>
              <a:t>багатьох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інших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мовах</a:t>
            </a:r>
            <a:r>
              <a:rPr lang="ru-RU" sz="2200" dirty="0">
                <a:latin typeface="+mn-lt"/>
              </a:rPr>
              <a:t>, в </a:t>
            </a:r>
            <a:r>
              <a:rPr lang="en-GB" sz="2200" dirty="0">
                <a:latin typeface="+mn-lt"/>
              </a:rPr>
              <a:t>Scheme </a:t>
            </a:r>
            <a:r>
              <a:rPr lang="ru-RU" sz="2200" dirty="0">
                <a:latin typeface="+mn-lt"/>
              </a:rPr>
              <a:t>є </a:t>
            </a:r>
            <a:r>
              <a:rPr lang="ru-RU" sz="2200" dirty="0" err="1">
                <a:latin typeface="+mn-lt"/>
              </a:rPr>
              <a:t>всього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лише</a:t>
            </a:r>
            <a:r>
              <a:rPr lang="ru-RU" sz="2200" dirty="0">
                <a:latin typeface="+mn-lt"/>
              </a:rPr>
              <a:t> є </a:t>
            </a:r>
            <a:r>
              <a:rPr lang="ru-RU" sz="2200" b="1" dirty="0" err="1">
                <a:latin typeface="+mn-lt"/>
              </a:rPr>
              <a:t>регулярним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ідентифікатором</a:t>
            </a:r>
            <a:r>
              <a:rPr lang="ru-RU" sz="2200" dirty="0">
                <a:latin typeface="+mn-lt"/>
              </a:rPr>
              <a:t>, </a:t>
            </a:r>
            <a:r>
              <a:rPr lang="ru-RU" sz="2200" b="1" dirty="0" err="1">
                <a:latin typeface="+mn-lt"/>
              </a:rPr>
              <a:t>пов'язаним</a:t>
            </a:r>
            <a:r>
              <a:rPr lang="ru-RU" sz="2200" b="1" dirty="0">
                <a:latin typeface="+mn-lt"/>
              </a:rPr>
              <a:t> з процедурою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відповідною</a:t>
            </a:r>
            <a:r>
              <a:rPr lang="ru-RU" sz="2200" dirty="0">
                <a:latin typeface="+mn-lt"/>
              </a:rPr>
              <a:t> числовому </a:t>
            </a:r>
            <a:r>
              <a:rPr lang="ru-RU" sz="2200" dirty="0" err="1">
                <a:latin typeface="+mn-lt"/>
              </a:rPr>
              <a:t>об'єкту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Те </a:t>
            </a:r>
            <a:r>
              <a:rPr lang="ru-RU" sz="2200" dirty="0" err="1">
                <a:latin typeface="+mn-lt"/>
              </a:rPr>
              <a:t>саме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стосується</a:t>
            </a:r>
            <a:r>
              <a:rPr lang="ru-RU" sz="2200" dirty="0">
                <a:latin typeface="+mn-lt"/>
              </a:rPr>
              <a:t> і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*</a:t>
            </a:r>
            <a:r>
              <a:rPr lang="ru-RU" sz="2200" dirty="0">
                <a:latin typeface="+mn-lt"/>
              </a:rPr>
              <a:t>, і </a:t>
            </a:r>
            <a:r>
              <a:rPr lang="ru-RU" sz="2200" dirty="0" err="1">
                <a:latin typeface="+mn-lt"/>
              </a:rPr>
              <a:t>багатьох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інших</a:t>
            </a:r>
            <a:r>
              <a:rPr lang="ru-RU" sz="2200" dirty="0">
                <a:latin typeface="+mn-lt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89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6" y="913062"/>
            <a:ext cx="119533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Розглянемо функцію факторіал, яка визначається рівнянням</a:t>
            </a:r>
          </a:p>
          <a:p>
            <a:pPr algn="ctr"/>
            <a:r>
              <a:rPr lang="en-US" sz="2200" b="1" dirty="0"/>
              <a:t>n! = N · (n - 1) · (n - 2) · · 3 · 2 · 1</a:t>
            </a:r>
          </a:p>
          <a:p>
            <a:r>
              <a:rPr lang="uk-UA" sz="2200" dirty="0"/>
              <a:t>Існує безліч способів обчислювати факторіали. Один з них полягає в тому, що </a:t>
            </a:r>
            <a:r>
              <a:rPr lang="en-US" sz="2200" b="1" dirty="0">
                <a:solidFill>
                  <a:srgbClr val="0000CC"/>
                </a:solidFill>
              </a:rPr>
              <a:t>n! </a:t>
            </a:r>
            <a:r>
              <a:rPr lang="uk-UA" sz="2200" dirty="0"/>
              <a:t>для будь-якого </a:t>
            </a:r>
            <a:r>
              <a:rPr lang="uk-UA" sz="2200" dirty="0" err="1"/>
              <a:t>додатнього</a:t>
            </a:r>
            <a:r>
              <a:rPr lang="uk-UA" sz="2200" dirty="0"/>
              <a:t> цілого числа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</a:t>
            </a:r>
            <a:r>
              <a:rPr lang="uk-UA" sz="2200" dirty="0"/>
              <a:t>дорівнює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, </a:t>
            </a:r>
            <a:r>
              <a:rPr lang="uk-UA" sz="2200" dirty="0"/>
              <a:t>помноженому на </a:t>
            </a:r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n - 1) !:</a:t>
            </a:r>
            <a:endParaRPr lang="uk-UA" sz="2200" b="1" dirty="0">
              <a:solidFill>
                <a:srgbClr val="0000CC"/>
              </a:solidFill>
            </a:endParaRPr>
          </a:p>
          <a:p>
            <a:endParaRPr lang="en-US" sz="2200" b="1" dirty="0">
              <a:solidFill>
                <a:srgbClr val="0000CC"/>
              </a:solidFill>
            </a:endParaRPr>
          </a:p>
          <a:p>
            <a:pPr algn="ctr"/>
            <a:r>
              <a:rPr lang="en-US" sz="2200" b="1" dirty="0"/>
              <a:t>n! = N · [(n - 1) · (n - 2) · · 3 · 2 · 1] = n · (n - 1)!</a:t>
            </a:r>
            <a:endParaRPr lang="uk-UA" sz="2200" b="1" dirty="0"/>
          </a:p>
          <a:p>
            <a:pPr algn="ctr"/>
            <a:endParaRPr lang="en-US" sz="2200" b="1" dirty="0"/>
          </a:p>
          <a:p>
            <a:r>
              <a:rPr lang="uk-UA" sz="2200" dirty="0"/>
              <a:t>Таким чином, можна обчислити </a:t>
            </a:r>
            <a:r>
              <a:rPr lang="en-US" sz="2200" dirty="0"/>
              <a:t>n !, </a:t>
            </a:r>
            <a:r>
              <a:rPr lang="uk-UA" sz="2200" dirty="0"/>
              <a:t>обчисливши спочатку (</a:t>
            </a:r>
            <a:r>
              <a:rPr lang="en-US" sz="2200" dirty="0"/>
              <a:t>n - 1) !, </a:t>
            </a:r>
            <a:r>
              <a:rPr lang="uk-UA" sz="2200" dirty="0"/>
              <a:t>а потім помноживши його на </a:t>
            </a:r>
            <a:r>
              <a:rPr lang="en-US" sz="2200" dirty="0"/>
              <a:t>n.</a:t>
            </a:r>
            <a:endParaRPr lang="uk-UA" sz="2200" dirty="0"/>
          </a:p>
          <a:p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додати</a:t>
            </a:r>
            <a:r>
              <a:rPr lang="ru-RU" sz="2200" dirty="0"/>
              <a:t> </a:t>
            </a:r>
            <a:r>
              <a:rPr lang="ru-RU" sz="2200" dirty="0" err="1"/>
              <a:t>умову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b="1" dirty="0"/>
              <a:t>1! </a:t>
            </a:r>
            <a:r>
              <a:rPr lang="ru-RU" sz="2200" b="1" dirty="0" err="1"/>
              <a:t>дорівнює</a:t>
            </a:r>
            <a:r>
              <a:rPr lang="ru-RU" sz="2200" b="1" dirty="0"/>
              <a:t> 1,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записати</a:t>
            </a:r>
            <a:r>
              <a:rPr lang="ru-RU" sz="2200" dirty="0"/>
              <a:t> процедуру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4692063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(if (= n </a:t>
            </a:r>
            <a:r>
              <a:rPr lang="uk-UA" sz="2200" dirty="0" smtClean="0">
                <a:solidFill>
                  <a:srgbClr val="0000CC"/>
                </a:solidFill>
              </a:rPr>
              <a:t>0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1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(* n (factorial (- n 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859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ru-RU" sz="3600" b="1" dirty="0" err="1">
                <a:solidFill>
                  <a:schemeClr val="bg1"/>
                </a:solidFill>
              </a:rPr>
              <a:t>рекурсивний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обчислень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336" y="1135947"/>
            <a:ext cx="118093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 err="1"/>
              <a:t>Підставкова</a:t>
            </a:r>
            <a:r>
              <a:rPr lang="uk-UA" sz="2200" dirty="0"/>
              <a:t> модель показує спочатку серію </a:t>
            </a:r>
            <a:r>
              <a:rPr lang="uk-UA" sz="2200" b="1" dirty="0"/>
              <a:t>розширень</a:t>
            </a:r>
            <a:r>
              <a:rPr lang="uk-UA" sz="2200" dirty="0"/>
              <a:t>, а потім </a:t>
            </a:r>
            <a:r>
              <a:rPr lang="uk-UA" sz="2200" b="1" dirty="0"/>
              <a:t>стиснення</a:t>
            </a:r>
            <a:r>
              <a:rPr lang="uk-UA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 Розширення відбувається по мірі того, як процес будує ланцюжок відкладених операцій (</a:t>
            </a:r>
            <a:r>
              <a:rPr lang="en-US" sz="2200" dirty="0"/>
              <a:t>deferred operations), </a:t>
            </a:r>
            <a:r>
              <a:rPr lang="uk-UA" sz="2200" dirty="0"/>
              <a:t>в даному випадку ланцюжок множень.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Стиснення відбувається тоді, коли виконуються ці відкладені операції.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b="1" dirty="0"/>
              <a:t>Такий тип процесу, який характеризується ланцюжком відкладених операцій, називається </a:t>
            </a:r>
            <a:r>
              <a:rPr lang="uk-UA" sz="2200" b="1" dirty="0">
                <a:solidFill>
                  <a:srgbClr val="0000CC"/>
                </a:solidFill>
              </a:rPr>
              <a:t>рекурсивним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recursive process). </a:t>
            </a:r>
            <a:endParaRPr lang="uk-UA" sz="22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Виконання цього процесу вимагає, щоб інтерпретатор запам'ятовував, які операції він повинен виконати згодом.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При обчисленні </a:t>
            </a:r>
            <a:r>
              <a:rPr lang="en-US" sz="2200" b="1" dirty="0">
                <a:solidFill>
                  <a:srgbClr val="0000CC"/>
                </a:solidFill>
              </a:rPr>
              <a:t>n! </a:t>
            </a:r>
            <a:r>
              <a:rPr lang="uk-UA" sz="2200" dirty="0"/>
              <a:t>довжина ланцюжка відкладених множень, а отже, і обсяг даних, яких потрібно зберегти, зростає </a:t>
            </a:r>
            <a:r>
              <a:rPr lang="uk-UA" sz="2200" b="1" dirty="0">
                <a:solidFill>
                  <a:srgbClr val="C00000"/>
                </a:solidFill>
              </a:rPr>
              <a:t>лінійно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з ростом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(</a:t>
            </a:r>
            <a:r>
              <a:rPr lang="uk-UA" sz="2200" dirty="0"/>
              <a:t>пропорційний </a:t>
            </a:r>
            <a:r>
              <a:rPr lang="en-US" sz="2200" dirty="0"/>
              <a:t>n), </a:t>
            </a:r>
            <a:r>
              <a:rPr lang="uk-UA" sz="2200" dirty="0"/>
              <a:t>як і число кроків.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лінійно рекурсивним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linear recursive process).</a:t>
            </a:r>
            <a:endParaRPr lang="uk-UA" sz="2200" b="1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4257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29" y="1256615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рекурсивний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для </a:t>
            </a:r>
            <a:r>
              <a:rPr lang="ru-RU" sz="3600" b="1" dirty="0" err="1">
                <a:solidFill>
                  <a:schemeClr val="bg1"/>
                </a:solidFill>
              </a:rPr>
              <a:t>обчислення</a:t>
            </a:r>
            <a:r>
              <a:rPr lang="ru-RU" sz="3600" b="1" dirty="0">
                <a:solidFill>
                  <a:schemeClr val="bg1"/>
                </a:solidFill>
              </a:rPr>
              <a:t> 6!</a:t>
            </a:r>
            <a:endParaRPr lang="uk-UA" sz="3600" b="1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81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6121" y="4725144"/>
            <a:ext cx="23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Процес стиснення</a:t>
            </a:r>
          </a:p>
          <a:p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48808" y="933450"/>
            <a:ext cx="259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Процес розширення </a:t>
            </a:r>
          </a:p>
          <a:p>
            <a:r>
              <a:rPr lang="uk-UA" sz="2000" dirty="0"/>
              <a:t>(занурення)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6971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7947</TotalTime>
  <Words>4269</Words>
  <Application>Microsoft Office PowerPoint</Application>
  <PresentationFormat>Широкоэкранный</PresentationFormat>
  <Paragraphs>498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Calibri</vt:lpstr>
      <vt:lpstr>Times New Roman</vt:lpstr>
      <vt:lpstr>Wingdings</vt:lpstr>
      <vt:lpstr>Arial</vt:lpstr>
      <vt:lpstr>Symbol</vt:lpstr>
      <vt:lpstr>Calibri Light</vt:lpstr>
      <vt:lpstr>Tahoma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https://github.com/tkovalyuk/funcprogram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608</cp:revision>
  <dcterms:created xsi:type="dcterms:W3CDTF">2007-02-07T08:30:43Z</dcterms:created>
  <dcterms:modified xsi:type="dcterms:W3CDTF">2021-10-04T05:40:24Z</dcterms:modified>
</cp:coreProperties>
</file>