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4389" r:id="rId1"/>
    <p:sldMasterId id="2147484397" r:id="rId2"/>
  </p:sldMasterIdLst>
  <p:notesMasterIdLst>
    <p:notesMasterId r:id="rId41"/>
  </p:notesMasterIdLst>
  <p:sldIdLst>
    <p:sldId id="488" r:id="rId3"/>
    <p:sldId id="487" r:id="rId4"/>
    <p:sldId id="436" r:id="rId5"/>
    <p:sldId id="631" r:id="rId6"/>
    <p:sldId id="630" r:id="rId7"/>
    <p:sldId id="633" r:id="rId8"/>
    <p:sldId id="632" r:id="rId9"/>
    <p:sldId id="634" r:id="rId10"/>
    <p:sldId id="625" r:id="rId11"/>
    <p:sldId id="626" r:id="rId12"/>
    <p:sldId id="627" r:id="rId13"/>
    <p:sldId id="628" r:id="rId14"/>
    <p:sldId id="636" r:id="rId15"/>
    <p:sldId id="637" r:id="rId16"/>
    <p:sldId id="638" r:id="rId17"/>
    <p:sldId id="639" r:id="rId18"/>
    <p:sldId id="591" r:id="rId19"/>
    <p:sldId id="640" r:id="rId20"/>
    <p:sldId id="593" r:id="rId21"/>
    <p:sldId id="594" r:id="rId22"/>
    <p:sldId id="641" r:id="rId23"/>
    <p:sldId id="595" r:id="rId24"/>
    <p:sldId id="596" r:id="rId25"/>
    <p:sldId id="606" r:id="rId26"/>
    <p:sldId id="607" r:id="rId27"/>
    <p:sldId id="623" r:id="rId28"/>
    <p:sldId id="624" r:id="rId29"/>
    <p:sldId id="608" r:id="rId30"/>
    <p:sldId id="621" r:id="rId31"/>
    <p:sldId id="622" r:id="rId32"/>
    <p:sldId id="617" r:id="rId33"/>
    <p:sldId id="618" r:id="rId34"/>
    <p:sldId id="619" r:id="rId35"/>
    <p:sldId id="620" r:id="rId36"/>
    <p:sldId id="475" r:id="rId37"/>
    <p:sldId id="587" r:id="rId38"/>
    <p:sldId id="553" r:id="rId39"/>
    <p:sldId id="387" r:id="rId40"/>
  </p:sldIdLst>
  <p:sldSz cx="12192000" cy="6858000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Bookman Old Style" panose="02050604050505020204" pitchFamily="18" charset="0"/>
      <p:regular r:id="rId46"/>
      <p:bold r:id="rId47"/>
      <p:italic r:id="rId48"/>
      <p:boldItalic r:id="rId49"/>
    </p:embeddedFont>
    <p:embeddedFont>
      <p:font typeface="Calibri Light" panose="020F0302020204030204" pitchFamily="34" charset="0"/>
      <p:regular r:id="rId50"/>
      <p:italic r:id="rId51"/>
    </p:embeddedFont>
    <p:embeddedFont>
      <p:font typeface="Tahoma" panose="020B0604030504040204" pitchFamily="34" charset="0"/>
      <p:regular r:id="rId52"/>
      <p:bold r:id="rId53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9FFFF"/>
    <a:srgbClr val="006600"/>
    <a:srgbClr val="CC3300"/>
    <a:srgbClr val="E1FEA6"/>
    <a:srgbClr val="FFF5CB"/>
    <a:srgbClr val="000099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7" autoAdjust="0"/>
    <p:restoredTop sz="94664" autoAdjust="0"/>
  </p:normalViewPr>
  <p:slideViewPr>
    <p:cSldViewPr>
      <p:cViewPr varScale="1">
        <p:scale>
          <a:sx n="86" d="100"/>
          <a:sy n="86" d="100"/>
        </p:scale>
        <p:origin x="96" y="2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08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7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font" Target="fonts/font10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5.fntdata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8.fntdata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3.fntdata"/><Relationship Id="rId5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99AECBE-6641-4858-A154-49259F42AE1F}" type="datetimeFigureOut">
              <a:rPr lang="ru-RU"/>
              <a:pPr>
                <a:defRPr/>
              </a:pPr>
              <a:t>04.10.2021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ru-R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F01BA5B-E64C-425B-B404-47056B1C9CD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6934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1BA5B-E64C-425B-B404-47056B1C9CDF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90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1BA5B-E64C-425B-B404-47056B1C9CDF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2544" y="6551552"/>
            <a:ext cx="1162693" cy="280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ru-RU" dirty="0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3944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389" y="-26426"/>
            <a:ext cx="12225391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 userDrawn="1"/>
        </p:nvSpPr>
        <p:spPr>
          <a:xfrm>
            <a:off x="-34417" y="935146"/>
            <a:ext cx="12225391" cy="5922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>
              <a:solidFill>
                <a:prstClr val="white"/>
              </a:solidFill>
            </a:endParaRP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3503714" y="6551552"/>
            <a:ext cx="731104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uk-UA" sz="1200" dirty="0" smtClean="0">
                <a:solidFill>
                  <a:prstClr val="white"/>
                </a:solidFill>
              </a:rPr>
              <a:t>Т.В. </a:t>
            </a:r>
            <a:r>
              <a:rPr lang="uk-UA" sz="1200" dirty="0" err="1" smtClean="0">
                <a:solidFill>
                  <a:prstClr val="white"/>
                </a:solidFill>
              </a:rPr>
              <a:t>Ковалюк</a:t>
            </a:r>
            <a:r>
              <a:rPr lang="uk-UA" sz="1200" dirty="0" smtClean="0">
                <a:solidFill>
                  <a:prstClr val="white"/>
                </a:solidFill>
              </a:rPr>
              <a:t> Функціональне програмування КНУ </a:t>
            </a:r>
            <a:r>
              <a:rPr lang="uk-UA" sz="1200" dirty="0" err="1" smtClean="0">
                <a:solidFill>
                  <a:prstClr val="white"/>
                </a:solidFill>
              </a:rPr>
              <a:t>ім</a:t>
            </a:r>
            <a:r>
              <a:rPr lang="uk-UA" sz="1200" dirty="0" smtClean="0">
                <a:solidFill>
                  <a:prstClr val="white"/>
                </a:solidFill>
              </a:rPr>
              <a:t> </a:t>
            </a:r>
            <a:r>
              <a:rPr lang="uk-UA" sz="1200" dirty="0" err="1" smtClean="0">
                <a:solidFill>
                  <a:prstClr val="white"/>
                </a:solidFill>
              </a:rPr>
              <a:t>Т.Шевченка</a:t>
            </a:r>
            <a:endParaRPr lang="ru-RU" sz="1200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3496521" y="6551552"/>
            <a:ext cx="731104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uk-UA" sz="1200" dirty="0" smtClean="0">
                <a:solidFill>
                  <a:prstClr val="black"/>
                </a:solidFill>
              </a:rPr>
              <a:t>Т.В. </a:t>
            </a:r>
            <a:r>
              <a:rPr lang="uk-UA" sz="1200" dirty="0" err="1" smtClean="0">
                <a:solidFill>
                  <a:prstClr val="black"/>
                </a:solidFill>
              </a:rPr>
              <a:t>Ковалюк</a:t>
            </a:r>
            <a:r>
              <a:rPr lang="uk-UA" sz="1200" dirty="0" smtClean="0">
                <a:solidFill>
                  <a:prstClr val="black"/>
                </a:solidFill>
              </a:rPr>
              <a:t> Функціональне програмування КНУ </a:t>
            </a:r>
            <a:r>
              <a:rPr lang="uk-UA" sz="1200" dirty="0" err="1" smtClean="0">
                <a:solidFill>
                  <a:prstClr val="black"/>
                </a:solidFill>
              </a:rPr>
              <a:t>ім</a:t>
            </a:r>
            <a:r>
              <a:rPr lang="uk-UA" sz="1200" dirty="0" smtClean="0">
                <a:solidFill>
                  <a:prstClr val="black"/>
                </a:solidFill>
              </a:rPr>
              <a:t> Т. Шевченка</a:t>
            </a:r>
            <a:endParaRPr lang="ru-RU" sz="1200" dirty="0">
              <a:solidFill>
                <a:prstClr val="black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" y="6438044"/>
            <a:ext cx="12234479" cy="10569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2544" y="6551552"/>
            <a:ext cx="1162693" cy="280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ru-RU" dirty="0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2123469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042760" y="6612106"/>
            <a:ext cx="731104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uk-UA" sz="1200" dirty="0" smtClean="0">
                <a:solidFill>
                  <a:prstClr val="black"/>
                </a:solidFill>
              </a:rPr>
              <a:t>Т.В. </a:t>
            </a:r>
            <a:r>
              <a:rPr lang="uk-UA" sz="1200" dirty="0" err="1" smtClean="0">
                <a:solidFill>
                  <a:prstClr val="black"/>
                </a:solidFill>
              </a:rPr>
              <a:t>Ковалюк</a:t>
            </a:r>
            <a:r>
              <a:rPr lang="uk-UA" sz="1200" dirty="0" smtClean="0">
                <a:solidFill>
                  <a:prstClr val="black"/>
                </a:solidFill>
              </a:rPr>
              <a:t> Функціональне програмування КНУ </a:t>
            </a:r>
            <a:r>
              <a:rPr lang="uk-UA" sz="1200" dirty="0" err="1" smtClean="0">
                <a:solidFill>
                  <a:prstClr val="black"/>
                </a:solidFill>
              </a:rPr>
              <a:t>ім</a:t>
            </a:r>
            <a:r>
              <a:rPr lang="uk-UA" sz="1200" dirty="0" smtClean="0">
                <a:solidFill>
                  <a:prstClr val="black"/>
                </a:solidFill>
              </a:rPr>
              <a:t> </a:t>
            </a:r>
            <a:r>
              <a:rPr lang="uk-UA" sz="1200" dirty="0" err="1" smtClean="0">
                <a:solidFill>
                  <a:prstClr val="black"/>
                </a:solidFill>
              </a:rPr>
              <a:t>Т.Шевченка</a:t>
            </a:r>
            <a:endParaRPr lang="ru-RU" sz="1200" dirty="0">
              <a:solidFill>
                <a:prstClr val="black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26426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97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6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042761" y="6612106"/>
            <a:ext cx="731104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uk-UA" sz="1200" dirty="0" smtClean="0">
                <a:solidFill>
                  <a:prstClr val="black"/>
                </a:solidFill>
              </a:rPr>
              <a:t>Т.В. </a:t>
            </a:r>
            <a:r>
              <a:rPr lang="uk-UA" sz="1200" dirty="0" err="1" smtClean="0">
                <a:solidFill>
                  <a:prstClr val="black"/>
                </a:solidFill>
              </a:rPr>
              <a:t>Ковалюк</a:t>
            </a:r>
            <a:r>
              <a:rPr lang="uk-UA" sz="1200" dirty="0" smtClean="0">
                <a:solidFill>
                  <a:prstClr val="black"/>
                </a:solidFill>
              </a:rPr>
              <a:t> Функціональне програмування КНУ </a:t>
            </a:r>
            <a:r>
              <a:rPr lang="uk-UA" sz="1200" dirty="0" err="1" smtClean="0">
                <a:solidFill>
                  <a:prstClr val="black"/>
                </a:solidFill>
              </a:rPr>
              <a:t>ім</a:t>
            </a:r>
            <a:r>
              <a:rPr lang="uk-UA" sz="1200" dirty="0" smtClean="0">
                <a:solidFill>
                  <a:prstClr val="black"/>
                </a:solidFill>
              </a:rPr>
              <a:t> </a:t>
            </a:r>
            <a:r>
              <a:rPr lang="uk-UA" sz="1200" dirty="0" err="1" smtClean="0">
                <a:solidFill>
                  <a:prstClr val="black"/>
                </a:solidFill>
              </a:rPr>
              <a:t>Т.Шевченка</a:t>
            </a:r>
            <a:endParaRPr lang="ru-RU" sz="1200" dirty="0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2544" y="6551552"/>
            <a:ext cx="1162693" cy="280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ru-RU" dirty="0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156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8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player.ru/71381060-Prototipirovanie-programm-na-yazyke-scheme-metodicheskoe-posobie-po-praktikumu.html" TargetMode="External"/><Relationship Id="rId3" Type="http://schemas.openxmlformats.org/officeDocument/2006/relationships/hyperlink" Target="http://www.r6rs.org/final/html/r6rs/r6rs-Z-H-2.html#node_toc_start" TargetMode="External"/><Relationship Id="rId7" Type="http://schemas.openxmlformats.org/officeDocument/2006/relationships/hyperlink" Target="http://blog.ilammy.net/lisp/index.html" TargetMode="External"/><Relationship Id="rId2" Type="http://schemas.openxmlformats.org/officeDocument/2006/relationships/hyperlink" Target="https://github.com/tkovalyu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heme.com/tspl4/" TargetMode="External"/><Relationship Id="rId5" Type="http://schemas.openxmlformats.org/officeDocument/2006/relationships/hyperlink" Target="https://www.twirpx.com/file/81061/" TargetMode="External"/><Relationship Id="rId4" Type="http://schemas.openxmlformats.org/officeDocument/2006/relationships/hyperlink" Target="http://www.larcenists.org/Documentation/Documentation0.98/r7rs.pdf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ilammy.net/lisp/" TargetMode="External"/><Relationship Id="rId2" Type="http://schemas.openxmlformats.org/officeDocument/2006/relationships/hyperlink" Target="http://bydlokoder.ru/index.php?p=books_LISP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nsu.ru/xmlui/bitstream/handle/nsu/8874/Harrison.pdf;jsessionid=7BDBFCF0EA05BFD026052B868E6DAEDF?sequence=1" TargetMode="External"/><Relationship Id="rId2" Type="http://schemas.openxmlformats.org/officeDocument/2006/relationships/hyperlink" Target="https://docplayer.ru/25937980-Uchebnik-po-haskell-anton-holomyov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isper.ru/pcl/pcl.pdf" TargetMode="External"/><Relationship Id="rId4" Type="http://schemas.openxmlformats.org/officeDocument/2006/relationships/hyperlink" Target="http://window.edu.ru/resource/684/41684/files/prog_lisp.pdf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mailto:tkovalyuk@ukr.n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426"/>
            <a:ext cx="12192000" cy="6858000"/>
          </a:xfrm>
          <a:prstGeom prst="rect">
            <a:avLst/>
          </a:prstGeom>
        </p:spPr>
      </p:pic>
      <p:sp>
        <p:nvSpPr>
          <p:cNvPr id="3" name="WordArt 5"/>
          <p:cNvSpPr>
            <a:spLocks noChangeArrowheads="1" noChangeShapeType="1" noTextEdit="1"/>
          </p:cNvSpPr>
          <p:nvPr/>
        </p:nvSpPr>
        <p:spPr bwMode="auto">
          <a:xfrm>
            <a:off x="2044017" y="908721"/>
            <a:ext cx="8352928" cy="2376487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 dirty="0" err="1">
                <a:solidFill>
                  <a:schemeClr val="bg1"/>
                </a:solidFill>
                <a:effectLst>
                  <a:outerShdw dist="68392" dir="1308085" algn="ctr" rotWithShape="0">
                    <a:srgbClr val="F6FB17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Функціональне</a:t>
            </a:r>
            <a:endParaRPr lang="ru-RU" sz="3600" kern="10" dirty="0">
              <a:solidFill>
                <a:schemeClr val="bg1"/>
              </a:solidFill>
              <a:effectLst>
                <a:outerShdw dist="68392" dir="1308085" algn="ctr" rotWithShape="0">
                  <a:srgbClr val="F6FB17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  <a:p>
            <a:pPr algn="ctr"/>
            <a:r>
              <a:rPr lang="ru-RU" sz="3600" kern="10" dirty="0" err="1">
                <a:solidFill>
                  <a:schemeClr val="bg1"/>
                </a:solidFill>
                <a:effectLst>
                  <a:outerShdw dist="68392" dir="1308085" algn="ctr" rotWithShape="0">
                    <a:srgbClr val="F6FB17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програмування</a:t>
            </a:r>
            <a:endParaRPr lang="ru-RU" sz="3600" kern="10" dirty="0">
              <a:solidFill>
                <a:schemeClr val="bg1"/>
              </a:solidFill>
              <a:effectLst>
                <a:outerShdw dist="68392" dir="1308085" algn="ctr" rotWithShape="0">
                  <a:srgbClr val="F6FB17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9498" y="3866554"/>
            <a:ext cx="8892480" cy="280076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b="1" i="1" kern="10" dirty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Лектор </a:t>
            </a:r>
            <a:r>
              <a:rPr lang="ru-RU" b="1" i="1" kern="10" dirty="0" err="1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Ковалюк</a:t>
            </a:r>
            <a:r>
              <a:rPr lang="ru-RU" b="1" i="1" kern="10" dirty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ru-RU" b="1" i="1" kern="10" dirty="0" err="1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Тетяна</a:t>
            </a:r>
            <a:r>
              <a:rPr lang="ru-RU" b="1" i="1" kern="10" dirty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ru-RU" b="1" i="1" kern="10" dirty="0" err="1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Володимирівна</a:t>
            </a:r>
            <a:endParaRPr lang="ru-RU" b="1" i="1" kern="10" dirty="0">
              <a:ln w="9525">
                <a:solidFill>
                  <a:schemeClr val="tx2"/>
                </a:solidFill>
                <a:round/>
                <a:headEnd/>
                <a:tailEnd/>
              </a:ln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ru-RU" b="1" i="1" kern="10" dirty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 к.т.н., доцент </a:t>
            </a:r>
          </a:p>
          <a:p>
            <a:pPr algn="ctr"/>
            <a:endParaRPr lang="ru-RU" b="1" i="1" kern="10" dirty="0">
              <a:ln w="9525">
                <a:solidFill>
                  <a:schemeClr val="tx2"/>
                </a:solidFill>
                <a:round/>
                <a:headEnd/>
                <a:tailEnd/>
              </a:ln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ru-RU" sz="2400" b="1" kern="10" dirty="0" err="1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tkovalyuk@u</a:t>
            </a:r>
            <a:r>
              <a:rPr lang="en-US" sz="2400" b="1" kern="10" dirty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kr.net</a:t>
            </a:r>
            <a:endParaRPr lang="uk-UA" sz="2400" b="1" kern="10" dirty="0">
              <a:ln w="9525">
                <a:solidFill>
                  <a:schemeClr val="tx2"/>
                </a:solidFill>
                <a:round/>
                <a:headEnd/>
                <a:tailEnd/>
              </a:ln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https://github.com/tkovalyuk/funcprogram</a:t>
            </a:r>
            <a:endParaRPr lang="ru-RU" sz="2400" b="1" kern="10" dirty="0">
              <a:ln w="9525">
                <a:solidFill>
                  <a:schemeClr val="tx2"/>
                </a:solidFill>
                <a:round/>
                <a:headEnd/>
                <a:tailEnd/>
              </a:ln>
              <a:solidFill>
                <a:schemeClr val="bg1"/>
              </a:solidFill>
              <a:latin typeface="Arial"/>
              <a:cs typeface="Arial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1557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43472" y="188641"/>
            <a:ext cx="9144000" cy="5355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uk-UA" sz="3600" b="1" dirty="0" smtClean="0">
                <a:solidFill>
                  <a:schemeClr val="bg1"/>
                </a:solidFill>
              </a:rPr>
              <a:t>Вбудовані процедури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5601" y="1078647"/>
            <a:ext cx="718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/>
              <a:t>Пошукові процедури та операції над числами</a:t>
            </a:r>
            <a:endParaRPr lang="ru-RU" sz="2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524001" y="1540312"/>
            <a:ext cx="911642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/>
              <a:t>(</a:t>
            </a:r>
            <a:r>
              <a:rPr lang="en-GB" sz="1800" dirty="0"/>
              <a:t>max x1 x2 ...)</a:t>
            </a:r>
            <a:r>
              <a:rPr lang="ru-RU" sz="1800" dirty="0"/>
              <a:t> 	</a:t>
            </a:r>
            <a:r>
              <a:rPr lang="ru-RU" sz="1800" dirty="0" err="1"/>
              <a:t>Пошук</a:t>
            </a:r>
            <a:r>
              <a:rPr lang="ru-RU" sz="1800" dirty="0"/>
              <a:t> максимального з чисел</a:t>
            </a:r>
            <a:endParaRPr lang="en-GB" sz="1800" dirty="0"/>
          </a:p>
          <a:p>
            <a:r>
              <a:rPr lang="en-GB" sz="1800" dirty="0"/>
              <a:t>(min x1 x2 ...)</a:t>
            </a:r>
            <a:r>
              <a:rPr lang="ru-RU" sz="1800" dirty="0"/>
              <a:t> 	</a:t>
            </a:r>
            <a:r>
              <a:rPr lang="ru-RU" sz="1800" dirty="0" err="1"/>
              <a:t>Пошук</a:t>
            </a:r>
            <a:r>
              <a:rPr lang="ru-RU" sz="1800" dirty="0"/>
              <a:t> </a:t>
            </a:r>
            <a:r>
              <a:rPr lang="ru-RU" sz="1800" dirty="0" err="1"/>
              <a:t>мінімального</a:t>
            </a:r>
            <a:r>
              <a:rPr lang="ru-RU" sz="1800" dirty="0"/>
              <a:t> з чисел</a:t>
            </a:r>
            <a:endParaRPr lang="en-GB" sz="1800" dirty="0"/>
          </a:p>
          <a:p>
            <a:r>
              <a:rPr lang="en-GB" sz="1800" dirty="0"/>
              <a:t>(abs x) 		</a:t>
            </a:r>
            <a:r>
              <a:rPr lang="ru-RU" sz="1800" dirty="0" err="1"/>
              <a:t>Абсолютне</a:t>
            </a:r>
            <a:r>
              <a:rPr lang="ru-RU" sz="1800" dirty="0"/>
              <a:t> </a:t>
            </a:r>
            <a:r>
              <a:rPr lang="ru-RU" sz="1800" dirty="0" err="1"/>
              <a:t>значення</a:t>
            </a:r>
            <a:r>
              <a:rPr lang="ru-RU" sz="1800" dirty="0"/>
              <a:t> числа</a:t>
            </a:r>
          </a:p>
          <a:p>
            <a:endParaRPr lang="ru-RU" sz="1800" dirty="0"/>
          </a:p>
          <a:p>
            <a:pPr algn="ctr"/>
            <a:r>
              <a:rPr lang="ru-RU" sz="1800" b="1" dirty="0" err="1"/>
              <a:t>Додаткові</a:t>
            </a:r>
            <a:r>
              <a:rPr lang="ru-RU" sz="1800" b="1" dirty="0"/>
              <a:t> </a:t>
            </a:r>
            <a:r>
              <a:rPr lang="ru-RU" sz="1800" b="1" dirty="0" err="1"/>
              <a:t>операції</a:t>
            </a:r>
            <a:r>
              <a:rPr lang="ru-RU" sz="1800" b="1" dirty="0"/>
              <a:t> </a:t>
            </a:r>
            <a:r>
              <a:rPr lang="ru-RU" sz="1800" b="1" dirty="0" err="1"/>
              <a:t>ділення</a:t>
            </a:r>
            <a:r>
              <a:rPr lang="ru-RU" sz="1800" b="1" dirty="0"/>
              <a:t>:</a:t>
            </a:r>
          </a:p>
          <a:p>
            <a:endParaRPr lang="ru-RU" sz="1800" dirty="0"/>
          </a:p>
          <a:p>
            <a:r>
              <a:rPr lang="ru-RU" sz="1800" dirty="0"/>
              <a:t>(</a:t>
            </a:r>
            <a:r>
              <a:rPr lang="en-GB" sz="1800" dirty="0"/>
              <a:t>quotient n1 n2)	</a:t>
            </a:r>
            <a:r>
              <a:rPr lang="uk-UA" sz="1800" dirty="0"/>
              <a:t>   </a:t>
            </a:r>
            <a:r>
              <a:rPr lang="ru-RU" sz="1800" dirty="0"/>
              <a:t>Результат </a:t>
            </a:r>
            <a:r>
              <a:rPr lang="ru-RU" sz="1800" dirty="0" err="1"/>
              <a:t>ділення</a:t>
            </a:r>
            <a:r>
              <a:rPr lang="ru-RU" sz="1800" dirty="0"/>
              <a:t> </a:t>
            </a:r>
            <a:r>
              <a:rPr lang="en-GB" sz="1800" dirty="0"/>
              <a:t>n1/n2</a:t>
            </a:r>
            <a:r>
              <a:rPr lang="uk-UA" sz="1800" dirty="0"/>
              <a:t>, якщо </a:t>
            </a:r>
            <a:r>
              <a:rPr lang="en-GB" sz="1800" dirty="0"/>
              <a:t>n2</a:t>
            </a:r>
            <a:r>
              <a:rPr lang="uk-UA" sz="1800" dirty="0"/>
              <a:t> </a:t>
            </a:r>
            <a:r>
              <a:rPr lang="en-GB" sz="1800" dirty="0"/>
              <a:t>≠</a:t>
            </a:r>
            <a:r>
              <a:rPr lang="uk-UA" sz="1800" dirty="0"/>
              <a:t> 0</a:t>
            </a:r>
            <a:endParaRPr lang="en-GB" sz="1800" dirty="0"/>
          </a:p>
          <a:p>
            <a:r>
              <a:rPr lang="en-GB" sz="1800" dirty="0"/>
              <a:t>(remainder n1 n2)</a:t>
            </a:r>
            <a:r>
              <a:rPr lang="uk-UA" sz="1800" dirty="0"/>
              <a:t>   Остача від ділення </a:t>
            </a:r>
            <a:r>
              <a:rPr lang="en-GB" sz="1800" dirty="0"/>
              <a:t>n1 </a:t>
            </a:r>
            <a:r>
              <a:rPr lang="ru-RU" sz="1800" dirty="0"/>
              <a:t>на </a:t>
            </a:r>
            <a:r>
              <a:rPr lang="en-GB" sz="1800" dirty="0"/>
              <a:t>n2</a:t>
            </a:r>
            <a:r>
              <a:rPr lang="uk-UA" sz="1800" dirty="0"/>
              <a:t>, знак визначається чисельником</a:t>
            </a:r>
            <a:endParaRPr lang="ru-RU" sz="1800" dirty="0"/>
          </a:p>
          <a:p>
            <a:r>
              <a:rPr lang="en-GB" sz="1800" dirty="0"/>
              <a:t>(modulo n1 n2)</a:t>
            </a:r>
            <a:r>
              <a:rPr lang="uk-UA" sz="1800" dirty="0"/>
              <a:t> 	   Остача від ділення </a:t>
            </a:r>
            <a:r>
              <a:rPr lang="en-GB" sz="1800" dirty="0"/>
              <a:t>n1 </a:t>
            </a:r>
            <a:r>
              <a:rPr lang="ru-RU" sz="1800" dirty="0"/>
              <a:t>на </a:t>
            </a:r>
            <a:r>
              <a:rPr lang="en-GB" sz="1800" dirty="0"/>
              <a:t>n2</a:t>
            </a:r>
            <a:r>
              <a:rPr lang="uk-UA" sz="1800" dirty="0"/>
              <a:t>, знак визначається знаменником</a:t>
            </a:r>
            <a:endParaRPr lang="ru-RU" sz="1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334493" y="4224463"/>
            <a:ext cx="83059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/>
              <a:t>Процедури</a:t>
            </a:r>
            <a:r>
              <a:rPr lang="ru-RU" sz="2000" b="1" dirty="0"/>
              <a:t> , </a:t>
            </a:r>
            <a:r>
              <a:rPr lang="ru-RU" sz="2000" b="1" dirty="0" err="1"/>
              <a:t>що</a:t>
            </a:r>
            <a:r>
              <a:rPr lang="ru-RU" sz="2000" b="1" dirty="0"/>
              <a:t> </a:t>
            </a:r>
            <a:r>
              <a:rPr lang="ru-RU" sz="2000" b="1" dirty="0" err="1"/>
              <a:t>повертають</a:t>
            </a:r>
            <a:r>
              <a:rPr lang="ru-RU" sz="2000" b="1" dirty="0"/>
              <a:t> </a:t>
            </a:r>
            <a:r>
              <a:rPr lang="ru-RU" sz="2000" b="1" dirty="0" err="1"/>
              <a:t>чисельник</a:t>
            </a:r>
            <a:r>
              <a:rPr lang="ru-RU" sz="2000" b="1" dirty="0"/>
              <a:t> і </a:t>
            </a:r>
            <a:r>
              <a:rPr lang="ru-RU" sz="2000" b="1" dirty="0" err="1"/>
              <a:t>знаменник</a:t>
            </a:r>
            <a:r>
              <a:rPr lang="ru-RU" sz="2000" b="1" dirty="0"/>
              <a:t> </a:t>
            </a:r>
            <a:r>
              <a:rPr lang="ru-RU" sz="2000" b="1" dirty="0" err="1"/>
              <a:t>дробу</a:t>
            </a:r>
            <a:endParaRPr lang="ru-RU" sz="20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805393" y="486916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800" dirty="0"/>
              <a:t>(numerator q)</a:t>
            </a:r>
            <a:r>
              <a:rPr lang="uk-UA" sz="1800" dirty="0"/>
              <a:t>	чисельник дробу</a:t>
            </a:r>
            <a:endParaRPr lang="en-GB" sz="1800" dirty="0"/>
          </a:p>
          <a:p>
            <a:r>
              <a:rPr lang="en-GB" sz="1800" dirty="0"/>
              <a:t>(denominator q)</a:t>
            </a:r>
            <a:r>
              <a:rPr lang="uk-UA" sz="1800" dirty="0"/>
              <a:t>	знаменник дробу</a:t>
            </a:r>
            <a:endParaRPr lang="ru-RU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10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19327898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43472" y="188641"/>
            <a:ext cx="9144000" cy="437043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uk-UA" sz="2800" b="1" dirty="0">
                <a:solidFill>
                  <a:schemeClr val="bg1"/>
                </a:solidFill>
              </a:rPr>
              <a:t>Вбудовані процедури для роботи з числами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524000" y="965346"/>
            <a:ext cx="91164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err="1"/>
              <a:t>Процедури</a:t>
            </a:r>
            <a:r>
              <a:rPr lang="ru-RU" sz="2000" b="1" dirty="0"/>
              <a:t> </a:t>
            </a:r>
            <a:r>
              <a:rPr lang="ru-RU" sz="2000" b="1" dirty="0" err="1"/>
              <a:t>обробки</a:t>
            </a:r>
            <a:r>
              <a:rPr lang="ru-RU" sz="2000" b="1" dirty="0"/>
              <a:t> чисел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41837" y="1553237"/>
            <a:ext cx="112868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(floor x)</a:t>
            </a:r>
            <a:r>
              <a:rPr lang="uk-UA" sz="2000" dirty="0"/>
              <a:t>		</a:t>
            </a:r>
            <a:r>
              <a:rPr lang="ru-RU" sz="2000" dirty="0" err="1"/>
              <a:t>найбільше</a:t>
            </a:r>
            <a:r>
              <a:rPr lang="ru-RU" sz="2000" dirty="0"/>
              <a:t> </a:t>
            </a:r>
            <a:r>
              <a:rPr lang="ru-RU" sz="2000" dirty="0" err="1"/>
              <a:t>ціле</a:t>
            </a:r>
            <a:r>
              <a:rPr lang="ru-RU" sz="2000" dirty="0"/>
              <a:t> число не </a:t>
            </a:r>
            <a:r>
              <a:rPr lang="ru-RU" sz="2000" dirty="0" err="1"/>
              <a:t>більше</a:t>
            </a:r>
            <a:r>
              <a:rPr lang="ru-RU" sz="2000" dirty="0"/>
              <a:t> </a:t>
            </a:r>
            <a:r>
              <a:rPr lang="ru-RU" sz="2000" dirty="0" err="1"/>
              <a:t>ніж</a:t>
            </a:r>
            <a:r>
              <a:rPr lang="ru-RU" sz="2000" dirty="0"/>
              <a:t> х.</a:t>
            </a:r>
          </a:p>
          <a:p>
            <a:r>
              <a:rPr lang="en-US" sz="2000" dirty="0"/>
              <a:t>(ceiling x)</a:t>
            </a:r>
            <a:r>
              <a:rPr lang="uk-UA" sz="2000" dirty="0"/>
              <a:t>	</a:t>
            </a:r>
            <a:r>
              <a:rPr lang="ru-RU" sz="2000" dirty="0" err="1"/>
              <a:t>найменше</a:t>
            </a:r>
            <a:r>
              <a:rPr lang="ru-RU" sz="2000" dirty="0"/>
              <a:t> </a:t>
            </a:r>
            <a:r>
              <a:rPr lang="ru-RU" sz="2000" dirty="0" err="1"/>
              <a:t>ціле</a:t>
            </a:r>
            <a:r>
              <a:rPr lang="ru-RU" sz="2000" dirty="0"/>
              <a:t> число не </a:t>
            </a:r>
            <a:r>
              <a:rPr lang="ru-RU" sz="2000" dirty="0" err="1"/>
              <a:t>менше</a:t>
            </a:r>
            <a:r>
              <a:rPr lang="ru-RU" sz="2000" dirty="0"/>
              <a:t> </a:t>
            </a:r>
            <a:r>
              <a:rPr lang="ru-RU" sz="2000" dirty="0" err="1"/>
              <a:t>ніж</a:t>
            </a:r>
            <a:r>
              <a:rPr lang="ru-RU" sz="2000" dirty="0"/>
              <a:t> х.</a:t>
            </a:r>
            <a:endParaRPr lang="en-US" sz="2000" dirty="0"/>
          </a:p>
          <a:p>
            <a:r>
              <a:rPr lang="en-US" sz="2000" dirty="0"/>
              <a:t>(truncate x)</a:t>
            </a:r>
            <a:r>
              <a:rPr lang="uk-UA" sz="2000" dirty="0"/>
              <a:t>	</a:t>
            </a:r>
            <a:r>
              <a:rPr lang="ru-RU" sz="2000" dirty="0" err="1"/>
              <a:t>ціле</a:t>
            </a:r>
            <a:r>
              <a:rPr lang="ru-RU" sz="2000" dirty="0"/>
              <a:t> число, абсолютна величина </a:t>
            </a:r>
            <a:r>
              <a:rPr lang="ru-RU" sz="2000" dirty="0" err="1"/>
              <a:t>якого</a:t>
            </a:r>
            <a:r>
              <a:rPr lang="ru-RU" sz="2000" dirty="0"/>
              <a:t> не </a:t>
            </a:r>
            <a:r>
              <a:rPr lang="ru-RU" sz="2000" dirty="0" err="1"/>
              <a:t>більше</a:t>
            </a:r>
            <a:r>
              <a:rPr lang="ru-RU" sz="2000" dirty="0"/>
              <a:t> </a:t>
            </a:r>
            <a:r>
              <a:rPr lang="ru-RU" sz="2000" dirty="0" err="1"/>
              <a:t>абсолютної</a:t>
            </a:r>
            <a:r>
              <a:rPr lang="ru-RU" sz="2000" dirty="0"/>
              <a:t> 	</a:t>
            </a:r>
            <a:r>
              <a:rPr lang="ru-RU" sz="2000" dirty="0" err="1"/>
              <a:t>величини</a:t>
            </a:r>
            <a:r>
              <a:rPr lang="ru-RU" sz="2000" dirty="0"/>
              <a:t> х</a:t>
            </a:r>
            <a:endParaRPr lang="en-US" sz="2000" dirty="0"/>
          </a:p>
          <a:p>
            <a:r>
              <a:rPr lang="en-US" sz="2000" dirty="0"/>
              <a:t>(round x)</a:t>
            </a:r>
            <a:r>
              <a:rPr lang="uk-UA" sz="2000" dirty="0"/>
              <a:t>	</a:t>
            </a:r>
            <a:r>
              <a:rPr lang="ru-RU" sz="2000" dirty="0" err="1"/>
              <a:t>ціле</a:t>
            </a:r>
            <a:r>
              <a:rPr lang="ru-RU" sz="2000" dirty="0"/>
              <a:t> число шляхом </a:t>
            </a:r>
            <a:r>
              <a:rPr lang="ru-RU" sz="2000" dirty="0" err="1"/>
              <a:t>округлення</a:t>
            </a:r>
            <a:r>
              <a:rPr lang="ru-RU" sz="2000" dirty="0"/>
              <a:t> х</a:t>
            </a:r>
            <a:r>
              <a:rPr lang="uk-UA" sz="2000" dirty="0"/>
              <a:t>	</a:t>
            </a:r>
            <a:endParaRPr lang="ru-RU" sz="2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033630" y="3650559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/>
              <a:t>(</a:t>
            </a:r>
            <a:r>
              <a:rPr lang="en-GB" sz="2000" dirty="0" err="1"/>
              <a:t>exp</a:t>
            </a:r>
            <a:r>
              <a:rPr lang="en-GB" sz="2000" dirty="0"/>
              <a:t> z) </a:t>
            </a:r>
            <a:r>
              <a:rPr lang="uk-UA" sz="2000" dirty="0"/>
              <a:t>	</a:t>
            </a:r>
            <a:r>
              <a:rPr lang="en-GB" sz="2000" dirty="0"/>
              <a:t>(log z)</a:t>
            </a:r>
          </a:p>
          <a:p>
            <a:r>
              <a:rPr lang="en-GB" sz="2000" dirty="0"/>
              <a:t>(sin z) </a:t>
            </a:r>
            <a:r>
              <a:rPr lang="uk-UA" sz="2000" dirty="0"/>
              <a:t>	</a:t>
            </a:r>
            <a:r>
              <a:rPr lang="en-GB" sz="2000" dirty="0"/>
              <a:t>(</a:t>
            </a:r>
            <a:r>
              <a:rPr lang="en-GB" sz="2000" dirty="0" err="1"/>
              <a:t>asin</a:t>
            </a:r>
            <a:r>
              <a:rPr lang="en-GB" sz="2000" dirty="0"/>
              <a:t> z)</a:t>
            </a:r>
          </a:p>
          <a:p>
            <a:r>
              <a:rPr lang="en-GB" sz="2000" dirty="0"/>
              <a:t>(cos z) </a:t>
            </a:r>
            <a:r>
              <a:rPr lang="uk-UA" sz="2000" dirty="0"/>
              <a:t>	</a:t>
            </a:r>
            <a:r>
              <a:rPr lang="en-GB" sz="2000" dirty="0"/>
              <a:t>(</a:t>
            </a:r>
            <a:r>
              <a:rPr lang="en-GB" sz="2000" dirty="0" err="1"/>
              <a:t>acos</a:t>
            </a:r>
            <a:r>
              <a:rPr lang="en-GB" sz="2000" dirty="0"/>
              <a:t> z)</a:t>
            </a:r>
          </a:p>
          <a:p>
            <a:r>
              <a:rPr lang="en-GB" sz="2000" dirty="0"/>
              <a:t>(tan z) </a:t>
            </a:r>
            <a:r>
              <a:rPr lang="uk-UA" sz="2000" dirty="0"/>
              <a:t>	</a:t>
            </a:r>
            <a:r>
              <a:rPr lang="en-GB" sz="2000" dirty="0"/>
              <a:t>(</a:t>
            </a:r>
            <a:r>
              <a:rPr lang="en-GB" sz="2000" dirty="0" err="1"/>
              <a:t>atan</a:t>
            </a:r>
            <a:r>
              <a:rPr lang="en-GB" sz="2000" dirty="0"/>
              <a:t> z) </a:t>
            </a:r>
            <a:r>
              <a:rPr lang="uk-UA" sz="2000" dirty="0"/>
              <a:t>	    (</a:t>
            </a:r>
            <a:r>
              <a:rPr lang="en-GB" sz="2000" dirty="0" err="1"/>
              <a:t>atan</a:t>
            </a:r>
            <a:r>
              <a:rPr lang="en-GB" sz="2000" dirty="0"/>
              <a:t> y x)</a:t>
            </a:r>
            <a:endParaRPr lang="ru-RU" sz="20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413956" y="3184453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b="1" dirty="0" err="1"/>
              <a:t>Тригонометричні</a:t>
            </a:r>
            <a:r>
              <a:rPr lang="ru-RU" sz="2000" b="1" dirty="0"/>
              <a:t> </a:t>
            </a:r>
            <a:r>
              <a:rPr lang="ru-RU" sz="2000" b="1" dirty="0" err="1"/>
              <a:t>процедури</a:t>
            </a:r>
            <a:r>
              <a:rPr lang="ru-RU" sz="2000" b="1" dirty="0"/>
              <a:t>: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999656" y="5229200"/>
            <a:ext cx="5400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(</a:t>
            </a:r>
            <a:r>
              <a:rPr lang="en-GB" sz="2000" dirty="0" err="1"/>
              <a:t>sqrt</a:t>
            </a:r>
            <a:r>
              <a:rPr lang="en-GB" sz="2000" dirty="0"/>
              <a:t> z)</a:t>
            </a:r>
            <a:r>
              <a:rPr lang="uk-UA" sz="2000" dirty="0"/>
              <a:t>		корінь квадратний	</a:t>
            </a:r>
          </a:p>
          <a:p>
            <a:r>
              <a:rPr lang="en-GB" sz="2000" dirty="0"/>
              <a:t>(</a:t>
            </a:r>
            <a:r>
              <a:rPr lang="en-GB" sz="2000" dirty="0" err="1"/>
              <a:t>expt</a:t>
            </a:r>
            <a:r>
              <a:rPr lang="en-GB" sz="2000" dirty="0"/>
              <a:t> z1 z2) </a:t>
            </a:r>
            <a:r>
              <a:rPr lang="uk-UA" sz="2000" dirty="0"/>
              <a:t>	зведення в степінь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z="2000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</a:t>
            </a:fld>
            <a:r>
              <a:rPr lang="ru-RU" sz="2000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sz="20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14485952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43472" y="188641"/>
            <a:ext cx="9144000" cy="437043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uk-UA" sz="2800" b="1" dirty="0">
                <a:solidFill>
                  <a:schemeClr val="bg1"/>
                </a:solidFill>
              </a:rPr>
              <a:t>Вбудовані процедур перетворення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524000" y="965346"/>
            <a:ext cx="91164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err="1"/>
              <a:t>Процедури</a:t>
            </a:r>
            <a:r>
              <a:rPr lang="ru-RU" sz="2000" b="1" dirty="0"/>
              <a:t> </a:t>
            </a:r>
            <a:r>
              <a:rPr lang="ru-RU" sz="2000" b="1" dirty="0" err="1"/>
              <a:t>перетворення</a:t>
            </a:r>
            <a:endParaRPr lang="ru-RU" sz="2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75520" y="1365457"/>
            <a:ext cx="871195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CC"/>
                </a:solidFill>
              </a:rPr>
              <a:t>(</a:t>
            </a:r>
            <a:r>
              <a:rPr lang="uk-UA" sz="2000" dirty="0">
                <a:solidFill>
                  <a:srgbClr val="0000CC"/>
                </a:solidFill>
              </a:rPr>
              <a:t>е</a:t>
            </a:r>
            <a:r>
              <a:rPr lang="en-GB" sz="2000" dirty="0" err="1">
                <a:solidFill>
                  <a:srgbClr val="0000CC"/>
                </a:solidFill>
              </a:rPr>
              <a:t>xact</a:t>
            </a:r>
            <a:r>
              <a:rPr lang="en-GB" sz="2000" dirty="0">
                <a:solidFill>
                  <a:srgbClr val="0000CC"/>
                </a:solidFill>
              </a:rPr>
              <a:t>-&gt; inexact z)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/>
              <a:t>перетворення</a:t>
            </a:r>
            <a:r>
              <a:rPr lang="ru-RU" sz="2000" dirty="0"/>
              <a:t> точного числа в </a:t>
            </a:r>
            <a:r>
              <a:rPr lang="ru-RU" sz="2000" dirty="0" err="1"/>
              <a:t>неточне</a:t>
            </a:r>
            <a:endParaRPr lang="en-GB" sz="2000" dirty="0"/>
          </a:p>
          <a:p>
            <a:r>
              <a:rPr lang="en-GB" sz="2000" dirty="0">
                <a:solidFill>
                  <a:srgbClr val="0000CC"/>
                </a:solidFill>
              </a:rPr>
              <a:t>(</a:t>
            </a:r>
            <a:r>
              <a:rPr lang="uk-UA" sz="2000" dirty="0">
                <a:solidFill>
                  <a:srgbClr val="0000CC"/>
                </a:solidFill>
              </a:rPr>
              <a:t>і</a:t>
            </a:r>
            <a:r>
              <a:rPr lang="en-GB" sz="2000" dirty="0" err="1">
                <a:solidFill>
                  <a:srgbClr val="0000CC"/>
                </a:solidFill>
              </a:rPr>
              <a:t>nexact</a:t>
            </a:r>
            <a:r>
              <a:rPr lang="en-GB" sz="2000" dirty="0">
                <a:solidFill>
                  <a:srgbClr val="0000CC"/>
                </a:solidFill>
              </a:rPr>
              <a:t>-&gt; exact z)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/>
              <a:t>перетворення</a:t>
            </a:r>
            <a:r>
              <a:rPr lang="ru-RU" sz="2000" dirty="0"/>
              <a:t> неточного числа в </a:t>
            </a:r>
            <a:r>
              <a:rPr lang="ru-RU" sz="2000" dirty="0" err="1"/>
              <a:t>точне</a:t>
            </a:r>
            <a:endParaRPr lang="en-GB" sz="2000" dirty="0"/>
          </a:p>
          <a:p>
            <a:endParaRPr lang="en-GB" sz="2000" dirty="0"/>
          </a:p>
          <a:p>
            <a:endParaRPr lang="ru-RU" sz="2000" dirty="0"/>
          </a:p>
          <a:p>
            <a:r>
              <a:rPr lang="ru-RU" sz="2000" dirty="0">
                <a:solidFill>
                  <a:srgbClr val="0000CC"/>
                </a:solidFill>
              </a:rPr>
              <a:t>(</a:t>
            </a:r>
            <a:r>
              <a:rPr lang="en-GB" sz="2000" dirty="0">
                <a:solidFill>
                  <a:srgbClr val="0000CC"/>
                </a:solidFill>
              </a:rPr>
              <a:t>string-&gt; number string)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/>
              <a:t>	     </a:t>
            </a:r>
            <a:r>
              <a:rPr lang="ru-RU" sz="2000" dirty="0" err="1"/>
              <a:t>Перетворення</a:t>
            </a:r>
            <a:r>
              <a:rPr lang="ru-RU" sz="2000" dirty="0"/>
              <a:t> рядка в число</a:t>
            </a:r>
          </a:p>
          <a:p>
            <a:r>
              <a:rPr lang="en-GB" sz="2000" dirty="0">
                <a:solidFill>
                  <a:srgbClr val="0000CC"/>
                </a:solidFill>
              </a:rPr>
              <a:t>(string-&gt; number string radix)</a:t>
            </a:r>
            <a:r>
              <a:rPr lang="ru-RU" sz="2000" dirty="0">
                <a:solidFill>
                  <a:srgbClr val="0000CC"/>
                </a:solidFill>
              </a:rPr>
              <a:t>  </a:t>
            </a:r>
            <a:r>
              <a:rPr lang="ru-RU" sz="2000" dirty="0" err="1"/>
              <a:t>Перетворення</a:t>
            </a:r>
            <a:r>
              <a:rPr lang="ru-RU" sz="2000" dirty="0"/>
              <a:t> рядка в число</a:t>
            </a:r>
          </a:p>
          <a:p>
            <a:endParaRPr lang="ru-RU" sz="2000" dirty="0"/>
          </a:p>
          <a:p>
            <a:r>
              <a:rPr lang="ru-RU" sz="2000" dirty="0"/>
              <a:t>Тут </a:t>
            </a:r>
            <a:r>
              <a:rPr lang="en-GB" sz="2000" dirty="0">
                <a:solidFill>
                  <a:srgbClr val="0000CC"/>
                </a:solidFill>
              </a:rPr>
              <a:t>radix</a:t>
            </a:r>
            <a:r>
              <a:rPr lang="en-GB" sz="2000" dirty="0"/>
              <a:t> </a:t>
            </a:r>
            <a:r>
              <a:rPr lang="ru-RU" sz="2000" dirty="0"/>
              <a:t>є </a:t>
            </a:r>
            <a:r>
              <a:rPr lang="uk-UA" sz="2000" dirty="0"/>
              <a:t>основа </a:t>
            </a:r>
            <a:r>
              <a:rPr lang="ru-RU" sz="2000" dirty="0" err="1"/>
              <a:t>системи</a:t>
            </a:r>
            <a:r>
              <a:rPr lang="ru-RU" sz="2000" dirty="0"/>
              <a:t> </a:t>
            </a:r>
            <a:r>
              <a:rPr lang="ru-RU" sz="2000" dirty="0" err="1"/>
              <a:t>числення</a:t>
            </a:r>
            <a:r>
              <a:rPr lang="ru-RU" sz="2000" dirty="0"/>
              <a:t> (</a:t>
            </a:r>
            <a:r>
              <a:rPr lang="ru-RU" sz="2000" dirty="0" err="1"/>
              <a:t>точне</a:t>
            </a:r>
            <a:r>
              <a:rPr lang="ru-RU" sz="2000" dirty="0"/>
              <a:t> </a:t>
            </a:r>
            <a:r>
              <a:rPr lang="ru-RU" sz="2000" dirty="0" err="1"/>
              <a:t>ціле</a:t>
            </a:r>
            <a:r>
              <a:rPr lang="ru-RU" sz="2000" dirty="0"/>
              <a:t> число 2, 8, 10 </a:t>
            </a:r>
            <a:r>
              <a:rPr lang="ru-RU" sz="2000" dirty="0" err="1"/>
              <a:t>або</a:t>
            </a:r>
            <a:r>
              <a:rPr lang="ru-RU" sz="2000" dirty="0"/>
              <a:t> 16). </a:t>
            </a:r>
          </a:p>
          <a:p>
            <a:endParaRPr lang="uk-UA" sz="2000" dirty="0"/>
          </a:p>
          <a:p>
            <a:r>
              <a:rPr lang="uk-UA" sz="2000" dirty="0"/>
              <a:t>Приклад</a:t>
            </a:r>
          </a:p>
          <a:p>
            <a:r>
              <a:rPr lang="en-US" sz="2000" dirty="0">
                <a:solidFill>
                  <a:srgbClr val="0000CC"/>
                </a:solidFill>
              </a:rPr>
              <a:t>(string-&gt;number ”100″ 16)</a:t>
            </a:r>
            <a:r>
              <a:rPr lang="en-US" sz="2000" dirty="0"/>
              <a:t> </a:t>
            </a:r>
            <a:r>
              <a:rPr lang="ru-RU" sz="2000" dirty="0"/>
              <a:t>Результат </a:t>
            </a:r>
            <a:r>
              <a:rPr lang="ru-RU" sz="2000" dirty="0">
                <a:solidFill>
                  <a:srgbClr val="FF0000"/>
                </a:solidFill>
              </a:rPr>
              <a:t>256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12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69081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15482" y="3676806"/>
            <a:ext cx="89369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 err="1"/>
              <a:t>Спочатку</a:t>
            </a:r>
            <a:r>
              <a:rPr lang="ru-RU" sz="2000" dirty="0"/>
              <a:t> </a:t>
            </a:r>
            <a:r>
              <a:rPr lang="ru-RU" sz="2000" dirty="0" err="1"/>
              <a:t>виконується</a:t>
            </a:r>
            <a:r>
              <a:rPr lang="ru-RU" sz="2000" dirty="0"/>
              <a:t> &lt;</a:t>
            </a:r>
            <a:r>
              <a:rPr lang="ru-RU" sz="2000" dirty="0" err="1">
                <a:solidFill>
                  <a:srgbClr val="0000CC"/>
                </a:solidFill>
              </a:rPr>
              <a:t>перевірка</a:t>
            </a:r>
            <a:r>
              <a:rPr lang="ru-RU" sz="2000" dirty="0"/>
              <a:t>&gt;.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err="1"/>
              <a:t>Якщо</a:t>
            </a:r>
            <a:r>
              <a:rPr lang="ru-RU" sz="2000" dirty="0"/>
              <a:t> </a:t>
            </a:r>
            <a:r>
              <a:rPr lang="ru-RU" sz="2000" dirty="0" err="1"/>
              <a:t>перевірка</a:t>
            </a:r>
            <a:r>
              <a:rPr lang="ru-RU" sz="2000" dirty="0"/>
              <a:t> </a:t>
            </a:r>
            <a:r>
              <a:rPr lang="ru-RU" sz="2000" dirty="0" err="1"/>
              <a:t>дає</a:t>
            </a:r>
            <a:r>
              <a:rPr lang="ru-RU" sz="2000" dirty="0"/>
              <a:t> </a:t>
            </a:r>
            <a:r>
              <a:rPr lang="ru-RU" sz="2000" dirty="0" err="1"/>
              <a:t>істинне</a:t>
            </a:r>
            <a:r>
              <a:rPr lang="ru-RU" sz="2000" dirty="0"/>
              <a:t> </a:t>
            </a:r>
            <a:r>
              <a:rPr lang="ru-RU" sz="2000" dirty="0" err="1"/>
              <a:t>значення</a:t>
            </a:r>
            <a:r>
              <a:rPr lang="ru-RU" sz="2000" dirty="0"/>
              <a:t>,  </a:t>
            </a:r>
            <a:r>
              <a:rPr lang="ru-RU" sz="2000" dirty="0" err="1"/>
              <a:t>виконується</a:t>
            </a:r>
            <a:r>
              <a:rPr lang="ru-RU" sz="2000" dirty="0"/>
              <a:t> &lt;</a:t>
            </a:r>
            <a:r>
              <a:rPr lang="ru-RU" sz="2000" dirty="0" err="1">
                <a:solidFill>
                  <a:srgbClr val="0000CC"/>
                </a:solidFill>
              </a:rPr>
              <a:t>наслідок</a:t>
            </a:r>
            <a:r>
              <a:rPr lang="ru-RU" sz="2000" dirty="0"/>
              <a:t>&gt; і </a:t>
            </a:r>
            <a:r>
              <a:rPr lang="ru-RU" sz="2000" dirty="0" err="1"/>
              <a:t>повертається</a:t>
            </a:r>
            <a:r>
              <a:rPr lang="ru-RU" sz="2000" dirty="0"/>
              <a:t> </a:t>
            </a:r>
            <a:r>
              <a:rPr lang="ru-RU" sz="2000" dirty="0" err="1"/>
              <a:t>його</a:t>
            </a:r>
            <a:r>
              <a:rPr lang="ru-RU" sz="2000" dirty="0"/>
              <a:t> </a:t>
            </a:r>
            <a:r>
              <a:rPr lang="ru-RU" sz="2000" dirty="0" err="1"/>
              <a:t>значення</a:t>
            </a:r>
            <a:r>
              <a:rPr lang="ru-RU" sz="2000" dirty="0"/>
              <a:t> 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В </a:t>
            </a:r>
            <a:r>
              <a:rPr lang="ru-RU" sz="2000" dirty="0" err="1"/>
              <a:t>іншому</a:t>
            </a:r>
            <a:r>
              <a:rPr lang="ru-RU" sz="2000" dirty="0"/>
              <a:t> </a:t>
            </a:r>
            <a:r>
              <a:rPr lang="ru-RU" sz="2000" dirty="0" err="1"/>
              <a:t>випадку</a:t>
            </a:r>
            <a:r>
              <a:rPr lang="ru-RU" sz="2000" dirty="0"/>
              <a:t> </a:t>
            </a:r>
            <a:r>
              <a:rPr lang="ru-RU" sz="2000" dirty="0" err="1"/>
              <a:t>виконується</a:t>
            </a:r>
            <a:r>
              <a:rPr lang="ru-RU" sz="2000" dirty="0"/>
              <a:t> &lt;</a:t>
            </a:r>
            <a:r>
              <a:rPr lang="ru-RU" sz="2000" dirty="0">
                <a:solidFill>
                  <a:srgbClr val="0000CC"/>
                </a:solidFill>
              </a:rPr>
              <a:t>альтернативна </a:t>
            </a:r>
            <a:r>
              <a:rPr lang="ru-RU" sz="2000" dirty="0" err="1">
                <a:solidFill>
                  <a:srgbClr val="0000CC"/>
                </a:solidFill>
              </a:rPr>
              <a:t>гілка</a:t>
            </a:r>
            <a:r>
              <a:rPr lang="ru-RU" sz="2000" dirty="0"/>
              <a:t>&gt; і </a:t>
            </a:r>
            <a:r>
              <a:rPr lang="ru-RU" sz="2000" dirty="0" err="1"/>
              <a:t>повертається</a:t>
            </a:r>
            <a:r>
              <a:rPr lang="ru-RU" sz="2000" dirty="0"/>
              <a:t> </a:t>
            </a:r>
            <a:r>
              <a:rPr lang="ru-RU" sz="2000" dirty="0" err="1"/>
              <a:t>його</a:t>
            </a:r>
            <a:r>
              <a:rPr lang="ru-RU" sz="2000" dirty="0"/>
              <a:t> </a:t>
            </a:r>
            <a:r>
              <a:rPr lang="ru-RU" sz="2000" dirty="0" err="1"/>
              <a:t>значення</a:t>
            </a:r>
            <a:r>
              <a:rPr lang="ru-RU" sz="2000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err="1"/>
              <a:t>Якщо</a:t>
            </a:r>
            <a:r>
              <a:rPr lang="ru-RU" sz="2000" dirty="0"/>
              <a:t> &lt;</a:t>
            </a:r>
            <a:r>
              <a:rPr lang="ru-RU" sz="2000" dirty="0" err="1">
                <a:solidFill>
                  <a:srgbClr val="0000CC"/>
                </a:solidFill>
              </a:rPr>
              <a:t>перевірка</a:t>
            </a:r>
            <a:r>
              <a:rPr lang="ru-RU" sz="2000" dirty="0"/>
              <a:t>&gt; </a:t>
            </a:r>
            <a:r>
              <a:rPr lang="ru-RU" sz="2000" dirty="0" err="1"/>
              <a:t>дає</a:t>
            </a:r>
            <a:r>
              <a:rPr lang="ru-RU" sz="2000" dirty="0"/>
              <a:t> </a:t>
            </a:r>
            <a:r>
              <a:rPr lang="ru-RU" sz="2000" dirty="0" err="1"/>
              <a:t>помилкове</a:t>
            </a:r>
            <a:r>
              <a:rPr lang="ru-RU" sz="2000" dirty="0"/>
              <a:t> </a:t>
            </a:r>
            <a:r>
              <a:rPr lang="ru-RU" sz="2000" dirty="0" err="1"/>
              <a:t>значення</a:t>
            </a:r>
            <a:r>
              <a:rPr lang="ru-RU" sz="2000" dirty="0"/>
              <a:t> і &lt;</a:t>
            </a:r>
            <a:r>
              <a:rPr lang="ru-RU" sz="2000" dirty="0">
                <a:solidFill>
                  <a:srgbClr val="0000CC"/>
                </a:solidFill>
              </a:rPr>
              <a:t>альтернативна </a:t>
            </a:r>
            <a:r>
              <a:rPr lang="ru-RU" sz="2000" dirty="0" err="1">
                <a:solidFill>
                  <a:srgbClr val="0000CC"/>
                </a:solidFill>
              </a:rPr>
              <a:t>гілка</a:t>
            </a:r>
            <a:r>
              <a:rPr lang="en-US" sz="2000" dirty="0">
                <a:solidFill>
                  <a:srgbClr val="0000CC"/>
                </a:solidFill>
              </a:rPr>
              <a:t>&gt;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/>
              <a:t>не </a:t>
            </a:r>
            <a:r>
              <a:rPr lang="ru-RU" sz="2000" dirty="0" err="1"/>
              <a:t>вказана</a:t>
            </a:r>
            <a:r>
              <a:rPr lang="ru-RU" sz="2000" dirty="0"/>
              <a:t>, то результат </a:t>
            </a:r>
            <a:r>
              <a:rPr lang="ru-RU" sz="2000" dirty="0" err="1"/>
              <a:t>виразу</a:t>
            </a:r>
            <a:r>
              <a:rPr lang="ru-RU" sz="2000" dirty="0"/>
              <a:t> не </a:t>
            </a:r>
            <a:r>
              <a:rPr lang="ru-RU" sz="2000" dirty="0" err="1"/>
              <a:t>визначено</a:t>
            </a:r>
            <a:r>
              <a:rPr lang="ru-RU" sz="2000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415482" y="124331"/>
            <a:ext cx="9252519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solidFill>
                  <a:schemeClr val="bg1"/>
                </a:solidFill>
              </a:rPr>
              <a:t>Умовні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b="1" dirty="0" err="1">
                <a:solidFill>
                  <a:schemeClr val="bg1"/>
                </a:solidFill>
              </a:rPr>
              <a:t>вирази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711417" y="1680137"/>
            <a:ext cx="7200800" cy="76944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200" dirty="0">
                <a:solidFill>
                  <a:srgbClr val="0000CC"/>
                </a:solidFill>
              </a:rPr>
              <a:t>(</a:t>
            </a:r>
            <a:r>
              <a:rPr lang="en-GB" sz="2200" dirty="0">
                <a:solidFill>
                  <a:srgbClr val="0000CC"/>
                </a:solidFill>
              </a:rPr>
              <a:t>if &lt;</a:t>
            </a:r>
            <a:r>
              <a:rPr lang="ru-RU" sz="2200" dirty="0" err="1">
                <a:solidFill>
                  <a:srgbClr val="0000CC"/>
                </a:solidFill>
              </a:rPr>
              <a:t>перевірка</a:t>
            </a:r>
            <a:r>
              <a:rPr lang="ru-RU" sz="2200" dirty="0">
                <a:solidFill>
                  <a:srgbClr val="0000CC"/>
                </a:solidFill>
              </a:rPr>
              <a:t>&gt; &lt;</a:t>
            </a:r>
            <a:r>
              <a:rPr lang="ru-RU" sz="2200" dirty="0" err="1">
                <a:solidFill>
                  <a:srgbClr val="0000CC"/>
                </a:solidFill>
              </a:rPr>
              <a:t>наслідок</a:t>
            </a:r>
            <a:r>
              <a:rPr lang="ru-RU" sz="2200" dirty="0">
                <a:solidFill>
                  <a:srgbClr val="0000CC"/>
                </a:solidFill>
              </a:rPr>
              <a:t>&gt; &lt;альтернативна </a:t>
            </a:r>
            <a:r>
              <a:rPr lang="ru-RU" sz="2200" dirty="0" err="1">
                <a:solidFill>
                  <a:srgbClr val="0000CC"/>
                </a:solidFill>
              </a:rPr>
              <a:t>гілка</a:t>
            </a:r>
            <a:r>
              <a:rPr lang="ru-RU" sz="2200" dirty="0">
                <a:solidFill>
                  <a:srgbClr val="0000CC"/>
                </a:solidFill>
              </a:rPr>
              <a:t>&gt;)</a:t>
            </a:r>
          </a:p>
          <a:p>
            <a:pPr algn="ctr"/>
            <a:r>
              <a:rPr lang="uk-UA" sz="2200" dirty="0">
                <a:solidFill>
                  <a:srgbClr val="0000CC"/>
                </a:solidFill>
              </a:rPr>
              <a:t>(</a:t>
            </a:r>
            <a:r>
              <a:rPr lang="en-GB" sz="2200" dirty="0">
                <a:solidFill>
                  <a:srgbClr val="0000CC"/>
                </a:solidFill>
              </a:rPr>
              <a:t>if &lt;</a:t>
            </a:r>
            <a:r>
              <a:rPr lang="ru-RU" sz="2200" dirty="0" err="1">
                <a:solidFill>
                  <a:srgbClr val="0000CC"/>
                </a:solidFill>
              </a:rPr>
              <a:t>перевірка</a:t>
            </a:r>
            <a:r>
              <a:rPr lang="ru-RU" sz="2200" dirty="0">
                <a:solidFill>
                  <a:srgbClr val="0000CC"/>
                </a:solidFill>
              </a:rPr>
              <a:t>&gt; &lt;</a:t>
            </a:r>
            <a:r>
              <a:rPr lang="ru-RU" sz="2200" dirty="0" err="1">
                <a:solidFill>
                  <a:srgbClr val="0000CC"/>
                </a:solidFill>
              </a:rPr>
              <a:t>наслідок</a:t>
            </a:r>
            <a:r>
              <a:rPr lang="ru-RU" sz="2200" dirty="0">
                <a:solidFill>
                  <a:srgbClr val="0000CC"/>
                </a:solidFill>
              </a:rPr>
              <a:t>&gt;)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105844" y="1018860"/>
            <a:ext cx="1871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Синтаксис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215286" y="2522669"/>
            <a:ext cx="102330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&lt;</a:t>
            </a:r>
            <a:r>
              <a:rPr lang="ru-RU" sz="2000" dirty="0" err="1"/>
              <a:t>перевірка</a:t>
            </a:r>
            <a:r>
              <a:rPr lang="ru-RU" sz="2000" dirty="0"/>
              <a:t> "," </a:t>
            </a:r>
            <a:r>
              <a:rPr lang="ru-RU" sz="2000" dirty="0" err="1"/>
              <a:t>наслідок</a:t>
            </a:r>
            <a:r>
              <a:rPr lang="ru-RU" sz="2000" dirty="0"/>
              <a:t> "і" альтернатива&gt; </a:t>
            </a:r>
            <a:r>
              <a:rPr lang="ru-RU" sz="2000" dirty="0" err="1"/>
              <a:t>можуть</a:t>
            </a:r>
            <a:r>
              <a:rPr lang="ru-RU" sz="2000" dirty="0"/>
              <a:t> бути будь-</a:t>
            </a:r>
            <a:r>
              <a:rPr lang="ru-RU" sz="2000" dirty="0" err="1"/>
              <a:t>якими</a:t>
            </a:r>
            <a:r>
              <a:rPr lang="ru-RU" sz="2000" dirty="0"/>
              <a:t> </a:t>
            </a:r>
            <a:r>
              <a:rPr lang="ru-RU" sz="2000" dirty="0" err="1"/>
              <a:t>виразами</a:t>
            </a:r>
            <a:endParaRPr lang="ru-RU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583832" y="3068960"/>
            <a:ext cx="1906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Семантика 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13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33269021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005738" y="1087345"/>
            <a:ext cx="3820417" cy="40011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0000CC"/>
                </a:solidFill>
              </a:rPr>
              <a:t>(</a:t>
            </a:r>
            <a:r>
              <a:rPr lang="ru-RU" sz="2000" dirty="0" err="1">
                <a:solidFill>
                  <a:srgbClr val="0000CC"/>
                </a:solidFill>
              </a:rPr>
              <a:t>cond</a:t>
            </a:r>
            <a:r>
              <a:rPr lang="ru-RU" sz="2000" dirty="0">
                <a:solidFill>
                  <a:srgbClr val="0000CC"/>
                </a:solidFill>
              </a:rPr>
              <a:t> &lt;клауза1&gt; &lt;клауза2&gt; ...)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626845" y="1783048"/>
            <a:ext cx="3619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/>
              <a:t>Будь-яка &lt;</a:t>
            </a:r>
            <a:r>
              <a:rPr lang="ru-RU" sz="1800" dirty="0">
                <a:solidFill>
                  <a:srgbClr val="0000CC"/>
                </a:solidFill>
              </a:rPr>
              <a:t>клауза</a:t>
            </a:r>
            <a:r>
              <a:rPr lang="ru-RU" sz="1800" dirty="0"/>
              <a:t>&gt; </a:t>
            </a:r>
            <a:r>
              <a:rPr lang="ru-RU" sz="1800" dirty="0" err="1"/>
              <a:t>має</a:t>
            </a:r>
            <a:r>
              <a:rPr lang="ru-RU" sz="1800" dirty="0"/>
              <a:t> форму: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35360" y="2327944"/>
            <a:ext cx="11737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/>
              <a:t>де &lt;</a:t>
            </a:r>
            <a:r>
              <a:rPr lang="ru-RU" sz="1800" dirty="0" err="1">
                <a:solidFill>
                  <a:srgbClr val="0000CC"/>
                </a:solidFill>
              </a:rPr>
              <a:t>перевірка</a:t>
            </a:r>
            <a:r>
              <a:rPr lang="ru-RU" sz="1800" dirty="0"/>
              <a:t>&gt; </a:t>
            </a:r>
            <a:r>
              <a:rPr lang="ru-RU" sz="1800" dirty="0" err="1"/>
              <a:t>це</a:t>
            </a:r>
            <a:r>
              <a:rPr lang="ru-RU" sz="1800" dirty="0"/>
              <a:t> </a:t>
            </a:r>
            <a:r>
              <a:rPr lang="ru-RU" sz="1800" dirty="0" err="1"/>
              <a:t>довільний</a:t>
            </a:r>
            <a:r>
              <a:rPr lang="ru-RU" sz="1800" dirty="0"/>
              <a:t> </a:t>
            </a:r>
            <a:r>
              <a:rPr lang="ru-RU" sz="1800" dirty="0" err="1"/>
              <a:t>вираз</a:t>
            </a:r>
            <a:r>
              <a:rPr lang="ru-RU" sz="1800" dirty="0"/>
              <a:t>. </a:t>
            </a:r>
            <a:r>
              <a:rPr lang="ru-RU" sz="1800" dirty="0" err="1"/>
              <a:t>Також</a:t>
            </a:r>
            <a:r>
              <a:rPr lang="ru-RU" sz="1800" dirty="0"/>
              <a:t>, &lt;</a:t>
            </a:r>
            <a:r>
              <a:rPr lang="ru-RU" sz="1800" dirty="0">
                <a:solidFill>
                  <a:srgbClr val="0000CC"/>
                </a:solidFill>
              </a:rPr>
              <a:t>клауз</a:t>
            </a:r>
            <a:r>
              <a:rPr lang="uk-UA" sz="1800" dirty="0"/>
              <a:t>а</a:t>
            </a:r>
            <a:r>
              <a:rPr lang="ru-RU" sz="1800" dirty="0"/>
              <a:t>&gt; </a:t>
            </a:r>
            <a:r>
              <a:rPr lang="ru-RU" sz="1800" dirty="0" err="1"/>
              <a:t>може</a:t>
            </a:r>
            <a:r>
              <a:rPr lang="ru-RU" sz="1800" dirty="0"/>
              <a:t> </a:t>
            </a:r>
            <a:r>
              <a:rPr lang="ru-RU" sz="1800" dirty="0" err="1"/>
              <a:t>мати</a:t>
            </a:r>
            <a:r>
              <a:rPr lang="ru-RU" sz="1800" dirty="0"/>
              <a:t> форму</a:t>
            </a:r>
            <a:r>
              <a:rPr lang="ru-RU" sz="1800" dirty="0" smtClean="0"/>
              <a:t>:   </a:t>
            </a:r>
            <a:r>
              <a:rPr lang="ru-RU" sz="1800" dirty="0" smtClean="0">
                <a:solidFill>
                  <a:srgbClr val="0000CC"/>
                </a:solidFill>
              </a:rPr>
              <a:t>(&lt;</a:t>
            </a:r>
            <a:r>
              <a:rPr lang="ru-RU" sz="1800" dirty="0" err="1">
                <a:solidFill>
                  <a:srgbClr val="0000CC"/>
                </a:solidFill>
              </a:rPr>
              <a:t>перевірка</a:t>
            </a:r>
            <a:r>
              <a:rPr lang="ru-RU" sz="1800" dirty="0">
                <a:solidFill>
                  <a:srgbClr val="0000CC"/>
                </a:solidFill>
              </a:rPr>
              <a:t>&gt; =&gt; &lt;</a:t>
            </a:r>
            <a:r>
              <a:rPr lang="ru-RU" sz="1800" dirty="0" err="1">
                <a:solidFill>
                  <a:srgbClr val="0000CC"/>
                </a:solidFill>
              </a:rPr>
              <a:t>вираз</a:t>
            </a:r>
            <a:r>
              <a:rPr lang="ru-RU" sz="1800" dirty="0">
                <a:solidFill>
                  <a:srgbClr val="0000CC"/>
                </a:solidFill>
              </a:rPr>
              <a:t>&gt;)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023992" y="1783048"/>
            <a:ext cx="3802162" cy="40011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CC"/>
                </a:solidFill>
              </a:rPr>
              <a:t>(&lt;</a:t>
            </a:r>
            <a:r>
              <a:rPr lang="ru-RU" sz="2000" dirty="0" err="1">
                <a:solidFill>
                  <a:srgbClr val="0000CC"/>
                </a:solidFill>
              </a:rPr>
              <a:t>перевірка</a:t>
            </a:r>
            <a:r>
              <a:rPr lang="ru-RU" sz="2000" dirty="0">
                <a:solidFill>
                  <a:srgbClr val="0000CC"/>
                </a:solidFill>
              </a:rPr>
              <a:t>&gt; &lt;вираз1&gt; ...)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649760" y="1014273"/>
            <a:ext cx="30060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1" dirty="0" err="1"/>
              <a:t>Бібліотечний</a:t>
            </a:r>
            <a:r>
              <a:rPr lang="ru-RU" sz="1800" b="1" dirty="0"/>
              <a:t> синтаксис</a:t>
            </a:r>
            <a:r>
              <a:rPr lang="ru-RU" sz="1800" dirty="0"/>
              <a:t>: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3771218"/>
            <a:ext cx="12192000" cy="32316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700" dirty="0" err="1"/>
              <a:t>Вираз</a:t>
            </a:r>
            <a:r>
              <a:rPr lang="ru-RU" sz="1700" dirty="0"/>
              <a:t> </a:t>
            </a:r>
            <a:r>
              <a:rPr lang="en-GB" sz="1700" dirty="0" err="1">
                <a:solidFill>
                  <a:srgbClr val="0000CC"/>
                </a:solidFill>
              </a:rPr>
              <a:t>cond</a:t>
            </a:r>
            <a:r>
              <a:rPr lang="en-GB" sz="1700" dirty="0">
                <a:solidFill>
                  <a:srgbClr val="0000CC"/>
                </a:solidFill>
              </a:rPr>
              <a:t> </a:t>
            </a:r>
            <a:r>
              <a:rPr lang="ru-RU" sz="1700" dirty="0" err="1"/>
              <a:t>визначається</a:t>
            </a:r>
            <a:r>
              <a:rPr lang="ru-RU" sz="1700" dirty="0"/>
              <a:t> </a:t>
            </a:r>
            <a:r>
              <a:rPr lang="ru-RU" sz="1700" dirty="0" err="1"/>
              <a:t>обчисленням</a:t>
            </a:r>
            <a:r>
              <a:rPr lang="ru-RU" sz="1700" dirty="0"/>
              <a:t> </a:t>
            </a:r>
            <a:r>
              <a:rPr lang="ru-RU" sz="1700" dirty="0" err="1"/>
              <a:t>виразів</a:t>
            </a:r>
            <a:r>
              <a:rPr lang="ru-RU" sz="1700" dirty="0"/>
              <a:t> &lt;</a:t>
            </a:r>
            <a:r>
              <a:rPr lang="ru-RU" sz="1700" dirty="0" err="1">
                <a:solidFill>
                  <a:srgbClr val="0000CC"/>
                </a:solidFill>
              </a:rPr>
              <a:t>перевірки</a:t>
            </a:r>
            <a:r>
              <a:rPr lang="ru-RU" sz="1700" dirty="0"/>
              <a:t>&gt; </a:t>
            </a:r>
            <a:r>
              <a:rPr lang="ru-RU" sz="1700" dirty="0" err="1"/>
              <a:t>успішної</a:t>
            </a:r>
            <a:r>
              <a:rPr lang="ru-RU" sz="1700" dirty="0"/>
              <a:t> &lt;</a:t>
            </a:r>
            <a:r>
              <a:rPr lang="ru-RU" sz="1700" dirty="0" err="1">
                <a:solidFill>
                  <a:srgbClr val="0000CC"/>
                </a:solidFill>
              </a:rPr>
              <a:t>клаузи</a:t>
            </a:r>
            <a:r>
              <a:rPr lang="ru-RU" sz="1700" dirty="0"/>
              <a:t>&gt; до </a:t>
            </a:r>
            <a:r>
              <a:rPr lang="ru-RU" sz="1700" dirty="0" err="1"/>
              <a:t>поки</a:t>
            </a:r>
            <a:r>
              <a:rPr lang="ru-RU" sz="1700" dirty="0"/>
              <a:t> одна з них не </a:t>
            </a:r>
            <a:r>
              <a:rPr lang="ru-RU" sz="1700" dirty="0" err="1"/>
              <a:t>визначиться</a:t>
            </a:r>
            <a:r>
              <a:rPr lang="ru-RU" sz="1700" dirty="0"/>
              <a:t> як </a:t>
            </a:r>
            <a:r>
              <a:rPr lang="ru-RU" sz="1700" dirty="0" err="1"/>
              <a:t>істинне</a:t>
            </a:r>
            <a:r>
              <a:rPr lang="ru-RU" sz="1700" dirty="0"/>
              <a:t> </a:t>
            </a:r>
            <a:r>
              <a:rPr lang="ru-RU" sz="1700" dirty="0" err="1"/>
              <a:t>значення</a:t>
            </a:r>
            <a:r>
              <a:rPr lang="ru-RU" sz="1700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700" dirty="0"/>
              <a:t>Коли &lt;</a:t>
            </a:r>
            <a:r>
              <a:rPr lang="ru-RU" sz="1700" dirty="0" err="1">
                <a:solidFill>
                  <a:srgbClr val="0000CC"/>
                </a:solidFill>
              </a:rPr>
              <a:t>перевірка</a:t>
            </a:r>
            <a:r>
              <a:rPr lang="ru-RU" sz="1700" dirty="0"/>
              <a:t>&gt; </a:t>
            </a:r>
            <a:r>
              <a:rPr lang="ru-RU" sz="1700" dirty="0" err="1"/>
              <a:t>обчислюється</a:t>
            </a:r>
            <a:r>
              <a:rPr lang="ru-RU" sz="1700" dirty="0"/>
              <a:t> як </a:t>
            </a:r>
            <a:r>
              <a:rPr lang="ru-RU" sz="1700" dirty="0" err="1"/>
              <a:t>істинне</a:t>
            </a:r>
            <a:r>
              <a:rPr lang="ru-RU" sz="1700" dirty="0"/>
              <a:t> </a:t>
            </a:r>
            <a:r>
              <a:rPr lang="ru-RU" sz="1700" dirty="0" err="1"/>
              <a:t>значення</a:t>
            </a:r>
            <a:r>
              <a:rPr lang="ru-RU" sz="1700" dirty="0"/>
              <a:t>, </a:t>
            </a:r>
            <a:r>
              <a:rPr lang="ru-RU" sz="1700" dirty="0" err="1"/>
              <a:t>вирази</a:t>
            </a:r>
            <a:r>
              <a:rPr lang="ru-RU" sz="1700" dirty="0"/>
              <a:t>, </a:t>
            </a:r>
            <a:r>
              <a:rPr lang="ru-RU" sz="1700" dirty="0" err="1"/>
              <a:t>що</a:t>
            </a:r>
            <a:r>
              <a:rPr lang="ru-RU" sz="1700" dirty="0"/>
              <a:t> </a:t>
            </a:r>
            <a:r>
              <a:rPr lang="ru-RU" sz="1700" dirty="0" err="1"/>
              <a:t>залишилися</a:t>
            </a:r>
            <a:r>
              <a:rPr lang="ru-RU" sz="1700" dirty="0"/>
              <a:t> в </a:t>
            </a:r>
            <a:r>
              <a:rPr lang="ru-RU" sz="1700" dirty="0" err="1"/>
              <a:t>своїй</a:t>
            </a:r>
            <a:r>
              <a:rPr lang="ru-RU" sz="1700" dirty="0"/>
              <a:t> &lt;</a:t>
            </a:r>
            <a:r>
              <a:rPr lang="ru-RU" sz="1700" dirty="0">
                <a:solidFill>
                  <a:srgbClr val="0000CC"/>
                </a:solidFill>
              </a:rPr>
              <a:t>Клаузе</a:t>
            </a:r>
            <a:r>
              <a:rPr lang="ru-RU" sz="1700" dirty="0"/>
              <a:t>&gt; </a:t>
            </a:r>
            <a:r>
              <a:rPr lang="ru-RU" sz="1700" dirty="0" err="1"/>
              <a:t>обчислюються</a:t>
            </a:r>
            <a:r>
              <a:rPr lang="ru-RU" sz="1700" dirty="0"/>
              <a:t> в порядку, а результат </a:t>
            </a:r>
            <a:r>
              <a:rPr lang="ru-RU" sz="1700" dirty="0" err="1"/>
              <a:t>останнього</a:t>
            </a:r>
            <a:r>
              <a:rPr lang="ru-RU" sz="1700" dirty="0"/>
              <a:t> </a:t>
            </a:r>
            <a:r>
              <a:rPr lang="ru-RU" sz="1700" dirty="0" err="1"/>
              <a:t>виразу</a:t>
            </a:r>
            <a:r>
              <a:rPr lang="ru-RU" sz="1700" dirty="0"/>
              <a:t> в &lt;</a:t>
            </a:r>
            <a:r>
              <a:rPr lang="ru-RU" sz="1700" dirty="0">
                <a:solidFill>
                  <a:srgbClr val="0000CC"/>
                </a:solidFill>
              </a:rPr>
              <a:t>Клаузе</a:t>
            </a:r>
            <a:r>
              <a:rPr lang="ru-RU" sz="1700" dirty="0"/>
              <a:t>&gt; </a:t>
            </a:r>
            <a:r>
              <a:rPr lang="ru-RU" sz="1700" dirty="0" err="1"/>
              <a:t>повертається</a:t>
            </a:r>
            <a:r>
              <a:rPr lang="ru-RU" sz="1700" dirty="0"/>
              <a:t> як результат </a:t>
            </a:r>
            <a:r>
              <a:rPr lang="ru-RU" sz="1700" dirty="0" err="1"/>
              <a:t>всього</a:t>
            </a:r>
            <a:r>
              <a:rPr lang="ru-RU" sz="1700" dirty="0"/>
              <a:t> </a:t>
            </a:r>
            <a:r>
              <a:rPr lang="ru-RU" sz="1700" dirty="0" err="1"/>
              <a:t>виразу</a:t>
            </a:r>
            <a:r>
              <a:rPr lang="ru-RU" sz="1700" dirty="0"/>
              <a:t> </a:t>
            </a:r>
            <a:r>
              <a:rPr lang="en-GB" sz="1700" dirty="0">
                <a:solidFill>
                  <a:srgbClr val="0000CC"/>
                </a:solidFill>
              </a:rPr>
              <a:t>cond</a:t>
            </a:r>
            <a:r>
              <a:rPr lang="en-GB" sz="1700" dirty="0"/>
              <a:t>. </a:t>
            </a:r>
            <a:endParaRPr lang="uk-UA" sz="1700" dirty="0"/>
          </a:p>
          <a:p>
            <a:pPr marL="342900" indent="-342900">
              <a:buFont typeface="+mj-lt"/>
              <a:buAutoNum type="arabicPeriod"/>
            </a:pPr>
            <a:r>
              <a:rPr lang="ru-RU" sz="1700" dirty="0" err="1"/>
              <a:t>Якщо</a:t>
            </a:r>
            <a:r>
              <a:rPr lang="ru-RU" sz="1700" dirty="0"/>
              <a:t> </a:t>
            </a:r>
            <a:r>
              <a:rPr lang="ru-RU" sz="1700" dirty="0" err="1"/>
              <a:t>обрана</a:t>
            </a:r>
            <a:r>
              <a:rPr lang="ru-RU" sz="1700" dirty="0"/>
              <a:t> &lt;клауза&gt; </a:t>
            </a:r>
            <a:r>
              <a:rPr lang="ru-RU" sz="1700" dirty="0" err="1"/>
              <a:t>містить</a:t>
            </a:r>
            <a:r>
              <a:rPr lang="ru-RU" sz="1700" dirty="0"/>
              <a:t> </a:t>
            </a:r>
            <a:r>
              <a:rPr lang="ru-RU" sz="1700" dirty="0" err="1"/>
              <a:t>тільки</a:t>
            </a:r>
            <a:r>
              <a:rPr lang="ru-RU" sz="1700" dirty="0"/>
              <a:t> &lt;</a:t>
            </a:r>
            <a:r>
              <a:rPr lang="ru-RU" sz="1700" dirty="0" err="1"/>
              <a:t>перевірку</a:t>
            </a:r>
            <a:r>
              <a:rPr lang="ru-RU" sz="1700" dirty="0"/>
              <a:t>&gt; і не </a:t>
            </a:r>
            <a:r>
              <a:rPr lang="ru-RU" sz="1700" dirty="0" err="1"/>
              <a:t>містить</a:t>
            </a:r>
            <a:r>
              <a:rPr lang="ru-RU" sz="1700" dirty="0"/>
              <a:t> &lt;</a:t>
            </a:r>
            <a:r>
              <a:rPr lang="ru-RU" sz="1700" dirty="0" err="1">
                <a:solidFill>
                  <a:srgbClr val="0000CC"/>
                </a:solidFill>
              </a:rPr>
              <a:t>Виразів</a:t>
            </a:r>
            <a:r>
              <a:rPr lang="ru-RU" sz="1700" dirty="0"/>
              <a:t>&gt;, то в </a:t>
            </a:r>
            <a:r>
              <a:rPr lang="ru-RU" sz="1700" dirty="0" err="1"/>
              <a:t>результаті</a:t>
            </a:r>
            <a:r>
              <a:rPr lang="ru-RU" sz="1700" dirty="0"/>
              <a:t> </a:t>
            </a:r>
            <a:r>
              <a:rPr lang="ru-RU" sz="1700" dirty="0" err="1"/>
              <a:t>повертається</a:t>
            </a:r>
            <a:r>
              <a:rPr lang="ru-RU" sz="1700" dirty="0"/>
              <a:t> </a:t>
            </a:r>
            <a:r>
              <a:rPr lang="ru-RU" sz="1700" dirty="0" err="1"/>
              <a:t>значення</a:t>
            </a:r>
            <a:r>
              <a:rPr lang="ru-RU" sz="1700" dirty="0"/>
              <a:t> &lt;</a:t>
            </a:r>
            <a:r>
              <a:rPr lang="ru-RU" sz="1700" dirty="0" err="1">
                <a:solidFill>
                  <a:srgbClr val="0000CC"/>
                </a:solidFill>
              </a:rPr>
              <a:t>перевірки</a:t>
            </a:r>
            <a:r>
              <a:rPr lang="ru-RU" sz="1700" dirty="0"/>
              <a:t>&gt;.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700" dirty="0" err="1"/>
              <a:t>Якщо</a:t>
            </a:r>
            <a:r>
              <a:rPr lang="ru-RU" sz="1700" dirty="0"/>
              <a:t> </a:t>
            </a:r>
            <a:r>
              <a:rPr lang="ru-RU" sz="1700" dirty="0" err="1"/>
              <a:t>обрана</a:t>
            </a:r>
            <a:r>
              <a:rPr lang="ru-RU" sz="1700" dirty="0"/>
              <a:t> &lt;</a:t>
            </a:r>
            <a:r>
              <a:rPr lang="ru-RU" sz="1700" dirty="0">
                <a:solidFill>
                  <a:srgbClr val="0000CC"/>
                </a:solidFill>
              </a:rPr>
              <a:t>клауза</a:t>
            </a:r>
            <a:r>
              <a:rPr lang="ru-RU" sz="1700" dirty="0"/>
              <a:t>&gt; </a:t>
            </a:r>
            <a:r>
              <a:rPr lang="ru-RU" sz="1700" dirty="0" err="1"/>
              <a:t>використовує</a:t>
            </a:r>
            <a:r>
              <a:rPr lang="ru-RU" sz="1700" dirty="0"/>
              <a:t> </a:t>
            </a:r>
            <a:r>
              <a:rPr lang="ru-RU" sz="1700" dirty="0" err="1"/>
              <a:t>альтернативну</a:t>
            </a:r>
            <a:r>
              <a:rPr lang="ru-RU" sz="1700" dirty="0"/>
              <a:t> форму </a:t>
            </a:r>
            <a:r>
              <a:rPr lang="ru-RU" sz="1700" dirty="0">
                <a:solidFill>
                  <a:srgbClr val="0000CC"/>
                </a:solidFill>
              </a:rPr>
              <a:t>=&gt;</a:t>
            </a:r>
            <a:r>
              <a:rPr lang="ru-RU" sz="1700" dirty="0"/>
              <a:t>, то </a:t>
            </a:r>
            <a:r>
              <a:rPr lang="ru-RU" sz="1700" dirty="0" err="1"/>
              <a:t>обчислюється</a:t>
            </a:r>
            <a:r>
              <a:rPr lang="ru-RU" sz="1700" dirty="0"/>
              <a:t> &lt;</a:t>
            </a:r>
            <a:r>
              <a:rPr lang="ru-RU" sz="1700" dirty="0" err="1">
                <a:solidFill>
                  <a:srgbClr val="0000CC"/>
                </a:solidFill>
              </a:rPr>
              <a:t>вираз</a:t>
            </a:r>
            <a:r>
              <a:rPr lang="ru-RU" sz="1700" dirty="0"/>
              <a:t>&gt;. </a:t>
            </a:r>
            <a:r>
              <a:rPr lang="ru-RU" sz="1700" dirty="0" err="1"/>
              <a:t>Цей</a:t>
            </a:r>
            <a:r>
              <a:rPr lang="ru-RU" sz="1700" dirty="0"/>
              <a:t> </a:t>
            </a:r>
            <a:r>
              <a:rPr lang="ru-RU" sz="1700" dirty="0" err="1"/>
              <a:t>вираз</a:t>
            </a:r>
            <a:r>
              <a:rPr lang="ru-RU" sz="1700" dirty="0"/>
              <a:t> </a:t>
            </a:r>
            <a:r>
              <a:rPr lang="ru-RU" sz="1700" dirty="0" err="1"/>
              <a:t>має</a:t>
            </a:r>
            <a:r>
              <a:rPr lang="ru-RU" sz="1700" dirty="0"/>
              <a:t> бути процедурою, яка </a:t>
            </a:r>
            <a:r>
              <a:rPr lang="ru-RU" sz="1700" dirty="0" err="1"/>
              <a:t>приймає</a:t>
            </a:r>
            <a:r>
              <a:rPr lang="ru-RU" sz="1700" dirty="0"/>
              <a:t> один аргумент. </a:t>
            </a:r>
            <a:r>
              <a:rPr lang="ru-RU" sz="1700" dirty="0" err="1"/>
              <a:t>Цей</a:t>
            </a:r>
            <a:r>
              <a:rPr lang="ru-RU" sz="1700" dirty="0"/>
              <a:t> </a:t>
            </a:r>
            <a:r>
              <a:rPr lang="ru-RU" sz="1700" dirty="0" err="1"/>
              <a:t>вираз</a:t>
            </a:r>
            <a:r>
              <a:rPr lang="ru-RU" sz="1700" dirty="0"/>
              <a:t> </a:t>
            </a:r>
            <a:r>
              <a:rPr lang="ru-RU" sz="1700" dirty="0" err="1"/>
              <a:t>викликається</a:t>
            </a:r>
            <a:r>
              <a:rPr lang="ru-RU" sz="1700" dirty="0"/>
              <a:t> </a:t>
            </a:r>
            <a:r>
              <a:rPr lang="ru-RU" sz="1700" dirty="0" err="1"/>
              <a:t>зі</a:t>
            </a:r>
            <a:r>
              <a:rPr lang="ru-RU" sz="1700" dirty="0"/>
              <a:t> </a:t>
            </a:r>
            <a:r>
              <a:rPr lang="ru-RU" sz="1700" dirty="0" err="1"/>
              <a:t>значенням</a:t>
            </a:r>
            <a:r>
              <a:rPr lang="ru-RU" sz="1700" dirty="0"/>
              <a:t> &lt;</a:t>
            </a:r>
            <a:r>
              <a:rPr lang="ru-RU" sz="1700" dirty="0" err="1">
                <a:solidFill>
                  <a:srgbClr val="0000CC"/>
                </a:solidFill>
              </a:rPr>
              <a:t>перевірки</a:t>
            </a:r>
            <a:r>
              <a:rPr lang="ru-RU" sz="1700" dirty="0"/>
              <a:t>&gt; і </a:t>
            </a:r>
            <a:r>
              <a:rPr lang="ru-RU" sz="1700" dirty="0" err="1"/>
              <a:t>значення</a:t>
            </a:r>
            <a:r>
              <a:rPr lang="ru-RU" sz="1700" dirty="0"/>
              <a:t>, </a:t>
            </a:r>
            <a:r>
              <a:rPr lang="ru-RU" sz="1700" dirty="0" err="1"/>
              <a:t>що</a:t>
            </a:r>
            <a:r>
              <a:rPr lang="ru-RU" sz="1700" dirty="0"/>
              <a:t> </a:t>
            </a:r>
            <a:r>
              <a:rPr lang="ru-RU" sz="1700" dirty="0" err="1"/>
              <a:t>повертаються</a:t>
            </a:r>
            <a:r>
              <a:rPr lang="ru-RU" sz="1700" dirty="0"/>
              <a:t> </a:t>
            </a:r>
            <a:r>
              <a:rPr lang="ru-RU" sz="1700" dirty="0" err="1"/>
              <a:t>цією</a:t>
            </a:r>
            <a:r>
              <a:rPr lang="ru-RU" sz="1700" dirty="0"/>
              <a:t> процедурою, </a:t>
            </a:r>
            <a:r>
              <a:rPr lang="ru-RU" sz="1700" dirty="0" err="1"/>
              <a:t>повертаються</a:t>
            </a:r>
            <a:r>
              <a:rPr lang="ru-RU" sz="1700" dirty="0"/>
              <a:t> </a:t>
            </a:r>
            <a:r>
              <a:rPr lang="ru-RU" sz="1700" dirty="0" err="1"/>
              <a:t>виразом</a:t>
            </a:r>
            <a:r>
              <a:rPr lang="ru-RU" sz="1700" dirty="0"/>
              <a:t> </a:t>
            </a:r>
            <a:r>
              <a:rPr lang="en-GB" sz="1700" dirty="0">
                <a:solidFill>
                  <a:srgbClr val="0000CC"/>
                </a:solidFill>
              </a:rPr>
              <a:t>cond</a:t>
            </a:r>
            <a:r>
              <a:rPr lang="en-GB" sz="1700" dirty="0"/>
              <a:t>. </a:t>
            </a:r>
            <a:endParaRPr lang="uk-UA" sz="1700" dirty="0"/>
          </a:p>
          <a:p>
            <a:pPr marL="342900" indent="-342900">
              <a:buFont typeface="+mj-lt"/>
              <a:buAutoNum type="arabicPeriod"/>
            </a:pPr>
            <a:r>
              <a:rPr lang="ru-RU" sz="1700" dirty="0" err="1"/>
              <a:t>Якщо</a:t>
            </a:r>
            <a:r>
              <a:rPr lang="ru-RU" sz="1700" dirty="0"/>
              <a:t> </a:t>
            </a:r>
            <a:r>
              <a:rPr lang="ru-RU" sz="1700" dirty="0" err="1"/>
              <a:t>всі</a:t>
            </a:r>
            <a:r>
              <a:rPr lang="ru-RU" sz="1700" dirty="0"/>
              <a:t> &lt;</a:t>
            </a:r>
            <a:r>
              <a:rPr lang="ru-RU" sz="1700" dirty="0" err="1">
                <a:solidFill>
                  <a:srgbClr val="0000CC"/>
                </a:solidFill>
              </a:rPr>
              <a:t>перевірки</a:t>
            </a:r>
            <a:r>
              <a:rPr lang="ru-RU" sz="1700" dirty="0"/>
              <a:t>&gt; </a:t>
            </a:r>
            <a:r>
              <a:rPr lang="ru-RU" sz="1700" dirty="0" err="1"/>
              <a:t>обчислюються</a:t>
            </a:r>
            <a:r>
              <a:rPr lang="ru-RU" sz="1700" dirty="0"/>
              <a:t> </a:t>
            </a:r>
            <a:r>
              <a:rPr lang="ru-RU" sz="1700" dirty="0" err="1"/>
              <a:t>із</a:t>
            </a:r>
            <a:r>
              <a:rPr lang="ru-RU" sz="1700" dirty="0"/>
              <a:t> </a:t>
            </a:r>
            <a:r>
              <a:rPr lang="ru-RU" sz="1700" dirty="0" err="1"/>
              <a:t>значенням</a:t>
            </a:r>
            <a:r>
              <a:rPr lang="ru-RU" sz="1700" dirty="0"/>
              <a:t> </a:t>
            </a:r>
            <a:r>
              <a:rPr lang="ru-RU" sz="1700" dirty="0" err="1"/>
              <a:t>хибності</a:t>
            </a:r>
            <a:r>
              <a:rPr lang="ru-RU" sz="1700" dirty="0"/>
              <a:t>, і </a:t>
            </a:r>
            <a:r>
              <a:rPr lang="ru-RU" sz="1700" dirty="0" err="1"/>
              <a:t>немає</a:t>
            </a:r>
            <a:r>
              <a:rPr lang="ru-RU" sz="1700" dirty="0"/>
              <a:t> </a:t>
            </a:r>
            <a:r>
              <a:rPr lang="ru-RU" sz="1700" dirty="0" err="1"/>
              <a:t>клаузи</a:t>
            </a:r>
            <a:r>
              <a:rPr lang="ru-RU" sz="1700" dirty="0"/>
              <a:t> </a:t>
            </a:r>
            <a:r>
              <a:rPr lang="en-GB" sz="1700" dirty="0">
                <a:solidFill>
                  <a:srgbClr val="0000CC"/>
                </a:solidFill>
              </a:rPr>
              <a:t>else</a:t>
            </a:r>
            <a:r>
              <a:rPr lang="en-GB" sz="1700" dirty="0"/>
              <a:t>, </a:t>
            </a:r>
            <a:r>
              <a:rPr lang="ru-RU" sz="1700" dirty="0"/>
              <a:t>результат </a:t>
            </a:r>
            <a:r>
              <a:rPr lang="ru-RU" sz="1700" dirty="0" err="1"/>
              <a:t>умовного</a:t>
            </a:r>
            <a:r>
              <a:rPr lang="ru-RU" sz="1700" dirty="0"/>
              <a:t> </a:t>
            </a:r>
            <a:r>
              <a:rPr lang="ru-RU" sz="1700" dirty="0" err="1"/>
              <a:t>виразу</a:t>
            </a:r>
            <a:r>
              <a:rPr lang="ru-RU" sz="1700" dirty="0"/>
              <a:t> не </a:t>
            </a:r>
            <a:r>
              <a:rPr lang="ru-RU" sz="1700" dirty="0" err="1"/>
              <a:t>визначено</a:t>
            </a:r>
            <a:r>
              <a:rPr lang="ru-RU" sz="1700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700" dirty="0" err="1"/>
              <a:t>Якщо</a:t>
            </a:r>
            <a:r>
              <a:rPr lang="ru-RU" sz="1700" dirty="0"/>
              <a:t> є клауза </a:t>
            </a:r>
            <a:r>
              <a:rPr lang="en-GB" sz="1700" dirty="0">
                <a:solidFill>
                  <a:srgbClr val="0000CC"/>
                </a:solidFill>
              </a:rPr>
              <a:t>else</a:t>
            </a:r>
            <a:r>
              <a:rPr lang="en-GB" sz="1700" dirty="0"/>
              <a:t>, </a:t>
            </a:r>
            <a:r>
              <a:rPr lang="ru-RU" sz="1700" dirty="0"/>
              <a:t>то &lt;</a:t>
            </a:r>
            <a:r>
              <a:rPr lang="ru-RU" sz="1700" dirty="0" err="1">
                <a:solidFill>
                  <a:srgbClr val="0000CC"/>
                </a:solidFill>
              </a:rPr>
              <a:t>вираз</a:t>
            </a:r>
            <a:r>
              <a:rPr lang="en-US" sz="1700" dirty="0"/>
              <a:t>&gt; </a:t>
            </a:r>
            <a:r>
              <a:rPr lang="ru-RU" sz="1700" dirty="0" err="1"/>
              <a:t>обчислюються</a:t>
            </a:r>
            <a:r>
              <a:rPr lang="ru-RU" sz="1700" dirty="0"/>
              <a:t>, і </a:t>
            </a:r>
            <a:r>
              <a:rPr lang="ru-RU" sz="1700" dirty="0" err="1"/>
              <a:t>повертається</a:t>
            </a:r>
            <a:r>
              <a:rPr lang="en-US" sz="1700" dirty="0"/>
              <a:t> </a:t>
            </a:r>
            <a:r>
              <a:rPr lang="ru-RU" sz="1700" dirty="0" err="1"/>
              <a:t>значення</a:t>
            </a:r>
            <a:r>
              <a:rPr lang="ru-RU" sz="1700" dirty="0"/>
              <a:t>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2930731"/>
            <a:ext cx="6232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err="1"/>
              <a:t>Остання</a:t>
            </a:r>
            <a:r>
              <a:rPr lang="ru-RU" sz="1800" dirty="0"/>
              <a:t> &lt;клауза&gt; є </a:t>
            </a:r>
            <a:r>
              <a:rPr lang="en-US" sz="1800" dirty="0"/>
              <a:t>&lt;</a:t>
            </a:r>
            <a:r>
              <a:rPr lang="ru-RU" sz="1800" dirty="0"/>
              <a:t>клауз</a:t>
            </a:r>
            <a:r>
              <a:rPr lang="en-US" sz="1800" dirty="0"/>
              <a:t>a</a:t>
            </a:r>
            <a:r>
              <a:rPr lang="ru-RU" sz="1800" dirty="0"/>
              <a:t> </a:t>
            </a:r>
            <a:r>
              <a:rPr lang="ru-RU" sz="1800" dirty="0" err="1"/>
              <a:t>інакше</a:t>
            </a:r>
            <a:r>
              <a:rPr lang="en-US" sz="1800" dirty="0"/>
              <a:t>&gt;</a:t>
            </a:r>
            <a:r>
              <a:rPr lang="ru-RU" sz="1800" dirty="0"/>
              <a:t>, яка </a:t>
            </a:r>
            <a:r>
              <a:rPr lang="ru-RU" sz="1800" dirty="0" err="1"/>
              <a:t>має</a:t>
            </a:r>
            <a:r>
              <a:rPr lang="ru-RU" sz="1800" dirty="0"/>
              <a:t> форму</a:t>
            </a:r>
            <a:r>
              <a:rPr lang="en-US" sz="1800" dirty="0"/>
              <a:t>:</a:t>
            </a:r>
            <a:endParaRPr lang="ru-RU" sz="18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384032" y="2942127"/>
            <a:ext cx="3802162" cy="40011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CC"/>
                </a:solidFill>
              </a:rPr>
              <a:t>(</a:t>
            </a:r>
            <a:r>
              <a:rPr lang="en-GB" sz="2000" dirty="0">
                <a:solidFill>
                  <a:srgbClr val="0000CC"/>
                </a:solidFill>
              </a:rPr>
              <a:t>else &lt;</a:t>
            </a:r>
            <a:r>
              <a:rPr lang="ru-RU" sz="2000" dirty="0">
                <a:solidFill>
                  <a:srgbClr val="0000CC"/>
                </a:solidFill>
              </a:rPr>
              <a:t>вира</a:t>
            </a:r>
            <a:r>
              <a:rPr lang="uk-UA" sz="2000" dirty="0">
                <a:solidFill>
                  <a:srgbClr val="0000CC"/>
                </a:solidFill>
              </a:rPr>
              <a:t>з</a:t>
            </a:r>
            <a:r>
              <a:rPr lang="ru-RU" sz="2000" dirty="0">
                <a:solidFill>
                  <a:srgbClr val="0000CC"/>
                </a:solidFill>
              </a:rPr>
              <a:t>1&gt; &lt;вираз2&gt; ...).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702911" y="3342237"/>
            <a:ext cx="1702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/>
              <a:t>Семантика: 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415482" y="124331"/>
            <a:ext cx="9252519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b="1" dirty="0" err="1">
                <a:solidFill>
                  <a:schemeClr val="bg1"/>
                </a:solidFill>
              </a:rPr>
              <a:t>Умовні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вирази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14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58890672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15482" y="124331"/>
            <a:ext cx="9252519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b="1" dirty="0" err="1">
                <a:solidFill>
                  <a:schemeClr val="bg1"/>
                </a:solidFill>
              </a:rPr>
              <a:t>Умовні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вирази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9336" y="2562357"/>
            <a:ext cx="12072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/>
              <a:t>де </a:t>
            </a:r>
            <a:r>
              <a:rPr lang="ru-RU" sz="1800" dirty="0" err="1"/>
              <a:t>кожен</a:t>
            </a:r>
            <a:r>
              <a:rPr lang="ru-RU" sz="1800" dirty="0"/>
              <a:t> &lt;</a:t>
            </a:r>
            <a:r>
              <a:rPr lang="ru-RU" sz="1800" dirty="0" err="1">
                <a:solidFill>
                  <a:srgbClr val="0000CC"/>
                </a:solidFill>
              </a:rPr>
              <a:t>елемент</a:t>
            </a:r>
            <a:r>
              <a:rPr lang="ru-RU" sz="1800" dirty="0">
                <a:solidFill>
                  <a:srgbClr val="0000CC"/>
                </a:solidFill>
              </a:rPr>
              <a:t> </a:t>
            </a:r>
            <a:r>
              <a:rPr lang="ru-RU" sz="1800" dirty="0" err="1">
                <a:solidFill>
                  <a:srgbClr val="0000CC"/>
                </a:solidFill>
              </a:rPr>
              <a:t>даних</a:t>
            </a:r>
            <a:r>
              <a:rPr lang="ru-RU" sz="1800" dirty="0"/>
              <a:t>&gt; є </a:t>
            </a:r>
            <a:r>
              <a:rPr lang="ru-RU" sz="1800" dirty="0" err="1"/>
              <a:t>зовнішнім</a:t>
            </a:r>
            <a:r>
              <a:rPr lang="ru-RU" sz="1800" dirty="0"/>
              <a:t> </a:t>
            </a:r>
            <a:r>
              <a:rPr lang="ru-RU" sz="1800" dirty="0" err="1"/>
              <a:t>поданням</a:t>
            </a:r>
            <a:r>
              <a:rPr lang="ru-RU" sz="1800" dirty="0"/>
              <a:t> </a:t>
            </a:r>
            <a:r>
              <a:rPr lang="ru-RU" sz="1800" dirty="0" err="1"/>
              <a:t>деякого</a:t>
            </a:r>
            <a:r>
              <a:rPr lang="ru-RU" sz="1800" dirty="0"/>
              <a:t> </a:t>
            </a:r>
            <a:r>
              <a:rPr lang="ru-RU" sz="1800" dirty="0" err="1"/>
              <a:t>об'єкту</a:t>
            </a:r>
            <a:r>
              <a:rPr lang="ru-RU" sz="1800" dirty="0"/>
              <a:t>. </a:t>
            </a:r>
            <a:r>
              <a:rPr lang="ru-RU" sz="1800" dirty="0" err="1"/>
              <a:t>Всі</a:t>
            </a:r>
            <a:r>
              <a:rPr lang="ru-RU" sz="1800" dirty="0"/>
              <a:t> &lt;</a:t>
            </a:r>
            <a:r>
              <a:rPr lang="ru-RU" sz="1800" dirty="0" err="1" smtClean="0"/>
              <a:t>елементи</a:t>
            </a:r>
            <a:r>
              <a:rPr lang="ru-RU" sz="1800" dirty="0" smtClean="0"/>
              <a:t> </a:t>
            </a:r>
            <a:r>
              <a:rPr lang="ru-RU" sz="1800" dirty="0" err="1" smtClean="0"/>
              <a:t>даних</a:t>
            </a:r>
            <a:r>
              <a:rPr lang="ru-RU" sz="1800" dirty="0"/>
              <a:t>&gt; </a:t>
            </a:r>
            <a:r>
              <a:rPr lang="ru-RU" sz="1800" dirty="0" err="1"/>
              <a:t>повинні</a:t>
            </a:r>
            <a:r>
              <a:rPr lang="ru-RU" sz="1800" dirty="0"/>
              <a:t> бути </a:t>
            </a:r>
            <a:r>
              <a:rPr lang="ru-RU" sz="1800" dirty="0" err="1"/>
              <a:t>різні</a:t>
            </a:r>
            <a:r>
              <a:rPr lang="ru-RU" sz="1800" dirty="0"/>
              <a:t>. </a:t>
            </a:r>
            <a:r>
              <a:rPr lang="ru-RU" sz="1800" dirty="0" err="1"/>
              <a:t>Остання</a:t>
            </a:r>
            <a:r>
              <a:rPr lang="ru-RU" sz="1800" dirty="0"/>
              <a:t> &lt;</a:t>
            </a:r>
            <a:r>
              <a:rPr lang="ru-RU" sz="1800" dirty="0">
                <a:solidFill>
                  <a:srgbClr val="0000CC"/>
                </a:solidFill>
              </a:rPr>
              <a:t>клауза</a:t>
            </a:r>
            <a:r>
              <a:rPr lang="ru-RU" sz="1800" dirty="0"/>
              <a:t>&gt; </a:t>
            </a:r>
            <a:r>
              <a:rPr lang="ru-RU" sz="1800" dirty="0" err="1"/>
              <a:t>може</a:t>
            </a:r>
            <a:r>
              <a:rPr lang="ru-RU" sz="1800" dirty="0"/>
              <a:t> бути «</a:t>
            </a:r>
            <a:r>
              <a:rPr lang="ru-RU" sz="1800" dirty="0">
                <a:solidFill>
                  <a:srgbClr val="0000CC"/>
                </a:solidFill>
              </a:rPr>
              <a:t>клаузою </a:t>
            </a:r>
            <a:r>
              <a:rPr lang="en-GB" sz="1800" dirty="0">
                <a:solidFill>
                  <a:srgbClr val="0000CC"/>
                </a:solidFill>
              </a:rPr>
              <a:t>else</a:t>
            </a:r>
            <a:r>
              <a:rPr lang="en-GB" sz="1800" dirty="0"/>
              <a:t>», </a:t>
            </a:r>
            <a:r>
              <a:rPr lang="ru-RU" sz="1800" dirty="0"/>
              <a:t>яка </a:t>
            </a:r>
            <a:r>
              <a:rPr lang="ru-RU" sz="1800" dirty="0" err="1" smtClean="0"/>
              <a:t>має</a:t>
            </a:r>
            <a:r>
              <a:rPr lang="ru-RU" sz="1800" dirty="0" smtClean="0"/>
              <a:t> форму</a:t>
            </a:r>
            <a:r>
              <a:rPr lang="ru-RU" sz="1800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88343" y="944970"/>
            <a:ext cx="34995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800" b="1" dirty="0"/>
              <a:t>Б</a:t>
            </a:r>
            <a:r>
              <a:rPr lang="ru-RU" sz="1800" b="1" dirty="0" err="1"/>
              <a:t>ібліотечний</a:t>
            </a:r>
            <a:r>
              <a:rPr lang="ru-RU" sz="1800" b="1" dirty="0"/>
              <a:t> синтаксис</a:t>
            </a:r>
            <a:r>
              <a:rPr lang="ru-RU" sz="1800" dirty="0"/>
              <a:t>: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108949" y="955811"/>
            <a:ext cx="4731468" cy="40011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CC"/>
                </a:solidFill>
              </a:rPr>
              <a:t>(</a:t>
            </a:r>
            <a:r>
              <a:rPr lang="en-GB" sz="2000" dirty="0">
                <a:solidFill>
                  <a:srgbClr val="0000CC"/>
                </a:solidFill>
              </a:rPr>
              <a:t>case &lt;</a:t>
            </a:r>
            <a:r>
              <a:rPr lang="ru-RU" sz="2000" dirty="0">
                <a:solidFill>
                  <a:srgbClr val="0000CC"/>
                </a:solidFill>
              </a:rPr>
              <a:t>ключ&gt; &lt;клауза1&gt; &lt;клауза2&gt; ...)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596527" y="1416798"/>
            <a:ext cx="1387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b="1" dirty="0"/>
              <a:t>Синтаксис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641328" y="1718937"/>
            <a:ext cx="902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/>
              <a:t>&lt;</a:t>
            </a:r>
            <a:r>
              <a:rPr lang="ru-RU" sz="1800" dirty="0" err="1">
                <a:solidFill>
                  <a:srgbClr val="0000CC"/>
                </a:solidFill>
              </a:rPr>
              <a:t>Ключем</a:t>
            </a:r>
            <a:r>
              <a:rPr lang="ru-RU" sz="1800" dirty="0"/>
              <a:t>&gt; </a:t>
            </a:r>
            <a:r>
              <a:rPr lang="ru-RU" sz="1800" dirty="0" err="1"/>
              <a:t>може</a:t>
            </a:r>
            <a:r>
              <a:rPr lang="ru-RU" sz="1800" dirty="0"/>
              <a:t> бути будь-</a:t>
            </a:r>
            <a:r>
              <a:rPr lang="ru-RU" sz="1800" dirty="0" err="1"/>
              <a:t>який</a:t>
            </a:r>
            <a:r>
              <a:rPr lang="ru-RU" sz="1800" dirty="0"/>
              <a:t> </a:t>
            </a:r>
            <a:r>
              <a:rPr lang="ru-RU" sz="1800" dirty="0" err="1"/>
              <a:t>вираз</a:t>
            </a:r>
            <a:r>
              <a:rPr lang="ru-RU" sz="1800" dirty="0"/>
              <a:t>. Будь-яка &lt;</a:t>
            </a:r>
            <a:r>
              <a:rPr lang="ru-RU" sz="1800" dirty="0">
                <a:solidFill>
                  <a:srgbClr val="0000CC"/>
                </a:solidFill>
              </a:rPr>
              <a:t>клауза</a:t>
            </a:r>
            <a:r>
              <a:rPr lang="ru-RU" sz="1800" dirty="0"/>
              <a:t>&gt; повинна </a:t>
            </a:r>
            <a:r>
              <a:rPr lang="ru-RU" sz="1800" dirty="0" err="1"/>
              <a:t>мати</a:t>
            </a:r>
            <a:r>
              <a:rPr lang="ru-RU" sz="1800" dirty="0"/>
              <a:t> форму: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855641" y="2176559"/>
            <a:ext cx="5360381" cy="36933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CC"/>
                </a:solidFill>
              </a:rPr>
              <a:t>((&lt;</a:t>
            </a:r>
            <a:r>
              <a:rPr lang="ru-RU" sz="1800" dirty="0" err="1">
                <a:solidFill>
                  <a:srgbClr val="0000CC"/>
                </a:solidFill>
              </a:rPr>
              <a:t>Елемент</a:t>
            </a:r>
            <a:r>
              <a:rPr lang="ru-RU" sz="1800" dirty="0">
                <a:solidFill>
                  <a:srgbClr val="0000CC"/>
                </a:solidFill>
              </a:rPr>
              <a:t> даних1&gt;) ...) &lt;вираз1&gt; &lt;вираз2&gt; ...),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-1" y="4008715"/>
            <a:ext cx="12155237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800" dirty="0" err="1"/>
              <a:t>Вираз</a:t>
            </a:r>
            <a:r>
              <a:rPr lang="ru-RU" sz="1800" dirty="0"/>
              <a:t> </a:t>
            </a:r>
            <a:r>
              <a:rPr lang="en-GB" sz="1800" b="1" dirty="0">
                <a:solidFill>
                  <a:srgbClr val="0000CC"/>
                </a:solidFill>
              </a:rPr>
              <a:t>case</a:t>
            </a:r>
            <a:r>
              <a:rPr lang="en-GB" sz="1800" dirty="0">
                <a:solidFill>
                  <a:srgbClr val="0000CC"/>
                </a:solidFill>
              </a:rPr>
              <a:t> </a:t>
            </a:r>
            <a:r>
              <a:rPr lang="ru-RU" sz="1800" dirty="0" err="1"/>
              <a:t>обчислюється</a:t>
            </a:r>
            <a:r>
              <a:rPr lang="ru-RU" sz="1800" dirty="0"/>
              <a:t> так. </a:t>
            </a:r>
            <a:r>
              <a:rPr lang="ru-RU" sz="1800" dirty="0" err="1"/>
              <a:t>Обчислюється</a:t>
            </a:r>
            <a:r>
              <a:rPr lang="ru-RU" sz="1800" dirty="0"/>
              <a:t> &lt;</a:t>
            </a:r>
            <a:r>
              <a:rPr lang="ru-RU" sz="1800" dirty="0">
                <a:solidFill>
                  <a:srgbClr val="0000CC"/>
                </a:solidFill>
              </a:rPr>
              <a:t>ключ</a:t>
            </a:r>
            <a:r>
              <a:rPr lang="ru-RU" sz="1800" dirty="0"/>
              <a:t>&gt;, </a:t>
            </a:r>
            <a:r>
              <a:rPr lang="ru-RU" sz="1800" dirty="0" err="1"/>
              <a:t>його</a:t>
            </a:r>
            <a:r>
              <a:rPr lang="ru-RU" sz="1800" dirty="0"/>
              <a:t> результат </a:t>
            </a:r>
            <a:r>
              <a:rPr lang="ru-RU" sz="1800" dirty="0" err="1"/>
              <a:t>порівнюється</a:t>
            </a:r>
            <a:r>
              <a:rPr lang="ru-RU" sz="1800" dirty="0"/>
              <a:t> з </a:t>
            </a:r>
            <a:r>
              <a:rPr lang="ru-RU" sz="1800" dirty="0" err="1"/>
              <a:t>кожним</a:t>
            </a:r>
            <a:r>
              <a:rPr lang="ru-RU" sz="1800" dirty="0"/>
              <a:t> &lt;</a:t>
            </a:r>
            <a:r>
              <a:rPr lang="ru-RU" sz="1800" dirty="0" err="1">
                <a:solidFill>
                  <a:srgbClr val="0000CC"/>
                </a:solidFill>
              </a:rPr>
              <a:t>елементом</a:t>
            </a:r>
            <a:r>
              <a:rPr lang="ru-RU" sz="1800" dirty="0">
                <a:solidFill>
                  <a:srgbClr val="0000CC"/>
                </a:solidFill>
              </a:rPr>
              <a:t> </a:t>
            </a:r>
            <a:r>
              <a:rPr lang="ru-RU" sz="1800" dirty="0" err="1">
                <a:solidFill>
                  <a:srgbClr val="0000CC"/>
                </a:solidFill>
              </a:rPr>
              <a:t>даних</a:t>
            </a:r>
            <a:r>
              <a:rPr lang="ru-RU" sz="1800" dirty="0"/>
              <a:t>&gt;.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 err="1"/>
              <a:t>Якщо</a:t>
            </a:r>
            <a:r>
              <a:rPr lang="ru-RU" sz="1800" dirty="0"/>
              <a:t> результат </a:t>
            </a:r>
            <a:r>
              <a:rPr lang="ru-RU" sz="1800" dirty="0" err="1"/>
              <a:t>обчислення</a:t>
            </a:r>
            <a:r>
              <a:rPr lang="ru-RU" sz="1800" dirty="0"/>
              <a:t> &lt;</a:t>
            </a:r>
            <a:r>
              <a:rPr lang="ru-RU" sz="1800" dirty="0">
                <a:solidFill>
                  <a:srgbClr val="0000CC"/>
                </a:solidFill>
              </a:rPr>
              <a:t>ключа</a:t>
            </a:r>
            <a:r>
              <a:rPr lang="ru-RU" sz="1800" dirty="0"/>
              <a:t>&gt; </a:t>
            </a:r>
            <a:r>
              <a:rPr lang="ru-RU" sz="1800" dirty="0" err="1"/>
              <a:t>збігається</a:t>
            </a:r>
            <a:r>
              <a:rPr lang="ru-RU" sz="1800" dirty="0"/>
              <a:t> з &lt;</a:t>
            </a:r>
            <a:r>
              <a:rPr lang="ru-RU" sz="1800" dirty="0" err="1">
                <a:solidFill>
                  <a:srgbClr val="0000CC"/>
                </a:solidFill>
              </a:rPr>
              <a:t>елементом</a:t>
            </a:r>
            <a:r>
              <a:rPr lang="ru-RU" sz="1800" dirty="0">
                <a:solidFill>
                  <a:srgbClr val="0000CC"/>
                </a:solidFill>
              </a:rPr>
              <a:t> </a:t>
            </a:r>
            <a:r>
              <a:rPr lang="ru-RU" sz="1800" dirty="0" err="1">
                <a:solidFill>
                  <a:srgbClr val="0000CC"/>
                </a:solidFill>
              </a:rPr>
              <a:t>даних</a:t>
            </a:r>
            <a:r>
              <a:rPr lang="ru-RU" sz="1800" dirty="0"/>
              <a:t>&gt;, то </a:t>
            </a:r>
            <a:r>
              <a:rPr lang="ru-RU" sz="1800" dirty="0" err="1"/>
              <a:t>вираз</a:t>
            </a:r>
            <a:r>
              <a:rPr lang="ru-RU" sz="1800" dirty="0"/>
              <a:t> у </a:t>
            </a:r>
            <a:r>
              <a:rPr lang="ru-RU" sz="1800" dirty="0" err="1"/>
              <a:t>відповідній</a:t>
            </a:r>
            <a:r>
              <a:rPr lang="ru-RU" sz="1800" dirty="0"/>
              <a:t> &lt;</a:t>
            </a:r>
            <a:r>
              <a:rPr lang="ru-RU" sz="1800" dirty="0">
                <a:solidFill>
                  <a:srgbClr val="0000CC"/>
                </a:solidFill>
              </a:rPr>
              <a:t>Клаузе</a:t>
            </a:r>
            <a:r>
              <a:rPr lang="ru-RU" sz="1800" dirty="0"/>
              <a:t>&gt; </a:t>
            </a:r>
            <a:r>
              <a:rPr lang="ru-RU" sz="1800" dirty="0" err="1"/>
              <a:t>обчислюється</a:t>
            </a:r>
            <a:r>
              <a:rPr lang="ru-RU" sz="1800" dirty="0"/>
              <a:t> </a:t>
            </a:r>
            <a:r>
              <a:rPr lang="ru-RU" sz="1800" dirty="0" err="1"/>
              <a:t>зліва</a:t>
            </a:r>
            <a:r>
              <a:rPr lang="ru-RU" sz="1800" dirty="0"/>
              <a:t> направо і результат </a:t>
            </a:r>
            <a:r>
              <a:rPr lang="ru-RU" sz="1800" dirty="0" err="1"/>
              <a:t>останнього</a:t>
            </a:r>
            <a:r>
              <a:rPr lang="ru-RU" sz="1800" dirty="0"/>
              <a:t> </a:t>
            </a:r>
            <a:r>
              <a:rPr lang="ru-RU" sz="1800" dirty="0" err="1"/>
              <a:t>виразу</a:t>
            </a:r>
            <a:r>
              <a:rPr lang="ru-RU" sz="1800" dirty="0"/>
              <a:t> в &lt;</a:t>
            </a:r>
            <a:r>
              <a:rPr lang="ru-RU" sz="1800" dirty="0">
                <a:solidFill>
                  <a:srgbClr val="0000CC"/>
                </a:solidFill>
              </a:rPr>
              <a:t>Клаузе</a:t>
            </a:r>
            <a:r>
              <a:rPr lang="ru-RU" sz="1800" dirty="0"/>
              <a:t>&gt; </a:t>
            </a:r>
            <a:r>
              <a:rPr lang="ru-RU" sz="1800" dirty="0" err="1"/>
              <a:t>повертається</a:t>
            </a:r>
            <a:r>
              <a:rPr lang="ru-RU" sz="1800" dirty="0"/>
              <a:t>, як результат </a:t>
            </a:r>
            <a:r>
              <a:rPr lang="ru-RU" sz="1800" dirty="0" err="1"/>
              <a:t>виразу</a:t>
            </a:r>
            <a:r>
              <a:rPr lang="ru-RU" sz="1800" dirty="0"/>
              <a:t> </a:t>
            </a:r>
            <a:r>
              <a:rPr lang="en-GB" sz="1800" dirty="0"/>
              <a:t>case. </a:t>
            </a:r>
            <a:endParaRPr lang="uk-UA" sz="1800" dirty="0"/>
          </a:p>
          <a:p>
            <a:pPr marL="342900" indent="-342900">
              <a:buFont typeface="+mj-lt"/>
              <a:buAutoNum type="arabicPeriod"/>
            </a:pPr>
            <a:r>
              <a:rPr lang="ru-RU" sz="1800" dirty="0" err="1"/>
              <a:t>Якщо</a:t>
            </a:r>
            <a:r>
              <a:rPr lang="ru-RU" sz="1800" dirty="0"/>
              <a:t> результат </a:t>
            </a:r>
            <a:r>
              <a:rPr lang="ru-RU" sz="1800" dirty="0" err="1"/>
              <a:t>обчислення</a:t>
            </a:r>
            <a:r>
              <a:rPr lang="ru-RU" sz="1800" dirty="0"/>
              <a:t> &lt;</a:t>
            </a:r>
            <a:r>
              <a:rPr lang="ru-RU" sz="1800" dirty="0">
                <a:solidFill>
                  <a:srgbClr val="0000CC"/>
                </a:solidFill>
              </a:rPr>
              <a:t>ключа</a:t>
            </a:r>
            <a:r>
              <a:rPr lang="ru-RU" sz="1800" dirty="0"/>
              <a:t>&gt; </a:t>
            </a:r>
            <a:r>
              <a:rPr lang="ru-RU" sz="1800" dirty="0" err="1"/>
              <a:t>відмінний</a:t>
            </a:r>
            <a:r>
              <a:rPr lang="ru-RU" sz="1800" dirty="0"/>
              <a:t> </a:t>
            </a:r>
            <a:r>
              <a:rPr lang="ru-RU" sz="1800" dirty="0" err="1"/>
              <a:t>від</a:t>
            </a:r>
            <a:r>
              <a:rPr lang="ru-RU" sz="1800" dirty="0"/>
              <a:t> кожного &lt;</a:t>
            </a:r>
            <a:r>
              <a:rPr lang="ru-RU" sz="1800" dirty="0" err="1">
                <a:solidFill>
                  <a:srgbClr val="0000CC"/>
                </a:solidFill>
              </a:rPr>
              <a:t>елемента</a:t>
            </a:r>
            <a:r>
              <a:rPr lang="ru-RU" sz="1800" dirty="0">
                <a:solidFill>
                  <a:srgbClr val="0000CC"/>
                </a:solidFill>
              </a:rPr>
              <a:t> </a:t>
            </a:r>
            <a:r>
              <a:rPr lang="ru-RU" sz="1800" dirty="0" err="1">
                <a:solidFill>
                  <a:srgbClr val="0000CC"/>
                </a:solidFill>
              </a:rPr>
              <a:t>даних</a:t>
            </a:r>
            <a:r>
              <a:rPr lang="ru-RU" sz="1800" dirty="0"/>
              <a:t>&gt;, то </a:t>
            </a:r>
            <a:r>
              <a:rPr lang="ru-RU" sz="1800" dirty="0" err="1"/>
              <a:t>якщо</a:t>
            </a:r>
            <a:r>
              <a:rPr lang="ru-RU" sz="1800" dirty="0"/>
              <a:t> є клауза </a:t>
            </a:r>
            <a:r>
              <a:rPr lang="en-GB" sz="1800" dirty="0"/>
              <a:t>case, </a:t>
            </a:r>
            <a:r>
              <a:rPr lang="ru-RU" sz="1800" dirty="0" err="1"/>
              <a:t>його</a:t>
            </a:r>
            <a:r>
              <a:rPr lang="ru-RU" sz="1800" dirty="0"/>
              <a:t> </a:t>
            </a:r>
            <a:r>
              <a:rPr lang="ru-RU" sz="1800" dirty="0" err="1"/>
              <a:t>вирази</a:t>
            </a:r>
            <a:r>
              <a:rPr lang="ru-RU" sz="1800" dirty="0"/>
              <a:t> </a:t>
            </a:r>
            <a:r>
              <a:rPr lang="ru-RU" sz="1800" dirty="0" err="1"/>
              <a:t>обчислюються</a:t>
            </a:r>
            <a:r>
              <a:rPr lang="ru-RU" sz="1800" dirty="0"/>
              <a:t> і результат </a:t>
            </a:r>
            <a:r>
              <a:rPr lang="ru-RU" sz="1800" dirty="0" err="1"/>
              <a:t>останнього</a:t>
            </a:r>
            <a:r>
              <a:rPr lang="ru-RU" sz="1800" dirty="0"/>
              <a:t> результату є результатом </a:t>
            </a:r>
            <a:r>
              <a:rPr lang="ru-RU" sz="1800" dirty="0" err="1"/>
              <a:t>виразу</a:t>
            </a:r>
            <a:r>
              <a:rPr lang="ru-RU" sz="1800" dirty="0"/>
              <a:t> </a:t>
            </a:r>
            <a:r>
              <a:rPr lang="en-GB" sz="1800" dirty="0"/>
              <a:t>case, </a:t>
            </a:r>
            <a:r>
              <a:rPr lang="ru-RU" sz="1800" dirty="0" err="1"/>
              <a:t>інакше</a:t>
            </a:r>
            <a:r>
              <a:rPr lang="ru-RU" sz="1800" dirty="0"/>
              <a:t> результат </a:t>
            </a:r>
            <a:r>
              <a:rPr lang="ru-RU" sz="1800" dirty="0" err="1"/>
              <a:t>виразу</a:t>
            </a:r>
            <a:r>
              <a:rPr lang="ru-RU" sz="1800" dirty="0"/>
              <a:t> </a:t>
            </a:r>
            <a:r>
              <a:rPr lang="en-GB" sz="1800" dirty="0"/>
              <a:t>case </a:t>
            </a:r>
            <a:r>
              <a:rPr lang="ru-RU" sz="1800" dirty="0"/>
              <a:t>не </a:t>
            </a:r>
            <a:r>
              <a:rPr lang="ru-RU" sz="1800" dirty="0" err="1"/>
              <a:t>визначений</a:t>
            </a:r>
            <a:endParaRPr lang="ru-RU" sz="18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577817" y="3639382"/>
            <a:ext cx="1618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b="1" dirty="0"/>
              <a:t> Семантика: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863752" y="3223980"/>
            <a:ext cx="3707904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0000CC"/>
                </a:solidFill>
              </a:rPr>
              <a:t>(е</a:t>
            </a:r>
            <a:r>
              <a:rPr lang="en-GB" sz="2000" dirty="0" err="1">
                <a:solidFill>
                  <a:srgbClr val="0000CC"/>
                </a:solidFill>
              </a:rPr>
              <a:t>lse</a:t>
            </a:r>
            <a:r>
              <a:rPr lang="en-GB" sz="2000" dirty="0">
                <a:solidFill>
                  <a:srgbClr val="0000CC"/>
                </a:solidFill>
              </a:rPr>
              <a:t> &lt;</a:t>
            </a:r>
            <a:r>
              <a:rPr lang="ru-RU" sz="2000" dirty="0">
                <a:solidFill>
                  <a:srgbClr val="0000CC"/>
                </a:solidFill>
              </a:rPr>
              <a:t>вираз1&gt; &lt;вираз2&gt; ...).</a:t>
            </a:r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15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4426951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143672" y="1196752"/>
            <a:ext cx="6507578" cy="286232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CC"/>
                </a:solidFill>
              </a:rPr>
              <a:t>(case (* 2 3)</a:t>
            </a:r>
          </a:p>
          <a:p>
            <a:r>
              <a:rPr lang="uk-UA" sz="1800" dirty="0">
                <a:solidFill>
                  <a:srgbClr val="0000CC"/>
                </a:solidFill>
              </a:rPr>
              <a:t>    </a:t>
            </a:r>
            <a:r>
              <a:rPr lang="en-US" sz="1800" dirty="0">
                <a:solidFill>
                  <a:srgbClr val="0000CC"/>
                </a:solidFill>
              </a:rPr>
              <a:t>((2 3 5 7) 'prime)</a:t>
            </a:r>
          </a:p>
          <a:p>
            <a:r>
              <a:rPr lang="uk-UA" sz="1800" dirty="0">
                <a:solidFill>
                  <a:srgbClr val="0000CC"/>
                </a:solidFill>
              </a:rPr>
              <a:t>    </a:t>
            </a:r>
            <a:r>
              <a:rPr lang="en-US" sz="1800" dirty="0">
                <a:solidFill>
                  <a:srgbClr val="0000CC"/>
                </a:solidFill>
              </a:rPr>
              <a:t>((1 4 6 8 9) 'composite)) </a:t>
            </a:r>
            <a:r>
              <a:rPr lang="en-US" sz="1800" dirty="0">
                <a:solidFill>
                  <a:srgbClr val="FF0000"/>
                </a:solidFill>
              </a:rPr>
              <a:t>===&gt; composite</a:t>
            </a:r>
          </a:p>
          <a:p>
            <a:r>
              <a:rPr lang="en-US" sz="1800" dirty="0">
                <a:solidFill>
                  <a:srgbClr val="0000CC"/>
                </a:solidFill>
              </a:rPr>
              <a:t>(case (car '(c d))</a:t>
            </a:r>
          </a:p>
          <a:p>
            <a:r>
              <a:rPr lang="uk-UA" sz="1800" dirty="0">
                <a:solidFill>
                  <a:srgbClr val="0000CC"/>
                </a:solidFill>
              </a:rPr>
              <a:t>    </a:t>
            </a:r>
            <a:r>
              <a:rPr lang="en-US" sz="1800" dirty="0">
                <a:solidFill>
                  <a:srgbClr val="0000CC"/>
                </a:solidFill>
              </a:rPr>
              <a:t>((a) 'a)</a:t>
            </a:r>
          </a:p>
          <a:p>
            <a:r>
              <a:rPr lang="uk-UA" sz="1800" dirty="0">
                <a:solidFill>
                  <a:srgbClr val="0000CC"/>
                </a:solidFill>
              </a:rPr>
              <a:t>    </a:t>
            </a:r>
            <a:r>
              <a:rPr lang="en-US" sz="1800" dirty="0">
                <a:solidFill>
                  <a:srgbClr val="0000CC"/>
                </a:solidFill>
              </a:rPr>
              <a:t>((b) 'b)) </a:t>
            </a:r>
            <a:r>
              <a:rPr lang="en-US" sz="1800" dirty="0">
                <a:solidFill>
                  <a:srgbClr val="FF0000"/>
                </a:solidFill>
              </a:rPr>
              <a:t>===&gt; unspecified</a:t>
            </a:r>
          </a:p>
          <a:p>
            <a:r>
              <a:rPr lang="en-US" sz="1800" dirty="0">
                <a:solidFill>
                  <a:srgbClr val="0000CC"/>
                </a:solidFill>
              </a:rPr>
              <a:t>(case (car '(c d))</a:t>
            </a:r>
            <a:r>
              <a:rPr lang="uk-UA" sz="1800" dirty="0">
                <a:solidFill>
                  <a:srgbClr val="0000CC"/>
                </a:solidFill>
              </a:rPr>
              <a:t> </a:t>
            </a:r>
            <a:endParaRPr lang="en-US" sz="1800" dirty="0">
              <a:solidFill>
                <a:srgbClr val="0000CC"/>
              </a:solidFill>
            </a:endParaRPr>
          </a:p>
          <a:p>
            <a:r>
              <a:rPr lang="uk-UA" sz="1800" dirty="0">
                <a:solidFill>
                  <a:srgbClr val="0000CC"/>
                </a:solidFill>
              </a:rPr>
              <a:t>    </a:t>
            </a:r>
            <a:r>
              <a:rPr lang="en-US" sz="1800" dirty="0">
                <a:solidFill>
                  <a:srgbClr val="0000CC"/>
                </a:solidFill>
              </a:rPr>
              <a:t>((a e </a:t>
            </a:r>
            <a:r>
              <a:rPr lang="en-US" sz="1800" dirty="0" err="1">
                <a:solidFill>
                  <a:srgbClr val="0000CC"/>
                </a:solidFill>
              </a:rPr>
              <a:t>i</a:t>
            </a:r>
            <a:r>
              <a:rPr lang="en-US" sz="1800" dirty="0">
                <a:solidFill>
                  <a:srgbClr val="0000CC"/>
                </a:solidFill>
              </a:rPr>
              <a:t> o u) 'vowel)</a:t>
            </a:r>
          </a:p>
          <a:p>
            <a:r>
              <a:rPr lang="uk-UA" sz="1800" dirty="0">
                <a:solidFill>
                  <a:srgbClr val="0000CC"/>
                </a:solidFill>
              </a:rPr>
              <a:t>    </a:t>
            </a:r>
            <a:r>
              <a:rPr lang="en-US" sz="1800" dirty="0">
                <a:solidFill>
                  <a:srgbClr val="0000CC"/>
                </a:solidFill>
              </a:rPr>
              <a:t>((w y) 'semivowel)</a:t>
            </a:r>
          </a:p>
          <a:p>
            <a:r>
              <a:rPr lang="uk-UA" sz="1800" dirty="0">
                <a:solidFill>
                  <a:srgbClr val="0000CC"/>
                </a:solidFill>
              </a:rPr>
              <a:t>    </a:t>
            </a:r>
            <a:r>
              <a:rPr lang="en-US" sz="1800" dirty="0">
                <a:solidFill>
                  <a:srgbClr val="0000CC"/>
                </a:solidFill>
              </a:rPr>
              <a:t>(else 'consonant)) </a:t>
            </a:r>
            <a:r>
              <a:rPr lang="en-US" sz="1800" dirty="0">
                <a:solidFill>
                  <a:srgbClr val="FF0000"/>
                </a:solidFill>
              </a:rPr>
              <a:t>===&gt; consonant</a:t>
            </a:r>
            <a:endParaRPr lang="ru-RU" sz="1800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15482" y="124331"/>
            <a:ext cx="9252519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Приклад </a:t>
            </a:r>
            <a:r>
              <a:rPr lang="ru-RU" b="1" dirty="0" err="1">
                <a:solidFill>
                  <a:schemeClr val="bg1"/>
                </a:solidFill>
              </a:rPr>
              <a:t>умовних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виразів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16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64517197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35359" y="2564905"/>
            <a:ext cx="11593287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err="1">
                <a:ea typeface="Bookman Old Style" panose="02050604050505020204" pitchFamily="18" charset="0"/>
                <a:cs typeface="Arial" panose="020B0604020202020204" pitchFamily="34" charset="0"/>
              </a:rPr>
              <a:t>Процедури</a:t>
            </a:r>
            <a:r>
              <a:rPr lang="ru-RU" sz="2000" dirty="0">
                <a:ea typeface="Bookman Old Style" panose="02050604050505020204" pitchFamily="18" charset="0"/>
                <a:cs typeface="Arial" panose="020B0604020202020204" pitchFamily="34" charset="0"/>
              </a:rPr>
              <a:t>, по </a:t>
            </a:r>
            <a:r>
              <a:rPr lang="ru-RU" sz="2000" dirty="0" err="1">
                <a:ea typeface="Bookman Old Style" panose="02050604050505020204" pitchFamily="18" charset="0"/>
                <a:cs typeface="Arial" panose="020B0604020202020204" pitchFamily="34" charset="0"/>
              </a:rPr>
              <a:t>суті</a:t>
            </a:r>
            <a:r>
              <a:rPr lang="ru-RU" sz="2000" dirty="0">
                <a:ea typeface="Bookman Old Style" panose="02050604050505020204" pitchFamily="18" charset="0"/>
                <a:cs typeface="Arial" panose="020B0604020202020204" pitchFamily="34" charset="0"/>
              </a:rPr>
              <a:t>, є </a:t>
            </a:r>
            <a:r>
              <a:rPr lang="ru-RU" sz="2000" b="1" dirty="0" err="1">
                <a:solidFill>
                  <a:srgbClr val="C00000"/>
                </a:solidFill>
                <a:ea typeface="Bookman Old Style" panose="02050604050505020204" pitchFamily="18" charset="0"/>
                <a:cs typeface="Arial" panose="020B0604020202020204" pitchFamily="34" charset="0"/>
              </a:rPr>
              <a:t>абстракціями</a:t>
            </a:r>
            <a:r>
              <a:rPr lang="ru-RU" sz="2000" dirty="0">
                <a:ea typeface="Bookman Old Style" panose="02050604050505020204" pitchFamily="18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ea typeface="Bookman Old Style" panose="02050604050505020204" pitchFamily="18" charset="0"/>
                <a:cs typeface="Arial" panose="020B0604020202020204" pitchFamily="34" charset="0"/>
              </a:rPr>
              <a:t>які</a:t>
            </a:r>
            <a:r>
              <a:rPr lang="ru-RU" sz="20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a typeface="Bookman Old Style" panose="02050604050505020204" pitchFamily="18" charset="0"/>
                <a:cs typeface="Arial" panose="020B0604020202020204" pitchFamily="34" charset="0"/>
              </a:rPr>
              <a:t>описують</a:t>
            </a:r>
            <a:r>
              <a:rPr lang="ru-RU" sz="20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a typeface="Bookman Old Style" panose="02050604050505020204" pitchFamily="18" charset="0"/>
                <a:cs typeface="Arial" panose="020B0604020202020204" pitchFamily="34" charset="0"/>
              </a:rPr>
              <a:t>складові</a:t>
            </a:r>
            <a:r>
              <a:rPr lang="ru-RU" sz="20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a typeface="Bookman Old Style" panose="02050604050505020204" pitchFamily="18" charset="0"/>
                <a:cs typeface="Arial" panose="020B0604020202020204" pitchFamily="34" charset="0"/>
              </a:rPr>
              <a:t>операції</a:t>
            </a:r>
            <a:r>
              <a:rPr lang="ru-RU" sz="2000" dirty="0">
                <a:ea typeface="Bookman Old Style" panose="02050604050505020204" pitchFamily="18" charset="0"/>
                <a:cs typeface="Arial" panose="020B0604020202020204" pitchFamily="34" charset="0"/>
              </a:rPr>
              <a:t> над числами </a:t>
            </a:r>
            <a:r>
              <a:rPr lang="ru-RU" sz="2000" dirty="0" err="1">
                <a:ea typeface="Bookman Old Style" panose="02050604050505020204" pitchFamily="18" charset="0"/>
                <a:cs typeface="Arial" panose="020B0604020202020204" pitchFamily="34" charset="0"/>
              </a:rPr>
              <a:t>безвідносно</a:t>
            </a:r>
            <a:r>
              <a:rPr lang="ru-RU" sz="2000" dirty="0">
                <a:ea typeface="Bookman Old Style" panose="02050604050505020204" pitchFamily="18" charset="0"/>
                <a:cs typeface="Arial" panose="020B0604020202020204" pitchFamily="34" charset="0"/>
              </a:rPr>
              <a:t> до </a:t>
            </a:r>
            <a:r>
              <a:rPr lang="ru-RU" sz="2000" dirty="0" err="1">
                <a:ea typeface="Bookman Old Style" panose="02050604050505020204" pitchFamily="18" charset="0"/>
                <a:cs typeface="Arial" panose="020B0604020202020204" pitchFamily="34" charset="0"/>
              </a:rPr>
              <a:t>конкретних</a:t>
            </a:r>
            <a:r>
              <a:rPr lang="ru-RU" sz="20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a typeface="Bookman Old Style" panose="02050604050505020204" pitchFamily="18" charset="0"/>
                <a:cs typeface="Arial" panose="020B0604020202020204" pitchFamily="34" charset="0"/>
              </a:rPr>
              <a:t>значень</a:t>
            </a:r>
            <a:r>
              <a:rPr lang="ru-RU" sz="2000" dirty="0">
                <a:ea typeface="Bookman Old Style" panose="02050604050505020204" pitchFamily="18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>
                <a:ea typeface="Bookman Old Style" panose="02050604050505020204" pitchFamily="18" charset="0"/>
                <a:cs typeface="Arial" panose="020B0604020202020204" pitchFamily="34" charset="0"/>
              </a:rPr>
              <a:t>При </a:t>
            </a:r>
            <a:r>
              <a:rPr lang="ru-RU" sz="2000" dirty="0" err="1">
                <a:ea typeface="Bookman Old Style" panose="02050604050505020204" pitchFamily="18" charset="0"/>
                <a:cs typeface="Arial" panose="020B0604020202020204" pitchFamily="34" charset="0"/>
              </a:rPr>
              <a:t>виконанні</a:t>
            </a:r>
            <a:r>
              <a:rPr lang="ru-RU" sz="20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a typeface="Bookman Old Style" panose="02050604050505020204" pitchFamily="18" charset="0"/>
                <a:cs typeface="Arial" panose="020B0604020202020204" pitchFamily="34" charset="0"/>
              </a:rPr>
              <a:t>різних</a:t>
            </a:r>
            <a:r>
              <a:rPr lang="ru-RU" sz="20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a typeface="Bookman Old Style" panose="02050604050505020204" pitchFamily="18" charset="0"/>
                <a:cs typeface="Arial" panose="020B0604020202020204" pitchFamily="34" charset="0"/>
              </a:rPr>
              <a:t>операцій</a:t>
            </a:r>
            <a:r>
              <a:rPr lang="ru-RU" sz="20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a typeface="Bookman Old Style" panose="02050604050505020204" pitchFamily="18" charset="0"/>
                <a:cs typeface="Arial" panose="020B0604020202020204" pitchFamily="34" charset="0"/>
              </a:rPr>
              <a:t>потрібно</a:t>
            </a:r>
            <a:r>
              <a:rPr lang="ru-RU" sz="20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a typeface="Bookman Old Style" panose="02050604050505020204" pitchFamily="18" charset="0"/>
                <a:cs typeface="Arial" panose="020B0604020202020204" pitchFamily="34" charset="0"/>
              </a:rPr>
              <a:t>будувати</a:t>
            </a:r>
            <a:r>
              <a:rPr lang="ru-RU" sz="20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a typeface="Bookman Old Style" panose="02050604050505020204" pitchFamily="18" charset="0"/>
                <a:cs typeface="Arial" panose="020B0604020202020204" pitchFamily="34" charset="0"/>
              </a:rPr>
              <a:t>процедури</a:t>
            </a:r>
            <a:r>
              <a:rPr lang="ru-RU" sz="2000" dirty="0">
                <a:ea typeface="Bookman Old Style" panose="02050604050505020204" pitchFamily="18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ea typeface="Bookman Old Style" panose="02050604050505020204" pitchFamily="18" charset="0"/>
                <a:cs typeface="Arial" panose="020B0604020202020204" pitchFamily="34" charset="0"/>
              </a:rPr>
              <a:t>які</a:t>
            </a:r>
            <a:r>
              <a:rPr lang="ru-RU" sz="20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a typeface="Bookman Old Style" panose="02050604050505020204" pitchFamily="18" charset="0"/>
                <a:cs typeface="Arial" panose="020B0604020202020204" pitchFamily="34" charset="0"/>
              </a:rPr>
              <a:t>приймають</a:t>
            </a:r>
            <a:r>
              <a:rPr lang="ru-RU" sz="20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a typeface="Bookman Old Style" panose="02050604050505020204" pitchFamily="18" charset="0"/>
                <a:cs typeface="Arial" panose="020B0604020202020204" pitchFamily="34" charset="0"/>
              </a:rPr>
              <a:t>інші</a:t>
            </a:r>
            <a:r>
              <a:rPr lang="ru-RU" sz="20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a typeface="Bookman Old Style" panose="02050604050505020204" pitchFamily="18" charset="0"/>
                <a:cs typeface="Arial" panose="020B0604020202020204" pitchFamily="34" charset="0"/>
              </a:rPr>
              <a:t>процедури</a:t>
            </a:r>
            <a:r>
              <a:rPr lang="ru-RU" sz="2000" dirty="0">
                <a:ea typeface="Bookman Old Style" panose="02050604050505020204" pitchFamily="18" charset="0"/>
                <a:cs typeface="Arial" panose="020B0604020202020204" pitchFamily="34" charset="0"/>
              </a:rPr>
              <a:t> як </a:t>
            </a:r>
            <a:r>
              <a:rPr lang="ru-RU" sz="2000" dirty="0" err="1">
                <a:ea typeface="Bookman Old Style" panose="02050604050505020204" pitchFamily="18" charset="0"/>
                <a:cs typeface="Arial" panose="020B0604020202020204" pitchFamily="34" charset="0"/>
              </a:rPr>
              <a:t>аргументи</a:t>
            </a:r>
            <a:r>
              <a:rPr lang="ru-RU" sz="20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a typeface="Bookman Old Style" panose="02050604050505020204" pitchFamily="18" charset="0"/>
                <a:cs typeface="Arial" panose="020B0604020202020204" pitchFamily="34" charset="0"/>
              </a:rPr>
              <a:t>або</a:t>
            </a:r>
            <a:r>
              <a:rPr lang="ru-RU" sz="20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a typeface="Bookman Old Style" panose="02050604050505020204" pitchFamily="18" charset="0"/>
                <a:cs typeface="Arial" panose="020B0604020202020204" pitchFamily="34" charset="0"/>
              </a:rPr>
              <a:t>повертають</a:t>
            </a:r>
            <a:r>
              <a:rPr lang="ru-RU" sz="20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a typeface="Bookman Old Style" panose="02050604050505020204" pitchFamily="18" charset="0"/>
                <a:cs typeface="Arial" panose="020B0604020202020204" pitchFamily="34" charset="0"/>
              </a:rPr>
              <a:t>їх</a:t>
            </a:r>
            <a:r>
              <a:rPr lang="ru-RU" sz="2000" dirty="0">
                <a:ea typeface="Bookman Old Style" panose="02050604050505020204" pitchFamily="18" charset="0"/>
                <a:cs typeface="Arial" panose="020B0604020202020204" pitchFamily="34" charset="0"/>
              </a:rPr>
              <a:t> як </a:t>
            </a:r>
            <a:r>
              <a:rPr lang="ru-RU" sz="2000" dirty="0" err="1">
                <a:ea typeface="Bookman Old Style" panose="02050604050505020204" pitchFamily="18" charset="0"/>
                <a:cs typeface="Arial" panose="020B0604020202020204" pitchFamily="34" charset="0"/>
              </a:rPr>
              <a:t>значення</a:t>
            </a:r>
            <a:r>
              <a:rPr lang="ru-RU" sz="2000" dirty="0">
                <a:ea typeface="Bookman Old Style" panose="02050604050505020204" pitchFamily="18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>
                <a:ea typeface="Bookman Old Style" panose="02050604050505020204" pitchFamily="18" charset="0"/>
                <a:cs typeface="Arial" panose="020B0604020202020204" pitchFamily="34" charset="0"/>
              </a:rPr>
              <a:t>Процедура, </a:t>
            </a:r>
            <a:r>
              <a:rPr lang="ru-RU" sz="2000" dirty="0" err="1">
                <a:ea typeface="Bookman Old Style" panose="02050604050505020204" pitchFamily="18" charset="0"/>
                <a:cs typeface="Arial" panose="020B0604020202020204" pitchFamily="34" charset="0"/>
              </a:rPr>
              <a:t>що</a:t>
            </a:r>
            <a:r>
              <a:rPr lang="ru-RU" sz="20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a typeface="Bookman Old Style" panose="02050604050505020204" pitchFamily="18" charset="0"/>
                <a:cs typeface="Arial" panose="020B0604020202020204" pitchFamily="34" charset="0"/>
              </a:rPr>
              <a:t>маніпулює</a:t>
            </a:r>
            <a:r>
              <a:rPr lang="ru-RU" sz="20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a typeface="Bookman Old Style" panose="02050604050505020204" pitchFamily="18" charset="0"/>
                <a:cs typeface="Arial" panose="020B0604020202020204" pitchFamily="34" charset="0"/>
              </a:rPr>
              <a:t>іншими</a:t>
            </a:r>
            <a:r>
              <a:rPr lang="ru-RU" sz="2000" dirty="0">
                <a:ea typeface="Bookman Old Style" panose="02050604050505020204" pitchFamily="18" charset="0"/>
                <a:cs typeface="Arial" panose="020B0604020202020204" pitchFamily="34" charset="0"/>
              </a:rPr>
              <a:t> процедурами, </a:t>
            </a:r>
            <a:r>
              <a:rPr lang="ru-RU" sz="2000" dirty="0" err="1">
                <a:ea typeface="Bookman Old Style" panose="02050604050505020204" pitchFamily="18" charset="0"/>
                <a:cs typeface="Arial" panose="020B0604020202020204" pitchFamily="34" charset="0"/>
              </a:rPr>
              <a:t>називається</a:t>
            </a:r>
            <a:r>
              <a:rPr lang="ru-RU" sz="20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solidFill>
                  <a:srgbClr val="0000CC"/>
                </a:solidFill>
                <a:ea typeface="Bookman Old Style" panose="02050604050505020204" pitchFamily="18" charset="0"/>
                <a:cs typeface="Arial" panose="020B0604020202020204" pitchFamily="34" charset="0"/>
              </a:rPr>
              <a:t>процедурою </a:t>
            </a:r>
            <a:r>
              <a:rPr lang="ru-RU" sz="2000" b="1" dirty="0" err="1">
                <a:solidFill>
                  <a:srgbClr val="0000CC"/>
                </a:solidFill>
                <a:ea typeface="Bookman Old Style" panose="02050604050505020204" pitchFamily="18" charset="0"/>
                <a:cs typeface="Arial" panose="020B0604020202020204" pitchFamily="34" charset="0"/>
              </a:rPr>
              <a:t>вищого</a:t>
            </a:r>
            <a:r>
              <a:rPr lang="ru-RU" sz="2000" b="1" dirty="0">
                <a:solidFill>
                  <a:srgbClr val="0000CC"/>
                </a:solidFill>
                <a:ea typeface="Bookman Old Style" panose="02050604050505020204" pitchFamily="18" charset="0"/>
                <a:cs typeface="Arial" panose="020B0604020202020204" pitchFamily="34" charset="0"/>
              </a:rPr>
              <a:t> порядку (</a:t>
            </a:r>
            <a:r>
              <a:rPr lang="en-US" sz="2000" b="1" dirty="0">
                <a:solidFill>
                  <a:srgbClr val="0000CC"/>
                </a:solidFill>
                <a:ea typeface="Bookman Old Style" panose="02050604050505020204" pitchFamily="18" charset="0"/>
                <a:cs typeface="Arial" panose="020B0604020202020204" pitchFamily="34" charset="0"/>
              </a:rPr>
              <a:t>higher-order procedure).</a:t>
            </a:r>
            <a:endParaRPr lang="ru-RU" sz="2000" b="1" dirty="0">
              <a:solidFill>
                <a:srgbClr val="0000CC"/>
              </a:solidFill>
              <a:ea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729639" y="1"/>
            <a:ext cx="6318204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Процедури вищого порядку</a:t>
            </a:r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35360" y="1059557"/>
            <a:ext cx="11593287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/>
              <a:t>В </a:t>
            </a:r>
            <a:r>
              <a:rPr lang="en-GB" sz="2000" dirty="0"/>
              <a:t>Scheme </a:t>
            </a:r>
            <a:r>
              <a:rPr lang="ru-RU" sz="2000" dirty="0" err="1"/>
              <a:t>багато</a:t>
            </a:r>
            <a:r>
              <a:rPr lang="ru-RU" sz="2000" dirty="0"/>
              <a:t> </a:t>
            </a:r>
            <a:r>
              <a:rPr lang="ru-RU" sz="2000" dirty="0" err="1"/>
              <a:t>зумовлених</a:t>
            </a:r>
            <a:r>
              <a:rPr lang="ru-RU" sz="2000" dirty="0"/>
              <a:t> </a:t>
            </a:r>
            <a:r>
              <a:rPr lang="ru-RU" sz="2000" dirty="0" err="1"/>
              <a:t>операцій</a:t>
            </a:r>
            <a:r>
              <a:rPr lang="ru-RU" sz="2000" dirty="0"/>
              <a:t> </a:t>
            </a:r>
            <a:r>
              <a:rPr lang="ru-RU" sz="2000" dirty="0" err="1"/>
              <a:t>забезпечуються</a:t>
            </a:r>
            <a:r>
              <a:rPr lang="ru-RU" sz="2000" dirty="0"/>
              <a:t> не синтаксисом, а </a:t>
            </a:r>
            <a:r>
              <a:rPr lang="ru-RU" sz="2000" b="1" dirty="0" err="1">
                <a:solidFill>
                  <a:srgbClr val="C00000"/>
                </a:solidFill>
              </a:rPr>
              <a:t>змінними</a:t>
            </a:r>
            <a:r>
              <a:rPr lang="ru-RU" sz="2000" b="1" dirty="0">
                <a:solidFill>
                  <a:srgbClr val="C00000"/>
                </a:solidFill>
              </a:rPr>
              <a:t>, </a:t>
            </a:r>
            <a:r>
              <a:rPr lang="ru-RU" sz="2000" b="1" dirty="0" err="1">
                <a:solidFill>
                  <a:srgbClr val="C00000"/>
                </a:solidFill>
              </a:rPr>
              <a:t>значеннями</a:t>
            </a:r>
            <a:r>
              <a:rPr lang="ru-RU" sz="2000" b="1" dirty="0">
                <a:solidFill>
                  <a:srgbClr val="C00000"/>
                </a:solidFill>
              </a:rPr>
              <a:t> </a:t>
            </a:r>
            <a:r>
              <a:rPr lang="ru-RU" sz="2000" b="1" dirty="0" err="1">
                <a:solidFill>
                  <a:srgbClr val="C00000"/>
                </a:solidFill>
              </a:rPr>
              <a:t>яких</a:t>
            </a:r>
            <a:r>
              <a:rPr lang="ru-RU" sz="2000" b="1" dirty="0">
                <a:solidFill>
                  <a:srgbClr val="C00000"/>
                </a:solidFill>
              </a:rPr>
              <a:t> є </a:t>
            </a:r>
            <a:r>
              <a:rPr lang="ru-RU" sz="2000" b="1" dirty="0" err="1">
                <a:solidFill>
                  <a:srgbClr val="C00000"/>
                </a:solidFill>
              </a:rPr>
              <a:t>процедури</a:t>
            </a:r>
            <a:r>
              <a:rPr lang="ru-RU" sz="2000" dirty="0"/>
              <a:t>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err="1"/>
              <a:t>Операція</a:t>
            </a:r>
            <a:r>
              <a:rPr lang="ru-RU" sz="2000" dirty="0"/>
              <a:t> +, </a:t>
            </a:r>
            <a:r>
              <a:rPr lang="ru-RU" sz="2000" dirty="0" err="1"/>
              <a:t>наприклад</a:t>
            </a:r>
            <a:r>
              <a:rPr lang="ru-RU" sz="2000" dirty="0"/>
              <a:t>, в </a:t>
            </a:r>
            <a:r>
              <a:rPr lang="en-GB" sz="2000" dirty="0"/>
              <a:t>Scheme </a:t>
            </a:r>
            <a:r>
              <a:rPr lang="ru-RU" sz="2000" dirty="0"/>
              <a:t>є </a:t>
            </a:r>
            <a:r>
              <a:rPr lang="ru-RU" sz="2000" dirty="0" err="1"/>
              <a:t>всього</a:t>
            </a:r>
            <a:r>
              <a:rPr lang="ru-RU" sz="2000" dirty="0"/>
              <a:t> </a:t>
            </a:r>
            <a:r>
              <a:rPr lang="ru-RU" sz="2000" dirty="0" err="1"/>
              <a:t>лише</a:t>
            </a:r>
            <a:r>
              <a:rPr lang="ru-RU" sz="2000" dirty="0"/>
              <a:t> </a:t>
            </a:r>
            <a:r>
              <a:rPr lang="ru-RU" sz="2000" dirty="0" err="1"/>
              <a:t>регулярним</a:t>
            </a:r>
            <a:r>
              <a:rPr lang="ru-RU" sz="2000" dirty="0"/>
              <a:t> </a:t>
            </a:r>
            <a:r>
              <a:rPr lang="ru-RU" sz="2000" dirty="0" err="1"/>
              <a:t>ідентифікатором</a:t>
            </a:r>
            <a:r>
              <a:rPr lang="ru-RU" sz="2000" dirty="0"/>
              <a:t>, </a:t>
            </a:r>
            <a:r>
              <a:rPr lang="ru-RU" sz="2000" dirty="0" err="1"/>
              <a:t>пов'язаним</a:t>
            </a:r>
            <a:r>
              <a:rPr lang="ru-RU" sz="2000" dirty="0"/>
              <a:t> з процедурою,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додає</a:t>
            </a:r>
            <a:r>
              <a:rPr lang="ru-RU" sz="2000" dirty="0"/>
              <a:t> </a:t>
            </a:r>
            <a:r>
              <a:rPr lang="ru-RU" sz="2000" dirty="0" err="1"/>
              <a:t>числові</a:t>
            </a:r>
            <a:r>
              <a:rPr lang="ru-RU" sz="2000" dirty="0"/>
              <a:t> </a:t>
            </a:r>
            <a:r>
              <a:rPr lang="ru-RU" sz="2000" dirty="0" err="1"/>
              <a:t>об'єкти</a:t>
            </a:r>
            <a:r>
              <a:rPr lang="ru-RU" sz="2000" dirty="0"/>
              <a:t>.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17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228516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000" y="43935"/>
            <a:ext cx="91440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solidFill>
                  <a:schemeClr val="bg1"/>
                </a:solidFill>
              </a:rPr>
              <a:t>Процедури як аргументи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04305" y="956589"/>
            <a:ext cx="87439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err="1"/>
              <a:t>Розглянемо</a:t>
            </a:r>
            <a:r>
              <a:rPr lang="ru-RU" sz="2000" b="1" dirty="0"/>
              <a:t> </a:t>
            </a:r>
            <a:r>
              <a:rPr lang="ru-RU" sz="2000" b="1" dirty="0" err="1"/>
              <a:t>такі</a:t>
            </a:r>
            <a:r>
              <a:rPr lang="ru-RU" sz="2000" b="1" dirty="0"/>
              <a:t> </a:t>
            </a:r>
            <a:r>
              <a:rPr lang="ru-RU" sz="2000" b="1" dirty="0" err="1"/>
              <a:t>процедури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447929" y="1461122"/>
            <a:ext cx="5077195" cy="120032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CC"/>
                </a:solidFill>
              </a:rPr>
              <a:t>(define (sum-integers a b)</a:t>
            </a:r>
          </a:p>
          <a:p>
            <a:r>
              <a:rPr lang="ru-RU" sz="1800" dirty="0">
                <a:solidFill>
                  <a:srgbClr val="0000CC"/>
                </a:solidFill>
              </a:rPr>
              <a:t>     </a:t>
            </a:r>
            <a:r>
              <a:rPr lang="en-US" sz="1800" dirty="0">
                <a:solidFill>
                  <a:srgbClr val="0000CC"/>
                </a:solidFill>
              </a:rPr>
              <a:t>(if (&gt; a b)</a:t>
            </a:r>
          </a:p>
          <a:p>
            <a:r>
              <a:rPr lang="uk-UA" sz="1800" dirty="0">
                <a:solidFill>
                  <a:srgbClr val="0000CC"/>
                </a:solidFill>
              </a:rPr>
              <a:t>        0</a:t>
            </a:r>
          </a:p>
          <a:p>
            <a:r>
              <a:rPr lang="ru-RU" sz="1800" dirty="0">
                <a:solidFill>
                  <a:srgbClr val="0000CC"/>
                </a:solidFill>
              </a:rPr>
              <a:t>        </a:t>
            </a:r>
            <a:r>
              <a:rPr lang="en-US" sz="1800" dirty="0">
                <a:solidFill>
                  <a:srgbClr val="0000CC"/>
                </a:solidFill>
              </a:rPr>
              <a:t>(+ a (sum-integers (+ a 1) b))))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35360" y="2767757"/>
            <a:ext cx="4680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/>
              <a:t>2. </a:t>
            </a:r>
            <a:r>
              <a:rPr lang="ru-RU" sz="1800" dirty="0" err="1"/>
              <a:t>Обчислює</a:t>
            </a:r>
            <a:r>
              <a:rPr lang="ru-RU" sz="1800" dirty="0"/>
              <a:t> суму </a:t>
            </a:r>
            <a:r>
              <a:rPr lang="ru-RU" sz="1800" dirty="0" err="1"/>
              <a:t>кубів</a:t>
            </a:r>
            <a:r>
              <a:rPr lang="ru-RU" sz="1800" dirty="0"/>
              <a:t> </a:t>
            </a:r>
            <a:r>
              <a:rPr lang="ru-RU" sz="1800" dirty="0" err="1"/>
              <a:t>цілих</a:t>
            </a:r>
            <a:r>
              <a:rPr lang="ru-RU" sz="1800" dirty="0"/>
              <a:t> чисел в </a:t>
            </a:r>
            <a:r>
              <a:rPr lang="ru-RU" sz="1800" dirty="0" err="1"/>
              <a:t>заданому</a:t>
            </a:r>
            <a:r>
              <a:rPr lang="ru-RU" sz="1800" dirty="0"/>
              <a:t> </a:t>
            </a:r>
            <a:r>
              <a:rPr lang="ru-RU" sz="1800" dirty="0" err="1"/>
              <a:t>діапазоні</a:t>
            </a:r>
            <a:r>
              <a:rPr lang="ru-RU" sz="1800" dirty="0"/>
              <a:t>:</a:t>
            </a:r>
            <a:endParaRPr lang="uk-UA" sz="1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441088" y="2813923"/>
            <a:ext cx="5124449" cy="120032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1800" dirty="0">
                <a:solidFill>
                  <a:srgbClr val="0000CC"/>
                </a:solidFill>
              </a:rPr>
              <a:t>(define (sum-cubes a b)</a:t>
            </a:r>
          </a:p>
          <a:p>
            <a:pPr lvl="0"/>
            <a:r>
              <a:rPr lang="ru-RU" sz="1800" dirty="0">
                <a:solidFill>
                  <a:srgbClr val="0000CC"/>
                </a:solidFill>
              </a:rPr>
              <a:t>     </a:t>
            </a:r>
            <a:r>
              <a:rPr lang="en-US" sz="1800" dirty="0">
                <a:solidFill>
                  <a:srgbClr val="0000CC"/>
                </a:solidFill>
              </a:rPr>
              <a:t>(if (&gt; a b)</a:t>
            </a:r>
          </a:p>
          <a:p>
            <a:pPr lvl="0"/>
            <a:r>
              <a:rPr lang="uk-UA" sz="1800" dirty="0">
                <a:solidFill>
                  <a:srgbClr val="0000CC"/>
                </a:solidFill>
              </a:rPr>
              <a:t>        0</a:t>
            </a:r>
          </a:p>
          <a:p>
            <a:pPr lvl="0"/>
            <a:r>
              <a:rPr lang="ru-RU" sz="1800" dirty="0">
                <a:solidFill>
                  <a:srgbClr val="0000CC"/>
                </a:solidFill>
              </a:rPr>
              <a:t>        </a:t>
            </a:r>
            <a:r>
              <a:rPr lang="pt-BR" sz="1800" dirty="0">
                <a:solidFill>
                  <a:srgbClr val="0000CC"/>
                </a:solidFill>
              </a:rPr>
              <a:t>(+ (</a:t>
            </a:r>
            <a:r>
              <a:rPr lang="pt-BR" sz="1800" dirty="0">
                <a:solidFill>
                  <a:srgbClr val="FF0000"/>
                </a:solidFill>
              </a:rPr>
              <a:t>cube</a:t>
            </a:r>
            <a:r>
              <a:rPr lang="pt-BR" sz="1800" dirty="0">
                <a:solidFill>
                  <a:srgbClr val="0000CC"/>
                </a:solidFill>
              </a:rPr>
              <a:t> a) (sum-cubes (+ a 1) b))))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35360" y="4188892"/>
            <a:ext cx="46968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/>
              <a:t>3. </a:t>
            </a:r>
            <a:r>
              <a:rPr lang="ru-RU" sz="1800" dirty="0" err="1"/>
              <a:t>Обчислює</a:t>
            </a:r>
            <a:r>
              <a:rPr lang="ru-RU" sz="1800" dirty="0"/>
              <a:t> </a:t>
            </a:r>
            <a:r>
              <a:rPr lang="uk-UA" sz="1800" dirty="0"/>
              <a:t>куб цілого числа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35360" y="1536651"/>
            <a:ext cx="4680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/>
              <a:t>1. </a:t>
            </a:r>
            <a:r>
              <a:rPr lang="ru-RU" sz="1800" dirty="0" err="1"/>
              <a:t>Обчислює</a:t>
            </a:r>
            <a:r>
              <a:rPr lang="ru-RU" sz="1800" dirty="0"/>
              <a:t> суму </a:t>
            </a:r>
            <a:r>
              <a:rPr lang="ru-RU" sz="1800" dirty="0" err="1"/>
              <a:t>цілих</a:t>
            </a:r>
            <a:r>
              <a:rPr lang="ru-RU" sz="1800" dirty="0"/>
              <a:t> чисел </a:t>
            </a:r>
            <a:r>
              <a:rPr lang="ru-RU" sz="1800" dirty="0" err="1"/>
              <a:t>від</a:t>
            </a:r>
            <a:r>
              <a:rPr lang="ru-RU" sz="1800" dirty="0"/>
              <a:t> a до b:</a:t>
            </a:r>
            <a:endParaRPr lang="uk-UA" sz="18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441087" y="4200333"/>
            <a:ext cx="5124449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1800" dirty="0">
                <a:solidFill>
                  <a:srgbClr val="0000CC"/>
                </a:solidFill>
              </a:rPr>
              <a:t>(define (</a:t>
            </a:r>
            <a:r>
              <a:rPr lang="en-US" sz="1800" dirty="0">
                <a:solidFill>
                  <a:srgbClr val="FF0000"/>
                </a:solidFill>
              </a:rPr>
              <a:t>cube</a:t>
            </a:r>
            <a:r>
              <a:rPr lang="en-US" sz="1800" dirty="0">
                <a:solidFill>
                  <a:srgbClr val="0000CC"/>
                </a:solidFill>
              </a:rPr>
              <a:t> x)</a:t>
            </a:r>
          </a:p>
          <a:p>
            <a:pPr lvl="0"/>
            <a:r>
              <a:rPr lang="ru-RU" sz="1800" dirty="0">
                <a:solidFill>
                  <a:srgbClr val="0000CC"/>
                </a:solidFill>
              </a:rPr>
              <a:t>     </a:t>
            </a:r>
            <a:r>
              <a:rPr lang="en-US" sz="1800" dirty="0">
                <a:solidFill>
                  <a:srgbClr val="0000CC"/>
                </a:solidFill>
              </a:rPr>
              <a:t>( * x (* x x)</a:t>
            </a:r>
            <a:r>
              <a:rPr lang="pt-BR" sz="1800" dirty="0">
                <a:solidFill>
                  <a:srgbClr val="0000CC"/>
                </a:solidFill>
              </a:rPr>
              <a:t>))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35360" y="4946723"/>
            <a:ext cx="46968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4</a:t>
            </a:r>
            <a:r>
              <a:rPr lang="ru-RU" sz="1800" dirty="0"/>
              <a:t>. </a:t>
            </a:r>
            <a:r>
              <a:rPr lang="ru-RU" sz="1800" dirty="0" err="1"/>
              <a:t>Обчислює</a:t>
            </a:r>
            <a:r>
              <a:rPr lang="ru-RU" sz="1800" dirty="0"/>
              <a:t> суму </a:t>
            </a:r>
            <a:r>
              <a:rPr lang="ru-RU" sz="1800" dirty="0" err="1"/>
              <a:t>послідовності</a:t>
            </a:r>
            <a:r>
              <a:rPr lang="ru-RU" sz="1800" dirty="0"/>
              <a:t> </a:t>
            </a:r>
            <a:r>
              <a:rPr lang="ru-RU" sz="1800" dirty="0" err="1"/>
              <a:t>термів</a:t>
            </a:r>
            <a:r>
              <a:rPr lang="ru-RU" sz="1800" dirty="0"/>
              <a:t> в </a:t>
            </a:r>
            <a:r>
              <a:rPr lang="ru-RU" sz="1800" dirty="0" err="1"/>
              <a:t>ряді</a:t>
            </a:r>
            <a:r>
              <a:rPr lang="ru-RU" sz="1800" dirty="0"/>
              <a:t>, </a:t>
            </a:r>
            <a:r>
              <a:rPr lang="ru-RU" sz="1800" dirty="0" err="1"/>
              <a:t>який</a:t>
            </a:r>
            <a:r>
              <a:rPr lang="ru-RU" sz="1800" dirty="0"/>
              <a:t> сходиться до </a:t>
            </a:r>
            <a:r>
              <a:rPr lang="el-GR" sz="1800" dirty="0"/>
              <a:t>π</a:t>
            </a:r>
            <a:r>
              <a:rPr lang="en-US" sz="1800" dirty="0"/>
              <a:t>/8: 1/(1*3)+1/(5*7)+1/(9*11)+….</a:t>
            </a:r>
            <a:endParaRPr lang="uk-UA" sz="18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427091" y="4999136"/>
            <a:ext cx="5021165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CC"/>
                </a:solidFill>
              </a:rPr>
              <a:t>(define (pi-sum a b)</a:t>
            </a:r>
          </a:p>
          <a:p>
            <a:r>
              <a:rPr lang="en-US" sz="1800" dirty="0">
                <a:solidFill>
                  <a:srgbClr val="0000CC"/>
                </a:solidFill>
              </a:rPr>
              <a:t>     (if (&gt; a b)</a:t>
            </a:r>
          </a:p>
          <a:p>
            <a:r>
              <a:rPr lang="en-US" sz="1800" dirty="0">
                <a:solidFill>
                  <a:srgbClr val="0000CC"/>
                </a:solidFill>
              </a:rPr>
              <a:t>       </a:t>
            </a:r>
            <a:r>
              <a:rPr lang="uk-UA" sz="1800" dirty="0">
                <a:solidFill>
                  <a:srgbClr val="0000CC"/>
                </a:solidFill>
              </a:rPr>
              <a:t>0</a:t>
            </a:r>
          </a:p>
          <a:p>
            <a:r>
              <a:rPr lang="pt-BR" sz="1800" dirty="0">
                <a:solidFill>
                  <a:srgbClr val="0000CC"/>
                </a:solidFill>
              </a:rPr>
              <a:t>       (+ (/ 1.0 (* a (+ a 2))) (pi-sum (+ a 4) b))))</a:t>
            </a:r>
            <a:endParaRPr lang="uk-UA" sz="1800" dirty="0">
              <a:solidFill>
                <a:srgbClr val="0000CC"/>
              </a:solidFill>
            </a:endParaRPr>
          </a:p>
        </p:txBody>
      </p:sp>
      <p:sp>
        <p:nvSpPr>
          <p:cNvPr id="9" name="Стрелка вниз 8"/>
          <p:cNvSpPr/>
          <p:nvPr/>
        </p:nvSpPr>
        <p:spPr>
          <a:xfrm>
            <a:off x="7536160" y="4014252"/>
            <a:ext cx="288032" cy="186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18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49551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1344" y="941335"/>
            <a:ext cx="717058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За цими процедурами стоїть одна загальна схема: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uk-UA" sz="2000" dirty="0"/>
              <a:t>одна функція обчислює терм, що підлягає додаванню,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uk-UA" sz="2000" dirty="0"/>
              <a:t>інша функція обчислює наступне значення </a:t>
            </a:r>
            <a:r>
              <a:rPr lang="en-US" sz="2000" dirty="0"/>
              <a:t>a. </a:t>
            </a:r>
            <a:endParaRPr lang="uk-UA" sz="2000" dirty="0"/>
          </a:p>
          <a:p>
            <a:r>
              <a:rPr lang="uk-UA" sz="2000" dirty="0"/>
              <a:t>Всі ці процедури можна породити, застосувавши шаблон: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896199" y="1037250"/>
            <a:ext cx="4032447" cy="163121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(&lt;</a:t>
            </a:r>
            <a:r>
              <a:rPr lang="uk-UA" sz="2000" i="1" dirty="0" err="1">
                <a:solidFill>
                  <a:srgbClr val="0000CC"/>
                </a:solidFill>
              </a:rPr>
              <a:t>имя</a:t>
            </a:r>
            <a:r>
              <a:rPr lang="en-US" sz="2000" i="1" dirty="0">
                <a:solidFill>
                  <a:srgbClr val="0000CC"/>
                </a:solidFill>
              </a:rPr>
              <a:t>&gt;</a:t>
            </a:r>
            <a:r>
              <a:rPr lang="en-US" sz="2000" dirty="0">
                <a:solidFill>
                  <a:srgbClr val="0000CC"/>
                </a:solidFill>
              </a:rPr>
              <a:t> a b)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</a:t>
            </a:r>
            <a:r>
              <a:rPr lang="en-US" sz="2000" dirty="0">
                <a:solidFill>
                  <a:srgbClr val="0000CC"/>
                </a:solidFill>
              </a:rPr>
              <a:t>(if (&gt; a b)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0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</a:t>
            </a:r>
            <a:r>
              <a:rPr lang="en-US" sz="2000" dirty="0">
                <a:solidFill>
                  <a:srgbClr val="0000CC"/>
                </a:solidFill>
              </a:rPr>
              <a:t>(+ (&lt;</a:t>
            </a:r>
            <a:r>
              <a:rPr lang="uk-UA" sz="2000" i="1" dirty="0">
                <a:solidFill>
                  <a:srgbClr val="0000CC"/>
                </a:solidFill>
              </a:rPr>
              <a:t>терм</a:t>
            </a:r>
            <a:r>
              <a:rPr lang="en-US" sz="2000" dirty="0">
                <a:solidFill>
                  <a:srgbClr val="0000CC"/>
                </a:solidFill>
              </a:rPr>
              <a:t>&gt; a)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</a:t>
            </a:r>
            <a:r>
              <a:rPr lang="en-US" sz="2000" dirty="0">
                <a:solidFill>
                  <a:srgbClr val="0000CC"/>
                </a:solidFill>
              </a:rPr>
              <a:t>(&lt;</a:t>
            </a:r>
            <a:r>
              <a:rPr lang="uk-UA" sz="2000" i="1" dirty="0" err="1">
                <a:solidFill>
                  <a:srgbClr val="0000CC"/>
                </a:solidFill>
              </a:rPr>
              <a:t>имя</a:t>
            </a:r>
            <a:r>
              <a:rPr lang="en-US" sz="2000" i="1" dirty="0">
                <a:solidFill>
                  <a:srgbClr val="0000CC"/>
                </a:solidFill>
              </a:rPr>
              <a:t>&gt;</a:t>
            </a:r>
            <a:r>
              <a:rPr lang="en-US" sz="2000" dirty="0">
                <a:solidFill>
                  <a:srgbClr val="0000CC"/>
                </a:solidFill>
              </a:rPr>
              <a:t> (&lt; </a:t>
            </a:r>
            <a:r>
              <a:rPr lang="ru-RU" sz="2000" dirty="0" err="1">
                <a:solidFill>
                  <a:srgbClr val="0000CC"/>
                </a:solidFill>
              </a:rPr>
              <a:t>наступний</a:t>
            </a:r>
            <a:r>
              <a:rPr lang="en-US" sz="2000" dirty="0">
                <a:solidFill>
                  <a:srgbClr val="0000CC"/>
                </a:solidFill>
              </a:rPr>
              <a:t>&gt; a) b))))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3392" y="3384783"/>
            <a:ext cx="101585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/>
              <a:t>В </a:t>
            </a:r>
            <a:r>
              <a:rPr lang="ru-RU" sz="1800" dirty="0" err="1"/>
              <a:t>наведеному</a:t>
            </a:r>
            <a:r>
              <a:rPr lang="ru-RU" sz="1800" dirty="0"/>
              <a:t> </a:t>
            </a:r>
            <a:r>
              <a:rPr lang="ru-RU" sz="1800" dirty="0" err="1"/>
              <a:t>шаблоні</a:t>
            </a:r>
            <a:r>
              <a:rPr lang="ru-RU" sz="1800" dirty="0"/>
              <a:t> </a:t>
            </a:r>
            <a:r>
              <a:rPr lang="ru-RU" sz="1800" dirty="0" err="1"/>
              <a:t>можна</a:t>
            </a:r>
            <a:r>
              <a:rPr lang="ru-RU" sz="1800" dirty="0"/>
              <a:t> </a:t>
            </a:r>
            <a:r>
              <a:rPr lang="ru-RU" sz="1800" dirty="0" err="1"/>
              <a:t>перетворити</a:t>
            </a:r>
            <a:r>
              <a:rPr lang="ru-RU" sz="1800" dirty="0"/>
              <a:t> </a:t>
            </a:r>
            <a:r>
              <a:rPr lang="ru-RU" sz="1800" dirty="0" err="1"/>
              <a:t>семантичні</a:t>
            </a:r>
            <a:r>
              <a:rPr lang="ru-RU" sz="1800" dirty="0"/>
              <a:t> </a:t>
            </a:r>
            <a:r>
              <a:rPr lang="ru-RU" sz="1800" dirty="0" err="1"/>
              <a:t>означення</a:t>
            </a:r>
            <a:r>
              <a:rPr lang="ru-RU" sz="1800" dirty="0"/>
              <a:t>  у </a:t>
            </a:r>
            <a:r>
              <a:rPr lang="ru-RU" sz="1800" dirty="0" err="1"/>
              <a:t>формальні</a:t>
            </a:r>
            <a:r>
              <a:rPr lang="ru-RU" sz="1800" dirty="0"/>
              <a:t> </a:t>
            </a:r>
            <a:r>
              <a:rPr lang="ru-RU" sz="1800" dirty="0" err="1"/>
              <a:t>параметри</a:t>
            </a:r>
            <a:r>
              <a:rPr lang="ru-RU" sz="1800" dirty="0"/>
              <a:t>:</a:t>
            </a:r>
            <a:endParaRPr lang="uk-UA" sz="1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680870" y="4287726"/>
            <a:ext cx="4343122" cy="1631216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(sum </a:t>
            </a:r>
            <a:r>
              <a:rPr lang="en-US" sz="2000" dirty="0" smtClean="0">
                <a:solidFill>
                  <a:srgbClr val="0000CC"/>
                </a:solidFill>
              </a:rPr>
              <a:t>term</a:t>
            </a:r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a </a:t>
            </a:r>
            <a:r>
              <a:rPr lang="en-US" sz="2000" dirty="0">
                <a:solidFill>
                  <a:srgbClr val="0000CC"/>
                </a:solidFill>
              </a:rPr>
              <a:t>next b)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</a:t>
            </a:r>
            <a:r>
              <a:rPr lang="en-US" sz="2000" dirty="0">
                <a:solidFill>
                  <a:srgbClr val="0000CC"/>
                </a:solidFill>
              </a:rPr>
              <a:t>(if (&gt; a b)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0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</a:t>
            </a:r>
            <a:r>
              <a:rPr lang="en-US" sz="2000" dirty="0">
                <a:solidFill>
                  <a:srgbClr val="0000CC"/>
                </a:solidFill>
              </a:rPr>
              <a:t>(+ (term a)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</a:t>
            </a:r>
            <a:r>
              <a:rPr lang="en-US" sz="2000" dirty="0">
                <a:solidFill>
                  <a:srgbClr val="0000CC"/>
                </a:solidFill>
              </a:rPr>
              <a:t>(sum term (next a) next b))))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456040" y="4509120"/>
            <a:ext cx="54726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CC"/>
                </a:solidFill>
              </a:rPr>
              <a:t>sum</a:t>
            </a:r>
            <a:r>
              <a:rPr lang="en-US" sz="1800" dirty="0"/>
              <a:t> </a:t>
            </a:r>
            <a:r>
              <a:rPr lang="uk-UA" sz="1800" dirty="0"/>
              <a:t>приймає в якості аргументів нижню,  верхню межі </a:t>
            </a:r>
            <a:r>
              <a:rPr lang="en-US" sz="1800" dirty="0">
                <a:solidFill>
                  <a:srgbClr val="0000CC"/>
                </a:solidFill>
              </a:rPr>
              <a:t>a </a:t>
            </a:r>
            <a:r>
              <a:rPr lang="uk-UA" sz="1800" dirty="0"/>
              <a:t>і </a:t>
            </a:r>
            <a:r>
              <a:rPr lang="en-US" sz="1800" dirty="0">
                <a:solidFill>
                  <a:srgbClr val="0000CC"/>
                </a:solidFill>
              </a:rPr>
              <a:t>b</a:t>
            </a:r>
            <a:r>
              <a:rPr lang="uk-UA" sz="1800" dirty="0"/>
              <a:t> і процедури </a:t>
            </a:r>
            <a:r>
              <a:rPr lang="en-US" sz="1800" dirty="0">
                <a:solidFill>
                  <a:srgbClr val="0000CC"/>
                </a:solidFill>
              </a:rPr>
              <a:t>term</a:t>
            </a:r>
            <a:r>
              <a:rPr lang="en-US" sz="1800" dirty="0"/>
              <a:t> </a:t>
            </a:r>
            <a:r>
              <a:rPr lang="uk-UA" sz="1800" dirty="0"/>
              <a:t>і </a:t>
            </a:r>
            <a:r>
              <a:rPr lang="en-US" sz="1800" dirty="0">
                <a:solidFill>
                  <a:srgbClr val="0000CC"/>
                </a:solidFill>
              </a:rPr>
              <a:t>next</a:t>
            </a:r>
            <a:r>
              <a:rPr lang="en-US" sz="1800" dirty="0"/>
              <a:t>. </a:t>
            </a:r>
            <a:endParaRPr lang="uk-UA" sz="1800" dirty="0"/>
          </a:p>
          <a:p>
            <a:r>
              <a:rPr lang="en-US" sz="1800" dirty="0">
                <a:solidFill>
                  <a:srgbClr val="0000CC"/>
                </a:solidFill>
              </a:rPr>
              <a:t>sum</a:t>
            </a:r>
            <a:r>
              <a:rPr lang="en-US" sz="1800" dirty="0"/>
              <a:t> </a:t>
            </a:r>
            <a:r>
              <a:rPr lang="uk-UA" sz="1800" dirty="0"/>
              <a:t>можна використовувати так, як будь-яку іншу процедуру.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524000" y="43935"/>
            <a:ext cx="91440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solidFill>
                  <a:schemeClr val="bg1"/>
                </a:solidFill>
              </a:rPr>
              <a:t>Процедури як аргументи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19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7032104" y="2060848"/>
            <a:ext cx="720080" cy="360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9803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6"/>
          <p:cNvSpPr>
            <a:spLocks noChangeArrowheads="1" noChangeShapeType="1" noTextEdit="1"/>
          </p:cNvSpPr>
          <p:nvPr/>
        </p:nvSpPr>
        <p:spPr bwMode="auto">
          <a:xfrm>
            <a:off x="1775520" y="1556792"/>
            <a:ext cx="8712968" cy="216024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uk-UA" sz="3600" b="1" kern="10" dirty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Вирази, стандартні процедури </a:t>
            </a:r>
          </a:p>
          <a:p>
            <a:pPr algn="ctr"/>
            <a:r>
              <a:rPr lang="uk-UA" sz="3600" b="1" kern="10" dirty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та процедури вищого порядку </a:t>
            </a:r>
          </a:p>
          <a:p>
            <a:pPr algn="ctr"/>
            <a:r>
              <a:rPr lang="uk-UA" sz="3600" b="1" kern="10" dirty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в </a:t>
            </a:r>
            <a:r>
              <a:rPr lang="en-US" sz="3600" b="1" kern="10" dirty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SCHEME</a:t>
            </a:r>
            <a:r>
              <a:rPr lang="uk-UA" sz="3600" b="1" kern="10" dirty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/</a:t>
            </a:r>
            <a:r>
              <a:rPr lang="en-US" sz="3600" b="1" kern="10" dirty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Lisp/…</a:t>
            </a:r>
            <a:r>
              <a:rPr lang="ru-RU" sz="3600" b="1" kern="10" dirty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159375" y="0"/>
            <a:ext cx="227337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sz="4000" b="1" dirty="0" smtClean="0">
                <a:solidFill>
                  <a:schemeClr val="bg1"/>
                </a:solidFill>
              </a:rPr>
              <a:t>Лекція 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852" y="4581128"/>
            <a:ext cx="1445236" cy="1445236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626907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9376" y="2577342"/>
            <a:ext cx="58761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800" dirty="0"/>
              <a:t>Процедура </a:t>
            </a:r>
            <a:r>
              <a:rPr lang="en-US" sz="1800" dirty="0">
                <a:solidFill>
                  <a:srgbClr val="0000CC"/>
                </a:solidFill>
              </a:rPr>
              <a:t>sum</a:t>
            </a:r>
            <a:r>
              <a:rPr lang="en-US" sz="1800" dirty="0"/>
              <a:t> </a:t>
            </a:r>
            <a:r>
              <a:rPr lang="uk-UA" sz="1800" dirty="0"/>
              <a:t>підсумовує два числа,</a:t>
            </a:r>
          </a:p>
          <a:p>
            <a:r>
              <a:rPr lang="uk-UA" sz="1800" dirty="0"/>
              <a:t>приймає в якості аргументів нижню,  верхню межі </a:t>
            </a:r>
            <a:r>
              <a:rPr lang="en-US" sz="1800" dirty="0">
                <a:solidFill>
                  <a:srgbClr val="0000CC"/>
                </a:solidFill>
              </a:rPr>
              <a:t>a </a:t>
            </a:r>
            <a:r>
              <a:rPr lang="uk-UA" sz="1800" dirty="0"/>
              <a:t>і </a:t>
            </a:r>
            <a:r>
              <a:rPr lang="en-US" sz="1800" dirty="0">
                <a:solidFill>
                  <a:srgbClr val="0000CC"/>
                </a:solidFill>
              </a:rPr>
              <a:t>b</a:t>
            </a:r>
            <a:r>
              <a:rPr lang="uk-UA" sz="1800" dirty="0"/>
              <a:t> і процедури </a:t>
            </a:r>
            <a:r>
              <a:rPr lang="en-US" sz="1800" dirty="0">
                <a:solidFill>
                  <a:srgbClr val="0000CC"/>
                </a:solidFill>
              </a:rPr>
              <a:t>term</a:t>
            </a:r>
            <a:r>
              <a:rPr lang="en-US" sz="1800" dirty="0"/>
              <a:t> </a:t>
            </a:r>
            <a:r>
              <a:rPr lang="uk-UA" sz="1800" dirty="0"/>
              <a:t>і </a:t>
            </a:r>
            <a:r>
              <a:rPr lang="en-US" sz="1800" dirty="0">
                <a:solidFill>
                  <a:srgbClr val="0000CC"/>
                </a:solidFill>
              </a:rPr>
              <a:t>next</a:t>
            </a:r>
            <a:r>
              <a:rPr lang="en-US" sz="1800" dirty="0"/>
              <a:t>. </a:t>
            </a:r>
            <a:endParaRPr lang="uk-UA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176120" y="4259957"/>
            <a:ext cx="3333750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1800" dirty="0">
                <a:solidFill>
                  <a:srgbClr val="0000CC"/>
                </a:solidFill>
              </a:rPr>
              <a:t>(define (sum-cubes a b)</a:t>
            </a:r>
          </a:p>
          <a:p>
            <a:pPr lvl="0"/>
            <a:r>
              <a:rPr lang="uk-UA" sz="1800" dirty="0">
                <a:solidFill>
                  <a:srgbClr val="0000CC"/>
                </a:solidFill>
              </a:rPr>
              <a:t>        </a:t>
            </a:r>
            <a:r>
              <a:rPr lang="pt-BR" sz="1800" dirty="0">
                <a:solidFill>
                  <a:srgbClr val="0000CC"/>
                </a:solidFill>
              </a:rPr>
              <a:t>(sum cube a inc b))</a:t>
            </a:r>
            <a:endParaRPr lang="uk-UA" sz="1800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23392" y="4922861"/>
            <a:ext cx="5782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800" dirty="0"/>
              <a:t>Скориставшись цим визначенням, можна обчислити суму кубів чисел від 1 до 10</a:t>
            </a:r>
            <a:r>
              <a:rPr lang="en-US" sz="1800" dirty="0"/>
              <a:t> (</a:t>
            </a:r>
            <a:r>
              <a:rPr lang="uk-UA" sz="1800" dirty="0">
                <a:solidFill>
                  <a:srgbClr val="FF0000"/>
                </a:solidFill>
              </a:rPr>
              <a:t>виклик процедури</a:t>
            </a:r>
            <a:r>
              <a:rPr lang="en-US" sz="1800" dirty="0"/>
              <a:t>)</a:t>
            </a:r>
            <a:r>
              <a:rPr lang="uk-UA" sz="1800" dirty="0"/>
              <a:t>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108313" y="5006114"/>
            <a:ext cx="3333750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uk-UA" sz="1800" dirty="0">
                <a:solidFill>
                  <a:srgbClr val="FF0000"/>
                </a:solidFill>
              </a:rPr>
              <a:t>(</a:t>
            </a:r>
            <a:r>
              <a:rPr lang="en-US" sz="1800" dirty="0">
                <a:solidFill>
                  <a:srgbClr val="FF0000"/>
                </a:solidFill>
              </a:rPr>
              <a:t>sum-cubes 1 10)</a:t>
            </a:r>
          </a:p>
          <a:p>
            <a:pPr lvl="0"/>
            <a:r>
              <a:rPr lang="en-US" sz="1800" dirty="0">
                <a:solidFill>
                  <a:srgbClr val="FF0000"/>
                </a:solidFill>
              </a:rPr>
              <a:t>3025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714500" y="6906940"/>
            <a:ext cx="4838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1800" dirty="0">
                <a:solidFill>
                  <a:prstClr val="black"/>
                </a:solidFill>
              </a:rPr>
              <a:t>За допомогою процедури ідентичності (яка повертає свій аргумент) для</a:t>
            </a:r>
          </a:p>
          <a:p>
            <a:pPr lvl="0"/>
            <a:r>
              <a:rPr lang="uk-UA" sz="1800" dirty="0">
                <a:solidFill>
                  <a:prstClr val="black"/>
                </a:solidFill>
              </a:rPr>
              <a:t>обчислення терму,  </a:t>
            </a:r>
            <a:r>
              <a:rPr lang="uk-UA" sz="1800" dirty="0" err="1">
                <a:solidFill>
                  <a:prstClr val="black"/>
                </a:solidFill>
              </a:rPr>
              <a:t>мож</a:t>
            </a:r>
            <a:r>
              <a:rPr lang="ru-RU" sz="1800" dirty="0">
                <a:solidFill>
                  <a:prstClr val="black"/>
                </a:solidFill>
              </a:rPr>
              <a:t>на</a:t>
            </a:r>
            <a:r>
              <a:rPr lang="uk-UA" sz="1800" dirty="0">
                <a:solidFill>
                  <a:prstClr val="black"/>
                </a:solidFill>
              </a:rPr>
              <a:t> визначити </a:t>
            </a:r>
          </a:p>
          <a:p>
            <a:pPr lvl="0"/>
            <a:r>
              <a:rPr lang="en-US" sz="1800" dirty="0">
                <a:solidFill>
                  <a:srgbClr val="0000CC"/>
                </a:solidFill>
              </a:rPr>
              <a:t>sum-integers </a:t>
            </a:r>
            <a:r>
              <a:rPr lang="uk-UA" sz="1800" dirty="0">
                <a:solidFill>
                  <a:prstClr val="black"/>
                </a:solidFill>
              </a:rPr>
              <a:t>через </a:t>
            </a:r>
            <a:r>
              <a:rPr lang="en-US" sz="1800" dirty="0">
                <a:solidFill>
                  <a:srgbClr val="0000CC"/>
                </a:solidFill>
              </a:rPr>
              <a:t>sum</a:t>
            </a:r>
            <a:r>
              <a:rPr lang="en-US" sz="1800" dirty="0">
                <a:solidFill>
                  <a:prstClr val="black"/>
                </a:solidFill>
              </a:rPr>
              <a:t>: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524000" y="43935"/>
            <a:ext cx="91440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solidFill>
                  <a:schemeClr val="bg1"/>
                </a:solidFill>
              </a:rPr>
              <a:t>Процедури як аргументи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176120" y="1040615"/>
            <a:ext cx="3198136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pt-BR" sz="1800" dirty="0">
                <a:solidFill>
                  <a:srgbClr val="0000CC"/>
                </a:solidFill>
              </a:rPr>
              <a:t>(define (inc n) </a:t>
            </a:r>
            <a:endParaRPr lang="uk-UA" sz="1800" dirty="0">
              <a:solidFill>
                <a:srgbClr val="0000CC"/>
              </a:solidFill>
            </a:endParaRPr>
          </a:p>
          <a:p>
            <a:pPr lvl="0"/>
            <a:r>
              <a:rPr lang="uk-UA" sz="1800" dirty="0">
                <a:solidFill>
                  <a:srgbClr val="0000CC"/>
                </a:solidFill>
              </a:rPr>
              <a:t>     </a:t>
            </a:r>
            <a:r>
              <a:rPr lang="pt-BR" sz="1800" dirty="0">
                <a:solidFill>
                  <a:srgbClr val="0000CC"/>
                </a:solidFill>
              </a:rPr>
              <a:t>(+ n 1))</a:t>
            </a:r>
            <a:endParaRPr lang="uk-UA" sz="1800" dirty="0">
              <a:solidFill>
                <a:srgbClr val="0000CC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176120" y="1790596"/>
            <a:ext cx="3198136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CC"/>
                </a:solidFill>
              </a:rPr>
              <a:t>(define (cube x)</a:t>
            </a:r>
          </a:p>
          <a:p>
            <a:r>
              <a:rPr lang="en-US" sz="1800" dirty="0">
                <a:solidFill>
                  <a:srgbClr val="0000CC"/>
                </a:solidFill>
              </a:rPr>
              <a:t>     ( * x (* x x)))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7181096" y="2553718"/>
            <a:ext cx="3396234" cy="147732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CC"/>
                </a:solidFill>
              </a:rPr>
              <a:t>(define (sum term a next b)</a:t>
            </a:r>
          </a:p>
          <a:p>
            <a:r>
              <a:rPr lang="en-US" sz="1800" dirty="0">
                <a:solidFill>
                  <a:srgbClr val="0000CC"/>
                </a:solidFill>
              </a:rPr>
              <a:t>  (if (&gt; a b)</a:t>
            </a:r>
          </a:p>
          <a:p>
            <a:r>
              <a:rPr lang="en-US" sz="1800" dirty="0">
                <a:solidFill>
                  <a:srgbClr val="0000CC"/>
                </a:solidFill>
              </a:rPr>
              <a:t>    0</a:t>
            </a:r>
          </a:p>
          <a:p>
            <a:r>
              <a:rPr lang="en-US" sz="1800" dirty="0">
                <a:solidFill>
                  <a:srgbClr val="0000CC"/>
                </a:solidFill>
              </a:rPr>
              <a:t>  (+ (term a)</a:t>
            </a:r>
          </a:p>
          <a:p>
            <a:r>
              <a:rPr lang="en-US" sz="1800" dirty="0">
                <a:solidFill>
                  <a:srgbClr val="0000CC"/>
                </a:solidFill>
              </a:rPr>
              <a:t>  (sum term (next a) next b))))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79376" y="1083428"/>
            <a:ext cx="5869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/>
              <a:t>Процедура</a:t>
            </a:r>
            <a:r>
              <a:rPr lang="en-US" sz="1800" dirty="0"/>
              <a:t> </a:t>
            </a:r>
            <a:r>
              <a:rPr lang="pt-BR" sz="1800" dirty="0">
                <a:solidFill>
                  <a:srgbClr val="0000CC"/>
                </a:solidFill>
              </a:rPr>
              <a:t>inc</a:t>
            </a:r>
            <a:r>
              <a:rPr lang="uk-UA" sz="1800" dirty="0"/>
              <a:t> збільшує </a:t>
            </a:r>
            <a:r>
              <a:rPr lang="ru-RU" sz="1800" dirty="0"/>
              <a:t> аргумент на 1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479376" y="1929094"/>
            <a:ext cx="587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800" dirty="0"/>
              <a:t>Процедура </a:t>
            </a:r>
            <a:r>
              <a:rPr lang="en-US" sz="1800" dirty="0">
                <a:solidFill>
                  <a:srgbClr val="0000CC"/>
                </a:solidFill>
              </a:rPr>
              <a:t>cube </a:t>
            </a:r>
            <a:r>
              <a:rPr lang="uk-UA" sz="1800" dirty="0"/>
              <a:t>обчислює куб числа</a:t>
            </a:r>
            <a:endParaRPr lang="en-US" sz="1800" dirty="0">
              <a:solidFill>
                <a:srgbClr val="0000CC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479376" y="4031047"/>
            <a:ext cx="5926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800" dirty="0"/>
              <a:t>За допомогою </a:t>
            </a:r>
            <a:r>
              <a:rPr lang="en-US" sz="1800" dirty="0">
                <a:solidFill>
                  <a:srgbClr val="0000CC"/>
                </a:solidFill>
              </a:rPr>
              <a:t>sum</a:t>
            </a:r>
            <a:r>
              <a:rPr lang="en-US" sz="1800" dirty="0"/>
              <a:t> </a:t>
            </a:r>
            <a:r>
              <a:rPr lang="ru-RU" sz="1800" dirty="0" err="1"/>
              <a:t>можна</a:t>
            </a:r>
            <a:r>
              <a:rPr lang="ru-RU" sz="1800" dirty="0"/>
              <a:t> </a:t>
            </a:r>
            <a:r>
              <a:rPr lang="ru-RU" sz="1800" dirty="0" err="1"/>
              <a:t>визначити</a:t>
            </a:r>
            <a:r>
              <a:rPr lang="ru-RU" sz="1800" dirty="0"/>
              <a:t> </a:t>
            </a:r>
            <a:r>
              <a:rPr lang="ru-RU" sz="1800" dirty="0" err="1">
                <a:solidFill>
                  <a:srgbClr val="0000CC"/>
                </a:solidFill>
              </a:rPr>
              <a:t>sum-cubes</a:t>
            </a:r>
            <a:endParaRPr lang="ru-RU" sz="1800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>
            <a:off x="8343140" y="1955323"/>
            <a:ext cx="209516" cy="27220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8552656" y="1497087"/>
            <a:ext cx="743012" cy="3086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8035096" y="2769845"/>
            <a:ext cx="98528" cy="19075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5874915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23393" y="3011408"/>
            <a:ext cx="58457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800" dirty="0"/>
              <a:t>Процедура </a:t>
            </a:r>
            <a:r>
              <a:rPr lang="en-US" sz="1800" dirty="0">
                <a:solidFill>
                  <a:srgbClr val="0000CC"/>
                </a:solidFill>
              </a:rPr>
              <a:t>sum</a:t>
            </a:r>
            <a:r>
              <a:rPr lang="en-US" sz="1800" dirty="0"/>
              <a:t> </a:t>
            </a:r>
            <a:r>
              <a:rPr lang="uk-UA" sz="1800" dirty="0"/>
              <a:t>підсумовує </a:t>
            </a:r>
            <a:r>
              <a:rPr lang="uk-UA" sz="1800" dirty="0" smtClean="0"/>
              <a:t>числа, приймає </a:t>
            </a:r>
            <a:r>
              <a:rPr lang="uk-UA" sz="1800" dirty="0"/>
              <a:t>в якості аргументів нижню,  верхню межі </a:t>
            </a:r>
            <a:r>
              <a:rPr lang="en-US" sz="1800" dirty="0">
                <a:solidFill>
                  <a:srgbClr val="0000CC"/>
                </a:solidFill>
              </a:rPr>
              <a:t>a </a:t>
            </a:r>
            <a:r>
              <a:rPr lang="uk-UA" sz="1800" dirty="0"/>
              <a:t>і </a:t>
            </a:r>
            <a:r>
              <a:rPr lang="en-US" sz="1800" dirty="0">
                <a:solidFill>
                  <a:srgbClr val="0000CC"/>
                </a:solidFill>
              </a:rPr>
              <a:t>b</a:t>
            </a:r>
            <a:r>
              <a:rPr lang="uk-UA" sz="1800" dirty="0"/>
              <a:t> і процедури </a:t>
            </a:r>
            <a:r>
              <a:rPr lang="en-US" sz="1800" dirty="0">
                <a:solidFill>
                  <a:srgbClr val="0000CC"/>
                </a:solidFill>
              </a:rPr>
              <a:t>term</a:t>
            </a:r>
            <a:r>
              <a:rPr lang="en-US" sz="1800" dirty="0"/>
              <a:t> </a:t>
            </a:r>
            <a:r>
              <a:rPr lang="uk-UA" sz="1800" dirty="0"/>
              <a:t>і </a:t>
            </a:r>
            <a:r>
              <a:rPr lang="en-US" sz="1800" dirty="0">
                <a:solidFill>
                  <a:srgbClr val="0000CC"/>
                </a:solidFill>
              </a:rPr>
              <a:t>next</a:t>
            </a:r>
            <a:r>
              <a:rPr lang="en-US" sz="1800" dirty="0"/>
              <a:t>. </a:t>
            </a:r>
            <a:endParaRPr lang="uk-UA" sz="1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2873" y="5247629"/>
            <a:ext cx="7001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1800" dirty="0">
                <a:solidFill>
                  <a:prstClr val="black"/>
                </a:solidFill>
              </a:rPr>
              <a:t>Тепер можна скласти цілі числа від 1 до 10 </a:t>
            </a:r>
            <a:r>
              <a:rPr lang="en-US" sz="1800" dirty="0"/>
              <a:t>(</a:t>
            </a:r>
            <a:r>
              <a:rPr lang="uk-UA" sz="1800" dirty="0">
                <a:solidFill>
                  <a:srgbClr val="FF0000"/>
                </a:solidFill>
              </a:rPr>
              <a:t>виклик процедури</a:t>
            </a:r>
            <a:r>
              <a:rPr lang="en-US" sz="1800" dirty="0"/>
              <a:t>) </a:t>
            </a:r>
            <a:endParaRPr lang="uk-UA" sz="1800" dirty="0">
              <a:solidFill>
                <a:prstClr val="black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9335" y="5804924"/>
            <a:ext cx="12035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1800" dirty="0">
                <a:solidFill>
                  <a:prstClr val="black"/>
                </a:solidFill>
              </a:rPr>
              <a:t>За допомогою процедури ідентичності (яка повертає свій аргумент) </a:t>
            </a:r>
            <a:r>
              <a:rPr lang="uk-UA" sz="1800" dirty="0" smtClean="0">
                <a:solidFill>
                  <a:prstClr val="black"/>
                </a:solidFill>
              </a:rPr>
              <a:t>для обчислення </a:t>
            </a:r>
            <a:r>
              <a:rPr lang="uk-UA" sz="1800" dirty="0">
                <a:solidFill>
                  <a:prstClr val="black"/>
                </a:solidFill>
              </a:rPr>
              <a:t>терму,  </a:t>
            </a:r>
            <a:r>
              <a:rPr lang="uk-UA" sz="1800" dirty="0" err="1">
                <a:solidFill>
                  <a:prstClr val="black"/>
                </a:solidFill>
              </a:rPr>
              <a:t>мож</a:t>
            </a:r>
            <a:r>
              <a:rPr lang="ru-RU" sz="1800" dirty="0">
                <a:solidFill>
                  <a:prstClr val="black"/>
                </a:solidFill>
              </a:rPr>
              <a:t>на</a:t>
            </a:r>
            <a:r>
              <a:rPr lang="uk-UA" sz="1800" dirty="0">
                <a:solidFill>
                  <a:prstClr val="black"/>
                </a:solidFill>
              </a:rPr>
              <a:t> визначити </a:t>
            </a:r>
          </a:p>
          <a:p>
            <a:pPr lvl="0"/>
            <a:r>
              <a:rPr lang="en-US" sz="1800" dirty="0">
                <a:solidFill>
                  <a:srgbClr val="0000CC"/>
                </a:solidFill>
              </a:rPr>
              <a:t>sum-integers </a:t>
            </a:r>
            <a:r>
              <a:rPr lang="uk-UA" sz="1800" dirty="0">
                <a:solidFill>
                  <a:prstClr val="black"/>
                </a:solidFill>
              </a:rPr>
              <a:t>через </a:t>
            </a:r>
            <a:r>
              <a:rPr lang="en-US" sz="1800" dirty="0">
                <a:solidFill>
                  <a:srgbClr val="0000CC"/>
                </a:solidFill>
              </a:rPr>
              <a:t>sum</a:t>
            </a:r>
            <a:r>
              <a:rPr lang="en-US" sz="1800" dirty="0">
                <a:solidFill>
                  <a:prstClr val="black"/>
                </a:solidFill>
              </a:rPr>
              <a:t>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7113636" y="1827060"/>
            <a:ext cx="3314700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CC"/>
                </a:solidFill>
              </a:rPr>
              <a:t>(define (identity x)</a:t>
            </a:r>
            <a:endParaRPr lang="ru-RU" sz="1800" dirty="0">
              <a:solidFill>
                <a:srgbClr val="0000CC"/>
              </a:solidFill>
            </a:endParaRPr>
          </a:p>
          <a:p>
            <a:r>
              <a:rPr lang="ru-RU" sz="1800" dirty="0">
                <a:solidFill>
                  <a:srgbClr val="0000CC"/>
                </a:solidFill>
              </a:rPr>
              <a:t>     </a:t>
            </a:r>
            <a:r>
              <a:rPr lang="en-US" sz="1800" dirty="0">
                <a:solidFill>
                  <a:srgbClr val="0000CC"/>
                </a:solidFill>
              </a:rPr>
              <a:t> x)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113636" y="5179946"/>
            <a:ext cx="3295650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uk-UA" sz="1800" dirty="0">
                <a:solidFill>
                  <a:srgbClr val="FF0000"/>
                </a:solidFill>
              </a:rPr>
              <a:t>(</a:t>
            </a:r>
            <a:r>
              <a:rPr lang="en-US" sz="1800" dirty="0">
                <a:solidFill>
                  <a:srgbClr val="FF0000"/>
                </a:solidFill>
              </a:rPr>
              <a:t>sum-integers 1 10)</a:t>
            </a:r>
          </a:p>
          <a:p>
            <a:pPr lvl="0"/>
            <a:r>
              <a:rPr lang="en-US" sz="1800" dirty="0">
                <a:solidFill>
                  <a:srgbClr val="FF0000"/>
                </a:solidFill>
              </a:rPr>
              <a:t>55</a:t>
            </a:r>
            <a:endParaRPr lang="uk-UA" sz="1800" dirty="0">
              <a:solidFill>
                <a:srgbClr val="FF000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524000" y="43935"/>
            <a:ext cx="91440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solidFill>
                  <a:schemeClr val="bg1"/>
                </a:solidFill>
              </a:rPr>
              <a:t>Процедури як аргументи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092096" y="4364065"/>
            <a:ext cx="3319510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CC"/>
                </a:solidFill>
              </a:rPr>
              <a:t>(define (sum-integers a b)</a:t>
            </a:r>
          </a:p>
          <a:p>
            <a:r>
              <a:rPr lang="ru-RU" sz="1800" dirty="0">
                <a:solidFill>
                  <a:srgbClr val="0000CC"/>
                </a:solidFill>
              </a:rPr>
              <a:t>      </a:t>
            </a:r>
            <a:r>
              <a:rPr lang="en-US" sz="1800" dirty="0">
                <a:solidFill>
                  <a:srgbClr val="0000CC"/>
                </a:solidFill>
              </a:rPr>
              <a:t>(sum identity a </a:t>
            </a:r>
            <a:r>
              <a:rPr lang="en-US" sz="1800" dirty="0" err="1">
                <a:solidFill>
                  <a:srgbClr val="0000CC"/>
                </a:solidFill>
              </a:rPr>
              <a:t>inc</a:t>
            </a:r>
            <a:r>
              <a:rPr lang="en-US" sz="1800" dirty="0">
                <a:solidFill>
                  <a:srgbClr val="0000CC"/>
                </a:solidFill>
              </a:rPr>
              <a:t> b))</a:t>
            </a:r>
            <a:endParaRPr lang="uk-UA" sz="1800" dirty="0">
              <a:solidFill>
                <a:srgbClr val="0000CC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7092096" y="2639996"/>
            <a:ext cx="3396234" cy="147732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CC"/>
                </a:solidFill>
              </a:rPr>
              <a:t>(define (sum term a next b)</a:t>
            </a:r>
          </a:p>
          <a:p>
            <a:r>
              <a:rPr lang="en-US" sz="1800" dirty="0">
                <a:solidFill>
                  <a:srgbClr val="0000CC"/>
                </a:solidFill>
              </a:rPr>
              <a:t>  (if (&gt; a b)</a:t>
            </a:r>
          </a:p>
          <a:p>
            <a:r>
              <a:rPr lang="en-US" sz="1800" dirty="0">
                <a:solidFill>
                  <a:srgbClr val="0000CC"/>
                </a:solidFill>
              </a:rPr>
              <a:t>    0</a:t>
            </a:r>
          </a:p>
          <a:p>
            <a:r>
              <a:rPr lang="en-US" sz="1800" dirty="0">
                <a:solidFill>
                  <a:srgbClr val="0000CC"/>
                </a:solidFill>
              </a:rPr>
              <a:t>  (+ (term a)</a:t>
            </a:r>
          </a:p>
          <a:p>
            <a:r>
              <a:rPr lang="en-US" sz="1800" dirty="0">
                <a:solidFill>
                  <a:srgbClr val="0000CC"/>
                </a:solidFill>
              </a:rPr>
              <a:t>  (sum term (next a) next b))))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623392" y="1208750"/>
            <a:ext cx="5782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/>
              <a:t>Процедура</a:t>
            </a:r>
            <a:r>
              <a:rPr lang="en-US" sz="1800" dirty="0"/>
              <a:t> </a:t>
            </a:r>
            <a:r>
              <a:rPr lang="pt-BR" sz="1800" dirty="0">
                <a:solidFill>
                  <a:srgbClr val="0000CC"/>
                </a:solidFill>
              </a:rPr>
              <a:t>inc</a:t>
            </a:r>
            <a:r>
              <a:rPr lang="uk-UA" sz="1800" dirty="0"/>
              <a:t> збільшує </a:t>
            </a:r>
            <a:r>
              <a:rPr lang="ru-RU" sz="1800" dirty="0"/>
              <a:t> аргумент на 1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623392" y="1847548"/>
            <a:ext cx="57821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800" dirty="0"/>
              <a:t>Процедура ідентичності </a:t>
            </a:r>
            <a:r>
              <a:rPr lang="en-US" sz="1800" dirty="0">
                <a:solidFill>
                  <a:srgbClr val="0000CC"/>
                </a:solidFill>
              </a:rPr>
              <a:t>identity </a:t>
            </a:r>
            <a:r>
              <a:rPr lang="uk-UA" sz="1800" dirty="0"/>
              <a:t>повертає значення свого аргументу</a:t>
            </a:r>
            <a:endParaRPr lang="ru-RU" sz="18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7824192" y="1041738"/>
            <a:ext cx="2276146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pt-BR" sz="1800" dirty="0">
                <a:solidFill>
                  <a:srgbClr val="0000CC"/>
                </a:solidFill>
              </a:rPr>
              <a:t>(define (inc n) </a:t>
            </a:r>
            <a:endParaRPr lang="uk-UA" sz="1800" dirty="0">
              <a:solidFill>
                <a:srgbClr val="0000CC"/>
              </a:solidFill>
            </a:endParaRPr>
          </a:p>
          <a:p>
            <a:pPr lvl="0"/>
            <a:r>
              <a:rPr lang="uk-UA" sz="1800" dirty="0">
                <a:solidFill>
                  <a:srgbClr val="0000CC"/>
                </a:solidFill>
              </a:rPr>
              <a:t>     </a:t>
            </a:r>
            <a:r>
              <a:rPr lang="pt-BR" sz="1800" dirty="0">
                <a:solidFill>
                  <a:srgbClr val="0000CC"/>
                </a:solidFill>
              </a:rPr>
              <a:t>(+ n 1))</a:t>
            </a:r>
            <a:endParaRPr lang="uk-UA" sz="1800" dirty="0">
              <a:solidFill>
                <a:srgbClr val="0000CC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623392" y="4364065"/>
            <a:ext cx="5845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800" dirty="0"/>
              <a:t>Процедура </a:t>
            </a:r>
            <a:r>
              <a:rPr lang="en-US" sz="1800" dirty="0">
                <a:solidFill>
                  <a:srgbClr val="0000CC"/>
                </a:solidFill>
              </a:rPr>
              <a:t>sum-integers </a:t>
            </a:r>
            <a:r>
              <a:rPr lang="uk-UA" sz="1800" dirty="0"/>
              <a:t>підсумовує числа, в діапазоні від нижньої межі </a:t>
            </a:r>
            <a:r>
              <a:rPr lang="en-US" sz="1800" dirty="0">
                <a:solidFill>
                  <a:srgbClr val="0000CC"/>
                </a:solidFill>
              </a:rPr>
              <a:t>a </a:t>
            </a:r>
            <a:r>
              <a:rPr lang="uk-UA" sz="1800" dirty="0"/>
              <a:t>до верхньої межі </a:t>
            </a:r>
            <a:r>
              <a:rPr lang="en-US" sz="1800" dirty="0">
                <a:solidFill>
                  <a:srgbClr val="0000CC"/>
                </a:solidFill>
              </a:rPr>
              <a:t>b</a:t>
            </a:r>
            <a:r>
              <a:rPr lang="en-US" sz="1800" dirty="0"/>
              <a:t>. </a:t>
            </a:r>
            <a:endParaRPr lang="uk-UA" sz="1800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8962266" y="1364902"/>
            <a:ext cx="302087" cy="3833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8175807" y="2194205"/>
            <a:ext cx="296459" cy="30933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H="1">
            <a:off x="7880687" y="3187365"/>
            <a:ext cx="205875" cy="2100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21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4458534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305050" y="923895"/>
            <a:ext cx="7162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Так само </a:t>
            </a:r>
            <a:r>
              <a:rPr lang="ru-RU" sz="2000" dirty="0" err="1"/>
              <a:t>визначається</a:t>
            </a:r>
            <a:r>
              <a:rPr lang="ru-RU" sz="2000" dirty="0"/>
              <a:t> процедура </a:t>
            </a:r>
            <a:r>
              <a:rPr lang="ru-RU" sz="2000" dirty="0" err="1"/>
              <a:t>pi-sum</a:t>
            </a:r>
            <a:r>
              <a:rPr lang="ru-RU" sz="2000" dirty="0"/>
              <a:t>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82074" y="1371976"/>
            <a:ext cx="4133850" cy="193899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srgbClr val="0000CC"/>
                </a:solidFill>
              </a:rPr>
              <a:t>(define (pi-sum a b)</a:t>
            </a:r>
          </a:p>
          <a:p>
            <a:pPr lvl="0"/>
            <a:r>
              <a:rPr lang="uk-UA" sz="2000" dirty="0">
                <a:solidFill>
                  <a:srgbClr val="0000CC"/>
                </a:solidFill>
              </a:rPr>
              <a:t>      </a:t>
            </a:r>
            <a:r>
              <a:rPr lang="en-US" sz="2000" dirty="0">
                <a:solidFill>
                  <a:srgbClr val="0000CC"/>
                </a:solidFill>
              </a:rPr>
              <a:t>(define (pi-term x)</a:t>
            </a:r>
          </a:p>
          <a:p>
            <a:pPr lvl="0"/>
            <a:r>
              <a:rPr lang="uk-UA" sz="2000" dirty="0">
                <a:solidFill>
                  <a:srgbClr val="0000CC"/>
                </a:solidFill>
              </a:rPr>
              <a:t>           </a:t>
            </a:r>
            <a:r>
              <a:rPr lang="en-US" sz="2000" dirty="0">
                <a:solidFill>
                  <a:srgbClr val="0000CC"/>
                </a:solidFill>
              </a:rPr>
              <a:t>(/ 1.0 (* x (+ x 2))))</a:t>
            </a:r>
          </a:p>
          <a:p>
            <a:pPr lvl="0"/>
            <a:r>
              <a:rPr lang="uk-UA" sz="2000" dirty="0">
                <a:solidFill>
                  <a:srgbClr val="0000CC"/>
                </a:solidFill>
              </a:rPr>
              <a:t>      </a:t>
            </a:r>
            <a:r>
              <a:rPr lang="en-US" sz="2000" dirty="0">
                <a:solidFill>
                  <a:srgbClr val="0000CC"/>
                </a:solidFill>
              </a:rPr>
              <a:t>(define (pi-next x)</a:t>
            </a:r>
          </a:p>
          <a:p>
            <a:pPr lvl="0"/>
            <a:r>
              <a:rPr lang="uk-UA" sz="2000" dirty="0">
                <a:solidFill>
                  <a:srgbClr val="0000CC"/>
                </a:solidFill>
              </a:rPr>
              <a:t>           </a:t>
            </a:r>
            <a:r>
              <a:rPr lang="en-US" sz="2000" dirty="0">
                <a:solidFill>
                  <a:srgbClr val="0000CC"/>
                </a:solidFill>
              </a:rPr>
              <a:t>(+ x 4))</a:t>
            </a:r>
            <a:endParaRPr lang="uk-UA" sz="2000" dirty="0">
              <a:solidFill>
                <a:srgbClr val="0000CC"/>
              </a:solidFill>
            </a:endParaRPr>
          </a:p>
          <a:p>
            <a:pPr lvl="0"/>
            <a:r>
              <a:rPr lang="uk-UA" sz="2000" dirty="0">
                <a:solidFill>
                  <a:srgbClr val="0000CC"/>
                </a:solidFill>
              </a:rPr>
              <a:t>      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FF0000"/>
                </a:solidFill>
              </a:rPr>
              <a:t>sum</a:t>
            </a:r>
            <a:r>
              <a:rPr lang="en-US" sz="2000" dirty="0">
                <a:solidFill>
                  <a:srgbClr val="0000CC"/>
                </a:solidFill>
              </a:rPr>
              <a:t> pi-term a pi-next b))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102546" y="4598641"/>
            <a:ext cx="2769319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srgbClr val="FF0000"/>
                </a:solidFill>
              </a:rPr>
              <a:t>(* 8 (pi-sum 1 1000))</a:t>
            </a:r>
          </a:p>
          <a:p>
            <a:pPr lvl="0"/>
            <a:r>
              <a:rPr lang="uk-UA" sz="2000" i="1" dirty="0">
                <a:solidFill>
                  <a:srgbClr val="FF0000"/>
                </a:solidFill>
              </a:rPr>
              <a:t>3.139592655589783</a:t>
            </a:r>
            <a:endParaRPr lang="uk-UA" sz="2000" dirty="0">
              <a:solidFill>
                <a:srgbClr val="FF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03512" y="3903345"/>
            <a:ext cx="102251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prstClr val="black"/>
                </a:solidFill>
              </a:rPr>
              <a:t>За </a:t>
            </a:r>
            <a:r>
              <a:rPr lang="ru-RU" sz="2000" dirty="0" err="1">
                <a:solidFill>
                  <a:prstClr val="black"/>
                </a:solidFill>
              </a:rPr>
              <a:t>допомогою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цих</a:t>
            </a:r>
            <a:r>
              <a:rPr lang="ru-RU" sz="2000" dirty="0">
                <a:solidFill>
                  <a:prstClr val="black"/>
                </a:solidFill>
              </a:rPr>
              <a:t> процедур </a:t>
            </a:r>
            <a:r>
              <a:rPr lang="ru-RU" sz="2000" dirty="0" err="1">
                <a:solidFill>
                  <a:prstClr val="black"/>
                </a:solidFill>
              </a:rPr>
              <a:t>можна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обчислити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наближення</a:t>
            </a:r>
            <a:r>
              <a:rPr lang="ru-RU" sz="2000" dirty="0">
                <a:solidFill>
                  <a:prstClr val="black"/>
                </a:solidFill>
              </a:rPr>
              <a:t> до </a:t>
            </a:r>
            <a:r>
              <a:rPr lang="el-GR" sz="2000" dirty="0">
                <a:solidFill>
                  <a:prstClr val="black"/>
                </a:solidFill>
              </a:rPr>
              <a:t>π</a:t>
            </a:r>
            <a:r>
              <a:rPr lang="uk-UA" sz="2000" dirty="0">
                <a:solidFill>
                  <a:prstClr val="black"/>
                </a:solidFill>
              </a:rPr>
              <a:t> (</a:t>
            </a:r>
            <a:r>
              <a:rPr lang="uk-UA" sz="2000" dirty="0">
                <a:solidFill>
                  <a:srgbClr val="FF0000"/>
                </a:solidFill>
              </a:rPr>
              <a:t>виклик процедури</a:t>
            </a:r>
            <a:r>
              <a:rPr lang="uk-UA" sz="2000" dirty="0">
                <a:solidFill>
                  <a:prstClr val="black"/>
                </a:solidFill>
              </a:rPr>
              <a:t>)</a:t>
            </a:r>
            <a:r>
              <a:rPr lang="ru-RU" sz="2000" dirty="0">
                <a:solidFill>
                  <a:prstClr val="black"/>
                </a:solidFill>
              </a:rPr>
              <a:t> : </a:t>
            </a:r>
            <a:endParaRPr lang="uk-UA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524000" y="43935"/>
            <a:ext cx="91440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solidFill>
                  <a:schemeClr val="bg1"/>
                </a:solidFill>
              </a:rPr>
              <a:t>Процедури як аргументи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29463" y="4598641"/>
            <a:ext cx="2769319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srgbClr val="FF0000"/>
                </a:solidFill>
              </a:rPr>
              <a:t>(* 8 (pi-sum 1 100))</a:t>
            </a:r>
          </a:p>
          <a:p>
            <a:pPr lvl="0"/>
            <a:r>
              <a:rPr lang="uk-UA" sz="2000" i="1" dirty="0">
                <a:solidFill>
                  <a:srgbClr val="FF0000"/>
                </a:solidFill>
              </a:rPr>
              <a:t>3.1215946525910105</a:t>
            </a:r>
            <a:endParaRPr lang="uk-UA" sz="2000" dirty="0">
              <a:solidFill>
                <a:srgbClr val="FF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000711" y="1562174"/>
            <a:ext cx="3396234" cy="147732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CC"/>
                </a:solidFill>
              </a:rPr>
              <a:t>(define (</a:t>
            </a:r>
            <a:r>
              <a:rPr lang="en-US" sz="1800" dirty="0">
                <a:solidFill>
                  <a:srgbClr val="FF0000"/>
                </a:solidFill>
              </a:rPr>
              <a:t>sum</a:t>
            </a:r>
            <a:r>
              <a:rPr lang="en-US" sz="1800" dirty="0">
                <a:solidFill>
                  <a:srgbClr val="0000CC"/>
                </a:solidFill>
              </a:rPr>
              <a:t> term a next b)</a:t>
            </a:r>
          </a:p>
          <a:p>
            <a:r>
              <a:rPr lang="en-US" sz="1800" dirty="0">
                <a:solidFill>
                  <a:srgbClr val="0000CC"/>
                </a:solidFill>
              </a:rPr>
              <a:t>  (if (&gt; a b)</a:t>
            </a:r>
          </a:p>
          <a:p>
            <a:r>
              <a:rPr lang="en-US" sz="1800" dirty="0">
                <a:solidFill>
                  <a:srgbClr val="0000CC"/>
                </a:solidFill>
              </a:rPr>
              <a:t>    0</a:t>
            </a:r>
          </a:p>
          <a:p>
            <a:r>
              <a:rPr lang="en-US" sz="1800" dirty="0">
                <a:solidFill>
                  <a:srgbClr val="0000CC"/>
                </a:solidFill>
              </a:rPr>
              <a:t>  (+ (term a)</a:t>
            </a:r>
          </a:p>
          <a:p>
            <a:r>
              <a:rPr lang="en-US" sz="1800" dirty="0">
                <a:solidFill>
                  <a:srgbClr val="0000CC"/>
                </a:solidFill>
              </a:rPr>
              <a:t>  (sum term (next a) next b))))</a:t>
            </a:r>
          </a:p>
        </p:txBody>
      </p:sp>
      <p:sp>
        <p:nvSpPr>
          <p:cNvPr id="11" name="Стрелка влево 10"/>
          <p:cNvSpPr/>
          <p:nvPr/>
        </p:nvSpPr>
        <p:spPr>
          <a:xfrm>
            <a:off x="6306289" y="2233460"/>
            <a:ext cx="504056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22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762044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913537"/>
            <a:ext cx="120726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Процедуру </a:t>
            </a:r>
            <a:r>
              <a:rPr lang="ru-RU" sz="2000" dirty="0" err="1">
                <a:solidFill>
                  <a:srgbClr val="0000CC"/>
                </a:solidFill>
              </a:rPr>
              <a:t>sum</a:t>
            </a:r>
            <a:r>
              <a:rPr lang="ru-RU" sz="2000" dirty="0" err="1"/>
              <a:t>ї</a:t>
            </a:r>
            <a:r>
              <a:rPr lang="ru-RU" sz="2000" dirty="0"/>
              <a:t>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використовувати</a:t>
            </a:r>
            <a:r>
              <a:rPr lang="ru-RU" sz="2000" dirty="0"/>
              <a:t> в </a:t>
            </a:r>
            <a:r>
              <a:rPr lang="ru-RU" sz="2000" dirty="0" err="1"/>
              <a:t>якості</a:t>
            </a:r>
            <a:r>
              <a:rPr lang="ru-RU" sz="2000" dirty="0"/>
              <a:t> </a:t>
            </a:r>
            <a:r>
              <a:rPr lang="ru-RU" sz="2000" dirty="0" err="1"/>
              <a:t>будівельного</a:t>
            </a:r>
            <a:r>
              <a:rPr lang="ru-RU" sz="2000" dirty="0"/>
              <a:t> блоку при </a:t>
            </a:r>
            <a:r>
              <a:rPr lang="ru-RU" sz="2000" dirty="0" err="1"/>
              <a:t>формулюванні</a:t>
            </a:r>
            <a:r>
              <a:rPr lang="ru-RU" sz="2000" dirty="0"/>
              <a:t> </a:t>
            </a:r>
            <a:r>
              <a:rPr lang="ru-RU" sz="2000" dirty="0" err="1"/>
              <a:t>інших</a:t>
            </a:r>
            <a:r>
              <a:rPr lang="ru-RU" sz="2000" dirty="0"/>
              <a:t> понять. </a:t>
            </a:r>
          </a:p>
          <a:p>
            <a:r>
              <a:rPr lang="ru-RU" sz="2000" dirty="0" err="1"/>
              <a:t>Наприклад</a:t>
            </a:r>
            <a:r>
              <a:rPr lang="ru-RU" sz="2000" dirty="0"/>
              <a:t>, </a:t>
            </a:r>
            <a:r>
              <a:rPr lang="uk-UA" sz="2000" b="1" dirty="0"/>
              <a:t>визначений </a:t>
            </a:r>
            <a:r>
              <a:rPr lang="ru-RU" sz="2000" b="1" dirty="0" err="1"/>
              <a:t>інтеграл</a:t>
            </a:r>
            <a:r>
              <a:rPr lang="ru-RU" sz="2000" b="1" dirty="0"/>
              <a:t> </a:t>
            </a:r>
            <a:r>
              <a:rPr lang="ru-RU" sz="2000" dirty="0" err="1"/>
              <a:t>функції</a:t>
            </a:r>
            <a:r>
              <a:rPr lang="ru-RU" sz="2000" dirty="0"/>
              <a:t> </a:t>
            </a:r>
            <a:r>
              <a:rPr lang="ru-RU" sz="2000" b="1" dirty="0"/>
              <a:t>f</a:t>
            </a:r>
            <a:r>
              <a:rPr lang="ru-RU" sz="2000" dirty="0"/>
              <a:t> </a:t>
            </a:r>
            <a:r>
              <a:rPr lang="ru-RU" sz="2000" dirty="0" err="1"/>
              <a:t>між</a:t>
            </a:r>
            <a:r>
              <a:rPr lang="ru-RU" sz="2000" dirty="0"/>
              <a:t> межами </a:t>
            </a:r>
            <a:r>
              <a:rPr lang="ru-RU" sz="2000" dirty="0">
                <a:solidFill>
                  <a:srgbClr val="0000CC"/>
                </a:solidFill>
              </a:rPr>
              <a:t>a</a:t>
            </a:r>
            <a:r>
              <a:rPr lang="ru-RU" sz="2000" dirty="0"/>
              <a:t> і </a:t>
            </a:r>
            <a:r>
              <a:rPr lang="ru-RU" sz="2000" dirty="0">
                <a:solidFill>
                  <a:srgbClr val="0000CC"/>
                </a:solidFill>
              </a:rPr>
              <a:t>b</a:t>
            </a:r>
            <a:r>
              <a:rPr lang="ru-RU" sz="2000" dirty="0"/>
              <a:t> для </a:t>
            </a:r>
            <a:r>
              <a:rPr lang="ru-RU" sz="2000" dirty="0" err="1"/>
              <a:t>малих</a:t>
            </a:r>
            <a:r>
              <a:rPr lang="ru-RU" sz="2000" dirty="0"/>
              <a:t> </a:t>
            </a:r>
            <a:r>
              <a:rPr lang="en-US" sz="2000" dirty="0">
                <a:solidFill>
                  <a:srgbClr val="0000CC"/>
                </a:solidFill>
              </a:rPr>
              <a:t>dx</a:t>
            </a:r>
            <a:r>
              <a:rPr lang="ru-RU" sz="2000" dirty="0"/>
              <a:t>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чисельно</a:t>
            </a:r>
            <a:r>
              <a:rPr lang="ru-RU" sz="2000" dirty="0"/>
              <a:t> </a:t>
            </a:r>
            <a:r>
              <a:rPr lang="ru-RU" sz="2000" dirty="0" err="1"/>
              <a:t>оцінити</a:t>
            </a:r>
            <a:r>
              <a:rPr lang="ru-RU" sz="2000" dirty="0"/>
              <a:t> за </a:t>
            </a:r>
            <a:r>
              <a:rPr lang="ru-RU" sz="2000" dirty="0" err="1"/>
              <a:t>допомогою</a:t>
            </a:r>
            <a:r>
              <a:rPr lang="ru-RU" sz="2000" dirty="0"/>
              <a:t> </a:t>
            </a:r>
            <a:r>
              <a:rPr lang="ru-RU" sz="2000" dirty="0" err="1"/>
              <a:t>формули</a:t>
            </a:r>
            <a:r>
              <a:rPr lang="ru-RU" sz="2000" dirty="0"/>
              <a:t>:</a:t>
            </a:r>
            <a:endParaRPr lang="uk-UA" sz="20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2206531"/>
            <a:ext cx="828802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847528" y="3269119"/>
            <a:ext cx="4439285" cy="163121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rgbClr val="0000CC"/>
                </a:solidFill>
              </a:rPr>
              <a:t>(define (integral  f  a  b  dx)</a:t>
            </a:r>
          </a:p>
          <a:p>
            <a:r>
              <a:rPr lang="it-IT" sz="2000" dirty="0">
                <a:solidFill>
                  <a:srgbClr val="0000CC"/>
                </a:solidFill>
              </a:rPr>
              <a:t>       (define (add-dx  x) </a:t>
            </a:r>
          </a:p>
          <a:p>
            <a:r>
              <a:rPr lang="it-IT" sz="2000" dirty="0">
                <a:solidFill>
                  <a:srgbClr val="0000CC"/>
                </a:solidFill>
              </a:rPr>
              <a:t>              (+ x dx))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     (* (sum f (+ a (/ dx 2)) add-dx b)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            dx))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057400" y="5708987"/>
            <a:ext cx="2914650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(integral cube 0 1 0.01)</a:t>
            </a:r>
          </a:p>
          <a:p>
            <a:r>
              <a:rPr lang="uk-UA" sz="2000" i="1" dirty="0">
                <a:solidFill>
                  <a:srgbClr val="FF0000"/>
                </a:solidFill>
              </a:rPr>
              <a:t>.24998750000000042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352716" y="5708987"/>
            <a:ext cx="3381375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srgbClr val="0000CC"/>
                </a:solidFill>
              </a:rPr>
              <a:t>(integral cube 0 1 0.001)</a:t>
            </a:r>
          </a:p>
          <a:p>
            <a:pPr lvl="0"/>
            <a:r>
              <a:rPr lang="uk-UA" sz="2000" i="1" dirty="0">
                <a:solidFill>
                  <a:srgbClr val="0000CC"/>
                </a:solidFill>
              </a:rPr>
              <a:t>.</a:t>
            </a:r>
            <a:r>
              <a:rPr lang="uk-UA" sz="2000" i="1" dirty="0">
                <a:solidFill>
                  <a:srgbClr val="FF0000"/>
                </a:solidFill>
              </a:rPr>
              <a:t>249999875000001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7971" y="5243454"/>
            <a:ext cx="7045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rgbClr val="C00000"/>
                </a:solidFill>
              </a:rPr>
              <a:t>Виклик процедур з різними</a:t>
            </a:r>
            <a:r>
              <a:rPr lang="en-US" sz="2000" dirty="0">
                <a:solidFill>
                  <a:srgbClr val="0000CC"/>
                </a:solidFill>
              </a:rPr>
              <a:t> dx</a:t>
            </a:r>
            <a:r>
              <a:rPr lang="uk-UA" sz="2000" dirty="0">
                <a:solidFill>
                  <a:srgbClr val="C00000"/>
                </a:solidFill>
              </a:rPr>
              <a:t> для функції куба числа: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524000" y="43935"/>
            <a:ext cx="91440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solidFill>
                  <a:schemeClr val="bg1"/>
                </a:solidFill>
              </a:rPr>
              <a:t>Процедури як аргументи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463356" y="4698161"/>
            <a:ext cx="2309295" cy="58477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000CC"/>
                </a:solidFill>
              </a:rPr>
              <a:t>(define (</a:t>
            </a:r>
            <a:r>
              <a:rPr lang="en-US" sz="1600" dirty="0">
                <a:solidFill>
                  <a:srgbClr val="FF0000"/>
                </a:solidFill>
              </a:rPr>
              <a:t>cube</a:t>
            </a:r>
            <a:r>
              <a:rPr lang="en-US" sz="1600" dirty="0">
                <a:solidFill>
                  <a:srgbClr val="0000CC"/>
                </a:solidFill>
              </a:rPr>
              <a:t> x)</a:t>
            </a:r>
          </a:p>
          <a:p>
            <a:pPr lvl="0"/>
            <a:r>
              <a:rPr lang="ru-RU" sz="1600" dirty="0">
                <a:solidFill>
                  <a:srgbClr val="0000CC"/>
                </a:solidFill>
              </a:rPr>
              <a:t>     </a:t>
            </a:r>
            <a:r>
              <a:rPr lang="en-US" sz="1600" dirty="0">
                <a:solidFill>
                  <a:srgbClr val="0000CC"/>
                </a:solidFill>
              </a:rPr>
              <a:t>( * x (* x x)</a:t>
            </a:r>
            <a:r>
              <a:rPr lang="pt-BR" sz="1600" dirty="0">
                <a:solidFill>
                  <a:srgbClr val="0000CC"/>
                </a:solidFill>
              </a:rPr>
              <a:t>))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843806" y="3266869"/>
            <a:ext cx="2952328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CC"/>
                </a:solidFill>
              </a:rPr>
              <a:t>(</a:t>
            </a:r>
            <a:r>
              <a:rPr lang="ru-RU" sz="1600" dirty="0" err="1">
                <a:solidFill>
                  <a:srgbClr val="0000CC"/>
                </a:solidFill>
              </a:rPr>
              <a:t>define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sum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term</a:t>
            </a:r>
            <a:r>
              <a:rPr lang="ru-RU" sz="1600" dirty="0">
                <a:solidFill>
                  <a:srgbClr val="0000CC"/>
                </a:solidFill>
              </a:rPr>
              <a:t> a </a:t>
            </a:r>
            <a:r>
              <a:rPr lang="ru-RU" sz="1600" dirty="0" err="1">
                <a:solidFill>
                  <a:srgbClr val="0000CC"/>
                </a:solidFill>
              </a:rPr>
              <a:t>next</a:t>
            </a:r>
            <a:r>
              <a:rPr lang="ru-RU" sz="1600" dirty="0">
                <a:solidFill>
                  <a:srgbClr val="0000CC"/>
                </a:solidFill>
              </a:rPr>
              <a:t> b)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(</a:t>
            </a:r>
            <a:r>
              <a:rPr lang="ru-RU" sz="1600" dirty="0" err="1">
                <a:solidFill>
                  <a:srgbClr val="0000CC"/>
                </a:solidFill>
              </a:rPr>
              <a:t>if</a:t>
            </a:r>
            <a:r>
              <a:rPr lang="ru-RU" sz="1600" dirty="0">
                <a:solidFill>
                  <a:srgbClr val="0000CC"/>
                </a:solidFill>
              </a:rPr>
              <a:t> (&gt; a b)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0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(+ (</a:t>
            </a:r>
            <a:r>
              <a:rPr lang="ru-RU" sz="1600" dirty="0" err="1">
                <a:solidFill>
                  <a:srgbClr val="0000CC"/>
                </a:solidFill>
              </a:rPr>
              <a:t>term</a:t>
            </a:r>
            <a:r>
              <a:rPr lang="ru-RU" sz="1600" dirty="0">
                <a:solidFill>
                  <a:srgbClr val="0000CC"/>
                </a:solidFill>
              </a:rPr>
              <a:t> a)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(</a:t>
            </a:r>
            <a:r>
              <a:rPr lang="ru-RU" sz="1600" dirty="0" err="1">
                <a:solidFill>
                  <a:srgbClr val="0000CC"/>
                </a:solidFill>
              </a:rPr>
              <a:t>sum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term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next</a:t>
            </a:r>
            <a:r>
              <a:rPr lang="ru-RU" sz="1600" dirty="0">
                <a:solidFill>
                  <a:srgbClr val="0000CC"/>
                </a:solidFill>
              </a:rPr>
              <a:t> a) </a:t>
            </a:r>
            <a:r>
              <a:rPr lang="ru-RU" sz="1600" dirty="0" err="1">
                <a:solidFill>
                  <a:srgbClr val="0000CC"/>
                </a:solidFill>
              </a:rPr>
              <a:t>next</a:t>
            </a:r>
            <a:r>
              <a:rPr lang="ru-RU" sz="1600" dirty="0">
                <a:solidFill>
                  <a:srgbClr val="0000CC"/>
                </a:solidFill>
              </a:rPr>
              <a:t> b))))</a:t>
            </a:r>
          </a:p>
        </p:txBody>
      </p:sp>
      <p:sp>
        <p:nvSpPr>
          <p:cNvPr id="11" name="Стрелка влево 10"/>
          <p:cNvSpPr/>
          <p:nvPr/>
        </p:nvSpPr>
        <p:spPr>
          <a:xfrm rot="20190322">
            <a:off x="6391274" y="3501008"/>
            <a:ext cx="352798" cy="26680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лево 12"/>
          <p:cNvSpPr/>
          <p:nvPr/>
        </p:nvSpPr>
        <p:spPr>
          <a:xfrm rot="16200000">
            <a:off x="9045338" y="5275984"/>
            <a:ext cx="352798" cy="26680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23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3130797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35360" y="1092167"/>
            <a:ext cx="104401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/>
              <a:t>Метод половинного ділення (</a:t>
            </a:r>
            <a:r>
              <a:rPr lang="en-US" sz="2000" dirty="0"/>
              <a:t>half-interval method) - </a:t>
            </a:r>
            <a:r>
              <a:rPr lang="uk-UA" sz="2000" dirty="0"/>
              <a:t>це простий спосіб знаходження коренів </a:t>
            </a:r>
            <a:r>
              <a:rPr lang="uk-UA" sz="2000" b="1" dirty="0">
                <a:solidFill>
                  <a:srgbClr val="0000CC"/>
                </a:solidFill>
              </a:rPr>
              <a:t>рівняння </a:t>
            </a:r>
            <a:r>
              <a:rPr lang="en-US" sz="2000" b="1" dirty="0">
                <a:solidFill>
                  <a:srgbClr val="0000CC"/>
                </a:solidFill>
              </a:rPr>
              <a:t>f (x) = 0</a:t>
            </a:r>
            <a:r>
              <a:rPr lang="en-US" sz="2000" dirty="0"/>
              <a:t>, </a:t>
            </a:r>
            <a:r>
              <a:rPr lang="uk-UA" sz="2000" dirty="0"/>
              <a:t>де </a:t>
            </a:r>
            <a:r>
              <a:rPr lang="en-US" sz="2000" dirty="0"/>
              <a:t>f - </a:t>
            </a:r>
            <a:r>
              <a:rPr lang="uk-UA" sz="2000" dirty="0"/>
              <a:t>неперервна функція.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/>
              <a:t>Ідея полягає в тому, що якщо є такі точки </a:t>
            </a:r>
            <a:r>
              <a:rPr lang="en-US" sz="2000" b="1" dirty="0">
                <a:solidFill>
                  <a:srgbClr val="0000CC"/>
                </a:solidFill>
              </a:rPr>
              <a:t>a </a:t>
            </a:r>
            <a:r>
              <a:rPr lang="uk-UA" sz="2000" dirty="0"/>
              <a:t>і </a:t>
            </a:r>
            <a:r>
              <a:rPr lang="en-US" sz="2000" b="1" dirty="0">
                <a:solidFill>
                  <a:srgbClr val="0000CC"/>
                </a:solidFill>
              </a:rPr>
              <a:t>b</a:t>
            </a:r>
            <a:r>
              <a:rPr lang="en-US" sz="2000" dirty="0"/>
              <a:t>, </a:t>
            </a:r>
            <a:r>
              <a:rPr lang="uk-UA" sz="2000" dirty="0"/>
              <a:t>що </a:t>
            </a:r>
            <a:r>
              <a:rPr lang="en-US" sz="2000" b="1" dirty="0">
                <a:solidFill>
                  <a:srgbClr val="0000CC"/>
                </a:solidFill>
              </a:rPr>
              <a:t>f (a) &lt;0 &lt;f (b), </a:t>
            </a:r>
            <a:r>
              <a:rPr lang="uk-UA" sz="2000" dirty="0"/>
              <a:t>то функція </a:t>
            </a:r>
            <a:r>
              <a:rPr lang="en-US" sz="2000" b="1" dirty="0">
                <a:solidFill>
                  <a:srgbClr val="0000CC"/>
                </a:solidFill>
              </a:rPr>
              <a:t>f </a:t>
            </a:r>
            <a:r>
              <a:rPr lang="uk-UA" sz="2000" dirty="0"/>
              <a:t>повинна мати принаймні один нуль на відрізку між </a:t>
            </a:r>
            <a:r>
              <a:rPr lang="en-US" sz="2000" b="1" dirty="0">
                <a:solidFill>
                  <a:srgbClr val="0000CC"/>
                </a:solidFill>
              </a:rPr>
              <a:t>a </a:t>
            </a:r>
            <a:r>
              <a:rPr lang="uk-UA" sz="2000" dirty="0"/>
              <a:t>і</a:t>
            </a:r>
            <a:r>
              <a:rPr lang="uk-UA" sz="2000" b="1" dirty="0">
                <a:solidFill>
                  <a:srgbClr val="0000CC"/>
                </a:solidFill>
              </a:rPr>
              <a:t> </a:t>
            </a:r>
            <a:r>
              <a:rPr lang="en-US" sz="2000" b="1" dirty="0">
                <a:solidFill>
                  <a:srgbClr val="0000CC"/>
                </a:solidFill>
              </a:rPr>
              <a:t>b</a:t>
            </a:r>
            <a:r>
              <a:rPr lang="en-US" sz="2000" dirty="0"/>
              <a:t>. </a:t>
            </a:r>
            <a:endParaRPr lang="uk-UA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71600" y="1"/>
            <a:ext cx="9144000" cy="79034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uk-UA" sz="2800" b="1" dirty="0">
                <a:solidFill>
                  <a:schemeClr val="bg1"/>
                </a:solidFill>
              </a:rPr>
              <a:t>Приклад. Знаходження коренів рівнянь методом половинного ділення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4112" y="2924944"/>
            <a:ext cx="3491534" cy="2796560"/>
          </a:xfrm>
          <a:prstGeom prst="rect">
            <a:avLst/>
          </a:prstGeom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623392" y="2456795"/>
            <a:ext cx="64807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/>
              <a:t>Щоб знайти його, візьмемо</a:t>
            </a:r>
            <a:r>
              <a:rPr lang="uk-UA" sz="2000" b="1" dirty="0">
                <a:solidFill>
                  <a:srgbClr val="0000CC"/>
                </a:solidFill>
              </a:rPr>
              <a:t> </a:t>
            </a:r>
            <a:r>
              <a:rPr lang="en-US" sz="2000" b="1" dirty="0">
                <a:solidFill>
                  <a:srgbClr val="0000CC"/>
                </a:solidFill>
              </a:rPr>
              <a:t>x</a:t>
            </a:r>
            <a:r>
              <a:rPr lang="en-US" sz="2000" dirty="0"/>
              <a:t>, </a:t>
            </a:r>
            <a:r>
              <a:rPr lang="uk-UA" sz="2000" dirty="0"/>
              <a:t>що дорівнює середньому між </a:t>
            </a:r>
            <a:r>
              <a:rPr lang="en-US" sz="2000" b="1" dirty="0">
                <a:solidFill>
                  <a:srgbClr val="0000CC"/>
                </a:solidFill>
              </a:rPr>
              <a:t>a</a:t>
            </a:r>
            <a:r>
              <a:rPr lang="en-US" sz="2000" dirty="0"/>
              <a:t> </a:t>
            </a:r>
            <a:r>
              <a:rPr lang="uk-UA" sz="2000" dirty="0"/>
              <a:t>і </a:t>
            </a:r>
            <a:r>
              <a:rPr lang="en-US" sz="2000" b="1" dirty="0">
                <a:solidFill>
                  <a:srgbClr val="0000CC"/>
                </a:solidFill>
              </a:rPr>
              <a:t>b</a:t>
            </a:r>
            <a:r>
              <a:rPr lang="en-US" sz="2000" dirty="0"/>
              <a:t>, </a:t>
            </a:r>
            <a:r>
              <a:rPr lang="uk-UA" sz="2000" dirty="0"/>
              <a:t>і обчислимо </a:t>
            </a:r>
            <a:r>
              <a:rPr lang="en-US" sz="2000" b="1" dirty="0">
                <a:solidFill>
                  <a:srgbClr val="0000CC"/>
                </a:solidFill>
              </a:rPr>
              <a:t>f (x</a:t>
            </a:r>
            <a:r>
              <a:rPr lang="en-US" sz="2000" dirty="0"/>
              <a:t>).</a:t>
            </a:r>
            <a:endParaRPr lang="uk-UA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/>
              <a:t>Якщо</a:t>
            </a:r>
            <a:r>
              <a:rPr lang="uk-UA" sz="2000" b="1" dirty="0"/>
              <a:t> </a:t>
            </a:r>
            <a:r>
              <a:rPr lang="en-US" sz="2000" b="1" dirty="0">
                <a:solidFill>
                  <a:srgbClr val="0000CC"/>
                </a:solidFill>
              </a:rPr>
              <a:t>f (x)&gt; 0</a:t>
            </a:r>
            <a:r>
              <a:rPr lang="en-US" sz="2000" dirty="0"/>
              <a:t>, </a:t>
            </a:r>
            <a:r>
              <a:rPr lang="uk-UA" sz="2000" dirty="0"/>
              <a:t>то</a:t>
            </a:r>
            <a:r>
              <a:rPr lang="uk-UA" sz="2000" b="1" dirty="0">
                <a:solidFill>
                  <a:srgbClr val="0000CC"/>
                </a:solidFill>
              </a:rPr>
              <a:t> </a:t>
            </a:r>
            <a:r>
              <a:rPr lang="en-US" sz="2000" b="1" dirty="0">
                <a:solidFill>
                  <a:srgbClr val="0000CC"/>
                </a:solidFill>
              </a:rPr>
              <a:t>f </a:t>
            </a:r>
            <a:r>
              <a:rPr lang="uk-UA" sz="2000" dirty="0"/>
              <a:t>повинна мати нуль на відрізку між </a:t>
            </a:r>
            <a:r>
              <a:rPr lang="en-US" sz="2000" b="1" dirty="0">
                <a:solidFill>
                  <a:srgbClr val="0000CC"/>
                </a:solidFill>
              </a:rPr>
              <a:t>a</a:t>
            </a:r>
            <a:r>
              <a:rPr lang="en-US" sz="2000" dirty="0"/>
              <a:t> </a:t>
            </a:r>
            <a:r>
              <a:rPr lang="uk-UA" sz="2000" dirty="0"/>
              <a:t>і </a:t>
            </a:r>
            <a:r>
              <a:rPr lang="en-US" sz="2000" b="1" dirty="0">
                <a:solidFill>
                  <a:srgbClr val="0000CC"/>
                </a:solidFill>
              </a:rPr>
              <a:t>x</a:t>
            </a:r>
            <a:r>
              <a:rPr lang="en-US" sz="2000" dirty="0"/>
              <a:t>.</a:t>
            </a:r>
            <a:endParaRPr lang="uk-UA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/>
              <a:t>Якщо </a:t>
            </a:r>
            <a:r>
              <a:rPr lang="en-US" sz="2000" b="1" dirty="0">
                <a:solidFill>
                  <a:srgbClr val="0000CC"/>
                </a:solidFill>
              </a:rPr>
              <a:t>f (x) &lt;0, </a:t>
            </a:r>
            <a:r>
              <a:rPr lang="uk-UA" sz="2000" dirty="0"/>
              <a:t>то </a:t>
            </a:r>
            <a:r>
              <a:rPr lang="en-US" sz="2000" b="1" dirty="0">
                <a:solidFill>
                  <a:srgbClr val="0000CC"/>
                </a:solidFill>
              </a:rPr>
              <a:t>f</a:t>
            </a:r>
            <a:r>
              <a:rPr lang="en-US" sz="2000" dirty="0"/>
              <a:t> </a:t>
            </a:r>
            <a:r>
              <a:rPr lang="uk-UA" sz="2000" dirty="0"/>
              <a:t>повинна мати нуль на відрізку між </a:t>
            </a:r>
            <a:r>
              <a:rPr lang="en-US" sz="2000" b="1" dirty="0">
                <a:solidFill>
                  <a:srgbClr val="0000CC"/>
                </a:solidFill>
              </a:rPr>
              <a:t>x</a:t>
            </a:r>
            <a:r>
              <a:rPr lang="en-US" sz="2000" dirty="0"/>
              <a:t> </a:t>
            </a:r>
            <a:r>
              <a:rPr lang="uk-UA" sz="2000" dirty="0"/>
              <a:t>і </a:t>
            </a:r>
            <a:r>
              <a:rPr lang="en-US" sz="2000" b="1" dirty="0">
                <a:solidFill>
                  <a:srgbClr val="0000CC"/>
                </a:solidFill>
              </a:rPr>
              <a:t>b</a:t>
            </a:r>
            <a:r>
              <a:rPr lang="en-US" sz="2000" dirty="0"/>
              <a:t>. </a:t>
            </a:r>
            <a:endParaRPr lang="uk-UA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/>
              <a:t>Продовжуючи таким чином, ми зможемо знаходити все більш вузькі інтервали, на яких</a:t>
            </a:r>
            <a:r>
              <a:rPr lang="uk-UA" sz="2000" b="1" dirty="0">
                <a:solidFill>
                  <a:srgbClr val="0000CC"/>
                </a:solidFill>
              </a:rPr>
              <a:t> </a:t>
            </a:r>
            <a:r>
              <a:rPr lang="en-US" sz="2000" b="1" dirty="0">
                <a:solidFill>
                  <a:srgbClr val="0000CC"/>
                </a:solidFill>
              </a:rPr>
              <a:t>f </a:t>
            </a:r>
            <a:r>
              <a:rPr lang="uk-UA" sz="2000" dirty="0"/>
              <a:t>повинна мати нуль.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/>
              <a:t>Коли ми дійдемо до точки, де цей інтервал досить малий, процес зупиняється</a:t>
            </a:r>
            <a:endParaRPr lang="ru-RU" sz="2000" dirty="0"/>
          </a:p>
        </p:txBody>
      </p:sp>
      <p:sp>
        <p:nvSpPr>
          <p:cNvPr id="8" name="Овал 7"/>
          <p:cNvSpPr/>
          <p:nvPr/>
        </p:nvSpPr>
        <p:spPr>
          <a:xfrm>
            <a:off x="9120336" y="4797153"/>
            <a:ext cx="144016" cy="1559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24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19139736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063552" y="1619395"/>
            <a:ext cx="7162800" cy="317009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</a:t>
            </a:r>
            <a:r>
              <a:rPr lang="en-US" sz="2000" b="1" dirty="0">
                <a:solidFill>
                  <a:srgbClr val="0000CC"/>
                </a:solidFill>
              </a:rPr>
              <a:t>search</a:t>
            </a:r>
            <a:r>
              <a:rPr lang="en-US" sz="2000" dirty="0">
                <a:solidFill>
                  <a:srgbClr val="0000CC"/>
                </a:solidFill>
              </a:rPr>
              <a:t> f </a:t>
            </a:r>
            <a:r>
              <a:rPr lang="en-US" sz="2000" dirty="0" err="1">
                <a:solidFill>
                  <a:srgbClr val="0000CC"/>
                </a:solidFill>
              </a:rPr>
              <a:t>neg</a:t>
            </a:r>
            <a:r>
              <a:rPr lang="en-US" sz="2000" dirty="0">
                <a:solidFill>
                  <a:srgbClr val="0000CC"/>
                </a:solidFill>
              </a:rPr>
              <a:t>-point </a:t>
            </a:r>
            <a:r>
              <a:rPr lang="en-US" sz="2000" dirty="0" err="1">
                <a:solidFill>
                  <a:srgbClr val="0000CC"/>
                </a:solidFill>
              </a:rPr>
              <a:t>pos</a:t>
            </a:r>
            <a:r>
              <a:rPr lang="en-US" sz="2000" dirty="0">
                <a:solidFill>
                  <a:srgbClr val="0000CC"/>
                </a:solidFill>
              </a:rPr>
              <a:t>-point)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</a:t>
            </a:r>
            <a:r>
              <a:rPr lang="en-US" sz="2000" dirty="0">
                <a:solidFill>
                  <a:srgbClr val="0000CC"/>
                </a:solidFill>
              </a:rPr>
              <a:t>(let ((</a:t>
            </a:r>
            <a:r>
              <a:rPr lang="en-US" sz="2000" b="1" dirty="0">
                <a:solidFill>
                  <a:srgbClr val="0000CC"/>
                </a:solidFill>
              </a:rPr>
              <a:t>midpoint</a:t>
            </a:r>
            <a:r>
              <a:rPr lang="en-US" sz="2000" dirty="0">
                <a:solidFill>
                  <a:srgbClr val="0000CC"/>
                </a:solidFill>
              </a:rPr>
              <a:t> (</a:t>
            </a:r>
            <a:r>
              <a:rPr lang="en-US" sz="2000" b="1" dirty="0">
                <a:solidFill>
                  <a:srgbClr val="0000CC"/>
                </a:solidFill>
              </a:rPr>
              <a:t>average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neg</a:t>
            </a:r>
            <a:r>
              <a:rPr lang="en-US" sz="2000" dirty="0">
                <a:solidFill>
                  <a:srgbClr val="0000CC"/>
                </a:solidFill>
              </a:rPr>
              <a:t>-point </a:t>
            </a:r>
            <a:r>
              <a:rPr lang="en-US" sz="2000" dirty="0" err="1">
                <a:solidFill>
                  <a:srgbClr val="0000CC"/>
                </a:solidFill>
              </a:rPr>
              <a:t>pos</a:t>
            </a:r>
            <a:r>
              <a:rPr lang="en-US" sz="2000" dirty="0">
                <a:solidFill>
                  <a:srgbClr val="0000CC"/>
                </a:solidFill>
              </a:rPr>
              <a:t>-point)))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</a:t>
            </a:r>
            <a:r>
              <a:rPr lang="en-US" sz="2000" dirty="0">
                <a:solidFill>
                  <a:srgbClr val="0000CC"/>
                </a:solidFill>
              </a:rPr>
              <a:t>(if (</a:t>
            </a:r>
            <a:r>
              <a:rPr lang="en-US" sz="2000" b="1" dirty="0">
                <a:solidFill>
                  <a:srgbClr val="0000CC"/>
                </a:solidFill>
              </a:rPr>
              <a:t>close-enough? </a:t>
            </a:r>
            <a:r>
              <a:rPr lang="en-US" sz="2000" dirty="0" err="1">
                <a:solidFill>
                  <a:srgbClr val="0000CC"/>
                </a:solidFill>
              </a:rPr>
              <a:t>neg</a:t>
            </a:r>
            <a:r>
              <a:rPr lang="en-US" sz="2000" dirty="0">
                <a:solidFill>
                  <a:srgbClr val="0000CC"/>
                </a:solidFill>
              </a:rPr>
              <a:t>-point </a:t>
            </a:r>
            <a:r>
              <a:rPr lang="en-US" sz="2000" dirty="0" err="1">
                <a:solidFill>
                  <a:srgbClr val="0000CC"/>
                </a:solidFill>
              </a:rPr>
              <a:t>pos</a:t>
            </a:r>
            <a:r>
              <a:rPr lang="en-US" sz="2000" dirty="0">
                <a:solidFill>
                  <a:srgbClr val="0000CC"/>
                </a:solidFill>
              </a:rPr>
              <a:t>-point)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</a:t>
            </a:r>
            <a:r>
              <a:rPr lang="en-US" sz="2000" b="1" dirty="0">
                <a:solidFill>
                  <a:srgbClr val="0000CC"/>
                </a:solidFill>
              </a:rPr>
              <a:t>midpoint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</a:t>
            </a:r>
            <a:r>
              <a:rPr lang="en-US" sz="2000" dirty="0">
                <a:solidFill>
                  <a:srgbClr val="0000CC"/>
                </a:solidFill>
              </a:rPr>
              <a:t>(let ((test-value (f midpoint)))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cond</a:t>
            </a:r>
            <a:r>
              <a:rPr lang="en-US" sz="2000" dirty="0">
                <a:solidFill>
                  <a:srgbClr val="0000CC"/>
                </a:solidFill>
              </a:rPr>
              <a:t> ((</a:t>
            </a:r>
            <a:r>
              <a:rPr lang="en-US" sz="2000" b="1" dirty="0">
                <a:solidFill>
                  <a:srgbClr val="0000CC"/>
                </a:solidFill>
              </a:rPr>
              <a:t>positive? </a:t>
            </a:r>
            <a:r>
              <a:rPr lang="en-US" sz="2000" dirty="0">
                <a:solidFill>
                  <a:srgbClr val="0000CC"/>
                </a:solidFill>
              </a:rPr>
              <a:t>test-value)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      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b="1" dirty="0">
                <a:solidFill>
                  <a:srgbClr val="0000CC"/>
                </a:solidFill>
              </a:rPr>
              <a:t>search</a:t>
            </a:r>
            <a:r>
              <a:rPr lang="en-US" sz="2000" dirty="0">
                <a:solidFill>
                  <a:srgbClr val="0000CC"/>
                </a:solidFill>
              </a:rPr>
              <a:t> f </a:t>
            </a:r>
            <a:r>
              <a:rPr lang="en-US" sz="2000" dirty="0" err="1">
                <a:solidFill>
                  <a:srgbClr val="0000CC"/>
                </a:solidFill>
              </a:rPr>
              <a:t>neg</a:t>
            </a:r>
            <a:r>
              <a:rPr lang="en-US" sz="2000" dirty="0">
                <a:solidFill>
                  <a:srgbClr val="0000CC"/>
                </a:solidFill>
              </a:rPr>
              <a:t>-point midpoint))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     </a:t>
            </a:r>
            <a:r>
              <a:rPr lang="en-US" sz="2000" dirty="0">
                <a:solidFill>
                  <a:srgbClr val="0000CC"/>
                </a:solidFill>
              </a:rPr>
              <a:t>((</a:t>
            </a:r>
            <a:r>
              <a:rPr lang="en-US" sz="2000" b="1" dirty="0">
                <a:solidFill>
                  <a:srgbClr val="0000CC"/>
                </a:solidFill>
              </a:rPr>
              <a:t>negative? </a:t>
            </a:r>
            <a:r>
              <a:rPr lang="en-US" sz="2000" dirty="0">
                <a:solidFill>
                  <a:srgbClr val="0000CC"/>
                </a:solidFill>
              </a:rPr>
              <a:t>test-value)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      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b="1" dirty="0">
                <a:solidFill>
                  <a:srgbClr val="0000CC"/>
                </a:solidFill>
              </a:rPr>
              <a:t>search</a:t>
            </a:r>
            <a:r>
              <a:rPr lang="en-US" sz="2000" dirty="0">
                <a:solidFill>
                  <a:srgbClr val="0000CC"/>
                </a:solidFill>
              </a:rPr>
              <a:t> f </a:t>
            </a:r>
            <a:r>
              <a:rPr lang="en-US" sz="2000" b="1" dirty="0">
                <a:solidFill>
                  <a:srgbClr val="0000CC"/>
                </a:solidFill>
              </a:rPr>
              <a:t>midpoint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pos</a:t>
            </a:r>
            <a:r>
              <a:rPr lang="en-US" sz="2000" dirty="0">
                <a:solidFill>
                  <a:srgbClr val="0000CC"/>
                </a:solidFill>
              </a:rPr>
              <a:t>-point))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      </a:t>
            </a:r>
            <a:r>
              <a:rPr lang="en-US" sz="2000" dirty="0">
                <a:solidFill>
                  <a:srgbClr val="0000CC"/>
                </a:solidFill>
              </a:rPr>
              <a:t>(else </a:t>
            </a:r>
            <a:r>
              <a:rPr lang="en-US" sz="2000" b="1" dirty="0">
                <a:solidFill>
                  <a:srgbClr val="0000CC"/>
                </a:solidFill>
              </a:rPr>
              <a:t>midpoint</a:t>
            </a:r>
            <a:r>
              <a:rPr lang="en-US" sz="2000" dirty="0">
                <a:solidFill>
                  <a:srgbClr val="0000CC"/>
                </a:solidFill>
              </a:rPr>
              <a:t>))))))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24000" y="1007279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>
                <a:solidFill>
                  <a:prstClr val="black"/>
                </a:solidFill>
              </a:rPr>
              <a:t>Процедура, яка </a:t>
            </a:r>
            <a:r>
              <a:rPr lang="ru-RU" sz="2000" dirty="0" err="1">
                <a:solidFill>
                  <a:prstClr val="black"/>
                </a:solidFill>
              </a:rPr>
              <a:t>реалізує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стратегію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пошуку</a:t>
            </a:r>
            <a:r>
              <a:rPr lang="ru-RU" sz="2000" dirty="0">
                <a:solidFill>
                  <a:prstClr val="black"/>
                </a:solidFill>
              </a:rPr>
              <a:t> методом половинного </a:t>
            </a:r>
            <a:r>
              <a:rPr lang="ru-RU" sz="2000" dirty="0" err="1">
                <a:solidFill>
                  <a:prstClr val="black"/>
                </a:solidFill>
              </a:rPr>
              <a:t>ділення</a:t>
            </a:r>
            <a:r>
              <a:rPr lang="ru-RU" sz="2000" dirty="0">
                <a:solidFill>
                  <a:prstClr val="black"/>
                </a:solidFill>
              </a:rPr>
              <a:t>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371600" y="1"/>
            <a:ext cx="9144000" cy="79034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uk-UA" sz="2800" b="1" dirty="0">
                <a:solidFill>
                  <a:schemeClr val="bg1"/>
                </a:solidFill>
              </a:rPr>
              <a:t>Приклад. Знаходження коренів рівнянь методом половинного ділення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25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21344152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07568" y="1337620"/>
            <a:ext cx="7162800" cy="317009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</a:t>
            </a:r>
            <a:r>
              <a:rPr lang="en-US" sz="2000" b="1" dirty="0">
                <a:solidFill>
                  <a:srgbClr val="0000CC"/>
                </a:solidFill>
              </a:rPr>
              <a:t>search</a:t>
            </a:r>
            <a:r>
              <a:rPr lang="en-US" sz="2000" dirty="0">
                <a:solidFill>
                  <a:srgbClr val="0000CC"/>
                </a:solidFill>
              </a:rPr>
              <a:t> f </a:t>
            </a:r>
            <a:r>
              <a:rPr lang="en-US" sz="2000" dirty="0" err="1">
                <a:solidFill>
                  <a:srgbClr val="0000CC"/>
                </a:solidFill>
              </a:rPr>
              <a:t>neg</a:t>
            </a:r>
            <a:r>
              <a:rPr lang="en-US" sz="2000" dirty="0">
                <a:solidFill>
                  <a:srgbClr val="0000CC"/>
                </a:solidFill>
              </a:rPr>
              <a:t>-point </a:t>
            </a:r>
            <a:r>
              <a:rPr lang="en-US" sz="2000" dirty="0" err="1">
                <a:solidFill>
                  <a:srgbClr val="0000CC"/>
                </a:solidFill>
              </a:rPr>
              <a:t>pos</a:t>
            </a:r>
            <a:r>
              <a:rPr lang="en-US" sz="2000" dirty="0">
                <a:solidFill>
                  <a:srgbClr val="0000CC"/>
                </a:solidFill>
              </a:rPr>
              <a:t>-point)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</a:t>
            </a:r>
            <a:r>
              <a:rPr lang="en-US" sz="2000" dirty="0">
                <a:solidFill>
                  <a:srgbClr val="0000CC"/>
                </a:solidFill>
              </a:rPr>
              <a:t>(let ((midpoint (</a:t>
            </a:r>
            <a:r>
              <a:rPr lang="en-US" sz="2000" b="1" dirty="0">
                <a:solidFill>
                  <a:srgbClr val="0000CC"/>
                </a:solidFill>
              </a:rPr>
              <a:t>average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neg</a:t>
            </a:r>
            <a:r>
              <a:rPr lang="en-US" sz="2000" dirty="0">
                <a:solidFill>
                  <a:srgbClr val="0000CC"/>
                </a:solidFill>
              </a:rPr>
              <a:t>-point </a:t>
            </a:r>
            <a:r>
              <a:rPr lang="en-US" sz="2000" dirty="0" err="1">
                <a:solidFill>
                  <a:srgbClr val="0000CC"/>
                </a:solidFill>
              </a:rPr>
              <a:t>pos</a:t>
            </a:r>
            <a:r>
              <a:rPr lang="en-US" sz="2000" dirty="0">
                <a:solidFill>
                  <a:srgbClr val="0000CC"/>
                </a:solidFill>
              </a:rPr>
              <a:t>-point)))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</a:t>
            </a:r>
            <a:r>
              <a:rPr lang="en-US" sz="2000" dirty="0">
                <a:solidFill>
                  <a:srgbClr val="0000CC"/>
                </a:solidFill>
              </a:rPr>
              <a:t>(if (</a:t>
            </a:r>
            <a:r>
              <a:rPr lang="en-US" sz="2000" b="1" dirty="0">
                <a:solidFill>
                  <a:srgbClr val="0000CC"/>
                </a:solidFill>
              </a:rPr>
              <a:t>close-enough? </a:t>
            </a:r>
            <a:r>
              <a:rPr lang="en-US" sz="2000" dirty="0" err="1">
                <a:solidFill>
                  <a:srgbClr val="0000CC"/>
                </a:solidFill>
              </a:rPr>
              <a:t>neg</a:t>
            </a:r>
            <a:r>
              <a:rPr lang="en-US" sz="2000" dirty="0">
                <a:solidFill>
                  <a:srgbClr val="0000CC"/>
                </a:solidFill>
              </a:rPr>
              <a:t>-point </a:t>
            </a:r>
            <a:r>
              <a:rPr lang="en-US" sz="2000" dirty="0" err="1">
                <a:solidFill>
                  <a:srgbClr val="0000CC"/>
                </a:solidFill>
              </a:rPr>
              <a:t>pos</a:t>
            </a:r>
            <a:r>
              <a:rPr lang="en-US" sz="2000" dirty="0">
                <a:solidFill>
                  <a:srgbClr val="0000CC"/>
                </a:solidFill>
              </a:rPr>
              <a:t>-point)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</a:t>
            </a:r>
            <a:r>
              <a:rPr lang="en-US" sz="2000" dirty="0">
                <a:solidFill>
                  <a:srgbClr val="0000CC"/>
                </a:solidFill>
              </a:rPr>
              <a:t>midpoint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</a:t>
            </a:r>
            <a:r>
              <a:rPr lang="en-US" sz="2000" dirty="0">
                <a:solidFill>
                  <a:srgbClr val="0000CC"/>
                </a:solidFill>
              </a:rPr>
              <a:t>(let ((</a:t>
            </a:r>
            <a:r>
              <a:rPr lang="en-US" sz="2000" b="1" dirty="0">
                <a:solidFill>
                  <a:srgbClr val="0000CC"/>
                </a:solidFill>
              </a:rPr>
              <a:t>test-value</a:t>
            </a:r>
            <a:r>
              <a:rPr lang="en-US" sz="2000" dirty="0">
                <a:solidFill>
                  <a:srgbClr val="0000CC"/>
                </a:solidFill>
              </a:rPr>
              <a:t> (f midpoint)))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cond</a:t>
            </a:r>
            <a:r>
              <a:rPr lang="en-US" sz="2000" dirty="0">
                <a:solidFill>
                  <a:srgbClr val="0000CC"/>
                </a:solidFill>
              </a:rPr>
              <a:t> ((</a:t>
            </a:r>
            <a:r>
              <a:rPr lang="en-US" sz="2000" b="1" dirty="0">
                <a:solidFill>
                  <a:srgbClr val="0000CC"/>
                </a:solidFill>
              </a:rPr>
              <a:t>positive? </a:t>
            </a:r>
            <a:r>
              <a:rPr lang="en-US" sz="2000" dirty="0">
                <a:solidFill>
                  <a:srgbClr val="0000CC"/>
                </a:solidFill>
              </a:rPr>
              <a:t>test-value)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      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b="1" dirty="0">
                <a:solidFill>
                  <a:srgbClr val="0000CC"/>
                </a:solidFill>
              </a:rPr>
              <a:t>search</a:t>
            </a:r>
            <a:r>
              <a:rPr lang="en-US" sz="2000" dirty="0">
                <a:solidFill>
                  <a:srgbClr val="0000CC"/>
                </a:solidFill>
              </a:rPr>
              <a:t> f </a:t>
            </a:r>
            <a:r>
              <a:rPr lang="en-US" sz="2000" dirty="0" err="1">
                <a:solidFill>
                  <a:srgbClr val="0000CC"/>
                </a:solidFill>
              </a:rPr>
              <a:t>neg</a:t>
            </a:r>
            <a:r>
              <a:rPr lang="en-US" sz="2000" dirty="0">
                <a:solidFill>
                  <a:srgbClr val="0000CC"/>
                </a:solidFill>
              </a:rPr>
              <a:t>-point midpoint))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     </a:t>
            </a:r>
            <a:r>
              <a:rPr lang="en-US" sz="2000" dirty="0">
                <a:solidFill>
                  <a:srgbClr val="0000CC"/>
                </a:solidFill>
              </a:rPr>
              <a:t>((</a:t>
            </a:r>
            <a:r>
              <a:rPr lang="en-US" sz="2000" b="1" dirty="0">
                <a:solidFill>
                  <a:srgbClr val="0000CC"/>
                </a:solidFill>
              </a:rPr>
              <a:t>negative? </a:t>
            </a:r>
            <a:r>
              <a:rPr lang="en-US" sz="2000" dirty="0">
                <a:solidFill>
                  <a:srgbClr val="0000CC"/>
                </a:solidFill>
              </a:rPr>
              <a:t>test-value)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      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b="1" dirty="0">
                <a:solidFill>
                  <a:srgbClr val="0000CC"/>
                </a:solidFill>
              </a:rPr>
              <a:t>search</a:t>
            </a:r>
            <a:r>
              <a:rPr lang="en-US" sz="2000" dirty="0">
                <a:solidFill>
                  <a:srgbClr val="0000CC"/>
                </a:solidFill>
              </a:rPr>
              <a:t> f midpoint </a:t>
            </a:r>
            <a:r>
              <a:rPr lang="en-US" sz="2000" dirty="0" err="1">
                <a:solidFill>
                  <a:srgbClr val="0000CC"/>
                </a:solidFill>
              </a:rPr>
              <a:t>pos</a:t>
            </a:r>
            <a:r>
              <a:rPr lang="en-US" sz="2000" dirty="0">
                <a:solidFill>
                  <a:srgbClr val="0000CC"/>
                </a:solidFill>
              </a:rPr>
              <a:t>-point))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            </a:t>
            </a:r>
            <a:r>
              <a:rPr lang="en-US" sz="2000" dirty="0">
                <a:solidFill>
                  <a:srgbClr val="0000CC"/>
                </a:solidFill>
              </a:rPr>
              <a:t>(else midpoint))))))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24000" y="937509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>
                <a:solidFill>
                  <a:prstClr val="black"/>
                </a:solidFill>
              </a:rPr>
              <a:t>Процедура, яка </a:t>
            </a:r>
            <a:r>
              <a:rPr lang="ru-RU" sz="2000" dirty="0" err="1">
                <a:solidFill>
                  <a:prstClr val="black"/>
                </a:solidFill>
              </a:rPr>
              <a:t>реалізує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стратегію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пошуку</a:t>
            </a:r>
            <a:r>
              <a:rPr lang="ru-RU" sz="2000" dirty="0">
                <a:solidFill>
                  <a:prstClr val="black"/>
                </a:solidFill>
              </a:rPr>
              <a:t> методом половинного </a:t>
            </a:r>
            <a:r>
              <a:rPr lang="ru-RU" sz="2000" dirty="0" err="1">
                <a:solidFill>
                  <a:prstClr val="black"/>
                </a:solidFill>
              </a:rPr>
              <a:t>ділення</a:t>
            </a:r>
            <a:r>
              <a:rPr lang="ru-RU" sz="2000" dirty="0">
                <a:solidFill>
                  <a:prstClr val="black"/>
                </a:solidFill>
              </a:rPr>
              <a:t>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371600" y="1"/>
            <a:ext cx="9144000" cy="79034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uk-UA" sz="2800" b="1" dirty="0">
                <a:solidFill>
                  <a:schemeClr val="bg1"/>
                </a:solidFill>
              </a:rPr>
              <a:t>Приклад. Знаходження коренів рівнянь методом половинного ділення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4720084"/>
            <a:ext cx="12155237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uk-UA" sz="1400" dirty="0"/>
              <a:t>Є функція</a:t>
            </a:r>
            <a:r>
              <a:rPr lang="uk-UA" sz="1400" b="1" dirty="0"/>
              <a:t> f </a:t>
            </a:r>
            <a:r>
              <a:rPr lang="uk-UA" sz="1400" dirty="0"/>
              <a:t>і дві точки, в одній із яких значення функції від’ємне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rgbClr val="006600"/>
                </a:solidFill>
              </a:rPr>
              <a:t>neg</a:t>
            </a:r>
            <a:r>
              <a:rPr lang="en-US" sz="1400" b="1" dirty="0">
                <a:solidFill>
                  <a:srgbClr val="006600"/>
                </a:solidFill>
              </a:rPr>
              <a:t>-point</a:t>
            </a:r>
            <a:r>
              <a:rPr lang="uk-UA" sz="1400" b="1" dirty="0"/>
              <a:t>, </a:t>
            </a:r>
            <a:r>
              <a:rPr lang="uk-UA" sz="1400" dirty="0"/>
              <a:t>в іншій додатне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rgbClr val="006600"/>
                </a:solidFill>
              </a:rPr>
              <a:t>pos</a:t>
            </a:r>
            <a:r>
              <a:rPr lang="en-US" sz="1400" b="1" dirty="0">
                <a:solidFill>
                  <a:srgbClr val="006600"/>
                </a:solidFill>
              </a:rPr>
              <a:t>-point</a:t>
            </a:r>
            <a:r>
              <a:rPr lang="en-US" sz="1400" b="1" dirty="0">
                <a:solidFill>
                  <a:srgbClr val="0000CC"/>
                </a:solidFill>
              </a:rPr>
              <a:t>.</a:t>
            </a:r>
            <a:r>
              <a:rPr lang="uk-UA" sz="1400" b="1" dirty="0"/>
              <a:t> </a:t>
            </a:r>
            <a:r>
              <a:rPr lang="uk-UA" sz="1400" dirty="0"/>
              <a:t>. </a:t>
            </a:r>
          </a:p>
          <a:p>
            <a:pPr marL="342900" indent="-342900">
              <a:buAutoNum type="arabicPeriod"/>
            </a:pPr>
            <a:r>
              <a:rPr lang="uk-UA" sz="1400" dirty="0"/>
              <a:t>Спочатку обчислюємо середнє між двома краями інтервалу</a:t>
            </a:r>
            <a:r>
              <a:rPr lang="en-US" sz="1400" dirty="0"/>
              <a:t> -</a:t>
            </a:r>
            <a:r>
              <a:rPr lang="en-US" sz="1400" b="1" dirty="0">
                <a:solidFill>
                  <a:srgbClr val="0000CC"/>
                </a:solidFill>
              </a:rPr>
              <a:t>  average</a:t>
            </a:r>
            <a:r>
              <a:rPr lang="en-US" sz="1400" dirty="0"/>
              <a:t> </a:t>
            </a:r>
            <a:r>
              <a:rPr lang="uk-UA" sz="1400" dirty="0"/>
              <a:t>. 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uk-UA" sz="1400" dirty="0"/>
              <a:t>Потім ми перевіряємо, чи не є інтервал вже досить малим</a:t>
            </a:r>
            <a:r>
              <a:rPr lang="en-US" sz="1400" dirty="0"/>
              <a:t> - </a:t>
            </a:r>
            <a:r>
              <a:rPr lang="en-US" sz="1400" b="1" dirty="0">
                <a:solidFill>
                  <a:srgbClr val="0000CC"/>
                </a:solidFill>
              </a:rPr>
              <a:t>close-enough? </a:t>
            </a:r>
          </a:p>
          <a:p>
            <a:pPr marL="342900" indent="-342900">
              <a:buAutoNum type="arabicPeriod"/>
            </a:pPr>
            <a:r>
              <a:rPr lang="uk-UA" sz="1400" dirty="0"/>
              <a:t>Якщо інтервал між точками малий, повертаємо середню точку як відповідь - </a:t>
            </a:r>
            <a:r>
              <a:rPr lang="en-US" sz="1400" b="1" dirty="0">
                <a:solidFill>
                  <a:srgbClr val="0000CC"/>
                </a:solidFill>
              </a:rPr>
              <a:t>midpoint</a:t>
            </a:r>
            <a:r>
              <a:rPr lang="uk-UA" sz="1400" dirty="0"/>
              <a:t>. </a:t>
            </a:r>
          </a:p>
          <a:p>
            <a:pPr marL="342900" indent="-342900">
              <a:buAutoNum type="arabicPeriod"/>
            </a:pPr>
            <a:r>
              <a:rPr lang="uk-UA" sz="1400" dirty="0"/>
              <a:t>Якщо інтервал ще великий, обчислюємо значення </a:t>
            </a:r>
            <a:r>
              <a:rPr lang="en-GB" sz="1400" b="1" dirty="0">
                <a:solidFill>
                  <a:srgbClr val="0000CC"/>
                </a:solidFill>
              </a:rPr>
              <a:t>f</a:t>
            </a:r>
            <a:r>
              <a:rPr lang="en-GB" sz="1400" dirty="0"/>
              <a:t> </a:t>
            </a:r>
            <a:r>
              <a:rPr lang="uk-UA" sz="1400" dirty="0"/>
              <a:t>в середній точці - </a:t>
            </a:r>
            <a:r>
              <a:rPr lang="en-US" sz="1400" b="1" dirty="0">
                <a:solidFill>
                  <a:srgbClr val="0000CC"/>
                </a:solidFill>
              </a:rPr>
              <a:t>test-value</a:t>
            </a:r>
            <a:r>
              <a:rPr lang="uk-UA" sz="1400" dirty="0"/>
              <a:t>.</a:t>
            </a:r>
          </a:p>
          <a:p>
            <a:pPr marL="342900" indent="-342900">
              <a:buAutoNum type="arabicPeriod"/>
            </a:pPr>
            <a:r>
              <a:rPr lang="uk-UA" sz="1400" dirty="0"/>
              <a:t>Якщо це значення додатне - </a:t>
            </a:r>
            <a:r>
              <a:rPr lang="en-US" sz="1400" b="1" dirty="0">
                <a:solidFill>
                  <a:srgbClr val="0000CC"/>
                </a:solidFill>
              </a:rPr>
              <a:t>positive?</a:t>
            </a:r>
            <a:r>
              <a:rPr lang="uk-UA" sz="1400" dirty="0"/>
              <a:t>, продовжуємо процес з інтервалом від вихідної від</a:t>
            </a:r>
            <a:r>
              <a:rPr lang="en-US" sz="1400" dirty="0"/>
              <a:t>’</a:t>
            </a:r>
            <a:r>
              <a:rPr lang="uk-UA" sz="1400" dirty="0"/>
              <a:t>ємної точки до середньої точки – </a:t>
            </a:r>
            <a:r>
              <a:rPr lang="en-US" sz="1400" b="1" dirty="0">
                <a:solidFill>
                  <a:srgbClr val="0000CC"/>
                </a:solidFill>
              </a:rPr>
              <a:t>search</a:t>
            </a:r>
            <a:r>
              <a:rPr lang="uk-UA" sz="1400" dirty="0">
                <a:solidFill>
                  <a:srgbClr val="0000CC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uk-UA" sz="1400" dirty="0"/>
              <a:t>Якщо значення в середній точці від</a:t>
            </a:r>
            <a:r>
              <a:rPr lang="en-US" sz="1400" dirty="0"/>
              <a:t>’</a:t>
            </a:r>
            <a:r>
              <a:rPr lang="uk-UA" sz="1400" dirty="0"/>
              <a:t>ємне - </a:t>
            </a:r>
            <a:r>
              <a:rPr lang="en-US" sz="1400" b="1" dirty="0">
                <a:solidFill>
                  <a:srgbClr val="0000CC"/>
                </a:solidFill>
              </a:rPr>
              <a:t>negative? </a:t>
            </a:r>
            <a:r>
              <a:rPr lang="uk-UA" sz="1400" dirty="0"/>
              <a:t>, ми продовжуємо процес з інтервалом від середньої точки до вихідної додатної точки. </a:t>
            </a:r>
          </a:p>
          <a:p>
            <a:pPr marL="342900" indent="-342900">
              <a:buAutoNum type="arabicPeriod"/>
            </a:pPr>
            <a:r>
              <a:rPr lang="uk-UA" sz="1400" dirty="0"/>
              <a:t>Нарешті, існує можливість, що значення в середній точці в точності дорівнює 0, і тоді середня точка і є шуканий корінь..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26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42689486"/>
      </p:ext>
    </p:extLst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371600" y="1"/>
            <a:ext cx="9144000" cy="79034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uk-UA" sz="2800" b="1" dirty="0">
                <a:solidFill>
                  <a:schemeClr val="bg1"/>
                </a:solidFill>
              </a:rPr>
              <a:t>Приклад. Знаходження коренів рівнянь методом половинного ділення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456040" y="1174558"/>
            <a:ext cx="3697422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CC"/>
                </a:solidFill>
              </a:rPr>
              <a:t>(define (close-enough? x y)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</a:t>
            </a:r>
            <a:r>
              <a:rPr lang="en-GB" sz="2000" dirty="0">
                <a:solidFill>
                  <a:srgbClr val="0000CC"/>
                </a:solidFill>
              </a:rPr>
              <a:t>(&lt; (abs (- x y)) 0.001))</a:t>
            </a:r>
            <a:endParaRPr lang="ru-RU" sz="2000" dirty="0">
              <a:solidFill>
                <a:srgbClr val="0000CC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35360" y="1164261"/>
            <a:ext cx="5976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err="1"/>
              <a:t>Перевірка</a:t>
            </a:r>
            <a:r>
              <a:rPr lang="ru-RU" sz="1800" dirty="0"/>
              <a:t>, </a:t>
            </a:r>
            <a:r>
              <a:rPr lang="ru-RU" sz="1800" dirty="0" err="1"/>
              <a:t>чи</a:t>
            </a:r>
            <a:r>
              <a:rPr lang="ru-RU" sz="1800" dirty="0"/>
              <a:t> </a:t>
            </a:r>
            <a:r>
              <a:rPr lang="ru-RU" sz="1800" dirty="0" err="1"/>
              <a:t>достатньо</a:t>
            </a:r>
            <a:r>
              <a:rPr lang="ru-RU" sz="1800" dirty="0"/>
              <a:t> </a:t>
            </a:r>
            <a:r>
              <a:rPr lang="ru-RU" sz="1800" dirty="0" err="1"/>
              <a:t>близькі</a:t>
            </a:r>
            <a:r>
              <a:rPr lang="ru-RU" sz="1800" dirty="0"/>
              <a:t> </a:t>
            </a:r>
            <a:r>
              <a:rPr lang="ru-RU" sz="1800" dirty="0" err="1"/>
              <a:t>кінці</a:t>
            </a:r>
            <a:r>
              <a:rPr lang="ru-RU" sz="1800" dirty="0"/>
              <a:t> </a:t>
            </a:r>
            <a:r>
              <a:rPr lang="ru-RU" sz="1800" dirty="0" err="1"/>
              <a:t>інтервалу</a:t>
            </a:r>
            <a:r>
              <a:rPr lang="ru-RU" sz="1800" dirty="0"/>
              <a:t> </a:t>
            </a:r>
            <a:r>
              <a:rPr lang="ru-RU" sz="1800" dirty="0" err="1"/>
              <a:t>пошуку</a:t>
            </a:r>
            <a:r>
              <a:rPr lang="ru-RU" sz="1800" dirty="0"/>
              <a:t> </a:t>
            </a:r>
            <a:r>
              <a:rPr lang="ru-RU" sz="1800" dirty="0" err="1"/>
              <a:t>кореня</a:t>
            </a:r>
            <a:endParaRPr lang="ru-RU" sz="18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456040" y="2205102"/>
            <a:ext cx="3697422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0000CC"/>
                </a:solidFill>
              </a:rPr>
              <a:t>(define (average x y)</a:t>
            </a:r>
          </a:p>
          <a:p>
            <a:r>
              <a:rPr lang="es-ES" sz="2000" dirty="0">
                <a:solidFill>
                  <a:srgbClr val="0000CC"/>
                </a:solidFill>
              </a:rPr>
              <a:t>     (/ (+ x y) 2))</a:t>
            </a:r>
            <a:endParaRPr lang="ru-RU" sz="2000" dirty="0">
              <a:solidFill>
                <a:srgbClr val="0000CC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79376" y="2266658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err="1"/>
              <a:t>Розрахунок</a:t>
            </a:r>
            <a:r>
              <a:rPr lang="ru-RU" sz="1800" dirty="0"/>
              <a:t> </a:t>
            </a:r>
            <a:r>
              <a:rPr lang="ru-RU" sz="1800" dirty="0" err="1"/>
              <a:t>середньо</a:t>
            </a:r>
            <a:r>
              <a:rPr lang="ru-RU" sz="1800" dirty="0"/>
              <a:t> </a:t>
            </a:r>
            <a:r>
              <a:rPr lang="ru-RU" sz="1800" dirty="0" err="1"/>
              <a:t>арифметичного</a:t>
            </a:r>
            <a:r>
              <a:rPr lang="ru-RU" sz="1800" dirty="0"/>
              <a:t> </a:t>
            </a:r>
            <a:r>
              <a:rPr lang="ru-RU" sz="1800" dirty="0" err="1"/>
              <a:t>двох</a:t>
            </a:r>
            <a:r>
              <a:rPr lang="ru-RU" sz="1800" dirty="0"/>
              <a:t> </a:t>
            </a:r>
            <a:r>
              <a:rPr lang="ru-RU" sz="1800" dirty="0" err="1"/>
              <a:t>значень</a:t>
            </a:r>
            <a:endParaRPr lang="ru-RU" sz="18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79376" y="3312454"/>
            <a:ext cx="5494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800" dirty="0"/>
              <a:t>Обчислення значення функції</a:t>
            </a:r>
            <a:r>
              <a:rPr lang="en-GB" sz="1800" dirty="0"/>
              <a:t> </a:t>
            </a:r>
            <a:r>
              <a:rPr lang="uk-UA" sz="1800" dirty="0"/>
              <a:t>в середній точці </a:t>
            </a:r>
            <a:endParaRPr lang="ru-RU" sz="18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443565" y="3184388"/>
            <a:ext cx="3709898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0000CC"/>
                </a:solidFill>
              </a:rPr>
              <a:t>(define (</a:t>
            </a:r>
            <a:r>
              <a:rPr lang="en-US" sz="2000" dirty="0">
                <a:solidFill>
                  <a:srgbClr val="0000CC"/>
                </a:solidFill>
              </a:rPr>
              <a:t>test-value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f midpoint</a:t>
            </a:r>
            <a:r>
              <a:rPr lang="es-ES" sz="2000" dirty="0">
                <a:solidFill>
                  <a:srgbClr val="0000CC"/>
                </a:solidFill>
              </a:rPr>
              <a:t>)</a:t>
            </a:r>
          </a:p>
          <a:p>
            <a:r>
              <a:rPr lang="es-ES" sz="2000" dirty="0">
                <a:solidFill>
                  <a:srgbClr val="0000CC"/>
                </a:solidFill>
              </a:rPr>
              <a:t>      ( &lt;</a:t>
            </a:r>
            <a:r>
              <a:rPr lang="uk-UA" sz="2000" dirty="0">
                <a:solidFill>
                  <a:srgbClr val="0000CC"/>
                </a:solidFill>
              </a:rPr>
              <a:t>розрахунок виразу</a:t>
            </a:r>
            <a:r>
              <a:rPr lang="en-US" sz="2000" dirty="0">
                <a:solidFill>
                  <a:srgbClr val="0000CC"/>
                </a:solidFill>
              </a:rPr>
              <a:t>&gt;)</a:t>
            </a:r>
            <a:endParaRPr lang="ru-RU" sz="2000" dirty="0">
              <a:solidFill>
                <a:srgbClr val="0000CC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444132" y="4151611"/>
            <a:ext cx="3709330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(define (abs x)</a:t>
            </a:r>
          </a:p>
          <a:p>
            <a:r>
              <a:rPr 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(if (positive? x )</a:t>
            </a:r>
          </a:p>
          <a:p>
            <a:r>
              <a:rPr 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    x</a:t>
            </a:r>
          </a:p>
          <a:p>
            <a:r>
              <a:rPr 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(- x)))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479376" y="4443998"/>
            <a:ext cx="4320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800" dirty="0"/>
              <a:t>Обчислення модуля числа</a:t>
            </a:r>
            <a:endParaRPr lang="ru-RU" sz="1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27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2843735"/>
      </p:ext>
    </p:extLst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924017"/>
            <a:ext cx="120006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1800" dirty="0"/>
              <a:t>Використовувати процедуру </a:t>
            </a:r>
            <a:r>
              <a:rPr lang="en-US" sz="1800" b="1" dirty="0">
                <a:solidFill>
                  <a:srgbClr val="0000CC"/>
                </a:solidFill>
              </a:rPr>
              <a:t>search</a:t>
            </a:r>
            <a:r>
              <a:rPr lang="en-US" sz="1800" dirty="0"/>
              <a:t> </a:t>
            </a:r>
            <a:r>
              <a:rPr lang="uk-UA" sz="1800" dirty="0"/>
              <a:t>безпосередньо незручно, оскільки випадково можна дати їй точки, в яких значення</a:t>
            </a:r>
            <a:r>
              <a:rPr lang="uk-UA" sz="1800" b="1" dirty="0">
                <a:solidFill>
                  <a:srgbClr val="0000CC"/>
                </a:solidFill>
              </a:rPr>
              <a:t> </a:t>
            </a:r>
            <a:r>
              <a:rPr lang="en-US" sz="1800" b="1" dirty="0">
                <a:solidFill>
                  <a:srgbClr val="0000CC"/>
                </a:solidFill>
              </a:rPr>
              <a:t>f </a:t>
            </a:r>
            <a:r>
              <a:rPr lang="uk-UA" sz="1800" dirty="0"/>
              <a:t>не мають потрібних знаків, і в цьому випадку отримаємо неправильну відповідь.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1800" dirty="0"/>
              <a:t>Замість цього будемо використовувати </a:t>
            </a:r>
            <a:r>
              <a:rPr lang="en-US" sz="1800" b="1" dirty="0">
                <a:solidFill>
                  <a:srgbClr val="0000CC"/>
                </a:solidFill>
              </a:rPr>
              <a:t>search</a:t>
            </a:r>
            <a:r>
              <a:rPr lang="en-US" sz="1800" dirty="0"/>
              <a:t> </a:t>
            </a:r>
            <a:r>
              <a:rPr lang="uk-UA" sz="1800" dirty="0"/>
              <a:t>за допомогою процедури, яка перевіряє, який кінець інтервалу має додатне, а який від'ємне значення, і відповідним чином викличе </a:t>
            </a:r>
            <a:r>
              <a:rPr lang="en-US" sz="1800" b="1" dirty="0">
                <a:solidFill>
                  <a:srgbClr val="0000CC"/>
                </a:solidFill>
              </a:rPr>
              <a:t>search</a:t>
            </a:r>
            <a:r>
              <a:rPr lang="en-US" sz="1800" dirty="0"/>
              <a:t>. </a:t>
            </a:r>
            <a:endParaRPr lang="uk-UA" sz="18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1800" dirty="0"/>
              <a:t>Якщо на обох кінцях інтервалу функція має однаковий знак, метод половинного ділення використовувати не можна, і тоді процедура повідомляє </a:t>
            </a:r>
            <a:r>
              <a:rPr lang="uk-UA" sz="1800" b="1" dirty="0">
                <a:solidFill>
                  <a:srgbClr val="0000CC"/>
                </a:solidFill>
              </a:rPr>
              <a:t>про помилку</a:t>
            </a:r>
            <a:r>
              <a:rPr lang="uk-UA" sz="1800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66821" y="2802603"/>
            <a:ext cx="5724128" cy="2585323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CC"/>
                </a:solidFill>
              </a:rPr>
              <a:t>(define (half-interval-method f a b)</a:t>
            </a:r>
          </a:p>
          <a:p>
            <a:r>
              <a:rPr lang="uk-UA" sz="1800" dirty="0">
                <a:solidFill>
                  <a:srgbClr val="0000CC"/>
                </a:solidFill>
              </a:rPr>
              <a:t>       </a:t>
            </a:r>
            <a:r>
              <a:rPr lang="en-US" sz="1800" dirty="0">
                <a:solidFill>
                  <a:srgbClr val="0000CC"/>
                </a:solidFill>
              </a:rPr>
              <a:t>(let ((a-value (f a))</a:t>
            </a:r>
          </a:p>
          <a:p>
            <a:r>
              <a:rPr lang="uk-UA" sz="1800" dirty="0">
                <a:solidFill>
                  <a:srgbClr val="0000CC"/>
                </a:solidFill>
              </a:rPr>
              <a:t>                </a:t>
            </a:r>
            <a:r>
              <a:rPr lang="en-US" sz="1800" dirty="0">
                <a:solidFill>
                  <a:srgbClr val="0000CC"/>
                </a:solidFill>
              </a:rPr>
              <a:t>(b-value (f b)))</a:t>
            </a:r>
          </a:p>
          <a:p>
            <a:r>
              <a:rPr lang="uk-UA" sz="1800" dirty="0">
                <a:solidFill>
                  <a:srgbClr val="0000CC"/>
                </a:solidFill>
              </a:rPr>
              <a:t>    </a:t>
            </a:r>
            <a:r>
              <a:rPr lang="en-US" sz="1800" dirty="0">
                <a:solidFill>
                  <a:srgbClr val="0000CC"/>
                </a:solidFill>
              </a:rPr>
              <a:t>(</a:t>
            </a:r>
            <a:r>
              <a:rPr lang="en-US" sz="1800" dirty="0" err="1">
                <a:solidFill>
                  <a:srgbClr val="0000CC"/>
                </a:solidFill>
              </a:rPr>
              <a:t>cond</a:t>
            </a:r>
            <a:r>
              <a:rPr lang="en-US" sz="1800" dirty="0">
                <a:solidFill>
                  <a:srgbClr val="0000CC"/>
                </a:solidFill>
              </a:rPr>
              <a:t> ((and (negative? a-value) (positive? b-value))</a:t>
            </a:r>
          </a:p>
          <a:p>
            <a:r>
              <a:rPr lang="uk-UA" sz="1800" dirty="0">
                <a:solidFill>
                  <a:srgbClr val="0000CC"/>
                </a:solidFill>
              </a:rPr>
              <a:t>          </a:t>
            </a:r>
            <a:r>
              <a:rPr lang="en-US" sz="1800" dirty="0">
                <a:solidFill>
                  <a:srgbClr val="0000CC"/>
                </a:solidFill>
              </a:rPr>
              <a:t>(search f a b))</a:t>
            </a:r>
          </a:p>
          <a:p>
            <a:r>
              <a:rPr lang="uk-UA" sz="1800" dirty="0">
                <a:solidFill>
                  <a:srgbClr val="0000CC"/>
                </a:solidFill>
              </a:rPr>
              <a:t>          </a:t>
            </a:r>
            <a:r>
              <a:rPr lang="en-US" sz="1800" dirty="0">
                <a:solidFill>
                  <a:srgbClr val="0000CC"/>
                </a:solidFill>
              </a:rPr>
              <a:t>((and (negative? b-value) (positive? a-value))</a:t>
            </a:r>
          </a:p>
          <a:p>
            <a:r>
              <a:rPr lang="uk-UA" sz="1800" dirty="0">
                <a:solidFill>
                  <a:srgbClr val="0000CC"/>
                </a:solidFill>
              </a:rPr>
              <a:t>            </a:t>
            </a:r>
            <a:r>
              <a:rPr lang="en-US" sz="1800" dirty="0">
                <a:solidFill>
                  <a:srgbClr val="0000CC"/>
                </a:solidFill>
              </a:rPr>
              <a:t>(search f b a))</a:t>
            </a:r>
          </a:p>
          <a:p>
            <a:r>
              <a:rPr lang="uk-UA" sz="1800" dirty="0">
                <a:solidFill>
                  <a:srgbClr val="0000CC"/>
                </a:solidFill>
              </a:rPr>
              <a:t>          </a:t>
            </a:r>
            <a:r>
              <a:rPr lang="en-US" sz="1800" dirty="0">
                <a:solidFill>
                  <a:srgbClr val="0000CC"/>
                </a:solidFill>
              </a:rPr>
              <a:t>(else</a:t>
            </a:r>
          </a:p>
          <a:p>
            <a:r>
              <a:rPr lang="ru-RU" sz="1800" dirty="0">
                <a:solidFill>
                  <a:srgbClr val="0000CC"/>
                </a:solidFill>
              </a:rPr>
              <a:t>             (</a:t>
            </a:r>
            <a:r>
              <a:rPr lang="ru-RU" sz="1800" dirty="0" err="1">
                <a:solidFill>
                  <a:srgbClr val="0000CC"/>
                </a:solidFill>
              </a:rPr>
              <a:t>error</a:t>
            </a:r>
            <a:r>
              <a:rPr lang="ru-RU" sz="1800" dirty="0">
                <a:solidFill>
                  <a:srgbClr val="0000CC"/>
                </a:solidFill>
              </a:rPr>
              <a:t> "У аргументов не </a:t>
            </a:r>
            <a:r>
              <a:rPr lang="ru-RU" sz="1800" dirty="0" err="1">
                <a:solidFill>
                  <a:srgbClr val="0000CC"/>
                </a:solidFill>
              </a:rPr>
              <a:t>різні</a:t>
            </a:r>
            <a:r>
              <a:rPr lang="ru-RU" sz="1800" dirty="0">
                <a:solidFill>
                  <a:srgbClr val="0000CC"/>
                </a:solidFill>
              </a:rPr>
              <a:t> знаки " a b)))))</a:t>
            </a:r>
            <a:endParaRPr lang="uk-UA" sz="18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960096" y="3913962"/>
            <a:ext cx="5040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err="1"/>
              <a:t>Виклик</a:t>
            </a:r>
            <a:r>
              <a:rPr lang="ru-RU" sz="1800" dirty="0"/>
              <a:t> </a:t>
            </a:r>
            <a:r>
              <a:rPr lang="ru-RU" sz="1800" dirty="0" err="1"/>
              <a:t>процедури</a:t>
            </a:r>
            <a:r>
              <a:rPr lang="ru-RU" sz="1800" dirty="0"/>
              <a:t> для </a:t>
            </a:r>
            <a:r>
              <a:rPr lang="ru-RU" sz="1800" dirty="0" err="1"/>
              <a:t>пошуку</a:t>
            </a:r>
            <a:r>
              <a:rPr lang="ru-RU" sz="1800" dirty="0"/>
              <a:t> </a:t>
            </a:r>
            <a:r>
              <a:rPr lang="ru-RU" sz="1800" dirty="0" err="1"/>
              <a:t>кореня</a:t>
            </a:r>
            <a:r>
              <a:rPr lang="ru-RU" sz="1800" dirty="0"/>
              <a:t> </a:t>
            </a:r>
            <a:r>
              <a:rPr lang="ru-RU" sz="1800" dirty="0" err="1" smtClean="0"/>
              <a:t>рівняння</a:t>
            </a:r>
            <a:r>
              <a:rPr lang="en-US" sz="1800" dirty="0" smtClean="0"/>
              <a:t> </a:t>
            </a:r>
            <a:r>
              <a:rPr lang="ru-RU" sz="1800" dirty="0" smtClean="0"/>
              <a:t> </a:t>
            </a:r>
            <a:r>
              <a:rPr lang="ru-RU" sz="1800" b="1" dirty="0" err="1">
                <a:solidFill>
                  <a:srgbClr val="0000CC"/>
                </a:solidFill>
              </a:rPr>
              <a:t>sin</a:t>
            </a:r>
            <a:r>
              <a:rPr lang="ru-RU" sz="1800" b="1" dirty="0">
                <a:solidFill>
                  <a:srgbClr val="0000CC"/>
                </a:solidFill>
              </a:rPr>
              <a:t> x = 0, </a:t>
            </a:r>
            <a:r>
              <a:rPr lang="ru-RU" sz="1800" dirty="0" err="1"/>
              <a:t>що</a:t>
            </a:r>
            <a:r>
              <a:rPr lang="ru-RU" sz="1800" dirty="0"/>
              <a:t> </a:t>
            </a:r>
            <a:r>
              <a:rPr lang="ru-RU" sz="1800" dirty="0" err="1"/>
              <a:t>лежить</a:t>
            </a:r>
            <a:r>
              <a:rPr lang="ru-RU" sz="1800" dirty="0"/>
              <a:t> </a:t>
            </a:r>
            <a:r>
              <a:rPr lang="ru-RU" sz="1800" dirty="0" err="1"/>
              <a:t>між</a:t>
            </a:r>
            <a:r>
              <a:rPr lang="ru-RU" sz="1800" dirty="0"/>
              <a:t> 2 та 4: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371600" y="1"/>
            <a:ext cx="9144000" cy="79034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uk-UA" sz="2800" b="1" dirty="0">
                <a:solidFill>
                  <a:schemeClr val="bg1"/>
                </a:solidFill>
              </a:rPr>
              <a:t>Приклад. Знаходження коренів рівнянь методом половинного ділення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178557" y="5387926"/>
            <a:ext cx="3597029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CC"/>
                </a:solidFill>
              </a:rPr>
              <a:t>(half-interval-method sin 2.0 4.0)</a:t>
            </a:r>
          </a:p>
          <a:p>
            <a:r>
              <a:rPr lang="uk-UA" sz="1800" i="1" dirty="0">
                <a:solidFill>
                  <a:srgbClr val="FF0000"/>
                </a:solidFill>
              </a:rPr>
              <a:t>3.14111328125</a:t>
            </a:r>
            <a:endParaRPr lang="uk-UA" sz="1800" dirty="0">
              <a:solidFill>
                <a:srgbClr val="FF0000"/>
              </a:solidFill>
            </a:endParaRPr>
          </a:p>
        </p:txBody>
      </p:sp>
      <p:sp>
        <p:nvSpPr>
          <p:cNvPr id="9" name="Стрелка вниз 8"/>
          <p:cNvSpPr/>
          <p:nvPr/>
        </p:nvSpPr>
        <p:spPr>
          <a:xfrm>
            <a:off x="8833807" y="4687217"/>
            <a:ext cx="286530" cy="487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4645231" y="5617275"/>
            <a:ext cx="129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800" dirty="0">
                <a:solidFill>
                  <a:srgbClr val="FF0000"/>
                </a:solidFill>
              </a:rPr>
              <a:t>Результат </a:t>
            </a:r>
            <a:endParaRPr lang="ru-RU" sz="1800" dirty="0">
              <a:solidFill>
                <a:srgbClr val="FF0000"/>
              </a:solidFill>
            </a:endParaRPr>
          </a:p>
        </p:txBody>
      </p:sp>
      <p:sp>
        <p:nvSpPr>
          <p:cNvPr id="11" name="Стрелка вправо 10"/>
          <p:cNvSpPr/>
          <p:nvPr/>
        </p:nvSpPr>
        <p:spPr>
          <a:xfrm>
            <a:off x="5990120" y="5708757"/>
            <a:ext cx="1091692" cy="1425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28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82036035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9335" y="950694"/>
            <a:ext cx="120359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800" dirty="0"/>
              <a:t>Число </a:t>
            </a:r>
            <a:r>
              <a:rPr lang="en-US" sz="1800" b="1" dirty="0">
                <a:solidFill>
                  <a:srgbClr val="0000CC"/>
                </a:solidFill>
              </a:rPr>
              <a:t>x </a:t>
            </a:r>
            <a:r>
              <a:rPr lang="uk-UA" sz="1800" dirty="0"/>
              <a:t>називається нерухомою (фіксованою) точкою (</a:t>
            </a:r>
            <a:r>
              <a:rPr lang="en-US" sz="1800" dirty="0"/>
              <a:t>fixed point) </a:t>
            </a:r>
            <a:r>
              <a:rPr lang="uk-UA" sz="1800" dirty="0"/>
              <a:t>функції </a:t>
            </a:r>
            <a:r>
              <a:rPr lang="en-US" sz="1800" b="1" dirty="0">
                <a:solidFill>
                  <a:srgbClr val="0000CC"/>
                </a:solidFill>
              </a:rPr>
              <a:t>f, </a:t>
            </a:r>
            <a:r>
              <a:rPr lang="uk-UA" sz="1800" dirty="0"/>
              <a:t>якщо воно задовольняє рівнянню </a:t>
            </a:r>
            <a:r>
              <a:rPr lang="en-US" sz="1800" b="1" dirty="0">
                <a:solidFill>
                  <a:srgbClr val="0000CC"/>
                </a:solidFill>
              </a:rPr>
              <a:t>f (x) = x</a:t>
            </a:r>
            <a:r>
              <a:rPr lang="en-US" sz="1800" dirty="0"/>
              <a:t>. </a:t>
            </a:r>
            <a:endParaRPr lang="uk-UA" sz="1800" dirty="0"/>
          </a:p>
          <a:p>
            <a:r>
              <a:rPr lang="uk-UA" sz="1800" dirty="0"/>
              <a:t>Для деяких функцій </a:t>
            </a:r>
            <a:r>
              <a:rPr lang="en-US" sz="1800" b="1" dirty="0">
                <a:solidFill>
                  <a:srgbClr val="0000CC"/>
                </a:solidFill>
              </a:rPr>
              <a:t>f</a:t>
            </a:r>
            <a:r>
              <a:rPr lang="en-US" sz="1800" dirty="0"/>
              <a:t> </a:t>
            </a:r>
            <a:r>
              <a:rPr lang="uk-UA" sz="1800" dirty="0"/>
              <a:t>можна знайти нерухому точку, почавши з якогось значення і застосовуючи </a:t>
            </a:r>
            <a:r>
              <a:rPr lang="en-US" sz="1800" b="1" dirty="0">
                <a:solidFill>
                  <a:srgbClr val="0000CC"/>
                </a:solidFill>
              </a:rPr>
              <a:t>f </a:t>
            </a:r>
            <a:r>
              <a:rPr lang="uk-UA" sz="1800" dirty="0"/>
              <a:t>багаторазово:</a:t>
            </a:r>
          </a:p>
          <a:p>
            <a:pPr algn="ctr"/>
            <a:r>
              <a:rPr lang="en-US" sz="1800" b="1" dirty="0">
                <a:solidFill>
                  <a:srgbClr val="0000CC"/>
                </a:solidFill>
              </a:rPr>
              <a:t>f (x), f (f (x)), f (f (f (x))),. . .</a:t>
            </a:r>
          </a:p>
          <a:p>
            <a:r>
              <a:rPr lang="uk-UA" sz="1800" dirty="0"/>
              <a:t>поки значення не перестане сильно змінюватися. </a:t>
            </a:r>
          </a:p>
          <a:p>
            <a:r>
              <a:rPr lang="uk-UA" sz="1800" dirty="0"/>
              <a:t>За допомогою цієї ідеї можна скласти процедуру </a:t>
            </a:r>
            <a:r>
              <a:rPr lang="en-US" sz="1800" b="1" dirty="0">
                <a:solidFill>
                  <a:srgbClr val="0000CC"/>
                </a:solidFill>
              </a:rPr>
              <a:t>fixed-point, </a:t>
            </a:r>
            <a:r>
              <a:rPr lang="uk-UA" sz="1800" dirty="0"/>
              <a:t>яка в якості аргументів приймає функцію і початкове значення і виробляє наближення до нерухомої точки функції. Багато разів застосовуємо функцію, поки не знайдеться два послідовних значення, різниця між якими менше деякої заданої чутливості: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24000" y="16141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2800" b="1" dirty="0">
                <a:solidFill>
                  <a:schemeClr val="bg1"/>
                </a:solidFill>
              </a:rPr>
              <a:t>Приклад. </a:t>
            </a:r>
            <a:r>
              <a:rPr lang="uk-UA" sz="2800" b="1" dirty="0">
                <a:solidFill>
                  <a:schemeClr val="bg1"/>
                </a:solidFill>
              </a:rPr>
              <a:t>Знаходження нерухомих точок функцій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205605" y="4079080"/>
            <a:ext cx="3175869" cy="40011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tolerance 0.00001)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30477" y="3813017"/>
            <a:ext cx="5206754" cy="2585323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CC"/>
                </a:solidFill>
              </a:rPr>
              <a:t>(define (fixed-point f first-guess)</a:t>
            </a:r>
          </a:p>
          <a:p>
            <a:r>
              <a:rPr lang="uk-UA" sz="1800" dirty="0">
                <a:solidFill>
                  <a:srgbClr val="0000CC"/>
                </a:solidFill>
              </a:rPr>
              <a:t>        </a:t>
            </a:r>
            <a:r>
              <a:rPr lang="en-US" sz="1800" dirty="0">
                <a:solidFill>
                  <a:srgbClr val="0000CC"/>
                </a:solidFill>
              </a:rPr>
              <a:t>(define (close-enough? v1 v2)</a:t>
            </a:r>
          </a:p>
          <a:p>
            <a:r>
              <a:rPr lang="uk-UA" sz="1800" dirty="0">
                <a:solidFill>
                  <a:srgbClr val="0000CC"/>
                </a:solidFill>
              </a:rPr>
              <a:t>             </a:t>
            </a:r>
            <a:r>
              <a:rPr lang="en-US" sz="1800" dirty="0">
                <a:solidFill>
                  <a:srgbClr val="0000CC"/>
                </a:solidFill>
              </a:rPr>
              <a:t>(&lt; (abs (- v1 v2)) tolerance))</a:t>
            </a:r>
          </a:p>
          <a:p>
            <a:r>
              <a:rPr lang="uk-UA" sz="1800" dirty="0">
                <a:solidFill>
                  <a:srgbClr val="0000CC"/>
                </a:solidFill>
              </a:rPr>
              <a:t>   </a:t>
            </a:r>
            <a:r>
              <a:rPr lang="en-US" sz="1800" dirty="0">
                <a:solidFill>
                  <a:srgbClr val="0000CC"/>
                </a:solidFill>
              </a:rPr>
              <a:t>(define (try guess)</a:t>
            </a:r>
            <a:endParaRPr lang="uk-UA" sz="1800" dirty="0">
              <a:solidFill>
                <a:srgbClr val="0000CC"/>
              </a:solidFill>
            </a:endParaRPr>
          </a:p>
          <a:p>
            <a:r>
              <a:rPr lang="uk-UA" sz="1800" dirty="0">
                <a:solidFill>
                  <a:srgbClr val="0000CC"/>
                </a:solidFill>
              </a:rPr>
              <a:t>       </a:t>
            </a:r>
            <a:r>
              <a:rPr lang="en-US" sz="1800" dirty="0">
                <a:solidFill>
                  <a:srgbClr val="0000CC"/>
                </a:solidFill>
              </a:rPr>
              <a:t>(let ((next (f guess)))</a:t>
            </a:r>
          </a:p>
          <a:p>
            <a:r>
              <a:rPr lang="uk-UA" sz="1800" dirty="0">
                <a:solidFill>
                  <a:srgbClr val="0000CC"/>
                </a:solidFill>
              </a:rPr>
              <a:t>          </a:t>
            </a:r>
            <a:r>
              <a:rPr lang="en-US" sz="1800" dirty="0">
                <a:solidFill>
                  <a:srgbClr val="0000CC"/>
                </a:solidFill>
              </a:rPr>
              <a:t>(if (close-enough? guess next)</a:t>
            </a:r>
          </a:p>
          <a:p>
            <a:r>
              <a:rPr lang="uk-UA" sz="1800" dirty="0">
                <a:solidFill>
                  <a:srgbClr val="0000CC"/>
                </a:solidFill>
              </a:rPr>
              <a:t>              </a:t>
            </a:r>
            <a:r>
              <a:rPr lang="en-US" sz="1800" dirty="0">
                <a:solidFill>
                  <a:srgbClr val="0000CC"/>
                </a:solidFill>
              </a:rPr>
              <a:t>next</a:t>
            </a:r>
          </a:p>
          <a:p>
            <a:r>
              <a:rPr lang="uk-UA" sz="1800" dirty="0">
                <a:solidFill>
                  <a:srgbClr val="0000CC"/>
                </a:solidFill>
              </a:rPr>
              <a:t>              </a:t>
            </a:r>
            <a:r>
              <a:rPr lang="en-US" sz="1800" dirty="0">
                <a:solidFill>
                  <a:srgbClr val="0000CC"/>
                </a:solidFill>
              </a:rPr>
              <a:t>(</a:t>
            </a:r>
            <a:r>
              <a:rPr lang="uk-UA" sz="1800" dirty="0">
                <a:solidFill>
                  <a:srgbClr val="0000CC"/>
                </a:solidFill>
              </a:rPr>
              <a:t> </a:t>
            </a:r>
            <a:r>
              <a:rPr lang="en-US" sz="1800" dirty="0">
                <a:solidFill>
                  <a:srgbClr val="0000CC"/>
                </a:solidFill>
              </a:rPr>
              <a:t>try next))))</a:t>
            </a:r>
          </a:p>
          <a:p>
            <a:r>
              <a:rPr lang="uk-UA" sz="1800" dirty="0">
                <a:solidFill>
                  <a:srgbClr val="0000CC"/>
                </a:solidFill>
              </a:rPr>
              <a:t>     </a:t>
            </a:r>
            <a:r>
              <a:rPr lang="en-US" sz="1800" dirty="0">
                <a:solidFill>
                  <a:srgbClr val="0000CC"/>
                </a:solidFill>
              </a:rPr>
              <a:t>(try first-guess))</a:t>
            </a:r>
            <a:endParaRPr lang="uk-UA" sz="1800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219201" y="5445224"/>
            <a:ext cx="2577854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(fixed-point </a:t>
            </a:r>
            <a:r>
              <a:rPr lang="en-US" sz="2000" dirty="0" err="1">
                <a:solidFill>
                  <a:srgbClr val="0000CC"/>
                </a:solidFill>
              </a:rPr>
              <a:t>cos</a:t>
            </a:r>
            <a:r>
              <a:rPr lang="en-US" sz="2000" dirty="0">
                <a:solidFill>
                  <a:srgbClr val="0000CC"/>
                </a:solidFill>
              </a:rPr>
              <a:t> 1.0)</a:t>
            </a:r>
          </a:p>
          <a:p>
            <a:r>
              <a:rPr lang="uk-UA" sz="2000" i="1" dirty="0">
                <a:solidFill>
                  <a:srgbClr val="FF0000"/>
                </a:solidFill>
              </a:rPr>
              <a:t>.7390822985224023</a:t>
            </a:r>
            <a:endParaRPr lang="uk-UA" sz="2000" dirty="0">
              <a:solidFill>
                <a:srgbClr val="FF0000"/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29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48014762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sz="quarter" idx="4294967295"/>
          </p:nvPr>
        </p:nvSpPr>
        <p:spPr bwMode="auto">
          <a:xfrm>
            <a:off x="3254375" y="1052513"/>
            <a:ext cx="8937625" cy="5499100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400050" indent="-400050">
              <a:buFont typeface="Arial" charset="0"/>
              <a:buAutoNum type="arabicPeriod"/>
            </a:pPr>
            <a:endParaRPr lang="uk-UA" sz="2400" b="1" dirty="0"/>
          </a:p>
          <a:p>
            <a:pPr marL="400050" indent="-400050">
              <a:buFont typeface="Arial" charset="0"/>
              <a:buAutoNum type="arabicPeriod"/>
            </a:pPr>
            <a:endParaRPr lang="ru-RU" sz="2400" dirty="0"/>
          </a:p>
          <a:p>
            <a:pPr marL="400050" indent="-400050">
              <a:buFont typeface="Arial" charset="0"/>
              <a:buAutoNum type="arabicPeriod"/>
            </a:pPr>
            <a:endParaRPr lang="ru-RU" sz="2400" dirty="0"/>
          </a:p>
          <a:p>
            <a:pPr marL="400050" indent="-400050">
              <a:buFont typeface="Arial" charset="0"/>
              <a:buAutoNum type="arabicPeriod"/>
            </a:pPr>
            <a:endParaRPr lang="ru-RU" sz="2400" dirty="0"/>
          </a:p>
          <a:p>
            <a:pPr marL="400050" indent="-400050">
              <a:buFont typeface="Arial" charset="0"/>
              <a:buAutoNum type="arabicPeriod"/>
            </a:pPr>
            <a:endParaRPr lang="ru-RU" sz="2400" dirty="0"/>
          </a:p>
          <a:p>
            <a:pPr marL="400050" indent="-400050">
              <a:buFont typeface="Arial" charset="0"/>
              <a:buAutoNum type="arabicPeriod"/>
            </a:pPr>
            <a:endParaRPr lang="ru-RU" sz="2400" dirty="0"/>
          </a:p>
          <a:p>
            <a:pPr marL="400050" indent="-400050">
              <a:buFont typeface="Arial" charset="0"/>
              <a:buAutoNum type="arabicPeriod"/>
            </a:pPr>
            <a:endParaRPr lang="uk-UA" sz="2400" dirty="0"/>
          </a:p>
          <a:p>
            <a:pPr marL="400050" indent="-400050">
              <a:spcBef>
                <a:spcPct val="0"/>
              </a:spcBef>
              <a:buFontTx/>
              <a:buAutoNum type="arabicPeriod"/>
            </a:pPr>
            <a:endParaRPr lang="ru-RU" sz="2400" dirty="0"/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4583113" y="0"/>
            <a:ext cx="3168650" cy="5794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6FB17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План </a:t>
            </a:r>
            <a:r>
              <a:rPr lang="ru-RU" b="1" dirty="0" err="1">
                <a:solidFill>
                  <a:schemeClr val="bg1"/>
                </a:solidFill>
              </a:rPr>
              <a:t>лекції</a:t>
            </a:r>
            <a:r>
              <a:rPr lang="ru-RU" b="1" dirty="0">
                <a:solidFill>
                  <a:schemeClr val="bg1"/>
                </a:solidFill>
              </a:rPr>
              <a:t> 4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24001" y="1035958"/>
            <a:ext cx="8964487" cy="440120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000" b="1" dirty="0" err="1"/>
              <a:t>Стандартні</a:t>
            </a:r>
            <a:r>
              <a:rPr lang="ru-RU" sz="2000" b="1" dirty="0"/>
              <a:t> </a:t>
            </a:r>
            <a:r>
              <a:rPr lang="ru-RU" sz="2000" b="1" dirty="0" err="1"/>
              <a:t>форми</a:t>
            </a:r>
            <a:r>
              <a:rPr lang="ru-RU" sz="2000" b="1" dirty="0"/>
              <a:t> в R5RS </a:t>
            </a:r>
            <a:r>
              <a:rPr lang="ru-RU" sz="2000" b="1" dirty="0" err="1"/>
              <a:t>Scheme</a:t>
            </a:r>
            <a:endParaRPr lang="ru-RU" sz="2000" b="1" dirty="0"/>
          </a:p>
          <a:p>
            <a:pPr marL="457200" indent="-457200">
              <a:buFontTx/>
              <a:buAutoNum type="arabicPeriod"/>
            </a:pPr>
            <a:r>
              <a:rPr lang="uk-UA" sz="2000" b="1" dirty="0">
                <a:ln w="9525">
                  <a:solidFill>
                    <a:schemeClr val="bg1"/>
                  </a:solidFill>
                  <a:prstDash val="solid"/>
                </a:ln>
              </a:rPr>
              <a:t>Бібліотечні форми в 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</a:rPr>
              <a:t>Scheme</a:t>
            </a:r>
            <a:endParaRPr lang="uk-UA" sz="2000" b="1" dirty="0">
              <a:ln w="9525">
                <a:solidFill>
                  <a:schemeClr val="bg1"/>
                </a:solidFill>
                <a:prstDash val="solid"/>
              </a:ln>
            </a:endParaRPr>
          </a:p>
          <a:p>
            <a:pPr marL="457200" indent="-457200">
              <a:buFontTx/>
              <a:buAutoNum type="arabicPeriod"/>
            </a:pPr>
            <a:r>
              <a:rPr lang="ru-RU" sz="2000" b="1" dirty="0" err="1">
                <a:latin typeface="Helvetica Neue"/>
              </a:rPr>
              <a:t>Стандартні</a:t>
            </a:r>
            <a:r>
              <a:rPr lang="ru-RU" sz="2000" b="1" dirty="0">
                <a:latin typeface="Helvetica Neue"/>
              </a:rPr>
              <a:t> (</a:t>
            </a:r>
            <a:r>
              <a:rPr lang="ru-RU" sz="2000" b="1" dirty="0" err="1">
                <a:latin typeface="Helvetica Neue"/>
              </a:rPr>
              <a:t>вбудовані</a:t>
            </a:r>
            <a:r>
              <a:rPr lang="ru-RU" sz="2000" b="1" dirty="0">
                <a:latin typeface="Helvetica Neue"/>
              </a:rPr>
              <a:t>) </a:t>
            </a:r>
            <a:r>
              <a:rPr lang="ru-RU" sz="2000" b="1" dirty="0" err="1">
                <a:latin typeface="Helvetica Neue"/>
              </a:rPr>
              <a:t>процедури</a:t>
            </a:r>
            <a:r>
              <a:rPr lang="ru-RU" sz="2000" b="1" dirty="0">
                <a:latin typeface="Helvetica Neue"/>
              </a:rPr>
              <a:t> в </a:t>
            </a:r>
            <a:r>
              <a:rPr lang="ru-RU" sz="2000" b="1" dirty="0" err="1">
                <a:latin typeface="Helvetica Neue"/>
              </a:rPr>
              <a:t>Scheme</a:t>
            </a:r>
            <a:endParaRPr lang="ru-RU" sz="2000" b="1" dirty="0">
              <a:latin typeface="Helvetica Neue"/>
            </a:endParaRPr>
          </a:p>
          <a:p>
            <a:pPr lvl="1"/>
            <a:r>
              <a:rPr lang="uk-UA" sz="2000" b="1" dirty="0">
                <a:latin typeface="Helvetica Neue"/>
              </a:rPr>
              <a:t>3.1. Предикати</a:t>
            </a:r>
          </a:p>
          <a:p>
            <a:pPr lvl="1"/>
            <a:r>
              <a:rPr lang="uk-UA" sz="2000" b="1" dirty="0">
                <a:latin typeface="Helvetica Neue"/>
              </a:rPr>
              <a:t>3.2. Процедури для обробки чисел</a:t>
            </a:r>
          </a:p>
          <a:p>
            <a:pPr lvl="1"/>
            <a:r>
              <a:rPr lang="uk-UA" sz="2000" b="1" dirty="0">
                <a:latin typeface="Helvetica Neue"/>
              </a:rPr>
              <a:t>3.3. Процедури перетворення</a:t>
            </a:r>
          </a:p>
          <a:p>
            <a:r>
              <a:rPr lang="ru-RU" sz="2000" b="1" dirty="0"/>
              <a:t>4. </a:t>
            </a:r>
            <a:r>
              <a:rPr lang="ru-RU" sz="2000" b="1" dirty="0" err="1"/>
              <a:t>Умовні</a:t>
            </a:r>
            <a:r>
              <a:rPr lang="ru-RU" sz="2000" b="1" dirty="0"/>
              <a:t> </a:t>
            </a:r>
            <a:r>
              <a:rPr lang="ru-RU" sz="2000" b="1" dirty="0" err="1"/>
              <a:t>вирази</a:t>
            </a:r>
            <a:endParaRPr lang="ru-RU" sz="2000" b="1" dirty="0"/>
          </a:p>
          <a:p>
            <a:r>
              <a:rPr lang="uk-UA" sz="2000" b="1" dirty="0">
                <a:latin typeface="+mn-lt"/>
              </a:rPr>
              <a:t>5. Процедури вищого порядку</a:t>
            </a:r>
          </a:p>
          <a:p>
            <a:pPr lvl="1"/>
            <a:r>
              <a:rPr lang="uk-UA" sz="2000" b="1" dirty="0">
                <a:latin typeface="+mn-lt"/>
              </a:rPr>
              <a:t>5.1. Процедури як аргументи</a:t>
            </a:r>
            <a:endParaRPr lang="en-US" sz="2000" b="1" dirty="0">
              <a:latin typeface="+mn-lt"/>
            </a:endParaRPr>
          </a:p>
          <a:p>
            <a:pPr lvl="1"/>
            <a:r>
              <a:rPr lang="uk-UA" sz="2000" b="1" dirty="0">
                <a:latin typeface="+mn-lt"/>
              </a:rPr>
              <a:t>5.</a:t>
            </a:r>
            <a:r>
              <a:rPr lang="en-US" sz="2000" b="1" dirty="0">
                <a:latin typeface="+mn-lt"/>
              </a:rPr>
              <a:t>2</a:t>
            </a:r>
            <a:r>
              <a:rPr lang="uk-UA" sz="2000" b="1" dirty="0">
                <a:latin typeface="+mn-lt"/>
              </a:rPr>
              <a:t>. Процедури як значення, що </a:t>
            </a:r>
            <a:r>
              <a:rPr lang="uk-UA" sz="2000" b="1" dirty="0" err="1">
                <a:latin typeface="+mn-lt"/>
              </a:rPr>
              <a:t>повераються</a:t>
            </a:r>
            <a:r>
              <a:rPr lang="uk-UA" sz="2000" b="1" dirty="0">
                <a:latin typeface="+mn-lt"/>
              </a:rPr>
              <a:t>.</a:t>
            </a:r>
          </a:p>
          <a:p>
            <a:r>
              <a:rPr lang="en-US" sz="2000" b="1" dirty="0" smtClean="0">
                <a:latin typeface="+mn-lt"/>
              </a:rPr>
              <a:t>6</a:t>
            </a:r>
            <a:r>
              <a:rPr lang="uk-UA" sz="2000" b="1" dirty="0" smtClean="0">
                <a:latin typeface="+mn-lt"/>
              </a:rPr>
              <a:t> </a:t>
            </a:r>
            <a:r>
              <a:rPr lang="el-GR" sz="2000" b="1" dirty="0">
                <a:latin typeface="+mn-lt"/>
              </a:rPr>
              <a:t>λ</a:t>
            </a:r>
            <a:r>
              <a:rPr lang="uk-UA" sz="2000" b="1" dirty="0">
                <a:latin typeface="+mn-lt"/>
              </a:rPr>
              <a:t> - форма (</a:t>
            </a:r>
            <a:r>
              <a:rPr lang="en-US" sz="2000" b="1" dirty="0">
                <a:latin typeface="+mn-lt"/>
              </a:rPr>
              <a:t>lambda</a:t>
            </a:r>
            <a:r>
              <a:rPr lang="uk-UA" sz="2000" b="1" dirty="0">
                <a:latin typeface="+mn-lt"/>
              </a:rPr>
              <a:t>-форма)</a:t>
            </a:r>
          </a:p>
          <a:p>
            <a:r>
              <a:rPr lang="en-US" sz="2000" b="1" dirty="0" smtClean="0">
                <a:latin typeface="+mn-lt"/>
              </a:rPr>
              <a:t>7</a:t>
            </a:r>
            <a:r>
              <a:rPr lang="ru-RU" sz="2000" b="1" dirty="0" smtClean="0">
                <a:latin typeface="+mn-lt"/>
              </a:rPr>
              <a:t>. </a:t>
            </a:r>
            <a:r>
              <a:rPr lang="ru-RU" sz="2000" b="1" dirty="0" err="1">
                <a:latin typeface="+mn-lt"/>
              </a:rPr>
              <a:t>Створення</a:t>
            </a:r>
            <a:r>
              <a:rPr lang="ru-RU" sz="2000" b="1" dirty="0">
                <a:latin typeface="+mn-lt"/>
              </a:rPr>
              <a:t> </a:t>
            </a:r>
            <a:r>
              <a:rPr lang="ru-RU" sz="2000" b="1" dirty="0" err="1">
                <a:latin typeface="+mn-lt"/>
              </a:rPr>
              <a:t>локальних</a:t>
            </a:r>
            <a:r>
              <a:rPr lang="ru-RU" sz="2000" b="1" dirty="0">
                <a:latin typeface="+mn-lt"/>
              </a:rPr>
              <a:t> </a:t>
            </a:r>
            <a:r>
              <a:rPr lang="ru-RU" sz="2000" b="1" dirty="0" err="1">
                <a:latin typeface="+mn-lt"/>
              </a:rPr>
              <a:t>змінних</a:t>
            </a:r>
            <a:r>
              <a:rPr lang="ru-RU" sz="2000" b="1" dirty="0">
                <a:latin typeface="+mn-lt"/>
              </a:rPr>
              <a:t> за </a:t>
            </a:r>
            <a:r>
              <a:rPr lang="ru-RU" sz="2000" b="1" dirty="0" err="1">
                <a:latin typeface="+mn-lt"/>
              </a:rPr>
              <a:t>допомогою</a:t>
            </a:r>
            <a:r>
              <a:rPr lang="ru-RU" sz="2000" b="1" dirty="0">
                <a:latin typeface="+mn-lt"/>
              </a:rPr>
              <a:t> </a:t>
            </a:r>
            <a:r>
              <a:rPr lang="ru-RU" sz="2000" b="1" dirty="0" err="1">
                <a:latin typeface="+mn-lt"/>
              </a:rPr>
              <a:t>форми</a:t>
            </a:r>
            <a:r>
              <a:rPr lang="ru-RU" sz="2000" b="1" dirty="0">
                <a:latin typeface="+mn-lt"/>
              </a:rPr>
              <a:t> </a:t>
            </a:r>
            <a:r>
              <a:rPr lang="ru-RU" sz="2000" b="1" dirty="0" err="1">
                <a:latin typeface="+mn-lt"/>
              </a:rPr>
              <a:t>let</a:t>
            </a:r>
            <a:endParaRPr lang="uk-UA" sz="2000" b="1" dirty="0">
              <a:latin typeface="+mn-lt"/>
            </a:endParaRPr>
          </a:p>
          <a:p>
            <a:pPr lvl="1"/>
            <a:r>
              <a:rPr lang="en-US" sz="2000" b="1" dirty="0" smtClean="0">
                <a:latin typeface="+mn-lt"/>
              </a:rPr>
              <a:t>7</a:t>
            </a:r>
            <a:r>
              <a:rPr lang="uk-UA" sz="2000" b="1" dirty="0" smtClean="0">
                <a:latin typeface="+mn-lt"/>
              </a:rPr>
              <a:t>.1 </a:t>
            </a:r>
            <a:r>
              <a:rPr lang="uk-UA" sz="2000" b="1" dirty="0">
                <a:latin typeface="+mn-lt"/>
              </a:rPr>
              <a:t>Знаходження коренів рівнянь методом половинного ділення</a:t>
            </a:r>
          </a:p>
          <a:p>
            <a:pPr marL="457200" indent="-457200">
              <a:buAutoNum type="arabicPeriod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24000" y="16141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2800" b="1" dirty="0">
                <a:solidFill>
                  <a:schemeClr val="bg1"/>
                </a:solidFill>
              </a:rPr>
              <a:t>Приклад. </a:t>
            </a:r>
            <a:r>
              <a:rPr lang="uk-UA" sz="2800" b="1" dirty="0">
                <a:solidFill>
                  <a:schemeClr val="bg1"/>
                </a:solidFill>
              </a:rPr>
              <a:t>Знаходження нерухомих точок функцій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546766" y="1182890"/>
            <a:ext cx="3901162" cy="3831818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CC"/>
                </a:solidFill>
              </a:rPr>
              <a:t>(define (fixed-point f first-guess)</a:t>
            </a:r>
          </a:p>
          <a:p>
            <a:pPr>
              <a:lnSpc>
                <a:spcPct val="150000"/>
              </a:lnSpc>
            </a:pPr>
            <a:r>
              <a:rPr lang="uk-UA" sz="1800" dirty="0">
                <a:solidFill>
                  <a:srgbClr val="0000CC"/>
                </a:solidFill>
              </a:rPr>
              <a:t>        </a:t>
            </a:r>
            <a:r>
              <a:rPr lang="en-US" sz="1800" dirty="0">
                <a:solidFill>
                  <a:srgbClr val="0000CC"/>
                </a:solidFill>
              </a:rPr>
              <a:t>(define (close-enough? v1 v2)</a:t>
            </a:r>
          </a:p>
          <a:p>
            <a:pPr>
              <a:lnSpc>
                <a:spcPct val="150000"/>
              </a:lnSpc>
            </a:pPr>
            <a:r>
              <a:rPr lang="uk-UA" sz="1800" dirty="0">
                <a:solidFill>
                  <a:srgbClr val="0000CC"/>
                </a:solidFill>
              </a:rPr>
              <a:t>             </a:t>
            </a:r>
            <a:r>
              <a:rPr lang="en-US" sz="1800" dirty="0">
                <a:solidFill>
                  <a:srgbClr val="0000CC"/>
                </a:solidFill>
              </a:rPr>
              <a:t>(&lt; (abs (- v1 v2)) tolerance))</a:t>
            </a:r>
          </a:p>
          <a:p>
            <a:pPr>
              <a:lnSpc>
                <a:spcPct val="150000"/>
              </a:lnSpc>
            </a:pPr>
            <a:r>
              <a:rPr lang="uk-UA" sz="1800" dirty="0">
                <a:solidFill>
                  <a:srgbClr val="0000CC"/>
                </a:solidFill>
              </a:rPr>
              <a:t>   </a:t>
            </a:r>
            <a:r>
              <a:rPr lang="en-US" sz="1800" dirty="0">
                <a:solidFill>
                  <a:srgbClr val="0000CC"/>
                </a:solidFill>
              </a:rPr>
              <a:t>(define (try guess)</a:t>
            </a:r>
            <a:endParaRPr lang="uk-UA" sz="1800" dirty="0">
              <a:solidFill>
                <a:srgbClr val="0000CC"/>
              </a:solidFill>
            </a:endParaRPr>
          </a:p>
          <a:p>
            <a:pPr>
              <a:lnSpc>
                <a:spcPct val="150000"/>
              </a:lnSpc>
            </a:pPr>
            <a:r>
              <a:rPr lang="uk-UA" sz="1800" dirty="0">
                <a:solidFill>
                  <a:srgbClr val="0000CC"/>
                </a:solidFill>
              </a:rPr>
              <a:t>       </a:t>
            </a:r>
            <a:r>
              <a:rPr lang="en-US" sz="1800" dirty="0">
                <a:solidFill>
                  <a:srgbClr val="0000CC"/>
                </a:solidFill>
              </a:rPr>
              <a:t>(let ((next (f guess)))</a:t>
            </a:r>
          </a:p>
          <a:p>
            <a:pPr>
              <a:lnSpc>
                <a:spcPct val="150000"/>
              </a:lnSpc>
            </a:pPr>
            <a:r>
              <a:rPr lang="uk-UA" sz="1800" dirty="0">
                <a:solidFill>
                  <a:srgbClr val="0000CC"/>
                </a:solidFill>
              </a:rPr>
              <a:t>          </a:t>
            </a:r>
            <a:r>
              <a:rPr lang="en-US" sz="1800" dirty="0">
                <a:solidFill>
                  <a:srgbClr val="0000CC"/>
                </a:solidFill>
              </a:rPr>
              <a:t>(if (close-enough? guess next)</a:t>
            </a:r>
          </a:p>
          <a:p>
            <a:pPr>
              <a:lnSpc>
                <a:spcPct val="150000"/>
              </a:lnSpc>
            </a:pPr>
            <a:r>
              <a:rPr lang="uk-UA" sz="1800" dirty="0">
                <a:solidFill>
                  <a:srgbClr val="0000CC"/>
                </a:solidFill>
              </a:rPr>
              <a:t>              </a:t>
            </a:r>
            <a:r>
              <a:rPr lang="en-US" sz="1800" dirty="0">
                <a:solidFill>
                  <a:srgbClr val="0000CC"/>
                </a:solidFill>
              </a:rPr>
              <a:t>next</a:t>
            </a:r>
          </a:p>
          <a:p>
            <a:pPr>
              <a:lnSpc>
                <a:spcPct val="150000"/>
              </a:lnSpc>
            </a:pPr>
            <a:r>
              <a:rPr lang="uk-UA" sz="1800" dirty="0">
                <a:solidFill>
                  <a:srgbClr val="0000CC"/>
                </a:solidFill>
              </a:rPr>
              <a:t>              </a:t>
            </a:r>
            <a:r>
              <a:rPr lang="en-US" sz="1800" dirty="0">
                <a:solidFill>
                  <a:srgbClr val="0000CC"/>
                </a:solidFill>
              </a:rPr>
              <a:t>(</a:t>
            </a:r>
            <a:r>
              <a:rPr lang="uk-UA" sz="1800" dirty="0">
                <a:solidFill>
                  <a:srgbClr val="0000CC"/>
                </a:solidFill>
              </a:rPr>
              <a:t> </a:t>
            </a:r>
            <a:r>
              <a:rPr lang="en-US" sz="1800" dirty="0">
                <a:solidFill>
                  <a:srgbClr val="0000CC"/>
                </a:solidFill>
              </a:rPr>
              <a:t>try next))))</a:t>
            </a:r>
          </a:p>
          <a:p>
            <a:pPr>
              <a:lnSpc>
                <a:spcPct val="150000"/>
              </a:lnSpc>
            </a:pPr>
            <a:r>
              <a:rPr lang="uk-UA" sz="1800" dirty="0">
                <a:solidFill>
                  <a:srgbClr val="0000CC"/>
                </a:solidFill>
              </a:rPr>
              <a:t>     </a:t>
            </a:r>
            <a:r>
              <a:rPr lang="en-US" sz="1800" dirty="0">
                <a:solidFill>
                  <a:srgbClr val="0000CC"/>
                </a:solidFill>
              </a:rPr>
              <a:t>(try first-guess))</a:t>
            </a:r>
            <a:endParaRPr lang="uk-UA" sz="1800" dirty="0">
              <a:solidFill>
                <a:srgbClr val="0000CC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591944" y="1196753"/>
            <a:ext cx="504848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uk-UA" sz="1600" dirty="0">
                <a:solidFill>
                  <a:srgbClr val="006600"/>
                </a:solidFill>
              </a:rPr>
              <a:t>Форма зв</a:t>
            </a:r>
            <a:r>
              <a:rPr lang="en-US" sz="1600" dirty="0">
                <a:solidFill>
                  <a:srgbClr val="006600"/>
                </a:solidFill>
              </a:rPr>
              <a:t>’</a:t>
            </a:r>
            <a:r>
              <a:rPr lang="uk-UA" sz="1600" dirty="0" err="1">
                <a:solidFill>
                  <a:srgbClr val="006600"/>
                </a:solidFill>
              </a:rPr>
              <a:t>язування</a:t>
            </a:r>
            <a:r>
              <a:rPr lang="uk-UA" sz="1600" dirty="0">
                <a:solidFill>
                  <a:srgbClr val="006600"/>
                </a:solidFill>
              </a:rPr>
              <a:t> імені функції </a:t>
            </a:r>
            <a:r>
              <a:rPr lang="en-US" sz="1600" dirty="0">
                <a:solidFill>
                  <a:srgbClr val="006600"/>
                </a:solidFill>
              </a:rPr>
              <a:t>f</a:t>
            </a:r>
            <a:r>
              <a:rPr lang="uk-UA" sz="1600" dirty="0">
                <a:solidFill>
                  <a:srgbClr val="006600"/>
                </a:solidFill>
              </a:rPr>
              <a:t> з параметром </a:t>
            </a:r>
            <a:r>
              <a:rPr lang="en-US" sz="1600" dirty="0">
                <a:solidFill>
                  <a:srgbClr val="0000CC"/>
                </a:solidFill>
              </a:rPr>
              <a:t>first-guess</a:t>
            </a:r>
            <a:endParaRPr lang="uk-UA" sz="1600" dirty="0">
              <a:solidFill>
                <a:srgbClr val="0066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628910" y="1844825"/>
            <a:ext cx="504848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uk-UA" sz="1600" dirty="0">
                <a:solidFill>
                  <a:srgbClr val="006600"/>
                </a:solidFill>
              </a:rPr>
              <a:t>Форма зв</a:t>
            </a:r>
            <a:r>
              <a:rPr lang="en-US" sz="1600" dirty="0">
                <a:solidFill>
                  <a:srgbClr val="006600"/>
                </a:solidFill>
              </a:rPr>
              <a:t>’</a:t>
            </a:r>
            <a:r>
              <a:rPr lang="uk-UA" sz="1600" dirty="0" err="1">
                <a:solidFill>
                  <a:srgbClr val="006600"/>
                </a:solidFill>
              </a:rPr>
              <a:t>язування</a:t>
            </a:r>
            <a:r>
              <a:rPr lang="uk-UA" sz="1600" dirty="0">
                <a:solidFill>
                  <a:srgbClr val="006600"/>
                </a:solidFill>
              </a:rPr>
              <a:t> імені функції </a:t>
            </a:r>
            <a:r>
              <a:rPr lang="en-US" sz="1600" dirty="0">
                <a:solidFill>
                  <a:srgbClr val="006600"/>
                </a:solidFill>
              </a:rPr>
              <a:t>f</a:t>
            </a:r>
            <a:r>
              <a:rPr lang="uk-UA" sz="1600" dirty="0">
                <a:solidFill>
                  <a:srgbClr val="006600"/>
                </a:solidFill>
              </a:rPr>
              <a:t> з параметром </a:t>
            </a:r>
            <a:r>
              <a:rPr lang="en-US" sz="1600" dirty="0">
                <a:solidFill>
                  <a:srgbClr val="0000CC"/>
                </a:solidFill>
              </a:rPr>
              <a:t>first-guess</a:t>
            </a:r>
            <a:endParaRPr lang="uk-UA" sz="1600" dirty="0">
              <a:solidFill>
                <a:srgbClr val="0066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30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0744461"/>
      </p:ext>
    </p:extLst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24000" y="5835"/>
            <a:ext cx="91440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solidFill>
                  <a:schemeClr val="bg1"/>
                </a:solidFill>
              </a:rPr>
              <a:t>Процедури як значення, що повертаються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14500" y="948035"/>
            <a:ext cx="8515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>
                <a:latin typeface="+mn-lt"/>
              </a:rPr>
              <a:t>Ідея</a:t>
            </a:r>
            <a:r>
              <a:rPr lang="ru-RU" sz="2000" dirty="0">
                <a:latin typeface="+mn-lt"/>
              </a:rPr>
              <a:t> – </a:t>
            </a:r>
            <a:r>
              <a:rPr lang="ru-RU" sz="2000" dirty="0" err="1">
                <a:latin typeface="+mn-lt"/>
              </a:rPr>
              <a:t>створити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процедури</a:t>
            </a:r>
            <a:r>
              <a:rPr lang="ru-RU" sz="2000" dirty="0">
                <a:latin typeface="+mn-lt"/>
              </a:rPr>
              <a:t>, </a:t>
            </a:r>
            <a:r>
              <a:rPr lang="ru-RU" sz="2000" dirty="0" err="1">
                <a:latin typeface="+mn-lt"/>
              </a:rPr>
              <a:t>які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повертають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значення</a:t>
            </a:r>
            <a:r>
              <a:rPr lang="ru-RU" sz="2000" dirty="0">
                <a:latin typeface="+mn-lt"/>
              </a:rPr>
              <a:t> у </a:t>
            </a:r>
            <a:r>
              <a:rPr lang="ru-RU" sz="2000" dirty="0" err="1">
                <a:latin typeface="+mn-lt"/>
              </a:rPr>
              <a:t>вигляді</a:t>
            </a:r>
            <a:r>
              <a:rPr lang="ru-RU" sz="2000" dirty="0">
                <a:latin typeface="+mn-lt"/>
              </a:rPr>
              <a:t> процедур</a:t>
            </a:r>
            <a:endParaRPr lang="uk-UA" sz="2000" dirty="0"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47825" y="1418080"/>
            <a:ext cx="899260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err="1">
                <a:latin typeface="+mn-lt"/>
              </a:rPr>
              <a:t>Розгляднемо</a:t>
            </a:r>
            <a:r>
              <a:rPr lang="uk-UA" sz="2000" dirty="0">
                <a:latin typeface="+mn-lt"/>
              </a:rPr>
              <a:t> </a:t>
            </a:r>
            <a:r>
              <a:rPr lang="uk-UA" sz="2000" b="1" dirty="0">
                <a:latin typeface="+mn-lt"/>
              </a:rPr>
              <a:t>приклад процедури обчислення квадратного кореня</a:t>
            </a:r>
            <a:r>
              <a:rPr lang="uk-UA" sz="20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uk-UA" sz="2000" b="1" dirty="0">
                <a:solidFill>
                  <a:srgbClr val="0000CC"/>
                </a:solidFill>
                <a:latin typeface="+mn-lt"/>
                <a:sym typeface="Symbol"/>
              </a:rPr>
              <a:t>х </a:t>
            </a:r>
            <a:r>
              <a:rPr lang="uk-UA" sz="2000" dirty="0">
                <a:latin typeface="+mn-lt"/>
              </a:rPr>
              <a:t>як пошук нерухомої точки, вважаючи, що </a:t>
            </a:r>
            <a:r>
              <a:rPr lang="uk-UA" sz="2000" b="1" dirty="0">
                <a:solidFill>
                  <a:srgbClr val="0000CC"/>
                </a:solidFill>
                <a:latin typeface="+mn-lt"/>
              </a:rPr>
              <a:t>√х </a:t>
            </a:r>
            <a:r>
              <a:rPr lang="uk-UA" sz="2000" dirty="0">
                <a:latin typeface="+mn-lt"/>
              </a:rPr>
              <a:t>є нерухома точка функції</a:t>
            </a:r>
            <a:r>
              <a:rPr lang="uk-UA" sz="2000" b="1" dirty="0">
                <a:solidFill>
                  <a:srgbClr val="0000CC"/>
                </a:solidFill>
                <a:latin typeface="+mn-lt"/>
              </a:rPr>
              <a:t>  у = </a:t>
            </a:r>
            <a:r>
              <a:rPr lang="en-US" sz="2000" b="1" dirty="0">
                <a:solidFill>
                  <a:srgbClr val="0000CC"/>
                </a:solidFill>
                <a:latin typeface="+mn-lt"/>
              </a:rPr>
              <a:t>x / y. </a:t>
            </a:r>
            <a:r>
              <a:rPr lang="uk-UA" sz="2000" b="1" dirty="0">
                <a:solidFill>
                  <a:srgbClr val="0000CC"/>
                </a:solidFill>
                <a:latin typeface="+mn-lt"/>
              </a:rPr>
              <a:t> </a:t>
            </a:r>
          </a:p>
          <a:p>
            <a:r>
              <a:rPr lang="uk-UA" sz="2000" dirty="0">
                <a:latin typeface="+mn-lt"/>
              </a:rPr>
              <a:t>Потім використовуємо гальмування усередненням, щоб змусити наближення сходитися. При цьому, отримавши функцію</a:t>
            </a:r>
            <a:r>
              <a:rPr lang="uk-UA" sz="20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0000CC"/>
                </a:solidFill>
                <a:latin typeface="+mn-lt"/>
              </a:rPr>
              <a:t>f</a:t>
            </a:r>
            <a:r>
              <a:rPr lang="en-US" sz="2000" dirty="0">
                <a:latin typeface="+mn-lt"/>
              </a:rPr>
              <a:t>, </a:t>
            </a:r>
            <a:r>
              <a:rPr lang="uk-UA" sz="2000" dirty="0">
                <a:latin typeface="+mn-lt"/>
              </a:rPr>
              <a:t>повертаємо функцію, значення якої в точці</a:t>
            </a:r>
            <a:r>
              <a:rPr lang="uk-UA" sz="2000" b="1" dirty="0">
                <a:solidFill>
                  <a:srgbClr val="0000CC"/>
                </a:solidFill>
                <a:latin typeface="+mn-lt"/>
              </a:rPr>
              <a:t> х </a:t>
            </a:r>
            <a:r>
              <a:rPr lang="uk-UA" sz="2000" dirty="0">
                <a:latin typeface="+mn-lt"/>
              </a:rPr>
              <a:t>є середнє арифметичне між </a:t>
            </a:r>
            <a:r>
              <a:rPr lang="en-US" sz="2000" b="1" dirty="0">
                <a:solidFill>
                  <a:srgbClr val="0000CC"/>
                </a:solidFill>
                <a:latin typeface="+mn-lt"/>
              </a:rPr>
              <a:t>x</a:t>
            </a:r>
            <a:r>
              <a:rPr lang="en-US" sz="2000" dirty="0">
                <a:latin typeface="+mn-lt"/>
              </a:rPr>
              <a:t> </a:t>
            </a:r>
            <a:r>
              <a:rPr lang="uk-UA" sz="2000" dirty="0">
                <a:latin typeface="+mn-lt"/>
              </a:rPr>
              <a:t>і </a:t>
            </a:r>
            <a:r>
              <a:rPr lang="en-US" sz="2000" b="1" dirty="0">
                <a:solidFill>
                  <a:srgbClr val="0000CC"/>
                </a:solidFill>
                <a:latin typeface="+mn-lt"/>
              </a:rPr>
              <a:t>f (x)</a:t>
            </a:r>
            <a:endParaRPr lang="uk-UA" sz="2000" b="1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14500" y="3114527"/>
            <a:ext cx="86296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+mn-lt"/>
              </a:rPr>
              <a:t>Процедура, </a:t>
            </a:r>
            <a:r>
              <a:rPr lang="ru-RU" sz="2000" dirty="0" err="1">
                <a:latin typeface="+mn-lt"/>
              </a:rPr>
              <a:t>що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реалізує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Ідею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гальмування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усередненням</a:t>
            </a:r>
            <a:endParaRPr lang="uk-UA" sz="2000" dirty="0">
              <a:latin typeface="+mn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486150" y="3604856"/>
            <a:ext cx="4572000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(average-damp f)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</a:t>
            </a:r>
            <a:r>
              <a:rPr lang="en-US" sz="2000" dirty="0">
                <a:solidFill>
                  <a:srgbClr val="0000CC"/>
                </a:solidFill>
              </a:rPr>
              <a:t>(lambda (x) (average x (f x))))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90700" y="4494045"/>
            <a:ext cx="8610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>
                <a:solidFill>
                  <a:srgbClr val="0000CC"/>
                </a:solidFill>
                <a:latin typeface="+mn-lt"/>
              </a:rPr>
              <a:t>аverage-damp</a:t>
            </a:r>
            <a:r>
              <a:rPr lang="ru-RU" sz="20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000" dirty="0">
                <a:latin typeface="+mn-lt"/>
              </a:rPr>
              <a:t>- </a:t>
            </a:r>
            <a:r>
              <a:rPr lang="ru-RU" sz="2000" dirty="0" err="1">
                <a:latin typeface="+mn-lt"/>
              </a:rPr>
              <a:t>це</a:t>
            </a:r>
            <a:r>
              <a:rPr lang="ru-RU" sz="2000" dirty="0">
                <a:latin typeface="+mn-lt"/>
              </a:rPr>
              <a:t> процедура, яка </a:t>
            </a:r>
            <a:r>
              <a:rPr lang="ru-RU" sz="2000" dirty="0" err="1">
                <a:latin typeface="+mn-lt"/>
              </a:rPr>
              <a:t>бере</a:t>
            </a:r>
            <a:r>
              <a:rPr lang="ru-RU" sz="2000" dirty="0">
                <a:latin typeface="+mn-lt"/>
              </a:rPr>
              <a:t> в </a:t>
            </a:r>
            <a:r>
              <a:rPr lang="ru-RU" sz="2000" dirty="0" err="1">
                <a:latin typeface="+mn-lt"/>
              </a:rPr>
              <a:t>якості</a:t>
            </a:r>
            <a:r>
              <a:rPr lang="ru-RU" sz="2000" dirty="0">
                <a:latin typeface="+mn-lt"/>
              </a:rPr>
              <a:t> аргументу процедуру </a:t>
            </a:r>
            <a:r>
              <a:rPr lang="ru-RU" sz="2000" b="1" dirty="0">
                <a:solidFill>
                  <a:srgbClr val="0000CC"/>
                </a:solidFill>
                <a:latin typeface="+mn-lt"/>
              </a:rPr>
              <a:t>f </a:t>
            </a:r>
            <a:r>
              <a:rPr lang="ru-RU" sz="2000" dirty="0">
                <a:latin typeface="+mn-lt"/>
              </a:rPr>
              <a:t>і </a:t>
            </a:r>
            <a:r>
              <a:rPr lang="ru-RU" sz="2000" dirty="0" err="1">
                <a:latin typeface="+mn-lt"/>
              </a:rPr>
              <a:t>повертає</a:t>
            </a:r>
            <a:r>
              <a:rPr lang="ru-RU" sz="2000" dirty="0">
                <a:latin typeface="+mn-lt"/>
              </a:rPr>
              <a:t> в </a:t>
            </a:r>
            <a:r>
              <a:rPr lang="ru-RU" sz="2000" dirty="0" err="1">
                <a:latin typeface="+mn-lt"/>
              </a:rPr>
              <a:t>якості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значення</a:t>
            </a:r>
            <a:r>
              <a:rPr lang="ru-RU" sz="2000" dirty="0">
                <a:latin typeface="+mn-lt"/>
              </a:rPr>
              <a:t> процедуру (</a:t>
            </a:r>
            <a:r>
              <a:rPr lang="ru-RU" sz="2000" dirty="0" err="1">
                <a:latin typeface="+mn-lt"/>
              </a:rPr>
              <a:t>отриману</a:t>
            </a:r>
            <a:r>
              <a:rPr lang="ru-RU" sz="2000" dirty="0">
                <a:latin typeface="+mn-lt"/>
              </a:rPr>
              <a:t> за </a:t>
            </a:r>
            <a:r>
              <a:rPr lang="ru-RU" sz="2000" dirty="0" err="1">
                <a:latin typeface="+mn-lt"/>
              </a:rPr>
              <a:t>допомогою</a:t>
            </a:r>
            <a:r>
              <a:rPr lang="ru-RU" sz="2000" dirty="0">
                <a:latin typeface="+mn-lt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+mn-lt"/>
              </a:rPr>
              <a:t>lambda</a:t>
            </a:r>
            <a:r>
              <a:rPr lang="ru-RU" sz="2000" dirty="0">
                <a:latin typeface="+mn-lt"/>
              </a:rPr>
              <a:t>), яка, будучи </a:t>
            </a:r>
            <a:r>
              <a:rPr lang="ru-RU" sz="2000" dirty="0" err="1">
                <a:latin typeface="+mn-lt"/>
              </a:rPr>
              <a:t>застосована</a:t>
            </a:r>
            <a:r>
              <a:rPr lang="ru-RU" sz="2000" dirty="0">
                <a:latin typeface="+mn-lt"/>
              </a:rPr>
              <a:t> до числа </a:t>
            </a:r>
            <a:r>
              <a:rPr lang="ru-RU" sz="2000" b="1" dirty="0">
                <a:solidFill>
                  <a:srgbClr val="0000CC"/>
                </a:solidFill>
                <a:latin typeface="+mn-lt"/>
              </a:rPr>
              <a:t>x</a:t>
            </a:r>
            <a:r>
              <a:rPr lang="ru-RU" sz="2000" dirty="0">
                <a:latin typeface="+mn-lt"/>
              </a:rPr>
              <a:t>, </a:t>
            </a:r>
            <a:r>
              <a:rPr lang="ru-RU" sz="2000" dirty="0" err="1">
                <a:latin typeface="+mn-lt"/>
              </a:rPr>
              <a:t>повертає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середнє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між</a:t>
            </a:r>
            <a:r>
              <a:rPr lang="ru-RU" sz="2000" dirty="0">
                <a:latin typeface="+mn-lt"/>
              </a:rPr>
              <a:t> </a:t>
            </a:r>
            <a:r>
              <a:rPr lang="ru-RU" sz="2000" b="1" dirty="0">
                <a:solidFill>
                  <a:srgbClr val="0000CC"/>
                </a:solidFill>
                <a:latin typeface="+mn-lt"/>
              </a:rPr>
              <a:t>x</a:t>
            </a:r>
            <a:r>
              <a:rPr lang="ru-RU" sz="2000" dirty="0">
                <a:latin typeface="+mn-lt"/>
              </a:rPr>
              <a:t> і (</a:t>
            </a:r>
            <a:r>
              <a:rPr lang="ru-RU" sz="2000" b="1" dirty="0">
                <a:solidFill>
                  <a:srgbClr val="0000CC"/>
                </a:solidFill>
                <a:latin typeface="+mn-lt"/>
              </a:rPr>
              <a:t>f x</a:t>
            </a:r>
            <a:r>
              <a:rPr lang="ru-RU" sz="2000" dirty="0">
                <a:latin typeface="+mn-lt"/>
              </a:rPr>
              <a:t>).</a:t>
            </a:r>
            <a:endParaRPr lang="uk-UA" sz="2000" dirty="0">
              <a:latin typeface="+mn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524000" y="5640170"/>
            <a:ext cx="3619500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((average-damp square) 10)</a:t>
            </a:r>
          </a:p>
          <a:p>
            <a:r>
              <a:rPr lang="uk-UA" sz="2000" i="1" dirty="0">
                <a:solidFill>
                  <a:srgbClr val="FF0000"/>
                </a:solidFill>
              </a:rPr>
              <a:t>55</a:t>
            </a:r>
            <a:endParaRPr lang="uk-UA" sz="2000" dirty="0">
              <a:solidFill>
                <a:srgbClr val="FF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467350" y="5509708"/>
            <a:ext cx="5200650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000" dirty="0" err="1">
                <a:latin typeface="+mn-lt"/>
              </a:rPr>
              <a:t>Застосування</a:t>
            </a:r>
            <a:r>
              <a:rPr lang="ru-RU" sz="2000" dirty="0">
                <a:latin typeface="+mn-lt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+mn-lt"/>
              </a:rPr>
              <a:t>average-damp</a:t>
            </a:r>
            <a:r>
              <a:rPr lang="ru-RU" sz="2000" dirty="0">
                <a:latin typeface="+mn-lt"/>
              </a:rPr>
              <a:t> до </a:t>
            </a:r>
            <a:r>
              <a:rPr lang="ru-RU" sz="2000" dirty="0" err="1">
                <a:latin typeface="+mn-lt"/>
              </a:rPr>
              <a:t>процедури</a:t>
            </a:r>
            <a:r>
              <a:rPr lang="ru-RU" sz="2000" dirty="0">
                <a:latin typeface="+mn-lt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+mn-lt"/>
              </a:rPr>
              <a:t>square</a:t>
            </a:r>
            <a:r>
              <a:rPr lang="ru-RU" sz="2000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отримує</a:t>
            </a:r>
            <a:r>
              <a:rPr lang="ru-RU" sz="2000" dirty="0">
                <a:latin typeface="+mn-lt"/>
              </a:rPr>
              <a:t> процедуру, </a:t>
            </a:r>
            <a:r>
              <a:rPr lang="ru-RU" sz="2000" dirty="0" err="1">
                <a:latin typeface="+mn-lt"/>
              </a:rPr>
              <a:t>значенням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якої</a:t>
            </a:r>
            <a:r>
              <a:rPr lang="ru-RU" sz="2000" dirty="0">
                <a:latin typeface="+mn-lt"/>
              </a:rPr>
              <a:t> для </a:t>
            </a:r>
            <a:r>
              <a:rPr lang="ru-RU" sz="2000" dirty="0" err="1">
                <a:latin typeface="+mn-lt"/>
              </a:rPr>
              <a:t>деякого</a:t>
            </a:r>
            <a:r>
              <a:rPr lang="ru-RU" sz="2000" dirty="0">
                <a:latin typeface="+mn-lt"/>
              </a:rPr>
              <a:t> числа x буде </a:t>
            </a:r>
            <a:r>
              <a:rPr lang="ru-RU" sz="2000" dirty="0" err="1">
                <a:latin typeface="+mn-lt"/>
              </a:rPr>
              <a:t>середнє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між</a:t>
            </a:r>
            <a:r>
              <a:rPr lang="ru-RU" sz="2000" dirty="0">
                <a:latin typeface="+mn-lt"/>
              </a:rPr>
              <a:t> </a:t>
            </a:r>
            <a:r>
              <a:rPr lang="ru-RU" sz="2000" b="1" dirty="0">
                <a:solidFill>
                  <a:srgbClr val="0000CC"/>
                </a:solidFill>
                <a:latin typeface="+mn-lt"/>
              </a:rPr>
              <a:t>x </a:t>
            </a:r>
            <a:r>
              <a:rPr lang="ru-RU" sz="2000" dirty="0">
                <a:latin typeface="+mn-lt"/>
              </a:rPr>
              <a:t>і </a:t>
            </a:r>
            <a:r>
              <a:rPr lang="ru-RU" sz="2000" b="1" dirty="0">
                <a:solidFill>
                  <a:srgbClr val="0000CC"/>
                </a:solidFill>
                <a:latin typeface="+mn-lt"/>
              </a:rPr>
              <a:t>x</a:t>
            </a:r>
            <a:r>
              <a:rPr lang="ru-RU" sz="2000" b="1" baseline="30000" dirty="0">
                <a:solidFill>
                  <a:srgbClr val="0000CC"/>
                </a:solidFill>
                <a:latin typeface="+mn-lt"/>
              </a:rPr>
              <a:t>2</a:t>
            </a:r>
            <a:r>
              <a:rPr lang="ru-RU" sz="2000" dirty="0">
                <a:latin typeface="+mn-lt"/>
              </a:rPr>
              <a:t>.</a:t>
            </a:r>
            <a:endParaRPr lang="uk-UA" sz="2000" dirty="0">
              <a:latin typeface="+mn-lt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31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69976369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981200" y="1005185"/>
            <a:ext cx="8153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Використовуючи</a:t>
            </a:r>
            <a:r>
              <a:rPr lang="ru-RU" sz="2000" dirty="0"/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average-damp</a:t>
            </a:r>
            <a:r>
              <a:rPr lang="ru-RU" sz="2000" dirty="0"/>
              <a:t>, ми </a:t>
            </a:r>
            <a:r>
              <a:rPr lang="ru-RU" sz="2000" dirty="0" err="1"/>
              <a:t>можемо</a:t>
            </a:r>
            <a:r>
              <a:rPr lang="ru-RU" sz="2000" dirty="0"/>
              <a:t> </a:t>
            </a:r>
            <a:r>
              <a:rPr lang="ru-RU" sz="2000" dirty="0" err="1"/>
              <a:t>переформулювати</a:t>
            </a:r>
            <a:r>
              <a:rPr lang="ru-RU" sz="2000" dirty="0"/>
              <a:t> процедуру </a:t>
            </a:r>
            <a:r>
              <a:rPr lang="ru-RU" sz="2000" dirty="0" err="1"/>
              <a:t>обчислення</a:t>
            </a:r>
            <a:r>
              <a:rPr lang="ru-RU" sz="2000" dirty="0"/>
              <a:t> квадратного </a:t>
            </a:r>
            <a:r>
              <a:rPr lang="ru-RU" sz="2000" dirty="0" err="1"/>
              <a:t>кореня</a:t>
            </a:r>
            <a:r>
              <a:rPr lang="ru-RU" sz="2000" dirty="0"/>
              <a:t> </a:t>
            </a:r>
            <a:r>
              <a:rPr lang="ru-RU" sz="2000" dirty="0" err="1"/>
              <a:t>наступним</a:t>
            </a:r>
            <a:r>
              <a:rPr lang="ru-RU" sz="2000" dirty="0"/>
              <a:t> чином:</a:t>
            </a:r>
            <a:endParaRPr lang="uk-UA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486150" y="2052936"/>
            <a:ext cx="6019800" cy="101566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</a:t>
            </a:r>
            <a:r>
              <a:rPr lang="en-US" sz="2000" dirty="0" err="1">
                <a:solidFill>
                  <a:srgbClr val="0000CC"/>
                </a:solidFill>
              </a:rPr>
              <a:t>sqrt</a:t>
            </a:r>
            <a:r>
              <a:rPr lang="en-US" sz="2000" dirty="0">
                <a:solidFill>
                  <a:srgbClr val="0000CC"/>
                </a:solidFill>
              </a:rPr>
              <a:t> x)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</a:t>
            </a:r>
            <a:r>
              <a:rPr lang="fr-FR" sz="2000" dirty="0">
                <a:solidFill>
                  <a:srgbClr val="0000CC"/>
                </a:solidFill>
              </a:rPr>
              <a:t>(fixed-point (average-damp (lambda (y) (/ x y)))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1.0))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133600" y="3272135"/>
            <a:ext cx="8001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узагальнити</a:t>
            </a:r>
            <a:r>
              <a:rPr lang="ru-RU" sz="2000" dirty="0"/>
              <a:t> процедуру </a:t>
            </a:r>
            <a:r>
              <a:rPr lang="ru-RU" sz="2000" dirty="0" err="1"/>
              <a:t>пошуку</a:t>
            </a:r>
            <a:r>
              <a:rPr lang="ru-RU" sz="2000" dirty="0"/>
              <a:t> квадратного </a:t>
            </a:r>
            <a:r>
              <a:rPr lang="ru-RU" sz="2000" dirty="0" err="1"/>
              <a:t>кореня</a:t>
            </a:r>
            <a:r>
              <a:rPr lang="ru-RU" sz="2000" dirty="0"/>
              <a:t> так,</a:t>
            </a:r>
          </a:p>
          <a:p>
            <a:r>
              <a:rPr lang="ru-RU" sz="2000" dirty="0" err="1"/>
              <a:t>щоб</a:t>
            </a:r>
            <a:r>
              <a:rPr lang="ru-RU" sz="2000" dirty="0"/>
              <a:t> вона </a:t>
            </a:r>
            <a:r>
              <a:rPr lang="ru-RU" sz="2000" dirty="0" err="1"/>
              <a:t>отримувала</a:t>
            </a:r>
            <a:r>
              <a:rPr lang="ru-RU" sz="2000" dirty="0"/>
              <a:t> </a:t>
            </a:r>
            <a:r>
              <a:rPr lang="ru-RU" sz="2000" dirty="0" err="1"/>
              <a:t>кубічні</a:t>
            </a:r>
            <a:r>
              <a:rPr lang="ru-RU" sz="2000" dirty="0"/>
              <a:t> </a:t>
            </a:r>
            <a:r>
              <a:rPr lang="ru-RU" sz="2000" dirty="0" err="1"/>
              <a:t>корені</a:t>
            </a:r>
            <a:endParaRPr lang="uk-UA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57450" y="4276637"/>
            <a:ext cx="7238950" cy="101566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(cube-root x)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</a:t>
            </a:r>
            <a:r>
              <a:rPr lang="en-US" sz="2000" dirty="0">
                <a:solidFill>
                  <a:srgbClr val="0000CC"/>
                </a:solidFill>
              </a:rPr>
              <a:t>(fixed-point (average-damp (lambda (y) (/ x (square y))))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1.0))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24000" y="5835"/>
            <a:ext cx="91440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solidFill>
                  <a:schemeClr val="bg1"/>
                </a:solidFill>
              </a:rPr>
              <a:t>Процедури як значення, що повертаються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32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99869967"/>
      </p:ext>
    </p:extLst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5835"/>
            <a:ext cx="12192000" cy="52322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Приклад. Процедури як значення, що повертаються</a:t>
            </a:r>
            <a:endParaRPr lang="uk-UA" sz="28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1343" y="917139"/>
            <a:ext cx="1196389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Розглянемо поняття </a:t>
            </a:r>
            <a:r>
              <a:rPr lang="uk-UA" sz="2000" b="1" dirty="0"/>
              <a:t>похідної</a:t>
            </a:r>
            <a:r>
              <a:rPr lang="uk-UA" sz="2000" dirty="0"/>
              <a:t>. Взяття похідної, подібно до гальмування усередненням, трансформує одну функцію в іншу. </a:t>
            </a:r>
          </a:p>
          <a:p>
            <a:r>
              <a:rPr lang="uk-UA" sz="2000" dirty="0"/>
              <a:t>Наприклад, похідна функції </a:t>
            </a:r>
            <a:r>
              <a:rPr lang="en-US" sz="2000" dirty="0"/>
              <a:t> </a:t>
            </a:r>
            <a:r>
              <a:rPr lang="en-US" sz="2000" b="1" dirty="0"/>
              <a:t>x</a:t>
            </a:r>
            <a:r>
              <a:rPr lang="en-US" sz="2000" b="1" baseline="30000" dirty="0"/>
              <a:t>3</a:t>
            </a:r>
            <a:r>
              <a:rPr lang="en-US" sz="2000" b="1" dirty="0"/>
              <a:t> </a:t>
            </a:r>
            <a:r>
              <a:rPr lang="uk-UA" sz="2000" dirty="0"/>
              <a:t>є функція </a:t>
            </a:r>
            <a:r>
              <a:rPr lang="en-US" sz="2000" b="1" dirty="0"/>
              <a:t>3x</a:t>
            </a:r>
            <a:r>
              <a:rPr lang="en-US" sz="2000" b="1" baseline="30000" dirty="0"/>
              <a:t>2</a:t>
            </a:r>
            <a:r>
              <a:rPr lang="en-US" sz="2000" dirty="0"/>
              <a:t>. </a:t>
            </a:r>
            <a:endParaRPr lang="uk-UA" sz="2000" dirty="0"/>
          </a:p>
          <a:p>
            <a:r>
              <a:rPr lang="uk-UA" sz="2000" dirty="0"/>
              <a:t>У загальному випадку, якщо </a:t>
            </a:r>
            <a:r>
              <a:rPr lang="en-US" sz="2000" b="1" dirty="0">
                <a:solidFill>
                  <a:srgbClr val="0000CC"/>
                </a:solidFill>
              </a:rPr>
              <a:t>g</a:t>
            </a:r>
            <a:r>
              <a:rPr lang="en-US" sz="2000" dirty="0"/>
              <a:t> </a:t>
            </a:r>
            <a:r>
              <a:rPr lang="uk-UA" sz="2000" dirty="0"/>
              <a:t>є функція, а </a:t>
            </a:r>
            <a:r>
              <a:rPr lang="en-US" sz="2000" b="1" dirty="0">
                <a:solidFill>
                  <a:srgbClr val="0000CC"/>
                </a:solidFill>
              </a:rPr>
              <a:t>dx</a:t>
            </a:r>
            <a:r>
              <a:rPr lang="en-US" sz="2000" dirty="0"/>
              <a:t> - </a:t>
            </a:r>
            <a:r>
              <a:rPr lang="uk-UA" sz="2000" dirty="0"/>
              <a:t>маленьке число, то похідна </a:t>
            </a:r>
            <a:r>
              <a:rPr lang="en-US" sz="2000" b="1" dirty="0">
                <a:solidFill>
                  <a:srgbClr val="0000CC"/>
                </a:solidFill>
              </a:rPr>
              <a:t>Dg</a:t>
            </a:r>
            <a:r>
              <a:rPr lang="en-US" sz="2000" dirty="0"/>
              <a:t> </a:t>
            </a:r>
            <a:r>
              <a:rPr lang="uk-UA" sz="2000" dirty="0"/>
              <a:t>функції </a:t>
            </a:r>
            <a:r>
              <a:rPr lang="en-US" sz="2000" b="1" dirty="0">
                <a:solidFill>
                  <a:srgbClr val="0000CC"/>
                </a:solidFill>
              </a:rPr>
              <a:t>g</a:t>
            </a:r>
            <a:r>
              <a:rPr lang="en-US" sz="2000" dirty="0"/>
              <a:t> </a:t>
            </a:r>
            <a:r>
              <a:rPr lang="uk-UA" sz="2000" dirty="0"/>
              <a:t>є функція, значення якої в кожній точці </a:t>
            </a:r>
            <a:r>
              <a:rPr lang="en-US" sz="2000" dirty="0"/>
              <a:t>x </a:t>
            </a:r>
            <a:r>
              <a:rPr lang="uk-UA" sz="2000" dirty="0"/>
              <a:t>описується формулою при </a:t>
            </a:r>
            <a:r>
              <a:rPr lang="en-US" sz="2000" b="1" dirty="0">
                <a:solidFill>
                  <a:srgbClr val="0000CC"/>
                </a:solidFill>
              </a:rPr>
              <a:t>dx</a:t>
            </a:r>
            <a:r>
              <a:rPr lang="en-US" sz="2000" dirty="0"/>
              <a:t>, </a:t>
            </a:r>
            <a:r>
              <a:rPr lang="uk-UA" sz="2000" dirty="0"/>
              <a:t>яка прагне до нуля: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2720550"/>
            <a:ext cx="4058478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359697" y="3749996"/>
            <a:ext cx="5244341" cy="193899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dx 0.00001)</a:t>
            </a:r>
            <a:endParaRPr lang="uk-UA" sz="2000" dirty="0">
              <a:solidFill>
                <a:srgbClr val="0000CC"/>
              </a:solidFill>
            </a:endParaRPr>
          </a:p>
          <a:p>
            <a:endParaRPr lang="uk-UA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(define (</a:t>
            </a:r>
            <a:r>
              <a:rPr lang="en-US" sz="2000" dirty="0" err="1">
                <a:solidFill>
                  <a:srgbClr val="0000CC"/>
                </a:solidFill>
              </a:rPr>
              <a:t>deriv</a:t>
            </a:r>
            <a:r>
              <a:rPr lang="en-US" sz="2000" dirty="0">
                <a:solidFill>
                  <a:srgbClr val="0000CC"/>
                </a:solidFill>
              </a:rPr>
              <a:t> g)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</a:t>
            </a:r>
            <a:r>
              <a:rPr lang="en-US" sz="2000" dirty="0">
                <a:solidFill>
                  <a:srgbClr val="0000CC"/>
                </a:solidFill>
              </a:rPr>
              <a:t>(lambda (x)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</a:t>
            </a:r>
            <a:r>
              <a:rPr lang="nn-NO" sz="2000" dirty="0">
                <a:solidFill>
                  <a:srgbClr val="0000CC"/>
                </a:solidFill>
              </a:rPr>
              <a:t>(/ (- (g (+ x dx)) (g x))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              </a:t>
            </a:r>
            <a:r>
              <a:rPr lang="en-US" sz="2000" dirty="0">
                <a:solidFill>
                  <a:srgbClr val="0000CC"/>
                </a:solidFill>
              </a:rPr>
              <a:t>dx)))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91344" y="5824475"/>
            <a:ext cx="10476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dirty="0"/>
              <a:t>Процедура </a:t>
            </a:r>
            <a:r>
              <a:rPr lang="ru-RU" sz="1800" dirty="0" err="1"/>
              <a:t>deriv</a:t>
            </a:r>
            <a:r>
              <a:rPr lang="ru-RU" sz="1800" dirty="0"/>
              <a:t> </a:t>
            </a:r>
            <a:r>
              <a:rPr lang="ru-RU" sz="1800" dirty="0" err="1"/>
              <a:t>бере</a:t>
            </a:r>
            <a:r>
              <a:rPr lang="ru-RU" sz="1800" dirty="0"/>
              <a:t> процедуру в </a:t>
            </a:r>
            <a:r>
              <a:rPr lang="ru-RU" sz="1800" dirty="0" err="1"/>
              <a:t>якості</a:t>
            </a:r>
            <a:r>
              <a:rPr lang="ru-RU" sz="1800" dirty="0"/>
              <a:t> аргументу і </a:t>
            </a:r>
            <a:r>
              <a:rPr lang="ru-RU" sz="1800" dirty="0" err="1"/>
              <a:t>повертає</a:t>
            </a:r>
            <a:r>
              <a:rPr lang="ru-RU" sz="1800" dirty="0"/>
              <a:t> процедуру як </a:t>
            </a:r>
            <a:r>
              <a:rPr lang="ru-RU" sz="1800" dirty="0" err="1"/>
              <a:t>значення</a:t>
            </a:r>
            <a:r>
              <a:rPr lang="ru-RU" sz="1800" dirty="0"/>
              <a:t>.</a:t>
            </a:r>
            <a:endParaRPr lang="uk-UA" sz="18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33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97539934"/>
      </p:ext>
    </p:extLst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07568" y="980728"/>
            <a:ext cx="7296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err="1"/>
              <a:t>Наприклад</a:t>
            </a:r>
            <a:r>
              <a:rPr lang="ru-RU" sz="1800" dirty="0"/>
              <a:t>, </a:t>
            </a:r>
            <a:r>
              <a:rPr lang="ru-RU" sz="1800" dirty="0" err="1"/>
              <a:t>щоб</a:t>
            </a:r>
            <a:r>
              <a:rPr lang="ru-RU" sz="1800" dirty="0"/>
              <a:t> </a:t>
            </a:r>
            <a:r>
              <a:rPr lang="ru-RU" sz="1800" dirty="0" err="1"/>
              <a:t>знайти</a:t>
            </a:r>
            <a:r>
              <a:rPr lang="ru-RU" sz="1800" dirty="0"/>
              <a:t> </a:t>
            </a:r>
            <a:r>
              <a:rPr lang="ru-RU" sz="1800" dirty="0" err="1"/>
              <a:t>наближене</a:t>
            </a:r>
            <a:r>
              <a:rPr lang="ru-RU" sz="1800" dirty="0"/>
              <a:t> </a:t>
            </a:r>
            <a:r>
              <a:rPr lang="ru-RU" sz="1800" dirty="0" err="1"/>
              <a:t>значення</a:t>
            </a:r>
            <a:r>
              <a:rPr lang="ru-RU" sz="1800" dirty="0"/>
              <a:t> </a:t>
            </a:r>
            <a:r>
              <a:rPr lang="ru-RU" sz="1800" dirty="0" err="1"/>
              <a:t>похідної</a:t>
            </a:r>
            <a:r>
              <a:rPr lang="ru-RU" sz="1800" dirty="0"/>
              <a:t>  x</a:t>
            </a:r>
            <a:r>
              <a:rPr lang="ru-RU" sz="1800" baseline="30000" dirty="0"/>
              <a:t>3 </a:t>
            </a:r>
            <a:r>
              <a:rPr lang="ru-RU" sz="1800" dirty="0"/>
              <a:t>в </a:t>
            </a:r>
            <a:r>
              <a:rPr lang="ru-RU" sz="1800" dirty="0" err="1"/>
              <a:t>точці</a:t>
            </a:r>
            <a:r>
              <a:rPr lang="ru-RU" sz="1800" dirty="0"/>
              <a:t> 5 :</a:t>
            </a:r>
            <a:endParaRPr lang="uk-UA" sz="1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079776" y="1556793"/>
            <a:ext cx="3124200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rgbClr val="0000CC"/>
                </a:solidFill>
              </a:rPr>
              <a:t>(define (cube x) (* x x x))</a:t>
            </a:r>
            <a:endParaRPr lang="uk-UA" sz="2000" dirty="0">
              <a:solidFill>
                <a:srgbClr val="0000CC"/>
              </a:solidFill>
            </a:endParaRPr>
          </a:p>
          <a:p>
            <a:endParaRPr lang="uk-UA" sz="2000" dirty="0">
              <a:solidFill>
                <a:srgbClr val="0000CC"/>
              </a:solidFill>
            </a:endParaRPr>
          </a:p>
          <a:p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((</a:t>
            </a:r>
            <a:r>
              <a:rPr lang="en-US" sz="2000" dirty="0" err="1">
                <a:solidFill>
                  <a:srgbClr val="0000CC"/>
                </a:solidFill>
              </a:rPr>
              <a:t>deriv</a:t>
            </a:r>
            <a:r>
              <a:rPr lang="en-US" sz="2000" dirty="0">
                <a:solidFill>
                  <a:srgbClr val="0000CC"/>
                </a:solidFill>
              </a:rPr>
              <a:t> cube) 5)</a:t>
            </a:r>
          </a:p>
          <a:p>
            <a:r>
              <a:rPr lang="uk-UA" sz="2000" i="1" dirty="0">
                <a:solidFill>
                  <a:srgbClr val="FF0000"/>
                </a:solidFill>
              </a:rPr>
              <a:t>75.00014999664018</a:t>
            </a:r>
            <a:endParaRPr lang="uk-UA" sz="2000" dirty="0">
              <a:solidFill>
                <a:srgbClr val="FF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34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81834608"/>
      </p:ext>
    </p:extLst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3987800" y="205105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1703513" y="46059"/>
            <a:ext cx="824388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1000" indent="-381000" algn="ctr" eaLnBrk="0" hangingPunct="0">
              <a:spcBef>
                <a:spcPct val="20000"/>
              </a:spcBef>
            </a:pPr>
            <a:r>
              <a:rPr lang="uk-UA" sz="2700" b="1" dirty="0">
                <a:solidFill>
                  <a:schemeClr val="bg1"/>
                </a:solidFill>
              </a:rPr>
              <a:t>Література з програмування на </a:t>
            </a:r>
            <a:r>
              <a:rPr lang="en-US" sz="2700" b="1" dirty="0">
                <a:solidFill>
                  <a:schemeClr val="bg1"/>
                </a:solidFill>
              </a:rPr>
              <a:t>Scheme</a:t>
            </a:r>
            <a:endParaRPr lang="uk-UA" sz="27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1344" y="980729"/>
            <a:ext cx="10476656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sz="1800" dirty="0"/>
              <a:t>Навчальні матеріали </a:t>
            </a:r>
            <a:r>
              <a:rPr lang="uk-UA" sz="1800" dirty="0" err="1"/>
              <a:t>Ковалюк</a:t>
            </a:r>
            <a:r>
              <a:rPr lang="uk-UA" sz="1800" dirty="0"/>
              <a:t> Т.В. </a:t>
            </a:r>
            <a:r>
              <a:rPr lang="en-US" sz="1800" dirty="0">
                <a:hlinkClick r:id="rId2"/>
              </a:rPr>
              <a:t>https://github.com/tkovalyuk/</a:t>
            </a:r>
            <a:endParaRPr lang="uk-UA" sz="1800" dirty="0"/>
          </a:p>
          <a:p>
            <a:pPr marL="342900" indent="-342900">
              <a:buFont typeface="+mj-lt"/>
              <a:buAutoNum type="arabicPeriod"/>
            </a:pPr>
            <a:r>
              <a:rPr lang="uk-UA" sz="1800" dirty="0"/>
              <a:t>Стандарт </a:t>
            </a:r>
            <a:r>
              <a:rPr lang="en-US" sz="1800" dirty="0"/>
              <a:t>Scheme</a:t>
            </a:r>
            <a:r>
              <a:rPr lang="uk-UA" sz="1800" dirty="0"/>
              <a:t>, версія 6.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GB" sz="1800" dirty="0">
                <a:hlinkClick r:id="rId3"/>
              </a:rPr>
              <a:t>http://www.r6rs.org/final/html/r6rs/r6rs-Z-H-2.html#node_toc_start</a:t>
            </a:r>
            <a:endParaRPr lang="uk-UA" sz="1800" dirty="0"/>
          </a:p>
          <a:p>
            <a:pPr marL="342900" indent="-342900">
              <a:buFont typeface="+mj-lt"/>
              <a:buAutoNum type="arabicPeriod"/>
            </a:pPr>
            <a:r>
              <a:rPr lang="uk-UA" sz="1800" dirty="0"/>
              <a:t>Стандарт </a:t>
            </a:r>
            <a:r>
              <a:rPr lang="en-US" sz="1800" dirty="0"/>
              <a:t>Scheme</a:t>
            </a:r>
            <a:r>
              <a:rPr lang="uk-UA" sz="1800" dirty="0"/>
              <a:t>, версія </a:t>
            </a:r>
            <a:r>
              <a:rPr lang="en-US" sz="1800" dirty="0"/>
              <a:t>7.</a:t>
            </a:r>
            <a:r>
              <a:rPr lang="uk-UA" sz="1800" dirty="0"/>
              <a:t> </a:t>
            </a:r>
            <a:r>
              <a:rPr lang="en-US" sz="1800" dirty="0"/>
              <a:t>Revised7 Report on the Algorithmic Language Scheme</a:t>
            </a:r>
            <a:r>
              <a:rPr lang="uk-UA" sz="1800" dirty="0"/>
              <a:t>. </a:t>
            </a:r>
            <a:r>
              <a:rPr lang="en-GB" sz="1800" dirty="0">
                <a:hlinkClick r:id="rId4"/>
              </a:rPr>
              <a:t>http://www.larcenists.org/Documentation/Documentation0.98/r7rs.pdf</a:t>
            </a:r>
            <a:endParaRPr lang="uk-UA" sz="1800" dirty="0"/>
          </a:p>
          <a:p>
            <a:pPr marL="342900" indent="-342900">
              <a:buFont typeface="+mj-lt"/>
              <a:buAutoNum type="arabicPeriod"/>
            </a:pPr>
            <a:r>
              <a:rPr lang="ru-RU" sz="1800" dirty="0" err="1"/>
              <a:t>Абельсон</a:t>
            </a:r>
            <a:r>
              <a:rPr lang="ru-RU" sz="1800" dirty="0"/>
              <a:t> Гарольд, </a:t>
            </a:r>
            <a:r>
              <a:rPr lang="ru-RU" sz="1800" dirty="0" err="1"/>
              <a:t>Сассман</a:t>
            </a:r>
            <a:r>
              <a:rPr lang="ru-RU" sz="1800" dirty="0"/>
              <a:t> </a:t>
            </a:r>
            <a:r>
              <a:rPr lang="ru-RU" sz="1800" dirty="0" err="1"/>
              <a:t>Джеральд</a:t>
            </a:r>
            <a:r>
              <a:rPr lang="ru-RU" sz="1800" dirty="0"/>
              <a:t> </a:t>
            </a:r>
            <a:r>
              <a:rPr lang="ru-RU" sz="1800" dirty="0" err="1"/>
              <a:t>Джей</a:t>
            </a:r>
            <a:r>
              <a:rPr lang="ru-RU" sz="1800" dirty="0"/>
              <a:t>, </a:t>
            </a:r>
            <a:r>
              <a:rPr lang="ru-RU" sz="1800" dirty="0" err="1"/>
              <a:t>Сассман</a:t>
            </a:r>
            <a:r>
              <a:rPr lang="ru-RU" sz="1800" dirty="0"/>
              <a:t> </a:t>
            </a:r>
            <a:r>
              <a:rPr lang="ru-RU" sz="1800" dirty="0" err="1"/>
              <a:t>Джули</a:t>
            </a:r>
            <a:r>
              <a:rPr lang="ru-RU" sz="1800" dirty="0"/>
              <a:t>. Структура и интерпретация компьютерных программ. </a:t>
            </a:r>
            <a:r>
              <a:rPr lang="en-GB" sz="1800" dirty="0">
                <a:hlinkClick r:id="rId5"/>
              </a:rPr>
              <a:t>https://www.twirpx.com/file/81061/</a:t>
            </a:r>
            <a:r>
              <a:rPr lang="uk-UA" sz="1800" dirty="0"/>
              <a:t/>
            </a:r>
            <a:br>
              <a:rPr lang="uk-UA" sz="1800" dirty="0"/>
            </a:br>
            <a:r>
              <a:rPr lang="en-GB" sz="1200" dirty="0"/>
              <a:t>https://library.kre.dp.ua/Books/2-4%20kurs/%D0%90%D0%BB%D0%B3%D0%BE%D1%80%D0%B8%D1%82%D0%BC%D0%B8%20%D1%96%20%D0%BC%D0%B5%D1%82%D0%BE%D0%B4%D0%B8%20%D0%BE%D0%B1%D1%87%D0%B8%D1%81%D0%BB%D0%B5%D0%BD%D1%8C/%D0%94%D0%BE%D0%B4%D0%B0%D1%82%D0%BA%D0%BE%D0%B2%D1%96%20%D0%BC%D0%B0%D1%82%D0%B5%D1%80%D1%96%D0%B0%D0%BB%D0%B8/%D0%90%D0%B1%D0%B5%D0%BB%D1%8C%D1%81%D0%BE%D0%BD%2C%20%D0%A1%D0%B0%D1%81%D1%81%D0%BC%D0%B0%D0%BD%20-%20%D0%A1%D1%82%D1%80%D1%83%D0%BA%D1%82%D1%83%D1%80%D0%B0%20%D0%B8%20%D0%B8%D0%BD%D1%82%D0%B5%D1%80%D0%BF%D1%80%D0%B5%D1%82%D0%B0%D1%86%D0%B8%D1%8F%20%D0%BA%D0%BE%D0%BC%D0%BF%D1%8C%D1%8E%D1%82%D0%B5%D1%80%D0%BD%D1%8B%D1%85%20%D0%BF%D1%80%D0%BE%D0%B3%D1%80%D0%B0%D0%BC%D0%BC.pdf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R. Kent </a:t>
            </a:r>
            <a:r>
              <a:rPr lang="en-US" sz="1800" dirty="0" err="1"/>
              <a:t>Dybvig</a:t>
            </a:r>
            <a:r>
              <a:rPr lang="en-US" sz="1800" dirty="0"/>
              <a:t>. The Scheme Programming Language. </a:t>
            </a:r>
            <a:r>
              <a:rPr lang="en-US" sz="1800" dirty="0">
                <a:hlinkClick r:id="rId6"/>
              </a:rPr>
              <a:t>https://www.scheme.com/tspl4/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ru-RU" sz="1800" dirty="0" err="1"/>
              <a:t>Кристиан</a:t>
            </a:r>
            <a:r>
              <a:rPr lang="ru-RU" sz="1800" dirty="0"/>
              <a:t> </a:t>
            </a:r>
            <a:r>
              <a:rPr lang="ru-RU" sz="1800" dirty="0" err="1"/>
              <a:t>Кеннек</a:t>
            </a:r>
            <a:r>
              <a:rPr lang="ru-RU" sz="1800" dirty="0"/>
              <a:t>. Интерпретация Лиспа и </a:t>
            </a:r>
            <a:r>
              <a:rPr lang="ru-RU" sz="1800" dirty="0" err="1"/>
              <a:t>Scheme</a:t>
            </a:r>
            <a:r>
              <a:rPr lang="en-US" sz="1800" dirty="0"/>
              <a:t>. </a:t>
            </a:r>
            <a:r>
              <a:rPr lang="en-US" sz="1800" dirty="0">
                <a:hlinkClick r:id="rId7"/>
              </a:rPr>
              <a:t>http://blog.ilammy.net/lisp/index.html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ru-RU" sz="1800" dirty="0" err="1"/>
              <a:t>Майлингова</a:t>
            </a:r>
            <a:r>
              <a:rPr lang="ru-RU" sz="1800" dirty="0"/>
              <a:t> О. Л., </a:t>
            </a:r>
            <a:r>
              <a:rPr lang="ru-RU" sz="1800" dirty="0" err="1"/>
              <a:t>Манжелей</a:t>
            </a:r>
            <a:r>
              <a:rPr lang="ru-RU" sz="1800" dirty="0"/>
              <a:t> С. Г., </a:t>
            </a:r>
            <a:r>
              <a:rPr lang="ru-RU" sz="1800" dirty="0" err="1"/>
              <a:t>Соловская</a:t>
            </a:r>
            <a:r>
              <a:rPr lang="ru-RU" sz="1800" dirty="0"/>
              <a:t> Л. Б. </a:t>
            </a:r>
            <a:r>
              <a:rPr lang="ru-RU" sz="1800" dirty="0" err="1"/>
              <a:t>Прототипирование</a:t>
            </a:r>
            <a:r>
              <a:rPr lang="ru-RU" sz="1800" dirty="0"/>
              <a:t> программ на языке </a:t>
            </a:r>
            <a:r>
              <a:rPr lang="ru-RU" sz="1800" dirty="0" err="1"/>
              <a:t>Scheme</a:t>
            </a:r>
            <a:r>
              <a:rPr lang="en-US" sz="1800" dirty="0"/>
              <a:t>. </a:t>
            </a:r>
            <a:r>
              <a:rPr lang="en-US" sz="1800" dirty="0">
                <a:hlinkClick r:id="rId8"/>
              </a:rPr>
              <a:t>https://docplayer.ru/71381060-Prototipirovanie-programm-na-yazyke-scheme-metodicheskoe-posobie-po-praktikumu.html</a:t>
            </a:r>
            <a:r>
              <a:rPr lang="en-US" sz="1800" dirty="0"/>
              <a:t> </a:t>
            </a:r>
            <a:endParaRPr lang="ru-RU" sz="1800" dirty="0">
              <a:latin typeface="Tahoma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35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001" y="38101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Джерела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31504" y="1062336"/>
            <a:ext cx="884599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1. </a:t>
            </a:r>
            <a:r>
              <a:rPr lang="en-US" sz="2000" dirty="0"/>
              <a:t>Harold Abelson</a:t>
            </a:r>
            <a:r>
              <a:rPr lang="uk-UA" sz="2000" dirty="0"/>
              <a:t>,</a:t>
            </a:r>
            <a:r>
              <a:rPr lang="en-US" sz="2000" dirty="0"/>
              <a:t> Gerald Jay </a:t>
            </a:r>
            <a:r>
              <a:rPr lang="en-US" sz="2000" dirty="0" err="1"/>
              <a:t>Sussman</a:t>
            </a:r>
            <a:r>
              <a:rPr lang="uk-UA" sz="2000" dirty="0"/>
              <a:t>,</a:t>
            </a:r>
            <a:r>
              <a:rPr lang="en-US" sz="2000" dirty="0"/>
              <a:t> Julie </a:t>
            </a:r>
            <a:r>
              <a:rPr lang="en-US" sz="2000" dirty="0" err="1"/>
              <a:t>Sussman</a:t>
            </a:r>
            <a:r>
              <a:rPr lang="uk-UA" sz="2000" dirty="0"/>
              <a:t>. </a:t>
            </a:r>
            <a:r>
              <a:rPr lang="en-US" sz="2000" dirty="0"/>
              <a:t>Structure and Interpretation</a:t>
            </a:r>
          </a:p>
          <a:p>
            <a:r>
              <a:rPr lang="en-US" sz="2000" dirty="0"/>
              <a:t>of Computer Programs</a:t>
            </a:r>
            <a:r>
              <a:rPr lang="uk-UA" sz="2000" dirty="0"/>
              <a:t>. </a:t>
            </a:r>
            <a:r>
              <a:rPr lang="en-US" sz="2000" dirty="0"/>
              <a:t>The MIT Press</a:t>
            </a:r>
            <a:r>
              <a:rPr lang="uk-UA" sz="2000" dirty="0"/>
              <a:t>. 2005 (</a:t>
            </a:r>
            <a:r>
              <a:rPr lang="uk-UA" sz="2000" dirty="0" err="1"/>
              <a:t>Харольд</a:t>
            </a:r>
            <a:r>
              <a:rPr lang="uk-UA" sz="2000" dirty="0"/>
              <a:t> </a:t>
            </a:r>
            <a:r>
              <a:rPr lang="uk-UA" sz="2000" dirty="0" err="1"/>
              <a:t>Абельсон</a:t>
            </a:r>
            <a:r>
              <a:rPr lang="uk-UA" sz="2000" dirty="0"/>
              <a:t>, Джеральд </a:t>
            </a:r>
            <a:r>
              <a:rPr lang="uk-UA" sz="2000" dirty="0" err="1"/>
              <a:t>Джей</a:t>
            </a:r>
            <a:r>
              <a:rPr lang="uk-UA" sz="2000" dirty="0"/>
              <a:t> </a:t>
            </a:r>
            <a:r>
              <a:rPr lang="uk-UA" sz="2000" dirty="0" err="1"/>
              <a:t>Сассман</a:t>
            </a:r>
            <a:r>
              <a:rPr lang="uk-UA" sz="2000" dirty="0"/>
              <a:t>, </a:t>
            </a:r>
            <a:r>
              <a:rPr lang="uk-UA" sz="2000" dirty="0" err="1"/>
              <a:t>Джули</a:t>
            </a:r>
            <a:r>
              <a:rPr lang="uk-UA" sz="2000" dirty="0"/>
              <a:t> </a:t>
            </a:r>
            <a:r>
              <a:rPr lang="uk-UA" sz="2000" dirty="0" err="1"/>
              <a:t>Сассман</a:t>
            </a:r>
            <a:r>
              <a:rPr lang="uk-UA" sz="2000" dirty="0"/>
              <a:t>. Структура и </a:t>
            </a:r>
            <a:r>
              <a:rPr lang="uk-UA" sz="2000" dirty="0" err="1"/>
              <a:t>интерпретация</a:t>
            </a:r>
            <a:r>
              <a:rPr lang="uk-UA" sz="2000" dirty="0"/>
              <a:t> </a:t>
            </a:r>
            <a:r>
              <a:rPr lang="uk-UA" sz="2000" dirty="0" err="1"/>
              <a:t>компьютерных</a:t>
            </a:r>
            <a:r>
              <a:rPr lang="uk-UA" sz="2000" dirty="0"/>
              <a:t> </a:t>
            </a:r>
            <a:r>
              <a:rPr lang="uk-UA" sz="2000" dirty="0" err="1"/>
              <a:t>программ</a:t>
            </a:r>
            <a:r>
              <a:rPr lang="uk-UA" sz="2000" dirty="0"/>
              <a:t>.</a:t>
            </a:r>
          </a:p>
          <a:p>
            <a:r>
              <a:rPr lang="uk-UA" sz="2000" dirty="0"/>
              <a:t>«</a:t>
            </a:r>
            <a:r>
              <a:rPr lang="uk-UA" sz="2000" dirty="0" err="1"/>
              <a:t>Добросвет</a:t>
            </a:r>
            <a:r>
              <a:rPr lang="uk-UA" sz="2000" dirty="0"/>
              <a:t>», 2006) </a:t>
            </a:r>
          </a:p>
          <a:p>
            <a:r>
              <a:rPr lang="uk-UA" sz="2000" dirty="0"/>
              <a:t>2. </a:t>
            </a:r>
            <a:r>
              <a:rPr lang="uk-UA" sz="2000" dirty="0" err="1"/>
              <a:t>Филд</a:t>
            </a:r>
            <a:r>
              <a:rPr lang="uk-UA" sz="2000" dirty="0"/>
              <a:t>. А., </a:t>
            </a:r>
            <a:r>
              <a:rPr lang="uk-UA" sz="2000" dirty="0" err="1"/>
              <a:t>Харрисон</a:t>
            </a:r>
            <a:r>
              <a:rPr lang="uk-UA" sz="2000" dirty="0"/>
              <a:t>  П. </a:t>
            </a:r>
            <a:r>
              <a:rPr lang="uk-UA" sz="2000" dirty="0" err="1"/>
              <a:t>Функциональное</a:t>
            </a:r>
            <a:r>
              <a:rPr lang="uk-UA" sz="2000" dirty="0"/>
              <a:t> </a:t>
            </a:r>
            <a:r>
              <a:rPr lang="uk-UA" sz="2000" dirty="0" err="1"/>
              <a:t>программирование</a:t>
            </a:r>
            <a:r>
              <a:rPr lang="uk-UA" sz="2000" dirty="0"/>
              <a:t>. –М.: «Мир», 1993</a:t>
            </a:r>
          </a:p>
          <a:p>
            <a:r>
              <a:rPr lang="uk-UA" sz="2000" dirty="0"/>
              <a:t>3.</a:t>
            </a:r>
            <a:r>
              <a:rPr lang="ru-RU" sz="2000" dirty="0"/>
              <a:t> Городня Л. Введение программирование на языке Лисп. </a:t>
            </a:r>
            <a:r>
              <a:rPr lang="en-US" sz="2000" dirty="0"/>
              <a:t>http://ict.edu.ru/ft/005133/prog_lisp.pdf</a:t>
            </a:r>
            <a:r>
              <a:rPr lang="uk-UA" sz="2000" dirty="0"/>
              <a:t>     </a:t>
            </a:r>
          </a:p>
          <a:p>
            <a:r>
              <a:rPr lang="uk-UA" sz="2000" dirty="0"/>
              <a:t>4. </a:t>
            </a:r>
            <a:r>
              <a:rPr lang="uk-UA" sz="2000" dirty="0" err="1"/>
              <a:t>Хювенен</a:t>
            </a:r>
            <a:r>
              <a:rPr lang="uk-UA" sz="2000" dirty="0"/>
              <a:t> Є.  </a:t>
            </a:r>
            <a:r>
              <a:rPr lang="uk-UA" sz="2000" dirty="0" err="1"/>
              <a:t>Сеппянен</a:t>
            </a:r>
            <a:r>
              <a:rPr lang="uk-UA" sz="2000" dirty="0"/>
              <a:t> И. Мир </a:t>
            </a:r>
            <a:r>
              <a:rPr lang="uk-UA" sz="2000" dirty="0" err="1"/>
              <a:t>Лиспа</a:t>
            </a:r>
            <a:r>
              <a:rPr lang="uk-UA" sz="2000" dirty="0"/>
              <a:t>. Т.1. </a:t>
            </a:r>
            <a:r>
              <a:rPr lang="uk-UA" sz="2000" dirty="0" err="1"/>
              <a:t>Введение</a:t>
            </a:r>
            <a:r>
              <a:rPr lang="uk-UA" sz="2000" dirty="0"/>
              <a:t> в </a:t>
            </a:r>
            <a:r>
              <a:rPr lang="uk-UA" sz="2000" dirty="0" err="1"/>
              <a:t>Лисп</a:t>
            </a:r>
            <a:r>
              <a:rPr lang="uk-UA" sz="2000" dirty="0"/>
              <a:t> и </a:t>
            </a:r>
            <a:r>
              <a:rPr lang="uk-UA" sz="2000" dirty="0" err="1"/>
              <a:t>функциональное</a:t>
            </a:r>
            <a:r>
              <a:rPr lang="uk-UA" sz="2000" dirty="0"/>
              <a:t> </a:t>
            </a:r>
            <a:r>
              <a:rPr lang="uk-UA" sz="2000" dirty="0" err="1"/>
              <a:t>программирование</a:t>
            </a:r>
            <a:r>
              <a:rPr lang="uk-UA" sz="2000" dirty="0"/>
              <a:t>. 1990 </a:t>
            </a:r>
            <a:r>
              <a:rPr lang="en-US" sz="2000" dirty="0">
                <a:hlinkClick r:id="rId2"/>
              </a:rPr>
              <a:t>bydlokoder.ru/</a:t>
            </a:r>
            <a:r>
              <a:rPr lang="en-US" sz="2000" dirty="0" err="1">
                <a:hlinkClick r:id="rId2"/>
              </a:rPr>
              <a:t>index.php?p</a:t>
            </a:r>
            <a:r>
              <a:rPr lang="en-US" sz="2000" dirty="0">
                <a:hlinkClick r:id="rId2"/>
              </a:rPr>
              <a:t>=</a:t>
            </a:r>
            <a:r>
              <a:rPr lang="en-US" sz="2000" dirty="0" err="1">
                <a:hlinkClick r:id="rId2"/>
              </a:rPr>
              <a:t>books_LISP</a:t>
            </a:r>
            <a:endParaRPr lang="uk-UA" sz="2000" dirty="0">
              <a:hlinkClick r:id="rId2"/>
            </a:endParaRPr>
          </a:p>
          <a:p>
            <a:pPr fontAlgn="base"/>
            <a:r>
              <a:rPr lang="uk-UA" sz="2000" dirty="0"/>
              <a:t>5. </a:t>
            </a:r>
            <a:r>
              <a:rPr lang="ru-RU" sz="2000" i="1" dirty="0" err="1"/>
              <a:t>Кристиан</a:t>
            </a:r>
            <a:r>
              <a:rPr lang="ru-RU" sz="2000" i="1" dirty="0"/>
              <a:t> </a:t>
            </a:r>
            <a:r>
              <a:rPr lang="ru-RU" sz="2000" i="1" dirty="0" err="1"/>
              <a:t>Кеннек</a:t>
            </a:r>
            <a:r>
              <a:rPr lang="ru-RU" sz="2000" b="1" i="1" dirty="0"/>
              <a:t>. </a:t>
            </a:r>
            <a:r>
              <a:rPr lang="ru-RU" sz="2000" dirty="0"/>
              <a:t>Интерпретация Лиспа и </a:t>
            </a:r>
            <a:r>
              <a:rPr lang="ru-RU" sz="2000" dirty="0" err="1"/>
              <a:t>Scheme</a:t>
            </a:r>
            <a:r>
              <a:rPr lang="ru-RU" sz="2000" dirty="0"/>
              <a:t>. </a:t>
            </a:r>
            <a:r>
              <a:rPr lang="ru-RU" sz="2000" dirty="0" err="1"/>
              <a:t>Електронний</a:t>
            </a:r>
            <a:r>
              <a:rPr lang="ru-RU" sz="2000" dirty="0"/>
              <a:t> ресурс. Режим доступу: </a:t>
            </a:r>
            <a:r>
              <a:rPr lang="en-US" sz="2000" dirty="0">
                <a:hlinkClick r:id="rId3"/>
              </a:rPr>
              <a:t>http://blog.ilammy.net/lisp/</a:t>
            </a:r>
            <a:r>
              <a:rPr lang="uk-UA" sz="2000" dirty="0"/>
              <a:t> </a:t>
            </a:r>
            <a:endParaRPr lang="ru-RU" sz="2000" dirty="0"/>
          </a:p>
          <a:p>
            <a:endParaRPr lang="en-US" sz="2000" dirty="0">
              <a:hlinkClick r:id="rId2"/>
            </a:endParaRPr>
          </a:p>
          <a:p>
            <a:endParaRPr lang="uk-UA" sz="20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36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06119953"/>
      </p:ext>
    </p:extLst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3352" y="1404252"/>
            <a:ext cx="11891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1600" dirty="0"/>
              <a:t>Антон </a:t>
            </a:r>
            <a:r>
              <a:rPr lang="ru-RU" sz="1600" dirty="0" err="1"/>
              <a:t>Холомьёв</a:t>
            </a:r>
            <a:r>
              <a:rPr lang="ru-RU" sz="1600" dirty="0"/>
              <a:t>. Учебник по </a:t>
            </a:r>
            <a:r>
              <a:rPr lang="en-GB" sz="1600" dirty="0"/>
              <a:t>Haskell</a:t>
            </a:r>
            <a:r>
              <a:rPr lang="uk-UA" sz="1600" dirty="0"/>
              <a:t>. </a:t>
            </a:r>
            <a:br>
              <a:rPr lang="uk-UA" sz="1600" dirty="0"/>
            </a:br>
            <a:r>
              <a:rPr lang="en-GB" sz="1600" dirty="0">
                <a:hlinkClick r:id="rId2"/>
              </a:rPr>
              <a:t>https://docplayer.ru/25937980-Uchebnik-po-haskell-anton-holomyov.html</a:t>
            </a:r>
            <a:endParaRPr lang="en-GB" sz="1600" dirty="0"/>
          </a:p>
          <a:p>
            <a:pPr marL="457200" indent="-457200">
              <a:buFont typeface="+mj-lt"/>
              <a:buAutoNum type="arabicPeriod"/>
            </a:pPr>
            <a:r>
              <a:rPr lang="ru-RU" sz="1600" dirty="0" err="1"/>
              <a:t>John</a:t>
            </a:r>
            <a:r>
              <a:rPr lang="ru-RU" sz="1600" dirty="0"/>
              <a:t> </a:t>
            </a:r>
            <a:r>
              <a:rPr lang="ru-RU" sz="1600" dirty="0" err="1"/>
              <a:t>Harrison</a:t>
            </a:r>
            <a:r>
              <a:rPr lang="en-US" sz="1600" dirty="0"/>
              <a:t>. </a:t>
            </a:r>
            <a:r>
              <a:rPr lang="ru-RU" sz="1600" dirty="0"/>
              <a:t>Введение в функциональное программирование</a:t>
            </a:r>
            <a:r>
              <a:rPr lang="en-US" sz="1600" dirty="0"/>
              <a:t>. </a:t>
            </a:r>
            <a:r>
              <a:rPr lang="en-US" sz="1600" dirty="0">
                <a:hlinkClick r:id="rId3"/>
              </a:rPr>
              <a:t>https://nsu.ru/xmlui/bitstream/handle/nsu/8874/Harrison.pdf;jsessionid=7BDBFCF0EA05BFD026052B868E6DAEDF?sequence=1</a:t>
            </a: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ru-RU" sz="1600" dirty="0"/>
              <a:t>Лидия </a:t>
            </a:r>
            <a:r>
              <a:rPr lang="ru-RU" sz="1600" dirty="0" err="1"/>
              <a:t>Городняя</a:t>
            </a:r>
            <a:r>
              <a:rPr lang="en-US" sz="1600" dirty="0"/>
              <a:t>. </a:t>
            </a:r>
            <a:r>
              <a:rPr lang="ru-RU" sz="1600" dirty="0"/>
              <a:t>Введение в программирование на языке Лисп</a:t>
            </a:r>
            <a:r>
              <a:rPr lang="en-US" sz="1600" dirty="0"/>
              <a:t>. </a:t>
            </a:r>
            <a:r>
              <a:rPr lang="en-US" sz="1600" dirty="0">
                <a:hlinkClick r:id="rId4"/>
              </a:rPr>
              <a:t>http://window.edu.ru/resource/684/41684/files/prog_lisp.pdf</a:t>
            </a: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uk-UA" sz="1600" dirty="0" err="1"/>
              <a:t>Практический</a:t>
            </a:r>
            <a:r>
              <a:rPr lang="uk-UA" sz="1600" dirty="0"/>
              <a:t> </a:t>
            </a:r>
            <a:r>
              <a:rPr lang="en-US" sz="1600" dirty="0"/>
              <a:t>Common Lisp.</a:t>
            </a:r>
            <a:r>
              <a:rPr lang="uk-UA" sz="1600" dirty="0"/>
              <a:t> </a:t>
            </a:r>
            <a:r>
              <a:rPr lang="en-GB" sz="1600" dirty="0">
                <a:hlinkClick r:id="rId5"/>
              </a:rPr>
              <a:t>http://lisper.ru/pcl/pcl.pdf</a:t>
            </a:r>
            <a:r>
              <a:rPr lang="uk-UA" sz="1600" dirty="0"/>
              <a:t> </a:t>
            </a:r>
            <a:endParaRPr lang="ru-RU" sz="1600" dirty="0"/>
          </a:p>
          <a:p>
            <a:pPr marL="457200" indent="-457200">
              <a:buFont typeface="+mj-lt"/>
              <a:buAutoNum type="arabicPeriod"/>
            </a:pPr>
            <a:endParaRPr lang="en-GB" sz="1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66138" y="980728"/>
            <a:ext cx="71287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uk-UA" sz="2000" dirty="0"/>
              <a:t>Інші мови функціонального програмування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03512" y="46059"/>
            <a:ext cx="890971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81000" indent="-381000" algn="ctr" eaLnBrk="0" hangingPunct="0">
              <a:spcBef>
                <a:spcPct val="20000"/>
              </a:spcBef>
            </a:pPr>
            <a:r>
              <a:rPr lang="uk-UA" sz="2700" b="1" dirty="0">
                <a:solidFill>
                  <a:schemeClr val="bg1"/>
                </a:solidFill>
              </a:rPr>
              <a:t>Література з програмування на </a:t>
            </a:r>
            <a:r>
              <a:rPr lang="en-US" sz="2700" b="1" dirty="0">
                <a:solidFill>
                  <a:schemeClr val="bg1"/>
                </a:solidFill>
              </a:rPr>
              <a:t>Haskell, Lisp, Common Lisp</a:t>
            </a:r>
            <a:r>
              <a:rPr lang="en-US" sz="2700" b="1">
                <a:solidFill>
                  <a:schemeClr val="bg1"/>
                </a:solidFill>
              </a:rPr>
              <a:t>,  ML</a:t>
            </a:r>
            <a:endParaRPr lang="uk-UA" sz="2700" b="1" dirty="0">
              <a:solidFill>
                <a:schemeClr val="bg1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37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2712031"/>
      </p:ext>
    </p:extLst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341813" y="2565400"/>
            <a:ext cx="7850187" cy="2963863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ru-RU" i="0" dirty="0" err="1" smtClean="0"/>
              <a:t>Дякую</a:t>
            </a:r>
            <a:r>
              <a:rPr lang="ru-RU" i="0" dirty="0" smtClean="0"/>
              <a:t> за </a:t>
            </a:r>
            <a:r>
              <a:rPr lang="ru-RU" i="0" dirty="0" err="1" smtClean="0"/>
              <a:t>увагу</a:t>
            </a:r>
            <a:r>
              <a:rPr lang="ru-RU" i="0" dirty="0" smtClean="0"/>
              <a:t/>
            </a:r>
            <a:br>
              <a:rPr lang="ru-RU" i="0" dirty="0" smtClean="0"/>
            </a:br>
            <a:r>
              <a:rPr lang="ru-RU" i="0" dirty="0" smtClean="0"/>
              <a:t/>
            </a:r>
            <a:br>
              <a:rPr lang="ru-RU" i="0" dirty="0" smtClean="0"/>
            </a:br>
            <a:r>
              <a:rPr lang="ru-RU" i="0" dirty="0" smtClean="0"/>
              <a:t>Доц. </a:t>
            </a:r>
            <a:r>
              <a:rPr lang="ru-RU" i="0" dirty="0" err="1" smtClean="0"/>
              <a:t>кафедри</a:t>
            </a:r>
            <a:r>
              <a:rPr lang="ru-RU" i="0" dirty="0" smtClean="0"/>
              <a:t> ПСТ, </a:t>
            </a:r>
            <a:br>
              <a:rPr lang="ru-RU" i="0" dirty="0" smtClean="0"/>
            </a:br>
            <a:r>
              <a:rPr lang="ru-RU" i="0" dirty="0" smtClean="0"/>
              <a:t> к.т.н. </a:t>
            </a:r>
            <a:r>
              <a:rPr lang="ru-RU" i="0" dirty="0" err="1" smtClean="0"/>
              <a:t>Ковалюк</a:t>
            </a:r>
            <a:r>
              <a:rPr lang="ru-RU" i="0" dirty="0" smtClean="0"/>
              <a:t> Т.В. </a:t>
            </a:r>
            <a:br>
              <a:rPr lang="ru-RU" i="0" dirty="0" smtClean="0"/>
            </a:br>
            <a:r>
              <a:rPr lang="en-US" sz="2700" dirty="0">
                <a:hlinkClick r:id="rId2"/>
              </a:rPr>
              <a:t>tkovalyuk@ukr.net</a:t>
            </a:r>
            <a:r>
              <a:rPr lang="uk-UA" sz="2700" dirty="0"/>
              <a:t/>
            </a:r>
            <a:br>
              <a:rPr lang="uk-UA" sz="2700" dirty="0"/>
            </a:br>
            <a:r>
              <a:rPr lang="en-GB" sz="2700" dirty="0">
                <a:solidFill>
                  <a:srgbClr val="0000CC"/>
                </a:solidFill>
              </a:rPr>
              <a:t>https://github.com/tkovalyuk/functional-program</a:t>
            </a:r>
            <a:endParaRPr lang="ru-RU" i="0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558" y="1336451"/>
            <a:ext cx="1952625" cy="205740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38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611228"/>
              </p:ext>
            </p:extLst>
          </p:nvPr>
        </p:nvGraphicFramePr>
        <p:xfrm>
          <a:off x="767408" y="1268760"/>
          <a:ext cx="11161240" cy="4527860"/>
        </p:xfrm>
        <a:graphic>
          <a:graphicData uri="http://schemas.openxmlformats.org/drawingml/2006/table">
            <a:tbl>
              <a:tblPr/>
              <a:tblGrid>
                <a:gridCol w="3894408"/>
                <a:gridCol w="7266832"/>
              </a:tblGrid>
              <a:tr h="348107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err="1" smtClean="0">
                          <a:effectLst/>
                        </a:rPr>
                        <a:t>Призначення</a:t>
                      </a:r>
                      <a:endParaRPr lang="ru-RU" sz="2000" b="1" dirty="0">
                        <a:effectLst/>
                      </a:endParaRP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err="1" smtClean="0">
                          <a:effectLst/>
                        </a:rPr>
                        <a:t>Форми</a:t>
                      </a:r>
                      <a:endParaRPr lang="ru-RU" sz="2000" b="1" dirty="0">
                        <a:effectLst/>
                      </a:endParaRP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48107"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effectLst/>
                        </a:rPr>
                        <a:t>Визначення</a:t>
                      </a:r>
                      <a:endParaRPr lang="ru-RU" sz="2000" dirty="0">
                        <a:effectLst/>
                      </a:endParaRP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</a:rPr>
                        <a:t>define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107"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effectLst/>
                        </a:rPr>
                        <a:t>Конструкції</a:t>
                      </a:r>
                      <a:r>
                        <a:rPr lang="ru-RU" sz="2000" dirty="0" smtClean="0">
                          <a:effectLst/>
                        </a:rPr>
                        <a:t> </a:t>
                      </a:r>
                      <a:r>
                        <a:rPr lang="ru-RU" sz="2000" dirty="0" err="1" smtClean="0">
                          <a:effectLst/>
                        </a:rPr>
                        <a:t>прив</a:t>
                      </a:r>
                      <a:r>
                        <a:rPr lang="en-US" sz="2000" dirty="0" smtClean="0">
                          <a:effectLst/>
                        </a:rPr>
                        <a:t>’</a:t>
                      </a:r>
                      <a:r>
                        <a:rPr lang="ru-RU" sz="2000" dirty="0" err="1" smtClean="0">
                          <a:effectLst/>
                        </a:rPr>
                        <a:t>язки</a:t>
                      </a:r>
                      <a:endParaRPr lang="ru-RU" sz="2000" dirty="0">
                        <a:effectLst/>
                      </a:endParaRP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</a:rPr>
                        <a:t>lambda, do </a:t>
                      </a:r>
                      <a:r>
                        <a:rPr lang="en-GB" sz="2000" dirty="0" smtClean="0">
                          <a:solidFill>
                            <a:srgbClr val="0000CC"/>
                          </a:solidFill>
                          <a:effectLst/>
                        </a:rPr>
                        <a:t>, </a:t>
                      </a:r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</a:rPr>
                        <a:t>let </a:t>
                      </a:r>
                      <a:r>
                        <a:rPr lang="en-GB" sz="2000" dirty="0" smtClean="0">
                          <a:solidFill>
                            <a:srgbClr val="0000CC"/>
                          </a:solidFill>
                          <a:effectLst/>
                        </a:rPr>
                        <a:t>, </a:t>
                      </a:r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</a:rPr>
                        <a:t>let* </a:t>
                      </a:r>
                      <a:r>
                        <a:rPr lang="en-GB" sz="2000" dirty="0" smtClean="0">
                          <a:solidFill>
                            <a:srgbClr val="0000CC"/>
                          </a:solidFill>
                          <a:effectLst/>
                        </a:rPr>
                        <a:t>, </a:t>
                      </a:r>
                      <a:r>
                        <a:rPr lang="en-GB" sz="2000" dirty="0" err="1">
                          <a:solidFill>
                            <a:srgbClr val="0000CC"/>
                          </a:solidFill>
                          <a:effectLst/>
                        </a:rPr>
                        <a:t>letrec</a:t>
                      </a:r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</a:rPr>
                        <a:t> 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107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У</a:t>
                      </a:r>
                      <a:r>
                        <a:rPr lang="uk-UA" sz="2000" dirty="0" err="1" smtClean="0">
                          <a:effectLst/>
                        </a:rPr>
                        <a:t>мовні</a:t>
                      </a:r>
                      <a:r>
                        <a:rPr lang="uk-UA" sz="2000" baseline="0" dirty="0" smtClean="0">
                          <a:effectLst/>
                        </a:rPr>
                        <a:t> обчислення</a:t>
                      </a:r>
                      <a:endParaRPr lang="ru-RU" sz="2000" dirty="0">
                        <a:effectLst/>
                      </a:endParaRP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CC"/>
                          </a:solidFill>
                          <a:effectLst/>
                        </a:rPr>
                        <a:t>if, </a:t>
                      </a:r>
                      <a:r>
                        <a:rPr lang="en-US" sz="2000" dirty="0" err="1">
                          <a:solidFill>
                            <a:srgbClr val="0000CC"/>
                          </a:solidFill>
                          <a:effectLst/>
                        </a:rPr>
                        <a:t>cond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effectLst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CC"/>
                          </a:solidFill>
                          <a:effectLst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effectLst/>
                        </a:rPr>
                        <a:t>case </a:t>
                      </a:r>
                      <a:r>
                        <a:rPr lang="en-US" sz="2000" dirty="0" smtClean="0">
                          <a:solidFill>
                            <a:srgbClr val="0000CC"/>
                          </a:solidFill>
                          <a:effectLst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effectLst/>
                        </a:rPr>
                        <a:t>and </a:t>
                      </a:r>
                      <a:r>
                        <a:rPr lang="en-US" sz="2000" dirty="0" smtClean="0">
                          <a:solidFill>
                            <a:srgbClr val="0000CC"/>
                          </a:solidFill>
                          <a:effectLst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effectLst/>
                        </a:rPr>
                        <a:t>or 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107"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effectLst/>
                        </a:rPr>
                        <a:t>Послідовні</a:t>
                      </a:r>
                      <a:r>
                        <a:rPr lang="ru-RU" sz="2000" dirty="0" smtClean="0">
                          <a:effectLst/>
                        </a:rPr>
                        <a:t> </a:t>
                      </a:r>
                      <a:r>
                        <a:rPr lang="ru-RU" sz="2000" dirty="0" err="1" smtClean="0">
                          <a:effectLst/>
                        </a:rPr>
                        <a:t>обчи</a:t>
                      </a:r>
                      <a:r>
                        <a:rPr lang="en-US" sz="2000" dirty="0" smtClean="0">
                          <a:effectLst/>
                        </a:rPr>
                        <a:t>c</a:t>
                      </a:r>
                      <a:r>
                        <a:rPr lang="ru-RU" sz="2000" dirty="0" err="1" smtClean="0">
                          <a:effectLst/>
                        </a:rPr>
                        <a:t>лення</a:t>
                      </a:r>
                      <a:endParaRPr lang="ru-RU" sz="2000" dirty="0">
                        <a:effectLst/>
                      </a:endParaRP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</a:rPr>
                        <a:t>begin 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107"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effectLst/>
                        </a:rPr>
                        <a:t>Ітерації</a:t>
                      </a:r>
                      <a:endParaRPr lang="ru-RU" sz="2000" dirty="0">
                        <a:effectLst/>
                      </a:endParaRP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0000CC"/>
                          </a:solidFill>
                          <a:effectLst/>
                        </a:rPr>
                        <a:t>lambda, do </a:t>
                      </a:r>
                      <a:r>
                        <a:rPr lang="pt-BR" sz="2000" dirty="0" smtClean="0">
                          <a:solidFill>
                            <a:srgbClr val="0000CC"/>
                          </a:solidFill>
                          <a:effectLst/>
                        </a:rPr>
                        <a:t>, </a:t>
                      </a:r>
                      <a:r>
                        <a:rPr lang="pt-BR" sz="2000" dirty="0">
                          <a:solidFill>
                            <a:srgbClr val="0000CC"/>
                          </a:solidFill>
                          <a:effectLst/>
                        </a:rPr>
                        <a:t>named let 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187"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effectLst/>
                        </a:rPr>
                        <a:t>Розширення</a:t>
                      </a:r>
                      <a:r>
                        <a:rPr lang="ru-RU" sz="2000" dirty="0" smtClean="0">
                          <a:effectLst/>
                        </a:rPr>
                        <a:t> синтаксиса</a:t>
                      </a:r>
                      <a:endParaRPr lang="ru-RU" sz="2000" dirty="0">
                        <a:effectLst/>
                      </a:endParaRP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</a:rPr>
                        <a:t>define-syntax, let-syntax, </a:t>
                      </a:r>
                      <a:r>
                        <a:rPr lang="en-GB" sz="2000" dirty="0" err="1">
                          <a:solidFill>
                            <a:srgbClr val="0000CC"/>
                          </a:solidFill>
                          <a:effectLst/>
                        </a:rPr>
                        <a:t>letrec</a:t>
                      </a:r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</a:rPr>
                        <a:t>-syntax, syntax-rules (R5RS), syntax-case (R6RS)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187"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effectLst/>
                        </a:rPr>
                        <a:t>Квотування</a:t>
                      </a:r>
                      <a:endParaRPr lang="ru-RU" sz="2000" dirty="0">
                        <a:effectLst/>
                      </a:endParaRP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</a:rPr>
                        <a:t>quote('), unquote(,), </a:t>
                      </a:r>
                      <a:r>
                        <a:rPr lang="en-GB" sz="2000" dirty="0" err="1">
                          <a:solidFill>
                            <a:srgbClr val="0000CC"/>
                          </a:solidFill>
                          <a:effectLst/>
                        </a:rPr>
                        <a:t>quasiquote</a:t>
                      </a:r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</a:rPr>
                        <a:t>(`), </a:t>
                      </a:r>
                      <a:endParaRPr lang="uk-UA" sz="2000" dirty="0" smtClean="0">
                        <a:solidFill>
                          <a:srgbClr val="0000CC"/>
                        </a:solidFill>
                        <a:effectLst/>
                      </a:endParaRPr>
                    </a:p>
                    <a:p>
                      <a:r>
                        <a:rPr lang="en-GB" sz="2000" dirty="0" smtClean="0">
                          <a:solidFill>
                            <a:srgbClr val="0000CC"/>
                          </a:solidFill>
                          <a:effectLst/>
                        </a:rPr>
                        <a:t>unquote-splicing</a:t>
                      </a:r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</a:rPr>
                        <a:t>(,@)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107"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effectLst/>
                        </a:rPr>
                        <a:t>Присвоєння</a:t>
                      </a:r>
                      <a:endParaRPr lang="ru-RU" sz="2000" dirty="0">
                        <a:effectLst/>
                      </a:endParaRP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</a:rPr>
                        <a:t>set!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107"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effectLst/>
                        </a:rPr>
                        <a:t>Відкладені</a:t>
                      </a:r>
                      <a:r>
                        <a:rPr lang="ru-RU" sz="2000" dirty="0" smtClean="0">
                          <a:effectLst/>
                        </a:rPr>
                        <a:t> </a:t>
                      </a:r>
                      <a:r>
                        <a:rPr lang="ru-RU" sz="2000" dirty="0" err="1" smtClean="0">
                          <a:effectLst/>
                        </a:rPr>
                        <a:t>обчислення</a:t>
                      </a:r>
                      <a:endParaRPr lang="ru-RU" sz="2000" dirty="0">
                        <a:effectLst/>
                      </a:endParaRP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rgbClr val="0000CC"/>
                          </a:solidFill>
                          <a:effectLst/>
                        </a:rPr>
                        <a:t>delay</a:t>
                      </a:r>
                      <a:endParaRPr lang="en-GB" sz="200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1450557" y="1"/>
            <a:ext cx="9252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err="1">
                <a:solidFill>
                  <a:schemeClr val="bg1"/>
                </a:solidFill>
              </a:rPr>
              <a:t>Стандартні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форми</a:t>
            </a:r>
            <a:r>
              <a:rPr lang="ru-RU" b="1" dirty="0">
                <a:solidFill>
                  <a:schemeClr val="bg1"/>
                </a:solidFill>
              </a:rPr>
              <a:t> в R5RS </a:t>
            </a:r>
            <a:r>
              <a:rPr lang="ru-RU" b="1" dirty="0" err="1">
                <a:solidFill>
                  <a:schemeClr val="bg1"/>
                </a:solidFill>
              </a:rPr>
              <a:t>Scheme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4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9596258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641866" y="1"/>
            <a:ext cx="6493765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Бібліотечні форми в 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Scheme</a:t>
            </a:r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099048" y="3039322"/>
            <a:ext cx="85689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 </a:t>
            </a:r>
            <a:endParaRPr lang="en-GB" sz="20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453030"/>
              </p:ext>
            </p:extLst>
          </p:nvPr>
        </p:nvGraphicFramePr>
        <p:xfrm>
          <a:off x="1703512" y="1412776"/>
          <a:ext cx="7311582" cy="3284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5791"/>
                <a:gridCol w="3655791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err="1" smtClean="0">
                          <a:solidFill>
                            <a:schemeClr val="tx1"/>
                          </a:solidFill>
                          <a:effectLst/>
                        </a:rPr>
                        <a:t>Призначення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err="1" smtClean="0">
                          <a:solidFill>
                            <a:schemeClr val="tx1"/>
                          </a:solidFill>
                          <a:effectLst/>
                        </a:rPr>
                        <a:t>Форми</a:t>
                      </a:r>
                      <a:endParaRPr lang="uk-UA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 err="1" smtClean="0">
                          <a:solidFill>
                            <a:schemeClr val="tx1"/>
                          </a:solidFill>
                          <a:effectLst/>
                        </a:rPr>
                        <a:t>Конструкції</a:t>
                      </a:r>
                      <a:r>
                        <a:rPr lang="ru-RU" sz="2000" b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000" b="0" dirty="0" err="1" smtClean="0">
                          <a:solidFill>
                            <a:schemeClr val="tx1"/>
                          </a:solidFill>
                          <a:effectLst/>
                        </a:rPr>
                        <a:t>прив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ru-RU" sz="2000" b="0" dirty="0" err="1" smtClean="0">
                          <a:solidFill>
                            <a:schemeClr val="tx1"/>
                          </a:solidFill>
                          <a:effectLst/>
                        </a:rPr>
                        <a:t>язки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0000CC"/>
                          </a:solidFill>
                        </a:rPr>
                        <a:t>do</a:t>
                      </a:r>
                      <a:endParaRPr lang="uk-UA" sz="2000" b="0" dirty="0" smtClean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err="1" smtClean="0">
                          <a:effectLst/>
                        </a:rPr>
                        <a:t>Конструкції</a:t>
                      </a:r>
                      <a:r>
                        <a:rPr lang="ru-RU" sz="2000" dirty="0" smtClean="0">
                          <a:effectLst/>
                        </a:rPr>
                        <a:t> </a:t>
                      </a:r>
                      <a:r>
                        <a:rPr lang="ru-RU" sz="2000" dirty="0" err="1" smtClean="0">
                          <a:effectLst/>
                        </a:rPr>
                        <a:t>прив</a:t>
                      </a:r>
                      <a:r>
                        <a:rPr lang="en-US" sz="2000" dirty="0" smtClean="0">
                          <a:effectLst/>
                        </a:rPr>
                        <a:t>’</a:t>
                      </a:r>
                      <a:r>
                        <a:rPr lang="ru-RU" sz="2000" dirty="0" err="1" smtClean="0">
                          <a:effectLst/>
                        </a:rPr>
                        <a:t>язки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CC"/>
                          </a:solidFill>
                        </a:rPr>
                        <a:t>let, let*, </a:t>
                      </a:r>
                      <a:r>
                        <a:rPr lang="en-US" sz="2000" dirty="0" err="1" smtClean="0">
                          <a:solidFill>
                            <a:srgbClr val="0000CC"/>
                          </a:solidFill>
                        </a:rPr>
                        <a:t>letrec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0784">
                <a:tc>
                  <a:txBody>
                    <a:bodyPr/>
                    <a:lstStyle/>
                    <a:p>
                      <a:r>
                        <a:rPr lang="ru-RU" sz="2000" dirty="0" err="1" smtClean="0"/>
                        <a:t>Умовні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обчислення</a:t>
                      </a:r>
                      <a:endParaRPr lang="ru-RU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rgbClr val="0000CC"/>
                          </a:solidFill>
                        </a:rPr>
                        <a:t>cond</a:t>
                      </a:r>
                      <a:r>
                        <a:rPr lang="en-US" sz="2000" dirty="0" smtClean="0">
                          <a:solidFill>
                            <a:srgbClr val="0000CC"/>
                          </a:solidFill>
                        </a:rPr>
                        <a:t>, case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effectLst/>
                        </a:rPr>
                        <a:t>У</a:t>
                      </a:r>
                      <a:r>
                        <a:rPr lang="uk-UA" sz="2000" dirty="0" err="1" smtClean="0">
                          <a:effectLst/>
                        </a:rPr>
                        <a:t>мовні</a:t>
                      </a:r>
                      <a:r>
                        <a:rPr lang="uk-UA" sz="2000" baseline="0" dirty="0" smtClean="0">
                          <a:effectLst/>
                        </a:rPr>
                        <a:t> обчислення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CC"/>
                          </a:solidFill>
                        </a:rPr>
                        <a:t>and, </a:t>
                      </a:r>
                      <a:r>
                        <a:rPr lang="uk-UA" sz="2000" dirty="0" smtClean="0">
                          <a:solidFill>
                            <a:srgbClr val="0000CC"/>
                          </a:solidFill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CC"/>
                          </a:solidFill>
                        </a:rPr>
                        <a:t>or</a:t>
                      </a:r>
                      <a:endParaRPr lang="uk-UA" sz="2000" dirty="0" smtClean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err="1" smtClean="0">
                          <a:effectLst/>
                        </a:rPr>
                        <a:t>Ітерації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CC"/>
                          </a:solidFill>
                        </a:rPr>
                        <a:t>named let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err="1" smtClean="0">
                          <a:effectLst/>
                        </a:rPr>
                        <a:t>Відкладені</a:t>
                      </a:r>
                      <a:r>
                        <a:rPr lang="ru-RU" sz="2000" dirty="0" smtClean="0">
                          <a:effectLst/>
                        </a:rPr>
                        <a:t> </a:t>
                      </a:r>
                      <a:r>
                        <a:rPr lang="ru-RU" sz="2000" dirty="0" err="1" smtClean="0">
                          <a:effectLst/>
                        </a:rPr>
                        <a:t>обчислення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CC"/>
                          </a:solidFill>
                        </a:rPr>
                        <a:t>delay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err="1" smtClean="0">
                          <a:effectLst/>
                        </a:rPr>
                        <a:t>Послідовні</a:t>
                      </a:r>
                      <a:r>
                        <a:rPr lang="ru-RU" sz="2000" dirty="0" smtClean="0">
                          <a:effectLst/>
                        </a:rPr>
                        <a:t> </a:t>
                      </a:r>
                      <a:r>
                        <a:rPr lang="ru-RU" sz="2000" dirty="0" err="1" smtClean="0">
                          <a:effectLst/>
                        </a:rPr>
                        <a:t>обчи</a:t>
                      </a:r>
                      <a:r>
                        <a:rPr lang="en-US" sz="2000" dirty="0" smtClean="0">
                          <a:effectLst/>
                        </a:rPr>
                        <a:t>c</a:t>
                      </a:r>
                      <a:r>
                        <a:rPr lang="ru-RU" sz="2000" dirty="0" err="1" smtClean="0">
                          <a:effectLst/>
                        </a:rPr>
                        <a:t>лення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CC"/>
                          </a:solidFill>
                        </a:rPr>
                        <a:t>begin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5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88538275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09984" y="116633"/>
            <a:ext cx="91164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err="1">
                <a:solidFill>
                  <a:schemeClr val="bg1"/>
                </a:solidFill>
                <a:latin typeface="Helvetica Neue"/>
              </a:rPr>
              <a:t>Стандартні</a:t>
            </a:r>
            <a:r>
              <a:rPr lang="ru-RU" b="1" dirty="0">
                <a:solidFill>
                  <a:schemeClr val="bg1"/>
                </a:solidFill>
                <a:latin typeface="Helvetica Neue"/>
              </a:rPr>
              <a:t> </a:t>
            </a:r>
            <a:r>
              <a:rPr lang="ru-RU" b="1" dirty="0" err="1">
                <a:solidFill>
                  <a:schemeClr val="bg1"/>
                </a:solidFill>
                <a:latin typeface="Helvetica Neue"/>
              </a:rPr>
              <a:t>процедури</a:t>
            </a:r>
            <a:r>
              <a:rPr lang="ru-RU" b="1" dirty="0">
                <a:solidFill>
                  <a:schemeClr val="bg1"/>
                </a:solidFill>
                <a:latin typeface="Helvetica Neue"/>
              </a:rPr>
              <a:t> в </a:t>
            </a:r>
            <a:r>
              <a:rPr lang="ru-RU" b="1" dirty="0" err="1">
                <a:solidFill>
                  <a:schemeClr val="bg1"/>
                </a:solidFill>
                <a:latin typeface="Helvetica Neue"/>
              </a:rPr>
              <a:t>Scheme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645529"/>
              </p:ext>
            </p:extLst>
          </p:nvPr>
        </p:nvGraphicFramePr>
        <p:xfrm>
          <a:off x="119335" y="980728"/>
          <a:ext cx="12035901" cy="5079184"/>
        </p:xfrm>
        <a:graphic>
          <a:graphicData uri="http://schemas.openxmlformats.org/drawingml/2006/table">
            <a:tbl>
              <a:tblPr/>
              <a:tblGrid>
                <a:gridCol w="3096345"/>
                <a:gridCol w="8939556"/>
              </a:tblGrid>
              <a:tr h="101194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err="1" smtClean="0">
                          <a:effectLst/>
                          <a:latin typeface="+mn-lt"/>
                        </a:rPr>
                        <a:t>Призначення</a:t>
                      </a:r>
                      <a:endParaRPr lang="ru-RU" sz="2000" b="1" dirty="0">
                        <a:effectLst/>
                        <a:latin typeface="+mn-lt"/>
                      </a:endParaRP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err="1" smtClean="0">
                          <a:effectLst/>
                          <a:latin typeface="+mn-lt"/>
                        </a:rPr>
                        <a:t>Процедури</a:t>
                      </a:r>
                      <a:endParaRPr lang="ru-RU" sz="2000" b="1" dirty="0">
                        <a:effectLst/>
                        <a:latin typeface="+mn-lt"/>
                      </a:endParaRP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01194"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effectLst/>
                          <a:latin typeface="+mn-lt"/>
                        </a:rPr>
                        <a:t>Конструкції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vector, make-vector, make-string, list</a:t>
                      </a: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7089"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effectLst/>
                          <a:latin typeface="+mn-lt"/>
                        </a:rPr>
                        <a:t>Предикати</a:t>
                      </a:r>
                      <a:r>
                        <a:rPr lang="ru-RU" sz="20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ru-RU" sz="2000" dirty="0" err="1" smtClean="0">
                          <a:effectLst/>
                          <a:latin typeface="+mn-lt"/>
                        </a:rPr>
                        <a:t>еквівалентності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eq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?, </a:t>
                      </a:r>
                      <a:r>
                        <a:rPr lang="en-US" sz="2000" dirty="0" err="1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eqv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?, equal?, string=?, string-ci=?, char=?, char-ci=?</a:t>
                      </a: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8880"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effectLst/>
                          <a:latin typeface="+mn-lt"/>
                        </a:rPr>
                        <a:t>Перетворення</a:t>
                      </a:r>
                      <a:r>
                        <a:rPr lang="ru-RU" sz="20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ru-RU" sz="2000" dirty="0" err="1" smtClean="0">
                          <a:effectLst/>
                          <a:latin typeface="+mn-lt"/>
                        </a:rPr>
                        <a:t>типів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vector-&gt;list, list-&gt;vector, number-&gt;string, string-&gt;number, </a:t>
                      </a:r>
                      <a:endParaRPr lang="uk-UA" sz="2000" dirty="0" smtClean="0">
                        <a:solidFill>
                          <a:srgbClr val="0000CC"/>
                        </a:solidFill>
                        <a:effectLst/>
                        <a:latin typeface="+mn-lt"/>
                      </a:endParaRPr>
                    </a:p>
                    <a:p>
                      <a:r>
                        <a:rPr lang="en-GB" sz="20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symbol-</a:t>
                      </a:r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&gt;string, string-&gt;symbol, char-&gt;integer, integer-&gt;char, string-&gt;list, list-&gt;string</a:t>
                      </a: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0671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  <a:latin typeface="+mn-lt"/>
                        </a:rPr>
                        <a:t>Рядки 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string?, make-string, string, string-length, string-ref, string-set!, string=?, string-ci=?, string&lt;? string-ci&lt;?, string&lt;=? string-ci&lt;=?, string&gt;? string-ci&gt;?, string&gt;=? string-ci&gt;=?, substring, string-append, string-&gt;list, list-&gt;string, string-copy, string-fill!</a:t>
                      </a: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0671"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effectLst/>
                          <a:latin typeface="+mn-lt"/>
                        </a:rPr>
                        <a:t>Символи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char?, char=?, char-ci=?, char&lt;? char-ci&lt;?, char&lt;=? char-ci&lt;=?, char&gt;? char-ci&gt;?, char&gt;=? char-ci&gt;=?, char-alphabetic?, </a:t>
                      </a:r>
                      <a:endParaRPr lang="uk-UA" sz="2000" dirty="0" smtClean="0">
                        <a:solidFill>
                          <a:srgbClr val="0000CC"/>
                        </a:solidFill>
                        <a:effectLst/>
                        <a:latin typeface="+mn-lt"/>
                      </a:endParaRPr>
                    </a:p>
                    <a:p>
                      <a:r>
                        <a:rPr lang="en-GB" sz="20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char-numeric</a:t>
                      </a:r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?, char-whitespace?, char-upper-case?, </a:t>
                      </a:r>
                      <a:endParaRPr lang="uk-UA" sz="2000" dirty="0" smtClean="0">
                        <a:solidFill>
                          <a:srgbClr val="0000CC"/>
                        </a:solidFill>
                        <a:effectLst/>
                        <a:latin typeface="+mn-lt"/>
                      </a:endParaRPr>
                    </a:p>
                    <a:p>
                      <a:r>
                        <a:rPr lang="en-GB" sz="20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char-lower-case</a:t>
                      </a:r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?, char-&gt;integer, integer-&gt;char, char-</a:t>
                      </a:r>
                      <a:r>
                        <a:rPr lang="en-GB" sz="2000" dirty="0" err="1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upcase</a:t>
                      </a:r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, </a:t>
                      </a:r>
                      <a:endParaRPr lang="uk-UA" sz="2000" dirty="0" smtClean="0">
                        <a:solidFill>
                          <a:srgbClr val="0000CC"/>
                        </a:solidFill>
                        <a:effectLst/>
                        <a:latin typeface="+mn-lt"/>
                      </a:endParaRPr>
                    </a:p>
                    <a:p>
                      <a:r>
                        <a:rPr lang="en-GB" sz="20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char-</a:t>
                      </a:r>
                      <a:r>
                        <a:rPr lang="en-GB" sz="2000" dirty="0" err="1" smtClean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downcase</a:t>
                      </a:r>
                      <a:endParaRPr lang="en-GB" sz="2000" dirty="0">
                        <a:solidFill>
                          <a:srgbClr val="0000CC"/>
                        </a:solidFill>
                        <a:effectLst/>
                        <a:latin typeface="+mn-lt"/>
                      </a:endParaRP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2985"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effectLst/>
                          <a:latin typeface="+mn-lt"/>
                        </a:rPr>
                        <a:t>Вектори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make-vector, vector, vector?, vector-length, vector-ref, </a:t>
                      </a:r>
                      <a:endParaRPr lang="uk-UA" sz="2000" dirty="0" smtClean="0">
                        <a:solidFill>
                          <a:srgbClr val="0000CC"/>
                        </a:solidFill>
                        <a:effectLst/>
                        <a:latin typeface="+mn-lt"/>
                      </a:endParaRPr>
                    </a:p>
                    <a:p>
                      <a:r>
                        <a:rPr lang="en-GB" sz="20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vector-set</a:t>
                      </a:r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!, vector-&gt;list, list-&gt;vector, vector-fill!</a:t>
                      </a: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194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  <a:latin typeface="+mn-lt"/>
                        </a:rPr>
                        <a:t>Symbols</a:t>
                      </a: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symbol-&gt;string, string-&gt;symbol, symbol?</a:t>
                      </a: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6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7402001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11540" y="1"/>
            <a:ext cx="91164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err="1">
                <a:solidFill>
                  <a:schemeClr val="bg1"/>
                </a:solidFill>
                <a:latin typeface="Helvetica Neue"/>
              </a:rPr>
              <a:t>Стандартні</a:t>
            </a:r>
            <a:r>
              <a:rPr lang="ru-RU" b="1" dirty="0">
                <a:solidFill>
                  <a:schemeClr val="bg1"/>
                </a:solidFill>
                <a:latin typeface="Helvetica Neue"/>
              </a:rPr>
              <a:t> </a:t>
            </a:r>
            <a:r>
              <a:rPr lang="ru-RU" b="1" dirty="0" err="1">
                <a:solidFill>
                  <a:schemeClr val="bg1"/>
                </a:solidFill>
                <a:latin typeface="Helvetica Neue"/>
              </a:rPr>
              <a:t>процедури</a:t>
            </a:r>
            <a:r>
              <a:rPr lang="ru-RU" b="1" dirty="0">
                <a:solidFill>
                  <a:schemeClr val="bg1"/>
                </a:solidFill>
                <a:latin typeface="Helvetica Neue"/>
              </a:rPr>
              <a:t> в </a:t>
            </a:r>
            <a:r>
              <a:rPr lang="ru-RU" b="1" dirty="0" err="1">
                <a:solidFill>
                  <a:schemeClr val="bg1"/>
                </a:solidFill>
                <a:latin typeface="Helvetica Neue"/>
              </a:rPr>
              <a:t>Scheme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508265"/>
              </p:ext>
            </p:extLst>
          </p:nvPr>
        </p:nvGraphicFramePr>
        <p:xfrm>
          <a:off x="-16022" y="584776"/>
          <a:ext cx="12192000" cy="6239793"/>
        </p:xfrm>
        <a:graphic>
          <a:graphicData uri="http://schemas.openxmlformats.org/drawingml/2006/table">
            <a:tbl>
              <a:tblPr/>
              <a:tblGrid>
                <a:gridCol w="2855640"/>
                <a:gridCol w="9336360"/>
              </a:tblGrid>
              <a:tr h="309043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err="1" smtClean="0">
                          <a:effectLst/>
                          <a:latin typeface="+mn-lt"/>
                        </a:rPr>
                        <a:t>Призначення</a:t>
                      </a:r>
                      <a:endParaRPr lang="ru-RU" sz="1800" b="1" dirty="0">
                        <a:effectLst/>
                        <a:latin typeface="+mn-lt"/>
                      </a:endParaRP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err="1" smtClean="0">
                          <a:effectLst/>
                          <a:latin typeface="+mn-lt"/>
                        </a:rPr>
                        <a:t>Процедури</a:t>
                      </a:r>
                      <a:endParaRPr lang="ru-RU" sz="1800" b="1" dirty="0">
                        <a:effectLst/>
                        <a:latin typeface="+mn-lt"/>
                      </a:endParaRP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915093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  <a:latin typeface="+mn-lt"/>
                        </a:rPr>
                        <a:t>Пари і </a:t>
                      </a:r>
                      <a:r>
                        <a:rPr lang="ru-RU" sz="1800" dirty="0">
                          <a:effectLst/>
                          <a:latin typeface="+mn-lt"/>
                        </a:rPr>
                        <a:t>списки</a:t>
                      </a: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pair?, cons, car, </a:t>
                      </a:r>
                      <a:r>
                        <a:rPr lang="en-GB" sz="1800" dirty="0" err="1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cdr</a:t>
                      </a:r>
                      <a:r>
                        <a:rPr lang="en-GB" sz="18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, set-car!, set-</a:t>
                      </a:r>
                      <a:r>
                        <a:rPr lang="en-GB" sz="1800" dirty="0" err="1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cdr</a:t>
                      </a:r>
                      <a:r>
                        <a:rPr lang="en-GB" sz="18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!, null?, list?, list, length, append, reverse, list-tail, list-ref, </a:t>
                      </a:r>
                      <a:r>
                        <a:rPr lang="en-GB" sz="1800" dirty="0" err="1" smtClean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memq</a:t>
                      </a:r>
                      <a:r>
                        <a:rPr lang="en-GB" sz="18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n-GB" sz="1800" dirty="0" err="1" smtClean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memv</a:t>
                      </a:r>
                      <a:r>
                        <a:rPr lang="en-GB" sz="18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en-GB" sz="18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GB" sz="18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member, </a:t>
                      </a:r>
                      <a:r>
                        <a:rPr lang="en-GB" sz="1800" dirty="0" err="1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assq</a:t>
                      </a:r>
                      <a:r>
                        <a:rPr lang="en-GB" sz="18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n-GB" sz="1800" dirty="0" err="1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assv</a:t>
                      </a:r>
                      <a:r>
                        <a:rPr lang="en-GB" sz="18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n-GB" sz="1800" dirty="0" err="1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assoc</a:t>
                      </a:r>
                      <a:r>
                        <a:rPr lang="en-GB" sz="18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, list-&gt;vector, </a:t>
                      </a:r>
                      <a:endParaRPr lang="uk-UA" sz="1800" dirty="0" smtClean="0">
                        <a:solidFill>
                          <a:srgbClr val="0000CC"/>
                        </a:solidFill>
                        <a:effectLst/>
                        <a:latin typeface="+mn-lt"/>
                      </a:endParaRPr>
                    </a:p>
                    <a:p>
                      <a:r>
                        <a:rPr lang="en-GB" sz="18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vector-</a:t>
                      </a:r>
                      <a:r>
                        <a:rPr lang="en-GB" sz="18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&gt;list, list-&gt;string, string-&gt;list</a:t>
                      </a: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1991"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  <a:latin typeface="+mn-lt"/>
                        </a:rPr>
                        <a:t>Предикати</a:t>
                      </a:r>
                      <a:r>
                        <a:rPr lang="ru-RU" sz="18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  <a:latin typeface="+mn-lt"/>
                        </a:rPr>
                        <a:t>ідентичності</a:t>
                      </a:r>
                      <a:endParaRPr lang="ru-RU" sz="1800" dirty="0">
                        <a:effectLst/>
                        <a:latin typeface="+mn-lt"/>
                      </a:endParaRP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boolean</a:t>
                      </a:r>
                      <a:r>
                        <a:rPr lang="en-US" sz="18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?, pair?, symbol?, number?, char?, string?, vector?, port?, procedure?</a:t>
                      </a: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1991"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  <a:latin typeface="+mn-lt"/>
                        </a:rPr>
                        <a:t>Продовження</a:t>
                      </a:r>
                      <a:endParaRPr lang="ru-RU" sz="1800" dirty="0">
                        <a:effectLst/>
                        <a:latin typeface="+mn-lt"/>
                      </a:endParaRP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call-with-current-continuation (call/cc), values, call-with-values, dynamic-wind</a:t>
                      </a: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1991"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  <a:latin typeface="+mn-lt"/>
                        </a:rPr>
                        <a:t>Оточення</a:t>
                      </a:r>
                      <a:endParaRPr lang="ru-RU" sz="1800" dirty="0">
                        <a:effectLst/>
                        <a:latin typeface="+mn-lt"/>
                      </a:endParaRP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eval, scheme-report-environment, null-environment, interaction-environment (optional)</a:t>
                      </a: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37616"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  <a:latin typeface="+mn-lt"/>
                        </a:rPr>
                        <a:t>Ввід</a:t>
                      </a:r>
                      <a:r>
                        <a:rPr lang="ru-RU" sz="1800" dirty="0" smtClean="0">
                          <a:effectLst/>
                          <a:latin typeface="+mn-lt"/>
                        </a:rPr>
                        <a:t>\</a:t>
                      </a:r>
                      <a:r>
                        <a:rPr lang="ru-RU" sz="1800" dirty="0" err="1" smtClean="0">
                          <a:effectLst/>
                          <a:latin typeface="+mn-lt"/>
                        </a:rPr>
                        <a:t>вивід</a:t>
                      </a:r>
                      <a:endParaRPr lang="ru-RU" sz="1800" dirty="0">
                        <a:effectLst/>
                        <a:latin typeface="+mn-lt"/>
                      </a:endParaRP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display, newline, read, write, read-char, write-char, peek-char, char-ready?, </a:t>
                      </a:r>
                      <a:r>
                        <a:rPr lang="en-GB" sz="1800" dirty="0" err="1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eof</a:t>
                      </a:r>
                      <a:r>
                        <a:rPr lang="en-GB" sz="18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-object? open-input-file, open-output-file, close-input-port, </a:t>
                      </a:r>
                      <a:endParaRPr lang="uk-UA" sz="1800" dirty="0" smtClean="0">
                        <a:solidFill>
                          <a:srgbClr val="0000CC"/>
                        </a:solidFill>
                        <a:effectLst/>
                        <a:latin typeface="+mn-lt"/>
                      </a:endParaRPr>
                    </a:p>
                    <a:p>
                      <a:r>
                        <a:rPr lang="en-GB" sz="18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close-output-port</a:t>
                      </a:r>
                      <a:r>
                        <a:rPr lang="en-GB" sz="18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, input-port?, output-port?, current-input-port</a:t>
                      </a:r>
                      <a:r>
                        <a:rPr lang="en-GB" sz="18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,</a:t>
                      </a:r>
                      <a:endParaRPr lang="uk-UA" sz="1800" dirty="0" smtClean="0">
                        <a:solidFill>
                          <a:srgbClr val="0000CC"/>
                        </a:solidFill>
                        <a:effectLst/>
                        <a:latin typeface="+mn-lt"/>
                      </a:endParaRPr>
                    </a:p>
                    <a:p>
                      <a:r>
                        <a:rPr lang="en-GB" sz="18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current-output-port</a:t>
                      </a:r>
                      <a:r>
                        <a:rPr lang="en-GB" sz="18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, call-with-input-file, call-with-output-file, </a:t>
                      </a:r>
                      <a:endParaRPr lang="uk-UA" sz="1800" dirty="0" smtClean="0">
                        <a:solidFill>
                          <a:srgbClr val="0000CC"/>
                        </a:solidFill>
                        <a:effectLst/>
                        <a:latin typeface="+mn-lt"/>
                      </a:endParaRPr>
                    </a:p>
                    <a:p>
                      <a:r>
                        <a:rPr lang="en-GB" sz="1800" dirty="0" smtClean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with-input-from-file(optional</a:t>
                      </a:r>
                      <a:r>
                        <a:rPr lang="en-GB" sz="18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), with-output-to-file(optional)</a:t>
                      </a: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1991"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  <a:latin typeface="+mn-lt"/>
                        </a:rPr>
                        <a:t>Системний</a:t>
                      </a:r>
                      <a:r>
                        <a:rPr lang="ru-RU" sz="18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  <a:latin typeface="+mn-lt"/>
                        </a:rPr>
                        <a:t>інтерфейс</a:t>
                      </a:r>
                      <a:endParaRPr lang="ru-RU" sz="1800" dirty="0">
                        <a:effectLst/>
                        <a:latin typeface="+mn-lt"/>
                      </a:endParaRP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load (optional), transcript-on (optional), transcript-off (optional)</a:t>
                      </a: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043"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  <a:latin typeface="+mn-lt"/>
                        </a:rPr>
                        <a:t>Відобчислення</a:t>
                      </a:r>
                      <a:endParaRPr lang="ru-RU" sz="1800" dirty="0">
                        <a:effectLst/>
                        <a:latin typeface="+mn-lt"/>
                      </a:endParaRP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force</a:t>
                      </a: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1991"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  <a:latin typeface="+mn-lt"/>
                        </a:rPr>
                        <a:t>Функціональне</a:t>
                      </a:r>
                      <a:r>
                        <a:rPr lang="ru-RU" sz="18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  <a:latin typeface="+mn-lt"/>
                        </a:rPr>
                        <a:t>програмування</a:t>
                      </a:r>
                      <a:endParaRPr lang="ru-RU" sz="1800" dirty="0">
                        <a:effectLst/>
                        <a:latin typeface="+mn-lt"/>
                      </a:endParaRP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procedure?, apply, map, for-each</a:t>
                      </a: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043"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  <a:latin typeface="+mn-lt"/>
                        </a:rPr>
                        <a:t>Булеві</a:t>
                      </a:r>
                      <a:r>
                        <a:rPr lang="ru-RU" sz="18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  <a:latin typeface="+mn-lt"/>
                        </a:rPr>
                        <a:t>змінні</a:t>
                      </a:r>
                      <a:endParaRPr lang="ru-RU" sz="1800" dirty="0">
                        <a:effectLst/>
                        <a:latin typeface="+mn-lt"/>
                      </a:endParaRP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err="1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boolean</a:t>
                      </a:r>
                      <a:r>
                        <a:rPr lang="en-GB" sz="1800" dirty="0">
                          <a:solidFill>
                            <a:srgbClr val="0000CC"/>
                          </a:solidFill>
                          <a:effectLst/>
                          <a:latin typeface="+mn-lt"/>
                        </a:rPr>
                        <a:t>? not</a:t>
                      </a: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7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59013414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105180"/>
              </p:ext>
            </p:extLst>
          </p:nvPr>
        </p:nvGraphicFramePr>
        <p:xfrm>
          <a:off x="119336" y="1052736"/>
          <a:ext cx="11809312" cy="5224154"/>
        </p:xfrm>
        <a:graphic>
          <a:graphicData uri="http://schemas.openxmlformats.org/drawingml/2006/table">
            <a:tbl>
              <a:tblPr/>
              <a:tblGrid>
                <a:gridCol w="3045851"/>
                <a:gridCol w="8763461"/>
              </a:tblGrid>
              <a:tr h="245146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err="1" smtClean="0">
                          <a:effectLst/>
                        </a:rPr>
                        <a:t>Ціль</a:t>
                      </a:r>
                      <a:endParaRPr lang="ru-RU" sz="1800" b="1" dirty="0">
                        <a:effectLst/>
                      </a:endParaRP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effectLst/>
                        </a:rPr>
                        <a:t>Процедура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29005"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</a:rPr>
                        <a:t>Базові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арифметичні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оператори</a:t>
                      </a:r>
                      <a:endParaRPr lang="ru-RU" sz="1800" dirty="0">
                        <a:effectLst/>
                      </a:endParaRP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</a:rPr>
                        <a:t>+, -, *, /, abs, quotient, remainder, modulo, </a:t>
                      </a:r>
                      <a:r>
                        <a:rPr lang="en-GB" sz="2000" dirty="0" err="1">
                          <a:solidFill>
                            <a:srgbClr val="0000CC"/>
                          </a:solidFill>
                          <a:effectLst/>
                        </a:rPr>
                        <a:t>gcd</a:t>
                      </a:r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</a:rPr>
                        <a:t>, lcm, </a:t>
                      </a:r>
                      <a:r>
                        <a:rPr lang="en-GB" sz="2000" dirty="0" err="1">
                          <a:solidFill>
                            <a:srgbClr val="0000CC"/>
                          </a:solidFill>
                          <a:effectLst/>
                        </a:rPr>
                        <a:t>expt</a:t>
                      </a:r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</a:rPr>
                        <a:t>, </a:t>
                      </a:r>
                      <a:r>
                        <a:rPr lang="en-GB" sz="2000" dirty="0" err="1">
                          <a:solidFill>
                            <a:srgbClr val="0000CC"/>
                          </a:solidFill>
                          <a:effectLst/>
                        </a:rPr>
                        <a:t>sqrt</a:t>
                      </a:r>
                      <a:endParaRPr lang="en-GB" sz="200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9005"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</a:rPr>
                        <a:t>Дійсні</a:t>
                      </a:r>
                      <a:r>
                        <a:rPr lang="ru-RU" sz="1800" dirty="0" smtClean="0">
                          <a:effectLst/>
                        </a:rPr>
                        <a:t> числа</a:t>
                      </a:r>
                      <a:endParaRPr lang="ru-RU" sz="1800" dirty="0">
                        <a:effectLst/>
                      </a:endParaRP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</a:rPr>
                        <a:t>numerator, denominator, rational?, rationalize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5146"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</a:rPr>
                        <a:t>Наближення</a:t>
                      </a:r>
                      <a:endParaRPr lang="ru-RU" sz="1800" dirty="0">
                        <a:effectLst/>
                      </a:endParaRP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</a:rPr>
                        <a:t>floor, ceiling, truncate, round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9005"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</a:rPr>
                        <a:t>Точність</a:t>
                      </a:r>
                      <a:endParaRPr lang="ru-RU" sz="1800" dirty="0">
                        <a:effectLst/>
                      </a:endParaRP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</a:rPr>
                        <a:t>inexact-&gt;exact, exact-&gt;inexact, exact?, inexact?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5146"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</a:rPr>
                        <a:t>Нерівності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endParaRPr lang="ru-RU" sz="1800" dirty="0">
                        <a:effectLst/>
                      </a:endParaRP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rgbClr val="0000CC"/>
                          </a:solidFill>
                          <a:effectLst/>
                        </a:rPr>
                        <a:t>&lt;, &lt;= , &gt;, &gt;=, =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5146"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</a:rPr>
                        <a:t>Предикати</a:t>
                      </a:r>
                      <a:endParaRPr lang="ru-RU" sz="1800" dirty="0">
                        <a:effectLst/>
                      </a:endParaRP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</a:rPr>
                        <a:t>zero?, negative?, positive? odd? even?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5146"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Максимум </a:t>
                      </a:r>
                      <a:r>
                        <a:rPr lang="ru-RU" sz="1800" dirty="0" smtClean="0">
                          <a:effectLst/>
                        </a:rPr>
                        <a:t>і </a:t>
                      </a:r>
                      <a:r>
                        <a:rPr lang="ru-RU" sz="1800" dirty="0" err="1" smtClean="0">
                          <a:effectLst/>
                        </a:rPr>
                        <a:t>мінімум</a:t>
                      </a:r>
                      <a:endParaRPr lang="ru-RU" sz="1800" dirty="0">
                        <a:effectLst/>
                      </a:endParaRP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</a:rPr>
                        <a:t>max, min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5146"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</a:rPr>
                        <a:t>Тригонометрія</a:t>
                      </a:r>
                      <a:endParaRPr lang="ru-RU" sz="1800" dirty="0">
                        <a:effectLst/>
                      </a:endParaRP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dirty="0">
                          <a:solidFill>
                            <a:srgbClr val="0000CC"/>
                          </a:solidFill>
                          <a:effectLst/>
                        </a:rPr>
                        <a:t>sin, cos, tan, asin, acos, atan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5146"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</a:rPr>
                        <a:t>Експоненти</a:t>
                      </a:r>
                      <a:endParaRPr lang="ru-RU" sz="1800" dirty="0">
                        <a:effectLst/>
                      </a:endParaRP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err="1">
                          <a:solidFill>
                            <a:srgbClr val="0000CC"/>
                          </a:solidFill>
                          <a:effectLst/>
                        </a:rPr>
                        <a:t>exp</a:t>
                      </a:r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</a:rPr>
                        <a:t>, log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9005"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</a:rPr>
                        <a:t>Комплексні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>
                          <a:effectLst/>
                        </a:rPr>
                        <a:t>числа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CC"/>
                          </a:solidFill>
                          <a:effectLst/>
                        </a:rPr>
                        <a:t>make-rectangular, make-polar, real-part, </a:t>
                      </a:r>
                      <a:r>
                        <a:rPr lang="en-US" sz="2000" dirty="0" err="1">
                          <a:solidFill>
                            <a:srgbClr val="0000CC"/>
                          </a:solidFill>
                          <a:effectLst/>
                        </a:rPr>
                        <a:t>imag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effectLst/>
                        </a:rPr>
                        <a:t>-part, magnitude, angle, complex?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5146"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</a:rPr>
                        <a:t>Ввід</a:t>
                      </a:r>
                      <a:r>
                        <a:rPr lang="ru-RU" sz="1800" dirty="0" smtClean="0">
                          <a:effectLst/>
                        </a:rPr>
                        <a:t>\</a:t>
                      </a:r>
                      <a:r>
                        <a:rPr lang="ru-RU" sz="1800" dirty="0" err="1" smtClean="0">
                          <a:effectLst/>
                        </a:rPr>
                        <a:t>вивід</a:t>
                      </a:r>
                      <a:endParaRPr lang="ru-RU" sz="1800" dirty="0">
                        <a:effectLst/>
                      </a:endParaRP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</a:rPr>
                        <a:t>number-&gt;string, string-&gt;number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9005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</a:rPr>
                        <a:t>Предикат типу</a:t>
                      </a:r>
                      <a:endParaRPr lang="ru-RU" sz="1800" dirty="0">
                        <a:effectLst/>
                      </a:endParaRP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CC"/>
                          </a:solidFill>
                          <a:effectLst/>
                        </a:rPr>
                        <a:t>integer?, rational?, real?, complex?, number?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-96688" y="1"/>
            <a:ext cx="12288688" cy="5355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b="1" dirty="0" err="1">
                <a:solidFill>
                  <a:schemeClr val="bg1"/>
                </a:solidFill>
              </a:rPr>
              <a:t>Стандартні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процедури</a:t>
            </a:r>
            <a:r>
              <a:rPr lang="ru-RU" b="1" dirty="0">
                <a:solidFill>
                  <a:schemeClr val="bg1"/>
                </a:solidFill>
              </a:rPr>
              <a:t> для </a:t>
            </a:r>
            <a:r>
              <a:rPr lang="ru-RU" b="1" dirty="0" err="1">
                <a:solidFill>
                  <a:schemeClr val="bg1"/>
                </a:solidFill>
              </a:rPr>
              <a:t>роботи</a:t>
            </a:r>
            <a:r>
              <a:rPr lang="ru-RU" b="1" dirty="0">
                <a:solidFill>
                  <a:schemeClr val="bg1"/>
                </a:solidFill>
              </a:rPr>
              <a:t> з числами в </a:t>
            </a:r>
            <a:r>
              <a:rPr lang="ru-RU" b="1" dirty="0" err="1">
                <a:solidFill>
                  <a:schemeClr val="bg1"/>
                </a:solidFill>
              </a:rPr>
              <a:t>Scheme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8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83956434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271464" y="188640"/>
            <a:ext cx="9144000" cy="5355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uk-UA" sz="3600" b="1" dirty="0">
                <a:solidFill>
                  <a:schemeClr val="bg1"/>
                </a:solidFill>
              </a:rPr>
              <a:t>Вбудовані предикати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39816" y="1144388"/>
            <a:ext cx="1814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/>
              <a:t>Предикати</a:t>
            </a:r>
            <a:endParaRPr lang="ru-RU" sz="2400" b="1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9</a:t>
            </a:fld>
            <a:r>
              <a:rPr lang="ru-RU" smtClean="0">
                <a:solidFill>
                  <a:prstClr val="black"/>
                </a:solidFill>
                <a:latin typeface="Calibri" panose="020F0502020204030204"/>
              </a:rPr>
              <a:t>/48</a:t>
            </a:r>
            <a:endParaRPr lang="ru-RU" dirty="0">
              <a:solidFill>
                <a:prstClr val="black"/>
              </a:solidFill>
              <a:latin typeface="Calibri" panose="020F0502020204030204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790620"/>
              </p:ext>
            </p:extLst>
          </p:nvPr>
        </p:nvGraphicFramePr>
        <p:xfrm>
          <a:off x="1055440" y="1916833"/>
          <a:ext cx="7992888" cy="32403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96444"/>
                <a:gridCol w="3996444"/>
              </a:tblGrid>
              <a:tr h="480058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600"/>
                        </a:spcAft>
                      </a:pPr>
                      <a:r>
                        <a:rPr lang="uk-UA" sz="20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Призначення</a:t>
                      </a:r>
                      <a:endParaRPr lang="uk-UA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600"/>
                        </a:spcAft>
                      </a:pPr>
                      <a:r>
                        <a:rPr lang="uk-UA" sz="20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Форма</a:t>
                      </a:r>
                      <a:endParaRPr lang="uk-UA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FFFF"/>
                    </a:solidFill>
                  </a:tcPr>
                </a:tc>
              </a:tr>
              <a:tr h="317161">
                <a:tc>
                  <a:txBody>
                    <a:bodyPr/>
                    <a:lstStyle/>
                    <a:p>
                      <a:pPr fontAlgn="base">
                        <a:spcAft>
                          <a:spcPts val="600"/>
                        </a:spcAft>
                      </a:pPr>
                      <a:r>
                        <a:rPr lang="ru-RU" sz="2000" b="0" kern="1200" dirty="0">
                          <a:solidFill>
                            <a:schemeClr val="tx1"/>
                          </a:solidFill>
                          <a:effectLst/>
                        </a:rPr>
                        <a:t>Тест на </a:t>
                      </a:r>
                      <a:r>
                        <a:rPr lang="ru-RU" sz="2000" b="0" kern="1200" dirty="0" err="1">
                          <a:solidFill>
                            <a:schemeClr val="tx1"/>
                          </a:solidFill>
                          <a:effectLst/>
                        </a:rPr>
                        <a:t>точність</a:t>
                      </a:r>
                      <a:endParaRPr lang="uk-UA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spcAft>
                          <a:spcPts val="600"/>
                        </a:spcAft>
                      </a:pPr>
                      <a:r>
                        <a:rPr lang="ru-RU" sz="2000" b="0" kern="1200" dirty="0">
                          <a:solidFill>
                            <a:srgbClr val="0000CC"/>
                          </a:solidFill>
                          <a:effectLst/>
                        </a:rPr>
                        <a:t>(</a:t>
                      </a:r>
                      <a:r>
                        <a:rPr lang="ru-RU" sz="2000" b="0" kern="1200" dirty="0" err="1">
                          <a:solidFill>
                            <a:srgbClr val="0000CC"/>
                          </a:solidFill>
                          <a:effectLst/>
                        </a:rPr>
                        <a:t>exact</a:t>
                      </a:r>
                      <a:r>
                        <a:rPr lang="ru-RU" sz="2000" b="0" kern="1200" dirty="0">
                          <a:solidFill>
                            <a:srgbClr val="0000CC"/>
                          </a:solidFill>
                          <a:effectLst/>
                        </a:rPr>
                        <a:t>? z) </a:t>
                      </a:r>
                      <a:endParaRPr lang="uk-UA" sz="1100" b="0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7161">
                <a:tc>
                  <a:txBody>
                    <a:bodyPr/>
                    <a:lstStyle/>
                    <a:p>
                      <a:pPr fontAlgn="base">
                        <a:spcAft>
                          <a:spcPts val="600"/>
                        </a:spcAft>
                      </a:pPr>
                      <a:r>
                        <a:rPr lang="ru-RU" sz="2000" b="0" kern="1200" dirty="0">
                          <a:solidFill>
                            <a:schemeClr val="tx1"/>
                          </a:solidFill>
                          <a:effectLst/>
                        </a:rPr>
                        <a:t>Тест на </a:t>
                      </a:r>
                      <a:r>
                        <a:rPr lang="ru-RU" sz="2000" b="0" kern="1200" dirty="0" err="1">
                          <a:solidFill>
                            <a:schemeClr val="tx1"/>
                          </a:solidFill>
                          <a:effectLst/>
                        </a:rPr>
                        <a:t>неточність</a:t>
                      </a:r>
                      <a:endParaRPr lang="uk-UA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spcAft>
                          <a:spcPts val="600"/>
                        </a:spcAft>
                      </a:pPr>
                      <a:r>
                        <a:rPr lang="ru-RU" sz="2000" b="0" kern="1200" dirty="0">
                          <a:solidFill>
                            <a:srgbClr val="0000CC"/>
                          </a:solidFill>
                          <a:effectLst/>
                        </a:rPr>
                        <a:t>(</a:t>
                      </a:r>
                      <a:r>
                        <a:rPr lang="ru-RU" sz="2000" b="0" kern="1200" dirty="0" err="1">
                          <a:solidFill>
                            <a:srgbClr val="0000CC"/>
                          </a:solidFill>
                          <a:effectLst/>
                        </a:rPr>
                        <a:t>inexact</a:t>
                      </a:r>
                      <a:r>
                        <a:rPr lang="ru-RU" sz="2000" b="0" kern="1200" dirty="0">
                          <a:solidFill>
                            <a:srgbClr val="0000CC"/>
                          </a:solidFill>
                          <a:effectLst/>
                        </a:rPr>
                        <a:t>? z) </a:t>
                      </a:r>
                      <a:endParaRPr lang="uk-UA" sz="1100" b="0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7161">
                <a:tc>
                  <a:txBody>
                    <a:bodyPr/>
                    <a:lstStyle/>
                    <a:p>
                      <a:pPr fontAlgn="base">
                        <a:spcAft>
                          <a:spcPts val="600"/>
                        </a:spcAft>
                      </a:pPr>
                      <a:r>
                        <a:rPr lang="ru-RU" sz="2000" b="0" kern="1200" dirty="0" err="1">
                          <a:solidFill>
                            <a:schemeClr val="tx1"/>
                          </a:solidFill>
                          <a:effectLst/>
                        </a:rPr>
                        <a:t>Перевірка</a:t>
                      </a:r>
                      <a:r>
                        <a:rPr lang="ru-RU" sz="2000" b="0" kern="1200" dirty="0">
                          <a:solidFill>
                            <a:schemeClr val="tx1"/>
                          </a:solidFill>
                          <a:effectLst/>
                        </a:rPr>
                        <a:t> на нуль</a:t>
                      </a:r>
                      <a:endParaRPr lang="uk-UA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spcAft>
                          <a:spcPts val="600"/>
                        </a:spcAft>
                      </a:pPr>
                      <a:r>
                        <a:rPr lang="en-GB" sz="2000" b="0" kern="1200" dirty="0">
                          <a:solidFill>
                            <a:srgbClr val="0000CC"/>
                          </a:solidFill>
                          <a:effectLst/>
                        </a:rPr>
                        <a:t>(zero? z) </a:t>
                      </a:r>
                      <a:endParaRPr lang="uk-UA" sz="1100" b="0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0116">
                <a:tc>
                  <a:txBody>
                    <a:bodyPr/>
                    <a:lstStyle/>
                    <a:p>
                      <a:pPr fontAlgn="base">
                        <a:spcAft>
                          <a:spcPts val="600"/>
                        </a:spcAft>
                      </a:pPr>
                      <a:r>
                        <a:rPr lang="ru-RU" sz="2000" b="0" kern="1200" dirty="0" err="1">
                          <a:solidFill>
                            <a:schemeClr val="tx1"/>
                          </a:solidFill>
                          <a:effectLst/>
                        </a:rPr>
                        <a:t>Перевірка</a:t>
                      </a:r>
                      <a:r>
                        <a:rPr lang="ru-RU" sz="2000" b="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000" b="0" kern="1200" dirty="0" err="1">
                          <a:solidFill>
                            <a:schemeClr val="tx1"/>
                          </a:solidFill>
                          <a:effectLst/>
                        </a:rPr>
                        <a:t>чи</a:t>
                      </a:r>
                      <a:r>
                        <a:rPr lang="ru-RU" sz="2000" b="0" kern="1200" dirty="0">
                          <a:solidFill>
                            <a:schemeClr val="tx1"/>
                          </a:solidFill>
                          <a:effectLst/>
                        </a:rPr>
                        <a:t> є число </a:t>
                      </a:r>
                      <a:r>
                        <a:rPr lang="ru-RU" sz="2000" b="0" kern="1200" dirty="0" err="1">
                          <a:solidFill>
                            <a:schemeClr val="tx1"/>
                          </a:solidFill>
                          <a:effectLst/>
                        </a:rPr>
                        <a:t>додатнім</a:t>
                      </a:r>
                      <a:endParaRPr lang="uk-UA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spcAft>
                          <a:spcPts val="600"/>
                        </a:spcAft>
                      </a:pPr>
                      <a:r>
                        <a:rPr lang="ru-RU" sz="2000" b="0" kern="1200" dirty="0">
                          <a:solidFill>
                            <a:srgbClr val="0000CC"/>
                          </a:solidFill>
                          <a:effectLst/>
                        </a:rPr>
                        <a:t>(</a:t>
                      </a:r>
                      <a:r>
                        <a:rPr lang="en-GB" sz="2000" b="0" kern="1200" dirty="0">
                          <a:solidFill>
                            <a:srgbClr val="0000CC"/>
                          </a:solidFill>
                          <a:effectLst/>
                        </a:rPr>
                        <a:t>positive? x)</a:t>
                      </a:r>
                      <a:endParaRPr lang="uk-UA" sz="1100" b="0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432">
                <a:tc>
                  <a:txBody>
                    <a:bodyPr/>
                    <a:lstStyle/>
                    <a:p>
                      <a:pPr fontAlgn="base">
                        <a:spcAft>
                          <a:spcPts val="600"/>
                        </a:spcAft>
                      </a:pPr>
                      <a:r>
                        <a:rPr lang="ru-RU" sz="2000" b="0" kern="1200" dirty="0" err="1">
                          <a:solidFill>
                            <a:schemeClr val="tx1"/>
                          </a:solidFill>
                          <a:effectLst/>
                        </a:rPr>
                        <a:t>Перевірка</a:t>
                      </a:r>
                      <a:r>
                        <a:rPr lang="ru-RU" sz="2000" b="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000" b="0" kern="1200" dirty="0" err="1">
                          <a:solidFill>
                            <a:schemeClr val="tx1"/>
                          </a:solidFill>
                          <a:effectLst/>
                        </a:rPr>
                        <a:t>чи</a:t>
                      </a:r>
                      <a:r>
                        <a:rPr lang="ru-RU" sz="2000" b="0" kern="1200" dirty="0">
                          <a:solidFill>
                            <a:schemeClr val="tx1"/>
                          </a:solidFill>
                          <a:effectLst/>
                        </a:rPr>
                        <a:t> є число </a:t>
                      </a:r>
                      <a:r>
                        <a:rPr lang="ru-RU" sz="2000" b="0" kern="1200" dirty="0" err="1">
                          <a:solidFill>
                            <a:schemeClr val="tx1"/>
                          </a:solidFill>
                          <a:effectLst/>
                        </a:rPr>
                        <a:t>від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uk-UA" sz="2000" b="0" kern="1200" dirty="0">
                          <a:solidFill>
                            <a:schemeClr val="tx1"/>
                          </a:solidFill>
                          <a:effectLst/>
                        </a:rPr>
                        <a:t>ємним</a:t>
                      </a:r>
                      <a:endParaRPr lang="uk-UA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spcAft>
                          <a:spcPts val="600"/>
                        </a:spcAft>
                      </a:pPr>
                      <a:r>
                        <a:rPr lang="ru-RU" sz="2000" b="0" kern="1200" dirty="0">
                          <a:solidFill>
                            <a:srgbClr val="0000CC"/>
                          </a:solidFill>
                          <a:effectLst/>
                        </a:rPr>
                        <a:t>(</a:t>
                      </a:r>
                      <a:r>
                        <a:rPr lang="en-GB" sz="2000" b="0" kern="1200" dirty="0">
                          <a:solidFill>
                            <a:srgbClr val="0000CC"/>
                          </a:solidFill>
                          <a:effectLst/>
                        </a:rPr>
                        <a:t>negative? x) </a:t>
                      </a:r>
                      <a:endParaRPr lang="uk-UA" sz="1100" b="0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9947">
                <a:tc>
                  <a:txBody>
                    <a:bodyPr/>
                    <a:lstStyle/>
                    <a:p>
                      <a:pPr fontAlgn="base">
                        <a:spcAft>
                          <a:spcPts val="600"/>
                        </a:spcAft>
                      </a:pPr>
                      <a:r>
                        <a:rPr lang="ru-RU" sz="2000" b="0" kern="1200" dirty="0" err="1">
                          <a:solidFill>
                            <a:schemeClr val="tx1"/>
                          </a:solidFill>
                          <a:effectLst/>
                        </a:rPr>
                        <a:t>Перевірка</a:t>
                      </a:r>
                      <a:r>
                        <a:rPr lang="ru-RU" sz="2000" b="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000" b="0" kern="1200" dirty="0" err="1">
                          <a:solidFill>
                            <a:schemeClr val="tx1"/>
                          </a:solidFill>
                          <a:effectLst/>
                        </a:rPr>
                        <a:t>чи</a:t>
                      </a:r>
                      <a:r>
                        <a:rPr lang="ru-RU" sz="2000" b="0" kern="1200" dirty="0">
                          <a:solidFill>
                            <a:schemeClr val="tx1"/>
                          </a:solidFill>
                          <a:effectLst/>
                        </a:rPr>
                        <a:t> є число не </a:t>
                      </a:r>
                      <a:r>
                        <a:rPr lang="ru-RU" sz="2000" b="0" kern="1200" dirty="0" err="1">
                          <a:solidFill>
                            <a:schemeClr val="tx1"/>
                          </a:solidFill>
                          <a:effectLst/>
                        </a:rPr>
                        <a:t>парним</a:t>
                      </a:r>
                      <a:endParaRPr lang="uk-UA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spcAft>
                          <a:spcPts val="600"/>
                        </a:spcAft>
                      </a:pPr>
                      <a:r>
                        <a:rPr lang="ru-RU" sz="2000" b="0" kern="1200" dirty="0">
                          <a:solidFill>
                            <a:srgbClr val="0000CC"/>
                          </a:solidFill>
                          <a:effectLst/>
                        </a:rPr>
                        <a:t>(</a:t>
                      </a:r>
                      <a:r>
                        <a:rPr lang="en-GB" sz="2000" b="0" kern="1200" dirty="0">
                          <a:solidFill>
                            <a:srgbClr val="0000CC"/>
                          </a:solidFill>
                          <a:effectLst/>
                        </a:rPr>
                        <a:t>odd? n) </a:t>
                      </a:r>
                      <a:endParaRPr lang="uk-UA" sz="1100" b="0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4323">
                <a:tc>
                  <a:txBody>
                    <a:bodyPr/>
                    <a:lstStyle/>
                    <a:p>
                      <a:pPr fontAlgn="base">
                        <a:spcAft>
                          <a:spcPts val="600"/>
                        </a:spcAft>
                      </a:pPr>
                      <a:r>
                        <a:rPr lang="ru-RU" sz="2000" b="0" kern="1200" dirty="0" err="1">
                          <a:solidFill>
                            <a:schemeClr val="tx1"/>
                          </a:solidFill>
                          <a:effectLst/>
                        </a:rPr>
                        <a:t>Перевірка</a:t>
                      </a:r>
                      <a:r>
                        <a:rPr lang="ru-RU" sz="2000" b="0" kern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000" b="0" kern="1200" dirty="0" err="1">
                          <a:solidFill>
                            <a:schemeClr val="tx1"/>
                          </a:solidFill>
                          <a:effectLst/>
                        </a:rPr>
                        <a:t>чи</a:t>
                      </a:r>
                      <a:r>
                        <a:rPr lang="ru-RU" sz="2000" b="0" kern="1200" dirty="0">
                          <a:solidFill>
                            <a:schemeClr val="tx1"/>
                          </a:solidFill>
                          <a:effectLst/>
                        </a:rPr>
                        <a:t> є число парни</a:t>
                      </a:r>
                      <a:r>
                        <a:rPr lang="uk-UA" sz="2000" b="0" kern="1200" dirty="0">
                          <a:solidFill>
                            <a:schemeClr val="tx1"/>
                          </a:solidFill>
                          <a:effectLst/>
                        </a:rPr>
                        <a:t>м</a:t>
                      </a:r>
                      <a:endParaRPr lang="uk-UA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spcAft>
                          <a:spcPts val="600"/>
                        </a:spcAft>
                      </a:pPr>
                      <a:r>
                        <a:rPr lang="ru-RU" sz="2000" b="0" kern="1200" dirty="0">
                          <a:solidFill>
                            <a:srgbClr val="0000CC"/>
                          </a:solidFill>
                          <a:effectLst/>
                        </a:rPr>
                        <a:t>(</a:t>
                      </a:r>
                      <a:r>
                        <a:rPr lang="en-GB" sz="2000" b="0" kern="1200" dirty="0">
                          <a:solidFill>
                            <a:srgbClr val="0000CC"/>
                          </a:solidFill>
                          <a:effectLst/>
                        </a:rPr>
                        <a:t>even? n) </a:t>
                      </a:r>
                      <a:endParaRPr lang="uk-UA" sz="1100" b="0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385191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8617</TotalTime>
  <Words>4191</Words>
  <Application>Microsoft Office PowerPoint</Application>
  <PresentationFormat>Широкоэкранный</PresentationFormat>
  <Paragraphs>579</Paragraphs>
  <Slides>38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38</vt:i4>
      </vt:variant>
    </vt:vector>
  </HeadingPairs>
  <TitlesOfParts>
    <vt:vector size="49" baseType="lpstr">
      <vt:lpstr>Calibri</vt:lpstr>
      <vt:lpstr>Times New Roman</vt:lpstr>
      <vt:lpstr>Wingdings</vt:lpstr>
      <vt:lpstr>Arial</vt:lpstr>
      <vt:lpstr>Bookman Old Style</vt:lpstr>
      <vt:lpstr>Calibri Light</vt:lpstr>
      <vt:lpstr>Symbol</vt:lpstr>
      <vt:lpstr>Tahoma</vt:lpstr>
      <vt:lpstr>Helvetica Neue</vt:lpstr>
      <vt:lpstr>Тема Office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  Доц. кафедри ПСТ,   к.т.н. Ковалюк Т.В.  tkovalyuk@ukr.net https://github.com/tkovalyuk/functional-program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ДИСТАНЦИОННОГО ОБУЧЕНИ</dc:title>
  <dc:creator>WhiteFox</dc:creator>
  <cp:lastModifiedBy>Tetyana Kovalyuk</cp:lastModifiedBy>
  <cp:revision>640</cp:revision>
  <dcterms:created xsi:type="dcterms:W3CDTF">2007-02-07T08:30:43Z</dcterms:created>
  <dcterms:modified xsi:type="dcterms:W3CDTF">2021-10-04T05:41:20Z</dcterms:modified>
</cp:coreProperties>
</file>