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386" r:id="rId1"/>
  </p:sldMasterIdLst>
  <p:notesMasterIdLst>
    <p:notesMasterId r:id="rId45"/>
  </p:notesMasterIdLst>
  <p:sldIdLst>
    <p:sldId id="488" r:id="rId2"/>
    <p:sldId id="487" r:id="rId3"/>
    <p:sldId id="436" r:id="rId4"/>
    <p:sldId id="554" r:id="rId5"/>
    <p:sldId id="555" r:id="rId6"/>
    <p:sldId id="556" r:id="rId7"/>
    <p:sldId id="588" r:id="rId8"/>
    <p:sldId id="563" r:id="rId9"/>
    <p:sldId id="564" r:id="rId10"/>
    <p:sldId id="565" r:id="rId11"/>
    <p:sldId id="566" r:id="rId12"/>
    <p:sldId id="567" r:id="rId13"/>
    <p:sldId id="568" r:id="rId14"/>
    <p:sldId id="571" r:id="rId15"/>
    <p:sldId id="572" r:id="rId16"/>
    <p:sldId id="573" r:id="rId17"/>
    <p:sldId id="574" r:id="rId18"/>
    <p:sldId id="575" r:id="rId19"/>
    <p:sldId id="576" r:id="rId20"/>
    <p:sldId id="577" r:id="rId21"/>
    <p:sldId id="578" r:id="rId22"/>
    <p:sldId id="591" r:id="rId23"/>
    <p:sldId id="592" r:id="rId24"/>
    <p:sldId id="593" r:id="rId25"/>
    <p:sldId id="594" r:id="rId26"/>
    <p:sldId id="595" r:id="rId27"/>
    <p:sldId id="596" r:id="rId28"/>
    <p:sldId id="597" r:id="rId29"/>
    <p:sldId id="598" r:id="rId30"/>
    <p:sldId id="599" r:id="rId31"/>
    <p:sldId id="600" r:id="rId32"/>
    <p:sldId id="601" r:id="rId33"/>
    <p:sldId id="602" r:id="rId34"/>
    <p:sldId id="603" r:id="rId35"/>
    <p:sldId id="604" r:id="rId36"/>
    <p:sldId id="605" r:id="rId37"/>
    <p:sldId id="606" r:id="rId38"/>
    <p:sldId id="607" r:id="rId39"/>
    <p:sldId id="608" r:id="rId40"/>
    <p:sldId id="475" r:id="rId41"/>
    <p:sldId id="587" r:id="rId42"/>
    <p:sldId id="553" r:id="rId43"/>
    <p:sldId id="387" r:id="rId44"/>
  </p:sldIdLst>
  <p:sldSz cx="9144000" cy="6858000" type="screen4x3"/>
  <p:notesSz cx="6858000" cy="9144000"/>
  <p:embeddedFontLst>
    <p:embeddedFont>
      <p:font typeface="Bookman Old Style" panose="02050604050505020204" pitchFamily="18" charset="0"/>
      <p:regular r:id="rId46"/>
      <p:bold r:id="rId47"/>
      <p:italic r:id="rId48"/>
      <p:boldItalic r:id="rId49"/>
    </p:embeddedFont>
    <p:embeddedFont>
      <p:font typeface="Calibri Light" panose="020F0302020204030204" pitchFamily="34" charset="0"/>
      <p:regular r:id="rId50"/>
      <p:italic r:id="rId51"/>
    </p:embeddedFont>
    <p:embeddedFont>
      <p:font typeface="Tahoma" panose="020B0604030504040204" pitchFamily="34" charset="0"/>
      <p:regular r:id="rId52"/>
      <p:bold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CC3300"/>
    <a:srgbClr val="C9FFFF"/>
    <a:srgbClr val="E1FEA6"/>
    <a:srgbClr val="FFF5CB"/>
    <a:srgbClr val="00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7" autoAdjust="0"/>
    <p:restoredTop sz="94664" autoAdjust="0"/>
  </p:normalViewPr>
  <p:slideViewPr>
    <p:cSldViewPr>
      <p:cViewPr varScale="1">
        <p:scale>
          <a:sx n="74" d="100"/>
          <a:sy n="74" d="100"/>
        </p:scale>
        <p:origin x="7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99AECBE-6641-4858-A154-49259F42AE1F}" type="datetimeFigureOut">
              <a:rPr lang="ru-RU"/>
              <a:pPr>
                <a:defRPr/>
              </a:pPr>
              <a:t>20.09.2020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01BA5B-E64C-425B-B404-47056B1C9C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693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1BA5B-E64C-425B-B404-47056B1C9CDF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9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1BA5B-E64C-425B-B404-47056B1C9CDF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19025" y="692696"/>
            <a:ext cx="9144000" cy="173255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sz="1800"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9144000" cy="126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0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043" y="-26426"/>
            <a:ext cx="9169043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25814" y="935146"/>
            <a:ext cx="9169043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627784" y="6551552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dirty="0" smtClean="0">
                <a:solidFill>
                  <a:schemeClr val="bg1"/>
                </a:solidFill>
              </a:rPr>
              <a:t>Т.В. </a:t>
            </a:r>
            <a:r>
              <a:rPr lang="uk-UA" dirty="0" err="1" smtClean="0">
                <a:solidFill>
                  <a:schemeClr val="bg1"/>
                </a:solidFill>
              </a:rPr>
              <a:t>Ковалюк</a:t>
            </a:r>
            <a:r>
              <a:rPr lang="uk-UA" dirty="0" smtClean="0">
                <a:solidFill>
                  <a:schemeClr val="bg1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schemeClr val="bg1"/>
                </a:solidFill>
              </a:rPr>
              <a:t>ім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Т.Шевченка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2622389" y="6551552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Т. Шевченка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9462" y="6551552"/>
            <a:ext cx="486966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38041"/>
            <a:ext cx="9175859" cy="10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1167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1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69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</a:t>
            </a:r>
            <a:r>
              <a:rPr lang="uk-UA" dirty="0" err="1" smtClean="0">
                <a:solidFill>
                  <a:prstClr val="black"/>
                </a:solidFill>
              </a:rPr>
              <a:t>Т.Шевченка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3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player.ru/71381060-Prototipirovanie-programm-na-yazyke-scheme-metodicheskoe-posobie-po-praktikumu.html" TargetMode="External"/><Relationship Id="rId3" Type="http://schemas.openxmlformats.org/officeDocument/2006/relationships/hyperlink" Target="http://www.r6rs.org/final/html/r6rs/r6rs-Z-H-2.html#node_toc_start" TargetMode="External"/><Relationship Id="rId7" Type="http://schemas.openxmlformats.org/officeDocument/2006/relationships/hyperlink" Target="http://blog.ilammy.net/lisp/index.html" TargetMode="External"/><Relationship Id="rId2" Type="http://schemas.openxmlformats.org/officeDocument/2006/relationships/hyperlink" Target="https://github.com/tkovaly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heme.com/tspl4/" TargetMode="External"/><Relationship Id="rId5" Type="http://schemas.openxmlformats.org/officeDocument/2006/relationships/hyperlink" Target="https://www.twirpx.com/file/81061/" TargetMode="External"/><Relationship Id="rId4" Type="http://schemas.openxmlformats.org/officeDocument/2006/relationships/hyperlink" Target="http://www.larcenists.org/Documentation/Documentation0.98/r7rs.pdf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nsu.ru/xmlui/bitstream/handle/nsu/8874/Harrison.pdf;jsessionid=7BDBFCF0EA05BFD026052B868E6DAEDF?sequence=1" TargetMode="External"/><Relationship Id="rId2" Type="http://schemas.openxmlformats.org/officeDocument/2006/relationships/hyperlink" Target="https://docplayer.ru/25937980-Uchebnik-po-haskell-anton-holomyov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sper.ru/pcl/pcl.pdf" TargetMode="External"/><Relationship Id="rId4" Type="http://schemas.openxmlformats.org/officeDocument/2006/relationships/hyperlink" Target="http://window.edu.ru/resource/684/41684/files/prog_lisp.pdf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ovalyuk/funcprogram" TargetMode="External"/><Relationship Id="rId2" Type="http://schemas.openxmlformats.org/officeDocument/2006/relationships/hyperlink" Target="mailto:tkovalyuk@uk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43" y="-26426"/>
            <a:ext cx="9169043" cy="6858000"/>
          </a:xfrm>
          <a:prstGeom prst="rect">
            <a:avLst/>
          </a:prstGeom>
        </p:spPr>
      </p:pic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520017" y="908720"/>
            <a:ext cx="8352928" cy="23764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 err="1" smtClean="0">
                <a:solidFill>
                  <a:schemeClr val="bg1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  <a:endParaRPr lang="ru-RU" sz="3600" kern="10" dirty="0">
              <a:solidFill>
                <a:schemeClr val="bg1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ru-RU" sz="3600" kern="10" dirty="0" err="1">
                <a:solidFill>
                  <a:schemeClr val="bg1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3600" kern="10" dirty="0">
              <a:solidFill>
                <a:schemeClr val="bg1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498" y="3866553"/>
            <a:ext cx="8892480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b="1" i="1" kern="10" dirty="0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Лектор </a:t>
            </a:r>
            <a:r>
              <a:rPr lang="ru-RU" b="1" i="1" kern="10" dirty="0" err="1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Ковалюк</a:t>
            </a:r>
            <a:r>
              <a:rPr lang="ru-RU" b="1" i="1" kern="10" dirty="0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ru-RU" b="1" i="1" kern="10" dirty="0" err="1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Тетяна</a:t>
            </a:r>
            <a:r>
              <a:rPr lang="ru-RU" b="1" i="1" kern="10" dirty="0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ru-RU" b="1" i="1" kern="10" dirty="0" err="1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Володимирівна</a:t>
            </a:r>
            <a:endParaRPr lang="ru-RU" b="1" i="1" kern="10" dirty="0" smtClean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ru-RU" b="1" i="1" kern="10" dirty="0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ru-RU" b="1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к.т.н., доцент </a:t>
            </a:r>
            <a:endParaRPr lang="ru-RU" b="1" i="1" kern="10" dirty="0" smtClean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endParaRPr lang="ru-RU" b="1" i="1" kern="10" dirty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ru-RU" sz="2400" b="1" kern="10" dirty="0" err="1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tkovalyuk@u</a:t>
            </a:r>
            <a:r>
              <a:rPr lang="en-US" sz="2400" b="1" kern="10" dirty="0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kr.net</a:t>
            </a:r>
            <a:endParaRPr lang="uk-UA" sz="2400" b="1" kern="10" dirty="0" smtClean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https://github.com/tkovalyuk/funcprogram</a:t>
            </a:r>
            <a:endParaRPr lang="ru-RU" sz="2400" b="1" kern="10" dirty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</a:t>
            </a:fld>
            <a:endParaRPr lang="ru-RU" dirty="0"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5719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" y="971550"/>
            <a:ext cx="88011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Якщо описати </a:t>
            </a:r>
            <a:r>
              <a:rPr lang="uk-UA" sz="2000" dirty="0"/>
              <a:t>це </a:t>
            </a:r>
            <a:r>
              <a:rPr lang="uk-UA" sz="2000" dirty="0" smtClean="0"/>
              <a:t>обчислення через лічильник </a:t>
            </a:r>
            <a:r>
              <a:rPr lang="uk-UA" sz="2000" dirty="0"/>
              <a:t>і </a:t>
            </a:r>
            <a:r>
              <a:rPr lang="uk-UA" sz="2000" dirty="0" smtClean="0"/>
              <a:t> добуток, які  </a:t>
            </a:r>
            <a:r>
              <a:rPr lang="uk-UA" sz="2000" dirty="0"/>
              <a:t>з кожним кроком одночасно змінюються згідно з </a:t>
            </a:r>
            <a:r>
              <a:rPr lang="uk-UA" sz="2000" dirty="0" smtClean="0"/>
              <a:t>правилом:</a:t>
            </a:r>
            <a:endParaRPr lang="uk-UA" sz="2000" dirty="0"/>
          </a:p>
          <a:p>
            <a:pPr algn="ctr"/>
            <a:r>
              <a:rPr lang="uk-UA" sz="2000" b="1" dirty="0" smtClean="0">
                <a:solidFill>
                  <a:srgbClr val="0000CC"/>
                </a:solidFill>
              </a:rPr>
              <a:t>добуток = </a:t>
            </a:r>
            <a:r>
              <a:rPr lang="uk-UA" sz="2000" b="1" dirty="0">
                <a:solidFill>
                  <a:srgbClr val="0000CC"/>
                </a:solidFill>
              </a:rPr>
              <a:t>лічильник · </a:t>
            </a:r>
            <a:r>
              <a:rPr lang="uk-UA" sz="2000" b="1" dirty="0" smtClean="0">
                <a:solidFill>
                  <a:srgbClr val="0000CC"/>
                </a:solidFill>
              </a:rPr>
              <a:t>добуток</a:t>
            </a:r>
            <a:endParaRPr lang="uk-UA" sz="2000" b="1" dirty="0">
              <a:solidFill>
                <a:srgbClr val="0000CC"/>
              </a:solidFill>
            </a:endParaRPr>
          </a:p>
          <a:p>
            <a:pPr algn="ctr"/>
            <a:r>
              <a:rPr lang="uk-UA" sz="2000" b="1" dirty="0">
                <a:solidFill>
                  <a:srgbClr val="0000CC"/>
                </a:solidFill>
              </a:rPr>
              <a:t>лічильник = </a:t>
            </a:r>
            <a:r>
              <a:rPr lang="uk-UA" sz="2000" b="1" dirty="0" err="1">
                <a:solidFill>
                  <a:srgbClr val="0000CC"/>
                </a:solidFill>
              </a:rPr>
              <a:t>лічильник</a:t>
            </a:r>
            <a:r>
              <a:rPr lang="uk-UA" sz="2000" b="1" dirty="0">
                <a:solidFill>
                  <a:srgbClr val="0000CC"/>
                </a:solidFill>
              </a:rPr>
              <a:t> + 1</a:t>
            </a:r>
          </a:p>
          <a:p>
            <a:r>
              <a:rPr lang="uk-UA" sz="2000" dirty="0"/>
              <a:t>і додавши </a:t>
            </a:r>
            <a:r>
              <a:rPr lang="uk-UA" sz="2000" dirty="0" smtClean="0"/>
              <a:t>умову, </a:t>
            </a:r>
            <a:r>
              <a:rPr lang="uk-UA" sz="2000" dirty="0"/>
              <a:t>що </a:t>
            </a:r>
            <a:endParaRPr lang="uk-UA" sz="2000" dirty="0" smtClean="0"/>
          </a:p>
          <a:p>
            <a:r>
              <a:rPr lang="en-US" sz="2000" b="1" dirty="0" smtClean="0">
                <a:solidFill>
                  <a:srgbClr val="0000CC"/>
                </a:solidFill>
              </a:rPr>
              <a:t>n</a:t>
            </a:r>
            <a:r>
              <a:rPr lang="en-US" sz="2000" b="1" dirty="0">
                <a:solidFill>
                  <a:srgbClr val="0000CC"/>
                </a:solidFill>
              </a:rPr>
              <a:t>! - </a:t>
            </a:r>
            <a:r>
              <a:rPr lang="uk-UA" sz="2000" b="1" dirty="0">
                <a:solidFill>
                  <a:srgbClr val="0000CC"/>
                </a:solidFill>
              </a:rPr>
              <a:t>це значення </a:t>
            </a:r>
            <a:r>
              <a:rPr lang="uk-UA" sz="2000" b="1" dirty="0" smtClean="0">
                <a:solidFill>
                  <a:srgbClr val="0000CC"/>
                </a:solidFill>
              </a:rPr>
              <a:t>добутку в </a:t>
            </a:r>
            <a:r>
              <a:rPr lang="uk-UA" sz="2000" b="1" dirty="0">
                <a:solidFill>
                  <a:srgbClr val="0000CC"/>
                </a:solidFill>
              </a:rPr>
              <a:t>той момент, коли лічильник стає більше, ніж </a:t>
            </a:r>
            <a:r>
              <a:rPr lang="en-US" sz="2000" b="1" dirty="0" smtClean="0">
                <a:solidFill>
                  <a:srgbClr val="0000CC"/>
                </a:solidFill>
              </a:rPr>
              <a:t>n</a:t>
            </a:r>
            <a:r>
              <a:rPr lang="uk-UA" sz="2000" b="1" dirty="0" smtClean="0">
                <a:solidFill>
                  <a:srgbClr val="0000CC"/>
                </a:solidFill>
              </a:rPr>
              <a:t>,</a:t>
            </a:r>
            <a:endParaRPr lang="en-US" sz="2000" b="1" dirty="0">
              <a:solidFill>
                <a:srgbClr val="0000CC"/>
              </a:solidFill>
            </a:endParaRPr>
          </a:p>
          <a:p>
            <a:r>
              <a:rPr lang="uk-UA" sz="2000" dirty="0" smtClean="0"/>
              <a:t>можна записати  </a:t>
            </a:r>
            <a:r>
              <a:rPr lang="uk-UA" sz="2000" dirty="0"/>
              <a:t>процедуру обчислення </a:t>
            </a:r>
            <a:r>
              <a:rPr lang="uk-UA" sz="2000" dirty="0" smtClean="0"/>
              <a:t>факторіала так: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Лінійні рекурсія і ітерація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13585" y="3528134"/>
            <a:ext cx="6019800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(factorial n)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(fact</a:t>
            </a:r>
            <a:r>
              <a:rPr lang="uk-UA" sz="2000" dirty="0" smtClean="0">
                <a:solidFill>
                  <a:srgbClr val="0000CC"/>
                </a:solidFill>
              </a:rPr>
              <a:t>_</a:t>
            </a:r>
            <a:r>
              <a:rPr lang="en-US" sz="2000" dirty="0" err="1" smtClean="0">
                <a:solidFill>
                  <a:srgbClr val="0000CC"/>
                </a:solidFill>
              </a:rPr>
              <a:t>iter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1 1 n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b="1" dirty="0" smtClean="0">
                <a:solidFill>
                  <a:srgbClr val="0000CC"/>
                </a:solidFill>
              </a:rPr>
              <a:t>fact</a:t>
            </a:r>
            <a:r>
              <a:rPr lang="uk-UA" sz="2000" b="1" dirty="0" smtClean="0">
                <a:solidFill>
                  <a:srgbClr val="0000CC"/>
                </a:solidFill>
              </a:rPr>
              <a:t>_</a:t>
            </a:r>
            <a:r>
              <a:rPr lang="en-US" sz="2000" b="1" dirty="0" err="1" smtClean="0">
                <a:solidFill>
                  <a:srgbClr val="0000CC"/>
                </a:solidFill>
              </a:rPr>
              <a:t>iter</a:t>
            </a:r>
            <a:r>
              <a:rPr lang="en-US" sz="2000" b="1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product</a:t>
            </a:r>
            <a:r>
              <a:rPr lang="uk-UA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counter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max</a:t>
            </a:r>
            <a:r>
              <a:rPr lang="uk-UA" sz="2000" dirty="0" smtClean="0">
                <a:solidFill>
                  <a:srgbClr val="C00000"/>
                </a:solidFill>
              </a:rPr>
              <a:t>_</a:t>
            </a:r>
            <a:r>
              <a:rPr lang="en-US" sz="2000" dirty="0" smtClean="0">
                <a:solidFill>
                  <a:srgbClr val="C00000"/>
                </a:solidFill>
              </a:rPr>
              <a:t>count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(&gt; counter 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max</a:t>
            </a:r>
            <a:r>
              <a:rPr lang="uk-UA" sz="2000" dirty="0" smtClean="0">
                <a:solidFill>
                  <a:srgbClr val="0000CC"/>
                </a:solidFill>
              </a:rPr>
              <a:t>_</a:t>
            </a:r>
            <a:r>
              <a:rPr lang="en-US" sz="2000" dirty="0" smtClean="0">
                <a:solidFill>
                  <a:srgbClr val="0000CC"/>
                </a:solidFill>
              </a:rPr>
              <a:t>count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en-US" sz="2000" dirty="0" smtClean="0">
                <a:solidFill>
                  <a:srgbClr val="0000CC"/>
                </a:solidFill>
              </a:rPr>
              <a:t>product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b="1" dirty="0" smtClean="0">
                <a:solidFill>
                  <a:srgbClr val="0000CC"/>
                </a:solidFill>
              </a:rPr>
              <a:t>fact</a:t>
            </a:r>
            <a:r>
              <a:rPr lang="uk-UA" sz="2000" b="1" dirty="0" smtClean="0">
                <a:solidFill>
                  <a:srgbClr val="0000CC"/>
                </a:solidFill>
              </a:rPr>
              <a:t>_</a:t>
            </a:r>
            <a:r>
              <a:rPr lang="en-US" sz="2000" b="1" dirty="0" err="1" smtClean="0">
                <a:solidFill>
                  <a:srgbClr val="0000CC"/>
                </a:solidFill>
              </a:rPr>
              <a:t>iter</a:t>
            </a:r>
            <a:r>
              <a:rPr lang="en-US" sz="2000" b="1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(* </a:t>
            </a:r>
            <a:r>
              <a:rPr lang="en-US" sz="2000" dirty="0" smtClean="0">
                <a:solidFill>
                  <a:srgbClr val="0000CC"/>
                </a:solidFill>
              </a:rPr>
              <a:t>counter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product)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counter 1)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max</a:t>
            </a:r>
            <a:r>
              <a:rPr lang="uk-UA" sz="2000" dirty="0" smtClean="0">
                <a:solidFill>
                  <a:srgbClr val="0000CC"/>
                </a:solidFill>
              </a:rPr>
              <a:t>_</a:t>
            </a:r>
            <a:r>
              <a:rPr lang="en-US" sz="2000" dirty="0" smtClean="0">
                <a:solidFill>
                  <a:srgbClr val="0000CC"/>
                </a:solidFill>
              </a:rPr>
              <a:t>count</a:t>
            </a:r>
            <a:r>
              <a:rPr lang="en-US" sz="2000" dirty="0">
                <a:solidFill>
                  <a:srgbClr val="0000CC"/>
                </a:solidFill>
              </a:rPr>
              <a:t>)))</a:t>
            </a:r>
            <a:endParaRPr lang="uk-UA" sz="2000" dirty="0">
              <a:solidFill>
                <a:srgbClr val="0000CC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3463290" y="3977640"/>
            <a:ext cx="674370" cy="400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636645" y="4000500"/>
            <a:ext cx="1428750" cy="434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3863340" y="3977640"/>
            <a:ext cx="2320290" cy="480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7302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400" y="1108144"/>
            <a:ext cx="8610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/>
              <a:t>Цей процес не росте і не стискається. </a:t>
            </a:r>
            <a:endParaRPr lang="uk-UA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На </a:t>
            </a:r>
            <a:r>
              <a:rPr lang="uk-UA" sz="2000" dirty="0"/>
              <a:t>кожному кроці при будь-якому </a:t>
            </a:r>
            <a:r>
              <a:rPr lang="uk-UA" sz="2000" dirty="0" smtClean="0"/>
              <a:t>значенні </a:t>
            </a:r>
            <a:r>
              <a:rPr lang="en-US" sz="2000" dirty="0">
                <a:solidFill>
                  <a:srgbClr val="0000CC"/>
                </a:solidFill>
              </a:rPr>
              <a:t>n</a:t>
            </a:r>
            <a:r>
              <a:rPr lang="en-US" sz="2000" dirty="0"/>
              <a:t> </a:t>
            </a:r>
            <a:r>
              <a:rPr lang="uk-UA" sz="2000" dirty="0"/>
              <a:t>необхідно пам'ятати лише поточні значення змінних </a:t>
            </a:r>
            <a:r>
              <a:rPr lang="en-US" sz="2000" dirty="0">
                <a:solidFill>
                  <a:srgbClr val="0000CC"/>
                </a:solidFill>
              </a:rPr>
              <a:t>product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CC"/>
                </a:solidFill>
              </a:rPr>
              <a:t>counter </a:t>
            </a:r>
            <a:r>
              <a:rPr lang="uk-UA" sz="2000" dirty="0" smtClean="0"/>
              <a:t>І </a:t>
            </a:r>
            <a:r>
              <a:rPr lang="en-US" sz="2000" dirty="0" err="1" smtClean="0">
                <a:solidFill>
                  <a:srgbClr val="0000CC"/>
                </a:solidFill>
              </a:rPr>
              <a:t>max_count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Такий </a:t>
            </a:r>
            <a:r>
              <a:rPr lang="uk-UA" sz="2000" dirty="0"/>
              <a:t>процес називається </a:t>
            </a:r>
            <a:r>
              <a:rPr lang="uk-UA" sz="2000" b="1" dirty="0">
                <a:solidFill>
                  <a:srgbClr val="0000CC"/>
                </a:solidFill>
              </a:rPr>
              <a:t>ітеративним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(</a:t>
            </a:r>
            <a:r>
              <a:rPr lang="en-US" sz="2000" dirty="0"/>
              <a:t>iterative process).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/>
              <a:t>У загальному випадку, ітеративний процес - це такий процес, </a:t>
            </a:r>
            <a:endParaRPr lang="uk-UA" sz="2000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000" dirty="0" smtClean="0"/>
              <a:t>стан </a:t>
            </a:r>
            <a:r>
              <a:rPr lang="uk-UA" sz="2000" dirty="0"/>
              <a:t>якого можна описати </a:t>
            </a:r>
            <a:r>
              <a:rPr lang="uk-UA" sz="2000" dirty="0" smtClean="0"/>
              <a:t>кінцевою кількістю </a:t>
            </a:r>
            <a:r>
              <a:rPr lang="uk-UA" sz="2000" dirty="0"/>
              <a:t>змінних стану (</a:t>
            </a:r>
            <a:r>
              <a:rPr lang="en-US" sz="2000" dirty="0"/>
              <a:t>state variables</a:t>
            </a:r>
            <a:r>
              <a:rPr lang="en-US" sz="2000" dirty="0" smtClean="0"/>
              <a:t>)</a:t>
            </a:r>
            <a:endParaRPr lang="uk-UA" sz="2000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000" dirty="0" smtClean="0"/>
              <a:t>заздалегідь задани</a:t>
            </a:r>
            <a:r>
              <a:rPr lang="uk-UA" sz="2000" dirty="0"/>
              <a:t>м</a:t>
            </a:r>
            <a:r>
              <a:rPr lang="uk-UA" sz="2000" dirty="0" smtClean="0"/>
              <a:t> правилом, </a:t>
            </a:r>
            <a:r>
              <a:rPr lang="uk-UA" sz="2000" dirty="0"/>
              <a:t>що визначає, як ці змінні стану змінюються від кроку до кроку, </a:t>
            </a:r>
            <a:endParaRPr lang="uk-UA" sz="2000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000" dirty="0" smtClean="0"/>
              <a:t>(</a:t>
            </a:r>
            <a:r>
              <a:rPr lang="uk-UA" sz="2000" dirty="0"/>
              <a:t>можливо) тест на завершення, який визначає умови, </a:t>
            </a:r>
            <a:r>
              <a:rPr lang="uk-UA" sz="2000" dirty="0" smtClean="0"/>
              <a:t>за яких процес </a:t>
            </a:r>
            <a:r>
              <a:rPr lang="uk-UA" sz="2000" dirty="0"/>
              <a:t>повинен закінчити роботу.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При </a:t>
            </a:r>
            <a:r>
              <a:rPr lang="uk-UA" sz="2000" dirty="0"/>
              <a:t>обчисленні </a:t>
            </a:r>
            <a:r>
              <a:rPr lang="en-US" sz="2000" dirty="0">
                <a:solidFill>
                  <a:srgbClr val="0000CC"/>
                </a:solidFill>
              </a:rPr>
              <a:t>n! </a:t>
            </a:r>
            <a:r>
              <a:rPr lang="uk-UA" sz="2000" dirty="0" smtClean="0"/>
              <a:t>Кількість кроків </a:t>
            </a:r>
            <a:r>
              <a:rPr lang="uk-UA" sz="2000" dirty="0"/>
              <a:t>лінійно зростає з ростом </a:t>
            </a:r>
            <a:r>
              <a:rPr lang="en-US" sz="2000" dirty="0">
                <a:solidFill>
                  <a:srgbClr val="0000CC"/>
                </a:solidFill>
              </a:rPr>
              <a:t>n</a:t>
            </a:r>
            <a:r>
              <a:rPr lang="en-US" sz="2000" dirty="0"/>
              <a:t>. </a:t>
            </a:r>
            <a:endParaRPr lang="uk-UA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Такий </a:t>
            </a:r>
            <a:r>
              <a:rPr lang="uk-UA" sz="2000" dirty="0"/>
              <a:t>процес називається </a:t>
            </a:r>
            <a:r>
              <a:rPr lang="uk-UA" sz="2000" b="1" dirty="0">
                <a:solidFill>
                  <a:srgbClr val="0000CC"/>
                </a:solidFill>
              </a:rPr>
              <a:t>лінійно ітеративним процесом (</a:t>
            </a:r>
            <a:r>
              <a:rPr lang="en-US" sz="2000" b="1" dirty="0">
                <a:solidFill>
                  <a:srgbClr val="0000CC"/>
                </a:solidFill>
              </a:rPr>
              <a:t>linear iterative process</a:t>
            </a:r>
            <a:r>
              <a:rPr lang="uk-UA" sz="2000" b="1" dirty="0" smtClean="0">
                <a:solidFill>
                  <a:srgbClr val="0000CC"/>
                </a:solidFill>
              </a:rPr>
              <a:t>).</a:t>
            </a:r>
            <a:endParaRPr lang="uk-UA" sz="2000" b="1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>
                <a:solidFill>
                  <a:schemeClr val="bg1"/>
                </a:solidFill>
              </a:rPr>
              <a:t>Лінійно-ітеративний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процес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обчислень</a:t>
            </a:r>
            <a:endParaRPr lang="uk-U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337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795052"/>
            <a:ext cx="4819650" cy="367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>
                <a:solidFill>
                  <a:schemeClr val="bg1"/>
                </a:solidFill>
              </a:rPr>
              <a:t>Лінійно-ітеративний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процес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обчислення</a:t>
            </a:r>
            <a:r>
              <a:rPr lang="ru-RU" b="1" dirty="0">
                <a:solidFill>
                  <a:schemeClr val="bg1"/>
                </a:solidFill>
              </a:rPr>
              <a:t> для 6</a:t>
            </a:r>
            <a:r>
              <a:rPr lang="ru-RU" sz="3200" b="1" dirty="0">
                <a:solidFill>
                  <a:schemeClr val="bg1"/>
                </a:solidFill>
              </a:rPr>
              <a:t>!</a:t>
            </a:r>
            <a:endParaRPr lang="uk-U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414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123950"/>
            <a:ext cx="885698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000" dirty="0"/>
              <a:t>Більшість реалізацій звичайних мов (включаючи </a:t>
            </a:r>
            <a:r>
              <a:rPr lang="uk-UA" sz="2000" dirty="0" smtClean="0"/>
              <a:t>С, процедурний С++) </a:t>
            </a:r>
            <a:r>
              <a:rPr lang="uk-UA" sz="2000" dirty="0"/>
              <a:t>побудовані так, що інтерпретація </a:t>
            </a:r>
            <a:r>
              <a:rPr lang="uk-UA" sz="2000" dirty="0" smtClean="0"/>
              <a:t>рекурсивної </a:t>
            </a:r>
            <a:r>
              <a:rPr lang="uk-UA" sz="2000" dirty="0"/>
              <a:t>процедури </a:t>
            </a:r>
            <a:r>
              <a:rPr lang="uk-UA" sz="2000" dirty="0" smtClean="0"/>
              <a:t>поглинає </a:t>
            </a:r>
            <a:r>
              <a:rPr lang="uk-UA" sz="2000" dirty="0"/>
              <a:t>обсяг пам'яті, лінійно зростаючий пропорційно кількості викликів процедури, навіть якщо </a:t>
            </a:r>
            <a:r>
              <a:rPr lang="uk-UA" sz="2000" dirty="0" smtClean="0"/>
              <a:t>процес, що описаний, ітеративний.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000" dirty="0" smtClean="0"/>
              <a:t>Як </a:t>
            </a:r>
            <a:r>
              <a:rPr lang="uk-UA" sz="2000" dirty="0"/>
              <a:t>наслідок, ці мови здатні описувати </a:t>
            </a:r>
            <a:r>
              <a:rPr lang="uk-UA" sz="2000" dirty="0" smtClean="0"/>
              <a:t>ітеративні процеси </a:t>
            </a:r>
            <a:r>
              <a:rPr lang="uk-UA" sz="2000" dirty="0"/>
              <a:t>тільки за допомогою спеціальних </a:t>
            </a:r>
            <a:r>
              <a:rPr lang="uk-UA" sz="2000" b="1" dirty="0">
                <a:solidFill>
                  <a:srgbClr val="0000CC"/>
                </a:solidFill>
              </a:rPr>
              <a:t>циклічних конструкцій </a:t>
            </a:r>
            <a:r>
              <a:rPr lang="uk-UA" sz="2000" dirty="0"/>
              <a:t>на зразок </a:t>
            </a:r>
            <a:r>
              <a:rPr lang="en-US" sz="2000" b="1" dirty="0" smtClean="0"/>
              <a:t>do</a:t>
            </a:r>
            <a:r>
              <a:rPr lang="en-US" sz="2000" dirty="0" smtClean="0"/>
              <a:t>,</a:t>
            </a:r>
            <a:r>
              <a:rPr lang="uk-UA" sz="2000" dirty="0" smtClean="0"/>
              <a:t> </a:t>
            </a: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/>
              <a:t>while</a:t>
            </a:r>
            <a:r>
              <a:rPr lang="en-US" sz="20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000" dirty="0"/>
              <a:t>Реалізація </a:t>
            </a:r>
            <a:r>
              <a:rPr lang="en-US" sz="2000" dirty="0"/>
              <a:t>Scheme </a:t>
            </a:r>
            <a:r>
              <a:rPr lang="uk-UA" sz="2000" dirty="0"/>
              <a:t>вільна від цього недоліку. Вона буде виконувати ітеративний процес, використовуючи </a:t>
            </a:r>
            <a:r>
              <a:rPr lang="uk-UA" sz="2000" b="1" dirty="0">
                <a:solidFill>
                  <a:srgbClr val="0000CC"/>
                </a:solidFill>
              </a:rPr>
              <a:t>фіксований обсяг пам'яті</a:t>
            </a:r>
            <a:r>
              <a:rPr lang="uk-UA" sz="2000" dirty="0"/>
              <a:t>, навіть якщо він описується рекурсивної процедурою. Така властивість реалізації мови називається </a:t>
            </a:r>
            <a:r>
              <a:rPr lang="uk-UA" sz="2000" b="1" dirty="0">
                <a:solidFill>
                  <a:srgbClr val="0000CC"/>
                </a:solidFill>
              </a:rPr>
              <a:t>підтримкою </a:t>
            </a:r>
            <a:r>
              <a:rPr lang="uk-UA" sz="2000" b="1" dirty="0" smtClean="0">
                <a:solidFill>
                  <a:srgbClr val="0000CC"/>
                </a:solidFill>
              </a:rPr>
              <a:t>хвостової </a:t>
            </a:r>
            <a:r>
              <a:rPr lang="uk-UA" sz="2000" b="1" dirty="0">
                <a:solidFill>
                  <a:srgbClr val="0000CC"/>
                </a:solidFill>
              </a:rPr>
              <a:t>рекурсії (</a:t>
            </a:r>
            <a:r>
              <a:rPr lang="en-US" sz="2000" b="1" dirty="0">
                <a:solidFill>
                  <a:srgbClr val="0000CC"/>
                </a:solidFill>
              </a:rPr>
              <a:t>tail recursion).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000" b="1" dirty="0" smtClean="0">
                <a:solidFill>
                  <a:srgbClr val="C00000"/>
                </a:solidFill>
              </a:rPr>
              <a:t>Якщо реалізація </a:t>
            </a:r>
            <a:r>
              <a:rPr lang="uk-UA" sz="2000" b="1" dirty="0">
                <a:solidFill>
                  <a:srgbClr val="C00000"/>
                </a:solidFill>
              </a:rPr>
              <a:t>мови підтримує хвостову рекурсію, то ітерацію можна виразити за допомогою звичайного механізму виклику функцій.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>
                <a:solidFill>
                  <a:schemeClr val="bg1"/>
                </a:solidFill>
              </a:rPr>
              <a:t>Особливості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реалізації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рекурсій</a:t>
            </a:r>
            <a:r>
              <a:rPr lang="ru-RU" sz="3200" b="1" dirty="0" smtClean="0">
                <a:solidFill>
                  <a:schemeClr val="bg1"/>
                </a:solidFill>
              </a:rPr>
              <a:t>	</a:t>
            </a:r>
            <a:endParaRPr lang="uk-U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1074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" y="933451"/>
            <a:ext cx="87134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Існує </a:t>
            </a:r>
            <a:r>
              <a:rPr lang="uk-UA" sz="2000" dirty="0"/>
              <a:t>ще одна </a:t>
            </a:r>
            <a:r>
              <a:rPr lang="uk-UA" sz="2000" dirty="0" smtClean="0"/>
              <a:t>схема обчислень</a:t>
            </a:r>
            <a:r>
              <a:rPr lang="uk-UA" sz="2000" dirty="0"/>
              <a:t>, яка називається </a:t>
            </a:r>
            <a:r>
              <a:rPr lang="uk-UA" sz="2000" b="1" dirty="0">
                <a:solidFill>
                  <a:srgbClr val="0000CC"/>
                </a:solidFill>
              </a:rPr>
              <a:t>деревоподібна рекурсія (</a:t>
            </a:r>
            <a:r>
              <a:rPr lang="en-US" sz="2000" b="1" dirty="0">
                <a:solidFill>
                  <a:srgbClr val="0000CC"/>
                </a:solidFill>
              </a:rPr>
              <a:t>tree recursion).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r>
              <a:rPr lang="uk-UA" sz="2000" dirty="0" smtClean="0"/>
              <a:t>Як </a:t>
            </a:r>
            <a:r>
              <a:rPr lang="uk-UA" sz="2000" dirty="0"/>
              <a:t>приклад розглянемо обчислення послідовності чисел </a:t>
            </a:r>
            <a:r>
              <a:rPr lang="uk-UA" sz="2000" dirty="0" err="1"/>
              <a:t>Фібоначчі</a:t>
            </a:r>
            <a:r>
              <a:rPr lang="uk-UA" sz="2000" dirty="0"/>
              <a:t>, в якій кожне число є сумою двох попередніх:</a:t>
            </a:r>
          </a:p>
          <a:p>
            <a:pPr algn="ctr"/>
            <a:r>
              <a:rPr lang="uk-UA" sz="2000" b="1" dirty="0">
                <a:solidFill>
                  <a:srgbClr val="0000CC"/>
                </a:solidFill>
              </a:rPr>
              <a:t>0, 1, 1, 2, 3, 5, 8, 13, 21,. . .</a:t>
            </a:r>
          </a:p>
          <a:p>
            <a:r>
              <a:rPr lang="uk-UA" sz="2000" dirty="0"/>
              <a:t>Загальне правило для чисел </a:t>
            </a:r>
            <a:r>
              <a:rPr lang="uk-UA" sz="2000" dirty="0" err="1"/>
              <a:t>Фібоначчі</a:t>
            </a:r>
            <a:r>
              <a:rPr lang="uk-UA" sz="2000" dirty="0"/>
              <a:t> можна сформулювати так: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Деревоподібна </a:t>
            </a:r>
            <a:r>
              <a:rPr lang="uk-UA" sz="3200" b="1" dirty="0">
                <a:solidFill>
                  <a:schemeClr val="bg1"/>
                </a:solidFill>
              </a:rPr>
              <a:t>рекурсія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2872443"/>
            <a:ext cx="7810502" cy="108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038350" y="4461986"/>
            <a:ext cx="457200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(fib n)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((= n 0) 0)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US" sz="2000" dirty="0" smtClean="0">
                <a:solidFill>
                  <a:srgbClr val="0000CC"/>
                </a:solidFill>
              </a:rPr>
              <a:t>((= </a:t>
            </a:r>
            <a:r>
              <a:rPr lang="en-US" sz="2000" dirty="0">
                <a:solidFill>
                  <a:srgbClr val="0000CC"/>
                </a:solidFill>
              </a:rPr>
              <a:t>n 1) 1)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else (+ (fib (- n 1))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fib (- n 2))))))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87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49" y="857250"/>
            <a:ext cx="5962651" cy="591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834449"/>
            <a:ext cx="3995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/>
              <a:t>Розглянемо схему цього обчислення</a:t>
            </a:r>
            <a:r>
              <a:rPr lang="uk-UA" sz="2000" dirty="0"/>
              <a:t>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 smtClean="0"/>
              <a:t>Щоб </a:t>
            </a:r>
            <a:r>
              <a:rPr lang="uk-UA" sz="2000" dirty="0"/>
              <a:t>обчислити (</a:t>
            </a:r>
            <a:r>
              <a:rPr lang="en-US" sz="2000" dirty="0"/>
              <a:t>fib 5), </a:t>
            </a:r>
            <a:r>
              <a:rPr lang="uk-UA" sz="2000" dirty="0"/>
              <a:t>спочатку обчислюємо (</a:t>
            </a:r>
            <a:r>
              <a:rPr lang="en-US" sz="2000" dirty="0"/>
              <a:t>fib 4) </a:t>
            </a:r>
            <a:r>
              <a:rPr lang="uk-UA" sz="2000" dirty="0"/>
              <a:t>і (</a:t>
            </a:r>
            <a:r>
              <a:rPr lang="en-US" sz="2000" dirty="0"/>
              <a:t>fib 3).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 smtClean="0"/>
              <a:t>Щоб </a:t>
            </a:r>
            <a:r>
              <a:rPr lang="uk-UA" sz="2000" dirty="0"/>
              <a:t>обчислити (</a:t>
            </a:r>
            <a:r>
              <a:rPr lang="en-US" sz="2000" dirty="0"/>
              <a:t>fib 4), </a:t>
            </a:r>
            <a:r>
              <a:rPr lang="uk-UA" sz="2000" dirty="0"/>
              <a:t>обчислюємо (</a:t>
            </a:r>
            <a:r>
              <a:rPr lang="en-US" sz="2000" dirty="0"/>
              <a:t>fib 3) </a:t>
            </a:r>
            <a:r>
              <a:rPr lang="uk-UA" sz="2000" dirty="0" smtClean="0"/>
              <a:t>і (</a:t>
            </a:r>
            <a:r>
              <a:rPr lang="en-US" sz="2000" dirty="0"/>
              <a:t>Fib 2).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 smtClean="0"/>
              <a:t>Загалом</a:t>
            </a:r>
            <a:r>
              <a:rPr lang="uk-UA" sz="2000" dirty="0"/>
              <a:t>, виходить процес схожий на дерево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Деревоподібна </a:t>
            </a:r>
            <a:r>
              <a:rPr lang="uk-UA" sz="3200" b="1" dirty="0">
                <a:solidFill>
                  <a:schemeClr val="bg1"/>
                </a:solidFill>
              </a:rPr>
              <a:t>рекурсія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100" y="3604942"/>
            <a:ext cx="3143249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C00000"/>
                </a:solidFill>
              </a:rPr>
              <a:t>У </a:t>
            </a:r>
            <a:r>
              <a:rPr lang="ru-RU" sz="2000" dirty="0" err="1">
                <a:solidFill>
                  <a:srgbClr val="C00000"/>
                </a:solidFill>
              </a:rPr>
              <a:t>загальному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випадку</a:t>
            </a:r>
            <a:r>
              <a:rPr lang="ru-RU" sz="2000" dirty="0">
                <a:solidFill>
                  <a:srgbClr val="C00000"/>
                </a:solidFill>
              </a:rPr>
              <a:t> число </a:t>
            </a:r>
            <a:r>
              <a:rPr lang="ru-RU" sz="2000" dirty="0" err="1">
                <a:solidFill>
                  <a:srgbClr val="C00000"/>
                </a:solidFill>
              </a:rPr>
              <a:t>кроків</a:t>
            </a:r>
            <a:r>
              <a:rPr lang="ru-RU" sz="2000" dirty="0">
                <a:solidFill>
                  <a:srgbClr val="C00000"/>
                </a:solidFill>
              </a:rPr>
              <a:t>, </a:t>
            </a:r>
            <a:r>
              <a:rPr lang="ru-RU" sz="2000" dirty="0" err="1">
                <a:solidFill>
                  <a:srgbClr val="C00000"/>
                </a:solidFill>
              </a:rPr>
              <a:t>необхідних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деревовидно-рекурсивним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процесам</a:t>
            </a:r>
            <a:r>
              <a:rPr lang="ru-RU" sz="2000" dirty="0">
                <a:solidFill>
                  <a:srgbClr val="C00000"/>
                </a:solidFill>
              </a:rPr>
              <a:t>, </a:t>
            </a:r>
            <a:r>
              <a:rPr lang="ru-RU" sz="2000" dirty="0" err="1" smtClean="0">
                <a:solidFill>
                  <a:srgbClr val="C00000"/>
                </a:solidFill>
              </a:rPr>
              <a:t>пропорційно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C00000"/>
                </a:solidFill>
              </a:rPr>
              <a:t>числу вершин дерева, а </a:t>
            </a:r>
            <a:r>
              <a:rPr lang="ru-RU" sz="2000" dirty="0" err="1">
                <a:solidFill>
                  <a:srgbClr val="C00000"/>
                </a:solidFill>
              </a:rPr>
              <a:t>необхідний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обсяг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пам'яті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пропорційний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максимальній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глибині</a:t>
            </a:r>
            <a:r>
              <a:rPr lang="ru-RU" sz="2000" dirty="0">
                <a:solidFill>
                  <a:srgbClr val="C00000"/>
                </a:solidFill>
              </a:rPr>
              <a:t> дерева.</a:t>
            </a:r>
            <a:endParaRPr lang="uk-UA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5716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0965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Для отримання чисел </a:t>
            </a:r>
            <a:r>
              <a:rPr lang="uk-UA" sz="2000" dirty="0" err="1"/>
              <a:t>Фібоначчі</a:t>
            </a:r>
            <a:r>
              <a:rPr lang="uk-UA" sz="2000" dirty="0"/>
              <a:t> ми можемо сформулювати </a:t>
            </a:r>
            <a:r>
              <a:rPr lang="uk-UA" sz="2000" b="1" dirty="0"/>
              <a:t>ітеративний процес.</a:t>
            </a:r>
          </a:p>
          <a:p>
            <a:r>
              <a:rPr lang="uk-UA" sz="2000" dirty="0"/>
              <a:t>Ідея полягає в тому, щоб використовувати пару цілих </a:t>
            </a:r>
            <a:r>
              <a:rPr lang="en-US" sz="2000" dirty="0"/>
              <a:t>a </a:t>
            </a:r>
            <a:r>
              <a:rPr lang="uk-UA" sz="2000" dirty="0"/>
              <a:t>і </a:t>
            </a:r>
            <a:r>
              <a:rPr lang="en-US" sz="2000" dirty="0"/>
              <a:t>b, </a:t>
            </a:r>
            <a:r>
              <a:rPr lang="uk-UA" sz="2000" dirty="0"/>
              <a:t>яким на початку даються значення </a:t>
            </a:r>
            <a:r>
              <a:rPr lang="en-US" sz="2000" dirty="0"/>
              <a:t>Fib (1) = 1 </a:t>
            </a:r>
            <a:r>
              <a:rPr lang="uk-UA" sz="2000" dirty="0"/>
              <a:t>і </a:t>
            </a:r>
            <a:r>
              <a:rPr lang="en-US" sz="2000" dirty="0"/>
              <a:t>Fib (0) = 0, </a:t>
            </a:r>
            <a:r>
              <a:rPr lang="uk-UA" sz="2000" dirty="0"/>
              <a:t>і на кожному кроці застосовувати одночасну трансформацію</a:t>
            </a:r>
          </a:p>
          <a:p>
            <a:pPr algn="ctr"/>
            <a:r>
              <a:rPr lang="en-US" sz="2000" dirty="0">
                <a:solidFill>
                  <a:srgbClr val="0000CC"/>
                </a:solidFill>
              </a:rPr>
              <a:t>a ← a + </a:t>
            </a:r>
            <a:r>
              <a:rPr lang="en-US" sz="2000" dirty="0" smtClean="0">
                <a:solidFill>
                  <a:srgbClr val="0000CC"/>
                </a:solidFill>
              </a:rPr>
              <a:t>b</a:t>
            </a:r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uk-UA" sz="2000" dirty="0" smtClean="0"/>
              <a:t>Після </a:t>
            </a:r>
            <a:r>
              <a:rPr lang="uk-UA" sz="2000" dirty="0"/>
              <a:t>того, як </a:t>
            </a:r>
            <a:r>
              <a:rPr lang="uk-UA" sz="2000" dirty="0" smtClean="0"/>
              <a:t>виконана ця трансформація </a:t>
            </a:r>
            <a:r>
              <a:rPr lang="en-US" sz="2000" dirty="0"/>
              <a:t>n </a:t>
            </a:r>
            <a:r>
              <a:rPr lang="uk-UA" sz="2000" dirty="0"/>
              <a:t>раз</a:t>
            </a:r>
            <a:r>
              <a:rPr lang="uk-UA" sz="2000" b="1" dirty="0">
                <a:solidFill>
                  <a:srgbClr val="0000CC"/>
                </a:solidFill>
              </a:rPr>
              <a:t>, </a:t>
            </a:r>
            <a:r>
              <a:rPr lang="en-US" sz="2000" b="1" dirty="0">
                <a:solidFill>
                  <a:srgbClr val="0000CC"/>
                </a:solidFill>
              </a:rPr>
              <a:t>a </a:t>
            </a:r>
            <a:r>
              <a:rPr lang="uk-UA" sz="2000" b="1" dirty="0">
                <a:solidFill>
                  <a:srgbClr val="0000CC"/>
                </a:solidFill>
              </a:rPr>
              <a:t>і </a:t>
            </a:r>
            <a:r>
              <a:rPr lang="uk-UA" sz="2000" b="1" dirty="0" smtClean="0">
                <a:solidFill>
                  <a:srgbClr val="0000CC"/>
                </a:solidFill>
              </a:rPr>
              <a:t>в </a:t>
            </a:r>
            <a:r>
              <a:rPr lang="uk-UA" sz="2000" dirty="0" smtClean="0"/>
              <a:t>будуть </a:t>
            </a:r>
            <a:r>
              <a:rPr lang="uk-UA" sz="2000" dirty="0"/>
              <a:t>відповідно рівні </a:t>
            </a:r>
            <a:endParaRPr lang="uk-UA" sz="2000" dirty="0" smtClean="0"/>
          </a:p>
          <a:p>
            <a:pPr algn="ctr"/>
            <a:r>
              <a:rPr lang="en-US" sz="2000" dirty="0" smtClean="0">
                <a:solidFill>
                  <a:srgbClr val="0000CC"/>
                </a:solidFill>
              </a:rPr>
              <a:t>Fib </a:t>
            </a:r>
            <a:r>
              <a:rPr lang="en-US" sz="2000" dirty="0">
                <a:solidFill>
                  <a:srgbClr val="0000CC"/>
                </a:solidFill>
              </a:rPr>
              <a:t>(n + 1) </a:t>
            </a:r>
            <a:r>
              <a:rPr lang="uk-UA" sz="2000" dirty="0">
                <a:solidFill>
                  <a:srgbClr val="0000CC"/>
                </a:solidFill>
              </a:rPr>
              <a:t>і </a:t>
            </a:r>
            <a:r>
              <a:rPr lang="en-US" sz="2000" dirty="0">
                <a:solidFill>
                  <a:srgbClr val="0000CC"/>
                </a:solidFill>
              </a:rPr>
              <a:t>Fib (n). </a:t>
            </a:r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uk-UA" sz="2000" dirty="0" smtClean="0"/>
              <a:t>Таким </a:t>
            </a:r>
            <a:r>
              <a:rPr lang="uk-UA" sz="2000" dirty="0"/>
              <a:t>чином, </a:t>
            </a:r>
            <a:r>
              <a:rPr lang="uk-UA" sz="2000" dirty="0" smtClean="0"/>
              <a:t>можна </a:t>
            </a:r>
            <a:r>
              <a:rPr lang="uk-UA" sz="2000" dirty="0" err="1" smtClean="0"/>
              <a:t>ітеративно</a:t>
            </a:r>
            <a:r>
              <a:rPr lang="uk-UA" sz="2000" dirty="0" smtClean="0"/>
              <a:t> </a:t>
            </a:r>
            <a:r>
              <a:rPr lang="uk-UA" sz="2000" dirty="0"/>
              <a:t>обчислювати числа </a:t>
            </a:r>
            <a:r>
              <a:rPr lang="uk-UA" sz="2000" dirty="0" err="1"/>
              <a:t>Фібоначчі</a:t>
            </a:r>
            <a:r>
              <a:rPr lang="uk-UA" sz="2000" dirty="0"/>
              <a:t> за допомогою процедури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43934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000" b="1" dirty="0" smtClean="0">
                <a:solidFill>
                  <a:schemeClr val="bg1"/>
                </a:solidFill>
              </a:rPr>
              <a:t>Ітеративна процедура обчислення чисел </a:t>
            </a:r>
            <a:r>
              <a:rPr lang="uk-UA" sz="3000" b="1" dirty="0" err="1" smtClean="0">
                <a:solidFill>
                  <a:schemeClr val="bg1"/>
                </a:solidFill>
              </a:rPr>
              <a:t>Фібоначчі</a:t>
            </a:r>
            <a:endParaRPr lang="uk-UA" sz="30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31840" y="4149080"/>
            <a:ext cx="5372100" cy="224676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(fib n)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fib-</a:t>
            </a:r>
            <a:r>
              <a:rPr lang="en-US" sz="2000" dirty="0" err="1">
                <a:solidFill>
                  <a:srgbClr val="0000CC"/>
                </a:solidFill>
              </a:rPr>
              <a:t>iter</a:t>
            </a:r>
            <a:r>
              <a:rPr lang="en-US" sz="2000" dirty="0">
                <a:solidFill>
                  <a:srgbClr val="0000CC"/>
                </a:solidFill>
              </a:rPr>
              <a:t> 1 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0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n))</a:t>
            </a:r>
          </a:p>
          <a:p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(fib-</a:t>
            </a:r>
            <a:r>
              <a:rPr lang="en-US" sz="2000" dirty="0" err="1">
                <a:solidFill>
                  <a:srgbClr val="0000CC"/>
                </a:solidFill>
              </a:rPr>
              <a:t>iter</a:t>
            </a:r>
            <a:r>
              <a:rPr lang="en-US" sz="2000" dirty="0">
                <a:solidFill>
                  <a:srgbClr val="0000CC"/>
                </a:solidFill>
              </a:rPr>
              <a:t> a 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b 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count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(= count 0)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US" sz="2000" dirty="0" smtClean="0">
                <a:solidFill>
                  <a:srgbClr val="0000CC"/>
                </a:solidFill>
              </a:rPr>
              <a:t>b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fib-</a:t>
            </a:r>
            <a:r>
              <a:rPr lang="en-US" sz="2000" dirty="0" err="1">
                <a:solidFill>
                  <a:srgbClr val="0000CC"/>
                </a:solidFill>
              </a:rPr>
              <a:t>iter</a:t>
            </a:r>
            <a:r>
              <a:rPr lang="en-US" sz="2000" dirty="0">
                <a:solidFill>
                  <a:srgbClr val="0000CC"/>
                </a:solidFill>
              </a:rPr>
              <a:t> (+ </a:t>
            </a:r>
            <a:r>
              <a:rPr lang="en-US" sz="2000" dirty="0" smtClean="0">
                <a:solidFill>
                  <a:srgbClr val="0000CC"/>
                </a:solidFill>
              </a:rPr>
              <a:t>a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b) 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a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(- count 1))))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8773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933450"/>
            <a:ext cx="89535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Розглянемо</a:t>
            </a:r>
            <a:r>
              <a:rPr lang="ru-RU" sz="2200" dirty="0" smtClean="0"/>
              <a:t> </a:t>
            </a:r>
            <a:r>
              <a:rPr lang="ru-RU" sz="2200" dirty="0"/>
              <a:t>задачу </a:t>
            </a:r>
            <a:r>
              <a:rPr lang="ru-RU" sz="2200" dirty="0" err="1"/>
              <a:t>зведення</a:t>
            </a:r>
            <a:r>
              <a:rPr lang="ru-RU" sz="2200" dirty="0"/>
              <a:t> числа в </a:t>
            </a:r>
            <a:r>
              <a:rPr lang="ru-RU" sz="2200" dirty="0" err="1"/>
              <a:t>ступінь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smtClean="0"/>
              <a:t>Для </a:t>
            </a:r>
            <a:r>
              <a:rPr lang="ru-RU" sz="2200" dirty="0" err="1" smtClean="0"/>
              <a:t>цього</a:t>
            </a:r>
            <a:r>
              <a:rPr lang="ru-RU" sz="2200" dirty="0" smtClean="0"/>
              <a:t> </a:t>
            </a:r>
            <a:r>
              <a:rPr lang="ru-RU" sz="2200" dirty="0" err="1" smtClean="0"/>
              <a:t>потрібна</a:t>
            </a:r>
            <a:r>
              <a:rPr lang="ru-RU" sz="2200" dirty="0" smtClean="0"/>
              <a:t> </a:t>
            </a:r>
            <a:r>
              <a:rPr lang="ru-RU" sz="2200" dirty="0"/>
              <a:t>процедура, яка, </a:t>
            </a:r>
            <a:r>
              <a:rPr lang="ru-RU" sz="2200" dirty="0" err="1"/>
              <a:t>прийнявши</a:t>
            </a:r>
            <a:r>
              <a:rPr lang="ru-RU" sz="2200" dirty="0"/>
              <a:t> в </a:t>
            </a:r>
            <a:r>
              <a:rPr lang="ru-RU" sz="2200" dirty="0" err="1"/>
              <a:t>якості</a:t>
            </a:r>
            <a:r>
              <a:rPr lang="ru-RU" sz="2200" dirty="0"/>
              <a:t> аргументу </a:t>
            </a:r>
            <a:r>
              <a:rPr lang="ru-RU" sz="2200" dirty="0" smtClean="0"/>
              <a:t>основу </a:t>
            </a:r>
            <a:r>
              <a:rPr lang="ru-RU" sz="2200" b="1" dirty="0" smtClean="0">
                <a:solidFill>
                  <a:srgbClr val="0000CC"/>
                </a:solidFill>
              </a:rPr>
              <a:t>b </a:t>
            </a:r>
            <a:r>
              <a:rPr lang="ru-RU" sz="2200" dirty="0"/>
              <a:t>і </a:t>
            </a:r>
            <a:r>
              <a:rPr lang="ru-RU" sz="2200" dirty="0" err="1" smtClean="0"/>
              <a:t>додатне</a:t>
            </a:r>
            <a:r>
              <a:rPr lang="ru-RU" sz="2200" dirty="0" smtClean="0"/>
              <a:t> </a:t>
            </a:r>
            <a:r>
              <a:rPr lang="ru-RU" sz="2200" dirty="0" err="1" smtClean="0"/>
              <a:t>ціле</a:t>
            </a:r>
            <a:r>
              <a:rPr lang="ru-RU" sz="2200" dirty="0" smtClean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 smtClean="0"/>
              <a:t>степеня</a:t>
            </a:r>
            <a:r>
              <a:rPr lang="ru-RU" sz="2200" dirty="0" smtClean="0"/>
              <a:t> </a:t>
            </a:r>
            <a:r>
              <a:rPr lang="ru-RU" sz="2200" b="1" dirty="0">
                <a:solidFill>
                  <a:srgbClr val="0000CC"/>
                </a:solidFill>
              </a:rPr>
              <a:t>n, </a:t>
            </a:r>
            <a:r>
              <a:rPr lang="ru-RU" sz="2200" dirty="0" err="1"/>
              <a:t>повертає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b</a:t>
            </a:r>
            <a:r>
              <a:rPr lang="ru-RU" sz="2200" b="1" baseline="30000" dirty="0" err="1">
                <a:solidFill>
                  <a:srgbClr val="0000CC"/>
                </a:solidFill>
              </a:rPr>
              <a:t>n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smtClean="0"/>
              <a:t>Один </a:t>
            </a:r>
            <a:r>
              <a:rPr lang="ru-RU" sz="2200" dirty="0" err="1" smtClean="0"/>
              <a:t>із</a:t>
            </a:r>
            <a:r>
              <a:rPr lang="ru-RU" sz="2200" dirty="0" smtClean="0"/>
              <a:t> </a:t>
            </a:r>
            <a:r>
              <a:rPr lang="ru-RU" sz="2200" dirty="0" err="1"/>
              <a:t>способів</a:t>
            </a:r>
            <a:r>
              <a:rPr lang="ru-RU" sz="2200" dirty="0"/>
              <a:t> </a:t>
            </a:r>
            <a:r>
              <a:rPr lang="ru-RU" sz="2200" dirty="0" err="1"/>
              <a:t>отримати</a:t>
            </a:r>
            <a:r>
              <a:rPr lang="ru-RU" sz="2200" dirty="0"/>
              <a:t> </a:t>
            </a:r>
            <a:r>
              <a:rPr lang="ru-RU" sz="2200" dirty="0" err="1"/>
              <a:t>бажане</a:t>
            </a:r>
            <a:r>
              <a:rPr lang="ru-RU" sz="2200" dirty="0"/>
              <a:t> - через </a:t>
            </a:r>
            <a:r>
              <a:rPr lang="ru-RU" sz="2200" dirty="0" err="1"/>
              <a:t>рекурсивне</a:t>
            </a:r>
            <a:r>
              <a:rPr lang="ru-RU" sz="2200" dirty="0"/>
              <a:t> </a:t>
            </a:r>
            <a:r>
              <a:rPr lang="ru-RU" sz="2200" dirty="0" err="1"/>
              <a:t>визначення</a:t>
            </a:r>
            <a:endParaRPr lang="ru-RU" sz="2200" dirty="0"/>
          </a:p>
          <a:p>
            <a:pPr algn="ctr"/>
            <a:r>
              <a:rPr lang="ru-RU" sz="2200" dirty="0" err="1">
                <a:solidFill>
                  <a:srgbClr val="0000CC"/>
                </a:solidFill>
              </a:rPr>
              <a:t>b</a:t>
            </a:r>
            <a:r>
              <a:rPr lang="ru-RU" sz="2200" baseline="30000" dirty="0" err="1">
                <a:solidFill>
                  <a:srgbClr val="0000CC"/>
                </a:solidFill>
              </a:rPr>
              <a:t>n</a:t>
            </a:r>
            <a:r>
              <a:rPr lang="ru-RU" sz="2200" dirty="0">
                <a:solidFill>
                  <a:srgbClr val="0000CC"/>
                </a:solidFill>
              </a:rPr>
              <a:t> = b · b</a:t>
            </a:r>
            <a:r>
              <a:rPr lang="ru-RU" sz="2200" baseline="30000" dirty="0">
                <a:solidFill>
                  <a:srgbClr val="0000CC"/>
                </a:solidFill>
              </a:rPr>
              <a:t>n-1</a:t>
            </a:r>
          </a:p>
          <a:p>
            <a:pPr algn="ctr"/>
            <a:r>
              <a:rPr lang="ru-RU" sz="2200" dirty="0">
                <a:solidFill>
                  <a:srgbClr val="0000CC"/>
                </a:solidFill>
              </a:rPr>
              <a:t>b</a:t>
            </a:r>
            <a:r>
              <a:rPr lang="ru-RU" sz="2200" baseline="30000" dirty="0">
                <a:solidFill>
                  <a:srgbClr val="0000CC"/>
                </a:solidFill>
              </a:rPr>
              <a:t>0</a:t>
            </a:r>
            <a:r>
              <a:rPr lang="ru-RU" sz="2200" dirty="0">
                <a:solidFill>
                  <a:srgbClr val="0000CC"/>
                </a:solidFill>
              </a:rPr>
              <a:t> = 1</a:t>
            </a:r>
          </a:p>
          <a:p>
            <a:r>
              <a:rPr lang="ru-RU" sz="2200" dirty="0"/>
              <a:t>яке прямо переводиться в </a:t>
            </a:r>
            <a:r>
              <a:rPr lang="ru-RU" sz="2200" dirty="0" smtClean="0"/>
              <a:t>процедуру:</a:t>
            </a:r>
            <a:endParaRPr lang="uk-UA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smtClean="0">
                <a:solidFill>
                  <a:schemeClr val="bg1"/>
                </a:solidFill>
              </a:rPr>
              <a:t>Приклад </a:t>
            </a:r>
            <a:r>
              <a:rPr lang="ru-RU" sz="3200" b="1" dirty="0" err="1" smtClean="0">
                <a:solidFill>
                  <a:schemeClr val="bg1"/>
                </a:solidFill>
              </a:rPr>
              <a:t>рекурсії</a:t>
            </a:r>
            <a:r>
              <a:rPr lang="ru-RU" sz="3200" b="1" dirty="0" smtClean="0">
                <a:solidFill>
                  <a:schemeClr val="bg1"/>
                </a:solidFill>
              </a:rPr>
              <a:t>. </a:t>
            </a:r>
            <a:r>
              <a:rPr lang="ru-RU" sz="3200" b="1" dirty="0" err="1" smtClean="0">
                <a:solidFill>
                  <a:schemeClr val="bg1"/>
                </a:solidFill>
              </a:rPr>
              <a:t>Зведення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>
                <a:solidFill>
                  <a:schemeClr val="bg1"/>
                </a:solidFill>
              </a:rPr>
              <a:t>в </a:t>
            </a:r>
            <a:r>
              <a:rPr lang="ru-RU" sz="3200" b="1" dirty="0" err="1" smtClean="0">
                <a:solidFill>
                  <a:schemeClr val="bg1"/>
                </a:solidFill>
              </a:rPr>
              <a:t>степінь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3729216"/>
            <a:ext cx="457200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 smtClean="0">
                <a:solidFill>
                  <a:srgbClr val="0000CC"/>
                </a:solidFill>
              </a:rPr>
              <a:t>expt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 b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n)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(= n 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0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1</a:t>
            </a:r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pt-BR" sz="2000" dirty="0" smtClean="0">
                <a:solidFill>
                  <a:srgbClr val="0000CC"/>
                </a:solidFill>
              </a:rPr>
              <a:t>(* </a:t>
            </a:r>
            <a:r>
              <a:rPr lang="pt-BR" sz="2000" dirty="0">
                <a:solidFill>
                  <a:srgbClr val="0000CC"/>
                </a:solidFill>
              </a:rPr>
              <a:t>b (expt 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pt-BR" sz="2000" dirty="0" smtClean="0">
                <a:solidFill>
                  <a:srgbClr val="0000CC"/>
                </a:solidFill>
              </a:rPr>
              <a:t>b 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pt-BR" sz="2000" dirty="0" smtClean="0">
                <a:solidFill>
                  <a:srgbClr val="0000CC"/>
                </a:solidFill>
              </a:rPr>
              <a:t>(- 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pt-BR" sz="2000" dirty="0" smtClean="0">
                <a:solidFill>
                  <a:srgbClr val="0000CC"/>
                </a:solidFill>
              </a:rPr>
              <a:t>n 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pt-BR" sz="2000" dirty="0" smtClean="0">
                <a:solidFill>
                  <a:srgbClr val="0000CC"/>
                </a:solidFill>
              </a:rPr>
              <a:t>1</a:t>
            </a:r>
            <a:r>
              <a:rPr lang="pt-BR" sz="2000" dirty="0">
                <a:solidFill>
                  <a:srgbClr val="0000CC"/>
                </a:solidFill>
              </a:rPr>
              <a:t>)))))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201156"/>
            <a:ext cx="8953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Це </a:t>
            </a:r>
            <a:r>
              <a:rPr lang="uk-UA" sz="2000" b="1" dirty="0">
                <a:solidFill>
                  <a:srgbClr val="0000CC"/>
                </a:solidFill>
              </a:rPr>
              <a:t>лінійно рекурсивний процес</a:t>
            </a:r>
            <a:r>
              <a:rPr lang="uk-UA" sz="2000" dirty="0"/>
              <a:t>, що </a:t>
            </a:r>
            <a:r>
              <a:rPr lang="uk-UA" sz="2000" dirty="0" smtClean="0"/>
              <a:t>вимагає </a:t>
            </a:r>
            <a:r>
              <a:rPr lang="uk-UA" sz="2000" b="1" dirty="0" smtClean="0">
                <a:solidFill>
                  <a:srgbClr val="0000CC"/>
                </a:solidFill>
              </a:rPr>
              <a:t>О(</a:t>
            </a:r>
            <a:r>
              <a:rPr lang="en-US" sz="2000" b="1" dirty="0" smtClean="0">
                <a:solidFill>
                  <a:srgbClr val="0000CC"/>
                </a:solidFill>
              </a:rPr>
              <a:t>n) </a:t>
            </a:r>
            <a:r>
              <a:rPr lang="uk-UA" sz="2000" dirty="0"/>
              <a:t>кроків </a:t>
            </a:r>
            <a:r>
              <a:rPr lang="uk-UA" sz="2000" dirty="0" smtClean="0"/>
              <a:t>і</a:t>
            </a:r>
            <a:r>
              <a:rPr lang="en-US" sz="2000" dirty="0" smtClean="0"/>
              <a:t> O</a:t>
            </a:r>
            <a:r>
              <a:rPr lang="uk-UA" sz="2000" dirty="0" smtClean="0"/>
              <a:t>(</a:t>
            </a:r>
            <a:r>
              <a:rPr lang="en-US" sz="2000" dirty="0" smtClean="0"/>
              <a:t>n) </a:t>
            </a:r>
            <a:r>
              <a:rPr lang="uk-UA" sz="2000" dirty="0"/>
              <a:t>пам'яті. 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3635896" y="3395663"/>
            <a:ext cx="1440160" cy="393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76056" y="3359498"/>
            <a:ext cx="14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dirty="0" err="1" smtClean="0"/>
              <a:t>Ім</a:t>
            </a:r>
            <a:r>
              <a:rPr lang="en-US" sz="1800" dirty="0" smtClean="0"/>
              <a:t>’</a:t>
            </a:r>
            <a:r>
              <a:rPr lang="uk-UA" sz="1800" dirty="0" smtClean="0"/>
              <a:t>я функції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387858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09700" y="1428750"/>
            <a:ext cx="5448300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expt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b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n)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(</a:t>
            </a:r>
            <a:r>
              <a:rPr lang="en-US" sz="2000" dirty="0" err="1">
                <a:solidFill>
                  <a:srgbClr val="0000CC"/>
                </a:solidFill>
              </a:rPr>
              <a:t>expt-iter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b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 n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1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 smtClean="0">
                <a:solidFill>
                  <a:srgbClr val="0000CC"/>
                </a:solidFill>
              </a:rPr>
              <a:t>expt-iter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 b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counter product)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  (</a:t>
            </a:r>
            <a:r>
              <a:rPr lang="en-US" sz="2000" dirty="0">
                <a:solidFill>
                  <a:srgbClr val="0000CC"/>
                </a:solidFill>
              </a:rPr>
              <a:t>if (= counter 0)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        product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            (</a:t>
            </a:r>
            <a:r>
              <a:rPr lang="en-US" sz="2000" dirty="0" err="1">
                <a:solidFill>
                  <a:srgbClr val="0000CC"/>
                </a:solidFill>
              </a:rPr>
              <a:t>expt-iter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b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                      (- </a:t>
            </a:r>
            <a:r>
              <a:rPr lang="en-US" sz="2000" dirty="0">
                <a:solidFill>
                  <a:srgbClr val="0000CC"/>
                </a:solidFill>
              </a:rPr>
              <a:t>counter 1)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                 (* </a:t>
            </a:r>
            <a:r>
              <a:rPr lang="en-US" sz="2000" dirty="0">
                <a:solidFill>
                  <a:srgbClr val="0000CC"/>
                </a:solidFill>
              </a:rPr>
              <a:t>b product))))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err="1">
                <a:solidFill>
                  <a:schemeClr val="bg1"/>
                </a:solidFill>
              </a:rPr>
              <a:t>Зведення</a:t>
            </a:r>
            <a:r>
              <a:rPr lang="ru-RU" sz="3200" b="1" dirty="0">
                <a:solidFill>
                  <a:schemeClr val="bg1"/>
                </a:solidFill>
              </a:rPr>
              <a:t> в </a:t>
            </a:r>
            <a:r>
              <a:rPr lang="ru-RU" sz="3200" b="1" dirty="0" err="1" smtClean="0">
                <a:solidFill>
                  <a:schemeClr val="bg1"/>
                </a:solidFill>
              </a:rPr>
              <a:t>степінь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7650" y="939820"/>
            <a:ext cx="8648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Можна сформулювати </a:t>
            </a:r>
            <a:r>
              <a:rPr lang="uk-UA" sz="2000" dirty="0">
                <a:solidFill>
                  <a:srgbClr val="C00000"/>
                </a:solidFill>
              </a:rPr>
              <a:t>еквівалентну </a:t>
            </a:r>
            <a:r>
              <a:rPr lang="uk-UA" sz="2000" b="1" dirty="0">
                <a:solidFill>
                  <a:srgbClr val="C00000"/>
                </a:solidFill>
              </a:rPr>
              <a:t>лінійну ітерацію</a:t>
            </a:r>
            <a:r>
              <a:rPr lang="uk-UA" sz="2000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01161" y="4797152"/>
            <a:ext cx="6065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dirty="0" smtClean="0"/>
              <a:t>Ця </a:t>
            </a:r>
            <a:r>
              <a:rPr lang="ru-RU" sz="2000" dirty="0" smtClean="0"/>
              <a:t> </a:t>
            </a:r>
            <a:r>
              <a:rPr lang="ru-RU" sz="2000" dirty="0" err="1" smtClean="0"/>
              <a:t>версія</a:t>
            </a:r>
            <a:r>
              <a:rPr lang="ru-RU" sz="2000" dirty="0" smtClean="0"/>
              <a:t>  </a:t>
            </a:r>
            <a:r>
              <a:rPr lang="ru-RU" sz="2000" dirty="0" err="1" smtClean="0"/>
              <a:t>потребує</a:t>
            </a:r>
            <a:r>
              <a:rPr lang="ru-RU" sz="2000" dirty="0" smtClean="0"/>
              <a:t>  О(n</a:t>
            </a:r>
            <a:r>
              <a:rPr lang="ru-RU" sz="2000" dirty="0"/>
              <a:t>) </a:t>
            </a:r>
            <a:r>
              <a:rPr lang="ru-RU" sz="2000" dirty="0" err="1" smtClean="0"/>
              <a:t>кроків</a:t>
            </a:r>
            <a:r>
              <a:rPr lang="ru-RU" sz="2000" dirty="0" smtClean="0"/>
              <a:t> та  О(</a:t>
            </a:r>
            <a:r>
              <a:rPr lang="en-US" sz="2000" dirty="0" smtClean="0"/>
              <a:t>n</a:t>
            </a:r>
            <a:r>
              <a:rPr lang="ru-RU" sz="2000" dirty="0" smtClean="0"/>
              <a:t>)  </a:t>
            </a:r>
            <a:r>
              <a:rPr lang="ru-RU" sz="2000" dirty="0" err="1" smtClean="0"/>
              <a:t>пам</a:t>
            </a:r>
            <a:r>
              <a:rPr lang="en-US" sz="2000" dirty="0" smtClean="0"/>
              <a:t>’</a:t>
            </a:r>
            <a:r>
              <a:rPr lang="ru-RU" sz="2000" dirty="0" err="1" smtClean="0"/>
              <a:t>яті</a:t>
            </a:r>
            <a:r>
              <a:rPr lang="ru-RU" sz="2000" dirty="0" smtClean="0"/>
              <a:t>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5001287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33600" y="1509355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dirty="0" err="1">
                <a:solidFill>
                  <a:srgbClr val="0000CC"/>
                </a:solidFill>
              </a:rPr>
              <a:t>b</a:t>
            </a:r>
            <a:r>
              <a:rPr lang="ru-RU" sz="2200" baseline="30000" dirty="0" err="1">
                <a:solidFill>
                  <a:srgbClr val="0000CC"/>
                </a:solidFill>
              </a:rPr>
              <a:t>n</a:t>
            </a:r>
            <a:r>
              <a:rPr lang="ru-RU" sz="2200" dirty="0">
                <a:solidFill>
                  <a:srgbClr val="0000CC"/>
                </a:solidFill>
              </a:rPr>
              <a:t> = (</a:t>
            </a:r>
            <a:r>
              <a:rPr lang="ru-RU" sz="2200" dirty="0" err="1">
                <a:solidFill>
                  <a:srgbClr val="0000CC"/>
                </a:solidFill>
              </a:rPr>
              <a:t>b</a:t>
            </a:r>
            <a:r>
              <a:rPr lang="ru-RU" sz="2200" baseline="30000" dirty="0" err="1">
                <a:solidFill>
                  <a:srgbClr val="0000CC"/>
                </a:solidFill>
              </a:rPr>
              <a:t>n</a:t>
            </a:r>
            <a:r>
              <a:rPr lang="ru-RU" sz="2200" baseline="30000" dirty="0">
                <a:solidFill>
                  <a:srgbClr val="0000CC"/>
                </a:solidFill>
              </a:rPr>
              <a:t>/2</a:t>
            </a:r>
            <a:r>
              <a:rPr lang="ru-RU" sz="2200" dirty="0">
                <a:solidFill>
                  <a:srgbClr val="0000CC"/>
                </a:solidFill>
              </a:rPr>
              <a:t>)</a:t>
            </a:r>
            <a:r>
              <a:rPr lang="ru-RU" sz="2200" baseline="30000" dirty="0">
                <a:solidFill>
                  <a:srgbClr val="0000CC"/>
                </a:solidFill>
              </a:rPr>
              <a:t>2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     </a:t>
            </a:r>
            <a:r>
              <a:rPr lang="uk-UA" sz="2200" dirty="0" smtClean="0">
                <a:solidFill>
                  <a:srgbClr val="0000CC"/>
                </a:solidFill>
              </a:rPr>
              <a:t> якщо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>
                <a:solidFill>
                  <a:srgbClr val="0000CC"/>
                </a:solidFill>
              </a:rPr>
              <a:t>n </a:t>
            </a:r>
            <a:r>
              <a:rPr lang="ru-RU" sz="2200" dirty="0" smtClean="0">
                <a:solidFill>
                  <a:srgbClr val="0000CC"/>
                </a:solidFill>
              </a:rPr>
              <a:t>парне</a:t>
            </a:r>
            <a:endParaRPr lang="ru-RU" sz="2200" dirty="0">
              <a:solidFill>
                <a:srgbClr val="0000CC"/>
              </a:solidFill>
            </a:endParaRPr>
          </a:p>
          <a:p>
            <a:r>
              <a:rPr lang="en-US" sz="2200" dirty="0" err="1">
                <a:solidFill>
                  <a:srgbClr val="0000CC"/>
                </a:solidFill>
              </a:rPr>
              <a:t>b</a:t>
            </a:r>
            <a:r>
              <a:rPr lang="en-US" sz="2200" baseline="30000" dirty="0" err="1">
                <a:solidFill>
                  <a:srgbClr val="0000CC"/>
                </a:solidFill>
              </a:rPr>
              <a:t>n</a:t>
            </a:r>
            <a:r>
              <a:rPr lang="en-US" sz="2200" dirty="0">
                <a:solidFill>
                  <a:srgbClr val="0000CC"/>
                </a:solidFill>
              </a:rPr>
              <a:t> = b ・ b</a:t>
            </a:r>
            <a:r>
              <a:rPr lang="en-US" sz="2200" baseline="30000" dirty="0">
                <a:solidFill>
                  <a:srgbClr val="0000CC"/>
                </a:solidFill>
              </a:rPr>
              <a:t>n−1 </a:t>
            </a:r>
            <a:r>
              <a:rPr lang="uk-UA" sz="2200" baseline="30000" dirty="0" smtClean="0">
                <a:solidFill>
                  <a:srgbClr val="0000CC"/>
                </a:solidFill>
              </a:rPr>
              <a:t>  </a:t>
            </a:r>
            <a:r>
              <a:rPr lang="uk-UA" sz="2200" dirty="0" smtClean="0">
                <a:solidFill>
                  <a:srgbClr val="0000CC"/>
                </a:solidFill>
              </a:rPr>
              <a:t>якщо </a:t>
            </a:r>
            <a:r>
              <a:rPr lang="en-US" sz="2200" dirty="0" smtClean="0">
                <a:solidFill>
                  <a:srgbClr val="0000CC"/>
                </a:solidFill>
              </a:rPr>
              <a:t>n </a:t>
            </a:r>
            <a:r>
              <a:rPr lang="uk-UA" sz="2200" dirty="0" smtClean="0">
                <a:solidFill>
                  <a:srgbClr val="0000CC"/>
                </a:solidFill>
              </a:rPr>
              <a:t>непарне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err="1">
                <a:solidFill>
                  <a:schemeClr val="bg1"/>
                </a:solidFill>
              </a:rPr>
              <a:t>Зведення</a:t>
            </a:r>
            <a:r>
              <a:rPr lang="ru-RU" sz="3200" b="1" dirty="0">
                <a:solidFill>
                  <a:schemeClr val="bg1"/>
                </a:solidFill>
              </a:rPr>
              <a:t> в </a:t>
            </a:r>
            <a:r>
              <a:rPr lang="ru-RU" sz="3200" b="1" dirty="0" err="1" smtClean="0">
                <a:solidFill>
                  <a:schemeClr val="bg1"/>
                </a:solidFill>
              </a:rPr>
              <a:t>степінь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2133600" y="901184"/>
            <a:ext cx="4591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err="1" smtClean="0"/>
              <a:t>Враховуючи</a:t>
            </a:r>
            <a:r>
              <a:rPr lang="ru-RU" sz="2200" dirty="0" smtClean="0"/>
              <a:t> правило:</a:t>
            </a:r>
            <a:endParaRPr lang="uk-UA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990725" y="2438808"/>
            <a:ext cx="4958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err="1"/>
              <a:t>м</a:t>
            </a:r>
            <a:r>
              <a:rPr lang="ru-RU" sz="2200" dirty="0" err="1" smtClean="0"/>
              <a:t>ожна</a:t>
            </a:r>
            <a:r>
              <a:rPr lang="ru-RU" sz="2200" dirty="0" smtClean="0"/>
              <a:t> </a:t>
            </a:r>
            <a:r>
              <a:rPr lang="ru-RU" sz="2200" dirty="0" err="1" smtClean="0"/>
              <a:t>отримати</a:t>
            </a:r>
            <a:r>
              <a:rPr lang="ru-RU" sz="2200" dirty="0" smtClean="0"/>
              <a:t> процедуру:</a:t>
            </a:r>
            <a:endParaRPr lang="uk-UA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90600" y="3126939"/>
            <a:ext cx="622935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(fast-</a:t>
            </a:r>
            <a:r>
              <a:rPr lang="en-US" sz="2000" dirty="0" err="1">
                <a:solidFill>
                  <a:srgbClr val="0000CC"/>
                </a:solidFill>
              </a:rPr>
              <a:t>expt</a:t>
            </a:r>
            <a:r>
              <a:rPr lang="en-US" sz="2000" dirty="0">
                <a:solidFill>
                  <a:srgbClr val="0000CC"/>
                </a:solidFill>
              </a:rPr>
              <a:t> b n)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((= n 0) 1)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   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dirty="0">
                <a:solidFill>
                  <a:srgbClr val="0000CC"/>
                </a:solidFill>
              </a:rPr>
              <a:t>even? n) (square (fast-</a:t>
            </a:r>
            <a:r>
              <a:rPr lang="en-US" sz="2000" dirty="0" err="1">
                <a:solidFill>
                  <a:srgbClr val="0000CC"/>
                </a:solidFill>
              </a:rPr>
              <a:t>expt</a:t>
            </a:r>
            <a:r>
              <a:rPr lang="en-US" sz="2000" dirty="0">
                <a:solidFill>
                  <a:srgbClr val="0000CC"/>
                </a:solidFill>
              </a:rPr>
              <a:t> b (/ n 2))))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else (* b (fast-</a:t>
            </a:r>
            <a:r>
              <a:rPr lang="en-US" sz="2000" dirty="0" err="1">
                <a:solidFill>
                  <a:srgbClr val="0000CC"/>
                </a:solidFill>
              </a:rPr>
              <a:t>expt</a:t>
            </a:r>
            <a:r>
              <a:rPr lang="en-US" sz="2000" dirty="0">
                <a:solidFill>
                  <a:srgbClr val="0000CC"/>
                </a:solidFill>
              </a:rPr>
              <a:t> b (- n 1</a:t>
            </a:r>
            <a:r>
              <a:rPr lang="en-US" sz="2000" dirty="0" smtClean="0">
                <a:solidFill>
                  <a:srgbClr val="0000CC"/>
                </a:solidFill>
              </a:rPr>
              <a:t>))))))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4312" y="4660672"/>
            <a:ext cx="87153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де </a:t>
            </a:r>
            <a:r>
              <a:rPr lang="ru-RU" sz="2200" b="1" dirty="0"/>
              <a:t>предикат</a:t>
            </a:r>
            <a:r>
              <a:rPr lang="ru-RU" sz="2200" dirty="0"/>
              <a:t>, </a:t>
            </a:r>
            <a:r>
              <a:rPr lang="ru-RU" sz="2200" dirty="0" smtClean="0"/>
              <a:t>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 err="1" smtClean="0"/>
              <a:t>перевіряє</a:t>
            </a:r>
            <a:r>
              <a:rPr lang="ru-RU" sz="2200" dirty="0" smtClean="0"/>
              <a:t> </a:t>
            </a:r>
            <a:r>
              <a:rPr lang="ru-RU" sz="2200" dirty="0" err="1" smtClean="0"/>
              <a:t>ціле</a:t>
            </a:r>
            <a:r>
              <a:rPr lang="ru-RU" sz="2200" dirty="0" smtClean="0"/>
              <a:t> </a:t>
            </a:r>
            <a:r>
              <a:rPr lang="ru-RU" sz="2200" dirty="0"/>
              <a:t>число на </a:t>
            </a:r>
            <a:r>
              <a:rPr lang="ru-RU" sz="2200" dirty="0" err="1" smtClean="0"/>
              <a:t>парність</a:t>
            </a:r>
            <a:r>
              <a:rPr lang="ru-RU" sz="2200" dirty="0" smtClean="0"/>
              <a:t>, </a:t>
            </a:r>
            <a:r>
              <a:rPr lang="ru-RU" sz="2200" dirty="0" err="1" smtClean="0"/>
              <a:t>визначений</a:t>
            </a:r>
            <a:r>
              <a:rPr lang="ru-RU" sz="2200" dirty="0" smtClean="0"/>
              <a:t> </a:t>
            </a:r>
            <a:r>
              <a:rPr lang="ru-RU" sz="2200" dirty="0"/>
              <a:t>через </a:t>
            </a:r>
            <a:r>
              <a:rPr lang="ru-RU" sz="2200" dirty="0" err="1" smtClean="0"/>
              <a:t>елементарну</a:t>
            </a:r>
            <a:r>
              <a:rPr lang="ru-RU" sz="2200" dirty="0" smtClean="0"/>
              <a:t>  </a:t>
            </a:r>
            <a:r>
              <a:rPr lang="uk-UA" sz="2200" dirty="0" smtClean="0"/>
              <a:t>процедуру </a:t>
            </a:r>
            <a:r>
              <a:rPr lang="en-US" sz="2200" dirty="0">
                <a:solidFill>
                  <a:srgbClr val="0000CC"/>
                </a:solidFill>
              </a:rPr>
              <a:t>remainder</a:t>
            </a:r>
            <a:r>
              <a:rPr lang="en-US" sz="2200" dirty="0"/>
              <a:t>:</a:t>
            </a:r>
          </a:p>
          <a:p>
            <a:endParaRPr lang="uk-UA" sz="2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52700" y="5451256"/>
            <a:ext cx="379095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smtClean="0">
                <a:solidFill>
                  <a:srgbClr val="0000CC"/>
                </a:solidFill>
              </a:rPr>
              <a:t>define </a:t>
            </a:r>
            <a:r>
              <a:rPr lang="en-US" sz="2000" dirty="0">
                <a:solidFill>
                  <a:srgbClr val="0000CC"/>
                </a:solidFill>
              </a:rPr>
              <a:t>(even? n)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(= </a:t>
            </a:r>
            <a:r>
              <a:rPr lang="en-US" sz="2000" dirty="0">
                <a:solidFill>
                  <a:srgbClr val="0000CC"/>
                </a:solidFill>
              </a:rPr>
              <a:t>(remainder n 2) 0))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1847850" y="1509355"/>
            <a:ext cx="285750" cy="833735"/>
          </a:xfrm>
          <a:prstGeom prst="leftBrac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89639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251520" y="1556792"/>
            <a:ext cx="8712968" cy="216024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b="1" kern="10" dirty="0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Лінійні та рекурсивні процеси</a:t>
            </a:r>
          </a:p>
          <a:p>
            <a:pPr algn="ctr"/>
            <a:r>
              <a:rPr lang="uk-UA" sz="3600" b="1" kern="10" dirty="0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обчислення в </a:t>
            </a:r>
            <a:r>
              <a:rPr lang="en-US" sz="3600" b="1" kern="10" dirty="0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SCHEME</a:t>
            </a:r>
            <a:r>
              <a:rPr lang="uk-UA" sz="3600" b="1" kern="10" dirty="0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/</a:t>
            </a:r>
            <a:r>
              <a:rPr lang="en-US" sz="3600" b="1" kern="10" dirty="0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Lisp/…</a:t>
            </a:r>
            <a:r>
              <a:rPr lang="ru-RU" sz="3600" b="1" kern="10" dirty="0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endParaRPr lang="ru-RU" sz="3600" b="1" kern="10" dirty="0">
              <a:solidFill>
                <a:srgbClr val="000099"/>
              </a:solidFill>
              <a:effectLst>
                <a:outerShdw dist="45791" dir="2021404" algn="ctr" rotWithShape="0">
                  <a:srgbClr val="FFFF00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635375" y="0"/>
            <a:ext cx="183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4000" b="1" dirty="0" smtClean="0">
                <a:solidFill>
                  <a:schemeClr val="bg1"/>
                </a:solidFill>
              </a:rPr>
              <a:t>Тема </a:t>
            </a:r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852" y="4581128"/>
            <a:ext cx="1445236" cy="144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907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21246"/>
            <a:ext cx="9144000" cy="58631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sz="2000" dirty="0" smtClean="0"/>
              <a:t>За </a:t>
            </a:r>
            <a:r>
              <a:rPr lang="uk-UA" sz="2000" dirty="0"/>
              <a:t>визначенням, найбільший спільний дільник (НСД) двох цілих чисел </a:t>
            </a:r>
            <a:r>
              <a:rPr lang="en-US" sz="2000" b="1" dirty="0"/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/>
              <a:t>b</a:t>
            </a:r>
            <a:r>
              <a:rPr lang="en-US" sz="2000" dirty="0"/>
              <a:t> - </a:t>
            </a:r>
            <a:r>
              <a:rPr lang="uk-UA" sz="2000" dirty="0"/>
              <a:t>це найбільше ціле число, на яке і </a:t>
            </a:r>
            <a:r>
              <a:rPr lang="en-US" sz="2000" b="1" dirty="0"/>
              <a:t>a</a:t>
            </a:r>
            <a:r>
              <a:rPr lang="en-US" sz="2000" dirty="0"/>
              <a:t>, </a:t>
            </a:r>
            <a:r>
              <a:rPr lang="uk-UA" sz="2000" dirty="0"/>
              <a:t>і </a:t>
            </a:r>
            <a:r>
              <a:rPr lang="en-US" sz="2000" b="1" dirty="0"/>
              <a:t>b</a:t>
            </a:r>
            <a:r>
              <a:rPr lang="en-US" sz="2000" dirty="0"/>
              <a:t> </a:t>
            </a:r>
            <a:r>
              <a:rPr lang="uk-UA" sz="2000" dirty="0"/>
              <a:t>діляться без залишку. </a:t>
            </a:r>
            <a:endParaRPr lang="uk-UA" sz="2000" dirty="0" smtClean="0"/>
          </a:p>
          <a:p>
            <a:pPr>
              <a:spcAft>
                <a:spcPts val="600"/>
              </a:spcAft>
            </a:pPr>
            <a:r>
              <a:rPr lang="uk-UA" sz="2000" dirty="0" smtClean="0"/>
              <a:t>Наприклад</a:t>
            </a:r>
            <a:r>
              <a:rPr lang="uk-UA" sz="2000" dirty="0"/>
              <a:t>, НСД 16 і 28 дорівнює 4.</a:t>
            </a:r>
          </a:p>
          <a:p>
            <a:pPr>
              <a:spcAft>
                <a:spcPts val="600"/>
              </a:spcAft>
            </a:pPr>
            <a:r>
              <a:rPr lang="uk-UA" sz="2000" dirty="0"/>
              <a:t>Існує </a:t>
            </a:r>
            <a:r>
              <a:rPr lang="uk-UA" sz="2000" b="1" dirty="0"/>
              <a:t>алгоритм Евкліда</a:t>
            </a:r>
            <a:r>
              <a:rPr lang="uk-UA" sz="2000" dirty="0"/>
              <a:t>, який заснований на тому, що якщо </a:t>
            </a:r>
            <a:r>
              <a:rPr lang="en-US" sz="2000" b="1" dirty="0"/>
              <a:t>r</a:t>
            </a:r>
            <a:r>
              <a:rPr lang="en-US" sz="2000" dirty="0"/>
              <a:t> </a:t>
            </a:r>
            <a:r>
              <a:rPr lang="uk-UA" sz="2000" dirty="0"/>
              <a:t>є </a:t>
            </a:r>
            <a:r>
              <a:rPr lang="uk-UA" sz="2000" b="1" dirty="0"/>
              <a:t>залишок</a:t>
            </a:r>
            <a:r>
              <a:rPr lang="uk-UA" sz="2000" dirty="0"/>
              <a:t> від ділення </a:t>
            </a:r>
            <a:r>
              <a:rPr lang="en-US" sz="2000" b="1" dirty="0"/>
              <a:t>a </a:t>
            </a:r>
            <a:r>
              <a:rPr lang="uk-UA" sz="2000" dirty="0"/>
              <a:t>на </a:t>
            </a:r>
            <a:r>
              <a:rPr lang="en-US" sz="2000" b="1" dirty="0"/>
              <a:t>b</a:t>
            </a:r>
            <a:r>
              <a:rPr lang="en-US" sz="2000" dirty="0"/>
              <a:t>, </a:t>
            </a:r>
            <a:r>
              <a:rPr lang="uk-UA" sz="2000" dirty="0"/>
              <a:t>то загальні дільники </a:t>
            </a:r>
            <a:r>
              <a:rPr lang="en-US" sz="2000" b="1" dirty="0"/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/>
              <a:t>b </a:t>
            </a:r>
            <a:r>
              <a:rPr lang="uk-UA" sz="2000" dirty="0"/>
              <a:t>в точності ті </a:t>
            </a:r>
            <a:r>
              <a:rPr lang="uk-UA" sz="2000" dirty="0" smtClean="0"/>
              <a:t>самі,  </a:t>
            </a:r>
            <a:r>
              <a:rPr lang="uk-UA" sz="2000" dirty="0"/>
              <a:t>що і загальні дільники </a:t>
            </a:r>
            <a:r>
              <a:rPr lang="en-US" sz="2000" b="1" dirty="0"/>
              <a:t>b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/>
              <a:t>r</a:t>
            </a:r>
            <a:r>
              <a:rPr lang="en-US" sz="2000" dirty="0"/>
              <a:t>. </a:t>
            </a:r>
            <a:r>
              <a:rPr lang="uk-UA" sz="2000" dirty="0"/>
              <a:t>Таким чином, </a:t>
            </a:r>
            <a:r>
              <a:rPr lang="uk-UA" sz="2000" dirty="0">
                <a:solidFill>
                  <a:srgbClr val="0000CC"/>
                </a:solidFill>
              </a:rPr>
              <a:t>можна скористатися рівнянням</a:t>
            </a:r>
          </a:p>
          <a:p>
            <a:pPr algn="ctr"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</a:rPr>
              <a:t>НСД (</a:t>
            </a:r>
            <a:r>
              <a:rPr lang="en-US" sz="2000" dirty="0">
                <a:solidFill>
                  <a:srgbClr val="0000CC"/>
                </a:solidFill>
              </a:rPr>
              <a:t>a, b) = </a:t>
            </a:r>
            <a:r>
              <a:rPr lang="uk-UA" sz="2000" dirty="0">
                <a:solidFill>
                  <a:srgbClr val="0000CC"/>
                </a:solidFill>
              </a:rPr>
              <a:t>НСД (</a:t>
            </a:r>
            <a:r>
              <a:rPr lang="en-US" sz="2000" dirty="0">
                <a:solidFill>
                  <a:srgbClr val="0000CC"/>
                </a:solidFill>
              </a:rPr>
              <a:t>b, r)</a:t>
            </a:r>
          </a:p>
          <a:p>
            <a:pPr>
              <a:spcAft>
                <a:spcPts val="600"/>
              </a:spcAft>
            </a:pPr>
            <a:r>
              <a:rPr lang="uk-UA" sz="2000" dirty="0"/>
              <a:t>щоб послідовно звести задачу знаходження НСД до задачі знаходження НСД все менших і менших пар цілих чисел</a:t>
            </a:r>
            <a:r>
              <a:rPr lang="uk-UA" sz="20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uk-UA" sz="2000" dirty="0" smtClean="0"/>
              <a:t>Наприклад</a:t>
            </a:r>
            <a:r>
              <a:rPr lang="uk-UA" sz="2000" dirty="0"/>
              <a:t>,</a:t>
            </a:r>
          </a:p>
          <a:p>
            <a:pPr lvl="1"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</a:rPr>
              <a:t>НСД (206, 40) = </a:t>
            </a:r>
            <a:r>
              <a:rPr lang="uk-UA" sz="2000" dirty="0" err="1">
                <a:solidFill>
                  <a:srgbClr val="0000CC"/>
                </a:solidFill>
              </a:rPr>
              <a:t>НСД</a:t>
            </a:r>
            <a:r>
              <a:rPr lang="uk-UA" sz="2000" dirty="0">
                <a:solidFill>
                  <a:srgbClr val="0000CC"/>
                </a:solidFill>
              </a:rPr>
              <a:t> (40, 6)</a:t>
            </a:r>
          </a:p>
          <a:p>
            <a:pPr lvl="1"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</a:rPr>
              <a:t>= НСД (6, 4)</a:t>
            </a:r>
          </a:p>
          <a:p>
            <a:pPr lvl="1"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</a:rPr>
              <a:t>= НСД (4, 2)</a:t>
            </a:r>
          </a:p>
          <a:p>
            <a:pPr lvl="1"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</a:rPr>
              <a:t>= НСД (2, 0)</a:t>
            </a:r>
          </a:p>
          <a:p>
            <a:pPr lvl="1">
              <a:spcAft>
                <a:spcPts val="600"/>
              </a:spcAft>
            </a:pPr>
            <a:r>
              <a:rPr lang="uk-UA" sz="2000" dirty="0">
                <a:solidFill>
                  <a:srgbClr val="0000CC"/>
                </a:solidFill>
              </a:rPr>
              <a:t>= 2</a:t>
            </a:r>
          </a:p>
          <a:p>
            <a:pPr>
              <a:spcAft>
                <a:spcPts val="600"/>
              </a:spcAft>
            </a:pPr>
            <a:r>
              <a:rPr lang="uk-UA" sz="2000" dirty="0"/>
              <a:t>зводить НСД (206, 40) до НСД (2, 0), що дорівнює двом.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141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800" b="1" dirty="0" smtClean="0">
                <a:solidFill>
                  <a:schemeClr val="bg1"/>
                </a:solidFill>
              </a:rPr>
              <a:t>Приклад рекурсії. Знаходження </a:t>
            </a:r>
            <a:r>
              <a:rPr lang="uk-UA" sz="2800" b="1" dirty="0">
                <a:solidFill>
                  <a:schemeClr val="bg1"/>
                </a:solidFill>
              </a:rPr>
              <a:t>найбільшого </a:t>
            </a:r>
            <a:r>
              <a:rPr lang="uk-UA" sz="2800" b="1" dirty="0" smtClean="0">
                <a:solidFill>
                  <a:schemeClr val="bg1"/>
                </a:solidFill>
              </a:rPr>
              <a:t>спільного дільника</a:t>
            </a:r>
            <a:endParaRPr lang="uk-UA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035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350" y="141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800" b="1" dirty="0">
                <a:solidFill>
                  <a:schemeClr val="bg1"/>
                </a:solidFill>
              </a:rPr>
              <a:t>Приклад рекурсії. Знаходження </a:t>
            </a:r>
            <a:r>
              <a:rPr lang="uk-UA" sz="2800" b="1" dirty="0">
                <a:solidFill>
                  <a:schemeClr val="bg1"/>
                </a:solidFill>
              </a:rPr>
              <a:t>найбільшого </a:t>
            </a:r>
            <a:r>
              <a:rPr lang="uk-UA" sz="2800" b="1" dirty="0" smtClean="0">
                <a:solidFill>
                  <a:schemeClr val="bg1"/>
                </a:solidFill>
              </a:rPr>
              <a:t>спільного дільника</a:t>
            </a:r>
            <a:endParaRPr lang="uk-UA" sz="28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4850" y="1143000"/>
            <a:ext cx="8077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Алгоритм Евклида </a:t>
            </a:r>
            <a:r>
              <a:rPr lang="ru-RU" sz="2200" dirty="0" smtClean="0"/>
              <a:t>у </a:t>
            </a:r>
            <a:r>
              <a:rPr lang="ru-RU" sz="2200" dirty="0" err="1" smtClean="0"/>
              <a:t>вигляді</a:t>
            </a:r>
            <a:r>
              <a:rPr lang="ru-RU" sz="2200" dirty="0" smtClean="0"/>
              <a:t> </a:t>
            </a:r>
            <a:r>
              <a:rPr lang="en-US" sz="2200" dirty="0" smtClean="0"/>
              <a:t>Scheme </a:t>
            </a:r>
            <a:r>
              <a:rPr lang="ru-RU" sz="2200" dirty="0" err="1" smtClean="0"/>
              <a:t>процедури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47900" y="1701324"/>
            <a:ext cx="379095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(define </a:t>
            </a:r>
            <a:r>
              <a:rPr lang="en-US" sz="2000" dirty="0" smtClean="0">
                <a:solidFill>
                  <a:srgbClr val="0000CC"/>
                </a:solidFill>
              </a:rPr>
              <a:t>(nod </a:t>
            </a:r>
            <a:r>
              <a:rPr lang="en-US" sz="2000" dirty="0">
                <a:solidFill>
                  <a:srgbClr val="0000CC"/>
                </a:solidFill>
              </a:rPr>
              <a:t>a b)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(= b 0)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a</a:t>
            </a:r>
            <a:endParaRPr lang="en-US" sz="2000" dirty="0">
              <a:solidFill>
                <a:srgbClr val="0000CC"/>
              </a:solidFill>
            </a:endParaRP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(nod </a:t>
            </a:r>
            <a:r>
              <a:rPr lang="en-US" sz="2000" dirty="0">
                <a:solidFill>
                  <a:srgbClr val="0000CC"/>
                </a:solidFill>
              </a:rPr>
              <a:t>b (remainder a b))))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350" y="3348375"/>
            <a:ext cx="87915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>
                <a:solidFill>
                  <a:prstClr val="black"/>
                </a:solidFill>
              </a:rPr>
              <a:t>Процедура </a:t>
            </a:r>
            <a:r>
              <a:rPr lang="ru-RU" sz="2000" dirty="0" err="1" smtClean="0">
                <a:solidFill>
                  <a:prstClr val="black"/>
                </a:solidFill>
              </a:rPr>
              <a:t>породжує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ітеративний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процес</a:t>
            </a:r>
            <a:r>
              <a:rPr lang="ru-RU" sz="2000" dirty="0" smtClean="0">
                <a:solidFill>
                  <a:prstClr val="black"/>
                </a:solidFill>
              </a:rPr>
              <a:t>,  </a:t>
            </a:r>
            <a:r>
              <a:rPr lang="ru-RU" sz="2000" dirty="0" err="1" smtClean="0">
                <a:solidFill>
                  <a:prstClr val="black"/>
                </a:solidFill>
              </a:rPr>
              <a:t>кількість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кроків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якого</a:t>
            </a:r>
            <a:r>
              <a:rPr lang="ru-RU" sz="2000" dirty="0" smtClean="0">
                <a:solidFill>
                  <a:prstClr val="black"/>
                </a:solidFill>
              </a:rPr>
              <a:t> росте </a:t>
            </a:r>
            <a:r>
              <a:rPr lang="ru-RU" sz="2000" dirty="0" err="1" smtClean="0">
                <a:solidFill>
                  <a:prstClr val="black"/>
                </a:solidFill>
              </a:rPr>
              <a:t>пропорційно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uk-UA" sz="2000" dirty="0" smtClean="0">
                <a:solidFill>
                  <a:prstClr val="black"/>
                </a:solidFill>
              </a:rPr>
              <a:t>логарифму чисел-аргументів</a:t>
            </a:r>
            <a:r>
              <a:rPr lang="uk-UA" sz="20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27105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484784"/>
            <a:ext cx="8928992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err="1" smtClean="0">
                <a:ea typeface="Bookman Old Style" panose="02050604050505020204" pitchFamily="18" charset="0"/>
                <a:cs typeface="Arial" panose="020B0604020202020204" pitchFamily="34" charset="0"/>
              </a:rPr>
              <a:t>Процедури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, по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суті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, є </a:t>
            </a:r>
            <a:r>
              <a:rPr lang="ru-RU" sz="2200" b="1" dirty="0" err="1">
                <a:ea typeface="Bookman Old Style" panose="02050604050505020204" pitchFamily="18" charset="0"/>
                <a:cs typeface="Arial" panose="020B0604020202020204" pitchFamily="34" charset="0"/>
              </a:rPr>
              <a:t>абстракціями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,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які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 smtClean="0">
                <a:ea typeface="Bookman Old Style" panose="02050604050505020204" pitchFamily="18" charset="0"/>
                <a:cs typeface="Arial" panose="020B0604020202020204" pitchFamily="34" charset="0"/>
              </a:rPr>
              <a:t>описують</a:t>
            </a:r>
            <a:r>
              <a:rPr lang="ru-RU" sz="22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складові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операції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над числами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безвідносно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до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конкретних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 smtClean="0">
                <a:ea typeface="Bookman Old Style" panose="02050604050505020204" pitchFamily="18" charset="0"/>
                <a:cs typeface="Arial" panose="020B0604020202020204" pitchFamily="34" charset="0"/>
              </a:rPr>
              <a:t>значень</a:t>
            </a:r>
            <a:r>
              <a:rPr lang="ru-RU" sz="22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Часто 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одна і та </a:t>
            </a:r>
            <a:r>
              <a:rPr lang="uk-UA" sz="22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сама</a:t>
            </a:r>
            <a:r>
              <a:rPr lang="ru-RU" sz="22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схема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програми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використовується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з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різними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процедурами. </a:t>
            </a:r>
            <a:endParaRPr lang="ru-RU" sz="2200" dirty="0" smtClean="0">
              <a:ea typeface="Bookman Old Style" panose="02050604050505020204" pitchFamily="18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Для 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того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щоб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висловити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ці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схеми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як </a:t>
            </a:r>
            <a:r>
              <a:rPr lang="ru-RU" sz="2200" dirty="0" err="1" smtClean="0">
                <a:ea typeface="Bookman Old Style" panose="02050604050505020204" pitchFamily="18" charset="0"/>
                <a:cs typeface="Arial" panose="020B0604020202020204" pitchFamily="34" charset="0"/>
              </a:rPr>
              <a:t>поняття</a:t>
            </a:r>
            <a:r>
              <a:rPr lang="ru-RU" sz="22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, 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потрібно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будувати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процедури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,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які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приймають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інші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процедури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як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аргументи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або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повертають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їх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як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значення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. </a:t>
            </a:r>
            <a:endParaRPr lang="ru-RU" sz="2200" dirty="0" smtClean="0">
              <a:ea typeface="Bookman Old Style" panose="02050604050505020204" pitchFamily="18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2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Процедура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,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маніпулює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іншими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процедурами, </a:t>
            </a:r>
            <a:r>
              <a:rPr lang="ru-RU" sz="2200" dirty="0" err="1">
                <a:ea typeface="Bookman Old Style" panose="02050604050505020204" pitchFamily="18" charset="0"/>
                <a:cs typeface="Arial" panose="020B0604020202020204" pitchFamily="34" charset="0"/>
              </a:rPr>
              <a:t>називається</a:t>
            </a:r>
            <a:r>
              <a:rPr lang="ru-RU" sz="22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200" b="1" dirty="0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процедурою </a:t>
            </a:r>
            <a:r>
              <a:rPr lang="ru-RU" sz="2200" b="1" dirty="0" err="1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вищого</a:t>
            </a:r>
            <a:r>
              <a:rPr lang="ru-RU" sz="2200" b="1" dirty="0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 порядку (</a:t>
            </a:r>
            <a:r>
              <a:rPr lang="en-US" sz="2200" b="1" dirty="0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higher-order procedure).</a:t>
            </a:r>
            <a:endParaRPr lang="ru-RU" sz="2200" b="1" dirty="0">
              <a:solidFill>
                <a:srgbClr val="0000CC"/>
              </a:solidFill>
              <a:effectLst/>
              <a:ea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05639" y="0"/>
            <a:ext cx="6318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Процедури вищого порядку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8516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Процедури як аргументи</a:t>
            </a:r>
            <a:endParaRPr lang="uk-UA" sz="32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0025" y="874930"/>
            <a:ext cx="87439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/>
              <a:t>Розглянемо</a:t>
            </a:r>
            <a:r>
              <a:rPr lang="ru-RU" sz="2000" b="1" dirty="0"/>
              <a:t> </a:t>
            </a:r>
            <a:r>
              <a:rPr lang="ru-RU" sz="2000" b="1" dirty="0" err="1"/>
              <a:t>наступні</a:t>
            </a:r>
            <a:r>
              <a:rPr lang="ru-RU" sz="2000" b="1" dirty="0"/>
              <a:t> три </a:t>
            </a:r>
            <a:r>
              <a:rPr lang="ru-RU" sz="2000" b="1" dirty="0" err="1"/>
              <a:t>процедури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smtClean="0"/>
              <a:t>Перша </a:t>
            </a:r>
            <a:r>
              <a:rPr lang="ru-RU" sz="2000" dirty="0"/>
              <a:t>з них </a:t>
            </a:r>
            <a:r>
              <a:rPr lang="ru-RU" sz="2000" dirty="0" err="1"/>
              <a:t>обчислює</a:t>
            </a:r>
            <a:r>
              <a:rPr lang="ru-RU" sz="2000" dirty="0"/>
              <a:t> суму </a:t>
            </a:r>
            <a:r>
              <a:rPr lang="ru-RU" sz="2000" dirty="0" err="1"/>
              <a:t>цілих</a:t>
            </a:r>
            <a:r>
              <a:rPr lang="ru-RU" sz="2000" dirty="0"/>
              <a:t> чисел </a:t>
            </a:r>
            <a:r>
              <a:rPr lang="ru-RU" sz="2000" dirty="0" err="1"/>
              <a:t>від</a:t>
            </a:r>
            <a:r>
              <a:rPr lang="ru-RU" sz="2000" dirty="0"/>
              <a:t> a до b:</a:t>
            </a:r>
            <a:endParaRPr lang="uk-UA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66900" y="1628507"/>
            <a:ext cx="457200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(sum-integers a b)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(&gt; a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0</a:t>
            </a:r>
            <a:endParaRPr lang="uk-UA" sz="2000" dirty="0">
              <a:solidFill>
                <a:srgbClr val="0000CC"/>
              </a:solidFill>
            </a:endParaRPr>
          </a:p>
          <a:p>
            <a:r>
              <a:rPr lang="ru-RU" sz="2000" dirty="0" smtClean="0">
                <a:solidFill>
                  <a:srgbClr val="0000CC"/>
                </a:solidFill>
              </a:rPr>
              <a:t>  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a (sum-integers (+ a 1) b))))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0025" y="2906463"/>
            <a:ext cx="8172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Друга </a:t>
            </a:r>
            <a:r>
              <a:rPr lang="ru-RU" sz="2000" dirty="0" err="1"/>
              <a:t>обчислює</a:t>
            </a:r>
            <a:r>
              <a:rPr lang="ru-RU" sz="2000" dirty="0"/>
              <a:t> суму </a:t>
            </a:r>
            <a:r>
              <a:rPr lang="ru-RU" sz="2000" dirty="0" err="1"/>
              <a:t>кубів</a:t>
            </a:r>
            <a:r>
              <a:rPr lang="ru-RU" sz="2000" dirty="0"/>
              <a:t> </a:t>
            </a:r>
            <a:r>
              <a:rPr lang="ru-RU" sz="2000" dirty="0" err="1"/>
              <a:t>цілих</a:t>
            </a:r>
            <a:r>
              <a:rPr lang="ru-RU" sz="2000" dirty="0"/>
              <a:t> чисел в </a:t>
            </a:r>
            <a:r>
              <a:rPr lang="ru-RU" sz="2000" dirty="0" err="1"/>
              <a:t>заданому</a:t>
            </a:r>
            <a:r>
              <a:rPr lang="ru-RU" sz="2000" dirty="0"/>
              <a:t> </a:t>
            </a:r>
            <a:r>
              <a:rPr lang="ru-RU" sz="2000" dirty="0" err="1"/>
              <a:t>діапазоні</a:t>
            </a:r>
            <a:r>
              <a:rPr lang="ru-RU" sz="2000" dirty="0"/>
              <a:t>:</a:t>
            </a:r>
            <a:endParaRPr lang="uk-UA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66899" y="3306573"/>
            <a:ext cx="5124449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(define (sum-cubes a b)</a:t>
            </a:r>
          </a:p>
          <a:p>
            <a:pPr lvl="0"/>
            <a:r>
              <a:rPr lang="ru-RU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(&gt; a b)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0</a:t>
            </a:r>
            <a:endParaRPr lang="uk-UA" sz="2000" dirty="0">
              <a:solidFill>
                <a:srgbClr val="0000CC"/>
              </a:solidFill>
            </a:endParaRPr>
          </a:p>
          <a:p>
            <a:pPr lvl="0"/>
            <a:r>
              <a:rPr lang="ru-RU" sz="2000" dirty="0" smtClean="0">
                <a:solidFill>
                  <a:srgbClr val="0000CC"/>
                </a:solidFill>
              </a:rPr>
              <a:t>        </a:t>
            </a:r>
            <a:r>
              <a:rPr lang="pt-BR" sz="2000" dirty="0" smtClean="0">
                <a:solidFill>
                  <a:srgbClr val="0000CC"/>
                </a:solidFill>
              </a:rPr>
              <a:t>(+ </a:t>
            </a:r>
            <a:r>
              <a:rPr lang="pt-BR" sz="2000" dirty="0">
                <a:solidFill>
                  <a:srgbClr val="0000CC"/>
                </a:solidFill>
              </a:rPr>
              <a:t>(cube a) (sum-cubes (+ a 1) b))))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8525" y="4568457"/>
            <a:ext cx="80962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Третя</a:t>
            </a:r>
            <a:r>
              <a:rPr lang="ru-RU" sz="2000" dirty="0"/>
              <a:t> </a:t>
            </a:r>
            <a:r>
              <a:rPr lang="ru-RU" sz="2000" dirty="0" err="1"/>
              <a:t>обчислює</a:t>
            </a:r>
            <a:r>
              <a:rPr lang="ru-RU" sz="2000" dirty="0"/>
              <a:t> суму </a:t>
            </a:r>
            <a:r>
              <a:rPr lang="ru-RU" sz="2000" dirty="0" err="1"/>
              <a:t>послідовності</a:t>
            </a:r>
            <a:r>
              <a:rPr lang="ru-RU" sz="2000" dirty="0"/>
              <a:t> </a:t>
            </a:r>
            <a:r>
              <a:rPr lang="ru-RU" sz="2000" dirty="0" err="1"/>
              <a:t>термів</a:t>
            </a:r>
            <a:r>
              <a:rPr lang="ru-RU" sz="2000" dirty="0"/>
              <a:t> в </a:t>
            </a:r>
            <a:r>
              <a:rPr lang="ru-RU" sz="2000" dirty="0" err="1" smtClean="0"/>
              <a:t>ряді</a:t>
            </a:r>
            <a:r>
              <a:rPr lang="ru-RU" sz="2000" dirty="0" smtClean="0"/>
              <a:t>, </a:t>
            </a:r>
            <a:r>
              <a:rPr lang="ru-RU" sz="2000" dirty="0" err="1" smtClean="0"/>
              <a:t>який</a:t>
            </a:r>
            <a:r>
              <a:rPr lang="ru-RU" sz="2000" dirty="0" smtClean="0"/>
              <a:t> </a:t>
            </a:r>
            <a:r>
              <a:rPr lang="ru-RU" sz="2000" dirty="0"/>
              <a:t>(</a:t>
            </a:r>
            <a:r>
              <a:rPr lang="ru-RU" sz="2000" dirty="0" err="1"/>
              <a:t>дуже</a:t>
            </a:r>
            <a:r>
              <a:rPr lang="ru-RU" sz="2000" dirty="0"/>
              <a:t> </a:t>
            </a:r>
            <a:r>
              <a:rPr lang="ru-RU" sz="2000" dirty="0" err="1"/>
              <a:t>повільно</a:t>
            </a:r>
            <a:r>
              <a:rPr lang="ru-RU" sz="2000" dirty="0"/>
              <a:t>) сходиться </a:t>
            </a:r>
            <a:r>
              <a:rPr lang="ru-RU" sz="2000" dirty="0" smtClean="0"/>
              <a:t>до </a:t>
            </a:r>
            <a:r>
              <a:rPr lang="el-GR" sz="2000" dirty="0" smtClean="0"/>
              <a:t>π</a:t>
            </a:r>
            <a:r>
              <a:rPr lang="en-US" sz="2000" dirty="0" smtClean="0"/>
              <a:t>/8: </a:t>
            </a:r>
            <a:r>
              <a:rPr lang="en-US" sz="2000" dirty="0"/>
              <a:t>1/(1*3)+1/(5*7)+1/(9*11</a:t>
            </a:r>
            <a:r>
              <a:rPr lang="en-US" sz="2000" dirty="0" smtClean="0"/>
              <a:t>)+….</a:t>
            </a:r>
            <a:endParaRPr lang="uk-UA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143122" y="5214788"/>
            <a:ext cx="5021165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(pi-sum a b)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(</a:t>
            </a:r>
            <a:r>
              <a:rPr lang="en-US" sz="2000" dirty="0">
                <a:solidFill>
                  <a:srgbClr val="0000CC"/>
                </a:solidFill>
              </a:rPr>
              <a:t>if (&gt; a b)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  </a:t>
            </a:r>
            <a:r>
              <a:rPr lang="uk-UA" sz="2000" dirty="0" smtClean="0">
                <a:solidFill>
                  <a:srgbClr val="0000CC"/>
                </a:solidFill>
              </a:rPr>
              <a:t>0</a:t>
            </a:r>
            <a:endParaRPr lang="uk-UA" sz="2000" dirty="0">
              <a:solidFill>
                <a:srgbClr val="0000CC"/>
              </a:solidFill>
            </a:endParaRPr>
          </a:p>
          <a:p>
            <a:r>
              <a:rPr lang="pt-BR" sz="2000" dirty="0" smtClean="0">
                <a:solidFill>
                  <a:srgbClr val="0000CC"/>
                </a:solidFill>
              </a:rPr>
              <a:t>       (+ </a:t>
            </a:r>
            <a:r>
              <a:rPr lang="pt-BR" sz="2000" dirty="0">
                <a:solidFill>
                  <a:srgbClr val="0000CC"/>
                </a:solidFill>
              </a:rPr>
              <a:t>(/ 1.0 (* a (+ a 2))) (pi-sum (+ a 4) b))))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569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3724" y="941335"/>
            <a:ext cx="8324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 smtClean="0"/>
              <a:t>За </a:t>
            </a:r>
            <a:r>
              <a:rPr lang="uk-UA" sz="1800" dirty="0"/>
              <a:t>цими процедурами </a:t>
            </a:r>
            <a:r>
              <a:rPr lang="uk-UA" sz="1800" dirty="0" smtClean="0"/>
              <a:t>стоїть </a:t>
            </a:r>
            <a:r>
              <a:rPr lang="uk-UA" sz="1800" dirty="0"/>
              <a:t>одна загальна </a:t>
            </a:r>
            <a:r>
              <a:rPr lang="uk-UA" sz="1800" dirty="0" smtClean="0"/>
              <a:t>схема: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uk-UA" sz="1800" dirty="0" smtClean="0"/>
              <a:t>одна функція </a:t>
            </a:r>
            <a:r>
              <a:rPr lang="uk-UA" sz="1800" dirty="0"/>
              <a:t>обчислює терм, що підлягає додаванню</a:t>
            </a:r>
            <a:r>
              <a:rPr lang="uk-UA" sz="1800" dirty="0" smtClean="0"/>
              <a:t>,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uk-UA" sz="1800" dirty="0" smtClean="0"/>
              <a:t>інша функція </a:t>
            </a:r>
            <a:r>
              <a:rPr lang="uk-UA" sz="1800" dirty="0"/>
              <a:t>обчислює </a:t>
            </a:r>
            <a:r>
              <a:rPr lang="uk-UA" sz="1800" dirty="0" smtClean="0"/>
              <a:t>наступне значення </a:t>
            </a:r>
            <a:r>
              <a:rPr lang="en-US" sz="1800" dirty="0"/>
              <a:t>a. </a:t>
            </a:r>
            <a:endParaRPr lang="uk-UA" sz="1800" dirty="0" smtClean="0"/>
          </a:p>
          <a:p>
            <a:r>
              <a:rPr lang="uk-UA" sz="1800" dirty="0" smtClean="0"/>
              <a:t>Всі </a:t>
            </a:r>
            <a:r>
              <a:rPr lang="uk-UA" sz="1800" dirty="0"/>
              <a:t>ці процедури можна </a:t>
            </a:r>
            <a:r>
              <a:rPr lang="uk-UA" sz="1800" dirty="0" smtClean="0"/>
              <a:t>породити, застосувавши шаблон:</a:t>
            </a:r>
            <a:endParaRPr lang="uk-UA" sz="1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Процедури як аргументи</a:t>
            </a:r>
            <a:endParaRPr lang="uk-UA" sz="32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25243" y="2156400"/>
            <a:ext cx="3897983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</a:t>
            </a:r>
            <a:r>
              <a:rPr lang="en-US" sz="2000" dirty="0" smtClean="0">
                <a:solidFill>
                  <a:srgbClr val="0000CC"/>
                </a:solidFill>
              </a:rPr>
              <a:t>(&lt;</a:t>
            </a:r>
            <a:r>
              <a:rPr lang="uk-UA" sz="2000" i="1" dirty="0" err="1" smtClean="0">
                <a:solidFill>
                  <a:srgbClr val="0000CC"/>
                </a:solidFill>
              </a:rPr>
              <a:t>имя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a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(&gt; a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0</a:t>
            </a:r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(+ (&lt;</a:t>
            </a:r>
            <a:r>
              <a:rPr lang="uk-UA" sz="2000" i="1" dirty="0" smtClean="0">
                <a:solidFill>
                  <a:srgbClr val="0000CC"/>
                </a:solidFill>
              </a:rPr>
              <a:t>терм</a:t>
            </a:r>
            <a:r>
              <a:rPr lang="en-US" sz="2000" dirty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a)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uk-UA" sz="2000" i="1" dirty="0" err="1" smtClean="0">
                <a:solidFill>
                  <a:srgbClr val="0000CC"/>
                </a:solidFill>
              </a:rPr>
              <a:t>имя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(&lt; </a:t>
            </a:r>
            <a:r>
              <a:rPr lang="ru-RU" sz="2000" dirty="0" err="1" smtClean="0">
                <a:solidFill>
                  <a:srgbClr val="0000CC"/>
                </a:solidFill>
              </a:rPr>
              <a:t>наступний</a:t>
            </a:r>
            <a:r>
              <a:rPr lang="en-US" sz="2000" dirty="0" smtClean="0">
                <a:solidFill>
                  <a:srgbClr val="0000CC"/>
                </a:solidFill>
              </a:rPr>
              <a:t>&gt; </a:t>
            </a:r>
            <a:r>
              <a:rPr lang="en-US" sz="2000" dirty="0">
                <a:solidFill>
                  <a:srgbClr val="0000CC"/>
                </a:solidFill>
              </a:rPr>
              <a:t>a) b))))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09258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В </a:t>
            </a:r>
            <a:r>
              <a:rPr lang="ru-RU" sz="1800" dirty="0" err="1" smtClean="0"/>
              <a:t>наведеному</a:t>
            </a:r>
            <a:r>
              <a:rPr lang="ru-RU" sz="1800" dirty="0" smtClean="0"/>
              <a:t> </a:t>
            </a:r>
            <a:r>
              <a:rPr lang="ru-RU" sz="1800" dirty="0" err="1" smtClean="0"/>
              <a:t>шаблоні</a:t>
            </a:r>
            <a:r>
              <a:rPr lang="ru-RU" sz="1800" dirty="0" smtClean="0"/>
              <a:t> </a:t>
            </a:r>
            <a:r>
              <a:rPr lang="ru-RU" sz="1800" dirty="0" err="1" smtClean="0"/>
              <a:t>можна</a:t>
            </a:r>
            <a:r>
              <a:rPr lang="ru-RU" sz="1800" dirty="0" smtClean="0"/>
              <a:t> </a:t>
            </a:r>
            <a:r>
              <a:rPr lang="ru-RU" sz="1800" dirty="0" err="1" smtClean="0"/>
              <a:t>перетворити</a:t>
            </a:r>
            <a:r>
              <a:rPr lang="ru-RU" sz="1800" dirty="0" smtClean="0"/>
              <a:t> </a:t>
            </a:r>
            <a:r>
              <a:rPr lang="ru-RU" sz="1800" dirty="0" err="1" smtClean="0"/>
              <a:t>семантичні</a:t>
            </a:r>
            <a:r>
              <a:rPr lang="ru-RU" sz="1800" dirty="0" smtClean="0"/>
              <a:t> </a:t>
            </a:r>
            <a:r>
              <a:rPr lang="ru-RU" sz="1800" dirty="0" err="1" smtClean="0"/>
              <a:t>означення</a:t>
            </a:r>
            <a:r>
              <a:rPr lang="ru-RU" sz="1800" dirty="0" smtClean="0"/>
              <a:t>  у </a:t>
            </a:r>
            <a:r>
              <a:rPr lang="ru-RU" sz="1800" dirty="0" err="1" smtClean="0"/>
              <a:t>формальні</a:t>
            </a:r>
            <a:r>
              <a:rPr lang="ru-RU" sz="1800" dirty="0" smtClean="0"/>
              <a:t> </a:t>
            </a:r>
            <a:r>
              <a:rPr lang="ru-RU" sz="1800" dirty="0" err="1"/>
              <a:t>параметри</a:t>
            </a:r>
            <a:r>
              <a:rPr lang="ru-RU" sz="1800" dirty="0"/>
              <a:t>:</a:t>
            </a:r>
            <a:endParaRPr lang="uk-UA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9207" y="4812568"/>
            <a:ext cx="3543300" cy="193899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(sum term a next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(&gt; a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0</a:t>
            </a:r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(term a)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sum term (next a) next b))))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038601" y="4709404"/>
            <a:ext cx="5105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sum</a:t>
            </a:r>
            <a:r>
              <a:rPr lang="en-US" sz="1800" dirty="0"/>
              <a:t> </a:t>
            </a:r>
            <a:r>
              <a:rPr lang="uk-UA" sz="1800" dirty="0"/>
              <a:t>приймає в якості аргументів як </a:t>
            </a:r>
            <a:r>
              <a:rPr lang="uk-UA" sz="1800" dirty="0" smtClean="0"/>
              <a:t>нижню, і  </a:t>
            </a:r>
            <a:r>
              <a:rPr lang="uk-UA" sz="1800" dirty="0"/>
              <a:t>верхню межі </a:t>
            </a:r>
            <a:r>
              <a:rPr lang="en-US" sz="1800" dirty="0">
                <a:solidFill>
                  <a:srgbClr val="0000CC"/>
                </a:solidFill>
              </a:rPr>
              <a:t>a </a:t>
            </a:r>
            <a:r>
              <a:rPr lang="uk-UA" sz="1800" dirty="0" smtClean="0"/>
              <a:t>і </a:t>
            </a:r>
            <a:r>
              <a:rPr lang="en-US" sz="1800" dirty="0" smtClean="0">
                <a:solidFill>
                  <a:srgbClr val="0000CC"/>
                </a:solidFill>
              </a:rPr>
              <a:t>b</a:t>
            </a:r>
            <a:r>
              <a:rPr lang="en-US" sz="1800" dirty="0"/>
              <a:t>, </a:t>
            </a:r>
            <a:r>
              <a:rPr lang="uk-UA" sz="1800" dirty="0"/>
              <a:t>так і процедури </a:t>
            </a:r>
            <a:r>
              <a:rPr lang="en-US" sz="1800" dirty="0">
                <a:solidFill>
                  <a:srgbClr val="0000CC"/>
                </a:solidFill>
              </a:rPr>
              <a:t>term</a:t>
            </a:r>
            <a:r>
              <a:rPr lang="en-US" sz="1800" dirty="0"/>
              <a:t> </a:t>
            </a:r>
            <a:r>
              <a:rPr lang="uk-UA" sz="1800" dirty="0"/>
              <a:t>і </a:t>
            </a:r>
            <a:r>
              <a:rPr lang="en-US" sz="1800" dirty="0">
                <a:solidFill>
                  <a:srgbClr val="0000CC"/>
                </a:solidFill>
              </a:rPr>
              <a:t>next</a:t>
            </a:r>
            <a:r>
              <a:rPr lang="en-US" sz="1800" dirty="0"/>
              <a:t>. </a:t>
            </a:r>
            <a:endParaRPr lang="uk-UA" sz="1800" dirty="0" smtClean="0"/>
          </a:p>
          <a:p>
            <a:r>
              <a:rPr lang="en-US" sz="1800" dirty="0">
                <a:solidFill>
                  <a:srgbClr val="0000CC"/>
                </a:solidFill>
              </a:rPr>
              <a:t>sum</a:t>
            </a:r>
            <a:r>
              <a:rPr lang="en-US" sz="1800" dirty="0"/>
              <a:t> </a:t>
            </a:r>
            <a:r>
              <a:rPr lang="uk-UA" sz="1800" dirty="0" smtClean="0"/>
              <a:t>можна </a:t>
            </a:r>
            <a:r>
              <a:rPr lang="uk-UA" sz="1800" dirty="0"/>
              <a:t>використовувати так, як </a:t>
            </a:r>
            <a:r>
              <a:rPr lang="uk-UA" sz="1800" dirty="0" smtClean="0"/>
              <a:t>будь-яку </a:t>
            </a:r>
            <a:r>
              <a:rPr lang="uk-UA" sz="1800" dirty="0"/>
              <a:t>іншу процедуру.</a:t>
            </a:r>
          </a:p>
        </p:txBody>
      </p:sp>
    </p:spTree>
    <p:extLst>
      <p:ext uri="{BB962C8B-B14F-4D97-AF65-F5344CB8AC3E}">
        <p14:creationId xmlns:p14="http://schemas.microsoft.com/office/powerpoint/2010/main" val="6469803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Процедури як аргументи</a:t>
            </a:r>
            <a:endParaRPr lang="uk-UA" sz="32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399" y="1041738"/>
            <a:ext cx="45434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За допомогою </a:t>
            </a:r>
            <a:r>
              <a:rPr lang="en-US" sz="2000" dirty="0">
                <a:solidFill>
                  <a:srgbClr val="0000CC"/>
                </a:solidFill>
              </a:rPr>
              <a:t>sum</a:t>
            </a:r>
            <a:r>
              <a:rPr lang="en-US" sz="2000" dirty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визначити</a:t>
            </a:r>
            <a:r>
              <a:rPr lang="ru-RU" sz="2000" dirty="0" smtClean="0"/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sum-cubes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smtClean="0"/>
              <a:t>(разом з процедурою</a:t>
            </a:r>
            <a:r>
              <a:rPr lang="en-US" sz="2000" dirty="0" smtClean="0"/>
              <a:t> </a:t>
            </a:r>
            <a:r>
              <a:rPr lang="pt-BR" sz="2000" dirty="0" smtClean="0">
                <a:solidFill>
                  <a:srgbClr val="0000CC"/>
                </a:solidFill>
              </a:rPr>
              <a:t>inc</a:t>
            </a:r>
            <a:r>
              <a:rPr lang="pt-BR" sz="2000" dirty="0" smtClean="0"/>
              <a:t>, </a:t>
            </a:r>
            <a:r>
              <a:rPr lang="uk-UA" sz="2000" dirty="0" smtClean="0"/>
              <a:t>що збільшує </a:t>
            </a:r>
            <a:r>
              <a:rPr lang="ru-RU" sz="2000" dirty="0" smtClean="0"/>
              <a:t> аргумент на 1):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91100" y="1041738"/>
            <a:ext cx="373380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pt-BR" sz="2000" dirty="0">
                <a:solidFill>
                  <a:srgbClr val="0000CC"/>
                </a:solidFill>
              </a:rPr>
              <a:t>(define (inc n) </a:t>
            </a:r>
            <a:endParaRPr lang="uk-UA" sz="2000" dirty="0" smtClean="0">
              <a:solidFill>
                <a:srgbClr val="0000CC"/>
              </a:solidFill>
            </a:endParaRP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pt-BR" sz="2000" dirty="0" smtClean="0">
                <a:solidFill>
                  <a:srgbClr val="0000CC"/>
                </a:solidFill>
              </a:rPr>
              <a:t>(+ </a:t>
            </a:r>
            <a:r>
              <a:rPr lang="pt-BR" sz="2000" dirty="0">
                <a:solidFill>
                  <a:srgbClr val="0000CC"/>
                </a:solidFill>
              </a:rPr>
              <a:t>n 1</a:t>
            </a:r>
            <a:r>
              <a:rPr lang="pt-BR" sz="2000" dirty="0" smtClean="0">
                <a:solidFill>
                  <a:srgbClr val="0000CC"/>
                </a:solidFill>
              </a:rPr>
              <a:t>))</a:t>
            </a:r>
            <a:endParaRPr lang="uk-UA" sz="2000" dirty="0" smtClean="0">
              <a:solidFill>
                <a:srgbClr val="0000CC"/>
              </a:solidFill>
            </a:endParaRPr>
          </a:p>
          <a:p>
            <a:pPr lvl="0"/>
            <a:endParaRPr lang="pt-BR" sz="2000" dirty="0">
              <a:solidFill>
                <a:srgbClr val="0000CC"/>
              </a:solidFill>
            </a:endParaRPr>
          </a:p>
          <a:p>
            <a:pPr lvl="0"/>
            <a:r>
              <a:rPr lang="en-US" sz="2000" dirty="0">
                <a:solidFill>
                  <a:srgbClr val="0000CC"/>
                </a:solidFill>
              </a:rPr>
              <a:t>(define (sum-cubes a b)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</a:t>
            </a:r>
            <a:r>
              <a:rPr lang="pt-BR" sz="2000" dirty="0" smtClean="0">
                <a:solidFill>
                  <a:srgbClr val="0000CC"/>
                </a:solidFill>
              </a:rPr>
              <a:t>(</a:t>
            </a:r>
            <a:r>
              <a:rPr lang="pt-BR" sz="2000" dirty="0">
                <a:solidFill>
                  <a:srgbClr val="0000CC"/>
                </a:solidFill>
              </a:rPr>
              <a:t>sum cube a inc b))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806" y="2785913"/>
            <a:ext cx="46650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Скориставшись цим визначенням, </a:t>
            </a:r>
            <a:r>
              <a:rPr lang="uk-UA" sz="2000" dirty="0" smtClean="0"/>
              <a:t>можна </a:t>
            </a:r>
            <a:r>
              <a:rPr lang="uk-UA" sz="2000" dirty="0"/>
              <a:t>обчислити суму кубів чисел від 1 </a:t>
            </a:r>
            <a:r>
              <a:rPr lang="uk-UA" sz="2000" dirty="0" smtClean="0"/>
              <a:t>до 10: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91100" y="2839284"/>
            <a:ext cx="22860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smtClean="0">
                <a:solidFill>
                  <a:srgbClr val="0000CC"/>
                </a:solidFill>
              </a:rPr>
              <a:t>sum-cubes </a:t>
            </a:r>
            <a:r>
              <a:rPr lang="en-US" sz="2000" dirty="0">
                <a:solidFill>
                  <a:srgbClr val="0000CC"/>
                </a:solidFill>
              </a:rPr>
              <a:t>1 10)</a:t>
            </a:r>
          </a:p>
          <a:p>
            <a:pPr lvl="0"/>
            <a:r>
              <a:rPr lang="en-US" sz="2000" dirty="0" smtClean="0">
                <a:solidFill>
                  <a:srgbClr val="FF0000"/>
                </a:solidFill>
              </a:rPr>
              <a:t>3025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6675" y="5510321"/>
            <a:ext cx="46291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dirty="0">
                <a:solidFill>
                  <a:prstClr val="black"/>
                </a:solidFill>
              </a:rPr>
              <a:t>Тепер можна скласти цілі числа від 1 до 10</a:t>
            </a:r>
            <a:r>
              <a:rPr lang="uk-UA" sz="2000" dirty="0" smtClean="0">
                <a:solidFill>
                  <a:prstClr val="black"/>
                </a:solidFill>
              </a:rPr>
              <a:t>:</a:t>
            </a:r>
            <a:endParaRPr lang="uk-UA" sz="2000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5725" y="3924686"/>
            <a:ext cx="4838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dirty="0">
                <a:solidFill>
                  <a:prstClr val="black"/>
                </a:solidFill>
              </a:rPr>
              <a:t>За допомогою процедури ідентичності (яка </a:t>
            </a:r>
            <a:r>
              <a:rPr lang="uk-UA" sz="2000" dirty="0" smtClean="0">
                <a:solidFill>
                  <a:prstClr val="black"/>
                </a:solidFill>
              </a:rPr>
              <a:t>повертає </a:t>
            </a:r>
            <a:r>
              <a:rPr lang="uk-UA" sz="2000" dirty="0">
                <a:solidFill>
                  <a:prstClr val="black"/>
                </a:solidFill>
              </a:rPr>
              <a:t>свій аргумент) для</a:t>
            </a:r>
          </a:p>
          <a:p>
            <a:pPr lvl="0"/>
            <a:r>
              <a:rPr lang="uk-UA" sz="2000" dirty="0">
                <a:solidFill>
                  <a:prstClr val="black"/>
                </a:solidFill>
              </a:rPr>
              <a:t>обчислення </a:t>
            </a:r>
            <a:r>
              <a:rPr lang="uk-UA" sz="2000" dirty="0" err="1">
                <a:solidFill>
                  <a:prstClr val="black"/>
                </a:solidFill>
              </a:rPr>
              <a:t>терма</a:t>
            </a:r>
            <a:r>
              <a:rPr lang="uk-UA" sz="2000" dirty="0">
                <a:solidFill>
                  <a:prstClr val="black"/>
                </a:solidFill>
              </a:rPr>
              <a:t>, </a:t>
            </a:r>
            <a:r>
              <a:rPr lang="uk-UA" sz="2000" dirty="0" smtClean="0">
                <a:solidFill>
                  <a:prstClr val="black"/>
                </a:solidFill>
              </a:rPr>
              <a:t> </a:t>
            </a:r>
            <a:r>
              <a:rPr lang="uk-UA" sz="2000" dirty="0" err="1" smtClean="0">
                <a:solidFill>
                  <a:prstClr val="black"/>
                </a:solidFill>
              </a:rPr>
              <a:t>мож</a:t>
            </a:r>
            <a:r>
              <a:rPr lang="ru-RU" sz="2000" dirty="0">
                <a:solidFill>
                  <a:prstClr val="black"/>
                </a:solidFill>
              </a:rPr>
              <a:t>на</a:t>
            </a:r>
            <a:r>
              <a:rPr lang="uk-UA" sz="2000" dirty="0">
                <a:solidFill>
                  <a:prstClr val="black"/>
                </a:solidFill>
              </a:rPr>
              <a:t> визначити </a:t>
            </a:r>
            <a:endParaRPr lang="uk-UA" sz="2000" dirty="0" smtClean="0">
              <a:solidFill>
                <a:prstClr val="black"/>
              </a:solidFill>
            </a:endParaRPr>
          </a:p>
          <a:p>
            <a:pPr lvl="0"/>
            <a:r>
              <a:rPr lang="en-US" sz="2000" dirty="0" smtClean="0">
                <a:solidFill>
                  <a:srgbClr val="0000CC"/>
                </a:solidFill>
              </a:rPr>
              <a:t>sum-integers </a:t>
            </a:r>
            <a:r>
              <a:rPr lang="uk-UA" sz="2000" dirty="0">
                <a:solidFill>
                  <a:prstClr val="black"/>
                </a:solidFill>
              </a:rPr>
              <a:t>через </a:t>
            </a:r>
            <a:r>
              <a:rPr lang="en-US" sz="2000" dirty="0">
                <a:solidFill>
                  <a:srgbClr val="0000CC"/>
                </a:solidFill>
              </a:rPr>
              <a:t>sum</a:t>
            </a:r>
            <a:r>
              <a:rPr lang="en-US" sz="20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029200" y="3801576"/>
            <a:ext cx="329565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(identity x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ru-RU" sz="2000" dirty="0" smtClean="0">
              <a:solidFill>
                <a:srgbClr val="0000CC"/>
              </a:solidFill>
            </a:endParaRPr>
          </a:p>
          <a:p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x)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(define (sum-integers a b)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sum identity a </a:t>
            </a:r>
            <a:r>
              <a:rPr lang="en-US" sz="2000" dirty="0" err="1">
                <a:solidFill>
                  <a:srgbClr val="0000CC"/>
                </a:solidFill>
              </a:rPr>
              <a:t>inc</a:t>
            </a:r>
            <a:r>
              <a:rPr lang="en-US" sz="2000" dirty="0">
                <a:solidFill>
                  <a:srgbClr val="0000CC"/>
                </a:solidFill>
              </a:rPr>
              <a:t> b))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029200" y="5459363"/>
            <a:ext cx="2999184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smtClean="0">
                <a:solidFill>
                  <a:srgbClr val="0000CC"/>
                </a:solidFill>
              </a:rPr>
              <a:t>sum-integers </a:t>
            </a:r>
            <a:r>
              <a:rPr lang="en-US" sz="2000" dirty="0">
                <a:solidFill>
                  <a:srgbClr val="0000CC"/>
                </a:solidFill>
              </a:rPr>
              <a:t>1 10)</a:t>
            </a:r>
          </a:p>
          <a:p>
            <a:pPr lvl="0"/>
            <a:r>
              <a:rPr lang="en-US" sz="2000" dirty="0">
                <a:solidFill>
                  <a:srgbClr val="FF0000"/>
                </a:solidFill>
              </a:rPr>
              <a:t>55</a:t>
            </a:r>
            <a:endParaRPr lang="uk-UA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7491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81050" y="9238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Так само </a:t>
            </a:r>
            <a:r>
              <a:rPr lang="ru-RU" sz="2000" dirty="0" err="1" smtClean="0"/>
              <a:t>визначається</a:t>
            </a:r>
            <a:r>
              <a:rPr lang="ru-RU" sz="2000" dirty="0" smtClean="0"/>
              <a:t> процедура </a:t>
            </a:r>
            <a:r>
              <a:rPr lang="ru-RU" sz="2000" dirty="0" err="1" smtClean="0"/>
              <a:t>pi-sum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Процедури як аргументи</a:t>
            </a:r>
            <a:endParaRPr lang="uk-UA" sz="32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19325" y="1468965"/>
            <a:ext cx="4133850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(define (pi-sum a b)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(pi-term x)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en-US" sz="2000" dirty="0" smtClean="0">
                <a:solidFill>
                  <a:srgbClr val="0000CC"/>
                </a:solidFill>
              </a:rPr>
              <a:t>(/ </a:t>
            </a:r>
            <a:r>
              <a:rPr lang="en-US" sz="2000" dirty="0">
                <a:solidFill>
                  <a:srgbClr val="0000CC"/>
                </a:solidFill>
              </a:rPr>
              <a:t>1.0 (* x (+ x 2))))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(pi-next x)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x 4))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sum pi-term a pi-next b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86000" y="4798843"/>
            <a:ext cx="40005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8 (pi-sum 1 1000))</a:t>
            </a:r>
          </a:p>
          <a:p>
            <a:pPr lvl="0"/>
            <a:r>
              <a:rPr lang="uk-UA" sz="2000" i="1" dirty="0">
                <a:solidFill>
                  <a:srgbClr val="FF0000"/>
                </a:solidFill>
              </a:rPr>
              <a:t>3.139592655589783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3903345"/>
            <a:ext cx="8088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За </a:t>
            </a:r>
            <a:r>
              <a:rPr lang="ru-RU" sz="2000" dirty="0" err="1" smtClean="0">
                <a:solidFill>
                  <a:prstClr val="black"/>
                </a:solidFill>
              </a:rPr>
              <a:t>допомогою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цих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</a:rPr>
              <a:t>процедур </a:t>
            </a:r>
            <a:r>
              <a:rPr lang="ru-RU" sz="2000" dirty="0" err="1" smtClean="0">
                <a:solidFill>
                  <a:prstClr val="black"/>
                </a:solidFill>
              </a:rPr>
              <a:t>можна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обчислити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наближенняч</a:t>
            </a:r>
            <a:r>
              <a:rPr lang="ru-RU" sz="2000" dirty="0" smtClean="0">
                <a:solidFill>
                  <a:prstClr val="black"/>
                </a:solidFill>
              </a:rPr>
              <a:t> до </a:t>
            </a:r>
            <a:r>
              <a:rPr lang="el-GR" sz="2000" dirty="0" smtClean="0">
                <a:solidFill>
                  <a:prstClr val="black"/>
                </a:solidFill>
              </a:rPr>
              <a:t>π</a:t>
            </a:r>
            <a:r>
              <a:rPr lang="ru-RU" sz="2000" dirty="0" smtClean="0">
                <a:solidFill>
                  <a:prstClr val="black"/>
                </a:solidFill>
              </a:rPr>
              <a:t> :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62044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13536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Процедуру </a:t>
            </a:r>
            <a:r>
              <a:rPr lang="ru-RU" sz="2000" dirty="0" err="1" smtClean="0">
                <a:solidFill>
                  <a:srgbClr val="0000CC"/>
                </a:solidFill>
              </a:rPr>
              <a:t>sum</a:t>
            </a:r>
            <a:r>
              <a:rPr lang="ru-RU" sz="2000" dirty="0" err="1" smtClean="0"/>
              <a:t>ї</a:t>
            </a:r>
            <a:r>
              <a:rPr lang="ru-RU" sz="2000" dirty="0" smtClean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в </a:t>
            </a:r>
            <a:r>
              <a:rPr lang="ru-RU" sz="2000" dirty="0" err="1"/>
              <a:t>якості</a:t>
            </a:r>
            <a:r>
              <a:rPr lang="ru-RU" sz="2000" dirty="0"/>
              <a:t> </a:t>
            </a:r>
            <a:r>
              <a:rPr lang="ru-RU" sz="2000" dirty="0" err="1"/>
              <a:t>будівельного</a:t>
            </a:r>
            <a:r>
              <a:rPr lang="ru-RU" sz="2000" dirty="0"/>
              <a:t> </a:t>
            </a:r>
            <a:r>
              <a:rPr lang="ru-RU" sz="2000" dirty="0" smtClean="0"/>
              <a:t>блоку при </a:t>
            </a:r>
            <a:r>
              <a:rPr lang="ru-RU" sz="2000" dirty="0" err="1"/>
              <a:t>формулюванні</a:t>
            </a:r>
            <a:r>
              <a:rPr lang="ru-RU" sz="2000" dirty="0"/>
              <a:t> </a:t>
            </a:r>
            <a:r>
              <a:rPr lang="ru-RU" sz="2000" dirty="0" err="1"/>
              <a:t>інших</a:t>
            </a:r>
            <a:r>
              <a:rPr lang="ru-RU" sz="2000" dirty="0"/>
              <a:t> понять. </a:t>
            </a:r>
            <a:endParaRPr lang="ru-RU" sz="2000" dirty="0" smtClean="0"/>
          </a:p>
          <a:p>
            <a:r>
              <a:rPr lang="ru-RU" sz="2000" dirty="0" err="1" smtClean="0"/>
              <a:t>Наприклад</a:t>
            </a:r>
            <a:r>
              <a:rPr lang="ru-RU" sz="2000" dirty="0"/>
              <a:t>, </a:t>
            </a:r>
            <a:r>
              <a:rPr lang="uk-UA" sz="2000" b="1" dirty="0" smtClean="0"/>
              <a:t>визначений </a:t>
            </a:r>
            <a:r>
              <a:rPr lang="ru-RU" sz="2000" b="1" dirty="0" err="1" smtClean="0"/>
              <a:t>інтеграл</a:t>
            </a:r>
            <a:r>
              <a:rPr lang="ru-RU" sz="2000" b="1" dirty="0" smtClean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 </a:t>
            </a:r>
            <a:r>
              <a:rPr lang="ru-RU" sz="2000" b="1" dirty="0" smtClean="0"/>
              <a:t>f</a:t>
            </a:r>
            <a:r>
              <a:rPr lang="ru-RU" sz="2000" dirty="0" smtClean="0"/>
              <a:t> </a:t>
            </a:r>
            <a:r>
              <a:rPr lang="ru-RU" sz="2000" dirty="0" err="1" smtClean="0"/>
              <a:t>між</a:t>
            </a:r>
            <a:r>
              <a:rPr lang="ru-RU" sz="2000" dirty="0" smtClean="0"/>
              <a:t> </a:t>
            </a:r>
            <a:r>
              <a:rPr lang="ru-RU" sz="2000" dirty="0"/>
              <a:t>межами </a:t>
            </a:r>
            <a:r>
              <a:rPr lang="ru-RU" sz="2000" dirty="0">
                <a:solidFill>
                  <a:srgbClr val="0000CC"/>
                </a:solidFill>
              </a:rPr>
              <a:t>a</a:t>
            </a:r>
            <a:r>
              <a:rPr lang="ru-RU" sz="2000" dirty="0"/>
              <a:t> і </a:t>
            </a:r>
            <a:r>
              <a:rPr lang="ru-RU" sz="2000" dirty="0">
                <a:solidFill>
                  <a:srgbClr val="0000CC"/>
                </a:solidFill>
              </a:rPr>
              <a:t>b</a:t>
            </a:r>
            <a:r>
              <a:rPr lang="ru-RU" sz="2000" dirty="0"/>
              <a:t> </a:t>
            </a:r>
            <a:r>
              <a:rPr lang="ru-RU" sz="2000" dirty="0" smtClean="0"/>
              <a:t>для </a:t>
            </a:r>
            <a:r>
              <a:rPr lang="ru-RU" sz="2000" dirty="0" err="1" smtClean="0"/>
              <a:t>малих</a:t>
            </a:r>
            <a:r>
              <a:rPr lang="ru-RU" sz="2000" dirty="0" smtClean="0"/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dx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/>
              <a:t>чисельно</a:t>
            </a:r>
            <a:r>
              <a:rPr lang="ru-RU" sz="2000" dirty="0"/>
              <a:t> </a:t>
            </a:r>
            <a:r>
              <a:rPr lang="ru-RU" sz="2000" dirty="0" err="1"/>
              <a:t>оцінити</a:t>
            </a:r>
            <a:r>
              <a:rPr lang="ru-RU" sz="2000" dirty="0"/>
              <a:t>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dirty="0" err="1" smtClean="0"/>
              <a:t>формули</a:t>
            </a:r>
            <a:r>
              <a:rPr lang="ru-RU" sz="2000" dirty="0" smtClean="0"/>
              <a:t>: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Процедури як аргументи</a:t>
            </a:r>
            <a:endParaRPr lang="uk-UA" sz="3200" dirty="0">
              <a:solidFill>
                <a:schemeClr val="bg1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" y="2236975"/>
            <a:ext cx="828802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047875" y="3446562"/>
            <a:ext cx="504825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00CC"/>
                </a:solidFill>
              </a:rPr>
              <a:t>(define (integral </a:t>
            </a:r>
            <a:r>
              <a:rPr lang="it-IT" sz="2000" dirty="0" smtClean="0">
                <a:solidFill>
                  <a:srgbClr val="0000CC"/>
                </a:solidFill>
              </a:rPr>
              <a:t> f  a  </a:t>
            </a:r>
            <a:r>
              <a:rPr lang="it-IT" sz="2000" dirty="0">
                <a:solidFill>
                  <a:srgbClr val="0000CC"/>
                </a:solidFill>
              </a:rPr>
              <a:t>b </a:t>
            </a:r>
            <a:r>
              <a:rPr lang="it-IT" sz="2000" dirty="0" smtClean="0">
                <a:solidFill>
                  <a:srgbClr val="0000CC"/>
                </a:solidFill>
              </a:rPr>
              <a:t> dx</a:t>
            </a:r>
            <a:r>
              <a:rPr lang="it-IT" sz="2000" dirty="0">
                <a:solidFill>
                  <a:srgbClr val="0000CC"/>
                </a:solidFill>
              </a:rPr>
              <a:t>)</a:t>
            </a:r>
          </a:p>
          <a:p>
            <a:r>
              <a:rPr lang="it-IT" sz="2000" dirty="0" smtClean="0">
                <a:solidFill>
                  <a:srgbClr val="0000CC"/>
                </a:solidFill>
              </a:rPr>
              <a:t>       (</a:t>
            </a:r>
            <a:r>
              <a:rPr lang="it-IT" sz="2000" dirty="0">
                <a:solidFill>
                  <a:srgbClr val="0000CC"/>
                </a:solidFill>
              </a:rPr>
              <a:t>define (</a:t>
            </a:r>
            <a:r>
              <a:rPr lang="it-IT" sz="2000" dirty="0" smtClean="0">
                <a:solidFill>
                  <a:srgbClr val="0000CC"/>
                </a:solidFill>
              </a:rPr>
              <a:t>add-dx  </a:t>
            </a:r>
            <a:r>
              <a:rPr lang="it-IT" sz="2000" dirty="0">
                <a:solidFill>
                  <a:srgbClr val="0000CC"/>
                </a:solidFill>
              </a:rPr>
              <a:t>x) </a:t>
            </a:r>
            <a:endParaRPr lang="it-IT" sz="2000" dirty="0" smtClean="0">
              <a:solidFill>
                <a:srgbClr val="0000CC"/>
              </a:solidFill>
            </a:endParaRPr>
          </a:p>
          <a:p>
            <a:r>
              <a:rPr lang="it-IT" sz="2000" dirty="0">
                <a:solidFill>
                  <a:srgbClr val="0000CC"/>
                </a:solidFill>
              </a:rPr>
              <a:t> </a:t>
            </a:r>
            <a:r>
              <a:rPr lang="it-IT" sz="2000" dirty="0" smtClean="0">
                <a:solidFill>
                  <a:srgbClr val="0000CC"/>
                </a:solidFill>
              </a:rPr>
              <a:t>             (+ </a:t>
            </a:r>
            <a:r>
              <a:rPr lang="it-IT" sz="2000" dirty="0">
                <a:solidFill>
                  <a:srgbClr val="0000CC"/>
                </a:solidFill>
              </a:rPr>
              <a:t>x dx))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   (* </a:t>
            </a:r>
            <a:r>
              <a:rPr lang="en-US" sz="2000" dirty="0">
                <a:solidFill>
                  <a:srgbClr val="0000CC"/>
                </a:solidFill>
              </a:rPr>
              <a:t>(sum f (+ a (/ dx 2)) add-dx b)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          dx</a:t>
            </a:r>
            <a:r>
              <a:rPr lang="en-US" sz="2000" dirty="0">
                <a:solidFill>
                  <a:srgbClr val="0000CC"/>
                </a:solidFill>
              </a:rPr>
              <a:t>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3400" y="5708987"/>
            <a:ext cx="291465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(integral cube 0 1 0.01)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.</a:t>
            </a:r>
            <a:r>
              <a:rPr lang="uk-UA" sz="2000" i="1" dirty="0" smtClean="0">
                <a:solidFill>
                  <a:srgbClr val="FF0000"/>
                </a:solidFill>
              </a:rPr>
              <a:t>24998750000000042</a:t>
            </a:r>
            <a:endParaRPr lang="uk-UA" sz="2000" i="1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67275" y="5622369"/>
            <a:ext cx="3381375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(integral cube 0 1 0.001)</a:t>
            </a:r>
          </a:p>
          <a:p>
            <a:pPr lvl="0"/>
            <a:r>
              <a:rPr lang="uk-UA" sz="2000" i="1" dirty="0">
                <a:solidFill>
                  <a:srgbClr val="0000CC"/>
                </a:solidFill>
              </a:rPr>
              <a:t>.</a:t>
            </a:r>
            <a:r>
              <a:rPr lang="uk-UA" sz="2000" i="1" dirty="0">
                <a:solidFill>
                  <a:srgbClr val="FF0000"/>
                </a:solidFill>
              </a:rPr>
              <a:t>249999875000001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1800" y="5150018"/>
            <a:ext cx="336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C00000"/>
                </a:solidFill>
              </a:rPr>
              <a:t>Виклик процедур:</a:t>
            </a:r>
            <a:endParaRPr lang="uk-UA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3079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7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 smtClean="0">
                <a:solidFill>
                  <a:schemeClr val="bg1"/>
                </a:solidFill>
              </a:rPr>
              <a:t>λ</a:t>
            </a:r>
            <a:r>
              <a:rPr lang="uk-UA" sz="3200" b="1" dirty="0" smtClean="0">
                <a:solidFill>
                  <a:schemeClr val="bg1"/>
                </a:solidFill>
              </a:rPr>
              <a:t> - форма (</a:t>
            </a:r>
            <a:r>
              <a:rPr lang="en-US" sz="3200" b="1" dirty="0" smtClean="0">
                <a:solidFill>
                  <a:schemeClr val="bg1"/>
                </a:solidFill>
              </a:rPr>
              <a:t>lambda</a:t>
            </a:r>
            <a:r>
              <a:rPr lang="uk-UA" sz="3200" b="1" dirty="0" smtClean="0">
                <a:solidFill>
                  <a:schemeClr val="bg1"/>
                </a:solidFill>
              </a:rPr>
              <a:t>)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3349" y="923627"/>
            <a:ext cx="87344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Процедури </a:t>
            </a:r>
            <a:r>
              <a:rPr lang="uk-UA" sz="2000" dirty="0"/>
              <a:t>м</a:t>
            </a:r>
            <a:r>
              <a:rPr lang="uk-UA" sz="2000" dirty="0" smtClean="0"/>
              <a:t>ожна визначити </a:t>
            </a:r>
            <a:r>
              <a:rPr lang="uk-UA" sz="2000" dirty="0"/>
              <a:t>формою </a:t>
            </a:r>
            <a:r>
              <a:rPr lang="en-US" sz="2000" dirty="0">
                <a:solidFill>
                  <a:srgbClr val="0000CC"/>
                </a:solidFill>
              </a:rPr>
              <a:t>lambda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uk-UA" sz="2000" dirty="0" smtClean="0"/>
              <a:t>За </a:t>
            </a:r>
            <a:r>
              <a:rPr lang="uk-UA" sz="2000" dirty="0"/>
              <a:t>словом </a:t>
            </a:r>
            <a:r>
              <a:rPr lang="en-US" sz="2000" dirty="0">
                <a:solidFill>
                  <a:srgbClr val="0000CC"/>
                </a:solidFill>
              </a:rPr>
              <a:t>lambda</a:t>
            </a:r>
            <a:r>
              <a:rPr lang="en-US" sz="2000" dirty="0"/>
              <a:t> </a:t>
            </a:r>
            <a:r>
              <a:rPr lang="uk-UA" sz="2000" dirty="0" smtClean="0"/>
              <a:t>слідує список аргументів</a:t>
            </a:r>
            <a:r>
              <a:rPr lang="uk-UA" sz="2000" dirty="0"/>
              <a:t>, </a:t>
            </a:r>
            <a:r>
              <a:rPr lang="uk-UA" sz="2000" dirty="0" smtClean="0"/>
              <a:t>після нього - послідовність </a:t>
            </a:r>
            <a:r>
              <a:rPr lang="uk-UA" sz="2000" dirty="0"/>
              <a:t>виразів, які </a:t>
            </a:r>
            <a:r>
              <a:rPr lang="uk-UA" sz="2000" dirty="0" smtClean="0"/>
              <a:t>описують </a:t>
            </a:r>
            <a:r>
              <a:rPr lang="uk-UA" sz="2000" dirty="0"/>
              <a:t>власне </a:t>
            </a:r>
            <a:r>
              <a:rPr lang="uk-UA" sz="2000" dirty="0" smtClean="0"/>
              <a:t>обчислення (тіло) </a:t>
            </a:r>
            <a:r>
              <a:rPr lang="uk-UA" sz="2000" dirty="0"/>
              <a:t>функції.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6722" y="2492896"/>
            <a:ext cx="859155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У загальному випадку, </a:t>
            </a:r>
            <a:r>
              <a:rPr lang="uk-UA" sz="2000" dirty="0" err="1" smtClean="0">
                <a:solidFill>
                  <a:srgbClr val="0000CC"/>
                </a:solidFill>
              </a:rPr>
              <a:t>lambda</a:t>
            </a:r>
            <a:r>
              <a:rPr lang="uk-UA" sz="2000" dirty="0" smtClean="0"/>
              <a:t> використовується для створення процедур так само, як </a:t>
            </a:r>
            <a:r>
              <a:rPr lang="uk-UA" sz="2000" dirty="0" err="1" smtClean="0">
                <a:solidFill>
                  <a:srgbClr val="0000CC"/>
                </a:solidFill>
              </a:rPr>
              <a:t>define</a:t>
            </a:r>
            <a:r>
              <a:rPr lang="uk-UA" sz="2000" dirty="0" smtClean="0"/>
              <a:t>, тільки </a:t>
            </a:r>
            <a:r>
              <a:rPr lang="uk-UA" sz="2000" b="1" dirty="0" smtClean="0"/>
              <a:t>ніякого імені для процедури не вказується</a:t>
            </a:r>
            <a:r>
              <a:rPr lang="uk-UA" sz="2000" dirty="0" smtClean="0"/>
              <a:t>:</a:t>
            </a:r>
          </a:p>
          <a:p>
            <a:endParaRPr lang="uk-UA" sz="2000" dirty="0" smtClean="0"/>
          </a:p>
          <a:p>
            <a:pPr algn="ctr"/>
            <a:r>
              <a:rPr lang="uk-UA" sz="2200" b="1" dirty="0" smtClean="0">
                <a:solidFill>
                  <a:srgbClr val="0000CC"/>
                </a:solidFill>
              </a:rPr>
              <a:t>(</a:t>
            </a:r>
            <a:r>
              <a:rPr lang="en-US" sz="2200" b="1" dirty="0" smtClean="0">
                <a:solidFill>
                  <a:srgbClr val="0000CC"/>
                </a:solidFill>
              </a:rPr>
              <a:t>l</a:t>
            </a:r>
            <a:r>
              <a:rPr lang="uk-UA" sz="2200" b="1" dirty="0" err="1" smtClean="0">
                <a:solidFill>
                  <a:srgbClr val="0000CC"/>
                </a:solidFill>
              </a:rPr>
              <a:t>ambda</a:t>
            </a:r>
            <a:r>
              <a:rPr lang="uk-UA" sz="2200" b="1" dirty="0" smtClean="0">
                <a:solidFill>
                  <a:srgbClr val="0000CC"/>
                </a:solidFill>
              </a:rPr>
              <a:t> (</a:t>
            </a:r>
            <a:r>
              <a:rPr lang="en-US" sz="2200" b="1" dirty="0" smtClean="0">
                <a:solidFill>
                  <a:srgbClr val="0000CC"/>
                </a:solidFill>
              </a:rPr>
              <a:t>&lt;</a:t>
            </a:r>
            <a:r>
              <a:rPr lang="uk-UA" sz="2200" b="1" dirty="0" smtClean="0">
                <a:solidFill>
                  <a:srgbClr val="0000CC"/>
                </a:solidFill>
              </a:rPr>
              <a:t>формальні-параметри</a:t>
            </a:r>
            <a:r>
              <a:rPr lang="en-US" sz="2200" b="1" dirty="0" smtClean="0">
                <a:solidFill>
                  <a:srgbClr val="0000CC"/>
                </a:solidFill>
              </a:rPr>
              <a:t>&gt;</a:t>
            </a:r>
            <a:r>
              <a:rPr lang="uk-UA" sz="2200" b="1" dirty="0" smtClean="0">
                <a:solidFill>
                  <a:srgbClr val="0000CC"/>
                </a:solidFill>
              </a:rPr>
              <a:t>) </a:t>
            </a:r>
            <a:r>
              <a:rPr lang="en-US" sz="2200" b="1" dirty="0" smtClean="0">
                <a:solidFill>
                  <a:srgbClr val="0000CC"/>
                </a:solidFill>
              </a:rPr>
              <a:t>&lt;</a:t>
            </a:r>
            <a:r>
              <a:rPr lang="uk-UA" sz="2200" b="1" dirty="0" smtClean="0">
                <a:solidFill>
                  <a:srgbClr val="0000CC"/>
                </a:solidFill>
              </a:rPr>
              <a:t>т</a:t>
            </a:r>
            <a:r>
              <a:rPr lang="en-US" sz="2200" b="1" dirty="0" err="1" smtClean="0">
                <a:solidFill>
                  <a:srgbClr val="0000CC"/>
                </a:solidFill>
              </a:rPr>
              <a:t>i</a:t>
            </a:r>
            <a:r>
              <a:rPr lang="uk-UA" sz="2200" b="1" dirty="0" err="1" smtClean="0">
                <a:solidFill>
                  <a:srgbClr val="0000CC"/>
                </a:solidFill>
              </a:rPr>
              <a:t>ло</a:t>
            </a:r>
            <a:r>
              <a:rPr lang="en-US" sz="2200" b="1" dirty="0" smtClean="0">
                <a:solidFill>
                  <a:srgbClr val="0000CC"/>
                </a:solidFill>
              </a:rPr>
              <a:t>&gt;</a:t>
            </a:r>
            <a:r>
              <a:rPr lang="uk-UA" sz="2200" b="1" dirty="0" smtClean="0">
                <a:solidFill>
                  <a:srgbClr val="0000CC"/>
                </a:solidFill>
              </a:rPr>
              <a:t>)</a:t>
            </a:r>
          </a:p>
          <a:p>
            <a:endParaRPr lang="uk-UA" sz="2000" dirty="0" smtClean="0"/>
          </a:p>
          <a:p>
            <a:r>
              <a:rPr lang="uk-UA" sz="2000" dirty="0" smtClean="0"/>
              <a:t>Виходить так</a:t>
            </a:r>
            <a:r>
              <a:rPr lang="ru-RU" sz="2000" dirty="0" smtClean="0"/>
              <a:t>а с</a:t>
            </a:r>
            <a:r>
              <a:rPr lang="uk-UA" sz="2000" dirty="0" err="1" smtClean="0"/>
              <a:t>ама</a:t>
            </a:r>
            <a:r>
              <a:rPr lang="uk-UA" sz="2000" dirty="0" smtClean="0"/>
              <a:t> повноцінна процедура, як і за допомогою </a:t>
            </a:r>
            <a:r>
              <a:rPr lang="uk-UA" sz="2000" dirty="0" err="1" smtClean="0">
                <a:solidFill>
                  <a:srgbClr val="0000CC"/>
                </a:solidFill>
              </a:rPr>
              <a:t>define</a:t>
            </a:r>
            <a:r>
              <a:rPr lang="uk-UA" sz="2000" dirty="0" smtClean="0"/>
              <a:t>. Єдина різниця полягає в тому, що вона </a:t>
            </a:r>
            <a:r>
              <a:rPr lang="uk-UA" sz="2000" b="1" dirty="0" smtClean="0"/>
              <a:t>не пов'язана з жодним ім'ям в оточенні</a:t>
            </a:r>
            <a:r>
              <a:rPr lang="uk-UA" sz="2000" dirty="0" smtClean="0"/>
              <a:t>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21579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7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 smtClean="0">
                <a:solidFill>
                  <a:schemeClr val="bg1"/>
                </a:solidFill>
              </a:rPr>
              <a:t>λ</a:t>
            </a:r>
            <a:r>
              <a:rPr lang="uk-UA" sz="3200" b="1" dirty="0" smtClean="0">
                <a:solidFill>
                  <a:schemeClr val="bg1"/>
                </a:solidFill>
              </a:rPr>
              <a:t> - форма (</a:t>
            </a:r>
            <a:r>
              <a:rPr lang="en-US" sz="3200" b="1" dirty="0" smtClean="0">
                <a:solidFill>
                  <a:schemeClr val="bg1"/>
                </a:solidFill>
              </a:rPr>
              <a:t>lambda</a:t>
            </a:r>
            <a:r>
              <a:rPr lang="uk-UA" sz="3200" b="1" dirty="0" smtClean="0">
                <a:solidFill>
                  <a:schemeClr val="bg1"/>
                </a:solidFill>
              </a:rPr>
              <a:t>)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4559" y="1081484"/>
            <a:ext cx="85915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200" b="1" dirty="0" smtClean="0">
                <a:solidFill>
                  <a:srgbClr val="0000CC"/>
                </a:solidFill>
              </a:rPr>
              <a:t>(</a:t>
            </a:r>
            <a:r>
              <a:rPr lang="en-US" sz="2200" b="1" dirty="0" smtClean="0">
                <a:solidFill>
                  <a:srgbClr val="0000CC"/>
                </a:solidFill>
              </a:rPr>
              <a:t>l</a:t>
            </a:r>
            <a:r>
              <a:rPr lang="uk-UA" sz="2200" b="1" dirty="0" err="1" smtClean="0">
                <a:solidFill>
                  <a:srgbClr val="0000CC"/>
                </a:solidFill>
              </a:rPr>
              <a:t>ambda</a:t>
            </a:r>
            <a:r>
              <a:rPr lang="uk-UA" sz="2200" b="1" dirty="0" smtClean="0">
                <a:solidFill>
                  <a:srgbClr val="0000CC"/>
                </a:solidFill>
              </a:rPr>
              <a:t> (</a:t>
            </a:r>
            <a:r>
              <a:rPr lang="en-US" sz="2200" b="1" dirty="0" smtClean="0">
                <a:solidFill>
                  <a:srgbClr val="0000CC"/>
                </a:solidFill>
              </a:rPr>
              <a:t>&lt;</a:t>
            </a:r>
            <a:r>
              <a:rPr lang="uk-UA" sz="2200" b="1" dirty="0" smtClean="0">
                <a:solidFill>
                  <a:srgbClr val="0000CC"/>
                </a:solidFill>
              </a:rPr>
              <a:t>формальні-параметри</a:t>
            </a:r>
            <a:r>
              <a:rPr lang="en-US" sz="2200" b="1" dirty="0" smtClean="0">
                <a:solidFill>
                  <a:srgbClr val="0000CC"/>
                </a:solidFill>
              </a:rPr>
              <a:t>&gt;</a:t>
            </a:r>
            <a:r>
              <a:rPr lang="uk-UA" sz="2200" b="1" dirty="0" smtClean="0">
                <a:solidFill>
                  <a:srgbClr val="0000CC"/>
                </a:solidFill>
              </a:rPr>
              <a:t>) </a:t>
            </a:r>
            <a:r>
              <a:rPr lang="en-US" sz="2200" b="1" dirty="0" smtClean="0">
                <a:solidFill>
                  <a:srgbClr val="0000CC"/>
                </a:solidFill>
              </a:rPr>
              <a:t>&lt;</a:t>
            </a:r>
            <a:r>
              <a:rPr lang="uk-UA" sz="2200" b="1" dirty="0" smtClean="0">
                <a:solidFill>
                  <a:srgbClr val="0000CC"/>
                </a:solidFill>
              </a:rPr>
              <a:t>т</a:t>
            </a:r>
            <a:r>
              <a:rPr lang="en-US" sz="2200" b="1" dirty="0" err="1" smtClean="0">
                <a:solidFill>
                  <a:srgbClr val="0000CC"/>
                </a:solidFill>
              </a:rPr>
              <a:t>i</a:t>
            </a:r>
            <a:r>
              <a:rPr lang="uk-UA" sz="2200" b="1" dirty="0" err="1" smtClean="0">
                <a:solidFill>
                  <a:srgbClr val="0000CC"/>
                </a:solidFill>
              </a:rPr>
              <a:t>ло</a:t>
            </a:r>
            <a:r>
              <a:rPr lang="en-US" sz="2200" b="1" dirty="0" smtClean="0">
                <a:solidFill>
                  <a:srgbClr val="0000CC"/>
                </a:solidFill>
              </a:rPr>
              <a:t>&gt;</a:t>
            </a:r>
            <a:r>
              <a:rPr lang="uk-UA" sz="2200" b="1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6225" y="1741438"/>
            <a:ext cx="82391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Насправді</a:t>
            </a:r>
            <a:endParaRPr lang="uk-UA" sz="2000" dirty="0"/>
          </a:p>
          <a:p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b="1" dirty="0" err="1">
                <a:solidFill>
                  <a:srgbClr val="0000CC"/>
                </a:solidFill>
              </a:rPr>
              <a:t>define</a:t>
            </a:r>
            <a:r>
              <a:rPr lang="uk-UA" sz="2000" b="1" dirty="0">
                <a:solidFill>
                  <a:srgbClr val="0000CC"/>
                </a:solidFill>
              </a:rPr>
              <a:t> (plus4 x) (+ </a:t>
            </a:r>
            <a:r>
              <a:rPr lang="uk-UA" sz="2000" b="1" dirty="0" err="1">
                <a:solidFill>
                  <a:srgbClr val="0000CC"/>
                </a:solidFill>
              </a:rPr>
              <a:t>x</a:t>
            </a:r>
            <a:r>
              <a:rPr lang="uk-UA" sz="2000" b="1" dirty="0">
                <a:solidFill>
                  <a:srgbClr val="0000CC"/>
                </a:solidFill>
              </a:rPr>
              <a:t> 4))</a:t>
            </a:r>
          </a:p>
          <a:p>
            <a:r>
              <a:rPr lang="uk-UA" sz="2000" dirty="0" smtClean="0"/>
              <a:t>еквівалентно</a:t>
            </a:r>
            <a:endParaRPr lang="uk-UA" sz="2000" dirty="0"/>
          </a:p>
          <a:p>
            <a:r>
              <a:rPr lang="uk-UA" sz="2000" b="1" dirty="0">
                <a:solidFill>
                  <a:srgbClr val="0000CC"/>
                </a:solidFill>
              </a:rPr>
              <a:t>(</a:t>
            </a:r>
            <a:r>
              <a:rPr lang="uk-UA" sz="2000" b="1" dirty="0" err="1">
                <a:solidFill>
                  <a:srgbClr val="0000CC"/>
                </a:solidFill>
              </a:rPr>
              <a:t>define</a:t>
            </a:r>
            <a:r>
              <a:rPr lang="uk-UA" sz="2000" b="1" dirty="0">
                <a:solidFill>
                  <a:srgbClr val="0000CC"/>
                </a:solidFill>
              </a:rPr>
              <a:t> plus4 (</a:t>
            </a:r>
            <a:r>
              <a:rPr lang="uk-UA" sz="2000" b="1" dirty="0" err="1">
                <a:solidFill>
                  <a:srgbClr val="0000CC"/>
                </a:solidFill>
              </a:rPr>
              <a:t>lambda</a:t>
            </a:r>
            <a:r>
              <a:rPr lang="uk-UA" sz="2000" b="1" dirty="0">
                <a:solidFill>
                  <a:srgbClr val="0000CC"/>
                </a:solidFill>
              </a:rPr>
              <a:t> (x) (+ </a:t>
            </a:r>
            <a:r>
              <a:rPr lang="uk-UA" sz="2000" b="1" dirty="0" err="1">
                <a:solidFill>
                  <a:srgbClr val="0000CC"/>
                </a:solidFill>
              </a:rPr>
              <a:t>x</a:t>
            </a:r>
            <a:r>
              <a:rPr lang="uk-UA" sz="2000" b="1" dirty="0">
                <a:solidFill>
                  <a:srgbClr val="0000CC"/>
                </a:solidFill>
              </a:rPr>
              <a:t> 4</a:t>
            </a:r>
            <a:r>
              <a:rPr lang="uk-UA" sz="2000" b="1" dirty="0" smtClean="0">
                <a:solidFill>
                  <a:srgbClr val="0000CC"/>
                </a:solidFill>
              </a:rPr>
              <a:t>)))</a:t>
            </a:r>
            <a:endParaRPr lang="uk-UA" sz="2000" b="1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5350" y="3131463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Можна читати </a:t>
            </a:r>
            <a:r>
              <a:rPr lang="uk-UA" sz="2000" b="1" dirty="0" smtClean="0">
                <a:solidFill>
                  <a:srgbClr val="C00000"/>
                </a:solidFill>
              </a:rPr>
              <a:t>вираз </a:t>
            </a:r>
            <a:r>
              <a:rPr lang="uk-UA" sz="2000" b="1" dirty="0" err="1">
                <a:solidFill>
                  <a:srgbClr val="C00000"/>
                </a:solidFill>
              </a:rPr>
              <a:t>lambda</a:t>
            </a:r>
            <a:r>
              <a:rPr lang="uk-UA" sz="2000" b="1" dirty="0">
                <a:solidFill>
                  <a:srgbClr val="C00000"/>
                </a:solidFill>
              </a:rPr>
              <a:t> </a:t>
            </a:r>
            <a:r>
              <a:rPr lang="uk-UA" sz="2000" dirty="0"/>
              <a:t>так</a:t>
            </a:r>
            <a:r>
              <a:rPr lang="uk-UA" sz="2000" dirty="0" smtClean="0"/>
              <a:t>: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1429" y="4005064"/>
            <a:ext cx="7668715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uk-UA" sz="2000" dirty="0" smtClean="0">
                <a:solidFill>
                  <a:prstClr val="black"/>
                </a:solidFill>
              </a:rPr>
              <a:t>      </a:t>
            </a:r>
            <a:r>
              <a:rPr lang="uk-UA" sz="2000" dirty="0" err="1" smtClean="0">
                <a:solidFill>
                  <a:prstClr val="black"/>
                </a:solidFill>
              </a:rPr>
              <a:t>lambda</a:t>
            </a:r>
            <a:r>
              <a:rPr lang="uk-UA" sz="2000" dirty="0" smtClean="0">
                <a:solidFill>
                  <a:prstClr val="black"/>
                </a:solidFill>
              </a:rPr>
              <a:t>        (</a:t>
            </a:r>
            <a:r>
              <a:rPr lang="uk-UA" sz="2000" dirty="0">
                <a:solidFill>
                  <a:prstClr val="black"/>
                </a:solidFill>
              </a:rPr>
              <a:t>x</a:t>
            </a:r>
            <a:r>
              <a:rPr lang="uk-UA" sz="2000" dirty="0" smtClean="0">
                <a:solidFill>
                  <a:prstClr val="black"/>
                </a:solidFill>
              </a:rPr>
              <a:t>)                         (  +          x             </a:t>
            </a:r>
            <a:r>
              <a:rPr lang="uk-UA" sz="2000" dirty="0">
                <a:solidFill>
                  <a:prstClr val="black"/>
                </a:solidFill>
              </a:rPr>
              <a:t>4</a:t>
            </a:r>
            <a:r>
              <a:rPr lang="uk-UA" sz="2000" dirty="0" smtClean="0">
                <a:solidFill>
                  <a:prstClr val="black"/>
                </a:solidFill>
              </a:rPr>
              <a:t>))</a:t>
            </a:r>
          </a:p>
          <a:p>
            <a:pPr lvl="0"/>
            <a:r>
              <a:rPr lang="uk-UA" sz="2000" dirty="0" smtClean="0"/>
              <a:t>          ↑               ↑                            ↑             ↑            ↑</a:t>
            </a:r>
            <a:endParaRPr lang="uk-UA" sz="2000" dirty="0">
              <a:solidFill>
                <a:prstClr val="black"/>
              </a:solidFill>
            </a:endParaRPr>
          </a:p>
          <a:p>
            <a:pPr lvl="0"/>
            <a:r>
              <a:rPr lang="uk-UA" sz="2000" dirty="0">
                <a:solidFill>
                  <a:prstClr val="black"/>
                </a:solidFill>
              </a:rPr>
              <a:t>Процедура </a:t>
            </a:r>
            <a:r>
              <a:rPr lang="uk-UA" sz="2000" dirty="0" smtClean="0">
                <a:solidFill>
                  <a:prstClr val="black"/>
                </a:solidFill>
              </a:rPr>
              <a:t>від </a:t>
            </a:r>
            <a:r>
              <a:rPr lang="uk-UA" sz="2000" dirty="0" err="1">
                <a:solidFill>
                  <a:prstClr val="black"/>
                </a:solidFill>
              </a:rPr>
              <a:t>аргумента</a:t>
            </a:r>
            <a:r>
              <a:rPr lang="uk-UA" sz="2000" dirty="0">
                <a:solidFill>
                  <a:prstClr val="black"/>
                </a:solidFill>
              </a:rPr>
              <a:t> x, </a:t>
            </a:r>
            <a:r>
              <a:rPr lang="uk-UA" sz="2000" dirty="0" smtClean="0">
                <a:solidFill>
                  <a:prstClr val="black"/>
                </a:solidFill>
              </a:rPr>
              <a:t>яка додає        x     до     </a:t>
            </a:r>
            <a:r>
              <a:rPr lang="uk-UA" sz="2000" dirty="0">
                <a:solidFill>
                  <a:prstClr val="black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561190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sz="quarter" idx="4294967295"/>
          </p:nvPr>
        </p:nvSpPr>
        <p:spPr bwMode="auto">
          <a:xfrm>
            <a:off x="179512" y="1052736"/>
            <a:ext cx="8936915" cy="549881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400050" indent="-400050">
              <a:buFont typeface="Arial" charset="0"/>
              <a:buAutoNum type="arabicPeriod"/>
            </a:pPr>
            <a:endParaRPr lang="uk-UA" sz="2400" b="1" dirty="0" smtClean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uk-UA" sz="2400" dirty="0" smtClean="0"/>
          </a:p>
          <a:p>
            <a:pPr marL="400050" indent="-400050" eaLnBrk="1" hangingPunct="1">
              <a:spcBef>
                <a:spcPct val="0"/>
              </a:spcBef>
              <a:buFontTx/>
              <a:buAutoNum type="arabicPeriod"/>
            </a:pPr>
            <a:endParaRPr lang="ru-RU" sz="2400" dirty="0" smtClean="0"/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3059113" y="0"/>
            <a:ext cx="316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6FB1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План </a:t>
            </a:r>
            <a:r>
              <a:rPr lang="ru-RU" b="1" dirty="0" err="1">
                <a:solidFill>
                  <a:schemeClr val="bg1"/>
                </a:solidFill>
              </a:rPr>
              <a:t>лекції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3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035957"/>
            <a:ext cx="8964487" cy="501675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b="1" dirty="0" err="1" smtClean="0">
                <a:latin typeface="+mn-lt"/>
                <a:cs typeface="Arial" panose="020B0604020202020204" pitchFamily="34" charset="0"/>
              </a:rPr>
              <a:t>Форми</a:t>
            </a:r>
            <a:endParaRPr lang="en-US" sz="2000" b="1" dirty="0" smtClean="0">
              <a:latin typeface="+mn-lt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ru-RU" sz="2000" b="1" dirty="0" err="1" smtClean="0">
                <a:latin typeface="+mn-lt"/>
              </a:rPr>
              <a:t>Процедури</a:t>
            </a:r>
            <a:endParaRPr lang="en-US" sz="2000" b="1" dirty="0" smtClean="0">
              <a:latin typeface="+mn-lt"/>
            </a:endParaRPr>
          </a:p>
          <a:p>
            <a:pPr marL="457200" indent="-457200">
              <a:buFontTx/>
              <a:buAutoNum type="arabicPeriod"/>
            </a:pPr>
            <a:r>
              <a:rPr lang="uk-UA" sz="2000" b="1" dirty="0">
                <a:latin typeface="+mn-lt"/>
              </a:rPr>
              <a:t>Лінійні рекурсія і </a:t>
            </a:r>
            <a:r>
              <a:rPr lang="uk-UA" sz="2000" b="1" dirty="0" smtClean="0">
                <a:latin typeface="+mn-lt"/>
              </a:rPr>
              <a:t>ітерація</a:t>
            </a:r>
            <a:endParaRPr lang="en-US" sz="2000" b="1" dirty="0" smtClean="0">
              <a:latin typeface="+mn-lt"/>
            </a:endParaRPr>
          </a:p>
          <a:p>
            <a:pPr lvl="1"/>
            <a:r>
              <a:rPr lang="en-US" sz="2000" b="1" dirty="0" smtClean="0">
                <a:latin typeface="+mn-lt"/>
              </a:rPr>
              <a:t>3</a:t>
            </a:r>
            <a:r>
              <a:rPr lang="uk-UA" sz="2000" b="1" dirty="0" smtClean="0">
                <a:latin typeface="+mn-lt"/>
              </a:rPr>
              <a:t>.1. </a:t>
            </a:r>
            <a:r>
              <a:rPr lang="ru-RU" sz="2000" b="1" dirty="0" err="1" smtClean="0">
                <a:latin typeface="+mn-lt"/>
              </a:rPr>
              <a:t>Лінійно</a:t>
            </a:r>
            <a:r>
              <a:rPr lang="en-US" sz="2000" b="1" dirty="0">
                <a:latin typeface="+mn-lt"/>
              </a:rPr>
              <a:t>-</a:t>
            </a:r>
            <a:r>
              <a:rPr lang="ru-RU" sz="2000" b="1" dirty="0" err="1">
                <a:latin typeface="+mn-lt"/>
              </a:rPr>
              <a:t>рекурсивний</a:t>
            </a:r>
            <a:r>
              <a:rPr lang="ru-RU" sz="2000" b="1" dirty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процес</a:t>
            </a:r>
            <a:r>
              <a:rPr lang="ru-RU" sz="2000" b="1" dirty="0">
                <a:latin typeface="+mn-lt"/>
              </a:rPr>
              <a:t> </a:t>
            </a:r>
            <a:r>
              <a:rPr lang="ru-RU" sz="2000" b="1" dirty="0" err="1" smtClean="0">
                <a:latin typeface="+mn-lt"/>
              </a:rPr>
              <a:t>обчислень</a:t>
            </a:r>
            <a:r>
              <a:rPr lang="ru-RU" sz="2000" b="1" dirty="0">
                <a:solidFill>
                  <a:schemeClr val="bg1"/>
                </a:solidFill>
                <a:latin typeface="+mn-lt"/>
              </a:rPr>
              <a:t> </a:t>
            </a:r>
            <a:endParaRPr lang="ru-RU" sz="2000" b="1" dirty="0" smtClean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ru-RU" sz="2000" b="1" dirty="0" smtClean="0">
                <a:latin typeface="+mn-lt"/>
              </a:rPr>
              <a:t>3.2. </a:t>
            </a:r>
            <a:r>
              <a:rPr lang="ru-RU" sz="2000" b="1" dirty="0" err="1" smtClean="0">
                <a:latin typeface="+mn-lt"/>
              </a:rPr>
              <a:t>Лінійно-ітеративний</a:t>
            </a:r>
            <a:r>
              <a:rPr lang="ru-RU" sz="2000" b="1" dirty="0" smtClean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процес</a:t>
            </a:r>
            <a:r>
              <a:rPr lang="ru-RU" sz="2000" b="1" dirty="0">
                <a:latin typeface="+mn-lt"/>
              </a:rPr>
              <a:t> </a:t>
            </a:r>
            <a:r>
              <a:rPr lang="ru-RU" sz="2000" b="1" dirty="0" err="1" smtClean="0">
                <a:latin typeface="+mn-lt"/>
              </a:rPr>
              <a:t>обчислення</a:t>
            </a:r>
            <a:endParaRPr lang="ru-RU" sz="2000" b="1" dirty="0" smtClean="0">
              <a:latin typeface="+mn-lt"/>
            </a:endParaRPr>
          </a:p>
          <a:p>
            <a:r>
              <a:rPr lang="ru-RU" sz="2000" b="1" dirty="0" smtClean="0">
                <a:latin typeface="+mn-lt"/>
              </a:rPr>
              <a:t>4. </a:t>
            </a:r>
            <a:r>
              <a:rPr lang="ru-RU" sz="2000" b="1" dirty="0" err="1" smtClean="0">
                <a:latin typeface="+mn-lt"/>
              </a:rPr>
              <a:t>Особливості</a:t>
            </a:r>
            <a:r>
              <a:rPr lang="ru-RU" sz="2000" b="1" dirty="0" smtClean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реалізації</a:t>
            </a:r>
            <a:r>
              <a:rPr lang="ru-RU" sz="2000" b="1" dirty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рекурсій</a:t>
            </a:r>
            <a:r>
              <a:rPr lang="ru-RU" sz="2000" b="1" dirty="0" smtClean="0">
                <a:latin typeface="+mn-lt"/>
              </a:rPr>
              <a:t> </a:t>
            </a:r>
          </a:p>
          <a:p>
            <a:r>
              <a:rPr lang="uk-UA" sz="2000" b="1" dirty="0" smtClean="0">
                <a:latin typeface="+mn-lt"/>
              </a:rPr>
              <a:t>5. Деревоподібна рекурсія</a:t>
            </a:r>
          </a:p>
          <a:p>
            <a:pPr lvl="0"/>
            <a:r>
              <a:rPr lang="ru-RU" sz="2000" b="1" dirty="0" smtClean="0">
                <a:latin typeface="+mn-lt"/>
              </a:rPr>
              <a:t>6. Приклад </a:t>
            </a:r>
            <a:r>
              <a:rPr lang="ru-RU" sz="2000" b="1" dirty="0" err="1">
                <a:latin typeface="+mn-lt"/>
              </a:rPr>
              <a:t>рекурсії</a:t>
            </a:r>
            <a:r>
              <a:rPr lang="ru-RU" sz="2000" b="1" dirty="0">
                <a:latin typeface="+mn-lt"/>
              </a:rPr>
              <a:t>. </a:t>
            </a:r>
            <a:endParaRPr lang="ru-RU" sz="2000" b="1" dirty="0" smtClean="0">
              <a:latin typeface="+mn-lt"/>
            </a:endParaRPr>
          </a:p>
          <a:p>
            <a:pPr lvl="1"/>
            <a:r>
              <a:rPr lang="ru-RU" sz="2000" b="1" dirty="0" smtClean="0">
                <a:latin typeface="+mn-lt"/>
              </a:rPr>
              <a:t>6.1. </a:t>
            </a:r>
            <a:r>
              <a:rPr lang="ru-RU" sz="2000" b="1" dirty="0" err="1" smtClean="0">
                <a:latin typeface="+mn-lt"/>
              </a:rPr>
              <a:t>Зведення</a:t>
            </a:r>
            <a:r>
              <a:rPr lang="ru-RU" sz="2000" b="1" dirty="0" smtClean="0">
                <a:latin typeface="+mn-lt"/>
              </a:rPr>
              <a:t> </a:t>
            </a:r>
            <a:r>
              <a:rPr lang="ru-RU" sz="2000" b="1" dirty="0">
                <a:latin typeface="+mn-lt"/>
              </a:rPr>
              <a:t>в </a:t>
            </a:r>
            <a:r>
              <a:rPr lang="ru-RU" sz="2000" b="1" dirty="0" err="1" smtClean="0">
                <a:latin typeface="+mn-lt"/>
              </a:rPr>
              <a:t>степінь</a:t>
            </a:r>
            <a:endParaRPr lang="ru-RU" sz="2000" b="1" dirty="0" smtClean="0">
              <a:latin typeface="+mn-lt"/>
            </a:endParaRPr>
          </a:p>
          <a:p>
            <a:pPr lvl="1"/>
            <a:r>
              <a:rPr lang="uk-UA" sz="2000" b="1" dirty="0" smtClean="0">
                <a:latin typeface="+mn-lt"/>
              </a:rPr>
              <a:t>6.2. Знаходження </a:t>
            </a:r>
            <a:r>
              <a:rPr lang="uk-UA" sz="2000" b="1" dirty="0">
                <a:latin typeface="+mn-lt"/>
              </a:rPr>
              <a:t>найбільшого спільного </a:t>
            </a:r>
            <a:r>
              <a:rPr lang="uk-UA" sz="2000" b="1" dirty="0" smtClean="0">
                <a:latin typeface="+mn-lt"/>
              </a:rPr>
              <a:t>дільника</a:t>
            </a:r>
          </a:p>
          <a:p>
            <a:r>
              <a:rPr lang="uk-UA" sz="2000" b="1" dirty="0" smtClean="0">
                <a:latin typeface="+mn-lt"/>
              </a:rPr>
              <a:t>7. Процедури вищого порядку</a:t>
            </a:r>
          </a:p>
          <a:p>
            <a:pPr lvl="1"/>
            <a:r>
              <a:rPr lang="uk-UA" sz="2000" b="1" dirty="0" smtClean="0">
                <a:latin typeface="+mn-lt"/>
              </a:rPr>
              <a:t>7.1. Процедури </a:t>
            </a:r>
            <a:r>
              <a:rPr lang="uk-UA" sz="2000" b="1" dirty="0">
                <a:latin typeface="+mn-lt"/>
              </a:rPr>
              <a:t>як </a:t>
            </a:r>
            <a:r>
              <a:rPr lang="uk-UA" sz="2000" b="1" dirty="0" smtClean="0">
                <a:latin typeface="+mn-lt"/>
              </a:rPr>
              <a:t>аргументи</a:t>
            </a:r>
          </a:p>
          <a:p>
            <a:r>
              <a:rPr lang="uk-UA" sz="2000" b="1" dirty="0" smtClean="0">
                <a:latin typeface="+mn-lt"/>
              </a:rPr>
              <a:t>8. </a:t>
            </a:r>
            <a:r>
              <a:rPr lang="el-GR" sz="2000" b="1" dirty="0" smtClean="0">
                <a:latin typeface="+mn-lt"/>
              </a:rPr>
              <a:t>λ</a:t>
            </a:r>
            <a:r>
              <a:rPr lang="uk-UA" sz="2000" b="1" dirty="0" smtClean="0">
                <a:latin typeface="+mn-lt"/>
              </a:rPr>
              <a:t> </a:t>
            </a:r>
            <a:r>
              <a:rPr lang="uk-UA" sz="2000" b="1" dirty="0">
                <a:latin typeface="+mn-lt"/>
              </a:rPr>
              <a:t>- форма (</a:t>
            </a:r>
            <a:r>
              <a:rPr lang="en-US" sz="2000" b="1" dirty="0" smtClean="0">
                <a:latin typeface="+mn-lt"/>
              </a:rPr>
              <a:t>lambda</a:t>
            </a:r>
            <a:r>
              <a:rPr lang="uk-UA" sz="2000" b="1" dirty="0" smtClean="0">
                <a:latin typeface="+mn-lt"/>
              </a:rPr>
              <a:t>-форма)</a:t>
            </a:r>
          </a:p>
          <a:p>
            <a:r>
              <a:rPr lang="ru-RU" sz="2000" b="1" dirty="0" smtClean="0">
                <a:latin typeface="+mn-lt"/>
              </a:rPr>
              <a:t>9. </a:t>
            </a:r>
            <a:r>
              <a:rPr lang="ru-RU" sz="2000" b="1" dirty="0" err="1" smtClean="0">
                <a:latin typeface="+mn-lt"/>
              </a:rPr>
              <a:t>Створення</a:t>
            </a:r>
            <a:r>
              <a:rPr lang="ru-RU" sz="2000" b="1" dirty="0" smtClean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локальних</a:t>
            </a:r>
            <a:r>
              <a:rPr lang="ru-RU" sz="2000" b="1" dirty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змінних</a:t>
            </a:r>
            <a:r>
              <a:rPr lang="ru-RU" sz="2000" b="1" dirty="0">
                <a:latin typeface="+mn-lt"/>
              </a:rPr>
              <a:t> за </a:t>
            </a:r>
            <a:r>
              <a:rPr lang="ru-RU" sz="2000" b="1" dirty="0" err="1" smtClean="0">
                <a:latin typeface="+mn-lt"/>
              </a:rPr>
              <a:t>допомогою</a:t>
            </a:r>
            <a:r>
              <a:rPr lang="ru-RU" sz="2000" b="1" dirty="0" smtClean="0">
                <a:latin typeface="+mn-lt"/>
              </a:rPr>
              <a:t> </a:t>
            </a:r>
            <a:r>
              <a:rPr lang="ru-RU" sz="2000" b="1" dirty="0" err="1" smtClean="0">
                <a:latin typeface="+mn-lt"/>
              </a:rPr>
              <a:t>форми</a:t>
            </a:r>
            <a:r>
              <a:rPr lang="ru-RU" sz="2000" b="1" dirty="0" smtClean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let</a:t>
            </a:r>
            <a:endParaRPr lang="uk-UA" sz="2000" b="1" dirty="0">
              <a:latin typeface="+mn-lt"/>
            </a:endParaRPr>
          </a:p>
          <a:p>
            <a:pPr lvl="1"/>
            <a:r>
              <a:rPr lang="uk-UA" sz="2000" b="1" dirty="0" smtClean="0">
                <a:latin typeface="+mn-lt"/>
              </a:rPr>
              <a:t>9.1 Знаходження </a:t>
            </a:r>
            <a:r>
              <a:rPr lang="uk-UA" sz="2000" b="1" dirty="0">
                <a:latin typeface="+mn-lt"/>
              </a:rPr>
              <a:t>коренів рівнянь методом половинного ділення</a:t>
            </a:r>
          </a:p>
          <a:p>
            <a:pPr marL="457200" indent="-457200">
              <a:buAutoNum type="arabicPeriod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7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 smtClean="0">
                <a:solidFill>
                  <a:schemeClr val="bg1"/>
                </a:solidFill>
              </a:rPr>
              <a:t>λ</a:t>
            </a:r>
            <a:r>
              <a:rPr lang="uk-UA" sz="3200" b="1" dirty="0" smtClean="0">
                <a:solidFill>
                  <a:schemeClr val="bg1"/>
                </a:solidFill>
              </a:rPr>
              <a:t> - форма (</a:t>
            </a:r>
            <a:r>
              <a:rPr lang="en-US" sz="3200" b="1" dirty="0" smtClean="0">
                <a:solidFill>
                  <a:schemeClr val="bg1"/>
                </a:solidFill>
              </a:rPr>
              <a:t>lambda</a:t>
            </a:r>
            <a:r>
              <a:rPr lang="uk-UA" sz="3200" b="1" dirty="0" smtClean="0">
                <a:solidFill>
                  <a:schemeClr val="bg1"/>
                </a:solidFill>
              </a:rPr>
              <a:t>)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086503" y="2197893"/>
            <a:ext cx="26289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0000CC"/>
                </a:solidFill>
              </a:rPr>
              <a:t>(</a:t>
            </a:r>
            <a:r>
              <a:rPr lang="pt-BR" sz="2000" dirty="0">
                <a:solidFill>
                  <a:srgbClr val="0000CC"/>
                </a:solidFill>
              </a:rPr>
              <a:t>lambda (x) </a:t>
            </a:r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pt-BR" sz="2000" dirty="0" smtClean="0">
                <a:solidFill>
                  <a:srgbClr val="0000CC"/>
                </a:solidFill>
              </a:rPr>
              <a:t>(/ </a:t>
            </a:r>
            <a:r>
              <a:rPr lang="pt-BR" sz="2000" dirty="0">
                <a:solidFill>
                  <a:srgbClr val="0000CC"/>
                </a:solidFill>
              </a:rPr>
              <a:t>1.0 (* x (+ x 2))))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2678" y="3360717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Тогда </a:t>
            </a:r>
            <a:r>
              <a:rPr lang="ru-RU" sz="2000" dirty="0" smtClean="0"/>
              <a:t>процедуру </a:t>
            </a:r>
            <a:r>
              <a:rPr lang="ru-RU" sz="2000" dirty="0" err="1">
                <a:solidFill>
                  <a:srgbClr val="0000CC"/>
                </a:solidFill>
              </a:rPr>
              <a:t>pi-sum</a:t>
            </a:r>
            <a:r>
              <a:rPr lang="ru-RU" sz="2000" dirty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 </a:t>
            </a:r>
            <a:r>
              <a:rPr lang="ru-RU" sz="2000" dirty="0" err="1" smtClean="0"/>
              <a:t>описати</a:t>
            </a:r>
            <a:r>
              <a:rPr lang="ru-RU" sz="2000" dirty="0" smtClean="0"/>
              <a:t> без </a:t>
            </a:r>
            <a:r>
              <a:rPr lang="ru-RU" sz="2000" dirty="0" err="1" smtClean="0"/>
              <a:t>допоміжних</a:t>
            </a:r>
            <a:r>
              <a:rPr lang="ru-RU" sz="2000" dirty="0" smtClean="0"/>
              <a:t> процедур: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85900" y="4015953"/>
            <a:ext cx="6172200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(pi-sum a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pt-BR" sz="2000" dirty="0" smtClean="0">
                <a:solidFill>
                  <a:srgbClr val="0000CC"/>
                </a:solidFill>
              </a:rPr>
              <a:t>(</a:t>
            </a:r>
            <a:r>
              <a:rPr lang="pt-BR" sz="2000" dirty="0">
                <a:solidFill>
                  <a:srgbClr val="0000CC"/>
                </a:solidFill>
              </a:rPr>
              <a:t>sum (lambda (x) </a:t>
            </a:r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pt-BR" sz="2000" dirty="0" smtClean="0">
                <a:solidFill>
                  <a:srgbClr val="0000CC"/>
                </a:solidFill>
              </a:rPr>
              <a:t>(/ </a:t>
            </a:r>
            <a:r>
              <a:rPr lang="pt-BR" sz="2000" dirty="0">
                <a:solidFill>
                  <a:srgbClr val="0000CC"/>
                </a:solidFill>
              </a:rPr>
              <a:t>1.0 (* x (+ x 2))))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a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lambda (x) (+ x 4))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b</a:t>
            </a:r>
            <a:r>
              <a:rPr lang="en-US" sz="2000" dirty="0">
                <a:solidFill>
                  <a:srgbClr val="0000CC"/>
                </a:solidFill>
              </a:rPr>
              <a:t>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0216" y="1144997"/>
            <a:ext cx="57306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Приклад </a:t>
            </a:r>
            <a:r>
              <a:rPr lang="ru-RU" sz="2000" dirty="0" err="1" smtClean="0"/>
              <a:t>процедури</a:t>
            </a:r>
            <a:r>
              <a:rPr lang="ru-RU" sz="2000" dirty="0" smtClean="0"/>
              <a:t>, </a:t>
            </a:r>
            <a:r>
              <a:rPr lang="ru-RU" sz="2000" dirty="0"/>
              <a:t>яка </a:t>
            </a:r>
            <a:r>
              <a:rPr lang="ru-RU" sz="2000" dirty="0" err="1"/>
              <a:t>повертає</a:t>
            </a:r>
            <a:r>
              <a:rPr lang="ru-RU" sz="2000" dirty="0"/>
              <a:t> </a:t>
            </a:r>
            <a:r>
              <a:rPr lang="ru-RU" sz="2000" dirty="0" err="1" smtClean="0"/>
              <a:t>свій</a:t>
            </a:r>
            <a:r>
              <a:rPr lang="ru-RU" sz="2000" dirty="0" smtClean="0"/>
              <a:t> аргумент плюс 4</a:t>
            </a:r>
            <a:endParaRPr lang="uk-UA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50817" y="1170451"/>
            <a:ext cx="2664585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(lambda (x) </a:t>
            </a:r>
            <a:endParaRPr lang="uk-UA" sz="2000" dirty="0">
              <a:solidFill>
                <a:srgbClr val="0000CC"/>
              </a:solidFill>
            </a:endParaRP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(+ x 4))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81000" y="2044005"/>
            <a:ext cx="4695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Приклад </a:t>
            </a:r>
            <a:r>
              <a:rPr lang="ru-RU" sz="2000" dirty="0" err="1" smtClean="0"/>
              <a:t>процедури</a:t>
            </a:r>
            <a:r>
              <a:rPr lang="ru-RU" sz="2000" dirty="0" smtClean="0"/>
              <a:t>, </a:t>
            </a:r>
            <a:r>
              <a:rPr lang="ru-RU" sz="2000" dirty="0"/>
              <a:t>яка </a:t>
            </a:r>
            <a:r>
              <a:rPr lang="ru-RU" sz="2000" dirty="0" err="1"/>
              <a:t>обчислює</a:t>
            </a:r>
            <a:r>
              <a:rPr lang="ru-RU" sz="2000" dirty="0"/>
              <a:t> число, </a:t>
            </a:r>
            <a:r>
              <a:rPr lang="ru-RU" sz="2000" dirty="0" err="1"/>
              <a:t>зворотне</a:t>
            </a:r>
            <a:r>
              <a:rPr lang="ru-RU" sz="2000" dirty="0"/>
              <a:t> </a:t>
            </a:r>
            <a:r>
              <a:rPr lang="ru-RU" sz="2000" dirty="0" err="1" smtClean="0"/>
              <a:t>добутку</a:t>
            </a:r>
            <a:r>
              <a:rPr lang="ru-RU" sz="2000" dirty="0" smtClean="0"/>
              <a:t> аргумента </a:t>
            </a:r>
            <a:r>
              <a:rPr lang="ru-RU" sz="2000" dirty="0"/>
              <a:t>і </a:t>
            </a:r>
            <a:r>
              <a:rPr lang="ru-RU" sz="2000" dirty="0" smtClean="0"/>
              <a:t>аргумента </a:t>
            </a:r>
            <a:r>
              <a:rPr lang="ru-RU" sz="2000" dirty="0"/>
              <a:t>плюс 2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6373174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7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 smtClean="0">
                <a:solidFill>
                  <a:schemeClr val="bg1"/>
                </a:solidFill>
              </a:rPr>
              <a:t>λ</a:t>
            </a:r>
            <a:r>
              <a:rPr lang="uk-UA" sz="3200" b="1" dirty="0" smtClean="0">
                <a:solidFill>
                  <a:schemeClr val="bg1"/>
                </a:solidFill>
              </a:rPr>
              <a:t> - форма (</a:t>
            </a:r>
            <a:r>
              <a:rPr lang="en-US" sz="3200" b="1" dirty="0" smtClean="0">
                <a:solidFill>
                  <a:schemeClr val="bg1"/>
                </a:solidFill>
              </a:rPr>
              <a:t>lambda</a:t>
            </a:r>
            <a:r>
              <a:rPr lang="uk-UA" sz="3200" b="1" dirty="0" smtClean="0">
                <a:solidFill>
                  <a:schemeClr val="bg1"/>
                </a:solidFill>
              </a:rPr>
              <a:t>)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710176"/>
            <a:ext cx="4824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За </a:t>
            </a:r>
            <a:r>
              <a:rPr lang="ru-RU" sz="2000" dirty="0" err="1" smtClean="0"/>
              <a:t>допомогою</a:t>
            </a:r>
            <a:r>
              <a:rPr lang="ru-RU" sz="2000" dirty="0" smtClean="0"/>
              <a:t> </a:t>
            </a:r>
            <a:r>
              <a:rPr lang="ru-RU" sz="2000" dirty="0" err="1" smtClean="0"/>
              <a:t>lambda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записати</a:t>
            </a:r>
            <a:r>
              <a:rPr lang="ru-RU" sz="2000" dirty="0" smtClean="0"/>
              <a:t> </a:t>
            </a:r>
            <a:r>
              <a:rPr lang="ru-RU" sz="2000" dirty="0"/>
              <a:t>процедуру </a:t>
            </a:r>
            <a:r>
              <a:rPr lang="ru-RU" sz="2000" b="1" dirty="0" err="1"/>
              <a:t>integral</a:t>
            </a:r>
            <a:r>
              <a:rPr lang="ru-RU" sz="2000" dirty="0"/>
              <a:t>, не </a:t>
            </a:r>
            <a:r>
              <a:rPr lang="ru-RU" sz="2000" dirty="0" err="1" smtClean="0"/>
              <a:t>визначаючи</a:t>
            </a:r>
            <a:r>
              <a:rPr lang="ru-RU" sz="2000" dirty="0" smtClean="0"/>
              <a:t> </a:t>
            </a:r>
            <a:r>
              <a:rPr lang="ru-RU" sz="2000" dirty="0" err="1" smtClean="0"/>
              <a:t>допоміжну</a:t>
            </a:r>
            <a:r>
              <a:rPr lang="uk-UA" sz="2000" dirty="0" smtClean="0"/>
              <a:t> </a:t>
            </a:r>
            <a:r>
              <a:rPr lang="uk-UA" sz="2000" dirty="0"/>
              <a:t>процедуру </a:t>
            </a:r>
            <a:r>
              <a:rPr lang="en-US" sz="2000" b="1" dirty="0"/>
              <a:t>add-dx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76056" y="1710176"/>
            <a:ext cx="3531840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it-IT" sz="2000" dirty="0">
                <a:solidFill>
                  <a:srgbClr val="0000CC"/>
                </a:solidFill>
              </a:rPr>
              <a:t>(define (integral f a b dx)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(sum f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a (/ dx 2.0))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lambda (x) (+ x dx))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US" sz="2000" dirty="0" smtClean="0">
                <a:solidFill>
                  <a:srgbClr val="0000CC"/>
                </a:solidFill>
              </a:rPr>
              <a:t>b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dx</a:t>
            </a:r>
            <a:r>
              <a:rPr lang="en-US" sz="2000" dirty="0">
                <a:solidFill>
                  <a:srgbClr val="0000CC"/>
                </a:solidFill>
              </a:rPr>
              <a:t>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1950" y="3800386"/>
            <a:ext cx="8648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Подібно</a:t>
            </a:r>
            <a:r>
              <a:rPr lang="ru-RU" sz="2000" dirty="0"/>
              <a:t> </a:t>
            </a:r>
            <a:r>
              <a:rPr lang="ru-RU" sz="2000" dirty="0" smtClean="0"/>
              <a:t>будь-</a:t>
            </a:r>
            <a:r>
              <a:rPr lang="ru-RU" sz="2000" dirty="0" err="1" smtClean="0"/>
              <a:t>якому</a:t>
            </a:r>
            <a:r>
              <a:rPr lang="ru-RU" sz="2000" dirty="0" smtClean="0"/>
              <a:t> </a:t>
            </a:r>
            <a:r>
              <a:rPr lang="ru-RU" sz="2000" dirty="0" err="1" smtClean="0"/>
              <a:t>виразу</a:t>
            </a:r>
            <a:r>
              <a:rPr lang="ru-RU" sz="2000" dirty="0" smtClean="0"/>
              <a:t>, </a:t>
            </a:r>
            <a:r>
              <a:rPr lang="ru-RU" sz="2000" dirty="0" err="1"/>
              <a:t>значенням</a:t>
            </a:r>
            <a:r>
              <a:rPr lang="ru-RU" sz="2000" dirty="0"/>
              <a:t> </a:t>
            </a:r>
            <a:r>
              <a:rPr lang="ru-RU" sz="2000" dirty="0" err="1"/>
              <a:t>якого</a:t>
            </a:r>
            <a:r>
              <a:rPr lang="ru-RU" sz="2000" dirty="0"/>
              <a:t> є процедура, </a:t>
            </a:r>
            <a:r>
              <a:rPr lang="ru-RU" sz="2000" dirty="0" err="1"/>
              <a:t>вираз</a:t>
            </a:r>
            <a:r>
              <a:rPr lang="ru-RU" sz="2000" dirty="0"/>
              <a:t> з</a:t>
            </a:r>
          </a:p>
          <a:p>
            <a:r>
              <a:rPr lang="ru-RU" sz="2000" dirty="0" err="1">
                <a:solidFill>
                  <a:srgbClr val="0000CC"/>
                </a:solidFill>
              </a:rPr>
              <a:t>lambda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як </a:t>
            </a:r>
            <a:r>
              <a:rPr lang="ru-RU" sz="2000" b="1" dirty="0"/>
              <a:t>оператор в </a:t>
            </a:r>
            <a:r>
              <a:rPr lang="ru-RU" sz="2000" b="1" dirty="0" err="1"/>
              <a:t>комбінації</a:t>
            </a:r>
            <a:r>
              <a:rPr lang="ru-RU" sz="2000" dirty="0"/>
              <a:t>, </a:t>
            </a:r>
            <a:r>
              <a:rPr lang="ru-RU" sz="2000" dirty="0" err="1" smtClean="0"/>
              <a:t>наприклад</a:t>
            </a:r>
            <a:r>
              <a:rPr lang="ru-RU" sz="2000" dirty="0" smtClean="0"/>
              <a:t>: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35696" y="4874933"/>
            <a:ext cx="5936704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((lambda (x y z) (+ x y (square z))) 1 2 3)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12</a:t>
            </a:r>
            <a:endParaRPr lang="uk-UA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78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3200" b="1" dirty="0" err="1">
                <a:solidFill>
                  <a:schemeClr val="bg1"/>
                </a:solidFill>
              </a:rPr>
              <a:t>Створення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локальних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змінних</a:t>
            </a:r>
            <a:r>
              <a:rPr lang="ru-RU" sz="3200" b="1" dirty="0">
                <a:solidFill>
                  <a:schemeClr val="bg1"/>
                </a:solidFill>
              </a:rPr>
              <a:t> за </a:t>
            </a:r>
            <a:r>
              <a:rPr lang="ru-RU" sz="3200" b="1" dirty="0" err="1">
                <a:solidFill>
                  <a:schemeClr val="bg1"/>
                </a:solidFill>
              </a:rPr>
              <a:t>допомогою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форми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let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775" y="836833"/>
            <a:ext cx="88296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Ще одне застосування </a:t>
            </a:r>
            <a:r>
              <a:rPr lang="en-US" sz="2000" dirty="0">
                <a:solidFill>
                  <a:srgbClr val="0000CC"/>
                </a:solidFill>
              </a:rPr>
              <a:t>lambda</a:t>
            </a:r>
            <a:r>
              <a:rPr lang="en-US" sz="2000" dirty="0"/>
              <a:t> </a:t>
            </a:r>
            <a:r>
              <a:rPr lang="uk-UA" sz="2000" dirty="0"/>
              <a:t>полягає у введенні локальних змінних. </a:t>
            </a:r>
            <a:endParaRPr lang="uk-UA" sz="2000" dirty="0" smtClean="0"/>
          </a:p>
          <a:p>
            <a:r>
              <a:rPr lang="uk-UA" sz="2000" dirty="0" smtClean="0"/>
              <a:t>Часто </a:t>
            </a:r>
            <a:r>
              <a:rPr lang="uk-UA" sz="2000" dirty="0"/>
              <a:t>в процедурі бувають потрібні </a:t>
            </a:r>
            <a:r>
              <a:rPr lang="uk-UA" sz="2000" b="1" dirty="0"/>
              <a:t>локальні змінні </a:t>
            </a:r>
            <a:r>
              <a:rPr lang="uk-UA" sz="2000" dirty="0"/>
              <a:t>крім тих, що пов'язані формальними параметрами. </a:t>
            </a:r>
            <a:r>
              <a:rPr lang="uk-UA" sz="2000" dirty="0" smtClean="0"/>
              <a:t>Наприклад</a:t>
            </a:r>
            <a:r>
              <a:rPr lang="uk-UA" sz="2000" dirty="0"/>
              <a:t>, треба обчислити функцію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14425" y="1852496"/>
            <a:ext cx="7067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0000CC"/>
                </a:solidFill>
              </a:rPr>
              <a:t>f(x, y) = x(</a:t>
            </a:r>
            <a:r>
              <a:rPr lang="es-ES" sz="2400" dirty="0">
                <a:solidFill>
                  <a:srgbClr val="C00000"/>
                </a:solidFill>
              </a:rPr>
              <a:t>1 + xy)</a:t>
            </a:r>
            <a:r>
              <a:rPr lang="es-ES" sz="2400" baseline="30000" dirty="0">
                <a:solidFill>
                  <a:srgbClr val="0000CC"/>
                </a:solidFill>
              </a:rPr>
              <a:t>3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>
                <a:solidFill>
                  <a:srgbClr val="0000CC"/>
                </a:solidFill>
              </a:rPr>
              <a:t>+ y(</a:t>
            </a:r>
            <a:r>
              <a:rPr lang="es-ES" sz="2400" dirty="0">
                <a:solidFill>
                  <a:srgbClr val="660066"/>
                </a:solidFill>
              </a:rPr>
              <a:t>1 − y</a:t>
            </a:r>
            <a:r>
              <a:rPr lang="es-ES" sz="2400" dirty="0">
                <a:solidFill>
                  <a:srgbClr val="0000CC"/>
                </a:solidFill>
              </a:rPr>
              <a:t>) + (</a:t>
            </a:r>
            <a:r>
              <a:rPr lang="es-ES" sz="2400" dirty="0">
                <a:solidFill>
                  <a:srgbClr val="C00000"/>
                </a:solidFill>
              </a:rPr>
              <a:t>1 + xy</a:t>
            </a:r>
            <a:r>
              <a:rPr lang="es-ES" sz="2400" dirty="0">
                <a:solidFill>
                  <a:srgbClr val="0000CC"/>
                </a:solidFill>
              </a:rPr>
              <a:t>)(</a:t>
            </a:r>
            <a:r>
              <a:rPr lang="es-ES" sz="2400" dirty="0">
                <a:solidFill>
                  <a:srgbClr val="660066"/>
                </a:solidFill>
              </a:rPr>
              <a:t>1 − y</a:t>
            </a:r>
            <a:r>
              <a:rPr lang="es-ES" sz="2400" dirty="0">
                <a:solidFill>
                  <a:srgbClr val="0000CC"/>
                </a:solidFill>
              </a:rPr>
              <a:t>)</a:t>
            </a:r>
            <a:endParaRPr lang="uk-UA" sz="24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4775" y="2305378"/>
            <a:ext cx="6610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яку </a:t>
            </a:r>
            <a:r>
              <a:rPr lang="ru-RU" sz="2000" dirty="0" err="1" smtClean="0"/>
              <a:t>також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виразити</a:t>
            </a:r>
            <a:r>
              <a:rPr lang="ru-RU" sz="2000" dirty="0" smtClean="0"/>
              <a:t> як: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14500" y="2722050"/>
            <a:ext cx="3390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a = </a:t>
            </a:r>
            <a:r>
              <a:rPr lang="en-US" sz="2000" dirty="0">
                <a:solidFill>
                  <a:srgbClr val="C00000"/>
                </a:solidFill>
              </a:rPr>
              <a:t>1 + </a:t>
            </a:r>
            <a:r>
              <a:rPr lang="en-US" sz="2000" dirty="0" err="1">
                <a:solidFill>
                  <a:srgbClr val="C00000"/>
                </a:solidFill>
              </a:rPr>
              <a:t>xy</a:t>
            </a:r>
            <a:endParaRPr lang="en-US" sz="2000" dirty="0">
              <a:solidFill>
                <a:srgbClr val="C00000"/>
              </a:solidFill>
            </a:endParaRPr>
          </a:p>
          <a:p>
            <a:pPr lvl="0"/>
            <a:r>
              <a:rPr lang="en-US" sz="2000" dirty="0">
                <a:solidFill>
                  <a:srgbClr val="0000CC"/>
                </a:solidFill>
              </a:rPr>
              <a:t>b = </a:t>
            </a:r>
            <a:r>
              <a:rPr lang="en-US" sz="2000" dirty="0">
                <a:solidFill>
                  <a:srgbClr val="660066"/>
                </a:solidFill>
              </a:rPr>
              <a:t>1 − y</a:t>
            </a:r>
          </a:p>
          <a:p>
            <a:pPr lvl="0"/>
            <a:r>
              <a:rPr lang="en-US" sz="2000" dirty="0">
                <a:solidFill>
                  <a:srgbClr val="0000CC"/>
                </a:solidFill>
              </a:rPr>
              <a:t>f(x, y) = x</a:t>
            </a:r>
            <a:r>
              <a:rPr lang="en-US" sz="2000" dirty="0">
                <a:solidFill>
                  <a:srgbClr val="C00000"/>
                </a:solidFill>
              </a:rPr>
              <a:t>a</a:t>
            </a:r>
            <a:r>
              <a:rPr lang="en-US" sz="2000" baseline="30000" dirty="0">
                <a:solidFill>
                  <a:srgbClr val="0000CC"/>
                </a:solidFill>
              </a:rPr>
              <a:t>2</a:t>
            </a:r>
            <a:r>
              <a:rPr lang="en-US" sz="2000" dirty="0">
                <a:solidFill>
                  <a:srgbClr val="0000CC"/>
                </a:solidFill>
              </a:rPr>
              <a:t> + </a:t>
            </a:r>
            <a:r>
              <a:rPr lang="en-US" sz="2000" dirty="0" err="1">
                <a:solidFill>
                  <a:srgbClr val="0000CC"/>
                </a:solidFill>
              </a:rPr>
              <a:t>y</a:t>
            </a:r>
            <a:r>
              <a:rPr lang="en-US" sz="2000" dirty="0" err="1">
                <a:solidFill>
                  <a:srgbClr val="660066"/>
                </a:solidFill>
              </a:rPr>
              <a:t>b</a:t>
            </a:r>
            <a:r>
              <a:rPr lang="en-US" sz="2000" dirty="0">
                <a:solidFill>
                  <a:srgbClr val="0000CC"/>
                </a:solidFill>
              </a:rPr>
              <a:t> + </a:t>
            </a:r>
            <a:r>
              <a:rPr lang="en-US" sz="2000" dirty="0" err="1">
                <a:solidFill>
                  <a:srgbClr val="C00000"/>
                </a:solidFill>
              </a:rPr>
              <a:t>a</a:t>
            </a:r>
            <a:r>
              <a:rPr lang="en-US" sz="2000" dirty="0" err="1">
                <a:solidFill>
                  <a:srgbClr val="660066"/>
                </a:solidFill>
              </a:rPr>
              <a:t>b</a:t>
            </a:r>
            <a:endParaRPr lang="uk-UA" sz="2000" dirty="0">
              <a:solidFill>
                <a:srgbClr val="660066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775" y="4025307"/>
            <a:ext cx="4543425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2000" dirty="0"/>
              <a:t>Для обчислення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хотілося б мати як локальні змінні не тільки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y, </a:t>
            </a:r>
            <a:r>
              <a:rPr lang="uk-UA" sz="2000" dirty="0"/>
              <a:t>а й імена для проміжних результатів </a:t>
            </a:r>
            <a:r>
              <a:rPr lang="en-US" sz="2000" b="1" dirty="0">
                <a:solidFill>
                  <a:srgbClr val="0000CC"/>
                </a:solidFill>
              </a:rPr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. </a:t>
            </a:r>
            <a:r>
              <a:rPr lang="uk-UA" sz="2000" dirty="0"/>
              <a:t>Можна зробити це за допомогою допоміжної процедури, яка пов'язує локальні змінні: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105400" y="4025307"/>
            <a:ext cx="3486150" cy="2246769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 x y)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(f-helper a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(* x (square a))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y b)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a b</a:t>
            </a:r>
            <a:r>
              <a:rPr lang="en-US" sz="2000" dirty="0" smtClean="0">
                <a:solidFill>
                  <a:srgbClr val="0000CC"/>
                </a:solidFill>
              </a:rPr>
              <a:t>)))</a:t>
            </a:r>
            <a:endParaRPr lang="uk-UA" sz="2000" dirty="0" smtClean="0">
              <a:solidFill>
                <a:srgbClr val="0000CC"/>
              </a:solidFill>
            </a:endParaRPr>
          </a:p>
          <a:p>
            <a:pPr lvl="0"/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(f-helper (+ 1 (* x y))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(- </a:t>
            </a:r>
            <a:r>
              <a:rPr lang="en-US" sz="2000" dirty="0">
                <a:solidFill>
                  <a:srgbClr val="0000CC"/>
                </a:solidFill>
              </a:rPr>
              <a:t>1 y</a:t>
            </a:r>
            <a:r>
              <a:rPr lang="en-US" sz="2000" dirty="0" smtClean="0">
                <a:solidFill>
                  <a:srgbClr val="0000CC"/>
                </a:solidFill>
              </a:rPr>
              <a:t>)))</a:t>
            </a:r>
            <a:endParaRPr 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6289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1950" y="1005185"/>
            <a:ext cx="3790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Безіменну</a:t>
            </a:r>
            <a:r>
              <a:rPr lang="ru-RU" sz="2000" dirty="0" smtClean="0"/>
              <a:t> </a:t>
            </a:r>
            <a:r>
              <a:rPr lang="ru-RU" sz="2000" dirty="0"/>
              <a:t>процедуру для </a:t>
            </a:r>
            <a:r>
              <a:rPr lang="ru-RU" sz="2000" dirty="0" err="1"/>
              <a:t>зв'язування</a:t>
            </a:r>
            <a:r>
              <a:rPr lang="ru-RU" sz="2000" dirty="0"/>
              <a:t> </a:t>
            </a:r>
            <a:r>
              <a:rPr lang="ru-RU" sz="2000" dirty="0" err="1"/>
              <a:t>локальних</a:t>
            </a:r>
            <a:r>
              <a:rPr lang="ru-RU" sz="2000" dirty="0"/>
              <a:t> </a:t>
            </a:r>
            <a:r>
              <a:rPr lang="ru-RU" sz="2000" dirty="0" err="1"/>
              <a:t>змінних</a:t>
            </a:r>
            <a:r>
              <a:rPr lang="ru-RU" sz="2000" dirty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/>
              <a:t>записати</a:t>
            </a:r>
            <a:r>
              <a:rPr lang="ru-RU" sz="2000" dirty="0"/>
              <a:t> через </a:t>
            </a:r>
            <a:r>
              <a:rPr lang="ru-RU" sz="2000" b="1" dirty="0" err="1"/>
              <a:t>lambda-вираз</a:t>
            </a:r>
            <a:r>
              <a:rPr lang="ru-RU" sz="2000" b="1" dirty="0"/>
              <a:t>. </a:t>
            </a:r>
            <a:endParaRPr lang="ru-RU" sz="2000" b="1" dirty="0" smtClean="0"/>
          </a:p>
          <a:p>
            <a:r>
              <a:rPr lang="ru-RU" sz="2000" dirty="0" smtClean="0"/>
              <a:t>При </a:t>
            </a:r>
            <a:r>
              <a:rPr lang="ru-RU" sz="2000" dirty="0" err="1"/>
              <a:t>цьому</a:t>
            </a:r>
            <a:r>
              <a:rPr lang="ru-RU" sz="2000" dirty="0"/>
              <a:t> </a:t>
            </a:r>
            <a:r>
              <a:rPr lang="ru-RU" sz="2000" dirty="0" err="1"/>
              <a:t>тіло</a:t>
            </a:r>
            <a:r>
              <a:rPr lang="ru-RU" sz="2000" dirty="0"/>
              <a:t> f </a:t>
            </a:r>
            <a:r>
              <a:rPr lang="ru-RU" sz="2000" dirty="0" err="1"/>
              <a:t>виявляється</a:t>
            </a:r>
            <a:r>
              <a:rPr lang="ru-RU" sz="2000" dirty="0"/>
              <a:t> просто </a:t>
            </a:r>
            <a:r>
              <a:rPr lang="ru-RU" sz="2000" dirty="0" err="1" smtClean="0"/>
              <a:t>викликом</a:t>
            </a:r>
            <a:r>
              <a:rPr lang="ru-RU" sz="2000" dirty="0" smtClean="0"/>
              <a:t> </a:t>
            </a:r>
            <a:r>
              <a:rPr lang="ru-RU" sz="2000" dirty="0" err="1" smtClean="0"/>
              <a:t>цієї</a:t>
            </a:r>
            <a:r>
              <a:rPr lang="ru-RU" sz="2000" dirty="0" smtClean="0"/>
              <a:t> </a:t>
            </a:r>
            <a:r>
              <a:rPr lang="ru-RU" sz="2000" dirty="0" err="1"/>
              <a:t>процедури</a:t>
            </a:r>
            <a:r>
              <a:rPr lang="ru-RU" sz="2000" dirty="0"/>
              <a:t>.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67250" y="1159987"/>
            <a:ext cx="3028950" cy="224676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 x y)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dirty="0">
                <a:solidFill>
                  <a:srgbClr val="0000CC"/>
                </a:solidFill>
              </a:rPr>
              <a:t>lambda (a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(* x (square a))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y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a b)))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1 (* x y))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(- </a:t>
            </a:r>
            <a:r>
              <a:rPr lang="en-US" sz="2000" dirty="0">
                <a:solidFill>
                  <a:srgbClr val="0000CC"/>
                </a:solidFill>
              </a:rPr>
              <a:t>1 y</a:t>
            </a:r>
            <a:r>
              <a:rPr lang="en-US" sz="2000" dirty="0" smtClean="0">
                <a:solidFill>
                  <a:srgbClr val="0000CC"/>
                </a:solidFill>
              </a:rPr>
              <a:t>)))</a:t>
            </a:r>
            <a:r>
              <a:rPr lang="uk-UA" sz="2000" dirty="0" smtClean="0">
                <a:solidFill>
                  <a:srgbClr val="0000CC"/>
                </a:solidFill>
              </a:rPr>
              <a:t>   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1950" y="3570893"/>
            <a:ext cx="3790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Така</a:t>
            </a:r>
            <a:r>
              <a:rPr lang="ru-RU" sz="2000" dirty="0"/>
              <a:t> </a:t>
            </a:r>
            <a:r>
              <a:rPr lang="ru-RU" sz="2000" dirty="0" err="1"/>
              <a:t>конструкція</a:t>
            </a:r>
            <a:r>
              <a:rPr lang="ru-RU" sz="2000" dirty="0"/>
              <a:t> </a:t>
            </a:r>
            <a:r>
              <a:rPr lang="ru-RU" sz="2000" dirty="0" err="1"/>
              <a:t>настільки</a:t>
            </a:r>
            <a:r>
              <a:rPr lang="ru-RU" sz="2000" dirty="0"/>
              <a:t> </a:t>
            </a:r>
            <a:r>
              <a:rPr lang="ru-RU" sz="2000" dirty="0" err="1"/>
              <a:t>корисна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є </a:t>
            </a:r>
            <a:r>
              <a:rPr lang="ru-RU" sz="2000" dirty="0" err="1"/>
              <a:t>особлива</a:t>
            </a:r>
            <a:r>
              <a:rPr lang="ru-RU" sz="2000" dirty="0"/>
              <a:t> форма </a:t>
            </a:r>
            <a:r>
              <a:rPr lang="ru-RU" sz="2000" dirty="0" err="1"/>
              <a:t>під</a:t>
            </a:r>
            <a:r>
              <a:rPr lang="ru-RU" sz="2000" dirty="0"/>
              <a:t> </a:t>
            </a:r>
            <a:r>
              <a:rPr lang="ru-RU" sz="2000" dirty="0" err="1"/>
              <a:t>назвою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let</a:t>
            </a:r>
            <a:r>
              <a:rPr lang="ru-RU" sz="2000" dirty="0"/>
              <a:t>, яка </a:t>
            </a:r>
            <a:r>
              <a:rPr lang="ru-RU" sz="2000" dirty="0" err="1"/>
              <a:t>робить</a:t>
            </a:r>
            <a:r>
              <a:rPr lang="ru-RU" sz="2000" dirty="0"/>
              <a:t>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більш</a:t>
            </a:r>
            <a:r>
              <a:rPr lang="ru-RU" sz="2000" dirty="0"/>
              <a:t> </a:t>
            </a:r>
            <a:r>
              <a:rPr lang="ru-RU" sz="2000" dirty="0" err="1"/>
              <a:t>зручною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З </a:t>
            </a:r>
            <a:r>
              <a:rPr lang="ru-RU" sz="2000" dirty="0" err="1"/>
              <a:t>використанням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let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процедуру f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записати</a:t>
            </a:r>
            <a:r>
              <a:rPr lang="ru-RU" sz="2000" dirty="0"/>
              <a:t> так: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3773746"/>
            <a:ext cx="32194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 x y)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s-ES" sz="2000" dirty="0" smtClean="0">
                <a:solidFill>
                  <a:srgbClr val="0000CC"/>
                </a:solidFill>
              </a:rPr>
              <a:t>(</a:t>
            </a:r>
            <a:r>
              <a:rPr lang="es-ES" sz="2000" dirty="0">
                <a:solidFill>
                  <a:srgbClr val="0000CC"/>
                </a:solidFill>
              </a:rPr>
              <a:t>let ((a (+ 1 (* x y)))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b (- 1 y)))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(* x (square a))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y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a b))))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3200" b="1" dirty="0" err="1">
                <a:solidFill>
                  <a:schemeClr val="bg1"/>
                </a:solidFill>
              </a:rPr>
              <a:t>Створення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локальних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змінних</a:t>
            </a:r>
            <a:r>
              <a:rPr lang="ru-RU" sz="3200" b="1" dirty="0">
                <a:solidFill>
                  <a:schemeClr val="bg1"/>
                </a:solidFill>
              </a:rPr>
              <a:t> за </a:t>
            </a:r>
            <a:r>
              <a:rPr lang="ru-RU" sz="3200" b="1" dirty="0" err="1">
                <a:solidFill>
                  <a:schemeClr val="bg1"/>
                </a:solidFill>
              </a:rPr>
              <a:t>допомогою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форми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let</a:t>
            </a:r>
            <a:endParaRPr lang="uk-U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407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085708"/>
            <a:ext cx="3880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err="1" smtClean="0"/>
              <a:t>Загальна</a:t>
            </a:r>
            <a:r>
              <a:rPr lang="ru-RU" sz="2000" dirty="0" smtClean="0"/>
              <a:t> форма </a:t>
            </a:r>
            <a:r>
              <a:rPr lang="ru-RU" sz="2000" dirty="0" err="1" smtClean="0"/>
              <a:t>виразу</a:t>
            </a:r>
            <a:r>
              <a:rPr lang="ru-RU" sz="2000" dirty="0" smtClean="0"/>
              <a:t> з  </a:t>
            </a:r>
            <a:r>
              <a:rPr lang="ru-RU" sz="2000" b="1" dirty="0" err="1">
                <a:solidFill>
                  <a:srgbClr val="0000CC"/>
                </a:solidFill>
              </a:rPr>
              <a:t>let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 smtClean="0"/>
              <a:t>така</a:t>
            </a:r>
            <a:r>
              <a:rPr lang="ru-RU" sz="2000" dirty="0" smtClean="0"/>
              <a:t>: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35696" y="1682044"/>
            <a:ext cx="457200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(let </a:t>
            </a:r>
            <a:r>
              <a:rPr lang="en-US" sz="2000" dirty="0" smtClean="0">
                <a:solidFill>
                  <a:srgbClr val="0000CC"/>
                </a:solidFill>
              </a:rPr>
              <a:t>((&lt;</a:t>
            </a:r>
            <a:r>
              <a:rPr lang="uk-UA" sz="2000" i="1" dirty="0" smtClean="0">
                <a:solidFill>
                  <a:srgbClr val="0000CC"/>
                </a:solidFill>
              </a:rPr>
              <a:t>пер1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&lt;</a:t>
            </a:r>
            <a:r>
              <a:rPr lang="uk-UA" sz="2000" i="1" dirty="0" smtClean="0">
                <a:solidFill>
                  <a:srgbClr val="0000CC"/>
                </a:solidFill>
              </a:rPr>
              <a:t>выр1</a:t>
            </a:r>
            <a:r>
              <a:rPr lang="en-US" sz="2000" dirty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        (&lt;</a:t>
            </a:r>
            <a:r>
              <a:rPr lang="uk-UA" sz="2000" i="1" dirty="0" smtClean="0">
                <a:solidFill>
                  <a:srgbClr val="0000CC"/>
                </a:solidFill>
              </a:rPr>
              <a:t>пер2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&lt;</a:t>
            </a:r>
            <a:r>
              <a:rPr lang="uk-UA" sz="2000" i="1" dirty="0" smtClean="0">
                <a:solidFill>
                  <a:srgbClr val="0000CC"/>
                </a:solidFill>
              </a:rPr>
              <a:t>выр2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>
                <a:solidFill>
                  <a:srgbClr val="0000CC"/>
                </a:solidFill>
              </a:rPr>
              <a:t>...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(&lt;</a:t>
            </a:r>
            <a:r>
              <a:rPr lang="uk-UA" sz="2000" i="1" dirty="0" smtClean="0">
                <a:solidFill>
                  <a:srgbClr val="0000CC"/>
                </a:solidFill>
              </a:rPr>
              <a:t>пер</a:t>
            </a:r>
            <a:r>
              <a:rPr lang="en-US" sz="2000" i="1" dirty="0" smtClean="0">
                <a:solidFill>
                  <a:srgbClr val="0000CC"/>
                </a:solidFill>
              </a:rPr>
              <a:t>n&gt;</a:t>
            </a:r>
            <a:r>
              <a:rPr lang="en-US" sz="2000" dirty="0" smtClean="0">
                <a:solidFill>
                  <a:srgbClr val="0000CC"/>
                </a:solidFill>
              </a:rPr>
              <a:t> &lt;</a:t>
            </a:r>
            <a:r>
              <a:rPr lang="uk-UA" sz="2000" i="1" dirty="0" err="1" smtClean="0">
                <a:solidFill>
                  <a:srgbClr val="0000CC"/>
                </a:solidFill>
              </a:rPr>
              <a:t>выр</a:t>
            </a:r>
            <a:r>
              <a:rPr lang="en-US" sz="2000" i="1" dirty="0" smtClean="0">
                <a:solidFill>
                  <a:srgbClr val="0000CC"/>
                </a:solidFill>
              </a:rPr>
              <a:t>n&gt;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    &lt;</a:t>
            </a:r>
            <a:r>
              <a:rPr lang="uk-UA" sz="2000" i="1" dirty="0" smtClean="0">
                <a:solidFill>
                  <a:srgbClr val="0000CC"/>
                </a:solidFill>
              </a:rPr>
              <a:t>т</a:t>
            </a:r>
            <a:r>
              <a:rPr lang="en-US" sz="2000" i="1" dirty="0" err="1" smtClean="0">
                <a:solidFill>
                  <a:srgbClr val="0000CC"/>
                </a:solidFill>
              </a:rPr>
              <a:t>i</a:t>
            </a:r>
            <a:r>
              <a:rPr lang="uk-UA" sz="2000" i="1" dirty="0" err="1" smtClean="0">
                <a:solidFill>
                  <a:srgbClr val="0000CC"/>
                </a:solidFill>
              </a:rPr>
              <a:t>ло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52600" y="3509486"/>
            <a:ext cx="44987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Це можна розуміти так:</a:t>
            </a:r>
            <a:endParaRPr lang="uk-UA" sz="2000" dirty="0"/>
          </a:p>
          <a:p>
            <a:r>
              <a:rPr lang="ru-RU" sz="2000" dirty="0" smtClean="0">
                <a:solidFill>
                  <a:srgbClr val="C00000"/>
                </a:solidFill>
              </a:rPr>
              <a:t>Нехай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ru-RU" sz="2000" i="1" dirty="0" smtClean="0">
                <a:solidFill>
                  <a:srgbClr val="C00000"/>
                </a:solidFill>
              </a:rPr>
              <a:t>пер1</a:t>
            </a:r>
            <a:r>
              <a:rPr lang="en-US" sz="2000" i="1" dirty="0" smtClean="0">
                <a:solidFill>
                  <a:srgbClr val="C00000"/>
                </a:solidFill>
              </a:rPr>
              <a:t>&gt;</a:t>
            </a:r>
            <a:r>
              <a:rPr lang="ru-RU" sz="2000" dirty="0" smtClean="0">
                <a:solidFill>
                  <a:srgbClr val="C00000"/>
                </a:solidFill>
              </a:rPr>
              <a:t>  </a:t>
            </a:r>
            <a:r>
              <a:rPr lang="uk-UA" sz="2000" dirty="0" smtClean="0">
                <a:solidFill>
                  <a:srgbClr val="C00000"/>
                </a:solidFill>
              </a:rPr>
              <a:t> має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значення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ru-RU" sz="2000" i="1" dirty="0" smtClean="0">
                <a:solidFill>
                  <a:srgbClr val="C00000"/>
                </a:solidFill>
              </a:rPr>
              <a:t>выр1</a:t>
            </a:r>
            <a:r>
              <a:rPr lang="en-US" sz="2000" i="1" dirty="0" smtClean="0">
                <a:solidFill>
                  <a:srgbClr val="C00000"/>
                </a:solidFill>
              </a:rPr>
              <a:t>&gt;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i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endParaRPr lang="uk-UA" sz="2000" dirty="0" smtClean="0">
              <a:solidFill>
                <a:srgbClr val="C00000"/>
              </a:solidFill>
            </a:endParaRPr>
          </a:p>
          <a:p>
            <a:r>
              <a:rPr lang="uk-UA" sz="2000" dirty="0">
                <a:solidFill>
                  <a:srgbClr val="C00000"/>
                </a:solidFill>
              </a:rPr>
              <a:t> </a:t>
            </a:r>
            <a:r>
              <a:rPr lang="uk-UA" sz="2000" dirty="0" smtClean="0">
                <a:solidFill>
                  <a:srgbClr val="C00000"/>
                </a:solidFill>
              </a:rPr>
              <a:t>           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ru-RU" sz="2000" i="1" dirty="0" smtClean="0">
                <a:solidFill>
                  <a:srgbClr val="C00000"/>
                </a:solidFill>
              </a:rPr>
              <a:t>пер2</a:t>
            </a:r>
            <a:r>
              <a:rPr lang="en-US" sz="2000" i="1" dirty="0" smtClean="0">
                <a:solidFill>
                  <a:srgbClr val="C00000"/>
                </a:solidFill>
              </a:rPr>
              <a:t>&gt;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має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значення</a:t>
            </a:r>
            <a:r>
              <a:rPr lang="ru-RU" sz="2000" dirty="0" smtClean="0">
                <a:solidFill>
                  <a:srgbClr val="C00000"/>
                </a:solidFill>
              </a:rPr>
              <a:t> 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ru-RU" sz="2000" i="1" dirty="0" smtClean="0">
                <a:solidFill>
                  <a:srgbClr val="C00000"/>
                </a:solidFill>
              </a:rPr>
              <a:t>выр2</a:t>
            </a:r>
            <a:r>
              <a:rPr lang="en-US" sz="2000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C00000"/>
                </a:solidFill>
              </a:rPr>
              <a:t>...</a:t>
            </a:r>
          </a:p>
          <a:p>
            <a:r>
              <a:rPr lang="en-US" sz="2000" dirty="0" err="1" smtClean="0">
                <a:solidFill>
                  <a:srgbClr val="C00000"/>
                </a:solidFill>
              </a:rPr>
              <a:t>i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ru-RU" sz="2000" i="1" dirty="0" err="1" smtClean="0">
                <a:solidFill>
                  <a:srgbClr val="C00000"/>
                </a:solidFill>
              </a:rPr>
              <a:t>перn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uk-UA" sz="2000" dirty="0" smtClean="0">
                <a:solidFill>
                  <a:srgbClr val="C00000"/>
                </a:solidFill>
              </a:rPr>
              <a:t>має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значення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ru-RU" sz="2000" i="1" dirty="0" err="1" smtClean="0">
                <a:solidFill>
                  <a:srgbClr val="C00000"/>
                </a:solidFill>
              </a:rPr>
              <a:t>вырn</a:t>
            </a:r>
            <a:r>
              <a:rPr lang="en-US" sz="2000" i="1" dirty="0" smtClean="0">
                <a:solidFill>
                  <a:srgbClr val="C00000"/>
                </a:solidFill>
              </a:rPr>
              <a:t>&gt;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C00000"/>
                </a:solidFill>
              </a:rPr>
              <a:t>в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ru-RU" sz="2000" i="1" dirty="0" smtClean="0">
                <a:solidFill>
                  <a:srgbClr val="C00000"/>
                </a:solidFill>
              </a:rPr>
              <a:t>т</a:t>
            </a:r>
            <a:r>
              <a:rPr lang="uk-UA" sz="2000" i="1" dirty="0" smtClean="0">
                <a:solidFill>
                  <a:srgbClr val="C00000"/>
                </a:solidFill>
              </a:rPr>
              <a:t>і</a:t>
            </a:r>
            <a:r>
              <a:rPr lang="ru-RU" sz="2000" i="1" dirty="0" err="1" smtClean="0">
                <a:solidFill>
                  <a:srgbClr val="C00000"/>
                </a:solidFill>
              </a:rPr>
              <a:t>лі</a:t>
            </a:r>
            <a:r>
              <a:rPr lang="en-US" sz="2000" i="1" dirty="0" smtClean="0">
                <a:solidFill>
                  <a:srgbClr val="C00000"/>
                </a:solidFill>
              </a:rPr>
              <a:t>&gt;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3200" b="1" dirty="0" err="1">
                <a:solidFill>
                  <a:schemeClr val="bg1"/>
                </a:solidFill>
              </a:rPr>
              <a:t>Створення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локальних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змінних</a:t>
            </a:r>
            <a:r>
              <a:rPr lang="ru-RU" sz="3200" b="1" dirty="0">
                <a:solidFill>
                  <a:schemeClr val="bg1"/>
                </a:solidFill>
              </a:rPr>
              <a:t> за </a:t>
            </a:r>
            <a:r>
              <a:rPr lang="ru-RU" sz="3200" b="1" dirty="0" err="1">
                <a:solidFill>
                  <a:schemeClr val="bg1"/>
                </a:solidFill>
              </a:rPr>
              <a:t>допомогою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форми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let</a:t>
            </a:r>
            <a:endParaRPr lang="uk-U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23126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350" y="918686"/>
            <a:ext cx="90106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Перша частина </a:t>
            </a:r>
            <a:r>
              <a:rPr lang="en-US" sz="2000" dirty="0"/>
              <a:t>let-</a:t>
            </a:r>
            <a:r>
              <a:rPr lang="uk-UA" sz="2000" dirty="0"/>
              <a:t>висловлювання є список пар виду </a:t>
            </a:r>
            <a:r>
              <a:rPr lang="uk-UA" sz="2000" b="1" dirty="0">
                <a:solidFill>
                  <a:srgbClr val="0000CC"/>
                </a:solidFill>
              </a:rPr>
              <a:t>ім'я-значення</a:t>
            </a:r>
            <a:r>
              <a:rPr lang="uk-UA" sz="2000" dirty="0"/>
              <a:t>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Коли </a:t>
            </a:r>
            <a:r>
              <a:rPr lang="en-US" sz="2000" dirty="0" smtClean="0"/>
              <a:t>let </a:t>
            </a:r>
            <a:r>
              <a:rPr lang="uk-UA" sz="2000" dirty="0"/>
              <a:t>обчислюється, кожне </a:t>
            </a:r>
            <a:r>
              <a:rPr lang="uk-UA" sz="2000" b="1" dirty="0">
                <a:solidFill>
                  <a:srgbClr val="0000CC"/>
                </a:solidFill>
              </a:rPr>
              <a:t>ім'я пов'язується зі значенням </a:t>
            </a:r>
            <a:r>
              <a:rPr lang="uk-UA" sz="2000" dirty="0"/>
              <a:t>відповідного виразу.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Потім обчислюється </a:t>
            </a:r>
            <a:r>
              <a:rPr lang="uk-UA" sz="2000" b="1" dirty="0">
                <a:solidFill>
                  <a:srgbClr val="0000CC"/>
                </a:solidFill>
              </a:rPr>
              <a:t>тіло </a:t>
            </a:r>
            <a:r>
              <a:rPr lang="en-US" sz="2000" b="1" dirty="0">
                <a:solidFill>
                  <a:srgbClr val="0000CC"/>
                </a:solidFill>
              </a:rPr>
              <a:t>let</a:t>
            </a:r>
            <a:r>
              <a:rPr lang="en-US" sz="2000" dirty="0"/>
              <a:t>, </a:t>
            </a:r>
            <a:r>
              <a:rPr lang="uk-UA" sz="2000" dirty="0"/>
              <a:t>причому ці імена пов'язані як локальні змінні.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Відбувається це так: </a:t>
            </a:r>
            <a:r>
              <a:rPr lang="uk-UA" sz="2000" b="1" dirty="0">
                <a:solidFill>
                  <a:srgbClr val="0000CC"/>
                </a:solidFill>
              </a:rPr>
              <a:t>вираз </a:t>
            </a:r>
            <a:r>
              <a:rPr lang="en-US" sz="2000" b="1" dirty="0">
                <a:solidFill>
                  <a:srgbClr val="0000CC"/>
                </a:solidFill>
              </a:rPr>
              <a:t>let </a:t>
            </a:r>
            <a:r>
              <a:rPr lang="uk-UA" sz="2000" b="1" dirty="0">
                <a:solidFill>
                  <a:srgbClr val="0000CC"/>
                </a:solidFill>
              </a:rPr>
              <a:t>інтерпретується як альтернативна форма для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87140" y="3225460"/>
            <a:ext cx="457200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((lambda </a:t>
            </a:r>
            <a:r>
              <a:rPr lang="en-US" sz="2000" dirty="0" smtClean="0">
                <a:solidFill>
                  <a:srgbClr val="0000CC"/>
                </a:solidFill>
              </a:rPr>
              <a:t>(&lt;</a:t>
            </a:r>
            <a:r>
              <a:rPr lang="uk-UA" sz="2000" i="1" dirty="0" smtClean="0">
                <a:solidFill>
                  <a:srgbClr val="0000CC"/>
                </a:solidFill>
              </a:rPr>
              <a:t>пер1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... </a:t>
            </a:r>
            <a:r>
              <a:rPr lang="en-US" sz="2000" dirty="0" smtClean="0">
                <a:solidFill>
                  <a:srgbClr val="0000CC"/>
                </a:solidFill>
              </a:rPr>
              <a:t>&lt;</a:t>
            </a:r>
            <a:r>
              <a:rPr lang="uk-UA" sz="2000" i="1" dirty="0" smtClean="0">
                <a:solidFill>
                  <a:srgbClr val="0000CC"/>
                </a:solidFill>
              </a:rPr>
              <a:t>пер</a:t>
            </a:r>
            <a:r>
              <a:rPr lang="en-US" sz="2000" i="1" dirty="0" smtClean="0">
                <a:solidFill>
                  <a:srgbClr val="0000CC"/>
                </a:solidFill>
              </a:rPr>
              <a:t>n&gt;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      &lt;</a:t>
            </a:r>
            <a:r>
              <a:rPr lang="uk-UA" sz="2000" i="1" dirty="0" smtClean="0">
                <a:solidFill>
                  <a:srgbClr val="0000CC"/>
                </a:solidFill>
              </a:rPr>
              <a:t>т</a:t>
            </a:r>
            <a:r>
              <a:rPr lang="en-US" sz="2000" i="1" dirty="0" err="1" smtClean="0">
                <a:solidFill>
                  <a:srgbClr val="0000CC"/>
                </a:solidFill>
              </a:rPr>
              <a:t>i</a:t>
            </a:r>
            <a:r>
              <a:rPr lang="uk-UA" sz="2000" i="1" dirty="0" err="1" smtClean="0">
                <a:solidFill>
                  <a:srgbClr val="0000CC"/>
                </a:solidFill>
              </a:rPr>
              <a:t>ло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uk-UA" sz="2000" i="1" dirty="0" smtClean="0">
                <a:solidFill>
                  <a:srgbClr val="0000CC"/>
                </a:solidFill>
              </a:rPr>
              <a:t>выр1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... </a:t>
            </a:r>
            <a:r>
              <a:rPr lang="en-US" sz="2000" dirty="0" smtClean="0">
                <a:solidFill>
                  <a:srgbClr val="0000CC"/>
                </a:solidFill>
              </a:rPr>
              <a:t>&lt;</a:t>
            </a:r>
            <a:r>
              <a:rPr lang="uk-UA" sz="2000" i="1" dirty="0" err="1" smtClean="0">
                <a:solidFill>
                  <a:srgbClr val="0000CC"/>
                </a:solidFill>
              </a:rPr>
              <a:t>выр</a:t>
            </a:r>
            <a:r>
              <a:rPr lang="en-US" sz="2000" i="1" dirty="0" smtClean="0">
                <a:solidFill>
                  <a:srgbClr val="0000CC"/>
                </a:solidFill>
              </a:rPr>
              <a:t>n&gt;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3350" y="4437112"/>
            <a:ext cx="8515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 </a:t>
            </a:r>
            <a:r>
              <a:rPr lang="uk-UA" sz="2000" dirty="0" smtClean="0"/>
              <a:t>Отже, вираз</a:t>
            </a:r>
            <a:r>
              <a:rPr lang="ru-RU" sz="2000" dirty="0" smtClean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let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всього</a:t>
            </a:r>
            <a:r>
              <a:rPr lang="ru-RU" sz="2000" dirty="0"/>
              <a:t> </a:t>
            </a:r>
            <a:r>
              <a:rPr lang="ru-RU" sz="2000" dirty="0" err="1"/>
              <a:t>лише</a:t>
            </a:r>
            <a:r>
              <a:rPr lang="ru-RU" sz="2000" dirty="0"/>
              <a:t> </a:t>
            </a:r>
            <a:r>
              <a:rPr lang="ru-RU" sz="2000" dirty="0" err="1" smtClean="0"/>
              <a:t>синтаксична</a:t>
            </a:r>
            <a:r>
              <a:rPr lang="ru-RU" sz="2000" dirty="0" smtClean="0"/>
              <a:t> форма </a:t>
            </a:r>
            <a:r>
              <a:rPr lang="ru-RU" sz="2000" dirty="0"/>
              <a:t>для </a:t>
            </a:r>
            <a:r>
              <a:rPr lang="ru-RU" sz="2000" dirty="0" err="1"/>
              <a:t>виклику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lambda</a:t>
            </a:r>
            <a:endParaRPr lang="uk-UA" sz="2000" b="1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20440" y="5229200"/>
            <a:ext cx="4838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(let ((</a:t>
            </a:r>
            <a:r>
              <a:rPr lang="uk-UA" sz="2000" b="1" dirty="0"/>
              <a:t>𝑥 𝜋1)) 𝜋2) ≡ ((</a:t>
            </a:r>
            <a:r>
              <a:rPr lang="en-US" sz="2000" b="1" dirty="0" smtClean="0"/>
              <a:t>lambda</a:t>
            </a:r>
            <a:r>
              <a:rPr lang="uk-UA" sz="2000" b="1" dirty="0" smtClean="0"/>
              <a:t>(</a:t>
            </a:r>
            <a:r>
              <a:rPr lang="uk-UA" sz="2000" b="1" dirty="0"/>
              <a:t>𝑥) 𝜋2) 𝜋1)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3200" b="1" dirty="0" err="1">
                <a:solidFill>
                  <a:schemeClr val="bg1"/>
                </a:solidFill>
              </a:rPr>
              <a:t>Створення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локальних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змінних</a:t>
            </a:r>
            <a:r>
              <a:rPr lang="ru-RU" sz="3200" b="1" dirty="0">
                <a:solidFill>
                  <a:schemeClr val="bg1"/>
                </a:solidFill>
              </a:rPr>
              <a:t> за </a:t>
            </a:r>
            <a:r>
              <a:rPr lang="ru-RU" sz="3200" b="1" dirty="0" err="1">
                <a:solidFill>
                  <a:schemeClr val="bg1"/>
                </a:solidFill>
              </a:rPr>
              <a:t>допомогою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форми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let</a:t>
            </a:r>
            <a:endParaRPr lang="uk-U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77117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350" y="952501"/>
            <a:ext cx="8724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З цієї еквівалентності </a:t>
            </a:r>
            <a:r>
              <a:rPr lang="uk-UA" sz="2000" dirty="0" smtClean="0"/>
              <a:t>видно, </a:t>
            </a:r>
            <a:r>
              <a:rPr lang="uk-UA" sz="2000" dirty="0"/>
              <a:t>що </a:t>
            </a:r>
            <a:r>
              <a:rPr lang="uk-UA" sz="2000" b="1" dirty="0"/>
              <a:t>область визначення змінної, </a:t>
            </a:r>
            <a:r>
              <a:rPr lang="uk-UA" sz="2000" b="1" dirty="0" err="1" smtClean="0"/>
              <a:t>введенної</a:t>
            </a:r>
            <a:r>
              <a:rPr lang="uk-UA" sz="2000" b="1" dirty="0" smtClean="0"/>
              <a:t> </a:t>
            </a:r>
            <a:r>
              <a:rPr lang="uk-UA" sz="2000" b="1" dirty="0"/>
              <a:t>в </a:t>
            </a:r>
            <a:r>
              <a:rPr lang="en-US" sz="2000" b="1" dirty="0"/>
              <a:t>let-</a:t>
            </a:r>
            <a:r>
              <a:rPr lang="uk-UA" sz="2000" b="1" dirty="0" smtClean="0"/>
              <a:t>виразі </a:t>
            </a:r>
            <a:r>
              <a:rPr lang="uk-UA" sz="2000" b="1" dirty="0"/>
              <a:t>- тіло </a:t>
            </a:r>
            <a:r>
              <a:rPr lang="en-US" sz="2000" b="1" dirty="0"/>
              <a:t>let. </a:t>
            </a:r>
            <a:endParaRPr lang="uk-UA" sz="2000" b="1" dirty="0" smtClean="0"/>
          </a:p>
          <a:p>
            <a:endParaRPr lang="uk-UA" sz="2000" b="1" dirty="0" smtClean="0"/>
          </a:p>
          <a:p>
            <a:r>
              <a:rPr lang="uk-UA" sz="2000" dirty="0" smtClean="0"/>
              <a:t>Звідси </a:t>
            </a:r>
            <a:r>
              <a:rPr lang="uk-UA" sz="2000" dirty="0"/>
              <a:t>слідує що: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Let </a:t>
            </a:r>
            <a:r>
              <a:rPr lang="uk-UA" sz="2000" dirty="0"/>
              <a:t>дозволяє пов'язувати змінні як завгодно близько до того місця, де </a:t>
            </a:r>
            <a:r>
              <a:rPr lang="uk-UA" sz="2000" dirty="0" smtClean="0"/>
              <a:t>вони використовуються</a:t>
            </a:r>
            <a:r>
              <a:rPr lang="uk-UA" sz="2000" dirty="0"/>
              <a:t>. </a:t>
            </a:r>
            <a:endParaRPr lang="uk-UA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/>
              <a:t>Значення </a:t>
            </a:r>
            <a:r>
              <a:rPr lang="uk-UA" sz="2000" dirty="0"/>
              <a:t>змінних обчислюються за межами </a:t>
            </a:r>
            <a:r>
              <a:rPr lang="en-US" sz="2000" dirty="0"/>
              <a:t>let. </a:t>
            </a:r>
            <a:r>
              <a:rPr lang="uk-UA" sz="2000" dirty="0"/>
              <a:t>Це істотно, </a:t>
            </a:r>
            <a:r>
              <a:rPr lang="uk-UA" sz="2000" dirty="0" smtClean="0"/>
              <a:t>коли вирази, </a:t>
            </a:r>
            <a:r>
              <a:rPr lang="uk-UA" sz="2000" dirty="0"/>
              <a:t>що дають значення локальних змінних, залежать від змінних, </a:t>
            </a:r>
            <a:r>
              <a:rPr lang="uk-UA" sz="2000" dirty="0" smtClean="0"/>
              <a:t>які мають </a:t>
            </a:r>
            <a:r>
              <a:rPr lang="uk-UA" sz="2000" dirty="0"/>
              <a:t>ті ж імена, що й самі локальні змінні.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0025" y="4013536"/>
            <a:ext cx="228600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(+ (let ((x 3))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x (* x 10)))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x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5575" y="3921202"/>
            <a:ext cx="6381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При х=5 значення виразу </a:t>
            </a:r>
            <a:r>
              <a:rPr lang="uk-UA" sz="2000" dirty="0"/>
              <a:t>=38. </a:t>
            </a:r>
            <a:endParaRPr lang="uk-UA" sz="2000" dirty="0" smtClean="0"/>
          </a:p>
          <a:p>
            <a:r>
              <a:rPr lang="uk-UA" sz="2000" dirty="0" smtClean="0"/>
              <a:t>Значення </a:t>
            </a:r>
            <a:r>
              <a:rPr lang="en-US" sz="2000" dirty="0"/>
              <a:t>x </a:t>
            </a:r>
            <a:r>
              <a:rPr lang="uk-UA" sz="2000" dirty="0"/>
              <a:t>в тілі </a:t>
            </a:r>
            <a:r>
              <a:rPr lang="en-US" sz="2000" dirty="0"/>
              <a:t>let </a:t>
            </a:r>
            <a:r>
              <a:rPr lang="uk-UA" sz="2000" dirty="0"/>
              <a:t>дорівнює 3, так що значення </a:t>
            </a:r>
            <a:r>
              <a:rPr lang="en-US" sz="2000" dirty="0"/>
              <a:t>let-</a:t>
            </a:r>
            <a:r>
              <a:rPr lang="uk-UA" sz="2000" dirty="0"/>
              <a:t>вирази одно 33. </a:t>
            </a:r>
            <a:r>
              <a:rPr lang="uk-UA" sz="2000" dirty="0" smtClean="0"/>
              <a:t>З іншого </a:t>
            </a:r>
            <a:r>
              <a:rPr lang="uk-UA" sz="2000" dirty="0"/>
              <a:t>боку, </a:t>
            </a:r>
            <a:r>
              <a:rPr lang="en-US" sz="2000" dirty="0"/>
              <a:t>x </a:t>
            </a:r>
            <a:r>
              <a:rPr lang="uk-UA" sz="2000" dirty="0"/>
              <a:t>як другий аргумент до зовнішнього + як і раніше дорівнює 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7650" y="5310485"/>
            <a:ext cx="219075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(let ((x 3)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y (+ x 2)))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(* x y))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2250" y="5310485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x </a:t>
            </a:r>
            <a:r>
              <a:rPr lang="ru-RU" sz="2000" dirty="0" smtClean="0"/>
              <a:t>=2</a:t>
            </a:r>
            <a:r>
              <a:rPr lang="ru-RU" sz="2000" dirty="0"/>
              <a:t>, </a:t>
            </a:r>
            <a:r>
              <a:rPr lang="ru-RU" sz="2000" dirty="0" err="1"/>
              <a:t>вираз</a:t>
            </a:r>
            <a:r>
              <a:rPr lang="ru-RU" sz="2000" dirty="0"/>
              <a:t> буде </a:t>
            </a:r>
            <a:r>
              <a:rPr lang="ru-RU" sz="2000" dirty="0" err="1"/>
              <a:t>мати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12, </a:t>
            </a:r>
            <a:r>
              <a:rPr lang="ru-RU" sz="2000" dirty="0" err="1"/>
              <a:t>оскільки</a:t>
            </a:r>
            <a:r>
              <a:rPr lang="ru-RU" sz="2000" dirty="0"/>
              <a:t> </a:t>
            </a:r>
            <a:r>
              <a:rPr lang="ru-RU" sz="2000" dirty="0" err="1"/>
              <a:t>всередині</a:t>
            </a:r>
            <a:r>
              <a:rPr lang="ru-RU" sz="2000" dirty="0"/>
              <a:t> </a:t>
            </a:r>
            <a:r>
              <a:rPr lang="ru-RU" sz="2000" dirty="0" err="1"/>
              <a:t>тіла</a:t>
            </a:r>
            <a:r>
              <a:rPr lang="ru-RU" sz="2000" dirty="0"/>
              <a:t> </a:t>
            </a:r>
            <a:r>
              <a:rPr lang="ru-RU" sz="2000" dirty="0" err="1"/>
              <a:t>let</a:t>
            </a:r>
            <a:r>
              <a:rPr lang="ru-RU" sz="2000" dirty="0"/>
              <a:t> x </a:t>
            </a:r>
            <a:r>
              <a:rPr lang="ru-RU" sz="2000" dirty="0" err="1"/>
              <a:t>дорівнюватиме</a:t>
            </a:r>
            <a:r>
              <a:rPr lang="ru-RU" sz="2000" dirty="0"/>
              <a:t> 3, а y </a:t>
            </a:r>
            <a:r>
              <a:rPr lang="ru-RU" sz="2000" dirty="0" smtClean="0"/>
              <a:t>=4 </a:t>
            </a:r>
            <a:r>
              <a:rPr lang="ru-RU" sz="2000" dirty="0"/>
              <a:t>(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дорівнює</a:t>
            </a:r>
            <a:r>
              <a:rPr lang="ru-RU" sz="2000" dirty="0"/>
              <a:t> </a:t>
            </a:r>
            <a:r>
              <a:rPr lang="ru-RU" sz="2000" dirty="0" err="1"/>
              <a:t>зовнішньому</a:t>
            </a:r>
            <a:r>
              <a:rPr lang="ru-RU" sz="2000" dirty="0"/>
              <a:t> x плюс 2).</a:t>
            </a:r>
            <a:endParaRPr lang="uk-UA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3200" b="1" dirty="0" err="1">
                <a:solidFill>
                  <a:schemeClr val="bg1"/>
                </a:solidFill>
              </a:rPr>
              <a:t>Створення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локальних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змінних</a:t>
            </a:r>
            <a:r>
              <a:rPr lang="ru-RU" sz="3200" b="1" dirty="0">
                <a:solidFill>
                  <a:schemeClr val="bg1"/>
                </a:solidFill>
              </a:rPr>
              <a:t> за </a:t>
            </a:r>
            <a:r>
              <a:rPr lang="ru-RU" sz="3200" b="1" dirty="0" err="1">
                <a:solidFill>
                  <a:schemeClr val="bg1"/>
                </a:solidFill>
              </a:rPr>
              <a:t>допомогою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форми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let</a:t>
            </a:r>
            <a:endParaRPr lang="uk-U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366410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23244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Метод </a:t>
            </a:r>
            <a:r>
              <a:rPr lang="uk-UA" sz="2000" dirty="0"/>
              <a:t>половинного ділення (</a:t>
            </a:r>
            <a:r>
              <a:rPr lang="en-US" sz="2000" dirty="0"/>
              <a:t>half-interval method) - </a:t>
            </a:r>
            <a:r>
              <a:rPr lang="uk-UA" sz="2000" dirty="0"/>
              <a:t>це простий спосіб знаходження коренів </a:t>
            </a:r>
            <a:r>
              <a:rPr lang="uk-UA" sz="2000" b="1" dirty="0">
                <a:solidFill>
                  <a:srgbClr val="0000CC"/>
                </a:solidFill>
              </a:rPr>
              <a:t>рівняння </a:t>
            </a:r>
            <a:r>
              <a:rPr lang="en-US" sz="2000" b="1" dirty="0">
                <a:solidFill>
                  <a:srgbClr val="0000CC"/>
                </a:solidFill>
              </a:rPr>
              <a:t>f (x) = 0</a:t>
            </a:r>
            <a:r>
              <a:rPr lang="en-US" sz="2000" dirty="0"/>
              <a:t>, </a:t>
            </a:r>
            <a:r>
              <a:rPr lang="uk-UA" sz="2000" dirty="0"/>
              <a:t>де </a:t>
            </a:r>
            <a:r>
              <a:rPr lang="en-US" sz="2000" dirty="0"/>
              <a:t>f - </a:t>
            </a:r>
            <a:r>
              <a:rPr lang="uk-UA" sz="2000" dirty="0"/>
              <a:t>неперервна функція.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Ідея </a:t>
            </a:r>
            <a:r>
              <a:rPr lang="uk-UA" sz="2000" dirty="0"/>
              <a:t>полягає в тому, що якщо є такі точки </a:t>
            </a:r>
            <a:r>
              <a:rPr lang="en-US" sz="2000" b="1" dirty="0">
                <a:solidFill>
                  <a:srgbClr val="0000CC"/>
                </a:solidFill>
              </a:rPr>
              <a:t>a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, </a:t>
            </a:r>
            <a:r>
              <a:rPr lang="uk-UA" sz="2000" dirty="0"/>
              <a:t>що </a:t>
            </a:r>
            <a:r>
              <a:rPr lang="en-US" sz="2000" b="1" dirty="0">
                <a:solidFill>
                  <a:srgbClr val="0000CC"/>
                </a:solidFill>
              </a:rPr>
              <a:t>f (a) &lt;0 &lt;f (b), </a:t>
            </a:r>
            <a:r>
              <a:rPr lang="uk-UA" sz="2000" dirty="0"/>
              <a:t>то функція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повинна мати принаймні один нуль на відрізку між </a:t>
            </a:r>
            <a:r>
              <a:rPr lang="en-US" sz="2000" b="1" dirty="0">
                <a:solidFill>
                  <a:srgbClr val="0000CC"/>
                </a:solidFill>
              </a:rPr>
              <a:t>a </a:t>
            </a:r>
            <a:r>
              <a:rPr lang="uk-UA" sz="2000" dirty="0"/>
              <a:t>і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Щоб </a:t>
            </a:r>
            <a:r>
              <a:rPr lang="uk-UA" sz="2000" dirty="0"/>
              <a:t>знайти його, візьмемо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, </a:t>
            </a:r>
            <a:r>
              <a:rPr lang="uk-UA" sz="2000" dirty="0" smtClean="0"/>
              <a:t>що дорівнює </a:t>
            </a:r>
            <a:r>
              <a:rPr lang="uk-UA" sz="2000" dirty="0"/>
              <a:t>середньому між </a:t>
            </a:r>
            <a:r>
              <a:rPr lang="en-US" sz="2000" b="1" dirty="0">
                <a:solidFill>
                  <a:srgbClr val="0000CC"/>
                </a:solidFill>
              </a:rPr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, </a:t>
            </a:r>
            <a:r>
              <a:rPr lang="uk-UA" sz="2000" dirty="0"/>
              <a:t>і обчислимо </a:t>
            </a:r>
            <a:r>
              <a:rPr lang="en-US" sz="2000" b="1" dirty="0">
                <a:solidFill>
                  <a:srgbClr val="0000CC"/>
                </a:solidFill>
              </a:rPr>
              <a:t>f (x</a:t>
            </a:r>
            <a:r>
              <a:rPr lang="en-US" sz="2000" dirty="0" smtClean="0"/>
              <a:t>).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Якщо</a:t>
            </a:r>
            <a:r>
              <a:rPr lang="uk-UA" sz="2000" b="1" dirty="0" smtClean="0"/>
              <a:t> </a:t>
            </a:r>
            <a:r>
              <a:rPr lang="en-US" sz="2000" b="1" dirty="0">
                <a:solidFill>
                  <a:srgbClr val="0000CC"/>
                </a:solidFill>
              </a:rPr>
              <a:t>f (x)&gt; 0</a:t>
            </a:r>
            <a:r>
              <a:rPr lang="en-US" sz="2000" dirty="0"/>
              <a:t>, </a:t>
            </a:r>
            <a:r>
              <a:rPr lang="uk-UA" sz="2000" dirty="0"/>
              <a:t>то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повинна мати нуль на відрізку між </a:t>
            </a:r>
            <a:r>
              <a:rPr lang="en-US" sz="2000" b="1" dirty="0">
                <a:solidFill>
                  <a:srgbClr val="0000CC"/>
                </a:solidFill>
              </a:rPr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 smtClean="0"/>
              <a:t>.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Якщо </a:t>
            </a:r>
            <a:r>
              <a:rPr lang="en-US" sz="2000" b="1" dirty="0">
                <a:solidFill>
                  <a:srgbClr val="0000CC"/>
                </a:solidFill>
              </a:rPr>
              <a:t>f (x) &lt;0, </a:t>
            </a:r>
            <a:r>
              <a:rPr lang="uk-UA" sz="2000" dirty="0"/>
              <a:t>то </a:t>
            </a:r>
            <a:r>
              <a:rPr lang="en-US" sz="2000" b="1" dirty="0">
                <a:solidFill>
                  <a:srgbClr val="0000CC"/>
                </a:solidFill>
              </a:rPr>
              <a:t>f</a:t>
            </a:r>
            <a:r>
              <a:rPr lang="en-US" sz="2000" dirty="0"/>
              <a:t> </a:t>
            </a:r>
            <a:r>
              <a:rPr lang="uk-UA" sz="2000" dirty="0"/>
              <a:t>повинна мати нуль на відрізку між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Продовжуючи </a:t>
            </a:r>
            <a:r>
              <a:rPr lang="uk-UA" sz="2000" dirty="0"/>
              <a:t>таким чином, ми зможемо знаходити все більш вузькі інтервали, на яких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повинна мати нуль</a:t>
            </a:r>
            <a:r>
              <a:rPr lang="uk-UA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Коли </a:t>
            </a:r>
            <a:r>
              <a:rPr lang="uk-UA" sz="2000" dirty="0"/>
              <a:t>ми дійдемо до точки, де цей інтервал досить малий, процес зупиняється.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152400" y="0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 smtClean="0">
                <a:solidFill>
                  <a:schemeClr val="bg1"/>
                </a:solidFill>
              </a:rPr>
              <a:t>Приклад. Знаходження </a:t>
            </a:r>
            <a:r>
              <a:rPr lang="uk-UA" sz="2800" b="1" dirty="0">
                <a:solidFill>
                  <a:schemeClr val="bg1"/>
                </a:solidFill>
              </a:rPr>
              <a:t>коренів рівнянь методом половинного ділення</a:t>
            </a:r>
          </a:p>
        </p:txBody>
      </p:sp>
    </p:spTree>
    <p:extLst>
      <p:ext uri="{BB962C8B-B14F-4D97-AF65-F5344CB8AC3E}">
        <p14:creationId xmlns:p14="http://schemas.microsoft.com/office/powerpoint/2010/main" val="1619139736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71500" y="1720840"/>
            <a:ext cx="7162800" cy="317009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(search f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let ((midpoint (average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(close-enough?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US" sz="2000" dirty="0" smtClean="0">
                <a:solidFill>
                  <a:srgbClr val="0000CC"/>
                </a:solidFill>
              </a:rPr>
              <a:t>midpoint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let ((test-value (f midpoint)))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((positive? test-value)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search f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midpoint))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dirty="0">
                <a:solidFill>
                  <a:srgbClr val="0000CC"/>
                </a:solidFill>
              </a:rPr>
              <a:t>negative? test-value)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search f midpoint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else midpoint))))))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0050" y="1007279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>
                <a:solidFill>
                  <a:prstClr val="black"/>
                </a:solidFill>
              </a:rPr>
              <a:t>Процедура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smtClean="0">
                <a:solidFill>
                  <a:prstClr val="black"/>
                </a:solidFill>
              </a:rPr>
              <a:t>яка </a:t>
            </a:r>
            <a:r>
              <a:rPr lang="ru-RU" sz="2000" dirty="0" err="1" smtClean="0">
                <a:solidFill>
                  <a:prstClr val="black"/>
                </a:solidFill>
              </a:rPr>
              <a:t>реалізує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цю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стратегію</a:t>
            </a:r>
            <a:r>
              <a:rPr lang="ru-RU" sz="20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-152400" y="0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 smtClean="0">
                <a:solidFill>
                  <a:schemeClr val="bg1"/>
                </a:solidFill>
              </a:rPr>
              <a:t>Приклад. Знаходження </a:t>
            </a:r>
            <a:r>
              <a:rPr lang="uk-UA" sz="2800" b="1" dirty="0">
                <a:solidFill>
                  <a:schemeClr val="bg1"/>
                </a:solidFill>
              </a:rPr>
              <a:t>коренів рівнянь методом половинного ділення</a:t>
            </a:r>
          </a:p>
        </p:txBody>
      </p:sp>
    </p:spTree>
    <p:extLst>
      <p:ext uri="{BB962C8B-B14F-4D97-AF65-F5344CB8AC3E}">
        <p14:creationId xmlns:p14="http://schemas.microsoft.com/office/powerpoint/2010/main" val="721344152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9524" y="844868"/>
            <a:ext cx="9134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800" dirty="0"/>
              <a:t>Використовувати процедуру </a:t>
            </a:r>
            <a:r>
              <a:rPr lang="en-US" sz="1800" b="1" dirty="0">
                <a:solidFill>
                  <a:srgbClr val="0000CC"/>
                </a:solidFill>
              </a:rPr>
              <a:t>search</a:t>
            </a:r>
            <a:r>
              <a:rPr lang="en-US" sz="1800" dirty="0"/>
              <a:t> </a:t>
            </a:r>
            <a:r>
              <a:rPr lang="uk-UA" sz="1800" dirty="0"/>
              <a:t>безпосередньо незручно, оскільки випадково можна дати їй точки, в яких значення</a:t>
            </a:r>
            <a:r>
              <a:rPr lang="uk-UA" sz="1800" b="1" dirty="0">
                <a:solidFill>
                  <a:srgbClr val="0000CC"/>
                </a:solidFill>
              </a:rPr>
              <a:t> </a:t>
            </a:r>
            <a:r>
              <a:rPr lang="en-US" sz="1800" b="1" dirty="0">
                <a:solidFill>
                  <a:srgbClr val="0000CC"/>
                </a:solidFill>
              </a:rPr>
              <a:t>f </a:t>
            </a:r>
            <a:r>
              <a:rPr lang="uk-UA" sz="1800" dirty="0"/>
              <a:t>не мають потрібних знаків, і в цьому випадку отримаємо неправильну відповідь</a:t>
            </a:r>
            <a:r>
              <a:rPr lang="uk-UA" sz="18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800" dirty="0" smtClean="0"/>
              <a:t>Замість </a:t>
            </a:r>
            <a:r>
              <a:rPr lang="uk-UA" sz="1800" dirty="0"/>
              <a:t>цього будемо використовувати </a:t>
            </a:r>
            <a:r>
              <a:rPr lang="en-US" sz="1800" b="1" dirty="0">
                <a:solidFill>
                  <a:srgbClr val="0000CC"/>
                </a:solidFill>
              </a:rPr>
              <a:t>search</a:t>
            </a:r>
            <a:r>
              <a:rPr lang="en-US" sz="1800" dirty="0"/>
              <a:t> </a:t>
            </a:r>
            <a:r>
              <a:rPr lang="uk-UA" sz="1800" dirty="0" smtClean="0"/>
              <a:t>за допомогою процедури</a:t>
            </a:r>
            <a:r>
              <a:rPr lang="uk-UA" sz="1800" dirty="0"/>
              <a:t>, яка перевіряє, який кінець інтервалу має </a:t>
            </a:r>
            <a:r>
              <a:rPr lang="uk-UA" sz="1800" dirty="0" smtClean="0"/>
              <a:t>додатне, </a:t>
            </a:r>
            <a:r>
              <a:rPr lang="uk-UA" sz="1800" dirty="0"/>
              <a:t>а який від'ємне значення, і відповідним чином викличе </a:t>
            </a:r>
            <a:r>
              <a:rPr lang="en-US" sz="1800" b="1" dirty="0">
                <a:solidFill>
                  <a:srgbClr val="0000CC"/>
                </a:solidFill>
              </a:rPr>
              <a:t>search</a:t>
            </a:r>
            <a:r>
              <a:rPr lang="en-US" sz="1800" dirty="0"/>
              <a:t>. </a:t>
            </a:r>
            <a:endParaRPr lang="uk-UA" sz="18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800" dirty="0" smtClean="0"/>
              <a:t>Якщо </a:t>
            </a:r>
            <a:r>
              <a:rPr lang="uk-UA" sz="1800" dirty="0"/>
              <a:t>на обох кінцях інтервалу функція має однаковий знак, метод половинного ділення використовувати не можна, і тоді процедура повідомляє </a:t>
            </a:r>
            <a:r>
              <a:rPr lang="uk-UA" sz="1800" b="1" dirty="0">
                <a:solidFill>
                  <a:srgbClr val="0000CC"/>
                </a:solidFill>
              </a:rPr>
              <a:t>про помилку</a:t>
            </a:r>
            <a:r>
              <a:rPr lang="uk-UA" sz="18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3284984"/>
            <a:ext cx="5878810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(half-interval-method f a b)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let ((a-value (f a))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       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b-value (f b)))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 err="1">
                <a:solidFill>
                  <a:srgbClr val="0000CC"/>
                </a:solidFill>
              </a:rPr>
              <a:t>cond</a:t>
            </a:r>
            <a:r>
              <a:rPr lang="en-US" sz="1800" dirty="0">
                <a:solidFill>
                  <a:srgbClr val="0000CC"/>
                </a:solidFill>
              </a:rPr>
              <a:t> ((and (negative? a-value) (positive? b-value))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 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search f a b))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      </a:t>
            </a:r>
            <a:r>
              <a:rPr lang="en-US" sz="1800" dirty="0" smtClean="0">
                <a:solidFill>
                  <a:srgbClr val="0000CC"/>
                </a:solidFill>
              </a:rPr>
              <a:t>((</a:t>
            </a:r>
            <a:r>
              <a:rPr lang="en-US" sz="1800" dirty="0">
                <a:solidFill>
                  <a:srgbClr val="0000CC"/>
                </a:solidFill>
              </a:rPr>
              <a:t>and (negative? b-value) (positive? a-value))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   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search f b a))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 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else</a:t>
            </a:r>
          </a:p>
          <a:p>
            <a:r>
              <a:rPr lang="ru-RU" sz="1800" dirty="0" smtClean="0">
                <a:solidFill>
                  <a:srgbClr val="0000CC"/>
                </a:solidFill>
              </a:rPr>
              <a:t>             (</a:t>
            </a:r>
            <a:r>
              <a:rPr lang="ru-RU" sz="1800" dirty="0" err="1">
                <a:solidFill>
                  <a:srgbClr val="0000CC"/>
                </a:solidFill>
              </a:rPr>
              <a:t>error</a:t>
            </a:r>
            <a:r>
              <a:rPr lang="ru-RU" sz="1800" dirty="0">
                <a:solidFill>
                  <a:srgbClr val="0000CC"/>
                </a:solidFill>
              </a:rPr>
              <a:t> "У аргументов не </a:t>
            </a:r>
            <a:r>
              <a:rPr lang="ru-RU" sz="1800" dirty="0" err="1" smtClean="0">
                <a:solidFill>
                  <a:srgbClr val="0000CC"/>
                </a:solidFill>
              </a:rPr>
              <a:t>різні</a:t>
            </a:r>
            <a:r>
              <a:rPr lang="ru-RU" sz="1800" dirty="0" smtClean="0">
                <a:solidFill>
                  <a:srgbClr val="0000CC"/>
                </a:solidFill>
              </a:rPr>
              <a:t> </a:t>
            </a:r>
            <a:r>
              <a:rPr lang="ru-RU" sz="1800" dirty="0">
                <a:solidFill>
                  <a:srgbClr val="0000CC"/>
                </a:solidFill>
              </a:rPr>
              <a:t>знаки " a b)))))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300192" y="3561983"/>
            <a:ext cx="29428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 smtClean="0"/>
              <a:t>Виклик</a:t>
            </a:r>
            <a:r>
              <a:rPr lang="ru-RU" sz="1800" dirty="0" smtClean="0"/>
              <a:t> </a:t>
            </a:r>
            <a:r>
              <a:rPr lang="ru-RU" sz="1800" dirty="0" err="1" smtClean="0"/>
              <a:t>процедури</a:t>
            </a:r>
            <a:r>
              <a:rPr lang="ru-RU" sz="1800" dirty="0" smtClean="0"/>
              <a:t> для </a:t>
            </a:r>
            <a:r>
              <a:rPr lang="ru-RU" sz="1800" dirty="0" err="1" smtClean="0"/>
              <a:t>пошуку</a:t>
            </a:r>
            <a:r>
              <a:rPr lang="ru-RU" sz="1800" dirty="0" smtClean="0"/>
              <a:t> </a:t>
            </a:r>
            <a:r>
              <a:rPr lang="ru-RU" sz="1800" dirty="0" err="1" smtClean="0"/>
              <a:t>кореня</a:t>
            </a:r>
            <a:r>
              <a:rPr lang="ru-RU" sz="1800" dirty="0" smtClean="0"/>
              <a:t> </a:t>
            </a:r>
            <a:r>
              <a:rPr lang="ru-RU" sz="1800" dirty="0" err="1" smtClean="0"/>
              <a:t>рівняння</a:t>
            </a:r>
            <a:endParaRPr lang="ru-RU" sz="1800" dirty="0" smtClean="0"/>
          </a:p>
          <a:p>
            <a:r>
              <a:rPr lang="ru-RU" sz="1800" dirty="0" smtClean="0"/>
              <a:t> </a:t>
            </a:r>
            <a:r>
              <a:rPr lang="ru-RU" sz="1800" b="1" dirty="0" err="1">
                <a:solidFill>
                  <a:srgbClr val="0000CC"/>
                </a:solidFill>
              </a:rPr>
              <a:t>sin</a:t>
            </a:r>
            <a:r>
              <a:rPr lang="ru-RU" sz="1800" b="1" dirty="0">
                <a:solidFill>
                  <a:srgbClr val="0000CC"/>
                </a:solidFill>
              </a:rPr>
              <a:t> x = 0, </a:t>
            </a:r>
            <a:r>
              <a:rPr lang="ru-RU" sz="1800" dirty="0" err="1" smtClean="0"/>
              <a:t>що</a:t>
            </a:r>
            <a:r>
              <a:rPr lang="ru-RU" sz="1800" dirty="0" smtClean="0"/>
              <a:t> </a:t>
            </a:r>
            <a:r>
              <a:rPr lang="ru-RU" sz="1800" dirty="0" err="1" smtClean="0"/>
              <a:t>лежить</a:t>
            </a:r>
            <a:r>
              <a:rPr lang="ru-RU" sz="1800" dirty="0" smtClean="0"/>
              <a:t> </a:t>
            </a:r>
            <a:r>
              <a:rPr lang="ru-RU" sz="1800" dirty="0" err="1" smtClean="0"/>
              <a:t>між</a:t>
            </a:r>
            <a:r>
              <a:rPr lang="ru-RU" sz="1800" dirty="0" smtClean="0"/>
              <a:t> </a:t>
            </a:r>
            <a:r>
              <a:rPr lang="ru-RU" sz="1800" dirty="0"/>
              <a:t>2 </a:t>
            </a:r>
            <a:r>
              <a:rPr lang="ru-RU" sz="1800" dirty="0" smtClean="0"/>
              <a:t>та 4.</a:t>
            </a:r>
          </a:p>
          <a:p>
            <a:endParaRPr lang="ru-RU" sz="1800" dirty="0"/>
          </a:p>
          <a:p>
            <a:r>
              <a:rPr lang="en-US" sz="1800" dirty="0">
                <a:solidFill>
                  <a:srgbClr val="0000CC"/>
                </a:solidFill>
              </a:rPr>
              <a:t>(half-interval-method sin 2.0 4.0)</a:t>
            </a:r>
          </a:p>
          <a:p>
            <a:r>
              <a:rPr lang="uk-UA" sz="1800" i="1" dirty="0">
                <a:solidFill>
                  <a:srgbClr val="FF0000"/>
                </a:solidFill>
              </a:rPr>
              <a:t>3.14111328125</a:t>
            </a:r>
            <a:endParaRPr lang="uk-UA" sz="1800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152400" y="0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 smtClean="0">
                <a:solidFill>
                  <a:schemeClr val="bg1"/>
                </a:solidFill>
              </a:rPr>
              <a:t>Приклад. Знаходження </a:t>
            </a:r>
            <a:r>
              <a:rPr lang="uk-UA" sz="2800" b="1" dirty="0">
                <a:solidFill>
                  <a:schemeClr val="bg1"/>
                </a:solidFill>
              </a:rPr>
              <a:t>коренів рівнянь методом половинного ділення</a:t>
            </a:r>
          </a:p>
        </p:txBody>
      </p:sp>
    </p:spTree>
    <p:extLst>
      <p:ext uri="{BB962C8B-B14F-4D97-AF65-F5344CB8AC3E}">
        <p14:creationId xmlns:p14="http://schemas.microsoft.com/office/powerpoint/2010/main" val="3682036035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057700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Хоча</a:t>
            </a:r>
            <a:r>
              <a:rPr lang="ru-RU" sz="2000" dirty="0"/>
              <a:t> </a:t>
            </a:r>
            <a:r>
              <a:rPr lang="ru-RU" sz="2000" dirty="0" err="1"/>
              <a:t>визначення</a:t>
            </a:r>
            <a:r>
              <a:rPr lang="ru-RU" sz="2000" dirty="0"/>
              <a:t> не є </a:t>
            </a:r>
            <a:r>
              <a:rPr lang="ru-RU" sz="2000" dirty="0" err="1"/>
              <a:t>виразами</a:t>
            </a:r>
            <a:r>
              <a:rPr lang="ru-RU" sz="2000" dirty="0"/>
              <a:t>, </a:t>
            </a:r>
            <a:r>
              <a:rPr lang="ru-RU" sz="2000" dirty="0" err="1" smtClean="0"/>
              <a:t>складові</a:t>
            </a:r>
            <a:r>
              <a:rPr lang="ru-RU" sz="2000" dirty="0" smtClean="0"/>
              <a:t> </a:t>
            </a:r>
            <a:r>
              <a:rPr lang="ru-RU" sz="2000" dirty="0" err="1" smtClean="0"/>
              <a:t>виразу</a:t>
            </a:r>
            <a:r>
              <a:rPr lang="ru-RU" sz="2000" dirty="0" smtClean="0"/>
              <a:t> </a:t>
            </a:r>
            <a:r>
              <a:rPr lang="ru-RU" sz="2000" dirty="0"/>
              <a:t>і </a:t>
            </a: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мають</a:t>
            </a:r>
            <a:r>
              <a:rPr lang="ru-RU" sz="2000" dirty="0"/>
              <a:t> схожу </a:t>
            </a:r>
            <a:r>
              <a:rPr lang="ru-RU" sz="2000" dirty="0" err="1" smtClean="0"/>
              <a:t>синтаксичну</a:t>
            </a:r>
            <a:r>
              <a:rPr lang="ru-RU" sz="2000" dirty="0" smtClean="0"/>
              <a:t> структуру: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23462" y="116632"/>
            <a:ext cx="1936428" cy="70788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ru-RU" sz="4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</a:t>
            </a:r>
            <a:endParaRPr lang="ru-RU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38353" y="1837835"/>
            <a:ext cx="2221537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00CC"/>
                </a:solidFill>
              </a:rPr>
              <a:t>(</a:t>
            </a:r>
            <a:r>
              <a:rPr lang="en-US" sz="2200" dirty="0" smtClean="0">
                <a:solidFill>
                  <a:srgbClr val="0000CC"/>
                </a:solidFill>
              </a:rPr>
              <a:t>d</a:t>
            </a:r>
            <a:r>
              <a:rPr lang="en-GB" sz="2200" dirty="0" err="1" smtClean="0">
                <a:solidFill>
                  <a:srgbClr val="0000CC"/>
                </a:solidFill>
              </a:rPr>
              <a:t>efine</a:t>
            </a:r>
            <a:r>
              <a:rPr lang="en-GB" sz="2200" dirty="0" smtClean="0">
                <a:solidFill>
                  <a:srgbClr val="0000CC"/>
                </a:solidFill>
              </a:rPr>
              <a:t> </a:t>
            </a:r>
            <a:r>
              <a:rPr lang="en-GB" sz="2200" dirty="0">
                <a:solidFill>
                  <a:srgbClr val="0000CC"/>
                </a:solidFill>
              </a:rPr>
              <a:t>x 23)</a:t>
            </a:r>
          </a:p>
          <a:p>
            <a:r>
              <a:rPr lang="en-GB" sz="2200" dirty="0" smtClean="0">
                <a:solidFill>
                  <a:srgbClr val="0000CC"/>
                </a:solidFill>
              </a:rPr>
              <a:t>     (* x </a:t>
            </a:r>
            <a:r>
              <a:rPr lang="en-GB" sz="2200" dirty="0">
                <a:solidFill>
                  <a:srgbClr val="0000CC"/>
                </a:solidFill>
              </a:rPr>
              <a:t>2)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2852936"/>
            <a:ext cx="91721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 </a:t>
            </a:r>
            <a:r>
              <a:rPr lang="ru-RU" sz="2000" dirty="0" err="1"/>
              <a:t>цьому</a:t>
            </a:r>
            <a:r>
              <a:rPr lang="ru-RU" sz="2000" dirty="0"/>
              <a:t> перший рядок </a:t>
            </a:r>
            <a:r>
              <a:rPr lang="ru-RU" sz="2000" dirty="0" err="1"/>
              <a:t>містить</a:t>
            </a:r>
            <a:r>
              <a:rPr lang="ru-RU" sz="2000" dirty="0"/>
              <a:t> </a:t>
            </a:r>
            <a:r>
              <a:rPr lang="ru-RU" sz="2000" b="1" dirty="0" err="1"/>
              <a:t>визначення</a:t>
            </a:r>
            <a:r>
              <a:rPr lang="ru-RU" sz="2000" dirty="0"/>
              <a:t>, а </a:t>
            </a:r>
            <a:r>
              <a:rPr lang="ru-RU" sz="2000" dirty="0" err="1" smtClean="0"/>
              <a:t>наступн</a:t>
            </a:r>
            <a:r>
              <a:rPr lang="uk-UA" sz="2000" dirty="0" err="1" smtClean="0"/>
              <a:t>ий</a:t>
            </a:r>
            <a:r>
              <a:rPr lang="uk-UA" sz="2000" dirty="0" smtClean="0"/>
              <a:t> рядок – </a:t>
            </a:r>
            <a:r>
              <a:rPr lang="ru-RU" sz="2000" b="1" dirty="0" err="1" smtClean="0"/>
              <a:t>вираз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Дана </a:t>
            </a:r>
            <a:r>
              <a:rPr lang="ru-RU" sz="2000" dirty="0" err="1"/>
              <a:t>відмінність</a:t>
            </a:r>
            <a:r>
              <a:rPr lang="ru-RU" sz="2000" dirty="0"/>
              <a:t> </a:t>
            </a:r>
            <a:r>
              <a:rPr lang="ru-RU" sz="2000" dirty="0" err="1"/>
              <a:t>ґрунтується</a:t>
            </a:r>
            <a:r>
              <a:rPr lang="ru-RU" sz="2000" dirty="0"/>
              <a:t> на </a:t>
            </a:r>
            <a:r>
              <a:rPr lang="ru-RU" sz="2000" dirty="0" err="1" smtClean="0"/>
              <a:t>зв'язуванні</a:t>
            </a:r>
            <a:r>
              <a:rPr lang="ru-RU" sz="2000" dirty="0" smtClean="0"/>
              <a:t> </a:t>
            </a:r>
            <a:r>
              <a:rPr lang="ru-RU" sz="2000" dirty="0" err="1" smtClean="0"/>
              <a:t>означень</a:t>
            </a:r>
            <a:r>
              <a:rPr lang="ru-RU" sz="2000" dirty="0" smtClean="0"/>
              <a:t> </a:t>
            </a:r>
            <a:r>
              <a:rPr lang="en-GB" sz="2000" b="1" dirty="0" smtClean="0">
                <a:solidFill>
                  <a:srgbClr val="0000CC"/>
                </a:solidFill>
              </a:rPr>
              <a:t>define</a:t>
            </a:r>
            <a:r>
              <a:rPr lang="uk-UA" sz="2000" b="1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та</a:t>
            </a:r>
            <a:r>
              <a:rPr lang="en-US" sz="2000" dirty="0" smtClean="0"/>
              <a:t> </a:t>
            </a:r>
            <a:r>
              <a:rPr lang="ru-RU" sz="2000" b="1" dirty="0" smtClean="0">
                <a:solidFill>
                  <a:srgbClr val="0000CC"/>
                </a:solidFill>
              </a:rPr>
              <a:t>*</a:t>
            </a:r>
            <a:r>
              <a:rPr lang="ru-RU" sz="2000" dirty="0" smtClean="0"/>
              <a:t>. </a:t>
            </a:r>
            <a:endParaRPr lang="en-US" sz="2000" dirty="0" smtClean="0"/>
          </a:p>
          <a:p>
            <a:r>
              <a:rPr lang="ru-RU" sz="2000" dirty="0" smtClean="0"/>
              <a:t>На </a:t>
            </a:r>
            <a:r>
              <a:rPr lang="ru-RU" sz="2000" dirty="0"/>
              <a:t>чисто </a:t>
            </a:r>
            <a:r>
              <a:rPr lang="ru-RU" sz="2000" dirty="0" err="1"/>
              <a:t>синтаксичному</a:t>
            </a:r>
            <a:r>
              <a:rPr lang="ru-RU" sz="2000" dirty="0"/>
              <a:t> </a:t>
            </a:r>
            <a:r>
              <a:rPr lang="ru-RU" sz="2000" dirty="0" err="1"/>
              <a:t>рівні</a:t>
            </a:r>
            <a:r>
              <a:rPr lang="ru-RU" sz="2000" dirty="0"/>
              <a:t> </a:t>
            </a:r>
            <a:r>
              <a:rPr lang="ru-RU" sz="2000" dirty="0" err="1"/>
              <a:t>обидві</a:t>
            </a:r>
            <a:r>
              <a:rPr lang="ru-RU" sz="2000" dirty="0"/>
              <a:t> </a:t>
            </a:r>
            <a:r>
              <a:rPr lang="ru-RU" sz="2000" dirty="0" smtClean="0"/>
              <a:t>є</a:t>
            </a:r>
            <a:r>
              <a:rPr lang="en-US" sz="2000" dirty="0" smtClean="0"/>
              <a:t> </a:t>
            </a:r>
            <a:r>
              <a:rPr lang="ru-RU" sz="2000" b="1" dirty="0" smtClean="0">
                <a:solidFill>
                  <a:srgbClr val="0000CC"/>
                </a:solidFill>
              </a:rPr>
              <a:t>формами</a:t>
            </a:r>
            <a:r>
              <a:rPr lang="ru-RU" sz="2000" dirty="0"/>
              <a:t>, а форма є </a:t>
            </a:r>
            <a:r>
              <a:rPr lang="ru-RU" sz="2000" dirty="0" err="1"/>
              <a:t>узагальненою</a:t>
            </a:r>
            <a:r>
              <a:rPr lang="ru-RU" sz="2000" dirty="0"/>
              <a:t> </a:t>
            </a:r>
            <a:r>
              <a:rPr lang="ru-RU" sz="2000" dirty="0" err="1"/>
              <a:t>назвою</a:t>
            </a:r>
            <a:r>
              <a:rPr lang="ru-RU" sz="2000" dirty="0"/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синтаксич</a:t>
            </a:r>
            <a:r>
              <a:rPr lang="uk-UA" sz="2000" dirty="0" smtClean="0">
                <a:solidFill>
                  <a:srgbClr val="C00000"/>
                </a:solidFill>
              </a:rPr>
              <a:t>них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частин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програми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en-GB" sz="2000" dirty="0"/>
              <a:t>Scheme. </a:t>
            </a:r>
            <a:endParaRPr lang="uk-UA" sz="2000" dirty="0" smtClean="0"/>
          </a:p>
          <a:p>
            <a:r>
              <a:rPr lang="ru-RU" sz="2000" dirty="0" err="1" smtClean="0"/>
              <a:t>Зокрема</a:t>
            </a:r>
            <a:r>
              <a:rPr lang="ru-RU" sz="2000" dirty="0"/>
              <a:t>, </a:t>
            </a:r>
            <a:r>
              <a:rPr lang="ru-RU" sz="2000" b="1" dirty="0">
                <a:solidFill>
                  <a:srgbClr val="0000CC"/>
                </a:solidFill>
              </a:rPr>
              <a:t>23</a:t>
            </a:r>
            <a:r>
              <a:rPr lang="ru-RU" sz="2000" dirty="0"/>
              <a:t> </a:t>
            </a:r>
            <a:r>
              <a:rPr lang="ru-RU" sz="2000" dirty="0" smtClean="0"/>
              <a:t>є </a:t>
            </a:r>
            <a:r>
              <a:rPr lang="ru-RU" sz="2000" dirty="0" err="1" smtClean="0"/>
              <a:t>підформою</a:t>
            </a:r>
            <a:r>
              <a:rPr lang="ru-RU" sz="2000" dirty="0" smtClean="0"/>
              <a:t> </a:t>
            </a:r>
            <a:r>
              <a:rPr lang="ru-RU" sz="2000" dirty="0" err="1"/>
              <a:t>форми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define x 23)</a:t>
            </a:r>
            <a:endParaRPr lang="ru-RU" sz="2000" b="1" dirty="0">
              <a:solidFill>
                <a:srgbClr val="0000CC"/>
              </a:solidFill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971600" y="4869160"/>
            <a:ext cx="8118087" cy="1461251"/>
            <a:chOff x="971600" y="4869160"/>
            <a:chExt cx="8118087" cy="1461251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3138353" y="4869160"/>
              <a:ext cx="3881919" cy="12961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3423462" y="5484341"/>
              <a:ext cx="644482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4730597" y="5484341"/>
              <a:ext cx="644482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37524" y="4964574"/>
              <a:ext cx="883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define</a:t>
              </a:r>
              <a:endParaRPr lang="ru-RU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80608" y="5513903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23</a:t>
              </a:r>
              <a:endParaRPr lang="ru-RU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89250" y="551390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x</a:t>
              </a:r>
              <a:endParaRPr lang="ru-RU" sz="20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796136" y="5484341"/>
              <a:ext cx="1008112" cy="429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76550" y="5513903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0000CC"/>
                  </a:solidFill>
                </a:rPr>
                <a:t>(* x </a:t>
              </a:r>
              <a:r>
                <a:rPr lang="en-GB" sz="2000" dirty="0" smtClean="0">
                  <a:solidFill>
                    <a:srgbClr val="0000CC"/>
                  </a:solidFill>
                </a:rPr>
                <a:t>2)</a:t>
              </a:r>
              <a:endParaRPr lang="ru-RU" sz="2000" dirty="0"/>
            </a:p>
          </p:txBody>
        </p:sp>
        <p:cxnSp>
          <p:nvCxnSpPr>
            <p:cNvPr id="19" name="Прямая со стрелкой 18"/>
            <p:cNvCxnSpPr>
              <a:stCxn id="20" idx="0"/>
            </p:cNvCxnSpPr>
            <p:nvPr/>
          </p:nvCxnSpPr>
          <p:spPr>
            <a:xfrm flipV="1">
              <a:off x="1619672" y="5317798"/>
              <a:ext cx="1518681" cy="596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71600" y="5914013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000" dirty="0" smtClean="0"/>
                <a:t>форма</a:t>
              </a:r>
              <a:endParaRPr lang="ru-RU" sz="2000" dirty="0"/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 flipH="1" flipV="1">
              <a:off x="6796422" y="5735632"/>
              <a:ext cx="886503" cy="378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682925" y="5930301"/>
              <a:ext cx="1406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000" dirty="0" err="1" smtClean="0"/>
                <a:t>підформа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84493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79512" y="46059"/>
            <a:ext cx="82438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700" b="1" dirty="0">
                <a:solidFill>
                  <a:schemeClr val="bg1"/>
                </a:solidFill>
              </a:rPr>
              <a:t>Література з </a:t>
            </a:r>
            <a:r>
              <a:rPr lang="uk-UA" sz="2700" b="1" dirty="0" smtClean="0">
                <a:solidFill>
                  <a:schemeClr val="bg1"/>
                </a:solidFill>
              </a:rPr>
              <a:t>програмування на </a:t>
            </a:r>
            <a:r>
              <a:rPr lang="en-US" sz="2700" b="1" dirty="0" smtClean="0">
                <a:solidFill>
                  <a:schemeClr val="bg1"/>
                </a:solidFill>
              </a:rPr>
              <a:t>Scheme</a:t>
            </a:r>
            <a:endParaRPr lang="uk-UA" sz="27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80728"/>
            <a:ext cx="9144000" cy="58169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1800" dirty="0" smtClean="0"/>
              <a:t>Навчальні матеріали </a:t>
            </a:r>
            <a:r>
              <a:rPr lang="uk-UA" sz="1800" dirty="0" err="1" smtClean="0"/>
              <a:t>Ковалюк</a:t>
            </a:r>
            <a:r>
              <a:rPr lang="uk-UA" sz="1800" dirty="0" smtClean="0"/>
              <a:t> Т.В.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://github.com/tkovalyuk</a:t>
            </a:r>
            <a:r>
              <a:rPr lang="en-US" sz="1800" dirty="0" smtClean="0">
                <a:hlinkClick r:id="rId2"/>
              </a:rPr>
              <a:t>/</a:t>
            </a:r>
            <a:endParaRPr lang="uk-UA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1800" dirty="0" smtClean="0"/>
              <a:t>Стандарт </a:t>
            </a:r>
            <a:r>
              <a:rPr lang="en-US" sz="1800" dirty="0" smtClean="0"/>
              <a:t>Scheme</a:t>
            </a:r>
            <a:r>
              <a:rPr lang="uk-UA" sz="1800" dirty="0" smtClean="0"/>
              <a:t>, версія 6.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GB" sz="1800" dirty="0" smtClean="0">
                <a:hlinkClick r:id="rId3"/>
              </a:rPr>
              <a:t>http</a:t>
            </a:r>
            <a:r>
              <a:rPr lang="en-GB" sz="1800" dirty="0">
                <a:hlinkClick r:id="rId3"/>
              </a:rPr>
              <a:t>://</a:t>
            </a:r>
            <a:r>
              <a:rPr lang="en-GB" sz="1800" dirty="0" smtClean="0">
                <a:hlinkClick r:id="rId3"/>
              </a:rPr>
              <a:t>www.r6rs.org/final/html/r6rs/r6rs-Z-H-2.html#node_toc_start</a:t>
            </a:r>
            <a:endParaRPr lang="uk-UA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1800" dirty="0"/>
              <a:t>Стандарт </a:t>
            </a:r>
            <a:r>
              <a:rPr lang="en-US" sz="1800" dirty="0"/>
              <a:t>Scheme</a:t>
            </a:r>
            <a:r>
              <a:rPr lang="uk-UA" sz="1800" dirty="0"/>
              <a:t>, версія </a:t>
            </a:r>
            <a:r>
              <a:rPr lang="en-US" sz="1800" dirty="0" smtClean="0"/>
              <a:t>7.</a:t>
            </a:r>
            <a:r>
              <a:rPr lang="uk-UA" sz="1800" dirty="0" smtClean="0"/>
              <a:t> </a:t>
            </a:r>
            <a:r>
              <a:rPr lang="en-US" sz="1800" dirty="0" smtClean="0"/>
              <a:t>Revised7 </a:t>
            </a:r>
            <a:r>
              <a:rPr lang="en-US" sz="1800" dirty="0"/>
              <a:t>Report on the Algorithmic Language </a:t>
            </a:r>
            <a:r>
              <a:rPr lang="en-US" sz="1800" dirty="0" smtClean="0"/>
              <a:t>Scheme</a:t>
            </a:r>
            <a:r>
              <a:rPr lang="uk-UA" sz="1800" dirty="0" smtClean="0"/>
              <a:t>. </a:t>
            </a:r>
            <a:r>
              <a:rPr lang="en-GB" sz="1800" dirty="0" smtClean="0">
                <a:hlinkClick r:id="rId4"/>
              </a:rPr>
              <a:t>http</a:t>
            </a:r>
            <a:r>
              <a:rPr lang="en-GB" sz="1800" dirty="0">
                <a:hlinkClick r:id="rId4"/>
              </a:rPr>
              <a:t>://</a:t>
            </a:r>
            <a:r>
              <a:rPr lang="en-GB" sz="1800" dirty="0" smtClean="0">
                <a:hlinkClick r:id="rId4"/>
              </a:rPr>
              <a:t>www.larcenists.org/Documentation/Documentation0.98/r7rs.pdf</a:t>
            </a:r>
            <a:endParaRPr lang="uk-UA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/>
              <a:t>Абельсон</a:t>
            </a:r>
            <a:r>
              <a:rPr lang="ru-RU" sz="1800" dirty="0"/>
              <a:t> Гарольд, </a:t>
            </a:r>
            <a:r>
              <a:rPr lang="ru-RU" sz="1800" dirty="0" err="1"/>
              <a:t>Сассман</a:t>
            </a:r>
            <a:r>
              <a:rPr lang="ru-RU" sz="1800" dirty="0"/>
              <a:t> </a:t>
            </a:r>
            <a:r>
              <a:rPr lang="ru-RU" sz="1800" dirty="0" err="1"/>
              <a:t>Джеральд</a:t>
            </a:r>
            <a:r>
              <a:rPr lang="ru-RU" sz="1800" dirty="0"/>
              <a:t> </a:t>
            </a:r>
            <a:r>
              <a:rPr lang="ru-RU" sz="1800" dirty="0" err="1"/>
              <a:t>Джей</a:t>
            </a:r>
            <a:r>
              <a:rPr lang="ru-RU" sz="1800" dirty="0"/>
              <a:t>, </a:t>
            </a:r>
            <a:r>
              <a:rPr lang="ru-RU" sz="1800" dirty="0" err="1"/>
              <a:t>Сассман</a:t>
            </a:r>
            <a:r>
              <a:rPr lang="ru-RU" sz="1800" dirty="0"/>
              <a:t> </a:t>
            </a:r>
            <a:r>
              <a:rPr lang="ru-RU" sz="1800" dirty="0" err="1"/>
              <a:t>Джули</a:t>
            </a:r>
            <a:r>
              <a:rPr lang="ru-RU" sz="1800" dirty="0"/>
              <a:t>. Структура и интерпретация компьютерных </a:t>
            </a:r>
            <a:r>
              <a:rPr lang="ru-RU" sz="1800" dirty="0" smtClean="0"/>
              <a:t>программ. </a:t>
            </a:r>
            <a:r>
              <a:rPr lang="en-GB" sz="1800" dirty="0">
                <a:hlinkClick r:id="rId5"/>
              </a:rPr>
              <a:t>https://www.twirpx.com/file/81061</a:t>
            </a:r>
            <a:r>
              <a:rPr lang="en-GB" sz="1800" dirty="0" smtClean="0">
                <a:hlinkClick r:id="rId5"/>
              </a:rPr>
              <a:t>/</a:t>
            </a:r>
            <a:r>
              <a:rPr lang="uk-UA" sz="1800" dirty="0" smtClean="0"/>
              <a:t/>
            </a:r>
            <a:br>
              <a:rPr lang="uk-UA" sz="1800" dirty="0" smtClean="0"/>
            </a:br>
            <a:r>
              <a:rPr lang="en-GB" sz="1200" dirty="0"/>
              <a:t>https://library.kre.dp.ua/Books/2-4%20kurs/%D0%90%D0%BB%D0%B3%D0%BE%D1%80%D0%B8%D1%82%D0%BC%D0%B8%20%D1%96%20%D0%BC%D0%B5%D1%82%D0%BE%D0%B4%D0%B8%20%D0%BE%D0%B1%D1%87%D0%B8%D1%81%D0%BB%D0%B5%D0%BD%D1%8C/%D0%94%D0%BE%D0%B4%D0%B0%D1%82%D0%BA%D0%BE%D0%B2%D1%96%20%D0%BC%D0%B0%D1%82%D0%B5%D1%80%D1%96%D0%B0%D0%BB%D0%B8/%D0%90%D0%B1%D0%B5%D0%BB%D1%8C%D1%81%D0%BE%D0%BD%2C%20%D0%A1%D0%B0%D1%81%D1%81%D0%BC%D0%B0%D0%BD%20-%</a:t>
            </a:r>
            <a:r>
              <a:rPr lang="en-GB" sz="1200" dirty="0" smtClean="0"/>
              <a:t>20%D0%A1%D1%82%D1%80%D1%83%D0%BA%D1%82%D1%83%D1%80%D0%B0%20%D0%B8%20%D0%B8%D0%BD%D1%82%D0%B5%D1%80%D0%BF%D1%80%D0%B5%D1%82%D0%B0%D1%86%D0%B8%D1%8F%20%D0%BA%D0%BE%D0%BC%D0%BF%D1%8C%D1%8E%D1%82%D0%B5%D1%80%D0%BD%D1%8B%D1%85%20%D0%BF%D1%80%D0%BE%D0%B3%D1%80%D0%B0%D0%BC%D0%BC.pdf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R. Kent </a:t>
            </a:r>
            <a:r>
              <a:rPr lang="en-US" sz="1800" dirty="0" err="1"/>
              <a:t>Dybvig</a:t>
            </a:r>
            <a:r>
              <a:rPr lang="en-US" sz="1800" dirty="0"/>
              <a:t>. The Scheme Programming Language. </a:t>
            </a:r>
            <a:r>
              <a:rPr lang="en-US" sz="1800" dirty="0">
                <a:hlinkClick r:id="rId6"/>
              </a:rPr>
              <a:t>https://www.scheme.com/tspl4</a:t>
            </a:r>
            <a:r>
              <a:rPr lang="en-US" sz="1800" dirty="0" smtClean="0">
                <a:hlinkClick r:id="rId6"/>
              </a:rPr>
              <a:t>/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/>
              <a:t>Кристиан</a:t>
            </a:r>
            <a:r>
              <a:rPr lang="ru-RU" sz="1800" dirty="0"/>
              <a:t> </a:t>
            </a:r>
            <a:r>
              <a:rPr lang="ru-RU" sz="1800" dirty="0" err="1"/>
              <a:t>Кеннек</a:t>
            </a:r>
            <a:r>
              <a:rPr lang="ru-RU" sz="1800" dirty="0"/>
              <a:t>. Интерпретация Лиспа и </a:t>
            </a:r>
            <a:r>
              <a:rPr lang="ru-RU" sz="1800" dirty="0" err="1" smtClean="0"/>
              <a:t>Scheme</a:t>
            </a:r>
            <a:r>
              <a:rPr lang="en-US" sz="1800" dirty="0" smtClean="0"/>
              <a:t>. </a:t>
            </a:r>
            <a:r>
              <a:rPr lang="en-US" sz="1800" dirty="0" smtClean="0">
                <a:hlinkClick r:id="rId7"/>
              </a:rPr>
              <a:t>http</a:t>
            </a:r>
            <a:r>
              <a:rPr lang="en-US" sz="1800" dirty="0">
                <a:hlinkClick r:id="rId7"/>
              </a:rPr>
              <a:t>://</a:t>
            </a:r>
            <a:r>
              <a:rPr lang="en-US" sz="1800" dirty="0" smtClean="0">
                <a:hlinkClick r:id="rId7"/>
              </a:rPr>
              <a:t>blog.ilammy.net/lisp/index.html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/>
              <a:t>Майлингова</a:t>
            </a:r>
            <a:r>
              <a:rPr lang="ru-RU" sz="1800" dirty="0"/>
              <a:t> О. Л., </a:t>
            </a:r>
            <a:r>
              <a:rPr lang="ru-RU" sz="1800" dirty="0" err="1"/>
              <a:t>Манжелей</a:t>
            </a:r>
            <a:r>
              <a:rPr lang="ru-RU" sz="1800" dirty="0"/>
              <a:t> С. Г., </a:t>
            </a:r>
            <a:r>
              <a:rPr lang="ru-RU" sz="1800" dirty="0" err="1"/>
              <a:t>Соловская</a:t>
            </a:r>
            <a:r>
              <a:rPr lang="ru-RU" sz="1800" dirty="0"/>
              <a:t> Л. Б. </a:t>
            </a:r>
            <a:r>
              <a:rPr lang="ru-RU" sz="1800" dirty="0" err="1"/>
              <a:t>Прототипирование</a:t>
            </a:r>
            <a:r>
              <a:rPr lang="ru-RU" sz="1800" dirty="0"/>
              <a:t> программ на языке </a:t>
            </a:r>
            <a:r>
              <a:rPr lang="ru-RU" sz="1800" dirty="0" err="1" smtClean="0"/>
              <a:t>Scheme</a:t>
            </a:r>
            <a:r>
              <a:rPr lang="en-US" sz="1800" dirty="0"/>
              <a:t>. </a:t>
            </a:r>
            <a:r>
              <a:rPr lang="en-US" sz="1800" dirty="0">
                <a:hlinkClick r:id="rId8"/>
              </a:rPr>
              <a:t>https://</a:t>
            </a:r>
            <a:r>
              <a:rPr lang="en-US" sz="1800" dirty="0" smtClean="0">
                <a:hlinkClick r:id="rId8"/>
              </a:rPr>
              <a:t>docplayer.ru/71381060-Prototipirovanie-programm-na-yazyke-scheme-metodicheskoe-posobie-po-praktikumu.html</a:t>
            </a:r>
            <a:r>
              <a:rPr lang="en-US" sz="1800" dirty="0" smtClean="0"/>
              <a:t> </a:t>
            </a:r>
            <a:endParaRPr lang="ru-RU" sz="1800" dirty="0">
              <a:latin typeface="Tahoma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40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/>
              <a:t>Джерела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062335"/>
            <a:ext cx="88459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1. </a:t>
            </a:r>
            <a:r>
              <a:rPr lang="en-US" sz="2000" dirty="0" smtClean="0"/>
              <a:t>Harold Abelson</a:t>
            </a:r>
            <a:r>
              <a:rPr lang="uk-UA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/>
              <a:t>Gerald Jay </a:t>
            </a:r>
            <a:r>
              <a:rPr lang="en-US" sz="2000" dirty="0" err="1" smtClean="0"/>
              <a:t>Sussman</a:t>
            </a:r>
            <a:r>
              <a:rPr lang="uk-UA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/>
              <a:t>Julie </a:t>
            </a:r>
            <a:r>
              <a:rPr lang="en-US" sz="2000" dirty="0" err="1" smtClean="0"/>
              <a:t>Sussman</a:t>
            </a:r>
            <a:r>
              <a:rPr lang="uk-UA" sz="2000" dirty="0" smtClean="0"/>
              <a:t>. </a:t>
            </a:r>
            <a:r>
              <a:rPr lang="en-US" sz="2000" dirty="0"/>
              <a:t>Structure and Interpretation</a:t>
            </a:r>
          </a:p>
          <a:p>
            <a:r>
              <a:rPr lang="en-US" sz="2000" dirty="0"/>
              <a:t>of Computer </a:t>
            </a:r>
            <a:r>
              <a:rPr lang="en-US" sz="2000" dirty="0" smtClean="0"/>
              <a:t>Programs</a:t>
            </a:r>
            <a:r>
              <a:rPr lang="uk-UA" sz="2000" dirty="0" smtClean="0"/>
              <a:t>. </a:t>
            </a:r>
            <a:r>
              <a:rPr lang="en-US" sz="2000" dirty="0"/>
              <a:t>The MIT </a:t>
            </a:r>
            <a:r>
              <a:rPr lang="en-US" sz="2000" dirty="0" smtClean="0"/>
              <a:t>Press</a:t>
            </a:r>
            <a:r>
              <a:rPr lang="uk-UA" sz="2000" dirty="0" smtClean="0"/>
              <a:t>. 2005 (</a:t>
            </a:r>
            <a:r>
              <a:rPr lang="uk-UA" sz="2000" dirty="0" err="1"/>
              <a:t>Харольд</a:t>
            </a:r>
            <a:r>
              <a:rPr lang="uk-UA" sz="2000" dirty="0"/>
              <a:t> </a:t>
            </a:r>
            <a:r>
              <a:rPr lang="uk-UA" sz="2000" dirty="0" err="1" smtClean="0"/>
              <a:t>Абельсон</a:t>
            </a:r>
            <a:r>
              <a:rPr lang="uk-UA" sz="2000" dirty="0" smtClean="0"/>
              <a:t>, Джеральд </a:t>
            </a:r>
            <a:r>
              <a:rPr lang="uk-UA" sz="2000" dirty="0" err="1" smtClean="0"/>
              <a:t>Джей</a:t>
            </a:r>
            <a:r>
              <a:rPr lang="uk-UA" sz="2000" dirty="0" smtClean="0"/>
              <a:t> </a:t>
            </a:r>
            <a:r>
              <a:rPr lang="uk-UA" sz="2000" dirty="0" err="1" smtClean="0"/>
              <a:t>Сассман</a:t>
            </a:r>
            <a:r>
              <a:rPr lang="uk-UA" sz="2000" dirty="0" smtClean="0"/>
              <a:t>, </a:t>
            </a:r>
            <a:r>
              <a:rPr lang="uk-UA" sz="2000" dirty="0" err="1" smtClean="0"/>
              <a:t>Джули</a:t>
            </a:r>
            <a:r>
              <a:rPr lang="uk-UA" sz="2000" dirty="0" smtClean="0"/>
              <a:t> </a:t>
            </a:r>
            <a:r>
              <a:rPr lang="uk-UA" sz="2000" dirty="0" err="1" smtClean="0"/>
              <a:t>Сассман</a:t>
            </a:r>
            <a:r>
              <a:rPr lang="uk-UA" sz="2000" dirty="0" smtClean="0"/>
              <a:t>. </a:t>
            </a:r>
            <a:r>
              <a:rPr lang="uk-UA" sz="2000" dirty="0"/>
              <a:t>Структура и </a:t>
            </a:r>
            <a:r>
              <a:rPr lang="uk-UA" sz="2000" dirty="0" err="1" smtClean="0"/>
              <a:t>интерпретация</a:t>
            </a:r>
            <a:r>
              <a:rPr lang="uk-UA" sz="2000" dirty="0" smtClean="0"/>
              <a:t> </a:t>
            </a:r>
            <a:r>
              <a:rPr lang="uk-UA" sz="2000" dirty="0" err="1" smtClean="0"/>
              <a:t>компьютерных</a:t>
            </a:r>
            <a:r>
              <a:rPr lang="uk-UA" sz="2000" dirty="0" smtClean="0"/>
              <a:t> </a:t>
            </a:r>
            <a:r>
              <a:rPr lang="uk-UA" sz="2000" dirty="0" err="1" smtClean="0"/>
              <a:t>программ</a:t>
            </a:r>
            <a:r>
              <a:rPr lang="uk-UA" sz="2000" dirty="0" smtClean="0"/>
              <a:t>.</a:t>
            </a:r>
            <a:endParaRPr lang="uk-UA" sz="2000" dirty="0"/>
          </a:p>
          <a:p>
            <a:r>
              <a:rPr lang="uk-UA" sz="2000" dirty="0" smtClean="0"/>
              <a:t>«</a:t>
            </a:r>
            <a:r>
              <a:rPr lang="uk-UA" sz="2000" dirty="0" err="1" smtClean="0"/>
              <a:t>Добросвет</a:t>
            </a:r>
            <a:r>
              <a:rPr lang="uk-UA" sz="2000" dirty="0" smtClean="0"/>
              <a:t>», </a:t>
            </a:r>
            <a:r>
              <a:rPr lang="uk-UA" sz="2000" dirty="0"/>
              <a:t>2006</a:t>
            </a:r>
            <a:r>
              <a:rPr lang="uk-UA" sz="2000" dirty="0" smtClean="0"/>
              <a:t>) </a:t>
            </a:r>
          </a:p>
          <a:p>
            <a:r>
              <a:rPr lang="uk-UA" sz="2000" dirty="0" smtClean="0"/>
              <a:t>2. </a:t>
            </a:r>
            <a:r>
              <a:rPr lang="uk-UA" sz="2000" dirty="0" err="1" smtClean="0"/>
              <a:t>Филд</a:t>
            </a:r>
            <a:r>
              <a:rPr lang="uk-UA" sz="2000" dirty="0" smtClean="0"/>
              <a:t>. А., </a:t>
            </a:r>
            <a:r>
              <a:rPr lang="uk-UA" sz="2000" dirty="0" err="1" smtClean="0"/>
              <a:t>Харрисон</a:t>
            </a:r>
            <a:r>
              <a:rPr lang="uk-UA" sz="2000" dirty="0" smtClean="0"/>
              <a:t>  П. </a:t>
            </a:r>
            <a:r>
              <a:rPr lang="uk-UA" sz="2000" dirty="0" err="1" smtClean="0"/>
              <a:t>Функциональное</a:t>
            </a:r>
            <a:r>
              <a:rPr lang="uk-UA" sz="2000" dirty="0" smtClean="0"/>
              <a:t> </a:t>
            </a:r>
            <a:r>
              <a:rPr lang="uk-UA" sz="2000" dirty="0" err="1" smtClean="0"/>
              <a:t>программирование</a:t>
            </a:r>
            <a:r>
              <a:rPr lang="uk-UA" sz="2000" dirty="0" smtClean="0"/>
              <a:t>. –М.: «Мир», 1993</a:t>
            </a:r>
          </a:p>
          <a:p>
            <a:r>
              <a:rPr lang="uk-UA" sz="2000" dirty="0" smtClean="0"/>
              <a:t>3.</a:t>
            </a:r>
            <a:r>
              <a:rPr lang="ru-RU" sz="2000" dirty="0"/>
              <a:t> </a:t>
            </a:r>
            <a:r>
              <a:rPr lang="ru-RU" sz="2000" dirty="0" smtClean="0"/>
              <a:t>Городня Л. Введение </a:t>
            </a:r>
            <a:r>
              <a:rPr lang="ru-RU" sz="2000" dirty="0"/>
              <a:t>программирование на языке </a:t>
            </a:r>
            <a:r>
              <a:rPr lang="ru-RU" sz="2000" dirty="0" smtClean="0"/>
              <a:t>Лисп. </a:t>
            </a:r>
            <a:r>
              <a:rPr lang="en-US" sz="2000" dirty="0" smtClean="0"/>
              <a:t>http</a:t>
            </a:r>
            <a:r>
              <a:rPr lang="en-US" sz="2000" dirty="0"/>
              <a:t>://ict.edu.ru/ft/005133/prog_lisp.pdf</a:t>
            </a:r>
            <a:r>
              <a:rPr lang="uk-UA" sz="2000" dirty="0" smtClean="0"/>
              <a:t>     </a:t>
            </a:r>
          </a:p>
          <a:p>
            <a:r>
              <a:rPr lang="uk-UA" sz="2000" dirty="0" smtClean="0"/>
              <a:t>4. </a:t>
            </a:r>
            <a:r>
              <a:rPr lang="uk-UA" sz="2000" dirty="0" err="1" smtClean="0"/>
              <a:t>Хювенен</a:t>
            </a:r>
            <a:r>
              <a:rPr lang="uk-UA" sz="2000" dirty="0" smtClean="0"/>
              <a:t> Є.  </a:t>
            </a:r>
            <a:r>
              <a:rPr lang="uk-UA" sz="2000" dirty="0" err="1" smtClean="0"/>
              <a:t>Сеппянен</a:t>
            </a:r>
            <a:r>
              <a:rPr lang="uk-UA" sz="2000" dirty="0" smtClean="0"/>
              <a:t> И. Мир </a:t>
            </a:r>
            <a:r>
              <a:rPr lang="uk-UA" sz="2000" dirty="0" err="1" smtClean="0"/>
              <a:t>Лиспа</a:t>
            </a:r>
            <a:r>
              <a:rPr lang="uk-UA" sz="2000" dirty="0" smtClean="0"/>
              <a:t>. Т.1. </a:t>
            </a:r>
            <a:r>
              <a:rPr lang="uk-UA" sz="2000" dirty="0" err="1" smtClean="0"/>
              <a:t>Введение</a:t>
            </a:r>
            <a:r>
              <a:rPr lang="uk-UA" sz="2000" dirty="0" smtClean="0"/>
              <a:t> в </a:t>
            </a:r>
            <a:r>
              <a:rPr lang="uk-UA" sz="2000" dirty="0" err="1"/>
              <a:t>Л</a:t>
            </a:r>
            <a:r>
              <a:rPr lang="uk-UA" sz="2000" dirty="0" err="1" smtClean="0"/>
              <a:t>исп</a:t>
            </a:r>
            <a:r>
              <a:rPr lang="uk-UA" sz="2000" dirty="0" smtClean="0"/>
              <a:t> и </a:t>
            </a:r>
            <a:r>
              <a:rPr lang="uk-UA" sz="2000" dirty="0" err="1" smtClean="0"/>
              <a:t>функциональное</a:t>
            </a:r>
            <a:r>
              <a:rPr lang="uk-UA" sz="2000" dirty="0" smtClean="0"/>
              <a:t> </a:t>
            </a:r>
            <a:r>
              <a:rPr lang="uk-UA" sz="2000" dirty="0" err="1" smtClean="0"/>
              <a:t>программирование</a:t>
            </a:r>
            <a:r>
              <a:rPr lang="uk-UA" sz="2000" dirty="0" smtClean="0"/>
              <a:t>. 1990 </a:t>
            </a:r>
            <a:r>
              <a:rPr lang="en-US" sz="2000" dirty="0" smtClean="0">
                <a:hlinkClick r:id="rId2"/>
              </a:rPr>
              <a:t>bydlokoder.ru/</a:t>
            </a:r>
            <a:r>
              <a:rPr lang="en-US" sz="2000" dirty="0" err="1" smtClean="0">
                <a:hlinkClick r:id="rId2"/>
              </a:rPr>
              <a:t>index.php?p</a:t>
            </a:r>
            <a:r>
              <a:rPr lang="en-US" sz="2000" dirty="0" smtClean="0">
                <a:hlinkClick r:id="rId2"/>
              </a:rPr>
              <a:t>=</a:t>
            </a:r>
            <a:r>
              <a:rPr lang="en-US" sz="2000" dirty="0" err="1" smtClean="0">
                <a:hlinkClick r:id="rId2"/>
              </a:rPr>
              <a:t>books_LISP</a:t>
            </a:r>
            <a:endParaRPr lang="uk-UA" sz="2000" dirty="0" smtClean="0">
              <a:hlinkClick r:id="rId2"/>
            </a:endParaRPr>
          </a:p>
          <a:p>
            <a:pPr fontAlgn="base"/>
            <a:r>
              <a:rPr lang="uk-UA" sz="2000" dirty="0" smtClean="0"/>
              <a:t>5. </a:t>
            </a:r>
            <a:r>
              <a:rPr lang="ru-RU" sz="2000" i="1" dirty="0" err="1"/>
              <a:t>Кристиан</a:t>
            </a:r>
            <a:r>
              <a:rPr lang="ru-RU" sz="2000" i="1" dirty="0"/>
              <a:t> </a:t>
            </a:r>
            <a:r>
              <a:rPr lang="ru-RU" sz="2000" i="1" dirty="0" err="1" smtClean="0"/>
              <a:t>Кеннек</a:t>
            </a:r>
            <a:r>
              <a:rPr lang="ru-RU" sz="2000" b="1" i="1" dirty="0" smtClean="0"/>
              <a:t>. </a:t>
            </a:r>
            <a:r>
              <a:rPr lang="ru-RU" sz="2000" dirty="0" smtClean="0"/>
              <a:t>Интерпретация Лиспа </a:t>
            </a:r>
            <a:r>
              <a:rPr lang="ru-RU" sz="2000" dirty="0"/>
              <a:t>и </a:t>
            </a:r>
            <a:r>
              <a:rPr lang="ru-RU" sz="2000" dirty="0" err="1" smtClean="0"/>
              <a:t>Scheme</a:t>
            </a:r>
            <a:r>
              <a:rPr lang="ru-RU" sz="2000" dirty="0" smtClean="0"/>
              <a:t>. </a:t>
            </a:r>
            <a:r>
              <a:rPr lang="ru-RU" sz="2000" dirty="0" err="1" smtClean="0"/>
              <a:t>Електронний</a:t>
            </a:r>
            <a:r>
              <a:rPr lang="ru-RU" sz="2000" dirty="0" smtClean="0"/>
              <a:t> ресурс. Режим доступу: </a:t>
            </a:r>
            <a:r>
              <a:rPr lang="en-US" sz="2000" dirty="0">
                <a:hlinkClick r:id="rId3"/>
              </a:rPr>
              <a:t>http://blog.ilammy.net/lisp</a:t>
            </a:r>
            <a:r>
              <a:rPr lang="en-US" sz="2000" dirty="0" smtClean="0">
                <a:hlinkClick r:id="rId3"/>
              </a:rPr>
              <a:t>/</a:t>
            </a:r>
            <a:r>
              <a:rPr lang="uk-UA" sz="2000" dirty="0" smtClean="0"/>
              <a:t> </a:t>
            </a:r>
            <a:endParaRPr lang="ru-RU" sz="2000" dirty="0"/>
          </a:p>
          <a:p>
            <a:endParaRPr lang="en-US" sz="2000" dirty="0">
              <a:hlinkClick r:id="rId2"/>
            </a:endParaRP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206119953"/>
      </p:ext>
    </p:extLst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42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25" y="1404252"/>
            <a:ext cx="9036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600" dirty="0" smtClean="0"/>
              <a:t>Антон </a:t>
            </a:r>
            <a:r>
              <a:rPr lang="ru-RU" sz="1600" dirty="0" err="1" smtClean="0"/>
              <a:t>Холомьёв</a:t>
            </a:r>
            <a:r>
              <a:rPr lang="ru-RU" sz="1600" dirty="0" smtClean="0"/>
              <a:t>. Учебник </a:t>
            </a:r>
            <a:r>
              <a:rPr lang="ru-RU" sz="1600" dirty="0"/>
              <a:t>по </a:t>
            </a:r>
            <a:r>
              <a:rPr lang="en-GB" sz="1600" dirty="0" smtClean="0"/>
              <a:t>Haskell</a:t>
            </a:r>
            <a:r>
              <a:rPr lang="uk-UA" sz="1600" dirty="0" smtClean="0"/>
              <a:t>. </a:t>
            </a:r>
            <a:br>
              <a:rPr lang="uk-UA" sz="1600" dirty="0" smtClean="0"/>
            </a:br>
            <a:r>
              <a:rPr lang="en-GB" sz="1600" dirty="0" smtClean="0">
                <a:hlinkClick r:id="rId2"/>
              </a:rPr>
              <a:t>https</a:t>
            </a:r>
            <a:r>
              <a:rPr lang="en-GB" sz="1600" dirty="0">
                <a:hlinkClick r:id="rId2"/>
              </a:rPr>
              <a:t>://</a:t>
            </a:r>
            <a:r>
              <a:rPr lang="en-GB" sz="1600" dirty="0" smtClean="0">
                <a:hlinkClick r:id="rId2"/>
              </a:rPr>
              <a:t>docplayer.ru/25937980-Uchebnik-po-haskell-anton-holomyov.html</a:t>
            </a:r>
            <a:endParaRPr lang="en-GB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600" dirty="0" err="1"/>
              <a:t>John</a:t>
            </a:r>
            <a:r>
              <a:rPr lang="ru-RU" sz="1600" dirty="0"/>
              <a:t> </a:t>
            </a:r>
            <a:r>
              <a:rPr lang="ru-RU" sz="1600" dirty="0" err="1" smtClean="0"/>
              <a:t>Harrison</a:t>
            </a:r>
            <a:r>
              <a:rPr lang="en-US" sz="1600" dirty="0" smtClean="0"/>
              <a:t>. </a:t>
            </a:r>
            <a:r>
              <a:rPr lang="ru-RU" sz="1600" dirty="0" smtClean="0"/>
              <a:t>Введение </a:t>
            </a:r>
            <a:r>
              <a:rPr lang="ru-RU" sz="1600" dirty="0"/>
              <a:t>в функциональное </a:t>
            </a:r>
            <a:r>
              <a:rPr lang="ru-RU" sz="1600" dirty="0" smtClean="0"/>
              <a:t>программирование</a:t>
            </a:r>
            <a:r>
              <a:rPr lang="en-US" sz="1600" dirty="0"/>
              <a:t>.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nsu.ru/xmlui/bitstream/handle/nsu/8874/Harrison.pdf;jsessionid=7BDBFCF0EA05BFD026052B868E6DAEDF?sequence=1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600" dirty="0"/>
              <a:t>Лидия </a:t>
            </a:r>
            <a:r>
              <a:rPr lang="ru-RU" sz="1600" dirty="0" err="1" smtClean="0"/>
              <a:t>Городняя</a:t>
            </a:r>
            <a:r>
              <a:rPr lang="en-US" sz="1600" dirty="0" smtClean="0"/>
              <a:t>. </a:t>
            </a:r>
            <a:r>
              <a:rPr lang="ru-RU" sz="1600" dirty="0" smtClean="0"/>
              <a:t>Введение </a:t>
            </a:r>
            <a:r>
              <a:rPr lang="ru-RU" sz="1600" dirty="0"/>
              <a:t>в программирование на языке </a:t>
            </a:r>
            <a:r>
              <a:rPr lang="ru-RU" sz="1600" dirty="0" smtClean="0"/>
              <a:t>Лисп</a:t>
            </a:r>
            <a:r>
              <a:rPr lang="en-US" sz="1600" dirty="0"/>
              <a:t>. </a:t>
            </a: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window.edu.ru/resource/684/41684/files/prog_lisp.pdf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uk-UA" sz="1600" dirty="0" err="1" smtClean="0"/>
              <a:t>Практический</a:t>
            </a:r>
            <a:r>
              <a:rPr lang="uk-UA" sz="1600" dirty="0" smtClean="0"/>
              <a:t> </a:t>
            </a:r>
            <a:r>
              <a:rPr lang="en-US" sz="1600" dirty="0" smtClean="0"/>
              <a:t>Common Lisp.</a:t>
            </a:r>
            <a:r>
              <a:rPr lang="uk-UA" sz="1600" dirty="0" smtClean="0"/>
              <a:t> </a:t>
            </a:r>
            <a:r>
              <a:rPr lang="en-GB" sz="1600" dirty="0">
                <a:hlinkClick r:id="rId5"/>
              </a:rPr>
              <a:t>http://</a:t>
            </a:r>
            <a:r>
              <a:rPr lang="en-GB" sz="1600" dirty="0" smtClean="0">
                <a:hlinkClick r:id="rId5"/>
              </a:rPr>
              <a:t>lisper.ru/pcl/pcl.pdf</a:t>
            </a:r>
            <a:r>
              <a:rPr lang="uk-UA" sz="1600" dirty="0" smtClean="0"/>
              <a:t> </a:t>
            </a:r>
            <a:endParaRPr lang="ru-RU" sz="1600" dirty="0"/>
          </a:p>
          <a:p>
            <a:pPr marL="457200" indent="-457200">
              <a:buFont typeface="+mj-lt"/>
              <a:buAutoNum type="arabicPeriod"/>
            </a:pPr>
            <a:endParaRPr lang="en-GB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42138" y="980728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uk-UA" sz="2000" dirty="0"/>
              <a:t>Інші мови функціонального програмування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9512" y="46059"/>
            <a:ext cx="89097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700" b="1" dirty="0">
                <a:solidFill>
                  <a:schemeClr val="bg1"/>
                </a:solidFill>
              </a:rPr>
              <a:t>Література з </a:t>
            </a:r>
            <a:r>
              <a:rPr lang="uk-UA" sz="2700" b="1" dirty="0" smtClean="0">
                <a:solidFill>
                  <a:schemeClr val="bg1"/>
                </a:solidFill>
              </a:rPr>
              <a:t>програмування на </a:t>
            </a:r>
            <a:r>
              <a:rPr lang="en-US" sz="2700" b="1" dirty="0" smtClean="0">
                <a:solidFill>
                  <a:schemeClr val="bg1"/>
                </a:solidFill>
              </a:rPr>
              <a:t>Haskell, Lisp, Common Lisp</a:t>
            </a:r>
            <a:r>
              <a:rPr lang="en-US" sz="2700" b="1" smtClean="0">
                <a:solidFill>
                  <a:schemeClr val="bg1"/>
                </a:solidFill>
              </a:rPr>
              <a:t>,  ML</a:t>
            </a:r>
            <a:endParaRPr lang="uk-UA" sz="2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12031"/>
      </p:ext>
    </p:extLst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43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3528" y="2564904"/>
            <a:ext cx="7848872" cy="296386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i="0" dirty="0" err="1" smtClean="0"/>
              <a:t>Дякую</a:t>
            </a:r>
            <a:r>
              <a:rPr lang="ru-RU" i="0" dirty="0" smtClean="0"/>
              <a:t> за </a:t>
            </a:r>
            <a:r>
              <a:rPr lang="ru-RU" i="0" dirty="0" err="1" smtClean="0"/>
              <a:t>увагу</a:t>
            </a:r>
            <a:r>
              <a:rPr lang="ru-RU" i="0" dirty="0" smtClean="0"/>
              <a:t/>
            </a:r>
            <a:br>
              <a:rPr lang="ru-RU" i="0" dirty="0" smtClean="0"/>
            </a:br>
            <a:r>
              <a:rPr lang="ru-RU" i="0" dirty="0" smtClean="0"/>
              <a:t/>
            </a:r>
            <a:br>
              <a:rPr lang="ru-RU" i="0" dirty="0" smtClean="0"/>
            </a:br>
            <a:r>
              <a:rPr lang="ru-RU" i="0" dirty="0" smtClean="0"/>
              <a:t>Доц. </a:t>
            </a:r>
            <a:r>
              <a:rPr lang="ru-RU" i="0" dirty="0" err="1" smtClean="0"/>
              <a:t>кафедри</a:t>
            </a:r>
            <a:r>
              <a:rPr lang="ru-RU" i="0" dirty="0" smtClean="0"/>
              <a:t> ПСТ, </a:t>
            </a:r>
            <a:br>
              <a:rPr lang="ru-RU" i="0" dirty="0" smtClean="0"/>
            </a:br>
            <a:r>
              <a:rPr lang="ru-RU" i="0" dirty="0" smtClean="0"/>
              <a:t> к.т.н. </a:t>
            </a:r>
            <a:r>
              <a:rPr lang="ru-RU" i="0" dirty="0" err="1" smtClean="0"/>
              <a:t>Ковалюк</a:t>
            </a:r>
            <a:r>
              <a:rPr lang="ru-RU" i="0" dirty="0" smtClean="0"/>
              <a:t> Т.В. </a:t>
            </a:r>
            <a:r>
              <a:rPr lang="ru-RU" i="0" dirty="0" smtClean="0"/>
              <a:t/>
            </a:r>
            <a:br>
              <a:rPr lang="ru-RU" i="0" dirty="0" smtClean="0"/>
            </a:br>
            <a:r>
              <a:rPr lang="en-US" sz="2700" i="0" dirty="0" smtClean="0">
                <a:hlinkClick r:id="rId2"/>
              </a:rPr>
              <a:t>tkovalyuk@</a:t>
            </a:r>
            <a:r>
              <a:rPr lang="en-US" sz="2700" dirty="0" smtClean="0">
                <a:hlinkClick r:id="rId2"/>
              </a:rPr>
              <a:t>ukr.net</a:t>
            </a:r>
            <a:r>
              <a:rPr lang="uk-UA" sz="2700" dirty="0" smtClean="0"/>
              <a:t/>
            </a:r>
            <a:br>
              <a:rPr lang="uk-UA" sz="2700" dirty="0" smtClean="0"/>
            </a:br>
            <a:r>
              <a:rPr lang="en-GB" sz="2700" dirty="0" smtClean="0">
                <a:solidFill>
                  <a:srgbClr val="0000CC"/>
                </a:solidFill>
                <a:hlinkClick r:id="rId3"/>
              </a:rPr>
              <a:t>https</a:t>
            </a:r>
            <a:r>
              <a:rPr lang="en-GB" sz="2700" dirty="0">
                <a:solidFill>
                  <a:srgbClr val="0000CC"/>
                </a:solidFill>
                <a:hlinkClick r:id="rId3"/>
              </a:rPr>
              <a:t>://</a:t>
            </a:r>
            <a:r>
              <a:rPr lang="en-GB" sz="2700" dirty="0" smtClean="0">
                <a:solidFill>
                  <a:srgbClr val="0000CC"/>
                </a:solidFill>
                <a:hlinkClick r:id="rId3"/>
              </a:rPr>
              <a:t>github.com/tkovalyuk/funcprogram</a:t>
            </a:r>
            <a:r>
              <a:rPr lang="uk-UA" sz="2700" dirty="0" smtClean="0">
                <a:solidFill>
                  <a:srgbClr val="0000CC"/>
                </a:solidFill>
              </a:rPr>
              <a:t> </a:t>
            </a:r>
            <a:r>
              <a:rPr lang="uk-UA" dirty="0" smtClean="0"/>
              <a:t/>
            </a:r>
            <a:br>
              <a:rPr lang="uk-UA" dirty="0" smtClean="0"/>
            </a:br>
            <a:endParaRPr lang="ru-RU" i="0" dirty="0" smtClean="0"/>
          </a:p>
        </p:txBody>
      </p:sp>
      <p:pic>
        <p:nvPicPr>
          <p:cNvPr id="70661" name="Picture 5" descr="ANd9GcQfRAMGvaITjHKv-8GiA7KwFgna0QO5-LFIqBY4IFutPos_i416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6592"/>
            <a:ext cx="3600400" cy="225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884" y="1124744"/>
            <a:ext cx="911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можуть</a:t>
            </a:r>
            <a:r>
              <a:rPr lang="ru-RU" sz="2000" dirty="0"/>
              <a:t> </a:t>
            </a:r>
            <a:r>
              <a:rPr lang="ru-RU" sz="2000" dirty="0" err="1"/>
              <a:t>також</a:t>
            </a:r>
            <a:r>
              <a:rPr lang="ru-RU" sz="2000" dirty="0"/>
              <a:t> </a:t>
            </a:r>
            <a:r>
              <a:rPr lang="ru-RU" sz="2000" dirty="0" err="1"/>
              <a:t>використовуватися</a:t>
            </a:r>
            <a:r>
              <a:rPr lang="ru-RU" sz="2000" dirty="0"/>
              <a:t> для </a:t>
            </a:r>
            <a:r>
              <a:rPr lang="ru-RU" sz="2000" dirty="0" err="1" smtClean="0"/>
              <a:t>пробудови</a:t>
            </a:r>
            <a:r>
              <a:rPr lang="ru-RU" sz="2000" dirty="0" smtClean="0"/>
              <a:t> процедур</a:t>
            </a:r>
            <a:r>
              <a:rPr lang="ru-RU" sz="20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03848" y="116632"/>
            <a:ext cx="2449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chemeClr val="bg1"/>
                </a:solidFill>
              </a:rPr>
              <a:t>Процедури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55955" y="1772816"/>
            <a:ext cx="2016224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it-IT" sz="2200" dirty="0">
                <a:solidFill>
                  <a:srgbClr val="0000CC"/>
                </a:solidFill>
              </a:rPr>
              <a:t>(define (f x)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     </a:t>
            </a:r>
            <a:r>
              <a:rPr lang="it-IT" sz="2200" dirty="0" smtClean="0">
                <a:solidFill>
                  <a:srgbClr val="0000CC"/>
                </a:solidFill>
              </a:rPr>
              <a:t>(+ </a:t>
            </a:r>
            <a:r>
              <a:rPr lang="it-IT" sz="2200" dirty="0">
                <a:solidFill>
                  <a:srgbClr val="0000CC"/>
                </a:solidFill>
              </a:rPr>
              <a:t>x 42))</a:t>
            </a:r>
            <a:endParaRPr lang="ru-RU" sz="2200" dirty="0">
              <a:solidFill>
                <a:srgbClr val="0000CC"/>
              </a:solidFill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3790801" y="1837856"/>
            <a:ext cx="2032817" cy="474240"/>
            <a:chOff x="4613098" y="1794066"/>
            <a:chExt cx="2032817" cy="47424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613098" y="1794066"/>
              <a:ext cx="84510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200" dirty="0">
                  <a:solidFill>
                    <a:srgbClr val="FF0000"/>
                  </a:solidFill>
                </a:rPr>
                <a:t>(f 23</a:t>
              </a:r>
              <a:r>
                <a:rPr lang="en-GB" sz="2200" dirty="0" smtClean="0">
                  <a:solidFill>
                    <a:srgbClr val="FF0000"/>
                  </a:solidFill>
                </a:rPr>
                <a:t>)</a:t>
              </a:r>
              <a:endParaRPr lang="ru-RU" sz="2200" dirty="0">
                <a:solidFill>
                  <a:srgbClr val="FF0000"/>
                </a:solidFill>
              </a:endParaRPr>
            </a:p>
          </p:txBody>
        </p:sp>
        <p:sp>
          <p:nvSpPr>
            <p:cNvPr id="7" name="Стрелка вправо 6"/>
            <p:cNvSpPr/>
            <p:nvPr/>
          </p:nvSpPr>
          <p:spPr>
            <a:xfrm>
              <a:off x="5508104" y="1948191"/>
              <a:ext cx="576064" cy="2401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147060" y="1837419"/>
              <a:ext cx="49885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200" dirty="0">
                  <a:solidFill>
                    <a:srgbClr val="FF0000"/>
                  </a:solidFill>
                </a:rPr>
                <a:t>65</a:t>
              </a:r>
              <a:endParaRPr lang="ru-RU" sz="2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" name="Прямая со стрелкой 9"/>
          <p:cNvCxnSpPr/>
          <p:nvPr/>
        </p:nvCxnSpPr>
        <p:spPr>
          <a:xfrm>
            <a:off x="755576" y="1524854"/>
            <a:ext cx="576064" cy="42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83624" y="1772816"/>
            <a:ext cx="263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FF0000"/>
                </a:solidFill>
              </a:rPr>
              <a:t>Виклик процедури</a:t>
            </a:r>
            <a:endParaRPr lang="ru-RU" sz="2000" dirty="0">
              <a:solidFill>
                <a:srgbClr val="FF0000"/>
              </a:solidFill>
            </a:endParaRPr>
          </a:p>
        </p:txBody>
      </p:sp>
      <p:cxnSp>
        <p:nvCxnSpPr>
          <p:cNvPr id="14" name="Прямая со стрелкой 13"/>
          <p:cNvCxnSpPr>
            <a:stCxn id="11" idx="1"/>
            <a:endCxn id="8" idx="3"/>
          </p:cNvCxnSpPr>
          <p:nvPr/>
        </p:nvCxnSpPr>
        <p:spPr>
          <a:xfrm flipH="1">
            <a:off x="5823618" y="1972871"/>
            <a:ext cx="660006" cy="12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78066" y="2848255"/>
            <a:ext cx="871441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Процедура є </a:t>
            </a:r>
            <a:r>
              <a:rPr lang="ru-RU" sz="2000" dirty="0" err="1"/>
              <a:t>абстракцією</a:t>
            </a:r>
            <a:r>
              <a:rPr lang="ru-RU" sz="2000" dirty="0"/>
              <a:t> </a:t>
            </a:r>
            <a:r>
              <a:rPr lang="ru-RU" sz="2000" dirty="0" err="1" smtClean="0"/>
              <a:t>виразу</a:t>
            </a:r>
            <a:r>
              <a:rPr lang="ru-RU" sz="2000" dirty="0" smtClean="0"/>
              <a:t> </a:t>
            </a:r>
            <a:r>
              <a:rPr lang="ru-RU" sz="2000" dirty="0"/>
              <a:t>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dirty="0" err="1"/>
              <a:t>об'єктів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err="1" smtClean="0"/>
              <a:t>Круглі</a:t>
            </a:r>
            <a:r>
              <a:rPr lang="ru-RU" sz="2000" dirty="0" smtClean="0"/>
              <a:t> </a:t>
            </a:r>
            <a:r>
              <a:rPr lang="ru-RU" sz="2000" dirty="0"/>
              <a:t>дужки </a:t>
            </a:r>
            <a:r>
              <a:rPr lang="ru-RU" sz="2000" dirty="0" err="1"/>
              <a:t>навколо</a:t>
            </a:r>
            <a:r>
              <a:rPr lang="ru-RU" sz="2000" dirty="0"/>
              <a:t> </a:t>
            </a:r>
            <a:r>
              <a:rPr lang="ru-RU" sz="2400" b="1" dirty="0">
                <a:solidFill>
                  <a:srgbClr val="0000CC"/>
                </a:solidFill>
              </a:rPr>
              <a:t>f </a:t>
            </a:r>
            <a:r>
              <a:rPr lang="ru-RU" sz="2400" b="1" dirty="0" err="1" smtClean="0">
                <a:solidFill>
                  <a:srgbClr val="0000CC"/>
                </a:solidFill>
              </a:rPr>
              <a:t>x</a:t>
            </a:r>
            <a:r>
              <a:rPr lang="ru-RU" sz="2000" dirty="0" err="1" smtClean="0"/>
              <a:t>ьпозначають</a:t>
            </a:r>
            <a:r>
              <a:rPr lang="ru-RU" sz="2000" dirty="0" smtClean="0"/>
              <a:t> </a:t>
            </a:r>
            <a:r>
              <a:rPr lang="ru-RU" sz="2000" dirty="0" err="1" smtClean="0"/>
              <a:t>визначення</a:t>
            </a:r>
            <a:r>
              <a:rPr lang="ru-RU" sz="2000" dirty="0" smtClean="0"/>
              <a:t> </a:t>
            </a:r>
            <a:r>
              <a:rPr lang="ru-RU" sz="2000" dirty="0" err="1"/>
              <a:t>процедури</a:t>
            </a:r>
            <a:r>
              <a:rPr lang="ru-RU" sz="2000" dirty="0" smtClean="0"/>
              <a:t>.</a:t>
            </a:r>
          </a:p>
          <a:p>
            <a:r>
              <a:rPr lang="ru-RU" sz="2000" dirty="0" err="1" smtClean="0"/>
              <a:t>Вираз</a:t>
            </a:r>
            <a:r>
              <a:rPr lang="ru-RU" sz="2000" dirty="0" smtClean="0"/>
              <a:t> </a:t>
            </a:r>
            <a:r>
              <a:rPr lang="ru-RU" sz="2000" dirty="0"/>
              <a:t>(f 23) є </a:t>
            </a:r>
            <a:r>
              <a:rPr lang="ru-RU" sz="2000" dirty="0" err="1" smtClean="0"/>
              <a:t>випокликом</a:t>
            </a:r>
            <a:r>
              <a:rPr lang="ru-RU" sz="2000" dirty="0" smtClean="0"/>
              <a:t> </a:t>
            </a:r>
            <a:r>
              <a:rPr lang="ru-RU" sz="2000" dirty="0" err="1"/>
              <a:t>процедури</a:t>
            </a:r>
            <a:r>
              <a:rPr lang="ru-RU" sz="2000" dirty="0"/>
              <a:t>, </a:t>
            </a:r>
            <a:r>
              <a:rPr lang="ru-RU" sz="2000" dirty="0" smtClean="0"/>
              <a:t>і </a:t>
            </a:r>
            <a:r>
              <a:rPr lang="ru-RU" sz="2000" dirty="0" err="1" smtClean="0"/>
              <a:t>означає</a:t>
            </a:r>
            <a:r>
              <a:rPr lang="ru-RU" sz="2000" dirty="0" smtClean="0"/>
              <a:t> </a:t>
            </a:r>
            <a:r>
              <a:rPr lang="ru-RU" sz="2000" dirty="0"/>
              <a:t>"</a:t>
            </a:r>
            <a:r>
              <a:rPr lang="ru-RU" sz="2000" dirty="0" err="1" smtClean="0"/>
              <a:t>вирахувати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0000CC"/>
                </a:solidFill>
              </a:rPr>
              <a:t>(+ х 42</a:t>
            </a:r>
            <a:r>
              <a:rPr lang="ru-RU" sz="2000" dirty="0">
                <a:solidFill>
                  <a:srgbClr val="0000CC"/>
                </a:solidFill>
              </a:rPr>
              <a:t>) (</a:t>
            </a:r>
            <a:r>
              <a:rPr lang="ru-RU" sz="2000" dirty="0" err="1">
                <a:solidFill>
                  <a:srgbClr val="0000CC"/>
                </a:solidFill>
              </a:rPr>
              <a:t>тіло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процедури</a:t>
            </a:r>
            <a:r>
              <a:rPr lang="ru-RU" sz="2000" dirty="0">
                <a:solidFill>
                  <a:srgbClr val="0000CC"/>
                </a:solidFill>
              </a:rPr>
              <a:t>) з x, </a:t>
            </a:r>
            <a:r>
              <a:rPr lang="ru-RU" sz="2000" dirty="0" err="1">
                <a:solidFill>
                  <a:srgbClr val="0000CC"/>
                </a:solidFill>
              </a:rPr>
              <a:t>прив'язаним</a:t>
            </a:r>
            <a:r>
              <a:rPr lang="ru-RU" sz="2000" dirty="0">
                <a:solidFill>
                  <a:srgbClr val="0000CC"/>
                </a:solidFill>
              </a:rPr>
              <a:t> до 23 ".</a:t>
            </a:r>
          </a:p>
          <a:p>
            <a:r>
              <a:rPr lang="ru-RU" sz="2000" dirty="0" err="1"/>
              <a:t>Оскільки</a:t>
            </a:r>
            <a:r>
              <a:rPr lang="ru-RU" sz="2000" dirty="0"/>
              <a:t> </a:t>
            </a:r>
            <a:r>
              <a:rPr lang="ru-RU" sz="2000" dirty="0" err="1"/>
              <a:t>процедури</a:t>
            </a:r>
            <a:r>
              <a:rPr lang="ru-RU" sz="2000" dirty="0"/>
              <a:t> є </a:t>
            </a:r>
            <a:r>
              <a:rPr lang="ru-RU" sz="2000" dirty="0" err="1"/>
              <a:t>об'єктами</a:t>
            </a:r>
            <a:r>
              <a:rPr lang="ru-RU" sz="2000" dirty="0"/>
              <a:t>,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 smtClean="0"/>
              <a:t>передавати</a:t>
            </a:r>
            <a:r>
              <a:rPr lang="ru-RU" sz="2000" dirty="0" smtClean="0"/>
              <a:t> </a:t>
            </a:r>
            <a:r>
              <a:rPr lang="ru-RU" sz="2000" dirty="0"/>
              <a:t>в </a:t>
            </a:r>
            <a:r>
              <a:rPr lang="ru-RU" sz="2000" dirty="0" err="1"/>
              <a:t>інші</a:t>
            </a:r>
            <a:r>
              <a:rPr lang="ru-RU" sz="2000" dirty="0"/>
              <a:t> </a:t>
            </a:r>
            <a:r>
              <a:rPr lang="ru-RU" sz="2000" dirty="0" err="1"/>
              <a:t>процедури</a:t>
            </a:r>
            <a:r>
              <a:rPr lang="ru-RU" sz="2000" dirty="0"/>
              <a:t>: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149159" y="4541026"/>
            <a:ext cx="2646040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0000CC"/>
                </a:solidFill>
              </a:rPr>
              <a:t>(define (f x)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     </a:t>
            </a:r>
            <a:r>
              <a:rPr lang="en-GB" sz="2200" dirty="0" smtClean="0">
                <a:solidFill>
                  <a:srgbClr val="0000CC"/>
                </a:solidFill>
              </a:rPr>
              <a:t>(+ </a:t>
            </a:r>
            <a:r>
              <a:rPr lang="en-GB" sz="2200" dirty="0">
                <a:solidFill>
                  <a:srgbClr val="0000CC"/>
                </a:solidFill>
              </a:rPr>
              <a:t>x 42))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(define (g p x)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     </a:t>
            </a:r>
            <a:r>
              <a:rPr lang="en-GB" sz="2200" dirty="0" smtClean="0">
                <a:solidFill>
                  <a:srgbClr val="0000CC"/>
                </a:solidFill>
              </a:rPr>
              <a:t>(</a:t>
            </a:r>
            <a:r>
              <a:rPr lang="en-GB" sz="2200" dirty="0">
                <a:solidFill>
                  <a:srgbClr val="0000CC"/>
                </a:solidFill>
              </a:rPr>
              <a:t>p x</a:t>
            </a:r>
            <a:r>
              <a:rPr lang="en-GB" sz="2200" dirty="0" smtClean="0">
                <a:solidFill>
                  <a:srgbClr val="0000CC"/>
                </a:solidFill>
              </a:rPr>
              <a:t>))</a:t>
            </a:r>
            <a:endParaRPr lang="en-GB" sz="2200" dirty="0">
              <a:solidFill>
                <a:srgbClr val="0000CC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153621" y="5000911"/>
            <a:ext cx="11592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>
                <a:solidFill>
                  <a:srgbClr val="FF0000"/>
                </a:solidFill>
              </a:rPr>
              <a:t>(g f 23) 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884399" y="4977723"/>
            <a:ext cx="4988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 smtClean="0">
                <a:solidFill>
                  <a:srgbClr val="FF0000"/>
                </a:solidFill>
              </a:rPr>
              <a:t>65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19" name="Стрелка вправо 18"/>
          <p:cNvSpPr/>
          <p:nvPr/>
        </p:nvSpPr>
        <p:spPr>
          <a:xfrm>
            <a:off x="7223962" y="5077185"/>
            <a:ext cx="576064" cy="240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23" name="TextBox 22"/>
          <p:cNvSpPr txBox="1"/>
          <p:nvPr/>
        </p:nvSpPr>
        <p:spPr>
          <a:xfrm>
            <a:off x="6153621" y="4538667"/>
            <a:ext cx="263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FF0000"/>
                </a:solidFill>
              </a:rPr>
              <a:t>Виклик процедури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978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052736"/>
            <a:ext cx="88569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/>
              <a:t>Фактично</a:t>
            </a:r>
            <a:r>
              <a:rPr lang="ru-RU" sz="2000" dirty="0"/>
              <a:t> </a:t>
            </a:r>
            <a:r>
              <a:rPr lang="ru-RU" sz="2000" dirty="0" err="1"/>
              <a:t>багато</a:t>
            </a:r>
            <a:r>
              <a:rPr lang="ru-RU" sz="2000" dirty="0"/>
              <a:t> </a:t>
            </a:r>
            <a:r>
              <a:rPr lang="ru-RU" sz="2000" dirty="0" err="1" smtClean="0"/>
              <a:t>зумовлених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операцій</a:t>
            </a:r>
            <a:r>
              <a:rPr lang="ru-RU" sz="2000" dirty="0" smtClean="0"/>
              <a:t> </a:t>
            </a:r>
            <a:r>
              <a:rPr lang="en-GB" sz="2000" dirty="0"/>
              <a:t>Scheme </a:t>
            </a:r>
            <a:r>
              <a:rPr lang="ru-RU" sz="2000" dirty="0" err="1"/>
              <a:t>забезпечуються</a:t>
            </a:r>
            <a:r>
              <a:rPr lang="ru-RU" sz="2000" dirty="0"/>
              <a:t> не синтаксисом, а </a:t>
            </a:r>
            <a:r>
              <a:rPr lang="ru-RU" sz="2000" dirty="0" err="1"/>
              <a:t>змінними</a:t>
            </a:r>
            <a:r>
              <a:rPr lang="ru-RU" sz="2000" dirty="0"/>
              <a:t>, </a:t>
            </a:r>
            <a:r>
              <a:rPr lang="ru-RU" sz="2000" dirty="0" err="1"/>
              <a:t>значеннями</a:t>
            </a:r>
            <a:r>
              <a:rPr lang="ru-RU" sz="2000" dirty="0"/>
              <a:t> </a:t>
            </a:r>
            <a:r>
              <a:rPr lang="ru-RU" sz="2000" dirty="0" err="1"/>
              <a:t>яких</a:t>
            </a:r>
            <a:r>
              <a:rPr lang="ru-RU" sz="2000" dirty="0"/>
              <a:t> є </a:t>
            </a:r>
            <a:r>
              <a:rPr lang="ru-RU" sz="2000" dirty="0" err="1"/>
              <a:t>процедури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Операція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>
                <a:solidFill>
                  <a:srgbClr val="0000CC"/>
                </a:solidFill>
              </a:rPr>
              <a:t>+, </a:t>
            </a:r>
            <a:r>
              <a:rPr lang="ru-RU" sz="2000" dirty="0" err="1" smtClean="0"/>
              <a:t>наприклад</a:t>
            </a:r>
            <a:r>
              <a:rPr lang="ru-RU" sz="2000" dirty="0" smtClean="0"/>
              <a:t>, </a:t>
            </a:r>
            <a:r>
              <a:rPr lang="ru-RU" sz="2000" dirty="0" err="1" smtClean="0"/>
              <a:t>набуває</a:t>
            </a:r>
            <a:r>
              <a:rPr lang="ru-RU" sz="2000" dirty="0" smtClean="0"/>
              <a:t> </a:t>
            </a:r>
            <a:r>
              <a:rPr lang="ru-RU" sz="2000" dirty="0" err="1" smtClean="0"/>
              <a:t>спеціального</a:t>
            </a:r>
            <a:r>
              <a:rPr lang="ru-RU" sz="2000" dirty="0" smtClean="0"/>
              <a:t> </a:t>
            </a:r>
            <a:r>
              <a:rPr lang="ru-RU" sz="2000" dirty="0" err="1" smtClean="0"/>
              <a:t>синтаксичного</a:t>
            </a:r>
            <a:r>
              <a:rPr lang="ru-RU" sz="2000" dirty="0" smtClean="0"/>
              <a:t>  </a:t>
            </a:r>
            <a:r>
              <a:rPr lang="ru-RU" sz="2000" dirty="0" err="1"/>
              <a:t>трактування</a:t>
            </a:r>
            <a:r>
              <a:rPr lang="ru-RU" sz="2000" dirty="0"/>
              <a:t> в </a:t>
            </a:r>
            <a:r>
              <a:rPr lang="ru-RU" sz="2000" dirty="0" err="1"/>
              <a:t>багатьох</a:t>
            </a:r>
            <a:r>
              <a:rPr lang="ru-RU" sz="2000" dirty="0"/>
              <a:t> </a:t>
            </a:r>
            <a:r>
              <a:rPr lang="ru-RU" sz="2000" dirty="0" err="1"/>
              <a:t>інших</a:t>
            </a:r>
            <a:r>
              <a:rPr lang="ru-RU" sz="2000" dirty="0"/>
              <a:t> </a:t>
            </a:r>
            <a:r>
              <a:rPr lang="ru-RU" sz="2000" dirty="0" err="1"/>
              <a:t>мовах</a:t>
            </a:r>
            <a:r>
              <a:rPr lang="ru-RU" sz="2000" dirty="0"/>
              <a:t>, в </a:t>
            </a:r>
            <a:r>
              <a:rPr lang="en-GB" sz="2000" dirty="0"/>
              <a:t>Scheme </a:t>
            </a:r>
            <a:r>
              <a:rPr lang="ru-RU" sz="2000" dirty="0"/>
              <a:t>є </a:t>
            </a:r>
            <a:r>
              <a:rPr lang="ru-RU" sz="2000" dirty="0" err="1"/>
              <a:t>всього</a:t>
            </a:r>
            <a:r>
              <a:rPr lang="ru-RU" sz="2000" dirty="0"/>
              <a:t> </a:t>
            </a:r>
            <a:r>
              <a:rPr lang="ru-RU" sz="2000" dirty="0" err="1"/>
              <a:t>лише</a:t>
            </a:r>
            <a:r>
              <a:rPr lang="ru-RU" sz="2000" dirty="0"/>
              <a:t> </a:t>
            </a:r>
            <a:r>
              <a:rPr lang="ru-RU" sz="2000" dirty="0" smtClean="0"/>
              <a:t>є </a:t>
            </a:r>
            <a:r>
              <a:rPr lang="ru-RU" sz="2000" b="1" dirty="0" err="1" smtClean="0"/>
              <a:t>регулярним</a:t>
            </a:r>
            <a:r>
              <a:rPr lang="ru-RU" sz="2000" b="1" dirty="0" smtClean="0"/>
              <a:t> </a:t>
            </a:r>
            <a:r>
              <a:rPr lang="ru-RU" sz="2000" b="1" dirty="0" err="1"/>
              <a:t>ідентифікатором</a:t>
            </a:r>
            <a:r>
              <a:rPr lang="ru-RU" sz="2000" dirty="0"/>
              <a:t>, </a:t>
            </a:r>
            <a:r>
              <a:rPr lang="ru-RU" sz="2000" b="1" dirty="0" err="1"/>
              <a:t>пов'язаним</a:t>
            </a:r>
            <a:r>
              <a:rPr lang="ru-RU" sz="2000" b="1" dirty="0"/>
              <a:t> з процедурою</a:t>
            </a:r>
            <a:r>
              <a:rPr lang="ru-RU" sz="2000" dirty="0"/>
              <a:t>, </a:t>
            </a:r>
            <a:r>
              <a:rPr lang="ru-RU" sz="2000" dirty="0" err="1" smtClean="0"/>
              <a:t>відповідною</a:t>
            </a:r>
            <a:r>
              <a:rPr lang="ru-RU" sz="2000" dirty="0" smtClean="0"/>
              <a:t> числовому </a:t>
            </a:r>
            <a:r>
              <a:rPr lang="ru-RU" sz="2000" dirty="0" err="1" smtClean="0"/>
              <a:t>об'єкту</a:t>
            </a:r>
            <a:r>
              <a:rPr lang="ru-RU" sz="2000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Те </a:t>
            </a:r>
            <a:r>
              <a:rPr lang="ru-RU" sz="2000" dirty="0" err="1" smtClean="0"/>
              <a:t>саме</a:t>
            </a:r>
            <a:r>
              <a:rPr lang="ru-RU" sz="2000" dirty="0" smtClean="0"/>
              <a:t> </a:t>
            </a:r>
            <a:r>
              <a:rPr lang="ru-RU" sz="2000" dirty="0" err="1"/>
              <a:t>стосується</a:t>
            </a:r>
            <a:r>
              <a:rPr lang="ru-RU" sz="2000" dirty="0"/>
              <a:t> і </a:t>
            </a:r>
            <a:r>
              <a:rPr lang="ru-RU" sz="2000" b="1" dirty="0">
                <a:solidFill>
                  <a:srgbClr val="0000CC"/>
                </a:solidFill>
              </a:rPr>
              <a:t>*</a:t>
            </a:r>
            <a:r>
              <a:rPr lang="ru-RU" sz="2000" dirty="0"/>
              <a:t>, і </a:t>
            </a:r>
            <a:r>
              <a:rPr lang="ru-RU" sz="2000" dirty="0" err="1"/>
              <a:t>багатьох</a:t>
            </a:r>
            <a:r>
              <a:rPr lang="ru-RU" sz="2000" dirty="0"/>
              <a:t> </a:t>
            </a:r>
            <a:r>
              <a:rPr lang="ru-RU" sz="2000" dirty="0" err="1"/>
              <a:t>інших</a:t>
            </a:r>
            <a:r>
              <a:rPr lang="ru-RU" sz="2000" dirty="0"/>
              <a:t>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03848" y="116632"/>
            <a:ext cx="2449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chemeClr val="bg1"/>
                </a:solidFill>
              </a:rPr>
              <a:t>Процедури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889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Лінійні рекурсія і ітерація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44702" y="913061"/>
            <a:ext cx="893444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Розглянемо </a:t>
            </a:r>
            <a:r>
              <a:rPr lang="uk-UA" sz="2000" dirty="0"/>
              <a:t>функцію факторіал, яка визначається рівнянням</a:t>
            </a:r>
          </a:p>
          <a:p>
            <a:pPr algn="ctr"/>
            <a:r>
              <a:rPr lang="en-US" sz="2000" b="1" dirty="0"/>
              <a:t>n! = N · (n - 1) · (n - 2) · · 3 · 2 · 1</a:t>
            </a:r>
          </a:p>
          <a:p>
            <a:r>
              <a:rPr lang="uk-UA" sz="2000" dirty="0"/>
              <a:t>Існує безліч способів обчислювати факторіали. Один з них полягає в тому, </a:t>
            </a:r>
            <a:r>
              <a:rPr lang="uk-UA" sz="2000" dirty="0" smtClean="0"/>
              <a:t>що </a:t>
            </a:r>
            <a:r>
              <a:rPr lang="en-US" sz="2000" b="1" dirty="0">
                <a:solidFill>
                  <a:srgbClr val="0000CC"/>
                </a:solidFill>
              </a:rPr>
              <a:t>n! </a:t>
            </a:r>
            <a:r>
              <a:rPr lang="uk-UA" sz="2000" dirty="0"/>
              <a:t>для будь-якого </a:t>
            </a:r>
            <a:r>
              <a:rPr lang="uk-UA" sz="2000" dirty="0" err="1" smtClean="0"/>
              <a:t>додатнього</a:t>
            </a:r>
            <a:r>
              <a:rPr lang="uk-UA" sz="2000" dirty="0" smtClean="0"/>
              <a:t> цілого </a:t>
            </a:r>
            <a:r>
              <a:rPr lang="uk-UA" sz="2000" dirty="0"/>
              <a:t>числа </a:t>
            </a:r>
            <a:r>
              <a:rPr lang="en-US" sz="2000" b="1" dirty="0">
                <a:solidFill>
                  <a:srgbClr val="0000CC"/>
                </a:solidFill>
              </a:rPr>
              <a:t>n</a:t>
            </a:r>
            <a:r>
              <a:rPr lang="en-US" sz="2000" dirty="0"/>
              <a:t> </a:t>
            </a:r>
            <a:r>
              <a:rPr lang="uk-UA" sz="2000" dirty="0"/>
              <a:t>дорівнює </a:t>
            </a:r>
            <a:r>
              <a:rPr lang="en-US" sz="2000" b="1" dirty="0">
                <a:solidFill>
                  <a:srgbClr val="0000CC"/>
                </a:solidFill>
              </a:rPr>
              <a:t>n</a:t>
            </a:r>
            <a:r>
              <a:rPr lang="en-US" sz="2000" dirty="0"/>
              <a:t>, </a:t>
            </a:r>
            <a:r>
              <a:rPr lang="uk-UA" sz="2000" dirty="0" smtClean="0"/>
              <a:t>помноженому на </a:t>
            </a:r>
            <a:r>
              <a:rPr lang="uk-UA" sz="2000" b="1" dirty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n - 1) </a:t>
            </a:r>
            <a:r>
              <a:rPr lang="en-US" sz="2000" b="1" dirty="0" smtClean="0">
                <a:solidFill>
                  <a:srgbClr val="0000CC"/>
                </a:solidFill>
              </a:rPr>
              <a:t>!: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endParaRPr lang="en-US" sz="2000" b="1" dirty="0">
              <a:solidFill>
                <a:srgbClr val="0000CC"/>
              </a:solidFill>
            </a:endParaRPr>
          </a:p>
          <a:p>
            <a:pPr algn="ctr"/>
            <a:r>
              <a:rPr lang="en-US" sz="2000" b="1" dirty="0"/>
              <a:t>n! = N · [(n - 1) · (n - 2) · · 3 · 2 · 1] = n · (n - 1</a:t>
            </a:r>
            <a:r>
              <a:rPr lang="en-US" sz="2000" b="1" dirty="0" smtClean="0"/>
              <a:t>)!</a:t>
            </a:r>
            <a:endParaRPr lang="uk-UA" sz="2000" b="1" dirty="0" smtClean="0"/>
          </a:p>
          <a:p>
            <a:pPr algn="ctr"/>
            <a:endParaRPr lang="en-US" sz="2000" b="1" dirty="0"/>
          </a:p>
          <a:p>
            <a:r>
              <a:rPr lang="uk-UA" sz="2000" dirty="0"/>
              <a:t>Таким чином, </a:t>
            </a:r>
            <a:r>
              <a:rPr lang="uk-UA" sz="2000" dirty="0" smtClean="0"/>
              <a:t>можна </a:t>
            </a:r>
            <a:r>
              <a:rPr lang="uk-UA" sz="2000" dirty="0"/>
              <a:t>обчислити </a:t>
            </a:r>
            <a:r>
              <a:rPr lang="en-US" sz="2000" dirty="0"/>
              <a:t>n !, </a:t>
            </a:r>
            <a:r>
              <a:rPr lang="uk-UA" sz="2000" dirty="0"/>
              <a:t>обчисливши спочатку (</a:t>
            </a:r>
            <a:r>
              <a:rPr lang="en-US" sz="2000" dirty="0"/>
              <a:t>n - 1) !, </a:t>
            </a:r>
            <a:r>
              <a:rPr lang="uk-UA" sz="2000" dirty="0"/>
              <a:t>а потім </a:t>
            </a:r>
            <a:r>
              <a:rPr lang="uk-UA" sz="2000" dirty="0" smtClean="0"/>
              <a:t>помноживши його </a:t>
            </a:r>
            <a:r>
              <a:rPr lang="uk-UA" sz="2000" dirty="0"/>
              <a:t>на </a:t>
            </a:r>
            <a:r>
              <a:rPr lang="en-US" sz="2000" dirty="0"/>
              <a:t>n</a:t>
            </a:r>
            <a:r>
              <a:rPr lang="en-US" sz="2000" dirty="0" smtClean="0"/>
              <a:t>.</a:t>
            </a:r>
            <a:endParaRPr lang="uk-UA" sz="2000" dirty="0" smtClean="0"/>
          </a:p>
          <a:p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 err="1" smtClean="0"/>
              <a:t>додати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умову</a:t>
            </a:r>
            <a:r>
              <a:rPr lang="ru-RU" sz="2000" dirty="0" smtClean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b="1" dirty="0"/>
              <a:t>1! </a:t>
            </a:r>
            <a:r>
              <a:rPr lang="ru-RU" sz="2000" b="1" dirty="0" err="1"/>
              <a:t>дорівнює</a:t>
            </a:r>
            <a:r>
              <a:rPr lang="ru-RU" sz="2000" b="1" dirty="0"/>
              <a:t> 1,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записати</a:t>
            </a:r>
            <a:r>
              <a:rPr lang="ru-RU" sz="2000" dirty="0" smtClean="0"/>
              <a:t> </a:t>
            </a:r>
            <a:r>
              <a:rPr lang="ru-RU" sz="2000" dirty="0"/>
              <a:t>процедуру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23728" y="4692062"/>
            <a:ext cx="457200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(factorial n)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(= n 1)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1</a:t>
            </a:r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n (factorial (- n 1)))))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982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>
                <a:solidFill>
                  <a:schemeClr val="bg1"/>
                </a:solidFill>
              </a:rPr>
              <a:t>Лінійно</a:t>
            </a:r>
            <a:r>
              <a:rPr lang="en-US" sz="3200" b="1" dirty="0" smtClean="0">
                <a:solidFill>
                  <a:schemeClr val="bg1"/>
                </a:solidFill>
              </a:rPr>
              <a:t>-</a:t>
            </a:r>
            <a:r>
              <a:rPr lang="ru-RU" sz="3200" b="1" dirty="0" err="1" smtClean="0">
                <a:solidFill>
                  <a:schemeClr val="bg1"/>
                </a:solidFill>
              </a:rPr>
              <a:t>рекурсивний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процес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обчислень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8599" y="1135946"/>
            <a:ext cx="8686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err="1"/>
              <a:t>Підставкова</a:t>
            </a:r>
            <a:r>
              <a:rPr lang="uk-UA" sz="2000" dirty="0"/>
              <a:t> модель показує спочатку серію </a:t>
            </a:r>
            <a:r>
              <a:rPr lang="uk-UA" sz="2000" b="1" dirty="0"/>
              <a:t>розширень</a:t>
            </a:r>
            <a:r>
              <a:rPr lang="uk-UA" sz="2000" dirty="0"/>
              <a:t>, а потім </a:t>
            </a:r>
            <a:r>
              <a:rPr lang="uk-UA" sz="2000" b="1" dirty="0" smtClean="0"/>
              <a:t>стиснення</a:t>
            </a:r>
            <a:r>
              <a:rPr lang="uk-UA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 </a:t>
            </a:r>
            <a:r>
              <a:rPr lang="uk-UA" sz="2000" dirty="0"/>
              <a:t>Розширення відбувається </a:t>
            </a:r>
            <a:r>
              <a:rPr lang="uk-UA" sz="2000" dirty="0" smtClean="0"/>
              <a:t>по мірі </a:t>
            </a:r>
            <a:r>
              <a:rPr lang="uk-UA" sz="2000" dirty="0"/>
              <a:t>того, як процес будує ланцюжок відкладених операцій (</a:t>
            </a:r>
            <a:r>
              <a:rPr lang="en-US" sz="2000" dirty="0"/>
              <a:t>deferred operations), </a:t>
            </a:r>
            <a:r>
              <a:rPr lang="uk-UA" sz="2000" dirty="0"/>
              <a:t>в даному випадку ланцюжок </a:t>
            </a:r>
            <a:r>
              <a:rPr lang="uk-UA" sz="2000" dirty="0" smtClean="0"/>
              <a:t>множень.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Стиснення </a:t>
            </a:r>
            <a:r>
              <a:rPr lang="uk-UA" sz="2000" dirty="0"/>
              <a:t>відбувається тоді, коли виконуються ці відкладені операції.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Такий </a:t>
            </a:r>
            <a:r>
              <a:rPr lang="uk-UA" sz="2000" dirty="0"/>
              <a:t>тип процесу, який характеризується ланцюжком відкладених операцій, називається </a:t>
            </a:r>
            <a:r>
              <a:rPr lang="uk-UA" sz="2000" b="1" dirty="0">
                <a:solidFill>
                  <a:srgbClr val="0000CC"/>
                </a:solidFill>
              </a:rPr>
              <a:t>рекурсивним процесом (</a:t>
            </a:r>
            <a:r>
              <a:rPr lang="en-US" sz="2000" b="1" dirty="0">
                <a:solidFill>
                  <a:srgbClr val="0000CC"/>
                </a:solidFill>
              </a:rPr>
              <a:t>recursive process).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Виконання </a:t>
            </a:r>
            <a:r>
              <a:rPr lang="uk-UA" sz="2000" dirty="0"/>
              <a:t>цього процесу вимагає, щоб інтерпретатор запам'ятовував, які операції він повинен виконати згодом.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При </a:t>
            </a:r>
            <a:r>
              <a:rPr lang="uk-UA" sz="2000" dirty="0"/>
              <a:t>обчисленні </a:t>
            </a:r>
            <a:r>
              <a:rPr lang="en-US" sz="2000" b="1" dirty="0">
                <a:solidFill>
                  <a:srgbClr val="0000CC"/>
                </a:solidFill>
              </a:rPr>
              <a:t>n! </a:t>
            </a:r>
            <a:r>
              <a:rPr lang="uk-UA" sz="2000" dirty="0"/>
              <a:t>довжина ланцюжка відкладених </a:t>
            </a:r>
            <a:r>
              <a:rPr lang="uk-UA" sz="2000" dirty="0" smtClean="0"/>
              <a:t>множень, а отже</a:t>
            </a:r>
            <a:r>
              <a:rPr lang="uk-UA" sz="2000" dirty="0"/>
              <a:t>, і обсяг </a:t>
            </a:r>
            <a:r>
              <a:rPr lang="uk-UA" sz="2000" dirty="0" smtClean="0"/>
              <a:t>даних, яких потрібно </a:t>
            </a:r>
            <a:r>
              <a:rPr lang="uk-UA" sz="2000" dirty="0"/>
              <a:t>зберегти, зростає лінійно з ростом </a:t>
            </a:r>
            <a:r>
              <a:rPr lang="en-US" sz="2000" b="1" dirty="0">
                <a:solidFill>
                  <a:srgbClr val="0000CC"/>
                </a:solidFill>
              </a:rPr>
              <a:t>n</a:t>
            </a:r>
            <a:r>
              <a:rPr lang="en-US" sz="2000" dirty="0"/>
              <a:t> (</a:t>
            </a:r>
            <a:r>
              <a:rPr lang="uk-UA" sz="2000" dirty="0"/>
              <a:t>пропорційний </a:t>
            </a:r>
            <a:r>
              <a:rPr lang="en-US" sz="2000" dirty="0"/>
              <a:t>n), </a:t>
            </a:r>
            <a:r>
              <a:rPr lang="uk-UA" sz="2000" dirty="0"/>
              <a:t>як і число кроків.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Такий </a:t>
            </a:r>
            <a:r>
              <a:rPr lang="uk-UA" sz="2000" dirty="0"/>
              <a:t>процес називається </a:t>
            </a:r>
            <a:r>
              <a:rPr lang="uk-UA" sz="2000" b="1" dirty="0">
                <a:solidFill>
                  <a:srgbClr val="0000CC"/>
                </a:solidFill>
              </a:rPr>
              <a:t>лінійно рекурсивним процесом (</a:t>
            </a:r>
            <a:r>
              <a:rPr lang="en-US" sz="2000" b="1" dirty="0">
                <a:solidFill>
                  <a:srgbClr val="0000CC"/>
                </a:solidFill>
              </a:rPr>
              <a:t>linear recursive process).</a:t>
            </a:r>
            <a:endParaRPr lang="uk-UA" sz="2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577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8" y="1256615"/>
            <a:ext cx="8351889" cy="470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39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chemeClr val="bg1"/>
                </a:solidFill>
              </a:rPr>
              <a:t>Лінійно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рекурсивний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процес</a:t>
            </a:r>
            <a:r>
              <a:rPr lang="ru-RU" sz="3200" b="1" dirty="0">
                <a:solidFill>
                  <a:schemeClr val="bg1"/>
                </a:solidFill>
              </a:rPr>
              <a:t> для </a:t>
            </a:r>
            <a:r>
              <a:rPr lang="ru-RU" sz="3200" b="1" dirty="0" err="1">
                <a:solidFill>
                  <a:schemeClr val="bg1"/>
                </a:solidFill>
              </a:rPr>
              <a:t>обчислення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smtClean="0">
                <a:solidFill>
                  <a:schemeClr val="bg1"/>
                </a:solidFill>
              </a:rPr>
              <a:t>6!</a:t>
            </a:r>
            <a:endParaRPr lang="uk-UA" sz="3200" b="1" dirty="0">
              <a:solidFill>
                <a:schemeClr val="bg1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57200" y="3287164"/>
            <a:ext cx="7734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52120" y="4725144"/>
            <a:ext cx="2361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/>
              <a:t>Процес стиснення</a:t>
            </a:r>
          </a:p>
          <a:p>
            <a:endParaRPr lang="uk-U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24808" y="933450"/>
            <a:ext cx="259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Процес розширення </a:t>
            </a:r>
          </a:p>
          <a:p>
            <a:r>
              <a:rPr lang="uk-UA" sz="2000" dirty="0" smtClean="0"/>
              <a:t>(занурення)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2769712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7381</TotalTime>
  <Words>4229</Words>
  <Application>Microsoft Office PowerPoint</Application>
  <PresentationFormat>Экран (4:3)</PresentationFormat>
  <Paragraphs>489</Paragraphs>
  <Slides>43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1" baseType="lpstr">
      <vt:lpstr>Times New Roman</vt:lpstr>
      <vt:lpstr>Wingdings</vt:lpstr>
      <vt:lpstr>Arial</vt:lpstr>
      <vt:lpstr>Bookman Old Style</vt:lpstr>
      <vt:lpstr>Calibri Light</vt:lpstr>
      <vt:lpstr>Tahoma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Доц. кафедри ПСТ,   к.т.н. Ковалюк Т.В.  tkovalyuk@ukr.net https://github.com/tkovalyuk/funcprogram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ДИСТАНЦИОННОГО ОБУЧЕНИ</dc:title>
  <dc:creator>WhiteFox</dc:creator>
  <cp:lastModifiedBy>Tetyana Kovalyuk</cp:lastModifiedBy>
  <cp:revision>571</cp:revision>
  <dcterms:created xsi:type="dcterms:W3CDTF">2007-02-07T08:30:43Z</dcterms:created>
  <dcterms:modified xsi:type="dcterms:W3CDTF">2020-09-20T13:30:16Z</dcterms:modified>
</cp:coreProperties>
</file>