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389" r:id="rId1"/>
    <p:sldMasterId id="2147484401" r:id="rId2"/>
  </p:sldMasterIdLst>
  <p:notesMasterIdLst>
    <p:notesMasterId r:id="rId58"/>
  </p:notesMasterIdLst>
  <p:sldIdLst>
    <p:sldId id="488" r:id="rId3"/>
    <p:sldId id="487" r:id="rId4"/>
    <p:sldId id="629" r:id="rId5"/>
    <p:sldId id="554" r:id="rId6"/>
    <p:sldId id="555" r:id="rId7"/>
    <p:sldId id="556" r:id="rId8"/>
    <p:sldId id="588" r:id="rId9"/>
    <p:sldId id="563" r:id="rId10"/>
    <p:sldId id="564" r:id="rId11"/>
    <p:sldId id="565" r:id="rId12"/>
    <p:sldId id="566" r:id="rId13"/>
    <p:sldId id="567" r:id="rId14"/>
    <p:sldId id="568" r:id="rId15"/>
    <p:sldId id="571" r:id="rId16"/>
    <p:sldId id="572" r:id="rId17"/>
    <p:sldId id="573" r:id="rId18"/>
    <p:sldId id="574" r:id="rId19"/>
    <p:sldId id="575" r:id="rId20"/>
    <p:sldId id="576" r:id="rId21"/>
    <p:sldId id="577" r:id="rId22"/>
    <p:sldId id="578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98" r:id="rId31"/>
    <p:sldId id="599" r:id="rId32"/>
    <p:sldId id="600" r:id="rId33"/>
    <p:sldId id="601" r:id="rId34"/>
    <p:sldId id="602" r:id="rId35"/>
    <p:sldId id="603" r:id="rId36"/>
    <p:sldId id="604" r:id="rId37"/>
    <p:sldId id="605" r:id="rId38"/>
    <p:sldId id="625" r:id="rId39"/>
    <p:sldId id="626" r:id="rId40"/>
    <p:sldId id="627" r:id="rId41"/>
    <p:sldId id="628" r:id="rId42"/>
    <p:sldId id="606" r:id="rId43"/>
    <p:sldId id="607" r:id="rId44"/>
    <p:sldId id="623" r:id="rId45"/>
    <p:sldId id="624" r:id="rId46"/>
    <p:sldId id="608" r:id="rId47"/>
    <p:sldId id="621" r:id="rId48"/>
    <p:sldId id="622" r:id="rId49"/>
    <p:sldId id="617" r:id="rId50"/>
    <p:sldId id="618" r:id="rId51"/>
    <p:sldId id="619" r:id="rId52"/>
    <p:sldId id="620" r:id="rId53"/>
    <p:sldId id="475" r:id="rId54"/>
    <p:sldId id="587" r:id="rId55"/>
    <p:sldId id="553" r:id="rId56"/>
    <p:sldId id="387" r:id="rId57"/>
  </p:sldIdLst>
  <p:sldSz cx="12192000" cy="6858000"/>
  <p:notesSz cx="6858000" cy="9144000"/>
  <p:embeddedFontLst>
    <p:embeddedFont>
      <p:font typeface="Tahoma" panose="020B0604030504040204" pitchFamily="34" charset="0"/>
      <p:regular r:id="rId59"/>
      <p:bold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Calibri Light" panose="020F0302020204030204" pitchFamily="34" charset="0"/>
      <p:regular r:id="rId65"/>
      <p:italic r:id="rId66"/>
    </p:embeddedFont>
    <p:embeddedFont>
      <p:font typeface="Bookman Old Style" panose="02050604050505020204" pitchFamily="18" charset="0"/>
      <p:regular r:id="rId67"/>
      <p:bold r:id="rId68"/>
      <p:italic r:id="rId69"/>
      <p:boldItalic r:id="rId7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3300"/>
    <a:srgbClr val="006600"/>
    <a:srgbClr val="C9FFFF"/>
    <a:srgbClr val="E1FEA6"/>
    <a:srgbClr val="FFF5CB"/>
    <a:srgbClr val="00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7" autoAdjust="0"/>
    <p:restoredTop sz="94664" autoAdjust="0"/>
  </p:normalViewPr>
  <p:slideViewPr>
    <p:cSldViewPr>
      <p:cViewPr varScale="1">
        <p:scale>
          <a:sx n="81" d="100"/>
          <a:sy n="81" d="100"/>
        </p:scale>
        <p:origin x="10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font" Target="fonts/font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99AECBE-6641-4858-A154-49259F42AE1F}" type="datetimeFigureOut">
              <a:rPr lang="ru-RU"/>
              <a:pPr>
                <a:defRPr/>
              </a:pPr>
              <a:t>14.09.2021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01BA5B-E64C-425B-B404-47056B1C9C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693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1BA5B-E64C-425B-B404-47056B1C9CDF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19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1BA5B-E64C-425B-B404-47056B1C9CDF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9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1BA5B-E64C-425B-B404-47056B1C9CDF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8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59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49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590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9643" y="6569242"/>
            <a:ext cx="842356" cy="2887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25367" y="692697"/>
            <a:ext cx="12192000" cy="173255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sz="1800"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12192000" cy="126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0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9643" y="6569242"/>
            <a:ext cx="842356" cy="288758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 smtClean="0">
                <a:solidFill>
                  <a:prstClr val="black"/>
                </a:solidFill>
              </a:rPr>
              <a:t>/43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25367" y="692697"/>
            <a:ext cx="12192000" cy="173255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sz="1800"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12192000" cy="126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04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390" y="-26426"/>
            <a:ext cx="1222539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20304" y="888522"/>
            <a:ext cx="12225391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03713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dirty="0" smtClean="0">
                <a:solidFill>
                  <a:prstClr val="white"/>
                </a:solidFill>
              </a:rPr>
              <a:t>Т.В. </a:t>
            </a:r>
            <a:r>
              <a:rPr lang="uk-UA" dirty="0" err="1" smtClean="0">
                <a:solidFill>
                  <a:prstClr val="white"/>
                </a:solidFill>
              </a:rPr>
              <a:t>Ковалюк</a:t>
            </a:r>
            <a:r>
              <a:rPr lang="uk-UA" dirty="0" smtClean="0">
                <a:solidFill>
                  <a:prstClr val="white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white"/>
                </a:solidFill>
              </a:rPr>
              <a:t>ім</a:t>
            </a:r>
            <a:r>
              <a:rPr lang="uk-UA" dirty="0" smtClean="0">
                <a:solidFill>
                  <a:prstClr val="white"/>
                </a:solidFill>
              </a:rPr>
              <a:t> </a:t>
            </a:r>
            <a:r>
              <a:rPr lang="uk-UA" dirty="0" err="1" smtClean="0">
                <a:solidFill>
                  <a:prstClr val="white"/>
                </a:solidFill>
              </a:rPr>
              <a:t>Т.Шевченка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496520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sz="1400" dirty="0" smtClean="0">
                <a:solidFill>
                  <a:prstClr val="black"/>
                </a:solidFill>
              </a:rPr>
              <a:t>Т.В. </a:t>
            </a:r>
            <a:r>
              <a:rPr lang="uk-UA" sz="1400" dirty="0" err="1" smtClean="0">
                <a:solidFill>
                  <a:prstClr val="black"/>
                </a:solidFill>
              </a:rPr>
              <a:t>Ковалюк</a:t>
            </a:r>
            <a:r>
              <a:rPr lang="uk-UA" sz="14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1400" dirty="0" err="1" smtClean="0">
                <a:solidFill>
                  <a:prstClr val="black"/>
                </a:solidFill>
              </a:rPr>
              <a:t>ім</a:t>
            </a:r>
            <a:r>
              <a:rPr lang="uk-UA" sz="1400" dirty="0" smtClean="0">
                <a:solidFill>
                  <a:prstClr val="black"/>
                </a:solidFill>
              </a:rPr>
              <a:t> Т. Шевченка</a:t>
            </a:r>
            <a:endParaRPr lang="ru-RU" sz="14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4552" y="6551552"/>
            <a:ext cx="1090685" cy="259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438042"/>
            <a:ext cx="12234479" cy="10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2217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3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54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49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47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09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08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26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92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42760" y="6612106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sz="1200" dirty="0" smtClean="0">
                <a:solidFill>
                  <a:prstClr val="black"/>
                </a:solidFill>
              </a:rPr>
              <a:t>Т.В. </a:t>
            </a:r>
            <a:r>
              <a:rPr lang="uk-UA" sz="1200" dirty="0" err="1" smtClean="0">
                <a:solidFill>
                  <a:prstClr val="black"/>
                </a:solidFill>
              </a:rPr>
              <a:t>Ковалюк</a:t>
            </a:r>
            <a:r>
              <a:rPr lang="uk-UA" sz="12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1200" dirty="0" err="1" smtClean="0">
                <a:solidFill>
                  <a:prstClr val="black"/>
                </a:solidFill>
              </a:rPr>
              <a:t>ім</a:t>
            </a:r>
            <a:r>
              <a:rPr lang="uk-UA" sz="1200" dirty="0" smtClean="0">
                <a:solidFill>
                  <a:prstClr val="black"/>
                </a:solidFill>
              </a:rPr>
              <a:t> </a:t>
            </a:r>
            <a:r>
              <a:rPr lang="uk-UA" sz="1200" dirty="0" err="1" smtClean="0">
                <a:solidFill>
                  <a:prstClr val="black"/>
                </a:solidFill>
              </a:rPr>
              <a:t>Т.Шевченка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0" r:id="rId1"/>
    <p:sldLayoutId id="2147484391" r:id="rId2"/>
    <p:sldLayoutId id="2147484392" r:id="rId3"/>
    <p:sldLayoutId id="2147484393" r:id="rId4"/>
    <p:sldLayoutId id="2147484394" r:id="rId5"/>
    <p:sldLayoutId id="2147484395" r:id="rId6"/>
    <p:sldLayoutId id="2147484396" r:id="rId7"/>
    <p:sldLayoutId id="2147484397" r:id="rId8"/>
    <p:sldLayoutId id="2147484398" r:id="rId9"/>
    <p:sldLayoutId id="2147484399" r:id="rId10"/>
    <p:sldLayoutId id="2147484400" r:id="rId11"/>
    <p:sldLayoutId id="214748438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4512" y="6492875"/>
            <a:ext cx="64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42760" y="6612106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</a:t>
            </a:r>
            <a:r>
              <a:rPr lang="uk-UA" dirty="0" err="1" smtClean="0">
                <a:solidFill>
                  <a:prstClr val="black"/>
                </a:solidFill>
              </a:rPr>
              <a:t>Т.Шевченка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9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player.ru/71381060-Prototipirovanie-programm-na-yazyke-scheme-metodicheskoe-posobie-po-praktikumu.html" TargetMode="External"/><Relationship Id="rId3" Type="http://schemas.openxmlformats.org/officeDocument/2006/relationships/hyperlink" Target="http://www.r6rs.org/final/html/r6rs/r6rs-Z-H-2.html#node_toc_start" TargetMode="External"/><Relationship Id="rId7" Type="http://schemas.openxmlformats.org/officeDocument/2006/relationships/hyperlink" Target="http://blog.ilammy.net/lisp/index.html" TargetMode="External"/><Relationship Id="rId2" Type="http://schemas.openxmlformats.org/officeDocument/2006/relationships/hyperlink" Target="https://github.com/tkovalyuk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scheme.com/tspl4/" TargetMode="External"/><Relationship Id="rId5" Type="http://schemas.openxmlformats.org/officeDocument/2006/relationships/hyperlink" Target="https://www.twirpx.com/file/81061/" TargetMode="External"/><Relationship Id="rId4" Type="http://schemas.openxmlformats.org/officeDocument/2006/relationships/hyperlink" Target="http://www.larcenists.org/Documentation/Documentation0.98/r7rs.pdf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nsu.ru/xmlui/bitstream/handle/nsu/8874/Harrison.pdf;jsessionid=7BDBFCF0EA05BFD026052B868E6DAEDF?sequence=1" TargetMode="External"/><Relationship Id="rId2" Type="http://schemas.openxmlformats.org/officeDocument/2006/relationships/hyperlink" Target="https://docplayer.ru/25937980-Uchebnik-po-haskell-anton-holomyov.html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lisper.ru/pcl/pcl.pdf" TargetMode="External"/><Relationship Id="rId4" Type="http://schemas.openxmlformats.org/officeDocument/2006/relationships/hyperlink" Target="http://window.edu.ru/resource/684/41684/files/prog_lisp.pdf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ovalyuk/funcprogram" TargetMode="External"/><Relationship Id="rId2" Type="http://schemas.openxmlformats.org/officeDocument/2006/relationships/hyperlink" Target="mailto:tkovalyuk@ukr.net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426"/>
            <a:ext cx="12192000" cy="6858000"/>
          </a:xfrm>
          <a:prstGeom prst="rect">
            <a:avLst/>
          </a:prstGeom>
        </p:spPr>
      </p:pic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2044017" y="908721"/>
            <a:ext cx="8352928" cy="23764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 err="1">
                <a:solidFill>
                  <a:schemeClr val="bg1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  <a:endParaRPr lang="ru-RU" sz="3600" kern="10" dirty="0">
              <a:solidFill>
                <a:schemeClr val="bg1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ru-RU" sz="3600" kern="10" dirty="0" err="1">
                <a:solidFill>
                  <a:schemeClr val="bg1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3600" kern="10" dirty="0">
              <a:solidFill>
                <a:schemeClr val="bg1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498" y="3866554"/>
            <a:ext cx="8892480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b="1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Лектор </a:t>
            </a:r>
            <a:r>
              <a:rPr lang="ru-RU" b="1" i="1" kern="10" dirty="0" err="1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Ковалюк</a:t>
            </a:r>
            <a:r>
              <a:rPr lang="ru-RU" b="1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ru-RU" b="1" i="1" kern="10" dirty="0" err="1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Тетяна</a:t>
            </a:r>
            <a:r>
              <a:rPr lang="ru-RU" b="1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ru-RU" b="1" i="1" kern="10" dirty="0" err="1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Володимирівна</a:t>
            </a:r>
            <a:endParaRPr lang="ru-RU" b="1" i="1" kern="10" dirty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ru-RU" b="1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 к.т.н., доцент </a:t>
            </a:r>
          </a:p>
          <a:p>
            <a:pPr algn="ctr"/>
            <a:endParaRPr lang="ru-RU" b="1" i="1" kern="10" dirty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ru-RU" sz="2400" b="1" kern="10" dirty="0" err="1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tkovalyuk@u</a:t>
            </a:r>
            <a:r>
              <a:rPr lang="en-US" sz="2400" b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kr.net</a:t>
            </a:r>
            <a:endParaRPr lang="uk-UA" sz="2400" b="1" kern="10" dirty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https://github.com/tkovalyuk/funcprogram</a:t>
            </a:r>
            <a:endParaRPr lang="ru-RU" sz="2400" b="1" kern="10" dirty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</a:t>
            </a:fld>
            <a:endParaRPr lang="ru-RU" dirty="0"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57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71551"/>
            <a:ext cx="1219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Якщо описати це обчислення через лічильник і  добуток, які  з кожним кроком одночасно змінюються згідно з правилом:</a:t>
            </a:r>
          </a:p>
          <a:p>
            <a:pPr algn="ctr"/>
            <a:r>
              <a:rPr lang="uk-UA" sz="2000" b="1" dirty="0">
                <a:solidFill>
                  <a:srgbClr val="0000CC"/>
                </a:solidFill>
              </a:rPr>
              <a:t>добуток = лічильник </a:t>
            </a:r>
            <a:r>
              <a:rPr lang="uk-UA" sz="2000" b="1" dirty="0" smtClean="0">
                <a:solidFill>
                  <a:srgbClr val="0000CC"/>
                </a:solidFill>
                <a:sym typeface="Symbol" panose="05050102010706020507" pitchFamily="18" charset="2"/>
              </a:rPr>
              <a:t></a:t>
            </a:r>
            <a:r>
              <a:rPr lang="uk-UA" sz="2000" b="1" dirty="0" smtClean="0">
                <a:solidFill>
                  <a:srgbClr val="0000CC"/>
                </a:solidFill>
              </a:rPr>
              <a:t> </a:t>
            </a:r>
            <a:r>
              <a:rPr lang="uk-UA" sz="2000" b="1" dirty="0">
                <a:solidFill>
                  <a:srgbClr val="0000CC"/>
                </a:solidFill>
              </a:rPr>
              <a:t>добуток</a:t>
            </a:r>
          </a:p>
          <a:p>
            <a:pPr algn="ctr"/>
            <a:r>
              <a:rPr lang="uk-UA" sz="2000" b="1" dirty="0">
                <a:solidFill>
                  <a:srgbClr val="0000CC"/>
                </a:solidFill>
              </a:rPr>
              <a:t>лічильник = </a:t>
            </a:r>
            <a:r>
              <a:rPr lang="uk-UA" sz="2000" b="1" dirty="0" err="1">
                <a:solidFill>
                  <a:srgbClr val="0000CC"/>
                </a:solidFill>
              </a:rPr>
              <a:t>лічильник</a:t>
            </a:r>
            <a:r>
              <a:rPr lang="uk-UA" sz="2000" b="1" dirty="0">
                <a:solidFill>
                  <a:srgbClr val="0000CC"/>
                </a:solidFill>
              </a:rPr>
              <a:t> + 1</a:t>
            </a:r>
          </a:p>
          <a:p>
            <a:r>
              <a:rPr lang="uk-UA" sz="2000" dirty="0"/>
              <a:t>і додавши умову, що 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n! - </a:t>
            </a:r>
            <a:r>
              <a:rPr lang="uk-UA" sz="2000" b="1" dirty="0">
                <a:solidFill>
                  <a:srgbClr val="0000CC"/>
                </a:solidFill>
              </a:rPr>
              <a:t>це значення добутку в той момент, коли лічильник стає більше, ніж </a:t>
            </a:r>
            <a:r>
              <a:rPr lang="en-US" sz="2000" b="1" dirty="0">
                <a:solidFill>
                  <a:srgbClr val="0000CC"/>
                </a:solidFill>
              </a:rPr>
              <a:t>n</a:t>
            </a:r>
            <a:r>
              <a:rPr lang="uk-UA" sz="2000" b="1" dirty="0">
                <a:solidFill>
                  <a:srgbClr val="0000CC"/>
                </a:solidFill>
              </a:rPr>
              <a:t>,</a:t>
            </a:r>
            <a:endParaRPr lang="en-US" sz="2000" b="1" dirty="0">
              <a:solidFill>
                <a:srgbClr val="0000CC"/>
              </a:solidFill>
            </a:endParaRPr>
          </a:p>
          <a:p>
            <a:r>
              <a:rPr lang="uk-UA" sz="2000" dirty="0"/>
              <a:t>можна записати  процедуру обчислення факторіала так: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Лінійні рекурсія і ітерація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37585" y="3236463"/>
            <a:ext cx="6019800" cy="313932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(factorial n)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smtClean="0">
                <a:solidFill>
                  <a:srgbClr val="0000CC"/>
                </a:solidFill>
              </a:rPr>
              <a:t>fact</a:t>
            </a:r>
            <a:r>
              <a:rPr lang="uk-UA" sz="2200" dirty="0" smtClean="0">
                <a:solidFill>
                  <a:srgbClr val="0000CC"/>
                </a:solidFill>
              </a:rPr>
              <a:t>-</a:t>
            </a:r>
            <a:r>
              <a:rPr lang="en-US" sz="2200" dirty="0" err="1" smtClean="0">
                <a:solidFill>
                  <a:srgbClr val="0000CC"/>
                </a:solidFill>
              </a:rPr>
              <a:t>iter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1 1 n))</a:t>
            </a:r>
            <a:endParaRPr lang="uk-UA" sz="2200" dirty="0">
              <a:solidFill>
                <a:srgbClr val="0000CC"/>
              </a:solidFill>
            </a:endParaRPr>
          </a:p>
          <a:p>
            <a:endParaRPr lang="en-US" sz="2200" dirty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(define (</a:t>
            </a:r>
            <a:r>
              <a:rPr lang="en-US" sz="2200" b="1" dirty="0" smtClean="0">
                <a:solidFill>
                  <a:srgbClr val="0000CC"/>
                </a:solidFill>
              </a:rPr>
              <a:t>fact</a:t>
            </a:r>
            <a:r>
              <a:rPr lang="uk-UA" sz="2200" b="1" dirty="0" smtClean="0">
                <a:solidFill>
                  <a:srgbClr val="0000CC"/>
                </a:solidFill>
              </a:rPr>
              <a:t>-</a:t>
            </a:r>
            <a:r>
              <a:rPr lang="en-US" sz="2200" b="1" dirty="0" err="1" smtClean="0">
                <a:solidFill>
                  <a:srgbClr val="0000CC"/>
                </a:solidFill>
              </a:rPr>
              <a:t>iter</a:t>
            </a:r>
            <a:r>
              <a:rPr lang="en-US" sz="2200" b="1" dirty="0" smtClean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product</a:t>
            </a:r>
            <a:r>
              <a:rPr lang="uk-UA" sz="2200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counter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max</a:t>
            </a:r>
            <a:r>
              <a:rPr lang="uk-UA" sz="2200" dirty="0" smtClean="0">
                <a:solidFill>
                  <a:srgbClr val="C00000"/>
                </a:solidFill>
              </a:rPr>
              <a:t>-</a:t>
            </a:r>
            <a:r>
              <a:rPr lang="en-US" sz="2200" dirty="0" smtClean="0">
                <a:solidFill>
                  <a:srgbClr val="C00000"/>
                </a:solidFill>
              </a:rPr>
              <a:t>count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US" sz="2200" dirty="0">
                <a:solidFill>
                  <a:srgbClr val="0000CC"/>
                </a:solidFill>
              </a:rPr>
              <a:t>(if (&gt; counter 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max</a:t>
            </a:r>
            <a:r>
              <a:rPr lang="uk-UA" sz="2200" dirty="0" smtClean="0">
                <a:solidFill>
                  <a:srgbClr val="0000CC"/>
                </a:solidFill>
              </a:rPr>
              <a:t>-</a:t>
            </a:r>
            <a:r>
              <a:rPr lang="en-US" sz="2200" dirty="0" smtClean="0">
                <a:solidFill>
                  <a:srgbClr val="0000CC"/>
                </a:solidFill>
              </a:rPr>
              <a:t>count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</a:t>
            </a:r>
            <a:r>
              <a:rPr lang="en-US" sz="2200" dirty="0">
                <a:solidFill>
                  <a:srgbClr val="0000CC"/>
                </a:solidFill>
              </a:rPr>
              <a:t>product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b="1" dirty="0" smtClean="0">
                <a:solidFill>
                  <a:srgbClr val="0000CC"/>
                </a:solidFill>
              </a:rPr>
              <a:t>fact</a:t>
            </a:r>
            <a:r>
              <a:rPr lang="uk-UA" sz="2200" b="1" dirty="0" smtClean="0">
                <a:solidFill>
                  <a:srgbClr val="0000CC"/>
                </a:solidFill>
              </a:rPr>
              <a:t>-</a:t>
            </a:r>
            <a:r>
              <a:rPr lang="en-US" sz="2200" b="1" dirty="0" err="1" smtClean="0">
                <a:solidFill>
                  <a:srgbClr val="0000CC"/>
                </a:solidFill>
              </a:rPr>
              <a:t>iter</a:t>
            </a:r>
            <a:r>
              <a:rPr lang="en-US" sz="2200" b="1" dirty="0" smtClean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(* counter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product)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   </a:t>
            </a:r>
            <a:r>
              <a:rPr lang="en-US" sz="2200" dirty="0">
                <a:solidFill>
                  <a:srgbClr val="0000CC"/>
                </a:solidFill>
              </a:rPr>
              <a:t>(+ counter 1)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   </a:t>
            </a:r>
            <a:r>
              <a:rPr lang="en-US" sz="2200" dirty="0" smtClean="0">
                <a:solidFill>
                  <a:srgbClr val="0000CC"/>
                </a:solidFill>
              </a:rPr>
              <a:t>max</a:t>
            </a:r>
            <a:r>
              <a:rPr lang="uk-UA" sz="2200" dirty="0" smtClean="0">
                <a:solidFill>
                  <a:srgbClr val="0000CC"/>
                </a:solidFill>
              </a:rPr>
              <a:t>-</a:t>
            </a:r>
            <a:r>
              <a:rPr lang="en-US" sz="2200" dirty="0" smtClean="0">
                <a:solidFill>
                  <a:srgbClr val="0000CC"/>
                </a:solidFill>
              </a:rPr>
              <a:t>count</a:t>
            </a:r>
            <a:r>
              <a:rPr lang="en-US" sz="2200" dirty="0">
                <a:solidFill>
                  <a:srgbClr val="0000CC"/>
                </a:solidFill>
              </a:rPr>
              <a:t>)))</a:t>
            </a:r>
            <a:endParaRPr lang="uk-UA" sz="2200" dirty="0">
              <a:solidFill>
                <a:srgbClr val="0000CC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5146357" y="3926508"/>
            <a:ext cx="949643" cy="480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5324475" y="3926508"/>
            <a:ext cx="1786890" cy="480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618117" y="3948762"/>
            <a:ext cx="2782139" cy="412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657302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9336" y="1108144"/>
            <a:ext cx="1195332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Цей процес не росте і не стискається.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На кожному кроці при будь-якому значенні </a:t>
            </a:r>
            <a:r>
              <a:rPr lang="en-US" sz="2200" dirty="0">
                <a:solidFill>
                  <a:srgbClr val="0000CC"/>
                </a:solidFill>
              </a:rPr>
              <a:t>n</a:t>
            </a:r>
            <a:r>
              <a:rPr lang="en-US" sz="2200" dirty="0"/>
              <a:t> </a:t>
            </a:r>
            <a:r>
              <a:rPr lang="uk-UA" sz="2200" dirty="0"/>
              <a:t>необхідно пам'ятати лише поточні значення змінних </a:t>
            </a:r>
            <a:r>
              <a:rPr lang="en-US" sz="2200" dirty="0">
                <a:solidFill>
                  <a:srgbClr val="0000CC"/>
                </a:solidFill>
              </a:rPr>
              <a:t>product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00CC"/>
                </a:solidFill>
              </a:rPr>
              <a:t>counter </a:t>
            </a:r>
            <a:r>
              <a:rPr lang="uk-UA" sz="2200" dirty="0"/>
              <a:t>І </a:t>
            </a:r>
            <a:r>
              <a:rPr lang="en-US" sz="2200" dirty="0" smtClean="0">
                <a:solidFill>
                  <a:srgbClr val="0000CC"/>
                </a:solidFill>
              </a:rPr>
              <a:t>max</a:t>
            </a:r>
            <a:r>
              <a:rPr lang="uk-UA" sz="2200" dirty="0" smtClean="0">
                <a:solidFill>
                  <a:srgbClr val="0000CC"/>
                </a:solidFill>
              </a:rPr>
              <a:t>-</a:t>
            </a:r>
            <a:r>
              <a:rPr lang="en-US" sz="2200" dirty="0" smtClean="0">
                <a:solidFill>
                  <a:srgbClr val="0000CC"/>
                </a:solidFill>
              </a:rPr>
              <a:t>count</a:t>
            </a:r>
            <a:r>
              <a:rPr lang="en-US" sz="2200" dirty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Такий процес називається </a:t>
            </a:r>
            <a:r>
              <a:rPr lang="uk-UA" sz="2200" b="1" dirty="0">
                <a:solidFill>
                  <a:srgbClr val="0000CC"/>
                </a:solidFill>
              </a:rPr>
              <a:t>ітеративним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(</a:t>
            </a:r>
            <a:r>
              <a:rPr lang="en-US" sz="2200" dirty="0"/>
              <a:t>iterative process).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У загальному випадку, </a:t>
            </a:r>
            <a:r>
              <a:rPr lang="uk-UA" sz="2200" b="1" dirty="0"/>
              <a:t>ітеративний процес - це такий процес,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200" dirty="0"/>
              <a:t>стан якого можна описати кінцевою кількістю змінних стану (</a:t>
            </a:r>
            <a:r>
              <a:rPr lang="en-US" sz="2200" dirty="0"/>
              <a:t>state variables)</a:t>
            </a:r>
            <a:endParaRPr lang="uk-UA" sz="2200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200" dirty="0"/>
              <a:t>заздалегідь заданим правилом, що визначає, як ці змінні стану змінюються від кроку до кроку,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200" dirty="0"/>
              <a:t>(можливо) тест на завершення, який визначає умови, за яких процес повинен закінчити роботу.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При обчисленні </a:t>
            </a:r>
            <a:r>
              <a:rPr lang="en-US" sz="2200" dirty="0">
                <a:solidFill>
                  <a:srgbClr val="0000CC"/>
                </a:solidFill>
              </a:rPr>
              <a:t>n! </a:t>
            </a:r>
            <a:r>
              <a:rPr lang="uk-UA" sz="2200" dirty="0" smtClean="0"/>
              <a:t>кількість </a:t>
            </a:r>
            <a:r>
              <a:rPr lang="uk-UA" sz="2200" dirty="0"/>
              <a:t>кроків </a:t>
            </a:r>
            <a:r>
              <a:rPr lang="uk-UA" sz="2200" b="1" dirty="0">
                <a:solidFill>
                  <a:srgbClr val="C00000"/>
                </a:solidFill>
              </a:rPr>
              <a:t>лінійно</a:t>
            </a:r>
            <a:r>
              <a:rPr lang="uk-UA" sz="2200" dirty="0">
                <a:solidFill>
                  <a:srgbClr val="C00000"/>
                </a:solidFill>
              </a:rPr>
              <a:t> </a:t>
            </a:r>
            <a:r>
              <a:rPr lang="uk-UA" sz="2200" dirty="0"/>
              <a:t>зростає з ростом </a:t>
            </a:r>
            <a:r>
              <a:rPr lang="en-US" sz="2200" dirty="0">
                <a:solidFill>
                  <a:srgbClr val="0000CC"/>
                </a:solidFill>
              </a:rPr>
              <a:t>n</a:t>
            </a:r>
            <a:r>
              <a:rPr lang="en-US" sz="2200" dirty="0"/>
              <a:t>. </a:t>
            </a:r>
            <a:endParaRPr lang="uk-UA" sz="22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Такий процес називається </a:t>
            </a:r>
            <a:r>
              <a:rPr lang="uk-UA" sz="2200" b="1" dirty="0">
                <a:solidFill>
                  <a:srgbClr val="0000CC"/>
                </a:solidFill>
              </a:rPr>
              <a:t>лінійно ітеративним процесом (</a:t>
            </a:r>
            <a:r>
              <a:rPr lang="en-US" sz="2200" b="1" dirty="0">
                <a:solidFill>
                  <a:srgbClr val="0000CC"/>
                </a:solidFill>
              </a:rPr>
              <a:t>linear iterative process</a:t>
            </a:r>
            <a:r>
              <a:rPr lang="uk-UA" sz="2200" b="1" dirty="0">
                <a:solidFill>
                  <a:srgbClr val="0000CC"/>
                </a:solidFill>
              </a:rPr>
              <a:t>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</a:rPr>
              <a:t>Лінійно-ітеративний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процес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обчислень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276337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1795053"/>
            <a:ext cx="4819650" cy="367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</a:rPr>
              <a:t>Лінійно-ітеративний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процес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обчислення</a:t>
            </a:r>
            <a:r>
              <a:rPr lang="ru-RU" sz="3600" b="1" dirty="0">
                <a:solidFill>
                  <a:schemeClr val="bg1"/>
                </a:solidFill>
              </a:rPr>
              <a:t> для 6!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662414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344" y="1123950"/>
            <a:ext cx="12000656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200" dirty="0"/>
              <a:t>Більшість реалізацій звичайних мов (включаючи </a:t>
            </a:r>
            <a:r>
              <a:rPr lang="uk-UA" sz="2200" dirty="0" smtClean="0"/>
              <a:t>процедурний </a:t>
            </a:r>
            <a:r>
              <a:rPr lang="uk-UA" sz="2200" dirty="0"/>
              <a:t>С++) побудовані так, що інтерпретація рекурсивної процедури поглинає обсяг пам'яті, лінійно зростаючий пропорційно кількості викликів процедури, навіть якщо процес, що описаний, ітеративний.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200" dirty="0"/>
              <a:t>Як наслідок, ці мови здатні описувати ітеративні процеси тільки за допомогою спеціальних </a:t>
            </a:r>
            <a:r>
              <a:rPr lang="uk-UA" sz="2200" b="1" dirty="0">
                <a:solidFill>
                  <a:srgbClr val="0000CC"/>
                </a:solidFill>
              </a:rPr>
              <a:t>циклічних конструкцій </a:t>
            </a:r>
            <a:r>
              <a:rPr lang="uk-UA" sz="2200" dirty="0"/>
              <a:t>на зразок </a:t>
            </a:r>
            <a:r>
              <a:rPr lang="en-US" sz="2200" b="1" dirty="0"/>
              <a:t>do</a:t>
            </a:r>
            <a:r>
              <a:rPr lang="en-US" sz="2200" dirty="0"/>
              <a:t>,</a:t>
            </a:r>
            <a:r>
              <a:rPr lang="uk-UA" sz="2200" dirty="0"/>
              <a:t> </a:t>
            </a:r>
            <a:r>
              <a:rPr lang="en-US" sz="2200" b="1" dirty="0"/>
              <a:t>for</a:t>
            </a:r>
            <a:r>
              <a:rPr lang="en-US" sz="2200" dirty="0"/>
              <a:t> </a:t>
            </a:r>
            <a:r>
              <a:rPr lang="uk-UA" sz="2200" dirty="0"/>
              <a:t>і </a:t>
            </a:r>
            <a:r>
              <a:rPr lang="en-US" sz="2200" b="1" dirty="0"/>
              <a:t>while</a:t>
            </a:r>
            <a:r>
              <a:rPr lang="en-US" sz="22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200" dirty="0"/>
              <a:t>Реалізація </a:t>
            </a:r>
            <a:r>
              <a:rPr lang="en-US" sz="2200" dirty="0"/>
              <a:t>Scheme </a:t>
            </a:r>
            <a:r>
              <a:rPr lang="uk-UA" sz="2200" dirty="0"/>
              <a:t>вільна від цього недоліку. Вона буде виконувати ітеративний процес, використовуючи </a:t>
            </a:r>
            <a:r>
              <a:rPr lang="uk-UA" sz="2200" b="1" dirty="0">
                <a:solidFill>
                  <a:srgbClr val="0000CC"/>
                </a:solidFill>
              </a:rPr>
              <a:t>фіксований обсяг пам'яті</a:t>
            </a:r>
            <a:r>
              <a:rPr lang="uk-UA" sz="2200" dirty="0"/>
              <a:t>, навіть якщо він описується рекурсивної процедурою. Така властивість реалізації мови називається </a:t>
            </a:r>
            <a:r>
              <a:rPr lang="uk-UA" sz="2200" b="1" dirty="0">
                <a:solidFill>
                  <a:srgbClr val="0000CC"/>
                </a:solidFill>
              </a:rPr>
              <a:t>підтримкою хвостової рекурсії (</a:t>
            </a:r>
            <a:r>
              <a:rPr lang="en-US" sz="2200" b="1" dirty="0">
                <a:solidFill>
                  <a:srgbClr val="0000CC"/>
                </a:solidFill>
              </a:rPr>
              <a:t>tail recursion). </a:t>
            </a:r>
            <a:endParaRPr lang="uk-UA" sz="2200" b="1" dirty="0">
              <a:solidFill>
                <a:srgbClr val="0000CC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200" b="1" dirty="0">
                <a:solidFill>
                  <a:srgbClr val="C00000"/>
                </a:solidFill>
              </a:rPr>
              <a:t>Якщо реалізація мови підтримує хвостову рекурсію, то ітерацію можна виразити за допомогою звичайного механізму виклику функцій.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</a:rPr>
              <a:t>Особливості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реалізації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рекурсій</a:t>
            </a:r>
            <a:r>
              <a:rPr lang="ru-RU" sz="3600" b="1" dirty="0">
                <a:solidFill>
                  <a:schemeClr val="bg1"/>
                </a:solidFill>
              </a:rPr>
              <a:t>	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13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31074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344" y="933451"/>
            <a:ext cx="120006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Існує ще одна схема обчислень, яка називається </a:t>
            </a:r>
            <a:r>
              <a:rPr lang="uk-UA" sz="2000" b="1" dirty="0">
                <a:solidFill>
                  <a:srgbClr val="0000CC"/>
                </a:solidFill>
              </a:rPr>
              <a:t>деревоподібна рекурсія (</a:t>
            </a:r>
            <a:r>
              <a:rPr lang="en-US" sz="2000" b="1" dirty="0">
                <a:solidFill>
                  <a:srgbClr val="0000CC"/>
                </a:solidFill>
              </a:rPr>
              <a:t>tree recursion). </a:t>
            </a:r>
            <a:endParaRPr lang="uk-UA" sz="2000" b="1" dirty="0">
              <a:solidFill>
                <a:srgbClr val="0000CC"/>
              </a:solidFill>
            </a:endParaRPr>
          </a:p>
          <a:p>
            <a:r>
              <a:rPr lang="uk-UA" sz="2000" dirty="0"/>
              <a:t>Як приклад розглянемо обчислення послідовності чисел </a:t>
            </a:r>
            <a:r>
              <a:rPr lang="uk-UA" sz="2000" dirty="0" err="1"/>
              <a:t>Фібоначчі</a:t>
            </a:r>
            <a:r>
              <a:rPr lang="uk-UA" sz="2000" dirty="0"/>
              <a:t>, в якій кожне число є сумою двох попередніх:</a:t>
            </a:r>
          </a:p>
          <a:p>
            <a:pPr algn="ctr"/>
            <a:r>
              <a:rPr lang="uk-UA" sz="2000" b="1" dirty="0">
                <a:solidFill>
                  <a:srgbClr val="0000CC"/>
                </a:solidFill>
              </a:rPr>
              <a:t>0, 1, 1, 2, 3, 5, 8, 13, 21,. . .</a:t>
            </a:r>
          </a:p>
          <a:p>
            <a:r>
              <a:rPr lang="uk-UA" sz="2000" dirty="0" smtClean="0"/>
              <a:t>Рекурентне означення для </a:t>
            </a:r>
            <a:r>
              <a:rPr lang="uk-UA" sz="2000" dirty="0"/>
              <a:t>чисел </a:t>
            </a:r>
            <a:r>
              <a:rPr lang="uk-UA" sz="2000" dirty="0" err="1"/>
              <a:t>Фібоначчі</a:t>
            </a:r>
            <a:r>
              <a:rPr lang="uk-UA" sz="2000" dirty="0"/>
              <a:t> можна сформулювати так: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4393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Деревоподібна</a:t>
            </a:r>
            <a:r>
              <a:rPr lang="uk-UA" b="1" dirty="0">
                <a:solidFill>
                  <a:schemeClr val="bg1"/>
                </a:solidFill>
              </a:rPr>
              <a:t> рекурсія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49" y="2872444"/>
            <a:ext cx="7810502" cy="1348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503712" y="4437112"/>
            <a:ext cx="4572000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(fib n)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cond</a:t>
            </a:r>
            <a:r>
              <a:rPr lang="en-US" sz="2200" dirty="0">
                <a:solidFill>
                  <a:srgbClr val="0000CC"/>
                </a:solidFill>
              </a:rPr>
              <a:t> ((= n 0) 0)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</a:t>
            </a:r>
            <a:r>
              <a:rPr lang="en-US" sz="2200" dirty="0">
                <a:solidFill>
                  <a:srgbClr val="0000CC"/>
                </a:solidFill>
              </a:rPr>
              <a:t>((= n 1) 1)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</a:t>
            </a:r>
            <a:r>
              <a:rPr lang="en-US" sz="2200" dirty="0">
                <a:solidFill>
                  <a:srgbClr val="0000CC"/>
                </a:solidFill>
              </a:rPr>
              <a:t>(else (+ (fib (- n 1))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    </a:t>
            </a:r>
            <a:r>
              <a:rPr lang="en-US" sz="2200" dirty="0">
                <a:solidFill>
                  <a:srgbClr val="0000CC"/>
                </a:solidFill>
              </a:rPr>
              <a:t>(fib (- n 2))))))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14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8887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34449"/>
            <a:ext cx="5962651" cy="541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834449"/>
            <a:ext cx="64560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/>
              <a:t>Розглянемо схему цього обчислення</a:t>
            </a:r>
            <a:r>
              <a:rPr lang="uk-UA" sz="20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Щоб обчислити (</a:t>
            </a:r>
            <a:r>
              <a:rPr lang="en-US" sz="2000" dirty="0"/>
              <a:t>fib 5), </a:t>
            </a:r>
            <a:r>
              <a:rPr lang="uk-UA" sz="2000" dirty="0"/>
              <a:t>спочатку обчислюємо (</a:t>
            </a:r>
            <a:r>
              <a:rPr lang="en-US" sz="2000" dirty="0"/>
              <a:t>fib 4) </a:t>
            </a:r>
            <a:r>
              <a:rPr lang="uk-UA" sz="2000" dirty="0"/>
              <a:t>і (</a:t>
            </a:r>
            <a:r>
              <a:rPr lang="en-US" sz="2000" dirty="0"/>
              <a:t>fib 3). </a:t>
            </a:r>
            <a:endParaRPr lang="uk-UA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Щоб обчислити (</a:t>
            </a:r>
            <a:r>
              <a:rPr lang="en-US" sz="2000" dirty="0"/>
              <a:t>fib 4), </a:t>
            </a:r>
            <a:r>
              <a:rPr lang="uk-UA" sz="2000" dirty="0"/>
              <a:t>обчислюємо (</a:t>
            </a:r>
            <a:r>
              <a:rPr lang="en-US" sz="2000" dirty="0"/>
              <a:t>fib 3) </a:t>
            </a:r>
            <a:r>
              <a:rPr lang="uk-UA" sz="2000" dirty="0"/>
              <a:t>і (</a:t>
            </a:r>
            <a:r>
              <a:rPr lang="en-US" sz="2000" dirty="0"/>
              <a:t>Fib 2). </a:t>
            </a:r>
            <a:endParaRPr lang="uk-UA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Загалом, виходить процес схожий на дерево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4393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Деревоподібна рекурсія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9336" y="3284984"/>
            <a:ext cx="5303911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C00000"/>
                </a:solidFill>
              </a:rPr>
              <a:t>У </a:t>
            </a:r>
            <a:r>
              <a:rPr lang="ru-RU" sz="2200" dirty="0" err="1">
                <a:solidFill>
                  <a:srgbClr val="C00000"/>
                </a:solidFill>
              </a:rPr>
              <a:t>загальному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випадку</a:t>
            </a:r>
            <a:r>
              <a:rPr lang="ru-RU" sz="2200" dirty="0">
                <a:solidFill>
                  <a:srgbClr val="C00000"/>
                </a:solidFill>
              </a:rPr>
              <a:t> число </a:t>
            </a:r>
            <a:r>
              <a:rPr lang="ru-RU" sz="2200" dirty="0" err="1">
                <a:solidFill>
                  <a:srgbClr val="C00000"/>
                </a:solidFill>
              </a:rPr>
              <a:t>кроків</a:t>
            </a:r>
            <a:r>
              <a:rPr lang="ru-RU" sz="2200" dirty="0">
                <a:solidFill>
                  <a:srgbClr val="C00000"/>
                </a:solidFill>
              </a:rPr>
              <a:t>, </a:t>
            </a:r>
            <a:r>
              <a:rPr lang="ru-RU" sz="2200" dirty="0" err="1">
                <a:solidFill>
                  <a:srgbClr val="C00000"/>
                </a:solidFill>
              </a:rPr>
              <a:t>необхідних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деревовидно-рекурсивним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процесам</a:t>
            </a:r>
            <a:r>
              <a:rPr lang="ru-RU" sz="2200" dirty="0">
                <a:solidFill>
                  <a:srgbClr val="C00000"/>
                </a:solidFill>
              </a:rPr>
              <a:t>, </a:t>
            </a:r>
            <a:r>
              <a:rPr lang="ru-RU" sz="2200" dirty="0" err="1">
                <a:solidFill>
                  <a:srgbClr val="C00000"/>
                </a:solidFill>
              </a:rPr>
              <a:t>пропорційно</a:t>
            </a:r>
            <a:r>
              <a:rPr lang="ru-RU" sz="2200" dirty="0">
                <a:solidFill>
                  <a:srgbClr val="C00000"/>
                </a:solidFill>
              </a:rPr>
              <a:t> числу вершин дерева, а </a:t>
            </a:r>
            <a:r>
              <a:rPr lang="ru-RU" sz="2200" dirty="0" err="1">
                <a:solidFill>
                  <a:srgbClr val="C00000"/>
                </a:solidFill>
              </a:rPr>
              <a:t>необхідний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обсяг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пам'яті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пропорційний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максимальній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 err="1">
                <a:solidFill>
                  <a:srgbClr val="C00000"/>
                </a:solidFill>
              </a:rPr>
              <a:t>глибині</a:t>
            </a:r>
            <a:r>
              <a:rPr lang="ru-RU" sz="2200" dirty="0">
                <a:solidFill>
                  <a:srgbClr val="C00000"/>
                </a:solidFill>
              </a:rPr>
              <a:t> дерева.</a:t>
            </a:r>
            <a:endParaRPr lang="uk-UA" sz="22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15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735716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09651"/>
            <a:ext cx="122886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Для отримання чисел </a:t>
            </a:r>
            <a:r>
              <a:rPr lang="uk-UA" sz="2000" dirty="0" err="1"/>
              <a:t>Фібоначчі</a:t>
            </a:r>
            <a:r>
              <a:rPr lang="uk-UA" sz="2000" dirty="0"/>
              <a:t> ми можемо сформулювати </a:t>
            </a:r>
            <a:r>
              <a:rPr lang="uk-UA" sz="2000" b="1" dirty="0"/>
              <a:t>ітеративний процес.</a:t>
            </a:r>
          </a:p>
          <a:p>
            <a:r>
              <a:rPr lang="uk-UA" sz="2000" dirty="0" smtClean="0"/>
              <a:t>Для цього використовуємо </a:t>
            </a:r>
            <a:r>
              <a:rPr lang="uk-UA" sz="2000" dirty="0"/>
              <a:t>пару цілих </a:t>
            </a:r>
            <a:r>
              <a:rPr lang="en-US" sz="2000" dirty="0">
                <a:solidFill>
                  <a:srgbClr val="C00000"/>
                </a:solidFill>
              </a:rPr>
              <a:t>a </a:t>
            </a:r>
            <a:r>
              <a:rPr lang="uk-UA" sz="2000" dirty="0"/>
              <a:t>і </a:t>
            </a:r>
            <a:r>
              <a:rPr lang="en-US" sz="2000" dirty="0">
                <a:solidFill>
                  <a:srgbClr val="C00000"/>
                </a:solidFill>
              </a:rPr>
              <a:t>b</a:t>
            </a:r>
            <a:r>
              <a:rPr lang="en-US" sz="2000" dirty="0"/>
              <a:t>, </a:t>
            </a:r>
            <a:r>
              <a:rPr lang="uk-UA" sz="2000" dirty="0"/>
              <a:t>яким на початку даються значення </a:t>
            </a:r>
            <a:r>
              <a:rPr lang="en-US" sz="2000" dirty="0">
                <a:solidFill>
                  <a:srgbClr val="C00000"/>
                </a:solidFill>
              </a:rPr>
              <a:t>Fib (1) = 1 </a:t>
            </a:r>
            <a:r>
              <a:rPr lang="uk-UA" sz="2000" dirty="0">
                <a:solidFill>
                  <a:srgbClr val="C00000"/>
                </a:solidFill>
              </a:rPr>
              <a:t>і </a:t>
            </a:r>
            <a:r>
              <a:rPr lang="en-US" sz="2000" dirty="0">
                <a:solidFill>
                  <a:srgbClr val="C00000"/>
                </a:solidFill>
              </a:rPr>
              <a:t>Fib (0) = 0</a:t>
            </a:r>
            <a:r>
              <a:rPr lang="en-US" sz="2000" dirty="0"/>
              <a:t>, </a:t>
            </a:r>
            <a:r>
              <a:rPr lang="uk-UA" sz="2000" dirty="0"/>
              <a:t>і на кожному кроці </a:t>
            </a:r>
            <a:r>
              <a:rPr lang="uk-UA" sz="2000" dirty="0" smtClean="0"/>
              <a:t>застосовуємо </a:t>
            </a:r>
            <a:r>
              <a:rPr lang="uk-UA" sz="2000" dirty="0"/>
              <a:t>одночасну трансформацію</a:t>
            </a:r>
          </a:p>
          <a:p>
            <a:pPr algn="ctr"/>
            <a:r>
              <a:rPr lang="en-US" sz="2000" dirty="0">
                <a:solidFill>
                  <a:srgbClr val="0000CC"/>
                </a:solidFill>
              </a:rPr>
              <a:t>a ← a + b</a:t>
            </a:r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/>
              <a:t>Після того, як виконана ця трансформація </a:t>
            </a:r>
            <a:r>
              <a:rPr lang="en-US" sz="2000" dirty="0">
                <a:solidFill>
                  <a:srgbClr val="0000CC"/>
                </a:solidFill>
              </a:rPr>
              <a:t>n</a:t>
            </a:r>
            <a:r>
              <a:rPr lang="en-US" sz="2000" dirty="0"/>
              <a:t> </a:t>
            </a:r>
            <a:r>
              <a:rPr lang="uk-UA" sz="2000" dirty="0" smtClean="0"/>
              <a:t>разів</a:t>
            </a:r>
            <a:r>
              <a:rPr lang="uk-UA" sz="2000" b="1" dirty="0" smtClean="0">
                <a:solidFill>
                  <a:srgbClr val="0000CC"/>
                </a:solidFill>
              </a:rPr>
              <a:t>, </a:t>
            </a:r>
            <a:r>
              <a:rPr lang="en-US" sz="2000" b="1" dirty="0">
                <a:solidFill>
                  <a:srgbClr val="0000CC"/>
                </a:solidFill>
              </a:rPr>
              <a:t>a </a:t>
            </a:r>
            <a:r>
              <a:rPr lang="uk-UA" sz="2000" dirty="0"/>
              <a:t>і</a:t>
            </a:r>
            <a:r>
              <a:rPr lang="uk-UA" sz="2000" b="1" dirty="0">
                <a:solidFill>
                  <a:srgbClr val="0000CC"/>
                </a:solidFill>
              </a:rPr>
              <a:t> в </a:t>
            </a:r>
            <a:r>
              <a:rPr lang="uk-UA" sz="2000" dirty="0"/>
              <a:t>будуть відповідно рівні </a:t>
            </a:r>
          </a:p>
          <a:p>
            <a:pPr algn="ctr"/>
            <a:r>
              <a:rPr lang="en-US" sz="2000" dirty="0">
                <a:solidFill>
                  <a:srgbClr val="0000CC"/>
                </a:solidFill>
              </a:rPr>
              <a:t>Fib (n + 1) </a:t>
            </a:r>
            <a:r>
              <a:rPr lang="uk-UA" sz="2000" dirty="0">
                <a:solidFill>
                  <a:srgbClr val="0000CC"/>
                </a:solidFill>
              </a:rPr>
              <a:t>і </a:t>
            </a:r>
            <a:r>
              <a:rPr lang="en-US" sz="2000" dirty="0">
                <a:solidFill>
                  <a:srgbClr val="0000CC"/>
                </a:solidFill>
              </a:rPr>
              <a:t>Fib (n). </a:t>
            </a:r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/>
              <a:t>Таким чином, можна </a:t>
            </a:r>
            <a:r>
              <a:rPr lang="uk-UA" sz="2000" b="1" dirty="0" err="1">
                <a:solidFill>
                  <a:srgbClr val="C00000"/>
                </a:solidFill>
              </a:rPr>
              <a:t>ітеративно</a:t>
            </a:r>
            <a:r>
              <a:rPr lang="uk-UA" sz="2000" dirty="0">
                <a:solidFill>
                  <a:srgbClr val="C00000"/>
                </a:solidFill>
              </a:rPr>
              <a:t> </a:t>
            </a:r>
            <a:r>
              <a:rPr lang="uk-UA" sz="2000" dirty="0"/>
              <a:t>обчислювати числа </a:t>
            </a:r>
            <a:r>
              <a:rPr lang="uk-UA" sz="2000" dirty="0" err="1"/>
              <a:t>Фібоначчі</a:t>
            </a:r>
            <a:r>
              <a:rPr lang="uk-UA" sz="2000" dirty="0"/>
              <a:t> за допомогою процедури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43935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Ітеративна процедура обчислення чисел </a:t>
            </a:r>
            <a:r>
              <a:rPr lang="uk-UA" sz="3600" b="1" dirty="0" err="1">
                <a:solidFill>
                  <a:schemeClr val="bg1"/>
                </a:solidFill>
              </a:rPr>
              <a:t>Фібоначчі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1744" y="3789040"/>
            <a:ext cx="5372100" cy="246221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(fib n)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US" sz="2200" dirty="0">
                <a:solidFill>
                  <a:srgbClr val="0000CC"/>
                </a:solidFill>
              </a:rPr>
              <a:t>(fib-</a:t>
            </a:r>
            <a:r>
              <a:rPr lang="en-US" sz="2200" dirty="0" err="1">
                <a:solidFill>
                  <a:srgbClr val="0000CC"/>
                </a:solidFill>
              </a:rPr>
              <a:t>iter</a:t>
            </a:r>
            <a:r>
              <a:rPr lang="en-US" sz="2200" dirty="0">
                <a:solidFill>
                  <a:srgbClr val="0000CC"/>
                </a:solidFill>
              </a:rPr>
              <a:t> 1 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0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n))</a:t>
            </a:r>
          </a:p>
          <a:p>
            <a:endParaRPr lang="uk-UA" sz="2200" dirty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(define (fib-</a:t>
            </a:r>
            <a:r>
              <a:rPr lang="en-US" sz="2200" dirty="0" err="1">
                <a:solidFill>
                  <a:srgbClr val="0000CC"/>
                </a:solidFill>
              </a:rPr>
              <a:t>iter</a:t>
            </a:r>
            <a:r>
              <a:rPr lang="en-US" sz="2200" dirty="0">
                <a:solidFill>
                  <a:srgbClr val="0000CC"/>
                </a:solidFill>
              </a:rPr>
              <a:t> a 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b 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count)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</a:t>
            </a:r>
            <a:r>
              <a:rPr lang="en-US" sz="2200" dirty="0">
                <a:solidFill>
                  <a:srgbClr val="0000CC"/>
                </a:solidFill>
              </a:rPr>
              <a:t>(if (= count 0)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</a:t>
            </a:r>
            <a:r>
              <a:rPr lang="en-US" sz="2200" dirty="0">
                <a:solidFill>
                  <a:srgbClr val="0000CC"/>
                </a:solidFill>
              </a:rPr>
              <a:t>b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</a:t>
            </a:r>
            <a:r>
              <a:rPr lang="en-US" sz="2200" dirty="0">
                <a:solidFill>
                  <a:srgbClr val="0000CC"/>
                </a:solidFill>
              </a:rPr>
              <a:t>(fib-</a:t>
            </a:r>
            <a:r>
              <a:rPr lang="en-US" sz="2200" dirty="0" err="1">
                <a:solidFill>
                  <a:srgbClr val="0000CC"/>
                </a:solidFill>
              </a:rPr>
              <a:t>iter</a:t>
            </a:r>
            <a:r>
              <a:rPr lang="en-US" sz="2200" dirty="0">
                <a:solidFill>
                  <a:srgbClr val="0000CC"/>
                </a:solidFill>
              </a:rPr>
              <a:t> (+ a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b) 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a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(- count 1))))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688773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9336" y="933451"/>
            <a:ext cx="1207266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/>
              <a:t>Розглянемо</a:t>
            </a:r>
            <a:r>
              <a:rPr lang="ru-RU" sz="2200" dirty="0"/>
              <a:t> задачу </a:t>
            </a:r>
            <a:r>
              <a:rPr lang="ru-RU" sz="2200" dirty="0" err="1"/>
              <a:t>зведення</a:t>
            </a:r>
            <a:r>
              <a:rPr lang="ru-RU" sz="2200" dirty="0"/>
              <a:t> числа в </a:t>
            </a:r>
            <a:r>
              <a:rPr lang="ru-RU" sz="2200" dirty="0" err="1" smtClean="0"/>
              <a:t>степінь</a:t>
            </a:r>
            <a:r>
              <a:rPr lang="ru-RU" sz="2200" dirty="0"/>
              <a:t>. </a:t>
            </a:r>
          </a:p>
          <a:p>
            <a:r>
              <a:rPr lang="ru-RU" sz="2200" dirty="0"/>
              <a:t>Для </a:t>
            </a:r>
            <a:r>
              <a:rPr lang="ru-RU" sz="2200" dirty="0" err="1"/>
              <a:t>цього</a:t>
            </a:r>
            <a:r>
              <a:rPr lang="ru-RU" sz="2200" dirty="0"/>
              <a:t> </a:t>
            </a:r>
            <a:r>
              <a:rPr lang="ru-RU" sz="2200" dirty="0" err="1"/>
              <a:t>потрібна</a:t>
            </a:r>
            <a:r>
              <a:rPr lang="ru-RU" sz="2200" dirty="0"/>
              <a:t> процедура, яка, </a:t>
            </a:r>
            <a:r>
              <a:rPr lang="ru-RU" sz="2200" dirty="0" err="1"/>
              <a:t>прийнявши</a:t>
            </a:r>
            <a:r>
              <a:rPr lang="ru-RU" sz="2200" dirty="0"/>
              <a:t> в </a:t>
            </a:r>
            <a:r>
              <a:rPr lang="ru-RU" sz="2200" dirty="0" err="1"/>
              <a:t>якості</a:t>
            </a:r>
            <a:r>
              <a:rPr lang="ru-RU" sz="2200" dirty="0"/>
              <a:t> аргументу основу </a:t>
            </a:r>
            <a:r>
              <a:rPr lang="ru-RU" sz="2200" b="1" dirty="0">
                <a:solidFill>
                  <a:srgbClr val="0000CC"/>
                </a:solidFill>
              </a:rPr>
              <a:t>b </a:t>
            </a:r>
            <a:r>
              <a:rPr lang="ru-RU" sz="2200" dirty="0"/>
              <a:t>і </a:t>
            </a:r>
            <a:r>
              <a:rPr lang="ru-RU" sz="2200" dirty="0" err="1"/>
              <a:t>додатне</a:t>
            </a:r>
            <a:r>
              <a:rPr lang="ru-RU" sz="2200" dirty="0"/>
              <a:t> </a:t>
            </a:r>
            <a:r>
              <a:rPr lang="ru-RU" sz="2200" dirty="0" err="1"/>
              <a:t>ціле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степеня</a:t>
            </a:r>
            <a:r>
              <a:rPr lang="ru-RU" sz="2200" dirty="0"/>
              <a:t> </a:t>
            </a:r>
            <a:r>
              <a:rPr lang="ru-RU" sz="2200" b="1" dirty="0">
                <a:solidFill>
                  <a:srgbClr val="0000CC"/>
                </a:solidFill>
              </a:rPr>
              <a:t>n, </a:t>
            </a:r>
            <a:r>
              <a:rPr lang="ru-RU" sz="2200" dirty="0" err="1"/>
              <a:t>повертає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b</a:t>
            </a:r>
            <a:r>
              <a:rPr lang="ru-RU" sz="2200" b="1" baseline="30000" dirty="0" err="1">
                <a:solidFill>
                  <a:srgbClr val="0000CC"/>
                </a:solidFill>
              </a:rPr>
              <a:t>n</a:t>
            </a:r>
            <a:r>
              <a:rPr lang="ru-RU" sz="2200" dirty="0"/>
              <a:t>. </a:t>
            </a:r>
          </a:p>
          <a:p>
            <a:r>
              <a:rPr lang="ru-RU" sz="2200" dirty="0"/>
              <a:t>Один </a:t>
            </a:r>
            <a:r>
              <a:rPr lang="ru-RU" sz="2200" dirty="0" err="1"/>
              <a:t>із</a:t>
            </a:r>
            <a:r>
              <a:rPr lang="ru-RU" sz="2200" dirty="0"/>
              <a:t> </a:t>
            </a:r>
            <a:r>
              <a:rPr lang="ru-RU" sz="2200" dirty="0" err="1"/>
              <a:t>способів</a:t>
            </a:r>
            <a:r>
              <a:rPr lang="ru-RU" sz="2200" dirty="0"/>
              <a:t> </a:t>
            </a:r>
            <a:r>
              <a:rPr lang="ru-RU" sz="2200" dirty="0" err="1"/>
              <a:t>отримати</a:t>
            </a:r>
            <a:r>
              <a:rPr lang="ru-RU" sz="2200" dirty="0"/>
              <a:t> </a:t>
            </a:r>
            <a:r>
              <a:rPr lang="ru-RU" sz="2200" dirty="0" err="1" smtClean="0"/>
              <a:t>значення</a:t>
            </a:r>
            <a:r>
              <a:rPr lang="ru-RU" sz="2200" dirty="0" smtClean="0"/>
              <a:t> – </a:t>
            </a:r>
            <a:r>
              <a:rPr lang="ru-RU" sz="2200" dirty="0" err="1" smtClean="0"/>
              <a:t>використати</a:t>
            </a:r>
            <a:r>
              <a:rPr lang="ru-RU" sz="2200" dirty="0" smtClean="0"/>
              <a:t> </a:t>
            </a:r>
            <a:r>
              <a:rPr lang="ru-RU" sz="2200" dirty="0" err="1" smtClean="0"/>
              <a:t>рекурсивне</a:t>
            </a:r>
            <a:r>
              <a:rPr lang="ru-RU" sz="2200" dirty="0" smtClean="0"/>
              <a:t> </a:t>
            </a:r>
            <a:r>
              <a:rPr lang="ru-RU" sz="2200" dirty="0" err="1"/>
              <a:t>визначення</a:t>
            </a:r>
            <a:endParaRPr lang="ru-RU" sz="2200" dirty="0"/>
          </a:p>
          <a:p>
            <a:pPr algn="ctr"/>
            <a:r>
              <a:rPr lang="ru-RU" sz="2200" dirty="0" err="1">
                <a:solidFill>
                  <a:srgbClr val="0000CC"/>
                </a:solidFill>
              </a:rPr>
              <a:t>b</a:t>
            </a:r>
            <a:r>
              <a:rPr lang="ru-RU" sz="2200" baseline="30000" dirty="0" err="1">
                <a:solidFill>
                  <a:srgbClr val="0000CC"/>
                </a:solidFill>
              </a:rPr>
              <a:t>n</a:t>
            </a:r>
            <a:r>
              <a:rPr lang="ru-RU" sz="2200" dirty="0">
                <a:solidFill>
                  <a:srgbClr val="0000CC"/>
                </a:solidFill>
              </a:rPr>
              <a:t> = b </a:t>
            </a:r>
            <a:r>
              <a:rPr lang="ru-RU" sz="2200" dirty="0" smtClean="0">
                <a:solidFill>
                  <a:srgbClr val="0000CC"/>
                </a:solidFill>
                <a:sym typeface="Symbol" panose="05050102010706020507" pitchFamily="18" charset="2"/>
              </a:rPr>
              <a:t>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>
                <a:solidFill>
                  <a:srgbClr val="0000CC"/>
                </a:solidFill>
              </a:rPr>
              <a:t>b</a:t>
            </a:r>
            <a:r>
              <a:rPr lang="ru-RU" sz="2200" baseline="30000" dirty="0">
                <a:solidFill>
                  <a:srgbClr val="0000CC"/>
                </a:solidFill>
              </a:rPr>
              <a:t>n-1</a:t>
            </a:r>
          </a:p>
          <a:p>
            <a:pPr algn="ctr"/>
            <a:r>
              <a:rPr lang="ru-RU" sz="2200" dirty="0">
                <a:solidFill>
                  <a:srgbClr val="0000CC"/>
                </a:solidFill>
              </a:rPr>
              <a:t>b</a:t>
            </a:r>
            <a:r>
              <a:rPr lang="ru-RU" sz="2200" baseline="30000" dirty="0">
                <a:solidFill>
                  <a:srgbClr val="0000CC"/>
                </a:solidFill>
              </a:rPr>
              <a:t>0</a:t>
            </a:r>
            <a:r>
              <a:rPr lang="ru-RU" sz="2200" dirty="0">
                <a:solidFill>
                  <a:srgbClr val="0000CC"/>
                </a:solidFill>
              </a:rPr>
              <a:t> = 1</a:t>
            </a:r>
          </a:p>
          <a:p>
            <a:r>
              <a:rPr lang="ru-RU" sz="2200" dirty="0"/>
              <a:t>яке </a:t>
            </a:r>
            <a:r>
              <a:rPr lang="ru-RU" sz="2200" dirty="0" smtClean="0"/>
              <a:t>переводиться </a:t>
            </a:r>
            <a:r>
              <a:rPr lang="ru-RU" sz="2200" dirty="0"/>
              <a:t>в процедуру:</a:t>
            </a:r>
            <a:endParaRPr lang="uk-UA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b="1" dirty="0">
                <a:solidFill>
                  <a:schemeClr val="bg1"/>
                </a:solidFill>
              </a:rPr>
              <a:t>Приклад </a:t>
            </a:r>
            <a:r>
              <a:rPr lang="ru-RU" sz="3600" b="1" dirty="0" err="1">
                <a:solidFill>
                  <a:schemeClr val="bg1"/>
                </a:solidFill>
              </a:rPr>
              <a:t>рекурсії</a:t>
            </a:r>
            <a:r>
              <a:rPr lang="ru-RU" sz="3600" b="1" dirty="0">
                <a:solidFill>
                  <a:schemeClr val="bg1"/>
                </a:solidFill>
              </a:rPr>
              <a:t>. </a:t>
            </a:r>
            <a:r>
              <a:rPr lang="ru-RU" sz="3600" b="1" dirty="0" err="1">
                <a:solidFill>
                  <a:schemeClr val="bg1"/>
                </a:solidFill>
              </a:rPr>
              <a:t>Зведення</a:t>
            </a:r>
            <a:r>
              <a:rPr lang="ru-RU" sz="3600" b="1" dirty="0">
                <a:solidFill>
                  <a:schemeClr val="bg1"/>
                </a:solidFill>
              </a:rPr>
              <a:t> в </a:t>
            </a:r>
            <a:r>
              <a:rPr lang="ru-RU" sz="3600" b="1" dirty="0" err="1" smtClean="0">
                <a:solidFill>
                  <a:schemeClr val="bg1"/>
                </a:solidFill>
              </a:rPr>
              <a:t>степінь</a:t>
            </a:r>
            <a:r>
              <a:rPr lang="ru-RU" sz="3600" b="1" dirty="0" smtClean="0">
                <a:solidFill>
                  <a:schemeClr val="bg1"/>
                </a:solidFill>
              </a:rPr>
              <a:t> рекурсивно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10000" y="3729217"/>
            <a:ext cx="4572000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200" dirty="0" smtClean="0">
                <a:solidFill>
                  <a:srgbClr val="0000CC"/>
                </a:solidFill>
              </a:rPr>
              <a:t>(define (</a:t>
            </a:r>
            <a:r>
              <a:rPr lang="en-US" sz="2200" dirty="0" err="1" smtClean="0">
                <a:solidFill>
                  <a:srgbClr val="0000CC"/>
                </a:solidFill>
              </a:rPr>
              <a:t>expt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 b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 n)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       </a:t>
            </a:r>
            <a:r>
              <a:rPr lang="en-US" sz="2200" dirty="0" smtClean="0">
                <a:solidFill>
                  <a:srgbClr val="0000CC"/>
                </a:solidFill>
              </a:rPr>
              <a:t>(if (= n 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0)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           1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           </a:t>
            </a:r>
            <a:r>
              <a:rPr lang="pt-BR" sz="2200" dirty="0" smtClean="0">
                <a:solidFill>
                  <a:srgbClr val="0000CC"/>
                </a:solidFill>
              </a:rPr>
              <a:t>(* b (expt 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pt-BR" sz="2200" dirty="0" smtClean="0">
                <a:solidFill>
                  <a:srgbClr val="0000CC"/>
                </a:solidFill>
              </a:rPr>
              <a:t>b 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pt-BR" sz="2200" dirty="0" smtClean="0">
                <a:solidFill>
                  <a:srgbClr val="0000CC"/>
                </a:solidFill>
              </a:rPr>
              <a:t>(- 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pt-BR" sz="2200" dirty="0" smtClean="0">
                <a:solidFill>
                  <a:srgbClr val="0000CC"/>
                </a:solidFill>
              </a:rPr>
              <a:t>n 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pt-BR" sz="2200" dirty="0" smtClean="0">
                <a:solidFill>
                  <a:srgbClr val="0000CC"/>
                </a:solidFill>
              </a:rPr>
              <a:t>1)))))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03226" y="5518001"/>
            <a:ext cx="8953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Це </a:t>
            </a:r>
            <a:r>
              <a:rPr lang="uk-UA" sz="2000" b="1" dirty="0">
                <a:solidFill>
                  <a:srgbClr val="0000CC"/>
                </a:solidFill>
              </a:rPr>
              <a:t>лінійно рекурсивний процес</a:t>
            </a:r>
            <a:r>
              <a:rPr lang="uk-UA" sz="2000" dirty="0"/>
              <a:t>, що вимагає </a:t>
            </a:r>
            <a:r>
              <a:rPr lang="uk-UA" sz="2000" b="1" dirty="0">
                <a:solidFill>
                  <a:srgbClr val="0000CC"/>
                </a:solidFill>
              </a:rPr>
              <a:t>О(</a:t>
            </a:r>
            <a:r>
              <a:rPr lang="en-US" sz="2000" b="1" dirty="0">
                <a:solidFill>
                  <a:srgbClr val="0000CC"/>
                </a:solidFill>
              </a:rPr>
              <a:t>n) </a:t>
            </a:r>
            <a:r>
              <a:rPr lang="uk-UA" sz="2000" dirty="0"/>
              <a:t>кроків і</a:t>
            </a:r>
            <a:r>
              <a:rPr lang="en-US" sz="2000" dirty="0"/>
              <a:t> O</a:t>
            </a:r>
            <a:r>
              <a:rPr lang="uk-UA" sz="2000" dirty="0"/>
              <a:t>(</a:t>
            </a:r>
            <a:r>
              <a:rPr lang="en-US" sz="2000" dirty="0"/>
              <a:t>n) </a:t>
            </a:r>
            <a:r>
              <a:rPr lang="uk-UA" sz="2000" dirty="0"/>
              <a:t>пам'яті. 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5159896" y="3395664"/>
            <a:ext cx="1440160" cy="393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00057" y="3359498"/>
            <a:ext cx="14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dirty="0" err="1"/>
              <a:t>Ім</a:t>
            </a:r>
            <a:r>
              <a:rPr lang="en-US" sz="1800" dirty="0"/>
              <a:t>’</a:t>
            </a:r>
            <a:r>
              <a:rPr lang="uk-UA" sz="1800" dirty="0"/>
              <a:t>я функції</a:t>
            </a:r>
            <a:endParaRPr lang="ru-RU" sz="18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17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387858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33700" y="1428750"/>
            <a:ext cx="5448300" cy="313932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</a:t>
            </a:r>
            <a:r>
              <a:rPr lang="en-US" sz="2200" dirty="0" err="1">
                <a:solidFill>
                  <a:srgbClr val="0000CC"/>
                </a:solidFill>
              </a:rPr>
              <a:t>expt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b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n)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(</a:t>
            </a:r>
            <a:r>
              <a:rPr lang="en-US" sz="2200" dirty="0" err="1">
                <a:solidFill>
                  <a:srgbClr val="0000CC"/>
                </a:solidFill>
              </a:rPr>
              <a:t>expt-iter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b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n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1))</a:t>
            </a:r>
          </a:p>
          <a:p>
            <a:endParaRPr lang="en-US" sz="2200" dirty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(define (</a:t>
            </a:r>
            <a:r>
              <a:rPr lang="en-US" sz="2200" dirty="0" err="1">
                <a:solidFill>
                  <a:srgbClr val="0000CC"/>
                </a:solidFill>
              </a:rPr>
              <a:t>expt-iter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b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counter product)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  (if (= counter 0)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        product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       (</a:t>
            </a:r>
            <a:r>
              <a:rPr lang="en-US" sz="2200" dirty="0" err="1">
                <a:solidFill>
                  <a:srgbClr val="0000CC"/>
                </a:solidFill>
              </a:rPr>
              <a:t>expt-iter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b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                 (- counter 1)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                 (* b product))))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b="1" dirty="0" err="1">
                <a:solidFill>
                  <a:schemeClr val="bg1"/>
                </a:solidFill>
              </a:rPr>
              <a:t>Зведення</a:t>
            </a:r>
            <a:r>
              <a:rPr lang="ru-RU" sz="3600" b="1" dirty="0">
                <a:solidFill>
                  <a:schemeClr val="bg1"/>
                </a:solidFill>
              </a:rPr>
              <a:t> в </a:t>
            </a:r>
            <a:r>
              <a:rPr lang="ru-RU" sz="3600" b="1" dirty="0" err="1" smtClean="0">
                <a:solidFill>
                  <a:schemeClr val="bg1"/>
                </a:solidFill>
              </a:rPr>
              <a:t>степінь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ітеративно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71650" y="939820"/>
            <a:ext cx="8648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Можна сформулювати </a:t>
            </a:r>
            <a:r>
              <a:rPr lang="uk-UA" sz="2000" dirty="0">
                <a:solidFill>
                  <a:srgbClr val="C00000"/>
                </a:solidFill>
              </a:rPr>
              <a:t>еквівалентну </a:t>
            </a:r>
            <a:r>
              <a:rPr lang="uk-UA" sz="2000" b="1" dirty="0">
                <a:solidFill>
                  <a:srgbClr val="C00000"/>
                </a:solidFill>
              </a:rPr>
              <a:t>лінійну ітерацію</a:t>
            </a:r>
            <a:r>
              <a:rPr lang="uk-UA" sz="2000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25161" y="4797152"/>
            <a:ext cx="6065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dirty="0"/>
              <a:t>Ця </a:t>
            </a:r>
            <a:r>
              <a:rPr lang="ru-RU" sz="2000" dirty="0"/>
              <a:t> </a:t>
            </a:r>
            <a:r>
              <a:rPr lang="ru-RU" sz="2000" dirty="0" err="1"/>
              <a:t>версія</a:t>
            </a:r>
            <a:r>
              <a:rPr lang="ru-RU" sz="2000" dirty="0"/>
              <a:t>  </a:t>
            </a:r>
            <a:r>
              <a:rPr lang="ru-RU" sz="2000" dirty="0" err="1"/>
              <a:t>потребує</a:t>
            </a:r>
            <a:r>
              <a:rPr lang="ru-RU" sz="2000" dirty="0"/>
              <a:t>  О(n) </a:t>
            </a:r>
            <a:r>
              <a:rPr lang="ru-RU" sz="2000" dirty="0" err="1"/>
              <a:t>кроків</a:t>
            </a:r>
            <a:r>
              <a:rPr lang="ru-RU" sz="2000" dirty="0"/>
              <a:t> та  О(</a:t>
            </a:r>
            <a:r>
              <a:rPr lang="en-US" sz="2000" dirty="0"/>
              <a:t>n</a:t>
            </a:r>
            <a:r>
              <a:rPr lang="ru-RU" sz="2000" dirty="0"/>
              <a:t>)  </a:t>
            </a:r>
            <a:r>
              <a:rPr lang="ru-RU" sz="2000" dirty="0" err="1"/>
              <a:t>пам</a:t>
            </a:r>
            <a:r>
              <a:rPr lang="en-US" sz="2000" dirty="0"/>
              <a:t>’</a:t>
            </a:r>
            <a:r>
              <a:rPr lang="ru-RU" sz="2000" dirty="0" err="1"/>
              <a:t>яті</a:t>
            </a:r>
            <a:r>
              <a:rPr lang="ru-RU" sz="2000" dirty="0"/>
              <a:t>.</a:t>
            </a:r>
            <a:endParaRPr lang="uk-UA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01287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57600" y="1509356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dirty="0" err="1">
                <a:solidFill>
                  <a:srgbClr val="0000CC"/>
                </a:solidFill>
              </a:rPr>
              <a:t>b</a:t>
            </a:r>
            <a:r>
              <a:rPr lang="ru-RU" sz="2200" baseline="30000" dirty="0" err="1">
                <a:solidFill>
                  <a:srgbClr val="0000CC"/>
                </a:solidFill>
              </a:rPr>
              <a:t>n</a:t>
            </a:r>
            <a:r>
              <a:rPr lang="ru-RU" sz="2200" dirty="0">
                <a:solidFill>
                  <a:srgbClr val="0000CC"/>
                </a:solidFill>
              </a:rPr>
              <a:t> = (</a:t>
            </a:r>
            <a:r>
              <a:rPr lang="ru-RU" sz="2200" dirty="0" err="1">
                <a:solidFill>
                  <a:srgbClr val="0000CC"/>
                </a:solidFill>
              </a:rPr>
              <a:t>b</a:t>
            </a:r>
            <a:r>
              <a:rPr lang="ru-RU" sz="2200" baseline="30000" dirty="0" err="1">
                <a:solidFill>
                  <a:srgbClr val="0000CC"/>
                </a:solidFill>
              </a:rPr>
              <a:t>n</a:t>
            </a:r>
            <a:r>
              <a:rPr lang="ru-RU" sz="2200" baseline="30000" dirty="0">
                <a:solidFill>
                  <a:srgbClr val="0000CC"/>
                </a:solidFill>
              </a:rPr>
              <a:t>/2</a:t>
            </a:r>
            <a:r>
              <a:rPr lang="ru-RU" sz="2200" dirty="0">
                <a:solidFill>
                  <a:srgbClr val="0000CC"/>
                </a:solidFill>
              </a:rPr>
              <a:t>)</a:t>
            </a:r>
            <a:r>
              <a:rPr lang="ru-RU" sz="2200" baseline="30000" dirty="0">
                <a:solidFill>
                  <a:srgbClr val="0000CC"/>
                </a:solidFill>
              </a:rPr>
              <a:t>2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     </a:t>
            </a:r>
            <a:r>
              <a:rPr lang="uk-UA" sz="2200" dirty="0">
                <a:solidFill>
                  <a:srgbClr val="0000CC"/>
                </a:solidFill>
              </a:rPr>
              <a:t> якщо</a:t>
            </a:r>
            <a:r>
              <a:rPr lang="ru-RU" sz="2200" dirty="0">
                <a:solidFill>
                  <a:srgbClr val="0000CC"/>
                </a:solidFill>
              </a:rPr>
              <a:t> n парне</a:t>
            </a:r>
          </a:p>
          <a:p>
            <a:r>
              <a:rPr lang="en-US" sz="2200" dirty="0" err="1">
                <a:solidFill>
                  <a:srgbClr val="0000CC"/>
                </a:solidFill>
              </a:rPr>
              <a:t>b</a:t>
            </a:r>
            <a:r>
              <a:rPr lang="en-US" sz="2200" baseline="30000" dirty="0" err="1">
                <a:solidFill>
                  <a:srgbClr val="0000CC"/>
                </a:solidFill>
              </a:rPr>
              <a:t>n</a:t>
            </a:r>
            <a:r>
              <a:rPr lang="en-US" sz="2200" dirty="0">
                <a:solidFill>
                  <a:srgbClr val="0000CC"/>
                </a:solidFill>
              </a:rPr>
              <a:t> = b </a:t>
            </a:r>
            <a:r>
              <a:rPr lang="en-US" sz="2200" dirty="0" smtClean="0">
                <a:solidFill>
                  <a:srgbClr val="0000CC"/>
                </a:solidFill>
                <a:sym typeface="Symbol" panose="05050102010706020507" pitchFamily="18" charset="2"/>
              </a:rPr>
              <a:t>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>
                <a:solidFill>
                  <a:srgbClr val="0000CC"/>
                </a:solidFill>
              </a:rPr>
              <a:t>b</a:t>
            </a:r>
            <a:r>
              <a:rPr lang="en-US" sz="2200" baseline="30000" dirty="0">
                <a:solidFill>
                  <a:srgbClr val="0000CC"/>
                </a:solidFill>
              </a:rPr>
              <a:t>n−1 </a:t>
            </a:r>
            <a:r>
              <a:rPr lang="uk-UA" sz="2200" baseline="30000" dirty="0">
                <a:solidFill>
                  <a:srgbClr val="0000CC"/>
                </a:solidFill>
              </a:rPr>
              <a:t>  </a:t>
            </a:r>
            <a:r>
              <a:rPr lang="uk-UA" sz="2200" dirty="0">
                <a:solidFill>
                  <a:srgbClr val="0000CC"/>
                </a:solidFill>
              </a:rPr>
              <a:t>якщо </a:t>
            </a:r>
            <a:r>
              <a:rPr lang="en-US" sz="2200" dirty="0">
                <a:solidFill>
                  <a:srgbClr val="0000CC"/>
                </a:solidFill>
              </a:rPr>
              <a:t>n </a:t>
            </a:r>
            <a:r>
              <a:rPr lang="uk-UA" sz="2200" dirty="0">
                <a:solidFill>
                  <a:srgbClr val="0000CC"/>
                </a:solidFill>
              </a:rPr>
              <a:t>непарне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b="1" dirty="0" err="1">
                <a:solidFill>
                  <a:schemeClr val="bg1"/>
                </a:solidFill>
              </a:rPr>
              <a:t>Зведення</a:t>
            </a:r>
            <a:r>
              <a:rPr lang="ru-RU" sz="3600" b="1" dirty="0">
                <a:solidFill>
                  <a:schemeClr val="bg1"/>
                </a:solidFill>
              </a:rPr>
              <a:t> в </a:t>
            </a:r>
            <a:r>
              <a:rPr lang="ru-RU" sz="3600" b="1" dirty="0" err="1">
                <a:solidFill>
                  <a:schemeClr val="bg1"/>
                </a:solidFill>
              </a:rPr>
              <a:t>степінь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3657600" y="901185"/>
            <a:ext cx="4591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err="1"/>
              <a:t>Враховуючи</a:t>
            </a:r>
            <a:r>
              <a:rPr lang="ru-RU" sz="2200" dirty="0"/>
              <a:t> правило:</a:t>
            </a:r>
            <a:endParaRPr lang="uk-UA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3514725" y="2438809"/>
            <a:ext cx="4958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отримати</a:t>
            </a:r>
            <a:r>
              <a:rPr lang="ru-RU" sz="2200" dirty="0"/>
              <a:t> процедуру:</a:t>
            </a:r>
            <a:endParaRPr lang="uk-UA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4600" y="3126940"/>
            <a:ext cx="6229350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(fast-</a:t>
            </a:r>
            <a:r>
              <a:rPr lang="en-US" sz="2200" dirty="0" err="1">
                <a:solidFill>
                  <a:srgbClr val="0000CC"/>
                </a:solidFill>
              </a:rPr>
              <a:t>expt</a:t>
            </a:r>
            <a:r>
              <a:rPr lang="en-US" sz="2200" dirty="0">
                <a:solidFill>
                  <a:srgbClr val="0000CC"/>
                </a:solidFill>
              </a:rPr>
              <a:t> b n)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cond</a:t>
            </a:r>
            <a:r>
              <a:rPr lang="en-US" sz="2200" dirty="0">
                <a:solidFill>
                  <a:srgbClr val="0000CC"/>
                </a:solidFill>
              </a:rPr>
              <a:t> ((= n 0) 1)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          </a:t>
            </a:r>
            <a:r>
              <a:rPr lang="en-US" sz="2200" dirty="0">
                <a:solidFill>
                  <a:srgbClr val="0000CC"/>
                </a:solidFill>
              </a:rPr>
              <a:t>((even? n) (square (fast-</a:t>
            </a:r>
            <a:r>
              <a:rPr lang="en-US" sz="2200" dirty="0" err="1">
                <a:solidFill>
                  <a:srgbClr val="0000CC"/>
                </a:solidFill>
              </a:rPr>
              <a:t>expt</a:t>
            </a:r>
            <a:r>
              <a:rPr lang="en-US" sz="2200" dirty="0">
                <a:solidFill>
                  <a:srgbClr val="0000CC"/>
                </a:solidFill>
              </a:rPr>
              <a:t> b (/ n 2))))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           </a:t>
            </a:r>
            <a:r>
              <a:rPr lang="en-US" sz="2200" dirty="0">
                <a:solidFill>
                  <a:srgbClr val="0000CC"/>
                </a:solidFill>
              </a:rPr>
              <a:t>(else (* b (fast-</a:t>
            </a:r>
            <a:r>
              <a:rPr lang="en-US" sz="2200" dirty="0" err="1">
                <a:solidFill>
                  <a:srgbClr val="0000CC"/>
                </a:solidFill>
              </a:rPr>
              <a:t>expt</a:t>
            </a:r>
            <a:r>
              <a:rPr lang="en-US" sz="2200" dirty="0">
                <a:solidFill>
                  <a:srgbClr val="0000CC"/>
                </a:solidFill>
              </a:rPr>
              <a:t> b (- n 1))))))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4660672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де </a:t>
            </a:r>
            <a:r>
              <a:rPr lang="ru-RU" sz="2200" b="1" dirty="0"/>
              <a:t>предикат</a:t>
            </a:r>
            <a:r>
              <a:rPr lang="ru-RU" sz="2200" dirty="0"/>
              <a:t>, 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перевіряє</a:t>
            </a:r>
            <a:r>
              <a:rPr lang="ru-RU" sz="2200" dirty="0"/>
              <a:t> </a:t>
            </a:r>
            <a:r>
              <a:rPr lang="ru-RU" sz="2200" dirty="0" err="1"/>
              <a:t>ціле</a:t>
            </a:r>
            <a:r>
              <a:rPr lang="ru-RU" sz="2200" dirty="0"/>
              <a:t> число на </a:t>
            </a:r>
            <a:r>
              <a:rPr lang="ru-RU" sz="2200" dirty="0" err="1"/>
              <a:t>парність</a:t>
            </a:r>
            <a:r>
              <a:rPr lang="ru-RU" sz="2200" dirty="0"/>
              <a:t>, </a:t>
            </a:r>
            <a:r>
              <a:rPr lang="ru-RU" sz="2200" dirty="0" err="1"/>
              <a:t>визначений</a:t>
            </a:r>
            <a:r>
              <a:rPr lang="ru-RU" sz="2200" dirty="0"/>
              <a:t> через </a:t>
            </a:r>
            <a:r>
              <a:rPr lang="ru-RU" sz="2200" dirty="0" err="1"/>
              <a:t>елементарну</a:t>
            </a:r>
            <a:r>
              <a:rPr lang="ru-RU" sz="2200" dirty="0"/>
              <a:t>  </a:t>
            </a:r>
            <a:r>
              <a:rPr lang="uk-UA" sz="2200" dirty="0"/>
              <a:t>процедуру </a:t>
            </a:r>
            <a:r>
              <a:rPr lang="en-US" sz="2200" dirty="0" smtClean="0">
                <a:solidFill>
                  <a:srgbClr val="0000CC"/>
                </a:solidFill>
              </a:rPr>
              <a:t>remainder</a:t>
            </a:r>
            <a:r>
              <a:rPr lang="uk-UA" sz="2200" dirty="0" smtClean="0">
                <a:solidFill>
                  <a:srgbClr val="0000CC"/>
                </a:solidFill>
              </a:rPr>
              <a:t> – остача від ділення двох чисел</a:t>
            </a:r>
            <a:r>
              <a:rPr lang="en-US" sz="2200" dirty="0" smtClean="0"/>
              <a:t>:</a:t>
            </a:r>
            <a:endParaRPr lang="en-US" sz="2200" dirty="0"/>
          </a:p>
          <a:p>
            <a:endParaRPr lang="uk-UA" sz="2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76700" y="5451256"/>
            <a:ext cx="379095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en-US" sz="2200" dirty="0">
                <a:solidFill>
                  <a:srgbClr val="0000CC"/>
                </a:solidFill>
              </a:rPr>
              <a:t>define (even? n)</a:t>
            </a:r>
          </a:p>
          <a:p>
            <a:pPr lvl="0"/>
            <a:r>
              <a:rPr lang="uk-UA" sz="2200" dirty="0">
                <a:solidFill>
                  <a:srgbClr val="0000CC"/>
                </a:solidFill>
              </a:rPr>
              <a:t>      </a:t>
            </a:r>
            <a:r>
              <a:rPr lang="en-US" sz="2200" dirty="0">
                <a:solidFill>
                  <a:srgbClr val="0000CC"/>
                </a:solidFill>
              </a:rPr>
              <a:t>(= (remainder n 2) 0))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371850" y="1509356"/>
            <a:ext cx="285750" cy="833735"/>
          </a:xfrm>
          <a:prstGeom prst="leftBrac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19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989639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1775520" y="1556792"/>
            <a:ext cx="8712968" cy="216024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Лінійні та рекурсивні процеси</a:t>
            </a:r>
          </a:p>
          <a:p>
            <a:pPr algn="ctr"/>
            <a:r>
              <a:rPr lang="uk-UA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обчислення в </a:t>
            </a:r>
            <a:r>
              <a:rPr lang="en-US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SCHEME</a:t>
            </a:r>
            <a:r>
              <a:rPr lang="uk-UA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/</a:t>
            </a:r>
            <a:r>
              <a:rPr lang="en-US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Lisp/…</a:t>
            </a:r>
            <a:r>
              <a:rPr lang="ru-RU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159375" y="0"/>
            <a:ext cx="22733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4000" b="1" dirty="0" smtClean="0">
                <a:solidFill>
                  <a:schemeClr val="bg1"/>
                </a:solidFill>
              </a:rPr>
              <a:t>Лекція 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852" y="4581128"/>
            <a:ext cx="1445236" cy="144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907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21246"/>
            <a:ext cx="12155236" cy="58631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sz="2000" dirty="0"/>
              <a:t>За визначенням, найбільший спільний дільник (НСД) двох цілих чисел </a:t>
            </a:r>
            <a:r>
              <a:rPr lang="en-US" sz="2000" b="1" dirty="0"/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/>
              <a:t>b</a:t>
            </a:r>
            <a:r>
              <a:rPr lang="en-US" sz="2000" dirty="0"/>
              <a:t> - </a:t>
            </a:r>
            <a:r>
              <a:rPr lang="uk-UA" sz="2000" dirty="0"/>
              <a:t>це найбільше ціле число, на яке і </a:t>
            </a:r>
            <a:r>
              <a:rPr lang="en-US" sz="2000" b="1" dirty="0"/>
              <a:t>a</a:t>
            </a:r>
            <a:r>
              <a:rPr lang="en-US" sz="2000" dirty="0"/>
              <a:t>, </a:t>
            </a:r>
            <a:r>
              <a:rPr lang="uk-UA" sz="2000" dirty="0"/>
              <a:t>і </a:t>
            </a:r>
            <a:r>
              <a:rPr lang="en-US" sz="2000" b="1" dirty="0"/>
              <a:t>b</a:t>
            </a:r>
            <a:r>
              <a:rPr lang="en-US" sz="2000" dirty="0"/>
              <a:t> </a:t>
            </a:r>
            <a:r>
              <a:rPr lang="uk-UA" sz="2000" dirty="0"/>
              <a:t>діляться без залишку. </a:t>
            </a:r>
          </a:p>
          <a:p>
            <a:pPr>
              <a:spcAft>
                <a:spcPts val="600"/>
              </a:spcAft>
            </a:pPr>
            <a:r>
              <a:rPr lang="uk-UA" sz="2000" dirty="0">
                <a:solidFill>
                  <a:srgbClr val="C00000"/>
                </a:solidFill>
              </a:rPr>
              <a:t>Наприклад, НСД 16 і 28 дорівнює 4.</a:t>
            </a:r>
          </a:p>
          <a:p>
            <a:pPr>
              <a:spcAft>
                <a:spcPts val="600"/>
              </a:spcAft>
            </a:pPr>
            <a:r>
              <a:rPr lang="uk-UA" sz="2000" dirty="0"/>
              <a:t>Існує </a:t>
            </a:r>
            <a:r>
              <a:rPr lang="uk-UA" sz="2000" b="1" dirty="0"/>
              <a:t>алгоритм Евкліда</a:t>
            </a:r>
            <a:r>
              <a:rPr lang="uk-UA" sz="2000" dirty="0"/>
              <a:t>, який заснований на тому, що якщо </a:t>
            </a:r>
            <a:r>
              <a:rPr lang="en-US" sz="2000" b="1" dirty="0"/>
              <a:t>r</a:t>
            </a:r>
            <a:r>
              <a:rPr lang="en-US" sz="2000" dirty="0"/>
              <a:t> </a:t>
            </a:r>
            <a:r>
              <a:rPr lang="uk-UA" sz="2000" dirty="0"/>
              <a:t>є </a:t>
            </a:r>
            <a:r>
              <a:rPr lang="uk-UA" sz="2000" b="1" dirty="0"/>
              <a:t>залишок</a:t>
            </a:r>
            <a:r>
              <a:rPr lang="uk-UA" sz="2000" dirty="0"/>
              <a:t> від ділення </a:t>
            </a:r>
            <a:r>
              <a:rPr lang="en-US" sz="2000" b="1" dirty="0"/>
              <a:t>a </a:t>
            </a:r>
            <a:r>
              <a:rPr lang="uk-UA" sz="2000" dirty="0"/>
              <a:t>на </a:t>
            </a:r>
            <a:r>
              <a:rPr lang="en-US" sz="2000" b="1" dirty="0"/>
              <a:t>b</a:t>
            </a:r>
            <a:r>
              <a:rPr lang="en-US" sz="2000" dirty="0"/>
              <a:t>, </a:t>
            </a:r>
            <a:r>
              <a:rPr lang="uk-UA" sz="2000" dirty="0"/>
              <a:t>то загальні дільники </a:t>
            </a:r>
            <a:r>
              <a:rPr lang="en-US" sz="2000" b="1" dirty="0"/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/>
              <a:t>b </a:t>
            </a:r>
            <a:r>
              <a:rPr lang="uk-UA" sz="2000" dirty="0"/>
              <a:t>в точності ті самі,  що і загальні дільники </a:t>
            </a:r>
            <a:r>
              <a:rPr lang="en-US" sz="2000" b="1" dirty="0"/>
              <a:t>b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/>
              <a:t>r</a:t>
            </a:r>
            <a:r>
              <a:rPr lang="en-US" sz="2000" dirty="0"/>
              <a:t>. </a:t>
            </a:r>
            <a:r>
              <a:rPr lang="uk-UA" sz="2000" dirty="0"/>
              <a:t>Таким чином, </a:t>
            </a:r>
            <a:r>
              <a:rPr lang="uk-UA" sz="2000" dirty="0">
                <a:solidFill>
                  <a:srgbClr val="0000CC"/>
                </a:solidFill>
              </a:rPr>
              <a:t>можна скористатися рівнянням</a:t>
            </a:r>
          </a:p>
          <a:p>
            <a:pPr algn="ctr"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</a:rPr>
              <a:t>НСД (</a:t>
            </a:r>
            <a:r>
              <a:rPr lang="en-US" sz="2000" dirty="0">
                <a:solidFill>
                  <a:srgbClr val="0000CC"/>
                </a:solidFill>
              </a:rPr>
              <a:t>a, b) = </a:t>
            </a:r>
            <a:r>
              <a:rPr lang="uk-UA" sz="2000" dirty="0">
                <a:solidFill>
                  <a:srgbClr val="0000CC"/>
                </a:solidFill>
              </a:rPr>
              <a:t>НСД (</a:t>
            </a:r>
            <a:r>
              <a:rPr lang="en-US" sz="2000" dirty="0">
                <a:solidFill>
                  <a:srgbClr val="0000CC"/>
                </a:solidFill>
              </a:rPr>
              <a:t>b, r)</a:t>
            </a:r>
          </a:p>
          <a:p>
            <a:pPr>
              <a:spcAft>
                <a:spcPts val="600"/>
              </a:spcAft>
            </a:pPr>
            <a:r>
              <a:rPr lang="uk-UA" sz="2000" dirty="0"/>
              <a:t>щоб послідовно звести задачу знаходження НСД до задачі знаходження НСД все менших і менших пар цілих чисел.</a:t>
            </a:r>
          </a:p>
          <a:p>
            <a:pPr>
              <a:spcAft>
                <a:spcPts val="600"/>
              </a:spcAft>
            </a:pPr>
            <a:r>
              <a:rPr lang="uk-UA" sz="2000" dirty="0"/>
              <a:t>Наприклад,</a:t>
            </a:r>
          </a:p>
          <a:p>
            <a:pPr lvl="1"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</a:rPr>
              <a:t>НСД (206, 40) = </a:t>
            </a:r>
            <a:r>
              <a:rPr lang="uk-UA" sz="2000" dirty="0" err="1">
                <a:solidFill>
                  <a:srgbClr val="0000CC"/>
                </a:solidFill>
              </a:rPr>
              <a:t>НСД</a:t>
            </a:r>
            <a:r>
              <a:rPr lang="uk-UA" sz="2000" dirty="0">
                <a:solidFill>
                  <a:srgbClr val="0000CC"/>
                </a:solidFill>
              </a:rPr>
              <a:t> (40, 6)</a:t>
            </a:r>
          </a:p>
          <a:p>
            <a:pPr lvl="1"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</a:rPr>
              <a:t>= НСД (6, 4)</a:t>
            </a:r>
          </a:p>
          <a:p>
            <a:pPr lvl="1"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</a:rPr>
              <a:t>= НСД (4, 2)</a:t>
            </a:r>
          </a:p>
          <a:p>
            <a:pPr lvl="1"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</a:rPr>
              <a:t>= НСД (2, 0)</a:t>
            </a:r>
          </a:p>
          <a:p>
            <a:pPr lvl="1"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</a:rPr>
              <a:t>= 2</a:t>
            </a:r>
          </a:p>
          <a:p>
            <a:pPr>
              <a:spcAft>
                <a:spcPts val="600"/>
              </a:spcAft>
            </a:pPr>
            <a:r>
              <a:rPr lang="uk-UA" sz="2000" dirty="0"/>
              <a:t>зводить НСД (206, 40) до НСД (2, 0), що дорівнює двом.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9335" y="14101"/>
            <a:ext cx="12035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800" b="1" dirty="0">
                <a:solidFill>
                  <a:schemeClr val="bg1"/>
                </a:solidFill>
              </a:rPr>
              <a:t>Приклад рекурсії. Знаходження найбільшого спільного дільника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7248128" y="2348880"/>
            <a:ext cx="648072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7035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14101"/>
            <a:ext cx="121552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800" b="1" dirty="0">
                <a:solidFill>
                  <a:schemeClr val="bg1"/>
                </a:solidFill>
              </a:rPr>
              <a:t>Приклад рекурсії. Знаходження найбільшого спільного дільника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28850" y="1143001"/>
            <a:ext cx="8077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Алгоритм Евклида у </a:t>
            </a:r>
            <a:r>
              <a:rPr lang="ru-RU" sz="2200" dirty="0" err="1"/>
              <a:t>вигляді</a:t>
            </a:r>
            <a:r>
              <a:rPr lang="ru-RU" sz="2200" dirty="0"/>
              <a:t> </a:t>
            </a:r>
            <a:r>
              <a:rPr lang="en-US" sz="2200" dirty="0"/>
              <a:t>Scheme </a:t>
            </a:r>
            <a:r>
              <a:rPr lang="ru-RU" sz="2200" dirty="0" err="1"/>
              <a:t>процедури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71900" y="1701325"/>
            <a:ext cx="4628356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200" dirty="0">
                <a:solidFill>
                  <a:srgbClr val="0000CC"/>
                </a:solidFill>
              </a:rPr>
              <a:t>(define (nod a b)</a:t>
            </a:r>
          </a:p>
          <a:p>
            <a:pPr lvl="0"/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US" sz="2200" dirty="0">
                <a:solidFill>
                  <a:srgbClr val="0000CC"/>
                </a:solidFill>
              </a:rPr>
              <a:t>(if (= b 0)</a:t>
            </a:r>
          </a:p>
          <a:p>
            <a:pPr lvl="0"/>
            <a:r>
              <a:rPr lang="uk-UA" sz="2200" dirty="0">
                <a:solidFill>
                  <a:srgbClr val="0000CC"/>
                </a:solidFill>
              </a:rPr>
              <a:t>         </a:t>
            </a:r>
            <a:r>
              <a:rPr lang="en-US" sz="2200" dirty="0">
                <a:solidFill>
                  <a:srgbClr val="0000CC"/>
                </a:solidFill>
              </a:rPr>
              <a:t>a</a:t>
            </a:r>
          </a:p>
          <a:p>
            <a:pPr lvl="0"/>
            <a:r>
              <a:rPr lang="uk-UA" sz="2200" dirty="0">
                <a:solidFill>
                  <a:srgbClr val="0000CC"/>
                </a:solidFill>
              </a:rPr>
              <a:t>         </a:t>
            </a:r>
            <a:r>
              <a:rPr lang="en-US" sz="2200" dirty="0">
                <a:solidFill>
                  <a:srgbClr val="0000CC"/>
                </a:solidFill>
              </a:rPr>
              <a:t>(nod b (remainder a b))))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1344" y="3645024"/>
            <a:ext cx="119638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solidFill>
                  <a:prstClr val="black"/>
                </a:solidFill>
              </a:rPr>
              <a:t>Процедура </a:t>
            </a:r>
            <a:r>
              <a:rPr lang="ru-RU" sz="2000" dirty="0" err="1">
                <a:solidFill>
                  <a:prstClr val="black"/>
                </a:solidFill>
              </a:rPr>
              <a:t>породжує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ітеративний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процес</a:t>
            </a:r>
            <a:r>
              <a:rPr lang="ru-RU" sz="2000" dirty="0">
                <a:solidFill>
                  <a:prstClr val="black"/>
                </a:solidFill>
              </a:rPr>
              <a:t>,  </a:t>
            </a:r>
            <a:r>
              <a:rPr lang="ru-RU" sz="2000" dirty="0" err="1">
                <a:solidFill>
                  <a:prstClr val="black"/>
                </a:solidFill>
              </a:rPr>
              <a:t>кількість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кроків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якого</a:t>
            </a:r>
            <a:r>
              <a:rPr lang="ru-RU" sz="2000" dirty="0">
                <a:solidFill>
                  <a:prstClr val="black"/>
                </a:solidFill>
              </a:rPr>
              <a:t> росте </a:t>
            </a:r>
            <a:r>
              <a:rPr lang="ru-RU" sz="2000" dirty="0" err="1">
                <a:solidFill>
                  <a:prstClr val="black"/>
                </a:solidFill>
              </a:rPr>
              <a:t>пропорційно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uk-UA" sz="2000" dirty="0">
                <a:solidFill>
                  <a:prstClr val="black"/>
                </a:solidFill>
              </a:rPr>
              <a:t>логарифму чисел-аргументів.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21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27105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07368" y="1484785"/>
            <a:ext cx="1159328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Процедури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, по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суті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, є </a:t>
            </a:r>
            <a:r>
              <a:rPr lang="ru-RU" sz="2200" b="1" dirty="0" err="1">
                <a:ea typeface="Bookman Old Style" panose="02050604050505020204" pitchFamily="18" charset="0"/>
                <a:cs typeface="Arial" panose="020B0604020202020204" pitchFamily="34" charset="0"/>
              </a:rPr>
              <a:t>абстракціями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,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які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описують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складові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операції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над числами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безвідносно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до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конкретних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значень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Часто одна і та </a:t>
            </a:r>
            <a:r>
              <a:rPr lang="uk-UA" sz="2200" dirty="0">
                <a:ea typeface="Bookman Old Style" panose="02050604050505020204" pitchFamily="18" charset="0"/>
                <a:cs typeface="Arial" panose="020B0604020202020204" pitchFamily="34" charset="0"/>
              </a:rPr>
              <a:t>сама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схема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програми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використовується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з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різними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процедурами.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Для того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щоб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висловити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ці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схеми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як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поняття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, 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потрібно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будувати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процедури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,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які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приймають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інші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процедури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як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аргументи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або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повертають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їх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як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значення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Процедура, </a:t>
            </a:r>
            <a:r>
              <a:rPr lang="ru-RU" sz="2200" dirty="0" err="1" smtClean="0">
                <a:ea typeface="Bookman Old Style" panose="02050604050505020204" pitchFamily="18" charset="0"/>
                <a:cs typeface="Arial" panose="020B0604020202020204" pitchFamily="34" charset="0"/>
              </a:rPr>
              <a:t>що</a:t>
            </a:r>
            <a:r>
              <a:rPr lang="ru-RU" sz="22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 smtClean="0">
                <a:ea typeface="Bookman Old Style" panose="02050604050505020204" pitchFamily="18" charset="0"/>
                <a:cs typeface="Arial" panose="020B0604020202020204" pitchFamily="34" charset="0"/>
              </a:rPr>
              <a:t>маніпулює</a:t>
            </a:r>
            <a:r>
              <a:rPr lang="ru-RU" sz="22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іншими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процедурами,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називається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b="1" dirty="0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процедурою </a:t>
            </a:r>
            <a:r>
              <a:rPr lang="ru-RU" sz="2200" b="1" dirty="0" err="1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вищого</a:t>
            </a:r>
            <a:r>
              <a:rPr lang="ru-RU" sz="2200" b="1" dirty="0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 порядку (</a:t>
            </a:r>
            <a:r>
              <a:rPr lang="en-US" sz="2200" b="1" dirty="0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higher-order procedure).</a:t>
            </a:r>
            <a:endParaRPr lang="ru-RU" sz="2200" b="1" dirty="0">
              <a:solidFill>
                <a:srgbClr val="0000CC"/>
              </a:solidFill>
              <a:ea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29639" y="1"/>
            <a:ext cx="6318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Процедури вищого порядку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8516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4393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Процедури як аргументи</a:t>
            </a:r>
            <a:endParaRPr lang="uk-UA" sz="3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04305" y="956589"/>
            <a:ext cx="8743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/>
              <a:t>Розглянемо</a:t>
            </a:r>
            <a:r>
              <a:rPr lang="ru-RU" sz="2000" b="1" dirty="0"/>
              <a:t> </a:t>
            </a:r>
            <a:r>
              <a:rPr lang="ru-RU" sz="2000" b="1" dirty="0" err="1"/>
              <a:t>такі</a:t>
            </a:r>
            <a:r>
              <a:rPr lang="ru-RU" sz="2000" b="1" dirty="0"/>
              <a:t> три </a:t>
            </a:r>
            <a:r>
              <a:rPr lang="ru-RU" sz="2000" b="1" dirty="0" err="1"/>
              <a:t>процедури</a:t>
            </a:r>
            <a:r>
              <a:rPr lang="ru-RU" sz="2000" dirty="0"/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447929" y="1461122"/>
            <a:ext cx="5904655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(sum-integers a b)</a:t>
            </a:r>
          </a:p>
          <a:p>
            <a:r>
              <a:rPr lang="ru-RU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(if (&gt; a b)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0</a:t>
            </a:r>
          </a:p>
          <a:p>
            <a:r>
              <a:rPr lang="ru-RU" sz="2000" dirty="0">
                <a:solidFill>
                  <a:srgbClr val="0000CC"/>
                </a:solidFill>
              </a:rPr>
              <a:t>        </a:t>
            </a:r>
            <a:r>
              <a:rPr lang="en-US" sz="2000" dirty="0">
                <a:solidFill>
                  <a:srgbClr val="0000CC"/>
                </a:solidFill>
              </a:rPr>
              <a:t>(+ a (sum-integers (+ a 1) b))))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1344" y="2906464"/>
            <a:ext cx="48245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2. </a:t>
            </a:r>
            <a:r>
              <a:rPr lang="ru-RU" sz="2000" dirty="0" err="1"/>
              <a:t>Обчислює</a:t>
            </a:r>
            <a:r>
              <a:rPr lang="ru-RU" sz="2000" dirty="0"/>
              <a:t> суму </a:t>
            </a:r>
            <a:r>
              <a:rPr lang="ru-RU" sz="2000" dirty="0" err="1"/>
              <a:t>кубів</a:t>
            </a:r>
            <a:r>
              <a:rPr lang="ru-RU" sz="2000" dirty="0"/>
              <a:t> </a:t>
            </a:r>
            <a:r>
              <a:rPr lang="ru-RU" sz="2000" dirty="0" err="1"/>
              <a:t>цілих</a:t>
            </a:r>
            <a:r>
              <a:rPr lang="ru-RU" sz="2000" dirty="0"/>
              <a:t> чисел в </a:t>
            </a:r>
            <a:r>
              <a:rPr lang="ru-RU" sz="2000" dirty="0" err="1"/>
              <a:t>заданому</a:t>
            </a:r>
            <a:r>
              <a:rPr lang="ru-RU" sz="2000" dirty="0"/>
              <a:t> </a:t>
            </a:r>
            <a:r>
              <a:rPr lang="ru-RU" sz="2000" dirty="0" err="1"/>
              <a:t>діапазоні</a:t>
            </a:r>
            <a:r>
              <a:rPr lang="ru-RU" sz="2000" dirty="0"/>
              <a:t>:</a:t>
            </a:r>
            <a:endParaRPr lang="uk-UA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47929" y="2993405"/>
            <a:ext cx="5904655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(define (sum-cubes a b)</a:t>
            </a:r>
          </a:p>
          <a:p>
            <a:pPr lvl="0"/>
            <a:r>
              <a:rPr lang="ru-RU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(if (&gt; a b)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  0</a:t>
            </a:r>
          </a:p>
          <a:p>
            <a:pPr lvl="0"/>
            <a:r>
              <a:rPr lang="ru-RU" sz="2000" dirty="0">
                <a:solidFill>
                  <a:srgbClr val="0000CC"/>
                </a:solidFill>
              </a:rPr>
              <a:t>        </a:t>
            </a:r>
            <a:r>
              <a:rPr lang="pt-BR" sz="2000" dirty="0">
                <a:solidFill>
                  <a:srgbClr val="0000CC"/>
                </a:solidFill>
              </a:rPr>
              <a:t>(+ (cube a) (sum-cubes (+ a 1) b))))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91344" y="4430164"/>
            <a:ext cx="48245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3. </a:t>
            </a:r>
            <a:r>
              <a:rPr lang="ru-RU" sz="2000" dirty="0" err="1"/>
              <a:t>Обчислює</a:t>
            </a:r>
            <a:r>
              <a:rPr lang="ru-RU" sz="2000" dirty="0"/>
              <a:t> суму </a:t>
            </a:r>
            <a:r>
              <a:rPr lang="ru-RU" sz="2000" dirty="0" err="1"/>
              <a:t>послідовності</a:t>
            </a:r>
            <a:r>
              <a:rPr lang="ru-RU" sz="2000" dirty="0"/>
              <a:t> </a:t>
            </a:r>
            <a:r>
              <a:rPr lang="ru-RU" sz="2000" dirty="0" err="1"/>
              <a:t>термів</a:t>
            </a:r>
            <a:r>
              <a:rPr lang="ru-RU" sz="2000" dirty="0"/>
              <a:t> в </a:t>
            </a:r>
            <a:r>
              <a:rPr lang="ru-RU" sz="2000" dirty="0" err="1"/>
              <a:t>ряді</a:t>
            </a:r>
            <a:r>
              <a:rPr lang="ru-RU" sz="2000" dirty="0"/>
              <a:t>, </a:t>
            </a:r>
            <a:r>
              <a:rPr lang="ru-RU" sz="2000" dirty="0" err="1"/>
              <a:t>який</a:t>
            </a:r>
            <a:r>
              <a:rPr lang="ru-RU" sz="2000" dirty="0"/>
              <a:t> (</a:t>
            </a:r>
            <a:r>
              <a:rPr lang="ru-RU" sz="2000" dirty="0" err="1"/>
              <a:t>дуже</a:t>
            </a:r>
            <a:r>
              <a:rPr lang="ru-RU" sz="2000" dirty="0"/>
              <a:t> </a:t>
            </a:r>
            <a:r>
              <a:rPr lang="ru-RU" sz="2000" dirty="0" err="1"/>
              <a:t>повільно</a:t>
            </a:r>
            <a:r>
              <a:rPr lang="ru-RU" sz="2000" dirty="0"/>
              <a:t>) сходиться до </a:t>
            </a:r>
            <a:r>
              <a:rPr lang="el-GR" sz="2000" dirty="0"/>
              <a:t>π</a:t>
            </a:r>
            <a:r>
              <a:rPr lang="en-US" sz="2000" dirty="0"/>
              <a:t>/8: 1/(1*3)+1/(5*7)+1/(9*11)+….</a:t>
            </a:r>
            <a:endParaRPr lang="uk-UA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03959" y="4568457"/>
            <a:ext cx="5848625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(pi-sum a b)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(if (&gt; a b)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</a:t>
            </a:r>
            <a:r>
              <a:rPr lang="uk-UA" sz="2000" dirty="0">
                <a:solidFill>
                  <a:srgbClr val="0000CC"/>
                </a:solidFill>
              </a:rPr>
              <a:t>0</a:t>
            </a:r>
          </a:p>
          <a:p>
            <a:r>
              <a:rPr lang="pt-BR" sz="2000" dirty="0">
                <a:solidFill>
                  <a:srgbClr val="0000CC"/>
                </a:solidFill>
              </a:rPr>
              <a:t>       (+ (/ 1.0 (* a (+ a 2))) (pi-sum (+ a 4) b))))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536650"/>
            <a:ext cx="5015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1. </a:t>
            </a:r>
            <a:r>
              <a:rPr lang="ru-RU" sz="2000" dirty="0" err="1"/>
              <a:t>Обчислює</a:t>
            </a:r>
            <a:r>
              <a:rPr lang="ru-RU" sz="2000" dirty="0"/>
              <a:t> суму </a:t>
            </a:r>
            <a:r>
              <a:rPr lang="ru-RU" sz="2000" dirty="0" err="1"/>
              <a:t>цілих</a:t>
            </a:r>
            <a:r>
              <a:rPr lang="ru-RU" sz="2000" dirty="0"/>
              <a:t> чисел </a:t>
            </a:r>
            <a:r>
              <a:rPr lang="ru-RU" sz="2000" dirty="0" err="1"/>
              <a:t>від</a:t>
            </a:r>
            <a:r>
              <a:rPr lang="ru-RU" sz="2000" dirty="0"/>
              <a:t> a до b:</a:t>
            </a:r>
            <a:endParaRPr lang="uk-UA" sz="20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23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140569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1904" y="941186"/>
            <a:ext cx="110417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Розглянемо загальний алгоритм: </a:t>
            </a:r>
            <a:endParaRPr lang="uk-UA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uk-UA" sz="2000" dirty="0"/>
              <a:t>одна функція обчислює </a:t>
            </a:r>
            <a:r>
              <a:rPr lang="uk-UA" sz="2000" dirty="0">
                <a:solidFill>
                  <a:srgbClr val="C00000"/>
                </a:solidFill>
              </a:rPr>
              <a:t>терм</a:t>
            </a:r>
            <a:r>
              <a:rPr lang="uk-UA" sz="2000" dirty="0"/>
              <a:t>, що підлягає </a:t>
            </a:r>
            <a:r>
              <a:rPr lang="uk-UA" sz="2000" dirty="0" smtClean="0"/>
              <a:t>додаванню, </a:t>
            </a:r>
            <a:endParaRPr lang="uk-UA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uk-UA" sz="2000" dirty="0"/>
              <a:t>інша функція обчислює </a:t>
            </a:r>
            <a:r>
              <a:rPr lang="uk-UA" sz="2000" dirty="0">
                <a:solidFill>
                  <a:srgbClr val="C00000"/>
                </a:solidFill>
              </a:rPr>
              <a:t>наступне</a:t>
            </a:r>
            <a:r>
              <a:rPr lang="uk-UA" sz="2000" dirty="0"/>
              <a:t> значення </a:t>
            </a:r>
            <a:r>
              <a:rPr lang="en-US" sz="2000" dirty="0"/>
              <a:t>a. </a:t>
            </a:r>
            <a:endParaRPr lang="uk-UA" sz="2000" dirty="0"/>
          </a:p>
          <a:p>
            <a:r>
              <a:rPr lang="uk-UA" sz="2000" dirty="0"/>
              <a:t>Всі ці процедури можна породити, застосувавши шаблон: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4393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Процедури як аргументи</a:t>
            </a:r>
            <a:endParaRPr lang="uk-UA" sz="3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868162" y="1153763"/>
            <a:ext cx="4294534" cy="16312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(&lt;</a:t>
            </a:r>
            <a:r>
              <a:rPr lang="uk-UA" sz="2000" i="1" dirty="0" err="1">
                <a:solidFill>
                  <a:srgbClr val="0000CC"/>
                </a:solidFill>
              </a:rPr>
              <a:t>имя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 a b)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(if (&gt; a b)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0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</a:t>
            </a:r>
            <a:r>
              <a:rPr lang="en-US" sz="2000" dirty="0">
                <a:solidFill>
                  <a:srgbClr val="0000CC"/>
                </a:solidFill>
              </a:rPr>
              <a:t>(+ (&lt;</a:t>
            </a:r>
            <a:r>
              <a:rPr lang="uk-UA" sz="2000" i="1" dirty="0">
                <a:solidFill>
                  <a:srgbClr val="0000CC"/>
                </a:solidFill>
              </a:rPr>
              <a:t>терм</a:t>
            </a:r>
            <a:r>
              <a:rPr lang="en-US" sz="2000" dirty="0">
                <a:solidFill>
                  <a:srgbClr val="0000CC"/>
                </a:solidFill>
              </a:rPr>
              <a:t>&gt; a)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(&lt;</a:t>
            </a:r>
            <a:r>
              <a:rPr lang="uk-UA" sz="2000" i="1" dirty="0" err="1">
                <a:solidFill>
                  <a:srgbClr val="0000CC"/>
                </a:solidFill>
              </a:rPr>
              <a:t>имя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 (&lt; </a:t>
            </a:r>
            <a:r>
              <a:rPr lang="ru-RU" sz="2000" dirty="0" err="1">
                <a:solidFill>
                  <a:srgbClr val="0000CC"/>
                </a:solidFill>
              </a:rPr>
              <a:t>наступний</a:t>
            </a:r>
            <a:r>
              <a:rPr lang="en-US" sz="2000" dirty="0">
                <a:solidFill>
                  <a:srgbClr val="0000CC"/>
                </a:solidFill>
              </a:rPr>
              <a:t>&gt; a) b))))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9356" y="3061359"/>
            <a:ext cx="11593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 </a:t>
            </a:r>
            <a:r>
              <a:rPr lang="ru-RU" sz="2000" dirty="0" err="1"/>
              <a:t>наведеному</a:t>
            </a:r>
            <a:r>
              <a:rPr lang="ru-RU" sz="2000" dirty="0"/>
              <a:t> </a:t>
            </a:r>
            <a:r>
              <a:rPr lang="ru-RU" sz="2000" dirty="0" err="1"/>
              <a:t>шаблоні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перетворити</a:t>
            </a:r>
            <a:r>
              <a:rPr lang="ru-RU" sz="2000" dirty="0"/>
              <a:t> </a:t>
            </a:r>
            <a:r>
              <a:rPr lang="ru-RU" sz="2000" dirty="0" err="1"/>
              <a:t>семантичні</a:t>
            </a:r>
            <a:r>
              <a:rPr lang="ru-RU" sz="2000" dirty="0"/>
              <a:t> </a:t>
            </a:r>
            <a:r>
              <a:rPr lang="ru-RU" sz="2000" dirty="0" err="1"/>
              <a:t>означення</a:t>
            </a:r>
            <a:r>
              <a:rPr lang="ru-RU" sz="2000" dirty="0"/>
              <a:t>  у </a:t>
            </a:r>
            <a:r>
              <a:rPr lang="ru-RU" sz="2000" dirty="0" err="1"/>
              <a:t>формальні</a:t>
            </a:r>
            <a:r>
              <a:rPr lang="ru-RU" sz="2000" dirty="0"/>
              <a:t> </a:t>
            </a:r>
            <a:r>
              <a:rPr lang="ru-RU" sz="2000" dirty="0" err="1"/>
              <a:t>параметри</a:t>
            </a:r>
            <a:r>
              <a:rPr lang="ru-RU" sz="2000" dirty="0"/>
              <a:t>:</a:t>
            </a:r>
            <a:endParaRPr lang="uk-UA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9376" y="3868125"/>
            <a:ext cx="4240738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(sum term a next b)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</a:t>
            </a:r>
            <a:r>
              <a:rPr lang="en-US" sz="2000" dirty="0">
                <a:solidFill>
                  <a:srgbClr val="0000CC"/>
                </a:solidFill>
              </a:rPr>
              <a:t>(if (&gt; a b)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0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(+ (term a)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</a:t>
            </a:r>
            <a:r>
              <a:rPr lang="en-US" sz="2000" dirty="0">
                <a:solidFill>
                  <a:srgbClr val="0000CC"/>
                </a:solidFill>
              </a:rPr>
              <a:t>(sum term (next a) next b))))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02585" y="3833236"/>
            <a:ext cx="67073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sum</a:t>
            </a:r>
            <a:r>
              <a:rPr lang="en-US" sz="2000" dirty="0"/>
              <a:t> </a:t>
            </a:r>
            <a:r>
              <a:rPr lang="uk-UA" sz="2000" dirty="0"/>
              <a:t>приймає в якості аргументів нижню,  верхню межі </a:t>
            </a:r>
            <a:r>
              <a:rPr lang="en-US" sz="2000" dirty="0">
                <a:solidFill>
                  <a:srgbClr val="0000CC"/>
                </a:solidFill>
              </a:rPr>
              <a:t>a </a:t>
            </a:r>
            <a:r>
              <a:rPr lang="uk-UA" sz="2000" dirty="0"/>
              <a:t>і </a:t>
            </a:r>
            <a:r>
              <a:rPr lang="en-US" sz="2000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, </a:t>
            </a:r>
            <a:r>
              <a:rPr lang="uk-UA" sz="2000" dirty="0"/>
              <a:t>так і процедури </a:t>
            </a:r>
            <a:r>
              <a:rPr lang="en-US" sz="2000" dirty="0">
                <a:solidFill>
                  <a:srgbClr val="0000CC"/>
                </a:solidFill>
              </a:rPr>
              <a:t>term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dirty="0">
                <a:solidFill>
                  <a:srgbClr val="0000CC"/>
                </a:solidFill>
              </a:rPr>
              <a:t>next</a:t>
            </a:r>
            <a:r>
              <a:rPr lang="en-US" sz="2000" dirty="0"/>
              <a:t>. </a:t>
            </a:r>
            <a:endParaRPr lang="uk-UA" sz="2000" dirty="0"/>
          </a:p>
          <a:p>
            <a:r>
              <a:rPr lang="en-US" sz="2000" dirty="0">
                <a:solidFill>
                  <a:srgbClr val="0000CC"/>
                </a:solidFill>
              </a:rPr>
              <a:t>sum</a:t>
            </a:r>
            <a:r>
              <a:rPr lang="en-US" sz="2000" dirty="0"/>
              <a:t> </a:t>
            </a:r>
            <a:r>
              <a:rPr lang="uk-UA" sz="2000" dirty="0"/>
              <a:t>можна використовувати так, як будь-яку іншу процедуру.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24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7176120" y="1988840"/>
            <a:ext cx="663121" cy="224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9803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4393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Процедури як аргументи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1344" y="1041739"/>
            <a:ext cx="60284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За допомогою </a:t>
            </a:r>
            <a:r>
              <a:rPr lang="en-US" sz="2000" dirty="0">
                <a:solidFill>
                  <a:srgbClr val="0000CC"/>
                </a:solidFill>
              </a:rPr>
              <a:t>sum</a:t>
            </a:r>
            <a:r>
              <a:rPr lang="en-US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визначити</a:t>
            </a:r>
            <a:r>
              <a:rPr lang="ru-RU" sz="2000" dirty="0"/>
              <a:t> </a:t>
            </a:r>
            <a:r>
              <a:rPr lang="ru-RU" sz="2000" dirty="0" err="1">
                <a:solidFill>
                  <a:srgbClr val="0000CC"/>
                </a:solidFill>
              </a:rPr>
              <a:t>sum-cubes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(разом з процедурою</a:t>
            </a:r>
            <a:r>
              <a:rPr lang="en-US" sz="2000" dirty="0"/>
              <a:t> </a:t>
            </a:r>
            <a:r>
              <a:rPr lang="pt-BR" sz="2000" dirty="0">
                <a:solidFill>
                  <a:srgbClr val="0000CC"/>
                </a:solidFill>
              </a:rPr>
              <a:t>inc</a:t>
            </a:r>
            <a:r>
              <a:rPr lang="pt-BR" sz="2000" dirty="0"/>
              <a:t>, </a:t>
            </a:r>
            <a:r>
              <a:rPr lang="uk-UA" sz="2000" dirty="0"/>
              <a:t>що збільшує </a:t>
            </a:r>
            <a:r>
              <a:rPr lang="ru-RU" sz="2000" dirty="0"/>
              <a:t> аргумент на 1):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515100" y="1041738"/>
            <a:ext cx="373380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pt-BR" sz="2000" dirty="0">
                <a:solidFill>
                  <a:srgbClr val="0000CC"/>
                </a:solidFill>
              </a:rPr>
              <a:t>(define (inc n) </a:t>
            </a:r>
            <a:endParaRPr lang="uk-UA" sz="2000" dirty="0">
              <a:solidFill>
                <a:srgbClr val="0000CC"/>
              </a:solidFill>
            </a:endParaRP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pt-BR" sz="2000" dirty="0">
                <a:solidFill>
                  <a:srgbClr val="0000CC"/>
                </a:solidFill>
              </a:rPr>
              <a:t>(+ n 1))</a:t>
            </a:r>
            <a:endParaRPr lang="uk-UA" sz="2000" dirty="0">
              <a:solidFill>
                <a:srgbClr val="0000CC"/>
              </a:solidFill>
            </a:endParaRPr>
          </a:p>
          <a:p>
            <a:pPr lvl="0"/>
            <a:endParaRPr lang="pt-BR" sz="2000" dirty="0">
              <a:solidFill>
                <a:srgbClr val="0000CC"/>
              </a:solidFill>
            </a:endParaRPr>
          </a:p>
          <a:p>
            <a:pPr lvl="0"/>
            <a:r>
              <a:rPr lang="en-US" sz="2000" dirty="0">
                <a:solidFill>
                  <a:srgbClr val="0000CC"/>
                </a:solidFill>
              </a:rPr>
              <a:t>(define (sum-cubes a b)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  </a:t>
            </a:r>
            <a:r>
              <a:rPr lang="pt-BR" sz="2000" dirty="0">
                <a:solidFill>
                  <a:srgbClr val="0000CC"/>
                </a:solidFill>
              </a:rPr>
              <a:t>(sum cube a inc b))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1344" y="2785914"/>
            <a:ext cx="6028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Скориставшись цим визначенням, можна обчислити суму кубів чисел від 1 до 10: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515100" y="2839284"/>
            <a:ext cx="22860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pPr lvl="0"/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sum-cubes 1 10)</a:t>
            </a:r>
          </a:p>
          <a:p>
            <a:pPr lvl="0"/>
            <a:r>
              <a:rPr lang="en-US" sz="2000" dirty="0">
                <a:solidFill>
                  <a:srgbClr val="FF0000"/>
                </a:solidFill>
              </a:rPr>
              <a:t>3025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1344" y="5510321"/>
            <a:ext cx="60284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dirty="0">
                <a:solidFill>
                  <a:prstClr val="black"/>
                </a:solidFill>
              </a:rPr>
              <a:t>Тепер можна скласти цілі числа від 1 до 10: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91344" y="3924687"/>
            <a:ext cx="62570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dirty="0">
                <a:solidFill>
                  <a:prstClr val="black"/>
                </a:solidFill>
              </a:rPr>
              <a:t>За допомогою процедури ідентичності (яка повертає свій аргумент) </a:t>
            </a:r>
            <a:r>
              <a:rPr lang="uk-UA" sz="2000" dirty="0" smtClean="0">
                <a:solidFill>
                  <a:prstClr val="black"/>
                </a:solidFill>
              </a:rPr>
              <a:t>для обчислення </a:t>
            </a:r>
            <a:r>
              <a:rPr lang="uk-UA" sz="2000" dirty="0">
                <a:solidFill>
                  <a:prstClr val="black"/>
                </a:solidFill>
              </a:rPr>
              <a:t>терму,  </a:t>
            </a:r>
            <a:r>
              <a:rPr lang="uk-UA" sz="2000" dirty="0" err="1">
                <a:solidFill>
                  <a:prstClr val="black"/>
                </a:solidFill>
              </a:rPr>
              <a:t>мож</a:t>
            </a:r>
            <a:r>
              <a:rPr lang="ru-RU" sz="2000" dirty="0">
                <a:solidFill>
                  <a:prstClr val="black"/>
                </a:solidFill>
              </a:rPr>
              <a:t>на</a:t>
            </a:r>
            <a:r>
              <a:rPr lang="uk-UA" sz="2000" dirty="0">
                <a:solidFill>
                  <a:prstClr val="black"/>
                </a:solidFill>
              </a:rPr>
              <a:t> визначити </a:t>
            </a:r>
            <a:r>
              <a:rPr lang="en-US" sz="2000" dirty="0" smtClean="0">
                <a:solidFill>
                  <a:srgbClr val="0000CC"/>
                </a:solidFill>
              </a:rPr>
              <a:t>sum-integers </a:t>
            </a:r>
            <a:r>
              <a:rPr lang="uk-UA" sz="2000" dirty="0">
                <a:solidFill>
                  <a:prstClr val="black"/>
                </a:solidFill>
              </a:rPr>
              <a:t>через </a:t>
            </a:r>
            <a:r>
              <a:rPr lang="en-US" sz="2000" dirty="0">
                <a:solidFill>
                  <a:srgbClr val="0000CC"/>
                </a:solidFill>
              </a:rPr>
              <a:t>sum</a:t>
            </a:r>
            <a:r>
              <a:rPr lang="en-US" sz="20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495809" y="3836724"/>
            <a:ext cx="386328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(identity x)</a:t>
            </a:r>
            <a:endParaRPr lang="ru-RU" sz="2000" dirty="0">
              <a:solidFill>
                <a:srgbClr val="0000CC"/>
              </a:solidFill>
            </a:endParaRPr>
          </a:p>
          <a:p>
            <a:r>
              <a:rPr lang="ru-RU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 x)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(define (sum-integers a b)</a:t>
            </a:r>
          </a:p>
          <a:p>
            <a:r>
              <a:rPr lang="ru-RU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(sum identity a </a:t>
            </a:r>
            <a:r>
              <a:rPr lang="en-US" sz="2000" dirty="0" err="1">
                <a:solidFill>
                  <a:srgbClr val="0000CC"/>
                </a:solidFill>
              </a:rPr>
              <a:t>inc</a:t>
            </a:r>
            <a:r>
              <a:rPr lang="en-US" sz="2000" dirty="0">
                <a:solidFill>
                  <a:srgbClr val="0000CC"/>
                </a:solidFill>
              </a:rPr>
              <a:t> b))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553200" y="5459363"/>
            <a:ext cx="2999184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sum-integers 1 10)</a:t>
            </a:r>
          </a:p>
          <a:p>
            <a:pPr lvl="0"/>
            <a:r>
              <a:rPr lang="en-US" sz="2000" dirty="0">
                <a:solidFill>
                  <a:srgbClr val="FF0000"/>
                </a:solidFill>
              </a:rPr>
              <a:t>55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25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587491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305050" y="9238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Так само </a:t>
            </a:r>
            <a:r>
              <a:rPr lang="ru-RU" sz="2000" dirty="0" err="1"/>
              <a:t>визначається</a:t>
            </a:r>
            <a:r>
              <a:rPr lang="ru-RU" sz="2000" dirty="0"/>
              <a:t> процедура </a:t>
            </a:r>
            <a:r>
              <a:rPr lang="ru-RU" sz="2000" dirty="0" err="1"/>
              <a:t>pi-sum</a:t>
            </a:r>
            <a:r>
              <a:rPr lang="ru-RU" sz="2000" dirty="0"/>
              <a:t>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4393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Процедури як аргументи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43325" y="1468965"/>
            <a:ext cx="4133850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(define (pi-sum a b)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(define (pi-term x)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     </a:t>
            </a:r>
            <a:r>
              <a:rPr lang="en-US" sz="2000" dirty="0">
                <a:solidFill>
                  <a:srgbClr val="0000CC"/>
                </a:solidFill>
              </a:rPr>
              <a:t>(/ 1.0 (* x (+ x 2))))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(define (pi-next x)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     </a:t>
            </a:r>
            <a:r>
              <a:rPr lang="en-US" sz="2000" dirty="0">
                <a:solidFill>
                  <a:srgbClr val="0000CC"/>
                </a:solidFill>
              </a:rPr>
              <a:t>(+ x 4))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(sum pi-term a pi-next b))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10000" y="4798843"/>
            <a:ext cx="40005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(* 8 (pi-sum 1 1000))</a:t>
            </a:r>
          </a:p>
          <a:p>
            <a:pPr lvl="0"/>
            <a:r>
              <a:rPr lang="uk-UA" sz="2000" i="1" dirty="0">
                <a:solidFill>
                  <a:srgbClr val="FF0000"/>
                </a:solidFill>
              </a:rPr>
              <a:t>3.139592655589783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03512" y="3903345"/>
            <a:ext cx="8088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prstClr val="black"/>
                </a:solidFill>
              </a:rPr>
              <a:t>За </a:t>
            </a:r>
            <a:r>
              <a:rPr lang="ru-RU" sz="2000" dirty="0" err="1">
                <a:solidFill>
                  <a:prstClr val="black"/>
                </a:solidFill>
              </a:rPr>
              <a:t>допомогою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цих</a:t>
            </a:r>
            <a:r>
              <a:rPr lang="ru-RU" sz="2000" dirty="0">
                <a:solidFill>
                  <a:prstClr val="black"/>
                </a:solidFill>
              </a:rPr>
              <a:t> процедур </a:t>
            </a:r>
            <a:r>
              <a:rPr lang="ru-RU" sz="2000" dirty="0" err="1">
                <a:solidFill>
                  <a:prstClr val="black"/>
                </a:solidFill>
              </a:rPr>
              <a:t>можна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обчислити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наближення</a:t>
            </a:r>
            <a:r>
              <a:rPr lang="ru-RU" sz="2000" dirty="0">
                <a:solidFill>
                  <a:prstClr val="black"/>
                </a:solidFill>
              </a:rPr>
              <a:t> до </a:t>
            </a:r>
            <a:r>
              <a:rPr lang="el-GR" sz="2000" dirty="0">
                <a:solidFill>
                  <a:prstClr val="black"/>
                </a:solidFill>
              </a:rPr>
              <a:t>π</a:t>
            </a:r>
            <a:r>
              <a:rPr lang="ru-RU" sz="2000" dirty="0">
                <a:solidFill>
                  <a:prstClr val="black"/>
                </a:solidFill>
              </a:rPr>
              <a:t> :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62044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343" y="913537"/>
            <a:ext cx="119638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Процедуру </a:t>
            </a:r>
            <a:r>
              <a:rPr lang="ru-RU" sz="2000" dirty="0" err="1" smtClean="0">
                <a:solidFill>
                  <a:srgbClr val="0000CC"/>
                </a:solidFill>
              </a:rPr>
              <a:t>sum</a:t>
            </a:r>
            <a:r>
              <a:rPr lang="ru-RU" sz="2000" dirty="0" smtClean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в </a:t>
            </a:r>
            <a:r>
              <a:rPr lang="ru-RU" sz="2000" dirty="0" err="1"/>
              <a:t>якості</a:t>
            </a:r>
            <a:r>
              <a:rPr lang="ru-RU" sz="2000" dirty="0"/>
              <a:t> </a:t>
            </a:r>
            <a:r>
              <a:rPr lang="ru-RU" sz="2000" dirty="0" err="1"/>
              <a:t>будівельного</a:t>
            </a:r>
            <a:r>
              <a:rPr lang="ru-RU" sz="2000" dirty="0"/>
              <a:t> блоку при </a:t>
            </a:r>
            <a:r>
              <a:rPr lang="ru-RU" sz="2000" dirty="0" err="1"/>
              <a:t>формулюванні</a:t>
            </a:r>
            <a:r>
              <a:rPr lang="ru-RU" sz="2000" dirty="0"/>
              <a:t> </a:t>
            </a:r>
            <a:r>
              <a:rPr lang="ru-RU" sz="2000" dirty="0" err="1"/>
              <a:t>інших</a:t>
            </a:r>
            <a:r>
              <a:rPr lang="ru-RU" sz="2000" dirty="0"/>
              <a:t> понять. </a:t>
            </a:r>
          </a:p>
          <a:p>
            <a:r>
              <a:rPr lang="ru-RU" sz="2000" dirty="0" err="1"/>
              <a:t>Наприклад</a:t>
            </a:r>
            <a:r>
              <a:rPr lang="ru-RU" sz="2000" dirty="0"/>
              <a:t>, </a:t>
            </a:r>
            <a:r>
              <a:rPr lang="uk-UA" sz="2000" b="1" dirty="0"/>
              <a:t>визначений </a:t>
            </a:r>
            <a:r>
              <a:rPr lang="ru-RU" sz="2000" b="1" dirty="0" err="1"/>
              <a:t>інтеграл</a:t>
            </a:r>
            <a:r>
              <a:rPr lang="ru-RU" sz="2000" b="1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 </a:t>
            </a:r>
            <a:r>
              <a:rPr lang="ru-RU" sz="2000" b="1" dirty="0"/>
              <a:t>f</a:t>
            </a:r>
            <a:r>
              <a:rPr lang="ru-RU" sz="2000" dirty="0"/>
              <a:t> </a:t>
            </a:r>
            <a:r>
              <a:rPr lang="ru-RU" sz="2000" dirty="0" err="1"/>
              <a:t>між</a:t>
            </a:r>
            <a:r>
              <a:rPr lang="ru-RU" sz="2000" dirty="0"/>
              <a:t> межами </a:t>
            </a:r>
            <a:r>
              <a:rPr lang="ru-RU" sz="2000" dirty="0">
                <a:solidFill>
                  <a:srgbClr val="0000CC"/>
                </a:solidFill>
              </a:rPr>
              <a:t>a</a:t>
            </a:r>
            <a:r>
              <a:rPr lang="ru-RU" sz="2000" dirty="0"/>
              <a:t> і </a:t>
            </a:r>
            <a:r>
              <a:rPr lang="ru-RU" sz="2000" dirty="0">
                <a:solidFill>
                  <a:srgbClr val="0000CC"/>
                </a:solidFill>
              </a:rPr>
              <a:t>b</a:t>
            </a:r>
            <a:r>
              <a:rPr lang="ru-RU" sz="2000" dirty="0"/>
              <a:t> для </a:t>
            </a:r>
            <a:r>
              <a:rPr lang="ru-RU" sz="2000" dirty="0" err="1"/>
              <a:t>малих</a:t>
            </a:r>
            <a:r>
              <a:rPr lang="ru-RU" sz="2000" dirty="0"/>
              <a:t> </a:t>
            </a:r>
            <a:r>
              <a:rPr lang="en-US" sz="2000" dirty="0">
                <a:solidFill>
                  <a:srgbClr val="0000CC"/>
                </a:solidFill>
              </a:rPr>
              <a:t>dx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чисельно</a:t>
            </a:r>
            <a:r>
              <a:rPr lang="ru-RU" sz="2000" dirty="0"/>
              <a:t> </a:t>
            </a:r>
            <a:r>
              <a:rPr lang="ru-RU" sz="2000" dirty="0" err="1"/>
              <a:t>оцінити</a:t>
            </a:r>
            <a:r>
              <a:rPr lang="ru-RU" sz="2000" dirty="0"/>
              <a:t>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dirty="0" err="1"/>
              <a:t>формули</a:t>
            </a:r>
            <a:r>
              <a:rPr lang="ru-RU" sz="2000" dirty="0"/>
              <a:t>: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4393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Процедури як аргументи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90" y="2236975"/>
            <a:ext cx="828802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571875" y="3446562"/>
            <a:ext cx="504825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00CC"/>
                </a:solidFill>
              </a:rPr>
              <a:t>(define (integral  f  a  b  dx)</a:t>
            </a:r>
          </a:p>
          <a:p>
            <a:r>
              <a:rPr lang="it-IT" sz="2000" dirty="0">
                <a:solidFill>
                  <a:srgbClr val="0000CC"/>
                </a:solidFill>
              </a:rPr>
              <a:t>       (define (add-dx  x) </a:t>
            </a:r>
          </a:p>
          <a:p>
            <a:r>
              <a:rPr lang="it-IT" sz="2000" dirty="0">
                <a:solidFill>
                  <a:srgbClr val="0000CC"/>
                </a:solidFill>
              </a:rPr>
              <a:t>              (+ x dx))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(* (sum f (+ a (/ dx 2)) add-dx b)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dx))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57400" y="5708987"/>
            <a:ext cx="291465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(integral cube 0 1 0.01)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.24998750000000042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91276" y="5622369"/>
            <a:ext cx="3381375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(integral cube 0 1 0.001)</a:t>
            </a:r>
          </a:p>
          <a:p>
            <a:pPr lvl="0"/>
            <a:r>
              <a:rPr lang="uk-UA" sz="2000" i="1" dirty="0">
                <a:solidFill>
                  <a:srgbClr val="0000CC"/>
                </a:solidFill>
              </a:rPr>
              <a:t>.</a:t>
            </a:r>
            <a:r>
              <a:rPr lang="uk-UA" sz="2000" i="1" dirty="0">
                <a:solidFill>
                  <a:srgbClr val="FF0000"/>
                </a:solidFill>
              </a:rPr>
              <a:t>249999875000001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5801" y="5150018"/>
            <a:ext cx="336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rgbClr val="C00000"/>
                </a:solidFill>
              </a:rPr>
              <a:t>Виклик процедур: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27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13079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571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λ</a:t>
            </a:r>
            <a:r>
              <a:rPr lang="uk-UA" b="1" dirty="0">
                <a:solidFill>
                  <a:schemeClr val="bg1"/>
                </a:solidFill>
              </a:rPr>
              <a:t> - форма (</a:t>
            </a: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uk-UA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9336" y="923628"/>
            <a:ext cx="120359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Процедури можна визначити формою </a:t>
            </a:r>
            <a:r>
              <a:rPr lang="en-US" sz="2000" dirty="0">
                <a:solidFill>
                  <a:srgbClr val="0000CC"/>
                </a:solidFill>
              </a:rPr>
              <a:t>lambda</a:t>
            </a:r>
            <a:r>
              <a:rPr lang="en-US" sz="2000" dirty="0"/>
              <a:t>. </a:t>
            </a:r>
          </a:p>
          <a:p>
            <a:r>
              <a:rPr lang="uk-UA" sz="2000" dirty="0"/>
              <a:t>За словом </a:t>
            </a:r>
            <a:r>
              <a:rPr lang="en-US" sz="2000" dirty="0">
                <a:solidFill>
                  <a:srgbClr val="0000CC"/>
                </a:solidFill>
              </a:rPr>
              <a:t>lambda</a:t>
            </a:r>
            <a:r>
              <a:rPr lang="en-US" sz="2000" dirty="0"/>
              <a:t> </a:t>
            </a:r>
            <a:r>
              <a:rPr lang="uk-UA" sz="2000" dirty="0"/>
              <a:t>слідує список аргументів, після нього - послідовність виразів, які описують власне обчислення (тіло) функції.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9336" y="2492896"/>
            <a:ext cx="1195332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У загальному випадку, </a:t>
            </a:r>
            <a:r>
              <a:rPr lang="uk-UA" sz="2000" dirty="0" err="1">
                <a:solidFill>
                  <a:srgbClr val="0000CC"/>
                </a:solidFill>
              </a:rPr>
              <a:t>lambda</a:t>
            </a:r>
            <a:r>
              <a:rPr lang="uk-UA" sz="2000" dirty="0"/>
              <a:t> використовується для створення процедур так само, як </a:t>
            </a:r>
            <a:r>
              <a:rPr lang="uk-UA" sz="2000" dirty="0" err="1">
                <a:solidFill>
                  <a:srgbClr val="0000CC"/>
                </a:solidFill>
              </a:rPr>
              <a:t>define</a:t>
            </a:r>
            <a:r>
              <a:rPr lang="uk-UA" sz="2000" dirty="0"/>
              <a:t>, тільки </a:t>
            </a:r>
            <a:r>
              <a:rPr lang="uk-UA" sz="2000" b="1" dirty="0"/>
              <a:t>ніякого імені для процедури не вказується</a:t>
            </a:r>
            <a:r>
              <a:rPr lang="uk-UA" sz="2000" dirty="0"/>
              <a:t>:</a:t>
            </a:r>
          </a:p>
          <a:p>
            <a:endParaRPr lang="uk-UA" sz="2000" dirty="0"/>
          </a:p>
          <a:p>
            <a:pPr algn="ctr"/>
            <a:r>
              <a:rPr lang="uk-UA" sz="2200" b="1" dirty="0">
                <a:solidFill>
                  <a:srgbClr val="0000CC"/>
                </a:solidFill>
              </a:rPr>
              <a:t>(</a:t>
            </a:r>
            <a:r>
              <a:rPr lang="en-US" sz="2200" b="1" dirty="0">
                <a:solidFill>
                  <a:srgbClr val="0000CC"/>
                </a:solidFill>
              </a:rPr>
              <a:t>l</a:t>
            </a:r>
            <a:r>
              <a:rPr lang="uk-UA" sz="2200" b="1" dirty="0" err="1">
                <a:solidFill>
                  <a:srgbClr val="0000CC"/>
                </a:solidFill>
              </a:rPr>
              <a:t>ambda</a:t>
            </a:r>
            <a:r>
              <a:rPr lang="uk-UA" sz="2200" b="1" dirty="0">
                <a:solidFill>
                  <a:srgbClr val="0000CC"/>
                </a:solidFill>
              </a:rPr>
              <a:t> (</a:t>
            </a:r>
            <a:r>
              <a:rPr lang="en-US" sz="2200" b="1" dirty="0">
                <a:solidFill>
                  <a:srgbClr val="0000CC"/>
                </a:solidFill>
              </a:rPr>
              <a:t>&lt;</a:t>
            </a:r>
            <a:r>
              <a:rPr lang="uk-UA" sz="2200" b="1" dirty="0">
                <a:solidFill>
                  <a:srgbClr val="0000CC"/>
                </a:solidFill>
              </a:rPr>
              <a:t>формальні-параметри</a:t>
            </a:r>
            <a:r>
              <a:rPr lang="en-US" sz="2200" b="1" dirty="0">
                <a:solidFill>
                  <a:srgbClr val="0000CC"/>
                </a:solidFill>
              </a:rPr>
              <a:t>&gt;</a:t>
            </a:r>
            <a:r>
              <a:rPr lang="uk-UA" sz="2200" b="1" dirty="0">
                <a:solidFill>
                  <a:srgbClr val="0000CC"/>
                </a:solidFill>
              </a:rPr>
              <a:t>) </a:t>
            </a:r>
            <a:r>
              <a:rPr lang="en-US" sz="2200" b="1" dirty="0">
                <a:solidFill>
                  <a:srgbClr val="0000CC"/>
                </a:solidFill>
              </a:rPr>
              <a:t>&lt;</a:t>
            </a:r>
            <a:r>
              <a:rPr lang="uk-UA" sz="2200" b="1" dirty="0">
                <a:solidFill>
                  <a:srgbClr val="0000CC"/>
                </a:solidFill>
              </a:rPr>
              <a:t>т</a:t>
            </a:r>
            <a:r>
              <a:rPr lang="en-US" sz="2200" b="1" dirty="0" err="1">
                <a:solidFill>
                  <a:srgbClr val="0000CC"/>
                </a:solidFill>
              </a:rPr>
              <a:t>i</a:t>
            </a:r>
            <a:r>
              <a:rPr lang="uk-UA" sz="2200" b="1" dirty="0" err="1">
                <a:solidFill>
                  <a:srgbClr val="0000CC"/>
                </a:solidFill>
              </a:rPr>
              <a:t>ло</a:t>
            </a:r>
            <a:r>
              <a:rPr lang="en-US" sz="2200" b="1" dirty="0">
                <a:solidFill>
                  <a:srgbClr val="0000CC"/>
                </a:solidFill>
              </a:rPr>
              <a:t>&gt;</a:t>
            </a:r>
            <a:r>
              <a:rPr lang="uk-UA" sz="2200" b="1" dirty="0">
                <a:solidFill>
                  <a:srgbClr val="0000CC"/>
                </a:solidFill>
              </a:rPr>
              <a:t>)</a:t>
            </a:r>
          </a:p>
          <a:p>
            <a:endParaRPr lang="uk-UA" sz="2000" dirty="0"/>
          </a:p>
          <a:p>
            <a:r>
              <a:rPr lang="uk-UA" sz="2000" dirty="0"/>
              <a:t>Виходить так</a:t>
            </a:r>
            <a:r>
              <a:rPr lang="ru-RU" sz="2000" dirty="0"/>
              <a:t>а с</a:t>
            </a:r>
            <a:r>
              <a:rPr lang="uk-UA" sz="2000" dirty="0" err="1"/>
              <a:t>ама</a:t>
            </a:r>
            <a:r>
              <a:rPr lang="uk-UA" sz="2000" dirty="0"/>
              <a:t> повноцінна процедура, як і за допомогою </a:t>
            </a:r>
            <a:r>
              <a:rPr lang="uk-UA" sz="2000" dirty="0" err="1">
                <a:solidFill>
                  <a:srgbClr val="0000CC"/>
                </a:solidFill>
              </a:rPr>
              <a:t>define</a:t>
            </a:r>
            <a:r>
              <a:rPr lang="uk-UA" sz="2000" dirty="0"/>
              <a:t>. Єдина різниця полягає в тому, що вона </a:t>
            </a:r>
            <a:r>
              <a:rPr lang="uk-UA" sz="2000" b="1" dirty="0"/>
              <a:t>не пов'язана з жодним ім'ям в оточенні</a:t>
            </a:r>
            <a:r>
              <a:rPr lang="uk-UA" sz="2000" dirty="0"/>
              <a:t>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28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1579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571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λ</a:t>
            </a:r>
            <a:r>
              <a:rPr lang="uk-UA" b="1" dirty="0">
                <a:solidFill>
                  <a:schemeClr val="bg1"/>
                </a:solidFill>
              </a:rPr>
              <a:t> - форма (</a:t>
            </a: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uk-UA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68559" y="1081485"/>
            <a:ext cx="85915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200" b="1" dirty="0">
                <a:solidFill>
                  <a:srgbClr val="0000CC"/>
                </a:solidFill>
              </a:rPr>
              <a:t>(</a:t>
            </a:r>
            <a:r>
              <a:rPr lang="en-US" sz="2200" b="1" dirty="0">
                <a:solidFill>
                  <a:srgbClr val="0000CC"/>
                </a:solidFill>
              </a:rPr>
              <a:t>l</a:t>
            </a:r>
            <a:r>
              <a:rPr lang="uk-UA" sz="2200" b="1" dirty="0" err="1">
                <a:solidFill>
                  <a:srgbClr val="0000CC"/>
                </a:solidFill>
              </a:rPr>
              <a:t>ambda</a:t>
            </a:r>
            <a:r>
              <a:rPr lang="uk-UA" sz="2200" b="1" dirty="0">
                <a:solidFill>
                  <a:srgbClr val="0000CC"/>
                </a:solidFill>
              </a:rPr>
              <a:t> (</a:t>
            </a:r>
            <a:r>
              <a:rPr lang="en-US" sz="2200" b="1" dirty="0">
                <a:solidFill>
                  <a:srgbClr val="0000CC"/>
                </a:solidFill>
              </a:rPr>
              <a:t>&lt;</a:t>
            </a:r>
            <a:r>
              <a:rPr lang="uk-UA" sz="2200" b="1" dirty="0">
                <a:solidFill>
                  <a:srgbClr val="0000CC"/>
                </a:solidFill>
              </a:rPr>
              <a:t>формальні-параметри</a:t>
            </a:r>
            <a:r>
              <a:rPr lang="en-US" sz="2200" b="1" dirty="0">
                <a:solidFill>
                  <a:srgbClr val="0000CC"/>
                </a:solidFill>
              </a:rPr>
              <a:t>&gt;</a:t>
            </a:r>
            <a:r>
              <a:rPr lang="uk-UA" sz="2200" b="1" dirty="0">
                <a:solidFill>
                  <a:srgbClr val="0000CC"/>
                </a:solidFill>
              </a:rPr>
              <a:t>) </a:t>
            </a:r>
            <a:r>
              <a:rPr lang="en-US" sz="2200" b="1" dirty="0">
                <a:solidFill>
                  <a:srgbClr val="0000CC"/>
                </a:solidFill>
              </a:rPr>
              <a:t>&lt;</a:t>
            </a:r>
            <a:r>
              <a:rPr lang="uk-UA" sz="2200" b="1" dirty="0">
                <a:solidFill>
                  <a:srgbClr val="0000CC"/>
                </a:solidFill>
              </a:rPr>
              <a:t>т</a:t>
            </a:r>
            <a:r>
              <a:rPr lang="en-US" sz="2200" b="1" dirty="0" err="1">
                <a:solidFill>
                  <a:srgbClr val="0000CC"/>
                </a:solidFill>
              </a:rPr>
              <a:t>i</a:t>
            </a:r>
            <a:r>
              <a:rPr lang="uk-UA" sz="2200" b="1" dirty="0" err="1">
                <a:solidFill>
                  <a:srgbClr val="0000CC"/>
                </a:solidFill>
              </a:rPr>
              <a:t>ло</a:t>
            </a:r>
            <a:r>
              <a:rPr lang="en-US" sz="2200" b="1" dirty="0">
                <a:solidFill>
                  <a:srgbClr val="0000CC"/>
                </a:solidFill>
              </a:rPr>
              <a:t>&gt;</a:t>
            </a:r>
            <a:r>
              <a:rPr lang="uk-UA" sz="2200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00226" y="1741439"/>
            <a:ext cx="82391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Насправді</a:t>
            </a:r>
          </a:p>
          <a:p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b="1" dirty="0" err="1">
                <a:solidFill>
                  <a:srgbClr val="0000CC"/>
                </a:solidFill>
              </a:rPr>
              <a:t>define</a:t>
            </a:r>
            <a:r>
              <a:rPr lang="uk-UA" sz="2000" b="1" dirty="0">
                <a:solidFill>
                  <a:srgbClr val="0000CC"/>
                </a:solidFill>
              </a:rPr>
              <a:t> (plus4 x) (+ </a:t>
            </a:r>
            <a:r>
              <a:rPr lang="uk-UA" sz="2000" b="1" dirty="0" err="1">
                <a:solidFill>
                  <a:srgbClr val="0000CC"/>
                </a:solidFill>
              </a:rPr>
              <a:t>x</a:t>
            </a:r>
            <a:r>
              <a:rPr lang="uk-UA" sz="2000" b="1" dirty="0">
                <a:solidFill>
                  <a:srgbClr val="0000CC"/>
                </a:solidFill>
              </a:rPr>
              <a:t> 4))</a:t>
            </a:r>
          </a:p>
          <a:p>
            <a:r>
              <a:rPr lang="uk-UA" sz="2000" dirty="0"/>
              <a:t>еквівалентно</a:t>
            </a:r>
          </a:p>
          <a:p>
            <a:r>
              <a:rPr lang="uk-UA" sz="2000" b="1" dirty="0">
                <a:solidFill>
                  <a:srgbClr val="0000CC"/>
                </a:solidFill>
              </a:rPr>
              <a:t>(</a:t>
            </a:r>
            <a:r>
              <a:rPr lang="uk-UA" sz="2000" b="1" dirty="0" err="1">
                <a:solidFill>
                  <a:srgbClr val="0000CC"/>
                </a:solidFill>
              </a:rPr>
              <a:t>define</a:t>
            </a:r>
            <a:r>
              <a:rPr lang="uk-UA" sz="2000" b="1" dirty="0">
                <a:solidFill>
                  <a:srgbClr val="0000CC"/>
                </a:solidFill>
              </a:rPr>
              <a:t> plus4 (</a:t>
            </a:r>
            <a:r>
              <a:rPr lang="uk-UA" sz="2000" b="1" dirty="0" err="1">
                <a:solidFill>
                  <a:srgbClr val="0000CC"/>
                </a:solidFill>
              </a:rPr>
              <a:t>lambda</a:t>
            </a:r>
            <a:r>
              <a:rPr lang="uk-UA" sz="2000" b="1" dirty="0">
                <a:solidFill>
                  <a:srgbClr val="0000CC"/>
                </a:solidFill>
              </a:rPr>
              <a:t> (x) (+ </a:t>
            </a:r>
            <a:r>
              <a:rPr lang="uk-UA" sz="2000" b="1" dirty="0" err="1">
                <a:solidFill>
                  <a:srgbClr val="0000CC"/>
                </a:solidFill>
              </a:rPr>
              <a:t>x</a:t>
            </a:r>
            <a:r>
              <a:rPr lang="uk-UA" sz="2000" b="1" dirty="0">
                <a:solidFill>
                  <a:srgbClr val="0000CC"/>
                </a:solidFill>
              </a:rPr>
              <a:t> 4)))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19350" y="3131463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Можна читати </a:t>
            </a:r>
            <a:r>
              <a:rPr lang="uk-UA" sz="2000" b="1" dirty="0">
                <a:solidFill>
                  <a:srgbClr val="C00000"/>
                </a:solidFill>
              </a:rPr>
              <a:t>вираз </a:t>
            </a:r>
            <a:r>
              <a:rPr lang="uk-UA" sz="2000" b="1" dirty="0" err="1">
                <a:solidFill>
                  <a:srgbClr val="C00000"/>
                </a:solidFill>
              </a:rPr>
              <a:t>lambda</a:t>
            </a:r>
            <a:r>
              <a:rPr lang="uk-UA" sz="2000" b="1" dirty="0">
                <a:solidFill>
                  <a:srgbClr val="C00000"/>
                </a:solidFill>
              </a:rPr>
              <a:t> </a:t>
            </a:r>
            <a:r>
              <a:rPr lang="uk-UA" sz="2000" dirty="0"/>
              <a:t>так: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85430" y="4005065"/>
            <a:ext cx="7668715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uk-UA" sz="2000" dirty="0">
                <a:solidFill>
                  <a:prstClr val="black"/>
                </a:solidFill>
              </a:rPr>
              <a:t>      </a:t>
            </a:r>
            <a:r>
              <a:rPr lang="uk-UA" sz="2000" dirty="0" err="1">
                <a:solidFill>
                  <a:prstClr val="black"/>
                </a:solidFill>
              </a:rPr>
              <a:t>lambda</a:t>
            </a:r>
            <a:r>
              <a:rPr lang="uk-UA" sz="2000" dirty="0">
                <a:solidFill>
                  <a:prstClr val="black"/>
                </a:solidFill>
              </a:rPr>
              <a:t>        (x)                         (  +          x             4))</a:t>
            </a:r>
          </a:p>
          <a:p>
            <a:pPr lvl="0"/>
            <a:r>
              <a:rPr lang="uk-UA" sz="2000" dirty="0"/>
              <a:t>          ↑               ↑                            ↑             ↑            ↑</a:t>
            </a:r>
            <a:endParaRPr lang="uk-UA" sz="2000" dirty="0">
              <a:solidFill>
                <a:prstClr val="black"/>
              </a:solidFill>
            </a:endParaRPr>
          </a:p>
          <a:p>
            <a:pPr lvl="0"/>
            <a:r>
              <a:rPr lang="uk-UA" sz="2000" dirty="0">
                <a:solidFill>
                  <a:prstClr val="black"/>
                </a:solidFill>
              </a:rPr>
              <a:t>Процедура від </a:t>
            </a:r>
            <a:r>
              <a:rPr lang="uk-UA" sz="2000" dirty="0" err="1">
                <a:solidFill>
                  <a:prstClr val="black"/>
                </a:solidFill>
              </a:rPr>
              <a:t>аргумента</a:t>
            </a:r>
            <a:r>
              <a:rPr lang="uk-UA" sz="2000" dirty="0">
                <a:solidFill>
                  <a:prstClr val="black"/>
                </a:solidFill>
              </a:rPr>
              <a:t> x, яка додає        x     до     4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29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561190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159375" y="0"/>
            <a:ext cx="35073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4000" b="1" dirty="0" smtClean="0">
                <a:solidFill>
                  <a:schemeClr val="bg1"/>
                </a:solidFill>
              </a:rPr>
              <a:t>План лекції 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59496" y="908720"/>
            <a:ext cx="8964487" cy="550920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200" b="1" dirty="0" err="1">
                <a:latin typeface="+mn-lt"/>
                <a:cs typeface="Arial" panose="020B0604020202020204" pitchFamily="34" charset="0"/>
              </a:rPr>
              <a:t>Форми</a:t>
            </a:r>
            <a:endParaRPr lang="en-US" sz="2200" b="1" dirty="0">
              <a:latin typeface="+mn-lt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ru-RU" sz="2200" b="1" dirty="0" err="1">
                <a:latin typeface="+mn-lt"/>
              </a:rPr>
              <a:t>Процедури</a:t>
            </a:r>
            <a:endParaRPr lang="en-US" sz="2200" b="1" dirty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uk-UA" sz="2200" b="1" dirty="0">
                <a:latin typeface="+mn-lt"/>
              </a:rPr>
              <a:t>Лінійні рекурсія і ітерація</a:t>
            </a:r>
            <a:endParaRPr lang="en-US" sz="2200" b="1" dirty="0">
              <a:latin typeface="+mn-lt"/>
            </a:endParaRPr>
          </a:p>
          <a:p>
            <a:pPr lvl="1"/>
            <a:r>
              <a:rPr lang="en-US" sz="2200" b="1" dirty="0">
                <a:latin typeface="+mn-lt"/>
              </a:rPr>
              <a:t>3</a:t>
            </a:r>
            <a:r>
              <a:rPr lang="uk-UA" sz="2200" b="1" dirty="0">
                <a:latin typeface="+mn-lt"/>
              </a:rPr>
              <a:t>.1. </a:t>
            </a:r>
            <a:r>
              <a:rPr lang="ru-RU" sz="2200" b="1" dirty="0" err="1">
                <a:latin typeface="+mn-lt"/>
              </a:rPr>
              <a:t>Лінійно</a:t>
            </a:r>
            <a:r>
              <a:rPr lang="en-US" sz="2200" b="1" dirty="0">
                <a:latin typeface="+mn-lt"/>
              </a:rPr>
              <a:t>-</a:t>
            </a:r>
            <a:r>
              <a:rPr lang="ru-RU" sz="2200" b="1" dirty="0" err="1">
                <a:latin typeface="+mn-lt"/>
              </a:rPr>
              <a:t>рекурсивний</a:t>
            </a:r>
            <a:r>
              <a:rPr lang="ru-RU" sz="2200" b="1" dirty="0">
                <a:latin typeface="+mn-lt"/>
              </a:rPr>
              <a:t> </a:t>
            </a:r>
            <a:r>
              <a:rPr lang="ru-RU" sz="2200" b="1" dirty="0" err="1">
                <a:latin typeface="+mn-lt"/>
              </a:rPr>
              <a:t>процес</a:t>
            </a:r>
            <a:r>
              <a:rPr lang="ru-RU" sz="2200" b="1" dirty="0">
                <a:latin typeface="+mn-lt"/>
              </a:rPr>
              <a:t> </a:t>
            </a:r>
            <a:r>
              <a:rPr lang="ru-RU" sz="2200" b="1" dirty="0" err="1">
                <a:latin typeface="+mn-lt"/>
              </a:rPr>
              <a:t>обчислень</a:t>
            </a:r>
            <a:r>
              <a:rPr lang="ru-RU" sz="2200" b="1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 lvl="1"/>
            <a:r>
              <a:rPr lang="ru-RU" sz="2200" b="1" dirty="0">
                <a:latin typeface="+mn-lt"/>
              </a:rPr>
              <a:t>3.2. </a:t>
            </a:r>
            <a:r>
              <a:rPr lang="ru-RU" sz="2200" b="1" dirty="0" err="1">
                <a:latin typeface="+mn-lt"/>
              </a:rPr>
              <a:t>Лінійно-ітеративний</a:t>
            </a:r>
            <a:r>
              <a:rPr lang="ru-RU" sz="2200" b="1" dirty="0">
                <a:latin typeface="+mn-lt"/>
              </a:rPr>
              <a:t> </a:t>
            </a:r>
            <a:r>
              <a:rPr lang="ru-RU" sz="2200" b="1" dirty="0" err="1">
                <a:latin typeface="+mn-lt"/>
              </a:rPr>
              <a:t>процес</a:t>
            </a:r>
            <a:r>
              <a:rPr lang="ru-RU" sz="2200" b="1" dirty="0">
                <a:latin typeface="+mn-lt"/>
              </a:rPr>
              <a:t> </a:t>
            </a:r>
            <a:r>
              <a:rPr lang="ru-RU" sz="2200" b="1" dirty="0" err="1">
                <a:latin typeface="+mn-lt"/>
              </a:rPr>
              <a:t>обчислення</a:t>
            </a:r>
            <a:endParaRPr lang="ru-RU" sz="2200" b="1" dirty="0">
              <a:latin typeface="+mn-lt"/>
            </a:endParaRPr>
          </a:p>
          <a:p>
            <a:r>
              <a:rPr lang="ru-RU" sz="2200" b="1" dirty="0">
                <a:latin typeface="+mn-lt"/>
              </a:rPr>
              <a:t>4. </a:t>
            </a:r>
            <a:r>
              <a:rPr lang="ru-RU" sz="2200" b="1" dirty="0" err="1">
                <a:latin typeface="+mn-lt"/>
              </a:rPr>
              <a:t>Особливості</a:t>
            </a:r>
            <a:r>
              <a:rPr lang="ru-RU" sz="2200" b="1" dirty="0">
                <a:latin typeface="+mn-lt"/>
              </a:rPr>
              <a:t> </a:t>
            </a:r>
            <a:r>
              <a:rPr lang="ru-RU" sz="2200" b="1" dirty="0" err="1">
                <a:latin typeface="+mn-lt"/>
              </a:rPr>
              <a:t>реалізації</a:t>
            </a:r>
            <a:r>
              <a:rPr lang="ru-RU" sz="2200" b="1" dirty="0">
                <a:latin typeface="+mn-lt"/>
              </a:rPr>
              <a:t> </a:t>
            </a:r>
            <a:r>
              <a:rPr lang="ru-RU" sz="2200" b="1" dirty="0" err="1">
                <a:latin typeface="+mn-lt"/>
              </a:rPr>
              <a:t>рекурсій</a:t>
            </a:r>
            <a:r>
              <a:rPr lang="ru-RU" sz="2200" b="1" dirty="0">
                <a:latin typeface="+mn-lt"/>
              </a:rPr>
              <a:t> </a:t>
            </a:r>
          </a:p>
          <a:p>
            <a:r>
              <a:rPr lang="uk-UA" sz="2200" b="1" dirty="0">
                <a:latin typeface="+mn-lt"/>
              </a:rPr>
              <a:t>5. Деревоподібна рекурсія</a:t>
            </a:r>
          </a:p>
          <a:p>
            <a:pPr lvl="0"/>
            <a:r>
              <a:rPr lang="ru-RU" sz="2200" b="1" dirty="0">
                <a:latin typeface="+mn-lt"/>
              </a:rPr>
              <a:t>6. Приклад </a:t>
            </a:r>
            <a:r>
              <a:rPr lang="ru-RU" sz="2200" b="1" dirty="0" err="1">
                <a:latin typeface="+mn-lt"/>
              </a:rPr>
              <a:t>рекурсії</a:t>
            </a:r>
            <a:r>
              <a:rPr lang="ru-RU" sz="2200" b="1" dirty="0">
                <a:latin typeface="+mn-lt"/>
              </a:rPr>
              <a:t>. </a:t>
            </a:r>
          </a:p>
          <a:p>
            <a:pPr lvl="1"/>
            <a:r>
              <a:rPr lang="ru-RU" sz="2200" b="1" dirty="0">
                <a:latin typeface="+mn-lt"/>
              </a:rPr>
              <a:t>6.1. </a:t>
            </a:r>
            <a:r>
              <a:rPr lang="ru-RU" sz="2200" b="1" dirty="0" err="1">
                <a:latin typeface="+mn-lt"/>
              </a:rPr>
              <a:t>Зведення</a:t>
            </a:r>
            <a:r>
              <a:rPr lang="ru-RU" sz="2200" b="1" dirty="0">
                <a:latin typeface="+mn-lt"/>
              </a:rPr>
              <a:t> в </a:t>
            </a:r>
            <a:r>
              <a:rPr lang="ru-RU" sz="2200" b="1" dirty="0" err="1">
                <a:latin typeface="+mn-lt"/>
              </a:rPr>
              <a:t>степінь</a:t>
            </a:r>
            <a:endParaRPr lang="ru-RU" sz="2200" b="1" dirty="0">
              <a:latin typeface="+mn-lt"/>
            </a:endParaRPr>
          </a:p>
          <a:p>
            <a:pPr lvl="1"/>
            <a:r>
              <a:rPr lang="uk-UA" sz="2200" b="1" dirty="0">
                <a:latin typeface="+mn-lt"/>
              </a:rPr>
              <a:t>6.2. Знаходження найбільшого спільного дільника</a:t>
            </a:r>
          </a:p>
          <a:p>
            <a:r>
              <a:rPr lang="uk-UA" sz="2200" b="1" dirty="0">
                <a:latin typeface="+mn-lt"/>
              </a:rPr>
              <a:t>7. Процедури вищого порядку</a:t>
            </a:r>
          </a:p>
          <a:p>
            <a:pPr lvl="1"/>
            <a:r>
              <a:rPr lang="uk-UA" sz="2200" b="1" dirty="0">
                <a:latin typeface="+mn-lt"/>
              </a:rPr>
              <a:t>7.1. Процедури як аргументи</a:t>
            </a:r>
            <a:endParaRPr lang="en-US" sz="2200" b="1" dirty="0">
              <a:latin typeface="+mn-lt"/>
            </a:endParaRPr>
          </a:p>
          <a:p>
            <a:pPr lvl="1"/>
            <a:r>
              <a:rPr lang="en-US" sz="2200" b="1" dirty="0">
                <a:latin typeface="+mn-lt"/>
              </a:rPr>
              <a:t>7</a:t>
            </a:r>
            <a:r>
              <a:rPr lang="uk-UA" sz="2200" b="1" dirty="0">
                <a:latin typeface="+mn-lt"/>
              </a:rPr>
              <a:t>.</a:t>
            </a:r>
            <a:r>
              <a:rPr lang="en-US" sz="2200" b="1" dirty="0">
                <a:latin typeface="+mn-lt"/>
              </a:rPr>
              <a:t>2</a:t>
            </a:r>
            <a:r>
              <a:rPr lang="uk-UA" sz="2200" b="1" dirty="0">
                <a:latin typeface="+mn-lt"/>
              </a:rPr>
              <a:t>. Процедури як значення, що </a:t>
            </a:r>
            <a:r>
              <a:rPr lang="uk-UA" sz="2200" b="1" dirty="0" err="1">
                <a:latin typeface="+mn-lt"/>
              </a:rPr>
              <a:t>повераються</a:t>
            </a:r>
            <a:r>
              <a:rPr lang="uk-UA" sz="2200" b="1" dirty="0">
                <a:latin typeface="+mn-lt"/>
              </a:rPr>
              <a:t>.</a:t>
            </a:r>
          </a:p>
          <a:p>
            <a:r>
              <a:rPr lang="uk-UA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8. </a:t>
            </a:r>
            <a:r>
              <a:rPr lang="el-GR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λ</a:t>
            </a:r>
            <a:r>
              <a:rPr lang="uk-UA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- форма (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lambda</a:t>
            </a:r>
            <a:r>
              <a:rPr lang="uk-UA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-форма)</a:t>
            </a:r>
          </a:p>
          <a:p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9. </a:t>
            </a:r>
            <a:r>
              <a:rPr lang="ru-RU" sz="22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Створення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ru-RU" sz="22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локальних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ru-RU" sz="22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змінних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за </a:t>
            </a:r>
            <a:r>
              <a:rPr lang="ru-RU" sz="22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допомогою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ru-RU" sz="22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форми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ru-RU" sz="22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let</a:t>
            </a:r>
            <a:endParaRPr lang="uk-UA" sz="2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lvl="1"/>
            <a:r>
              <a:rPr lang="uk-UA" sz="2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9.1 Знаходження коренів рівнянь методом половинного </a:t>
            </a:r>
            <a:r>
              <a:rPr lang="uk-UA" sz="22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ділення</a:t>
            </a:r>
            <a:endParaRPr lang="ru-RU" sz="2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698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571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λ</a:t>
            </a:r>
            <a:r>
              <a:rPr lang="uk-UA" b="1" dirty="0">
                <a:solidFill>
                  <a:schemeClr val="bg1"/>
                </a:solidFill>
              </a:rPr>
              <a:t> - форма (</a:t>
            </a: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uk-UA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10503" y="2197893"/>
            <a:ext cx="26289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CC"/>
                </a:solidFill>
              </a:rPr>
              <a:t>(lambda (x) </a:t>
            </a:r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pt-BR" sz="2000" dirty="0">
                <a:solidFill>
                  <a:srgbClr val="0000CC"/>
                </a:solidFill>
              </a:rPr>
              <a:t>(/ 1.0 (* x (+ x 2))))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16678" y="3360717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Тогда процедуру </a:t>
            </a:r>
            <a:r>
              <a:rPr lang="ru-RU" sz="2000" dirty="0" err="1">
                <a:solidFill>
                  <a:srgbClr val="0000CC"/>
                </a:solidFill>
              </a:rPr>
              <a:t>pi-sum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 </a:t>
            </a:r>
            <a:r>
              <a:rPr lang="ru-RU" sz="2000" dirty="0" err="1"/>
              <a:t>описати</a:t>
            </a:r>
            <a:r>
              <a:rPr lang="ru-RU" sz="2000" dirty="0"/>
              <a:t> без </a:t>
            </a:r>
            <a:r>
              <a:rPr lang="ru-RU" sz="2000" dirty="0" err="1"/>
              <a:t>допоміжних</a:t>
            </a:r>
            <a:r>
              <a:rPr lang="ru-RU" sz="2000" dirty="0"/>
              <a:t> процедур: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9900" y="4015953"/>
            <a:ext cx="6172200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(pi-sum a b)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</a:t>
            </a:r>
            <a:r>
              <a:rPr lang="pt-BR" sz="2000" dirty="0">
                <a:solidFill>
                  <a:srgbClr val="0000CC"/>
                </a:solidFill>
              </a:rPr>
              <a:t>(sum (lambda (x) </a:t>
            </a:r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>
                <a:solidFill>
                  <a:srgbClr val="0000CC"/>
                </a:solidFill>
              </a:rPr>
              <a:t>          </a:t>
            </a:r>
            <a:r>
              <a:rPr lang="pt-BR" sz="2000" dirty="0">
                <a:solidFill>
                  <a:srgbClr val="0000CC"/>
                </a:solidFill>
              </a:rPr>
              <a:t>(/ 1.0 (* x (+ x 2))))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en-US" sz="2000" dirty="0">
                <a:solidFill>
                  <a:srgbClr val="0000CC"/>
                </a:solidFill>
              </a:rPr>
              <a:t>a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(lambda (x) (+ x 4))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en-US" sz="2000" dirty="0">
                <a:solidFill>
                  <a:srgbClr val="0000CC"/>
                </a:solidFill>
              </a:rPr>
              <a:t>b))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5360" y="1144997"/>
            <a:ext cx="72394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Приклад </a:t>
            </a:r>
            <a:r>
              <a:rPr lang="ru-RU" sz="2000" dirty="0" err="1"/>
              <a:t>процедури</a:t>
            </a:r>
            <a:r>
              <a:rPr lang="ru-RU" sz="2000" dirty="0"/>
              <a:t>, яка </a:t>
            </a:r>
            <a:r>
              <a:rPr lang="ru-RU" sz="2000" dirty="0" err="1"/>
              <a:t>повертає</a:t>
            </a:r>
            <a:r>
              <a:rPr lang="ru-RU" sz="2000" dirty="0"/>
              <a:t> </a:t>
            </a:r>
            <a:r>
              <a:rPr lang="ru-RU" sz="2000" dirty="0" err="1"/>
              <a:t>свій</a:t>
            </a:r>
            <a:r>
              <a:rPr lang="ru-RU" sz="2000" dirty="0"/>
              <a:t> аргумент плюс 4</a:t>
            </a:r>
            <a:endParaRPr lang="uk-UA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574818" y="1170451"/>
            <a:ext cx="2664585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(lambda (x) </a:t>
            </a:r>
            <a:endParaRPr lang="uk-UA" sz="2000" dirty="0">
              <a:solidFill>
                <a:srgbClr val="0000CC"/>
              </a:solidFill>
            </a:endParaRP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(+ x 4))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79376" y="2044006"/>
            <a:ext cx="6120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Приклад </a:t>
            </a:r>
            <a:r>
              <a:rPr lang="ru-RU" sz="2000" dirty="0" err="1"/>
              <a:t>процедури</a:t>
            </a:r>
            <a:r>
              <a:rPr lang="ru-RU" sz="2000" dirty="0"/>
              <a:t>, яка </a:t>
            </a:r>
            <a:r>
              <a:rPr lang="ru-RU" sz="2000" dirty="0" err="1"/>
              <a:t>обчислює</a:t>
            </a:r>
            <a:r>
              <a:rPr lang="ru-RU" sz="2000" dirty="0"/>
              <a:t> число, </a:t>
            </a:r>
            <a:r>
              <a:rPr lang="ru-RU" sz="2000" dirty="0" err="1"/>
              <a:t>зворотне</a:t>
            </a:r>
            <a:r>
              <a:rPr lang="ru-RU" sz="2000" dirty="0"/>
              <a:t> </a:t>
            </a:r>
            <a:r>
              <a:rPr lang="ru-RU" sz="2000" dirty="0" err="1"/>
              <a:t>добутку</a:t>
            </a:r>
            <a:r>
              <a:rPr lang="ru-RU" sz="2000" dirty="0"/>
              <a:t> аргумента і аргумента плюс 2 </a:t>
            </a:r>
            <a:endParaRPr lang="uk-UA" sz="2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30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73174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571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λ</a:t>
            </a:r>
            <a:r>
              <a:rPr lang="uk-UA" b="1" dirty="0">
                <a:solidFill>
                  <a:schemeClr val="bg1"/>
                </a:solidFill>
              </a:rPr>
              <a:t> - форма (</a:t>
            </a: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uk-UA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1344" y="1710177"/>
            <a:ext cx="70567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dirty="0" err="1"/>
              <a:t>lambda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записати</a:t>
            </a:r>
            <a:r>
              <a:rPr lang="ru-RU" sz="2000" dirty="0"/>
              <a:t> процедуру </a:t>
            </a:r>
            <a:r>
              <a:rPr lang="ru-RU" sz="2000" b="1" dirty="0" err="1"/>
              <a:t>integral</a:t>
            </a:r>
            <a:r>
              <a:rPr lang="ru-RU" sz="2000" dirty="0"/>
              <a:t>, не </a:t>
            </a:r>
            <a:r>
              <a:rPr lang="ru-RU" sz="2000" dirty="0" err="1"/>
              <a:t>визначаючи</a:t>
            </a:r>
            <a:r>
              <a:rPr lang="ru-RU" sz="2000" dirty="0"/>
              <a:t> </a:t>
            </a:r>
            <a:r>
              <a:rPr lang="ru-RU" sz="2000" dirty="0" err="1"/>
              <a:t>допоміжну</a:t>
            </a:r>
            <a:r>
              <a:rPr lang="uk-UA" sz="2000" dirty="0"/>
              <a:t> процедуру </a:t>
            </a:r>
            <a:r>
              <a:rPr lang="en-US" sz="2000" b="1" dirty="0"/>
              <a:t>add-dx</a:t>
            </a:r>
            <a:r>
              <a:rPr lang="en-US" sz="2000" dirty="0"/>
              <a:t>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551478" y="1678064"/>
            <a:ext cx="3531840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it-IT" sz="2000" dirty="0">
                <a:solidFill>
                  <a:srgbClr val="0000CC"/>
                </a:solidFill>
              </a:rPr>
              <a:t>(define (integral f a b dx)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(* (sum f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    </a:t>
            </a:r>
            <a:r>
              <a:rPr lang="en-US" sz="2000" dirty="0">
                <a:solidFill>
                  <a:srgbClr val="0000CC"/>
                </a:solidFill>
              </a:rPr>
              <a:t>(+ a (/ dx 2.0))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    </a:t>
            </a:r>
            <a:r>
              <a:rPr lang="en-US" sz="2000" dirty="0">
                <a:solidFill>
                  <a:srgbClr val="0000CC"/>
                </a:solidFill>
              </a:rPr>
              <a:t>(lambda (x) (+ x dx))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    </a:t>
            </a:r>
            <a:r>
              <a:rPr lang="en-US" sz="2000" dirty="0">
                <a:solidFill>
                  <a:srgbClr val="0000CC"/>
                </a:solidFill>
              </a:rPr>
              <a:t>b)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</a:t>
            </a:r>
            <a:r>
              <a:rPr lang="en-US" sz="2000" dirty="0">
                <a:solidFill>
                  <a:srgbClr val="0000CC"/>
                </a:solidFill>
              </a:rPr>
              <a:t>dx))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359" y="3800386"/>
            <a:ext cx="118198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Подібно</a:t>
            </a:r>
            <a:r>
              <a:rPr lang="ru-RU" sz="2000" dirty="0"/>
              <a:t> будь-</a:t>
            </a:r>
            <a:r>
              <a:rPr lang="ru-RU" sz="2000" dirty="0" err="1"/>
              <a:t>якому</a:t>
            </a:r>
            <a:r>
              <a:rPr lang="ru-RU" sz="2000" dirty="0"/>
              <a:t> </a:t>
            </a:r>
            <a:r>
              <a:rPr lang="ru-RU" sz="2000" dirty="0" err="1"/>
              <a:t>виразу</a:t>
            </a:r>
            <a:r>
              <a:rPr lang="ru-RU" sz="2000" dirty="0"/>
              <a:t>, </a:t>
            </a:r>
            <a:r>
              <a:rPr lang="ru-RU" sz="2000" dirty="0" err="1"/>
              <a:t>значенням</a:t>
            </a:r>
            <a:r>
              <a:rPr lang="ru-RU" sz="2000" dirty="0"/>
              <a:t> </a:t>
            </a:r>
            <a:r>
              <a:rPr lang="ru-RU" sz="2000" dirty="0" err="1"/>
              <a:t>якого</a:t>
            </a:r>
            <a:r>
              <a:rPr lang="ru-RU" sz="2000" dirty="0"/>
              <a:t> є процедура, </a:t>
            </a:r>
            <a:r>
              <a:rPr lang="ru-RU" sz="2000" dirty="0" err="1"/>
              <a:t>вираз</a:t>
            </a:r>
            <a:r>
              <a:rPr lang="ru-RU" sz="2000" dirty="0"/>
              <a:t> з</a:t>
            </a:r>
          </a:p>
          <a:p>
            <a:r>
              <a:rPr lang="ru-RU" sz="2000" dirty="0" err="1">
                <a:solidFill>
                  <a:srgbClr val="0000CC"/>
                </a:solidFill>
              </a:rPr>
              <a:t>lambda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як </a:t>
            </a:r>
            <a:r>
              <a:rPr lang="ru-RU" sz="2000" b="1" dirty="0"/>
              <a:t>оператор в </a:t>
            </a:r>
            <a:r>
              <a:rPr lang="ru-RU" sz="2000" b="1" dirty="0" err="1"/>
              <a:t>комбінації</a:t>
            </a:r>
            <a:r>
              <a:rPr lang="ru-RU" sz="2000" dirty="0"/>
              <a:t>, </a:t>
            </a:r>
            <a:r>
              <a:rPr lang="ru-RU" sz="2000" dirty="0" err="1"/>
              <a:t>наприклад</a:t>
            </a:r>
            <a:r>
              <a:rPr lang="ru-RU" sz="2000" dirty="0"/>
              <a:t>: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59696" y="4874933"/>
            <a:ext cx="5936704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((lambda (x y z) (+ x y (square z))) 1 2 3)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12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31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59778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b="1" dirty="0" err="1">
                <a:solidFill>
                  <a:schemeClr val="bg1"/>
                </a:solidFill>
              </a:rPr>
              <a:t>Створення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локальних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змінних</a:t>
            </a:r>
            <a:r>
              <a:rPr lang="ru-RU" b="1" dirty="0">
                <a:solidFill>
                  <a:schemeClr val="bg1"/>
                </a:solidFill>
              </a:rPr>
              <a:t> за </a:t>
            </a:r>
            <a:r>
              <a:rPr lang="ru-RU" b="1" dirty="0" err="1">
                <a:solidFill>
                  <a:schemeClr val="bg1"/>
                </a:solidFill>
              </a:rPr>
              <a:t>допомогою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форми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let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428" y="1131024"/>
            <a:ext cx="121446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Ще одне застосування </a:t>
            </a:r>
            <a:r>
              <a:rPr lang="en-US" sz="2000" dirty="0">
                <a:solidFill>
                  <a:srgbClr val="0000CC"/>
                </a:solidFill>
              </a:rPr>
              <a:t>lambda</a:t>
            </a:r>
            <a:r>
              <a:rPr lang="en-US" sz="2000" dirty="0"/>
              <a:t> </a:t>
            </a:r>
            <a:r>
              <a:rPr lang="uk-UA" sz="2000" dirty="0"/>
              <a:t>полягає у введенні </a:t>
            </a:r>
            <a:r>
              <a:rPr lang="uk-UA" sz="2000" dirty="0">
                <a:solidFill>
                  <a:srgbClr val="FF0000"/>
                </a:solidFill>
              </a:rPr>
              <a:t>локальних змінних</a:t>
            </a:r>
            <a:r>
              <a:rPr lang="uk-UA" sz="2000" dirty="0"/>
              <a:t>. </a:t>
            </a:r>
          </a:p>
          <a:p>
            <a:r>
              <a:rPr lang="uk-UA" sz="2000" dirty="0"/>
              <a:t>Часто в процедурі бувають потрібні </a:t>
            </a:r>
            <a:r>
              <a:rPr lang="uk-UA" sz="2000" b="1" dirty="0"/>
              <a:t>локальні змінні </a:t>
            </a:r>
            <a:r>
              <a:rPr lang="uk-UA" sz="2000" dirty="0"/>
              <a:t>крім тих, що пов'язані формальними параметрами. Наприклад, треба обчислити функцію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38425" y="2150247"/>
            <a:ext cx="7067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0000CC"/>
                </a:solidFill>
              </a:rPr>
              <a:t>f(x, y) = x(</a:t>
            </a:r>
            <a:r>
              <a:rPr lang="es-ES" sz="2400" dirty="0">
                <a:solidFill>
                  <a:srgbClr val="C00000"/>
                </a:solidFill>
              </a:rPr>
              <a:t>1 + xy)</a:t>
            </a:r>
            <a:r>
              <a:rPr lang="es-ES" sz="2400" baseline="30000" dirty="0">
                <a:solidFill>
                  <a:srgbClr val="0000CC"/>
                </a:solidFill>
              </a:rPr>
              <a:t>3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>
                <a:solidFill>
                  <a:srgbClr val="0000CC"/>
                </a:solidFill>
              </a:rPr>
              <a:t>+ y(</a:t>
            </a:r>
            <a:r>
              <a:rPr lang="es-ES" sz="2400" dirty="0">
                <a:solidFill>
                  <a:srgbClr val="00B050"/>
                </a:solidFill>
              </a:rPr>
              <a:t>1 − y</a:t>
            </a:r>
            <a:r>
              <a:rPr lang="es-ES" sz="2400" dirty="0">
                <a:solidFill>
                  <a:srgbClr val="0000CC"/>
                </a:solidFill>
              </a:rPr>
              <a:t>) + (</a:t>
            </a:r>
            <a:r>
              <a:rPr lang="es-ES" sz="2400" dirty="0">
                <a:solidFill>
                  <a:srgbClr val="C00000"/>
                </a:solidFill>
              </a:rPr>
              <a:t>1 + xy</a:t>
            </a:r>
            <a:r>
              <a:rPr lang="es-ES" sz="2400" dirty="0">
                <a:solidFill>
                  <a:srgbClr val="0000CC"/>
                </a:solidFill>
              </a:rPr>
              <a:t>)(</a:t>
            </a:r>
            <a:r>
              <a:rPr lang="es-ES" sz="2400" dirty="0">
                <a:solidFill>
                  <a:srgbClr val="00B050"/>
                </a:solidFill>
              </a:rPr>
              <a:t>1 − y</a:t>
            </a:r>
            <a:r>
              <a:rPr lang="es-ES" sz="2400" dirty="0">
                <a:solidFill>
                  <a:srgbClr val="0000CC"/>
                </a:solidFill>
              </a:rPr>
              <a:t>)</a:t>
            </a:r>
            <a:endParaRPr lang="uk-UA" sz="24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28775" y="2558359"/>
            <a:ext cx="6610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яку </a:t>
            </a:r>
            <a:r>
              <a:rPr lang="ru-RU" sz="2000" dirty="0" err="1"/>
              <a:t>також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виразити</a:t>
            </a:r>
            <a:r>
              <a:rPr lang="ru-RU" sz="2000" dirty="0"/>
              <a:t> як: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8500" y="2961889"/>
            <a:ext cx="3390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a = </a:t>
            </a:r>
            <a:r>
              <a:rPr lang="en-US" sz="2000" dirty="0">
                <a:solidFill>
                  <a:srgbClr val="C00000"/>
                </a:solidFill>
              </a:rPr>
              <a:t>1 + </a:t>
            </a:r>
            <a:r>
              <a:rPr lang="en-US" sz="2000" dirty="0" err="1">
                <a:solidFill>
                  <a:srgbClr val="C00000"/>
                </a:solidFill>
              </a:rPr>
              <a:t>xy</a:t>
            </a:r>
            <a:endParaRPr lang="en-US" sz="2000" dirty="0">
              <a:solidFill>
                <a:srgbClr val="C00000"/>
              </a:solidFill>
            </a:endParaRPr>
          </a:p>
          <a:p>
            <a:pPr lvl="0"/>
            <a:r>
              <a:rPr lang="en-US" sz="2000" dirty="0">
                <a:solidFill>
                  <a:srgbClr val="0000CC"/>
                </a:solidFill>
              </a:rPr>
              <a:t>b = </a:t>
            </a:r>
            <a:r>
              <a:rPr lang="en-US" sz="2000" dirty="0">
                <a:solidFill>
                  <a:srgbClr val="00B050"/>
                </a:solidFill>
              </a:rPr>
              <a:t>1 − y</a:t>
            </a:r>
          </a:p>
          <a:p>
            <a:pPr lvl="0"/>
            <a:r>
              <a:rPr lang="en-US" sz="2000" dirty="0">
                <a:solidFill>
                  <a:srgbClr val="0000CC"/>
                </a:solidFill>
              </a:rPr>
              <a:t>f(x, y) = x</a:t>
            </a:r>
            <a:r>
              <a:rPr lang="en-US" sz="2000" dirty="0">
                <a:solidFill>
                  <a:srgbClr val="C00000"/>
                </a:solidFill>
              </a:rPr>
              <a:t>a</a:t>
            </a:r>
            <a:r>
              <a:rPr lang="en-US" sz="2000" baseline="30000" dirty="0">
                <a:solidFill>
                  <a:srgbClr val="0000CC"/>
                </a:solidFill>
              </a:rPr>
              <a:t>2</a:t>
            </a:r>
            <a:r>
              <a:rPr lang="en-US" sz="2000" dirty="0">
                <a:solidFill>
                  <a:srgbClr val="0000CC"/>
                </a:solidFill>
              </a:rPr>
              <a:t> + </a:t>
            </a:r>
            <a:r>
              <a:rPr lang="en-US" sz="2000" dirty="0" err="1">
                <a:solidFill>
                  <a:srgbClr val="0000CC"/>
                </a:solidFill>
              </a:rPr>
              <a:t>y</a:t>
            </a:r>
            <a:r>
              <a:rPr lang="en-US" sz="2000" dirty="0" err="1">
                <a:solidFill>
                  <a:srgbClr val="00B050"/>
                </a:solidFill>
              </a:rPr>
              <a:t>b</a:t>
            </a:r>
            <a:r>
              <a:rPr lang="en-US" sz="2000" dirty="0">
                <a:solidFill>
                  <a:srgbClr val="0000CC"/>
                </a:solidFill>
              </a:rPr>
              <a:t> + </a:t>
            </a:r>
            <a:r>
              <a:rPr lang="en-US" sz="2000" dirty="0" err="1">
                <a:solidFill>
                  <a:srgbClr val="C00000"/>
                </a:solidFill>
              </a:rPr>
              <a:t>a</a:t>
            </a:r>
            <a:r>
              <a:rPr lang="en-US" sz="2000" dirty="0" err="1">
                <a:solidFill>
                  <a:srgbClr val="00B050"/>
                </a:solidFill>
              </a:rPr>
              <a:t>b</a:t>
            </a:r>
            <a:endParaRPr lang="uk-UA" sz="20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3352" y="4322712"/>
            <a:ext cx="72008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2000" dirty="0"/>
              <a:t>Для обчислення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хотілося б мати як локальні змінні не тільки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y, </a:t>
            </a:r>
            <a:r>
              <a:rPr lang="uk-UA" sz="2000" dirty="0"/>
              <a:t>а й імена для проміжних результатів </a:t>
            </a:r>
            <a:r>
              <a:rPr lang="en-US" sz="2000" b="1" dirty="0">
                <a:solidFill>
                  <a:srgbClr val="0000CC"/>
                </a:solidFill>
              </a:rPr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. </a:t>
            </a:r>
            <a:r>
              <a:rPr lang="uk-UA" sz="2000" dirty="0"/>
              <a:t>Можна зробити це за допомогою допоміжної процедури, яка пов'язує локальні змінні: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962900" y="3861048"/>
            <a:ext cx="3486150" cy="2554545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 x y)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</a:t>
            </a:r>
            <a:r>
              <a:rPr lang="en-US" sz="2000" dirty="0">
                <a:solidFill>
                  <a:srgbClr val="0000CC"/>
                </a:solidFill>
              </a:rPr>
              <a:t>(define (f-helper a b)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</a:t>
            </a:r>
            <a:r>
              <a:rPr lang="en-US" sz="2000" dirty="0">
                <a:solidFill>
                  <a:srgbClr val="0000CC"/>
                </a:solidFill>
              </a:rPr>
              <a:t>(+ (* x (square a))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</a:t>
            </a:r>
            <a:r>
              <a:rPr lang="en-US" sz="2000" dirty="0">
                <a:solidFill>
                  <a:srgbClr val="0000CC"/>
                </a:solidFill>
              </a:rPr>
              <a:t>(* y b)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   </a:t>
            </a:r>
            <a:r>
              <a:rPr lang="en-US" sz="2000" dirty="0">
                <a:solidFill>
                  <a:srgbClr val="0000CC"/>
                </a:solidFill>
              </a:rPr>
              <a:t>(* a b</a:t>
            </a:r>
            <a:r>
              <a:rPr lang="en-US" sz="2000" dirty="0" smtClean="0">
                <a:solidFill>
                  <a:srgbClr val="0000CC"/>
                </a:solidFill>
              </a:rPr>
              <a:t>)))</a:t>
            </a:r>
            <a:endParaRPr lang="uk-UA" sz="2000" dirty="0" smtClean="0">
              <a:solidFill>
                <a:srgbClr val="0000CC"/>
              </a:solidFill>
            </a:endParaRPr>
          </a:p>
          <a:p>
            <a:pPr lvl="0"/>
            <a:endParaRPr lang="uk-UA" sz="2000" dirty="0">
              <a:solidFill>
                <a:srgbClr val="0000CC"/>
              </a:solidFill>
            </a:endParaRPr>
          </a:p>
          <a:p>
            <a:pPr lvl="0"/>
            <a:r>
              <a:rPr lang="en-US" sz="2000" dirty="0">
                <a:solidFill>
                  <a:srgbClr val="0000CC"/>
                </a:solidFill>
              </a:rPr>
              <a:t> (f-helper (+ 1 (* x y))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en-US" sz="2000" dirty="0">
                <a:solidFill>
                  <a:srgbClr val="0000CC"/>
                </a:solidFill>
              </a:rPr>
              <a:t>(- 1 y)))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32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96289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1344" y="1340768"/>
            <a:ext cx="67687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Безіменну</a:t>
            </a:r>
            <a:r>
              <a:rPr lang="ru-RU" sz="2000" dirty="0"/>
              <a:t> процедуру для </a:t>
            </a:r>
            <a:r>
              <a:rPr lang="ru-RU" sz="2000" dirty="0" err="1"/>
              <a:t>зв'язування</a:t>
            </a:r>
            <a:r>
              <a:rPr lang="ru-RU" sz="2000" dirty="0"/>
              <a:t> </a:t>
            </a:r>
            <a:r>
              <a:rPr lang="ru-RU" sz="2000" dirty="0" err="1"/>
              <a:t>локальних</a:t>
            </a:r>
            <a:r>
              <a:rPr lang="ru-RU" sz="2000" dirty="0"/>
              <a:t> </a:t>
            </a:r>
            <a:r>
              <a:rPr lang="ru-RU" sz="2000" dirty="0" err="1"/>
              <a:t>змінних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записати</a:t>
            </a:r>
            <a:r>
              <a:rPr lang="ru-RU" sz="2000" dirty="0"/>
              <a:t> через </a:t>
            </a:r>
            <a:r>
              <a:rPr lang="ru-RU" sz="2000" b="1" dirty="0" err="1">
                <a:solidFill>
                  <a:srgbClr val="C00000"/>
                </a:solidFill>
              </a:rPr>
              <a:t>lambda-вираз</a:t>
            </a:r>
            <a:r>
              <a:rPr lang="ru-RU" sz="2000" b="1" dirty="0"/>
              <a:t>. </a:t>
            </a:r>
          </a:p>
          <a:p>
            <a:r>
              <a:rPr lang="ru-RU" sz="2000" dirty="0"/>
              <a:t>При </a:t>
            </a:r>
            <a:r>
              <a:rPr lang="ru-RU" sz="2000" dirty="0" err="1"/>
              <a:t>цьому</a:t>
            </a:r>
            <a:r>
              <a:rPr lang="ru-RU" sz="2000" dirty="0"/>
              <a:t> </a:t>
            </a:r>
            <a:r>
              <a:rPr lang="ru-RU" sz="2000" dirty="0" err="1"/>
              <a:t>тіло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C00000"/>
                </a:solidFill>
              </a:rPr>
              <a:t>f</a:t>
            </a:r>
            <a:r>
              <a:rPr lang="ru-RU" sz="2000" dirty="0"/>
              <a:t> </a:t>
            </a:r>
            <a:r>
              <a:rPr lang="ru-RU" sz="2000" dirty="0" err="1"/>
              <a:t>виявляється</a:t>
            </a:r>
            <a:r>
              <a:rPr lang="ru-RU" sz="2000" dirty="0"/>
              <a:t> просто </a:t>
            </a:r>
            <a:r>
              <a:rPr lang="ru-RU" sz="2000" dirty="0" err="1"/>
              <a:t>викликом</a:t>
            </a:r>
            <a:r>
              <a:rPr lang="ru-RU" sz="2000" dirty="0"/>
              <a:t> </a:t>
            </a:r>
            <a:r>
              <a:rPr lang="ru-RU" sz="2000" dirty="0" err="1"/>
              <a:t>цієї</a:t>
            </a:r>
            <a:r>
              <a:rPr lang="ru-RU" sz="2000" dirty="0"/>
              <a:t> </a:t>
            </a:r>
            <a:r>
              <a:rPr lang="ru-RU" sz="2000" dirty="0" err="1"/>
              <a:t>процедури</a:t>
            </a:r>
            <a:r>
              <a:rPr lang="ru-RU" sz="2000" dirty="0"/>
              <a:t>.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14701" y="1129497"/>
            <a:ext cx="3217538" cy="224676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 x y)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((lambda (a b)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</a:t>
            </a:r>
            <a:r>
              <a:rPr lang="en-US" sz="2000" dirty="0">
                <a:solidFill>
                  <a:srgbClr val="0000CC"/>
                </a:solidFill>
              </a:rPr>
              <a:t>(+ (* x (square a))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</a:t>
            </a:r>
            <a:r>
              <a:rPr lang="en-US" sz="2000" dirty="0">
                <a:solidFill>
                  <a:srgbClr val="0000CC"/>
                </a:solidFill>
              </a:rPr>
              <a:t>(* y b)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</a:t>
            </a:r>
            <a:r>
              <a:rPr lang="en-US" sz="2000" dirty="0">
                <a:solidFill>
                  <a:srgbClr val="0000CC"/>
                </a:solidFill>
              </a:rPr>
              <a:t>(* a b)))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(+ 1 (* x y))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(- 1 y)))</a:t>
            </a:r>
            <a:r>
              <a:rPr lang="uk-UA" sz="2000" dirty="0">
                <a:solidFill>
                  <a:srgbClr val="0000CC"/>
                </a:solidFill>
              </a:rPr>
              <a:t>  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1344" y="3861048"/>
            <a:ext cx="6552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Така</a:t>
            </a:r>
            <a:r>
              <a:rPr lang="ru-RU" sz="2000" dirty="0"/>
              <a:t> </a:t>
            </a:r>
            <a:r>
              <a:rPr lang="ru-RU" sz="2000" dirty="0" err="1"/>
              <a:t>конструкція</a:t>
            </a:r>
            <a:r>
              <a:rPr lang="ru-RU" sz="2000" dirty="0"/>
              <a:t> </a:t>
            </a:r>
            <a:r>
              <a:rPr lang="ru-RU" sz="2000" dirty="0" err="1"/>
              <a:t>настільки</a:t>
            </a:r>
            <a:r>
              <a:rPr lang="ru-RU" sz="2000" dirty="0"/>
              <a:t> </a:t>
            </a:r>
            <a:r>
              <a:rPr lang="ru-RU" sz="2000" dirty="0" err="1"/>
              <a:t>корисна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є </a:t>
            </a:r>
            <a:r>
              <a:rPr lang="ru-RU" sz="2000" dirty="0" err="1"/>
              <a:t>особлива</a:t>
            </a:r>
            <a:r>
              <a:rPr lang="ru-RU" sz="2000" dirty="0"/>
              <a:t> форма </a:t>
            </a:r>
            <a:r>
              <a:rPr lang="ru-RU" sz="2000" dirty="0" err="1"/>
              <a:t>під</a:t>
            </a:r>
            <a:r>
              <a:rPr lang="ru-RU" sz="2000" dirty="0"/>
              <a:t> </a:t>
            </a:r>
            <a:r>
              <a:rPr lang="ru-RU" sz="2000" dirty="0" err="1"/>
              <a:t>назвою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let</a:t>
            </a:r>
            <a:r>
              <a:rPr lang="ru-RU" sz="2000" dirty="0"/>
              <a:t>, яка </a:t>
            </a:r>
            <a:r>
              <a:rPr lang="ru-RU" sz="2000" dirty="0" err="1"/>
              <a:t>робить</a:t>
            </a:r>
            <a:r>
              <a:rPr lang="ru-RU" sz="2000" dirty="0"/>
              <a:t>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більш</a:t>
            </a:r>
            <a:r>
              <a:rPr lang="ru-RU" sz="2000" dirty="0"/>
              <a:t> </a:t>
            </a:r>
            <a:r>
              <a:rPr lang="ru-RU" sz="2000" dirty="0" err="1"/>
              <a:t>зручною</a:t>
            </a:r>
            <a:r>
              <a:rPr lang="ru-RU" sz="2000" dirty="0"/>
              <a:t>.</a:t>
            </a:r>
          </a:p>
          <a:p>
            <a:r>
              <a:rPr lang="ru-RU" sz="2000" dirty="0"/>
              <a:t>З </a:t>
            </a:r>
            <a:r>
              <a:rPr lang="ru-RU" sz="2000" dirty="0" err="1"/>
              <a:t>використанням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let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процедуру </a:t>
            </a:r>
            <a:r>
              <a:rPr lang="ru-RU" sz="2000" b="1" dirty="0">
                <a:solidFill>
                  <a:srgbClr val="C00000"/>
                </a:solidFill>
              </a:rPr>
              <a:t>f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записати</a:t>
            </a:r>
            <a:r>
              <a:rPr lang="ru-RU" sz="2000" dirty="0"/>
              <a:t> так: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14701" y="3724782"/>
            <a:ext cx="321945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 x y)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s-ES" sz="2000" dirty="0">
                <a:solidFill>
                  <a:srgbClr val="0000CC"/>
                </a:solidFill>
              </a:rPr>
              <a:t>(let ((a (+ 1 (* x y)))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(b (- 1 y)))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</a:t>
            </a:r>
            <a:r>
              <a:rPr lang="en-US" sz="2000" dirty="0">
                <a:solidFill>
                  <a:srgbClr val="0000CC"/>
                </a:solidFill>
              </a:rPr>
              <a:t>(+ (* x (square a))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</a:t>
            </a:r>
            <a:r>
              <a:rPr lang="en-US" sz="2000" dirty="0">
                <a:solidFill>
                  <a:srgbClr val="0000CC"/>
                </a:solidFill>
              </a:rPr>
              <a:t>(* y b)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</a:t>
            </a:r>
            <a:r>
              <a:rPr lang="en-US" sz="2000" dirty="0">
                <a:solidFill>
                  <a:srgbClr val="0000CC"/>
                </a:solidFill>
              </a:rPr>
              <a:t>(* a b))))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2400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b="1" dirty="0" err="1">
                <a:solidFill>
                  <a:schemeClr val="bg1"/>
                </a:solidFill>
              </a:rPr>
              <a:t>Створення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локальних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змінних</a:t>
            </a:r>
            <a:r>
              <a:rPr lang="ru-RU" b="1" dirty="0">
                <a:solidFill>
                  <a:schemeClr val="bg1"/>
                </a:solidFill>
              </a:rPr>
              <a:t> за </a:t>
            </a:r>
            <a:r>
              <a:rPr lang="ru-RU" b="1" dirty="0" err="1">
                <a:solidFill>
                  <a:schemeClr val="bg1"/>
                </a:solidFill>
              </a:rPr>
              <a:t>допомогою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форми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let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33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535407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91544" y="1085708"/>
            <a:ext cx="4324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err="1"/>
              <a:t>Загальна</a:t>
            </a:r>
            <a:r>
              <a:rPr lang="ru-RU" sz="2000" dirty="0"/>
              <a:t> форма </a:t>
            </a:r>
            <a:r>
              <a:rPr lang="ru-RU" sz="2000" dirty="0" err="1"/>
              <a:t>виразу</a:t>
            </a:r>
            <a:r>
              <a:rPr lang="ru-RU" sz="2000" dirty="0"/>
              <a:t> з  </a:t>
            </a:r>
            <a:r>
              <a:rPr lang="ru-RU" sz="2000" b="1" dirty="0" err="1">
                <a:solidFill>
                  <a:srgbClr val="0000CC"/>
                </a:solidFill>
              </a:rPr>
              <a:t>let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/>
              <a:t>така</a:t>
            </a:r>
            <a:r>
              <a:rPr lang="ru-RU" sz="2000" dirty="0"/>
              <a:t>: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59696" y="1682044"/>
            <a:ext cx="457200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(let </a:t>
            </a:r>
            <a:r>
              <a:rPr lang="en-US" sz="2000" dirty="0" smtClean="0">
                <a:solidFill>
                  <a:srgbClr val="0000CC"/>
                </a:solidFill>
              </a:rPr>
              <a:t>((&lt;</a:t>
            </a:r>
            <a:r>
              <a:rPr lang="uk-UA" sz="2000" i="1" dirty="0" smtClean="0">
                <a:solidFill>
                  <a:srgbClr val="0000CC"/>
                </a:solidFill>
              </a:rPr>
              <a:t>змінна1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uk-UA" sz="2000" i="1" dirty="0" smtClean="0">
                <a:solidFill>
                  <a:srgbClr val="0000CC"/>
                </a:solidFill>
              </a:rPr>
              <a:t>вираз1</a:t>
            </a:r>
            <a:r>
              <a:rPr lang="en-US" sz="2000" dirty="0">
                <a:solidFill>
                  <a:srgbClr val="0000CC"/>
                </a:solidFill>
              </a:rPr>
              <a:t>&gt;)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</a:t>
            </a:r>
            <a:r>
              <a:rPr lang="en-US" sz="2000" dirty="0" smtClean="0">
                <a:solidFill>
                  <a:srgbClr val="0000CC"/>
                </a:solidFill>
              </a:rPr>
              <a:t>(&lt;</a:t>
            </a:r>
            <a:r>
              <a:rPr lang="uk-UA" sz="2000" i="1" dirty="0">
                <a:solidFill>
                  <a:srgbClr val="0000CC"/>
                </a:solidFill>
              </a:rPr>
              <a:t>змінна2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&lt;</a:t>
            </a:r>
            <a:r>
              <a:rPr lang="uk-UA" sz="2000" i="1" dirty="0">
                <a:solidFill>
                  <a:srgbClr val="0000CC"/>
                </a:solidFill>
              </a:rPr>
              <a:t>вираз2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...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(&lt;</a:t>
            </a:r>
            <a:r>
              <a:rPr lang="uk-UA" sz="2000" i="1" dirty="0">
                <a:solidFill>
                  <a:srgbClr val="0000CC"/>
                </a:solidFill>
              </a:rPr>
              <a:t>змінна</a:t>
            </a:r>
            <a:r>
              <a:rPr lang="en-US" sz="2000" i="1" dirty="0" smtClean="0">
                <a:solidFill>
                  <a:srgbClr val="0000CC"/>
                </a:solidFill>
              </a:rPr>
              <a:t>n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&lt;</a:t>
            </a:r>
            <a:r>
              <a:rPr lang="uk-UA" sz="2000" i="1" dirty="0">
                <a:solidFill>
                  <a:srgbClr val="0000CC"/>
                </a:solidFill>
              </a:rPr>
              <a:t>вираз</a:t>
            </a:r>
            <a:r>
              <a:rPr lang="en-US" sz="2000" i="1" dirty="0" smtClean="0">
                <a:solidFill>
                  <a:srgbClr val="0000CC"/>
                </a:solidFill>
              </a:rPr>
              <a:t>n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&lt;</a:t>
            </a:r>
            <a:r>
              <a:rPr lang="uk-UA" sz="2000" i="1" dirty="0">
                <a:solidFill>
                  <a:srgbClr val="0000CC"/>
                </a:solidFill>
              </a:rPr>
              <a:t>т</a:t>
            </a:r>
            <a:r>
              <a:rPr lang="en-US" sz="2000" i="1" dirty="0" err="1">
                <a:solidFill>
                  <a:srgbClr val="0000CC"/>
                </a:solidFill>
              </a:rPr>
              <a:t>i</a:t>
            </a:r>
            <a:r>
              <a:rPr lang="uk-UA" sz="2000" i="1" dirty="0" err="1">
                <a:solidFill>
                  <a:srgbClr val="0000CC"/>
                </a:solidFill>
              </a:rPr>
              <a:t>ло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76600" y="3509487"/>
            <a:ext cx="69958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Це можна розуміти так:</a:t>
            </a:r>
          </a:p>
          <a:p>
            <a:r>
              <a:rPr lang="ru-RU" sz="2000" dirty="0">
                <a:solidFill>
                  <a:srgbClr val="C00000"/>
                </a:solidFill>
              </a:rPr>
              <a:t>Нехай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uk-UA" sz="2000" i="1" dirty="0">
                <a:solidFill>
                  <a:srgbClr val="0000CC"/>
                </a:solidFill>
              </a:rPr>
              <a:t>змінна</a:t>
            </a:r>
            <a:r>
              <a:rPr lang="ru-RU" sz="2000" i="1" dirty="0" smtClean="0">
                <a:solidFill>
                  <a:srgbClr val="C00000"/>
                </a:solidFill>
              </a:rPr>
              <a:t>1</a:t>
            </a:r>
            <a:r>
              <a:rPr lang="en-US" sz="2000" i="1" dirty="0">
                <a:solidFill>
                  <a:srgbClr val="C00000"/>
                </a:solidFill>
              </a:rPr>
              <a:t>&gt;</a:t>
            </a:r>
            <a:r>
              <a:rPr lang="ru-RU" sz="2000" dirty="0">
                <a:solidFill>
                  <a:srgbClr val="C00000"/>
                </a:solidFill>
              </a:rPr>
              <a:t>  </a:t>
            </a:r>
            <a:r>
              <a:rPr lang="uk-UA" sz="2000" dirty="0">
                <a:solidFill>
                  <a:srgbClr val="C00000"/>
                </a:solidFill>
              </a:rPr>
              <a:t> має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значення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uk-UA" sz="2000" dirty="0" smtClean="0">
                <a:solidFill>
                  <a:srgbClr val="C00000"/>
                </a:solidFill>
              </a:rPr>
              <a:t>в</a:t>
            </a:r>
            <a:r>
              <a:rPr lang="uk-UA" sz="2000" i="1" dirty="0" smtClean="0">
                <a:solidFill>
                  <a:srgbClr val="0000CC"/>
                </a:solidFill>
              </a:rPr>
              <a:t>ираз</a:t>
            </a:r>
            <a:r>
              <a:rPr lang="ru-RU" sz="2000" i="1" dirty="0" smtClean="0">
                <a:solidFill>
                  <a:srgbClr val="C00000"/>
                </a:solidFill>
              </a:rPr>
              <a:t>1</a:t>
            </a:r>
            <a:r>
              <a:rPr lang="en-US" sz="2000" i="1" dirty="0">
                <a:solidFill>
                  <a:srgbClr val="C00000"/>
                </a:solidFill>
              </a:rPr>
              <a:t>&gt;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endParaRPr lang="uk-UA" sz="2000" dirty="0">
              <a:solidFill>
                <a:srgbClr val="C00000"/>
              </a:solidFill>
            </a:endParaRPr>
          </a:p>
          <a:p>
            <a:r>
              <a:rPr lang="uk-UA" sz="2000" dirty="0">
                <a:solidFill>
                  <a:srgbClr val="C00000"/>
                </a:solidFill>
              </a:rPr>
              <a:t>            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uk-UA" sz="2000" i="1" dirty="0">
                <a:solidFill>
                  <a:srgbClr val="0000CC"/>
                </a:solidFill>
              </a:rPr>
              <a:t>змінна</a:t>
            </a:r>
            <a:r>
              <a:rPr lang="ru-RU" sz="2000" i="1" dirty="0" smtClean="0">
                <a:solidFill>
                  <a:srgbClr val="C00000"/>
                </a:solidFill>
              </a:rPr>
              <a:t>2</a:t>
            </a:r>
            <a:r>
              <a:rPr lang="en-US" sz="2000" i="1" dirty="0">
                <a:solidFill>
                  <a:srgbClr val="C00000"/>
                </a:solidFill>
              </a:rPr>
              <a:t>&gt;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має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значення</a:t>
            </a:r>
            <a:r>
              <a:rPr lang="ru-RU" sz="2000" dirty="0">
                <a:solidFill>
                  <a:srgbClr val="C00000"/>
                </a:solidFill>
              </a:rPr>
              <a:t> 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uk-UA" sz="2000" dirty="0">
                <a:solidFill>
                  <a:srgbClr val="C00000"/>
                </a:solidFill>
              </a:rPr>
              <a:t> в</a:t>
            </a:r>
            <a:r>
              <a:rPr lang="uk-UA" sz="2000" i="1" dirty="0">
                <a:solidFill>
                  <a:srgbClr val="0000CC"/>
                </a:solidFill>
              </a:rPr>
              <a:t>ираз </a:t>
            </a:r>
            <a:r>
              <a:rPr lang="ru-RU" sz="2000" i="1" dirty="0" smtClean="0">
                <a:solidFill>
                  <a:srgbClr val="C00000"/>
                </a:solidFill>
              </a:rPr>
              <a:t>2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</a:p>
          <a:p>
            <a:r>
              <a:rPr lang="ru-RU" sz="2000" dirty="0">
                <a:solidFill>
                  <a:srgbClr val="C00000"/>
                </a:solidFill>
              </a:rPr>
              <a:t> ...</a:t>
            </a:r>
          </a:p>
          <a:p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uk-UA" sz="2000" i="1" dirty="0">
                <a:solidFill>
                  <a:srgbClr val="0000CC"/>
                </a:solidFill>
              </a:rPr>
              <a:t>змінна</a:t>
            </a:r>
            <a:r>
              <a:rPr lang="ru-RU" sz="2000" i="1" dirty="0" smtClean="0">
                <a:solidFill>
                  <a:srgbClr val="C00000"/>
                </a:solidFill>
              </a:rPr>
              <a:t>n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uk-UA" sz="2000" dirty="0">
                <a:solidFill>
                  <a:srgbClr val="C00000"/>
                </a:solidFill>
              </a:rPr>
              <a:t>має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значення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uk-UA" sz="2000" dirty="0">
                <a:solidFill>
                  <a:srgbClr val="C00000"/>
                </a:solidFill>
              </a:rPr>
              <a:t> в</a:t>
            </a:r>
            <a:r>
              <a:rPr lang="uk-UA" sz="2000" i="1" dirty="0">
                <a:solidFill>
                  <a:srgbClr val="0000CC"/>
                </a:solidFill>
              </a:rPr>
              <a:t>ираз </a:t>
            </a:r>
            <a:r>
              <a:rPr lang="ru-RU" sz="2000" i="1" dirty="0" smtClean="0">
                <a:solidFill>
                  <a:srgbClr val="C00000"/>
                </a:solidFill>
              </a:rPr>
              <a:t>n</a:t>
            </a:r>
            <a:r>
              <a:rPr lang="en-US" sz="2000" i="1" dirty="0">
                <a:solidFill>
                  <a:srgbClr val="C00000"/>
                </a:solidFill>
              </a:rPr>
              <a:t>&gt;</a:t>
            </a:r>
            <a:r>
              <a:rPr lang="ru-RU" sz="2000" dirty="0">
                <a:solidFill>
                  <a:srgbClr val="C00000"/>
                </a:solidFill>
              </a:rPr>
              <a:t> в </a:t>
            </a:r>
            <a:r>
              <a:rPr lang="en-US" sz="2000" dirty="0">
                <a:solidFill>
                  <a:srgbClr val="C00000"/>
                </a:solidFill>
              </a:rPr>
              <a:t>&lt;</a:t>
            </a:r>
            <a:r>
              <a:rPr lang="ru-RU" sz="2000" i="1" dirty="0">
                <a:solidFill>
                  <a:srgbClr val="C00000"/>
                </a:solidFill>
              </a:rPr>
              <a:t>т</a:t>
            </a:r>
            <a:r>
              <a:rPr lang="uk-UA" sz="2000" i="1" dirty="0">
                <a:solidFill>
                  <a:srgbClr val="C00000"/>
                </a:solidFill>
              </a:rPr>
              <a:t>і</a:t>
            </a:r>
            <a:r>
              <a:rPr lang="ru-RU" sz="2000" i="1" dirty="0" err="1">
                <a:solidFill>
                  <a:srgbClr val="C00000"/>
                </a:solidFill>
              </a:rPr>
              <a:t>лі</a:t>
            </a:r>
            <a:r>
              <a:rPr lang="en-US" sz="2000" i="1" dirty="0">
                <a:solidFill>
                  <a:srgbClr val="C00000"/>
                </a:solidFill>
              </a:rPr>
              <a:t>&gt;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2400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b="1" dirty="0" err="1">
                <a:solidFill>
                  <a:schemeClr val="bg1"/>
                </a:solidFill>
              </a:rPr>
              <a:t>Створення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локальних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змінних</a:t>
            </a:r>
            <a:r>
              <a:rPr lang="ru-RU" b="1" dirty="0">
                <a:solidFill>
                  <a:schemeClr val="bg1"/>
                </a:solidFill>
              </a:rPr>
              <a:t> за </a:t>
            </a:r>
            <a:r>
              <a:rPr lang="ru-RU" b="1" dirty="0" err="1">
                <a:solidFill>
                  <a:schemeClr val="bg1"/>
                </a:solidFill>
              </a:rPr>
              <a:t>допомогою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форми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let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34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2723126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0476" y="1076183"/>
            <a:ext cx="10404648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/>
              <a:t>Перша частина </a:t>
            </a:r>
            <a:r>
              <a:rPr lang="en-US" sz="2000" dirty="0">
                <a:solidFill>
                  <a:srgbClr val="0000CC"/>
                </a:solidFill>
              </a:rPr>
              <a:t>let-</a:t>
            </a:r>
            <a:r>
              <a:rPr lang="uk-UA" sz="2000" dirty="0"/>
              <a:t>висловлювання є список пар виду </a:t>
            </a:r>
            <a:r>
              <a:rPr lang="uk-UA" sz="2000" b="1" dirty="0">
                <a:solidFill>
                  <a:srgbClr val="0000CC"/>
                </a:solidFill>
              </a:rPr>
              <a:t>ім'я-значення</a:t>
            </a:r>
            <a:r>
              <a:rPr lang="uk-UA" sz="2000" dirty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/>
              <a:t>Коли </a:t>
            </a:r>
            <a:r>
              <a:rPr lang="en-US" sz="2000" dirty="0"/>
              <a:t>let </a:t>
            </a:r>
            <a:r>
              <a:rPr lang="uk-UA" sz="2000" dirty="0"/>
              <a:t>обчислюється, кожне </a:t>
            </a:r>
            <a:r>
              <a:rPr lang="uk-UA" sz="2000" b="1" dirty="0">
                <a:solidFill>
                  <a:srgbClr val="0000CC"/>
                </a:solidFill>
              </a:rPr>
              <a:t>ім'я пов'язується зі значенням </a:t>
            </a:r>
            <a:r>
              <a:rPr lang="uk-UA" sz="2000" dirty="0"/>
              <a:t>відповідного виразу.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/>
              <a:t>Потім обчислюється </a:t>
            </a:r>
            <a:r>
              <a:rPr lang="uk-UA" sz="2000" b="1" dirty="0">
                <a:solidFill>
                  <a:srgbClr val="0000CC"/>
                </a:solidFill>
              </a:rPr>
              <a:t>тіло </a:t>
            </a:r>
            <a:r>
              <a:rPr lang="en-US" sz="2000" b="1" dirty="0">
                <a:solidFill>
                  <a:srgbClr val="0000CC"/>
                </a:solidFill>
              </a:rPr>
              <a:t>let</a:t>
            </a:r>
            <a:r>
              <a:rPr lang="en-US" sz="2000" dirty="0"/>
              <a:t>, </a:t>
            </a:r>
            <a:r>
              <a:rPr lang="uk-UA" sz="2000" dirty="0"/>
              <a:t>причому ці імена пов'язані як локальні змінні.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/>
              <a:t>Відбувається це так: </a:t>
            </a:r>
            <a:r>
              <a:rPr lang="uk-UA" sz="2000" b="1" dirty="0">
                <a:solidFill>
                  <a:srgbClr val="0000CC"/>
                </a:solidFill>
              </a:rPr>
              <a:t>вираз </a:t>
            </a:r>
            <a:r>
              <a:rPr lang="en-US" sz="2000" b="1" dirty="0">
                <a:solidFill>
                  <a:srgbClr val="0000CC"/>
                </a:solidFill>
              </a:rPr>
              <a:t>let </a:t>
            </a:r>
            <a:r>
              <a:rPr lang="uk-UA" sz="2000" b="1" dirty="0">
                <a:solidFill>
                  <a:srgbClr val="0000CC"/>
                </a:solidFill>
              </a:rPr>
              <a:t>інтерпретується як альтернативна форма </a:t>
            </a:r>
            <a:r>
              <a:rPr lang="uk-UA" sz="2000" b="1" dirty="0" smtClean="0">
                <a:solidFill>
                  <a:srgbClr val="0000CC"/>
                </a:solidFill>
              </a:rPr>
              <a:t>для:</a:t>
            </a:r>
            <a:endParaRPr lang="uk-UA" sz="2000" b="1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11140" y="2800831"/>
            <a:ext cx="457200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((lambda </a:t>
            </a:r>
            <a:r>
              <a:rPr lang="en-US" sz="2000" dirty="0" smtClean="0">
                <a:solidFill>
                  <a:srgbClr val="0000CC"/>
                </a:solidFill>
              </a:rPr>
              <a:t>(&lt;</a:t>
            </a:r>
            <a:r>
              <a:rPr lang="uk-UA" sz="2000" i="1" dirty="0" smtClean="0">
                <a:solidFill>
                  <a:srgbClr val="0000CC"/>
                </a:solidFill>
              </a:rPr>
              <a:t>змінна1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 ... </a:t>
            </a:r>
            <a:r>
              <a:rPr lang="en-US" sz="2000" dirty="0" smtClean="0">
                <a:solidFill>
                  <a:srgbClr val="0000CC"/>
                </a:solidFill>
              </a:rPr>
              <a:t>&lt;</a:t>
            </a:r>
            <a:r>
              <a:rPr lang="uk-UA" sz="2000" i="1" dirty="0" smtClean="0">
                <a:solidFill>
                  <a:srgbClr val="0000CC"/>
                </a:solidFill>
              </a:rPr>
              <a:t>змінна</a:t>
            </a:r>
            <a:r>
              <a:rPr lang="en-US" sz="2000" i="1" dirty="0" smtClean="0">
                <a:solidFill>
                  <a:srgbClr val="0000CC"/>
                </a:solidFill>
              </a:rPr>
              <a:t>n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&lt;</a:t>
            </a:r>
            <a:r>
              <a:rPr lang="uk-UA" sz="2000" i="1" dirty="0">
                <a:solidFill>
                  <a:srgbClr val="0000CC"/>
                </a:solidFill>
              </a:rPr>
              <a:t>т</a:t>
            </a:r>
            <a:r>
              <a:rPr lang="en-US" sz="2000" i="1" dirty="0" err="1">
                <a:solidFill>
                  <a:srgbClr val="0000CC"/>
                </a:solidFill>
              </a:rPr>
              <a:t>i</a:t>
            </a:r>
            <a:r>
              <a:rPr lang="uk-UA" sz="2000" i="1" dirty="0" err="1">
                <a:solidFill>
                  <a:srgbClr val="0000CC"/>
                </a:solidFill>
              </a:rPr>
              <a:t>ло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uk-UA" sz="2000" i="1" dirty="0" smtClean="0">
                <a:solidFill>
                  <a:srgbClr val="0000CC"/>
                </a:solidFill>
              </a:rPr>
              <a:t>вираз1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 ... &lt;</a:t>
            </a:r>
            <a:r>
              <a:rPr lang="uk-UA" sz="2000" i="1" dirty="0" smtClean="0">
                <a:solidFill>
                  <a:srgbClr val="0000CC"/>
                </a:solidFill>
              </a:rPr>
              <a:t>вираз</a:t>
            </a:r>
            <a:r>
              <a:rPr lang="en-US" sz="2000" i="1" dirty="0" smtClean="0">
                <a:solidFill>
                  <a:srgbClr val="0000CC"/>
                </a:solidFill>
              </a:rPr>
              <a:t>n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3392" y="4437112"/>
            <a:ext cx="95493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 Отже, вираз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let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всього</a:t>
            </a:r>
            <a:r>
              <a:rPr lang="ru-RU" sz="2000" dirty="0"/>
              <a:t> </a:t>
            </a:r>
            <a:r>
              <a:rPr lang="ru-RU" sz="2000" dirty="0" err="1"/>
              <a:t>лише</a:t>
            </a:r>
            <a:r>
              <a:rPr lang="ru-RU" sz="2000" dirty="0"/>
              <a:t> </a:t>
            </a:r>
            <a:r>
              <a:rPr lang="ru-RU" sz="2000" dirty="0" err="1"/>
              <a:t>синтаксична</a:t>
            </a:r>
            <a:r>
              <a:rPr lang="ru-RU" sz="2000" dirty="0"/>
              <a:t> форма для </a:t>
            </a:r>
            <a:r>
              <a:rPr lang="ru-RU" sz="2000" dirty="0" err="1"/>
              <a:t>виклику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lambda</a:t>
            </a:r>
            <a:endParaRPr lang="uk-UA" sz="2000" b="1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44440" y="5229200"/>
            <a:ext cx="4838700" cy="400110"/>
          </a:xfrm>
          <a:prstGeom prst="rect">
            <a:avLst/>
          </a:prstGeom>
          <a:ln>
            <a:solidFill>
              <a:srgbClr val="CC33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(let ((</a:t>
            </a:r>
            <a:r>
              <a:rPr lang="uk-UA" sz="2000" b="1" dirty="0">
                <a:solidFill>
                  <a:srgbClr val="C00000"/>
                </a:solidFill>
              </a:rPr>
              <a:t>𝑥 𝜋1)) 𝜋2) ≡ ((</a:t>
            </a:r>
            <a:r>
              <a:rPr lang="en-US" sz="2000" b="1" dirty="0">
                <a:solidFill>
                  <a:srgbClr val="C00000"/>
                </a:solidFill>
              </a:rPr>
              <a:t>lambda</a:t>
            </a:r>
            <a:r>
              <a:rPr lang="uk-UA" sz="2000" b="1" dirty="0">
                <a:solidFill>
                  <a:srgbClr val="C00000"/>
                </a:solidFill>
              </a:rPr>
              <a:t>(𝑥) 𝜋2) 𝜋1)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b="1" dirty="0" err="1">
                <a:solidFill>
                  <a:schemeClr val="bg1"/>
                </a:solidFill>
              </a:rPr>
              <a:t>Створення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локальних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змінних</a:t>
            </a:r>
            <a:r>
              <a:rPr lang="ru-RU" b="1" dirty="0">
                <a:solidFill>
                  <a:schemeClr val="bg1"/>
                </a:solidFill>
              </a:rPr>
              <a:t> за </a:t>
            </a:r>
            <a:r>
              <a:rPr lang="ru-RU" b="1" dirty="0" err="1">
                <a:solidFill>
                  <a:schemeClr val="bg1"/>
                </a:solidFill>
              </a:rPr>
              <a:t>допомогою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форми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let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35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13177117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3351" y="952501"/>
            <a:ext cx="118918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З цієї еквівалентності видно, що </a:t>
            </a:r>
            <a:r>
              <a:rPr lang="uk-UA" sz="2000" b="1" dirty="0"/>
              <a:t>область визначення змінної, </a:t>
            </a:r>
            <a:r>
              <a:rPr lang="uk-UA" sz="2000" b="1" dirty="0" err="1"/>
              <a:t>введенної</a:t>
            </a:r>
            <a:r>
              <a:rPr lang="uk-UA" sz="2000" b="1" dirty="0"/>
              <a:t> в </a:t>
            </a:r>
            <a:r>
              <a:rPr lang="en-US" sz="2000" b="1" dirty="0"/>
              <a:t>let-</a:t>
            </a:r>
            <a:r>
              <a:rPr lang="uk-UA" sz="2000" b="1" dirty="0"/>
              <a:t>виразі - </a:t>
            </a:r>
            <a:r>
              <a:rPr lang="uk-UA" sz="2000" b="1" dirty="0">
                <a:solidFill>
                  <a:srgbClr val="C00000"/>
                </a:solidFill>
              </a:rPr>
              <a:t>тіло </a:t>
            </a:r>
            <a:r>
              <a:rPr lang="en-US" sz="2000" b="1" dirty="0">
                <a:solidFill>
                  <a:srgbClr val="C00000"/>
                </a:solidFill>
              </a:rPr>
              <a:t>let</a:t>
            </a:r>
            <a:r>
              <a:rPr lang="en-US" sz="2000" b="1" dirty="0"/>
              <a:t>. </a:t>
            </a:r>
            <a:endParaRPr lang="uk-UA" sz="2000" b="1" dirty="0"/>
          </a:p>
          <a:p>
            <a:endParaRPr lang="uk-UA" sz="2000" b="1" dirty="0"/>
          </a:p>
          <a:p>
            <a:r>
              <a:rPr lang="uk-UA" sz="2000" dirty="0"/>
              <a:t>Звідси слідує що: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C00000"/>
                </a:solidFill>
              </a:rPr>
              <a:t>let </a:t>
            </a:r>
            <a:r>
              <a:rPr lang="uk-UA" sz="2000" dirty="0"/>
              <a:t>дозволяє пов'язувати змінні як завгодно близько до того місця, де вони використовуються. 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/>
              <a:t>Значення змінних обчислюються за межами </a:t>
            </a:r>
            <a:r>
              <a:rPr lang="en-US" sz="2000" dirty="0">
                <a:solidFill>
                  <a:srgbClr val="C00000"/>
                </a:solidFill>
              </a:rPr>
              <a:t>let</a:t>
            </a:r>
            <a:r>
              <a:rPr lang="en-US" sz="2000" dirty="0"/>
              <a:t>. </a:t>
            </a:r>
            <a:r>
              <a:rPr lang="uk-UA" sz="2000" dirty="0"/>
              <a:t>Це істотно, коли вирази, що дають значення локальних змінних, залежать від змінних, які мають ті </a:t>
            </a:r>
            <a:r>
              <a:rPr lang="uk-UA" sz="2000" dirty="0" smtClean="0"/>
              <a:t>самі </a:t>
            </a:r>
            <a:r>
              <a:rPr lang="uk-UA" sz="2000" dirty="0"/>
              <a:t>імена, що й самі локальні змінні.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67408" y="3413371"/>
            <a:ext cx="228600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(+ (let ((x 3))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</a:t>
            </a:r>
            <a:r>
              <a:rPr lang="en-US" sz="2000" dirty="0">
                <a:solidFill>
                  <a:srgbClr val="0000CC"/>
                </a:solidFill>
              </a:rPr>
              <a:t>(+ x (* x 10)))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x)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7689" y="3326619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При х=5 значення виразу =38. </a:t>
            </a:r>
          </a:p>
          <a:p>
            <a:r>
              <a:rPr lang="uk-UA" sz="2000" dirty="0"/>
              <a:t>Значення </a:t>
            </a:r>
            <a:r>
              <a:rPr lang="en-US" sz="2000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 </a:t>
            </a:r>
            <a:r>
              <a:rPr lang="uk-UA" sz="2000" dirty="0"/>
              <a:t>в тілі </a:t>
            </a:r>
            <a:r>
              <a:rPr lang="en-US" sz="2000" dirty="0">
                <a:solidFill>
                  <a:srgbClr val="0000CC"/>
                </a:solidFill>
              </a:rPr>
              <a:t>let</a:t>
            </a:r>
            <a:r>
              <a:rPr lang="en-US" sz="2000" dirty="0"/>
              <a:t> </a:t>
            </a:r>
            <a:r>
              <a:rPr lang="uk-UA" sz="2000" dirty="0"/>
              <a:t>дорівнює 3, так що значення </a:t>
            </a:r>
            <a:r>
              <a:rPr lang="en-US" sz="2000" dirty="0">
                <a:solidFill>
                  <a:srgbClr val="0000CC"/>
                </a:solidFill>
              </a:rPr>
              <a:t>let-</a:t>
            </a:r>
            <a:r>
              <a:rPr lang="uk-UA" sz="2000" dirty="0"/>
              <a:t>вирази одно 33. </a:t>
            </a:r>
            <a:endParaRPr lang="uk-UA" sz="2000" dirty="0" smtClean="0"/>
          </a:p>
          <a:p>
            <a:r>
              <a:rPr lang="uk-UA" sz="2000" dirty="0" smtClean="0"/>
              <a:t>З </a:t>
            </a:r>
            <a:r>
              <a:rPr lang="uk-UA" sz="2000" dirty="0"/>
              <a:t>іншого боку, </a:t>
            </a:r>
            <a:r>
              <a:rPr lang="en-US" sz="2000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 </a:t>
            </a:r>
            <a:r>
              <a:rPr lang="uk-UA" sz="2000" dirty="0"/>
              <a:t>як другий аргумент до зовнішнього </a:t>
            </a:r>
            <a:r>
              <a:rPr lang="uk-UA" sz="2000" dirty="0">
                <a:solidFill>
                  <a:srgbClr val="0000CC"/>
                </a:solidFill>
              </a:rPr>
              <a:t>+ </a:t>
            </a:r>
            <a:r>
              <a:rPr lang="uk-UA" sz="2000" dirty="0"/>
              <a:t>як і раніше дорівнює 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38100" y="5085184"/>
            <a:ext cx="219075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(let ((x 3)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(y (+ x 2)))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(* x y))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688" y="5085183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x =2, </a:t>
            </a:r>
            <a:r>
              <a:rPr lang="ru-RU" sz="2000" dirty="0" err="1"/>
              <a:t>вираз</a:t>
            </a:r>
            <a:r>
              <a:rPr lang="ru-RU" sz="2000" dirty="0"/>
              <a:t> буде </a:t>
            </a:r>
            <a:r>
              <a:rPr lang="ru-RU" sz="2000" dirty="0" err="1"/>
              <a:t>мати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12, </a:t>
            </a:r>
            <a:r>
              <a:rPr lang="ru-RU" sz="2000" dirty="0" err="1"/>
              <a:t>оскільки</a:t>
            </a:r>
            <a:r>
              <a:rPr lang="ru-RU" sz="2000" dirty="0"/>
              <a:t> </a:t>
            </a:r>
            <a:r>
              <a:rPr lang="ru-RU" sz="2000" dirty="0" err="1"/>
              <a:t>всередині</a:t>
            </a:r>
            <a:r>
              <a:rPr lang="ru-RU" sz="2000" dirty="0"/>
              <a:t> </a:t>
            </a:r>
            <a:r>
              <a:rPr lang="ru-RU" sz="2000" dirty="0" err="1"/>
              <a:t>тіла</a:t>
            </a:r>
            <a:r>
              <a:rPr lang="ru-RU" sz="2000" dirty="0"/>
              <a:t> </a:t>
            </a:r>
            <a:r>
              <a:rPr lang="ru-RU" sz="2000" dirty="0" err="1"/>
              <a:t>let</a:t>
            </a:r>
            <a:r>
              <a:rPr lang="ru-RU" sz="2000" dirty="0"/>
              <a:t> x </a:t>
            </a:r>
            <a:r>
              <a:rPr lang="ru-RU" sz="2000" dirty="0" err="1"/>
              <a:t>дорівнюватиме</a:t>
            </a:r>
            <a:r>
              <a:rPr lang="ru-RU" sz="2000" dirty="0"/>
              <a:t> 3, а y =4 (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дорівнює</a:t>
            </a:r>
            <a:r>
              <a:rPr lang="ru-RU" sz="2000" dirty="0"/>
              <a:t> </a:t>
            </a:r>
            <a:r>
              <a:rPr lang="ru-RU" sz="2000" dirty="0" err="1"/>
              <a:t>зовнішньому</a:t>
            </a:r>
            <a:r>
              <a:rPr lang="ru-RU" sz="2000" dirty="0"/>
              <a:t> x плюс 2).</a:t>
            </a:r>
            <a:endParaRPr lang="uk-UA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b="1" dirty="0" err="1">
                <a:solidFill>
                  <a:schemeClr val="bg1"/>
                </a:solidFill>
              </a:rPr>
              <a:t>Створення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локальних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змінних</a:t>
            </a:r>
            <a:r>
              <a:rPr lang="ru-RU" b="1" dirty="0">
                <a:solidFill>
                  <a:schemeClr val="bg1"/>
                </a:solidFill>
              </a:rPr>
              <a:t> за </a:t>
            </a:r>
            <a:r>
              <a:rPr lang="ru-RU" b="1" dirty="0" err="1">
                <a:solidFill>
                  <a:schemeClr val="bg1"/>
                </a:solidFill>
              </a:rPr>
              <a:t>допомогою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форми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let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36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95366410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71600" y="1"/>
            <a:ext cx="9144000" cy="43704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>
                <a:solidFill>
                  <a:schemeClr val="bg1"/>
                </a:solidFill>
              </a:rPr>
              <a:t>Перелік вбудованих функцій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9816" y="1144388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/>
              <a:t>Предикати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1844824"/>
            <a:ext cx="633670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/>
              <a:t>(</a:t>
            </a:r>
            <a:r>
              <a:rPr lang="ru-RU" sz="2000" dirty="0" err="1"/>
              <a:t>exact</a:t>
            </a:r>
            <a:r>
              <a:rPr lang="ru-RU" sz="2000" dirty="0"/>
              <a:t>? z) 	Тест на </a:t>
            </a:r>
            <a:r>
              <a:rPr lang="ru-RU" sz="2000" dirty="0" err="1"/>
              <a:t>точність</a:t>
            </a:r>
            <a:endParaRPr lang="ru-RU" sz="2000" dirty="0"/>
          </a:p>
          <a:p>
            <a:pPr>
              <a:spcAft>
                <a:spcPts val="600"/>
              </a:spcAft>
            </a:pPr>
            <a:r>
              <a:rPr lang="ru-RU" sz="2000" dirty="0"/>
              <a:t>(</a:t>
            </a:r>
            <a:r>
              <a:rPr lang="ru-RU" sz="2000" dirty="0" err="1"/>
              <a:t>inexact</a:t>
            </a:r>
            <a:r>
              <a:rPr lang="ru-RU" sz="2000" dirty="0"/>
              <a:t>? z) 	Тест на </a:t>
            </a:r>
            <a:r>
              <a:rPr lang="ru-RU" sz="2000" dirty="0" err="1"/>
              <a:t>неточність</a:t>
            </a:r>
            <a:endParaRPr lang="ru-RU" sz="2000" dirty="0"/>
          </a:p>
          <a:p>
            <a:pPr>
              <a:spcAft>
                <a:spcPts val="600"/>
              </a:spcAft>
            </a:pPr>
            <a:r>
              <a:rPr lang="en-GB" sz="2000" dirty="0"/>
              <a:t>(zero? z) </a:t>
            </a:r>
            <a:r>
              <a:rPr lang="uk-UA" sz="2000" dirty="0"/>
              <a:t>	</a:t>
            </a:r>
            <a:r>
              <a:rPr lang="ru-RU" sz="2000" dirty="0" err="1"/>
              <a:t>Перевірка</a:t>
            </a:r>
            <a:r>
              <a:rPr lang="ru-RU" sz="2000" dirty="0"/>
              <a:t> на нуль</a:t>
            </a:r>
          </a:p>
          <a:p>
            <a:pPr>
              <a:spcAft>
                <a:spcPts val="600"/>
              </a:spcAft>
            </a:pPr>
            <a:r>
              <a:rPr lang="ru-RU" sz="2000" dirty="0"/>
              <a:t>(</a:t>
            </a:r>
            <a:r>
              <a:rPr lang="en-GB" sz="2000" dirty="0"/>
              <a:t>positive? x)</a:t>
            </a:r>
            <a:r>
              <a:rPr lang="uk-UA" sz="2000" dirty="0"/>
              <a:t>	</a:t>
            </a:r>
            <a:r>
              <a:rPr lang="ru-RU" sz="2000" dirty="0" err="1"/>
              <a:t>Перевірка</a:t>
            </a:r>
            <a:r>
              <a:rPr lang="ru-RU" sz="2000" dirty="0"/>
              <a:t> </a:t>
            </a:r>
            <a:r>
              <a:rPr lang="ru-RU" sz="2000" dirty="0" err="1"/>
              <a:t>чи</a:t>
            </a:r>
            <a:r>
              <a:rPr lang="ru-RU" sz="2000" dirty="0"/>
              <a:t> є число </a:t>
            </a:r>
            <a:r>
              <a:rPr lang="ru-RU" sz="2000" dirty="0" err="1"/>
              <a:t>додатнім</a:t>
            </a:r>
            <a:endParaRPr lang="ru-RU" sz="2000" dirty="0"/>
          </a:p>
          <a:p>
            <a:pPr>
              <a:spcAft>
                <a:spcPts val="600"/>
              </a:spcAft>
            </a:pPr>
            <a:r>
              <a:rPr lang="ru-RU" sz="2000" dirty="0"/>
              <a:t>(</a:t>
            </a:r>
            <a:r>
              <a:rPr lang="en-GB" sz="2000" dirty="0"/>
              <a:t>negative? x) </a:t>
            </a:r>
            <a:r>
              <a:rPr lang="uk-UA" sz="2000" dirty="0"/>
              <a:t>	</a:t>
            </a:r>
            <a:r>
              <a:rPr lang="ru-RU" sz="2000" dirty="0" err="1"/>
              <a:t>Перевірка</a:t>
            </a:r>
            <a:r>
              <a:rPr lang="ru-RU" sz="2000" dirty="0"/>
              <a:t> </a:t>
            </a:r>
            <a:r>
              <a:rPr lang="ru-RU" sz="2000" dirty="0" err="1"/>
              <a:t>чи</a:t>
            </a:r>
            <a:r>
              <a:rPr lang="ru-RU" sz="2000" dirty="0"/>
              <a:t> є число </a:t>
            </a:r>
            <a:r>
              <a:rPr lang="ru-RU" sz="2000" dirty="0" err="1"/>
              <a:t>від</a:t>
            </a:r>
            <a:r>
              <a:rPr lang="en-US" sz="2000" dirty="0"/>
              <a:t>’</a:t>
            </a:r>
            <a:r>
              <a:rPr lang="uk-UA" sz="2000" dirty="0"/>
              <a:t>ємним</a:t>
            </a:r>
            <a:endParaRPr lang="ru-RU" sz="2000" dirty="0"/>
          </a:p>
          <a:p>
            <a:pPr>
              <a:spcAft>
                <a:spcPts val="600"/>
              </a:spcAft>
            </a:pPr>
            <a:r>
              <a:rPr lang="ru-RU" sz="2000" dirty="0"/>
              <a:t>(</a:t>
            </a:r>
            <a:r>
              <a:rPr lang="en-GB" sz="2000" dirty="0"/>
              <a:t>odd? n) </a:t>
            </a:r>
            <a:r>
              <a:rPr lang="uk-UA" sz="2000" dirty="0"/>
              <a:t>	</a:t>
            </a:r>
            <a:r>
              <a:rPr lang="ru-RU" sz="2000" dirty="0" err="1"/>
              <a:t>Перевірка</a:t>
            </a:r>
            <a:r>
              <a:rPr lang="ru-RU" sz="2000" dirty="0"/>
              <a:t> </a:t>
            </a:r>
            <a:r>
              <a:rPr lang="ru-RU" sz="2000" dirty="0" err="1"/>
              <a:t>чи</a:t>
            </a:r>
            <a:r>
              <a:rPr lang="ru-RU" sz="2000" dirty="0"/>
              <a:t> є число не </a:t>
            </a:r>
            <a:r>
              <a:rPr lang="ru-RU" sz="2000" dirty="0" err="1"/>
              <a:t>парним</a:t>
            </a:r>
            <a:endParaRPr lang="ru-RU" sz="2000" dirty="0"/>
          </a:p>
          <a:p>
            <a:pPr>
              <a:spcAft>
                <a:spcPts val="600"/>
              </a:spcAft>
            </a:pPr>
            <a:r>
              <a:rPr lang="ru-RU" sz="2000" dirty="0"/>
              <a:t>(</a:t>
            </a:r>
            <a:r>
              <a:rPr lang="en-GB" sz="2000" dirty="0"/>
              <a:t>even? n) </a:t>
            </a:r>
            <a:r>
              <a:rPr lang="uk-UA" sz="2000" dirty="0"/>
              <a:t>	</a:t>
            </a:r>
            <a:r>
              <a:rPr lang="ru-RU" sz="2000" dirty="0" err="1"/>
              <a:t>Перевірка</a:t>
            </a:r>
            <a:r>
              <a:rPr lang="ru-RU" sz="2000" dirty="0"/>
              <a:t> </a:t>
            </a:r>
            <a:r>
              <a:rPr lang="ru-RU" sz="2000" dirty="0" err="1"/>
              <a:t>чи</a:t>
            </a:r>
            <a:r>
              <a:rPr lang="ru-RU" sz="2000" dirty="0"/>
              <a:t> є число парни</a:t>
            </a:r>
            <a:r>
              <a:rPr lang="uk-UA" sz="2000" dirty="0"/>
              <a:t>м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27385191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43472" y="188641"/>
            <a:ext cx="9144000" cy="43704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>
                <a:solidFill>
                  <a:schemeClr val="bg1"/>
                </a:solidFill>
              </a:rPr>
              <a:t>Перелік вбудованих функцій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5600" y="1078647"/>
            <a:ext cx="665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/>
              <a:t>Пошукові функції та операції над числами</a:t>
            </a:r>
            <a:endParaRPr lang="ru-RU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24001" y="1540312"/>
            <a:ext cx="91164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(</a:t>
            </a:r>
            <a:r>
              <a:rPr lang="en-GB" sz="1800" dirty="0"/>
              <a:t>max x1 x2 ...)</a:t>
            </a:r>
            <a:r>
              <a:rPr lang="ru-RU" sz="1800" dirty="0"/>
              <a:t> 	</a:t>
            </a:r>
            <a:r>
              <a:rPr lang="ru-RU" sz="1800" dirty="0" err="1"/>
              <a:t>Пошук</a:t>
            </a:r>
            <a:r>
              <a:rPr lang="ru-RU" sz="1800" dirty="0"/>
              <a:t> максимального з чисел</a:t>
            </a:r>
            <a:endParaRPr lang="en-GB" sz="1800" dirty="0"/>
          </a:p>
          <a:p>
            <a:r>
              <a:rPr lang="en-GB" sz="1800" dirty="0"/>
              <a:t>(min x1 x2 ...)</a:t>
            </a:r>
            <a:r>
              <a:rPr lang="ru-RU" sz="1800" dirty="0"/>
              <a:t> 	</a:t>
            </a:r>
            <a:r>
              <a:rPr lang="ru-RU" sz="1800" dirty="0" err="1"/>
              <a:t>Пошук</a:t>
            </a:r>
            <a:r>
              <a:rPr lang="ru-RU" sz="1800" dirty="0"/>
              <a:t> </a:t>
            </a:r>
            <a:r>
              <a:rPr lang="ru-RU" sz="1800" dirty="0" err="1"/>
              <a:t>мінімального</a:t>
            </a:r>
            <a:r>
              <a:rPr lang="ru-RU" sz="1800" dirty="0"/>
              <a:t> з чисел</a:t>
            </a:r>
            <a:endParaRPr lang="en-GB" sz="1800" dirty="0"/>
          </a:p>
          <a:p>
            <a:r>
              <a:rPr lang="en-GB" sz="1800" dirty="0"/>
              <a:t>(abs x) 		</a:t>
            </a:r>
            <a:r>
              <a:rPr lang="ru-RU" sz="1800" dirty="0" err="1"/>
              <a:t>Абсолютне</a:t>
            </a:r>
            <a:r>
              <a:rPr lang="ru-RU" sz="1800" dirty="0"/>
              <a:t> </a:t>
            </a:r>
            <a:r>
              <a:rPr lang="ru-RU" sz="1800" dirty="0" err="1"/>
              <a:t>значення</a:t>
            </a:r>
            <a:r>
              <a:rPr lang="ru-RU" sz="1800" dirty="0"/>
              <a:t> числа</a:t>
            </a:r>
          </a:p>
          <a:p>
            <a:endParaRPr lang="ru-RU" sz="1800" dirty="0"/>
          </a:p>
          <a:p>
            <a:pPr algn="ctr"/>
            <a:r>
              <a:rPr lang="ru-RU" sz="1800" b="1" dirty="0" err="1"/>
              <a:t>Додаткові</a:t>
            </a:r>
            <a:r>
              <a:rPr lang="ru-RU" sz="1800" b="1" dirty="0"/>
              <a:t> </a:t>
            </a:r>
            <a:r>
              <a:rPr lang="ru-RU" sz="1800" b="1" dirty="0" err="1"/>
              <a:t>операції</a:t>
            </a:r>
            <a:r>
              <a:rPr lang="ru-RU" sz="1800" b="1" dirty="0"/>
              <a:t> </a:t>
            </a:r>
            <a:r>
              <a:rPr lang="ru-RU" sz="1800" b="1" dirty="0" err="1"/>
              <a:t>ділення</a:t>
            </a:r>
            <a:r>
              <a:rPr lang="ru-RU" sz="1800" b="1" dirty="0"/>
              <a:t>:</a:t>
            </a:r>
          </a:p>
          <a:p>
            <a:endParaRPr lang="ru-RU" sz="1800" dirty="0"/>
          </a:p>
          <a:p>
            <a:r>
              <a:rPr lang="ru-RU" sz="1800" dirty="0"/>
              <a:t>(</a:t>
            </a:r>
            <a:r>
              <a:rPr lang="en-GB" sz="1800" dirty="0"/>
              <a:t>quotient n1 n2)	</a:t>
            </a:r>
            <a:r>
              <a:rPr lang="uk-UA" sz="1800" dirty="0"/>
              <a:t>   </a:t>
            </a:r>
            <a:r>
              <a:rPr lang="ru-RU" sz="1800" dirty="0"/>
              <a:t>Результат </a:t>
            </a:r>
            <a:r>
              <a:rPr lang="ru-RU" sz="1800" dirty="0" err="1"/>
              <a:t>ділення</a:t>
            </a:r>
            <a:r>
              <a:rPr lang="ru-RU" sz="1800" dirty="0"/>
              <a:t> </a:t>
            </a:r>
            <a:r>
              <a:rPr lang="en-GB" sz="1800" dirty="0"/>
              <a:t>n1/n2</a:t>
            </a:r>
            <a:r>
              <a:rPr lang="uk-UA" sz="1800" dirty="0"/>
              <a:t>, якщо </a:t>
            </a:r>
            <a:r>
              <a:rPr lang="en-GB" sz="1800" dirty="0"/>
              <a:t>n2</a:t>
            </a:r>
            <a:r>
              <a:rPr lang="uk-UA" sz="1800" dirty="0"/>
              <a:t> </a:t>
            </a:r>
            <a:r>
              <a:rPr lang="en-GB" sz="1800" dirty="0"/>
              <a:t>≠</a:t>
            </a:r>
            <a:r>
              <a:rPr lang="uk-UA" sz="1800" dirty="0"/>
              <a:t> 0</a:t>
            </a:r>
            <a:endParaRPr lang="en-GB" sz="1800" dirty="0"/>
          </a:p>
          <a:p>
            <a:r>
              <a:rPr lang="en-GB" sz="1800" dirty="0"/>
              <a:t>(remainder n1 n2)</a:t>
            </a:r>
            <a:r>
              <a:rPr lang="uk-UA" sz="1800" dirty="0"/>
              <a:t>   Остача від ділення </a:t>
            </a:r>
            <a:r>
              <a:rPr lang="en-GB" sz="1800" dirty="0"/>
              <a:t>n1 </a:t>
            </a:r>
            <a:r>
              <a:rPr lang="ru-RU" sz="1800" dirty="0"/>
              <a:t>на </a:t>
            </a:r>
            <a:r>
              <a:rPr lang="en-GB" sz="1800" dirty="0"/>
              <a:t>n2</a:t>
            </a:r>
            <a:r>
              <a:rPr lang="uk-UA" sz="1800" dirty="0"/>
              <a:t>, знак визначається чисельником</a:t>
            </a:r>
            <a:endParaRPr lang="ru-RU" sz="1800" dirty="0"/>
          </a:p>
          <a:p>
            <a:r>
              <a:rPr lang="en-GB" sz="1800" dirty="0"/>
              <a:t>(modulo n1 n2)</a:t>
            </a:r>
            <a:r>
              <a:rPr lang="uk-UA" sz="1800" dirty="0"/>
              <a:t> 	   Остача від ділення </a:t>
            </a:r>
            <a:r>
              <a:rPr lang="en-GB" sz="1800" dirty="0"/>
              <a:t>n1 </a:t>
            </a:r>
            <a:r>
              <a:rPr lang="ru-RU" sz="1800" dirty="0"/>
              <a:t>на </a:t>
            </a:r>
            <a:r>
              <a:rPr lang="en-GB" sz="1800" dirty="0"/>
              <a:t>n2</a:t>
            </a:r>
            <a:r>
              <a:rPr lang="uk-UA" sz="1800" dirty="0"/>
              <a:t>, знак визначається знаменником</a:t>
            </a:r>
            <a:endParaRPr lang="ru-RU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783632" y="4187189"/>
            <a:ext cx="7153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/>
              <a:t>Функції</a:t>
            </a:r>
            <a:r>
              <a:rPr lang="ru-RU" sz="2000" b="1" dirty="0"/>
              <a:t> </a:t>
            </a:r>
            <a:r>
              <a:rPr lang="ru-RU" sz="2000" b="1" dirty="0" err="1"/>
              <a:t>повертають</a:t>
            </a:r>
            <a:r>
              <a:rPr lang="ru-RU" sz="2000" b="1" dirty="0"/>
              <a:t> </a:t>
            </a:r>
            <a:r>
              <a:rPr lang="ru-RU" sz="2000" b="1" dirty="0" err="1" smtClean="0"/>
              <a:t>чисельник</a:t>
            </a:r>
            <a:r>
              <a:rPr lang="ru-RU" sz="2000" b="1" dirty="0" smtClean="0"/>
              <a:t>, </a:t>
            </a:r>
            <a:r>
              <a:rPr lang="ru-RU" sz="2000" b="1" dirty="0"/>
              <a:t>і </a:t>
            </a:r>
            <a:r>
              <a:rPr lang="ru-RU" sz="2000" b="1" smtClean="0"/>
              <a:t>знаменник </a:t>
            </a:r>
            <a:r>
              <a:rPr lang="ru-RU" sz="2000" b="1" dirty="0" err="1"/>
              <a:t>дробу</a:t>
            </a:r>
            <a:endParaRPr lang="ru-RU" sz="2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05393" y="48691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dirty="0"/>
              <a:t>(numerator q)</a:t>
            </a:r>
            <a:r>
              <a:rPr lang="uk-UA" sz="1800" dirty="0"/>
              <a:t>	чисельник дробу</a:t>
            </a:r>
            <a:endParaRPr lang="en-GB" sz="1800" dirty="0"/>
          </a:p>
          <a:p>
            <a:r>
              <a:rPr lang="en-GB" sz="1800" dirty="0"/>
              <a:t>(denominator q)</a:t>
            </a:r>
            <a:r>
              <a:rPr lang="uk-UA" sz="1800" dirty="0"/>
              <a:t>	знаменник дробу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19327898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39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43472" y="188641"/>
            <a:ext cx="9144000" cy="43704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>
                <a:solidFill>
                  <a:schemeClr val="bg1"/>
                </a:solidFill>
              </a:rPr>
              <a:t>Перелік вбудованих функцій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965346"/>
            <a:ext cx="911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/>
              <a:t>Функції</a:t>
            </a:r>
            <a:r>
              <a:rPr lang="ru-RU" sz="2000" b="1" dirty="0"/>
              <a:t> </a:t>
            </a:r>
            <a:r>
              <a:rPr lang="ru-RU" sz="2000" b="1" dirty="0" err="1"/>
              <a:t>обробки</a:t>
            </a:r>
            <a:r>
              <a:rPr lang="ru-RU" sz="2000" b="1" dirty="0"/>
              <a:t> чисел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40403" y="1365456"/>
            <a:ext cx="8936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(floor x)</a:t>
            </a:r>
            <a:r>
              <a:rPr lang="uk-UA" sz="1800" dirty="0"/>
              <a:t>		</a:t>
            </a:r>
            <a:r>
              <a:rPr lang="ru-RU" sz="1800" dirty="0" err="1"/>
              <a:t>найбільше</a:t>
            </a:r>
            <a:r>
              <a:rPr lang="ru-RU" sz="1800" dirty="0"/>
              <a:t> </a:t>
            </a:r>
            <a:r>
              <a:rPr lang="ru-RU" sz="1800" dirty="0" err="1"/>
              <a:t>ціле</a:t>
            </a:r>
            <a:r>
              <a:rPr lang="ru-RU" sz="1800" dirty="0"/>
              <a:t> число не </a:t>
            </a:r>
            <a:r>
              <a:rPr lang="ru-RU" sz="1800" dirty="0" err="1"/>
              <a:t>більше</a:t>
            </a:r>
            <a:r>
              <a:rPr lang="ru-RU" sz="1800" dirty="0"/>
              <a:t> </a:t>
            </a:r>
            <a:r>
              <a:rPr lang="ru-RU" sz="1800" dirty="0" err="1"/>
              <a:t>ніж</a:t>
            </a:r>
            <a:r>
              <a:rPr lang="ru-RU" sz="1800" dirty="0"/>
              <a:t> х.</a:t>
            </a:r>
          </a:p>
          <a:p>
            <a:r>
              <a:rPr lang="en-US" sz="1800" dirty="0"/>
              <a:t>(ceiling x)</a:t>
            </a:r>
            <a:r>
              <a:rPr lang="uk-UA" sz="1800" dirty="0"/>
              <a:t>	</a:t>
            </a:r>
            <a:r>
              <a:rPr lang="ru-RU" sz="1800" dirty="0" err="1"/>
              <a:t>найменше</a:t>
            </a:r>
            <a:r>
              <a:rPr lang="ru-RU" sz="1800" dirty="0"/>
              <a:t> </a:t>
            </a:r>
            <a:r>
              <a:rPr lang="ru-RU" sz="1800" dirty="0" err="1"/>
              <a:t>ціле</a:t>
            </a:r>
            <a:r>
              <a:rPr lang="ru-RU" sz="1800" dirty="0"/>
              <a:t> число не </a:t>
            </a:r>
            <a:r>
              <a:rPr lang="ru-RU" sz="1800" dirty="0" err="1"/>
              <a:t>менше</a:t>
            </a:r>
            <a:r>
              <a:rPr lang="ru-RU" sz="1800" dirty="0"/>
              <a:t> </a:t>
            </a:r>
            <a:r>
              <a:rPr lang="ru-RU" sz="1800" dirty="0" err="1"/>
              <a:t>ніж</a:t>
            </a:r>
            <a:r>
              <a:rPr lang="ru-RU" sz="1800" dirty="0"/>
              <a:t> х.</a:t>
            </a:r>
            <a:endParaRPr lang="en-US" sz="1800" dirty="0"/>
          </a:p>
          <a:p>
            <a:r>
              <a:rPr lang="en-US" sz="1800" dirty="0"/>
              <a:t>(truncate x)</a:t>
            </a:r>
            <a:r>
              <a:rPr lang="uk-UA" sz="1800" dirty="0"/>
              <a:t>	</a:t>
            </a:r>
            <a:r>
              <a:rPr lang="ru-RU" sz="1800" dirty="0" err="1"/>
              <a:t>ціле</a:t>
            </a:r>
            <a:r>
              <a:rPr lang="ru-RU" sz="1800" dirty="0"/>
              <a:t> число, абсолютна величина </a:t>
            </a:r>
            <a:r>
              <a:rPr lang="ru-RU" sz="1800" dirty="0" err="1"/>
              <a:t>якого</a:t>
            </a:r>
            <a:r>
              <a:rPr lang="ru-RU" sz="1800" dirty="0"/>
              <a:t> не </a:t>
            </a:r>
            <a:r>
              <a:rPr lang="ru-RU" sz="1800" dirty="0" err="1"/>
              <a:t>більше</a:t>
            </a:r>
            <a:r>
              <a:rPr lang="ru-RU" sz="1800" dirty="0"/>
              <a:t> </a:t>
            </a:r>
            <a:r>
              <a:rPr lang="ru-RU" sz="1800" dirty="0" err="1"/>
              <a:t>абсолютної</a:t>
            </a:r>
            <a:r>
              <a:rPr lang="ru-RU" sz="1800" dirty="0"/>
              <a:t> 		</a:t>
            </a:r>
            <a:r>
              <a:rPr lang="ru-RU" sz="1800" dirty="0" err="1"/>
              <a:t>величини</a:t>
            </a:r>
            <a:r>
              <a:rPr lang="ru-RU" sz="1800" dirty="0"/>
              <a:t> х</a:t>
            </a:r>
            <a:endParaRPr lang="en-US" sz="1800" dirty="0"/>
          </a:p>
          <a:p>
            <a:r>
              <a:rPr lang="en-US" sz="1800" dirty="0"/>
              <a:t>(round x)</a:t>
            </a:r>
            <a:r>
              <a:rPr lang="uk-UA" sz="1800" dirty="0"/>
              <a:t>	</a:t>
            </a:r>
            <a:r>
              <a:rPr lang="ru-RU" sz="1800" dirty="0" err="1"/>
              <a:t>ціле</a:t>
            </a:r>
            <a:r>
              <a:rPr lang="ru-RU" sz="1800" dirty="0"/>
              <a:t> число шляхом </a:t>
            </a:r>
            <a:r>
              <a:rPr lang="ru-RU" sz="1800" dirty="0" err="1"/>
              <a:t>округлення</a:t>
            </a:r>
            <a:r>
              <a:rPr lang="ru-RU" sz="1800" dirty="0"/>
              <a:t> х</a:t>
            </a:r>
            <a:r>
              <a:rPr lang="uk-UA" sz="1800" dirty="0"/>
              <a:t>	</a:t>
            </a:r>
            <a:endParaRPr lang="ru-RU" sz="1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15680" y="333620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dirty="0"/>
              <a:t>(</a:t>
            </a:r>
            <a:r>
              <a:rPr lang="en-GB" sz="1800" dirty="0" err="1"/>
              <a:t>exp</a:t>
            </a:r>
            <a:r>
              <a:rPr lang="en-GB" sz="1800" dirty="0"/>
              <a:t> z) </a:t>
            </a:r>
            <a:r>
              <a:rPr lang="uk-UA" sz="1800" dirty="0"/>
              <a:t>	</a:t>
            </a:r>
            <a:r>
              <a:rPr lang="en-GB" sz="1800" dirty="0"/>
              <a:t>(log z)</a:t>
            </a:r>
          </a:p>
          <a:p>
            <a:r>
              <a:rPr lang="en-GB" sz="1800" dirty="0"/>
              <a:t>(sin z) </a:t>
            </a:r>
            <a:r>
              <a:rPr lang="uk-UA" sz="1800" dirty="0"/>
              <a:t>	</a:t>
            </a:r>
            <a:r>
              <a:rPr lang="en-GB" sz="1800" dirty="0"/>
              <a:t>(</a:t>
            </a:r>
            <a:r>
              <a:rPr lang="en-GB" sz="1800" dirty="0" err="1"/>
              <a:t>asin</a:t>
            </a:r>
            <a:r>
              <a:rPr lang="en-GB" sz="1800" dirty="0"/>
              <a:t> z)</a:t>
            </a:r>
          </a:p>
          <a:p>
            <a:r>
              <a:rPr lang="en-GB" sz="1800" dirty="0"/>
              <a:t>(cos z) </a:t>
            </a:r>
            <a:r>
              <a:rPr lang="uk-UA" sz="1800" dirty="0"/>
              <a:t>	</a:t>
            </a:r>
            <a:r>
              <a:rPr lang="en-GB" sz="1800" dirty="0"/>
              <a:t>(</a:t>
            </a:r>
            <a:r>
              <a:rPr lang="en-GB" sz="1800" dirty="0" err="1"/>
              <a:t>acos</a:t>
            </a:r>
            <a:r>
              <a:rPr lang="en-GB" sz="1800" dirty="0"/>
              <a:t> z)</a:t>
            </a:r>
          </a:p>
          <a:p>
            <a:r>
              <a:rPr lang="en-GB" sz="1800" dirty="0"/>
              <a:t>(tan z) </a:t>
            </a:r>
            <a:r>
              <a:rPr lang="uk-UA" sz="1800" dirty="0"/>
              <a:t>	</a:t>
            </a:r>
            <a:r>
              <a:rPr lang="en-GB" sz="1800" dirty="0"/>
              <a:t>(</a:t>
            </a:r>
            <a:r>
              <a:rPr lang="en-GB" sz="1800" dirty="0" err="1"/>
              <a:t>atan</a:t>
            </a:r>
            <a:r>
              <a:rPr lang="en-GB" sz="1800" dirty="0"/>
              <a:t> z) </a:t>
            </a:r>
            <a:r>
              <a:rPr lang="uk-UA" sz="1800" dirty="0"/>
              <a:t>	    (</a:t>
            </a:r>
            <a:r>
              <a:rPr lang="en-GB" sz="1800" dirty="0" err="1"/>
              <a:t>atan</a:t>
            </a:r>
            <a:r>
              <a:rPr lang="en-GB" sz="1800" dirty="0"/>
              <a:t> y x)</a:t>
            </a:r>
            <a:endParaRPr lang="ru-RU" sz="1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503712" y="293609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 err="1"/>
              <a:t>Трансцендентальні</a:t>
            </a:r>
            <a:r>
              <a:rPr lang="ru-RU" sz="2000" b="1" dirty="0"/>
              <a:t> </a:t>
            </a:r>
            <a:r>
              <a:rPr lang="ru-RU" sz="2000" b="1" dirty="0" err="1"/>
              <a:t>функції</a:t>
            </a:r>
            <a:r>
              <a:rPr lang="ru-RU" sz="2000" b="1" dirty="0"/>
              <a:t>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999656" y="4644258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/>
              <a:t>(</a:t>
            </a:r>
            <a:r>
              <a:rPr lang="en-GB" sz="1800" dirty="0" err="1"/>
              <a:t>sqrt</a:t>
            </a:r>
            <a:r>
              <a:rPr lang="en-GB" sz="1800" dirty="0"/>
              <a:t> z)</a:t>
            </a:r>
            <a:r>
              <a:rPr lang="uk-UA" sz="1800" dirty="0"/>
              <a:t>		корінь квадратний	</a:t>
            </a:r>
          </a:p>
          <a:p>
            <a:r>
              <a:rPr lang="en-GB" sz="1800" dirty="0"/>
              <a:t>(</a:t>
            </a:r>
            <a:r>
              <a:rPr lang="en-GB" sz="1800" dirty="0" err="1"/>
              <a:t>expt</a:t>
            </a:r>
            <a:r>
              <a:rPr lang="en-GB" sz="1800" dirty="0"/>
              <a:t> z1 z2) </a:t>
            </a:r>
            <a:r>
              <a:rPr lang="uk-UA" sz="1800" dirty="0"/>
              <a:t>	зведення в степінь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1448595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9032" y="1075809"/>
            <a:ext cx="1207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Хоча</a:t>
            </a:r>
            <a:r>
              <a:rPr lang="ru-RU" sz="2000" dirty="0"/>
              <a:t> </a:t>
            </a:r>
            <a:r>
              <a:rPr lang="ru-RU" sz="2000" dirty="0" err="1"/>
              <a:t>визначення</a:t>
            </a:r>
            <a:r>
              <a:rPr lang="ru-RU" sz="2000" dirty="0"/>
              <a:t> не є </a:t>
            </a:r>
            <a:r>
              <a:rPr lang="ru-RU" sz="2000" dirty="0" err="1"/>
              <a:t>виразами</a:t>
            </a:r>
            <a:r>
              <a:rPr lang="ru-RU" sz="2000" dirty="0"/>
              <a:t>, </a:t>
            </a:r>
            <a:r>
              <a:rPr lang="ru-RU" sz="2000" dirty="0" err="1"/>
              <a:t>складові</a:t>
            </a:r>
            <a:r>
              <a:rPr lang="ru-RU" sz="2000" dirty="0"/>
              <a:t> </a:t>
            </a:r>
            <a:r>
              <a:rPr lang="ru-RU" sz="2000" dirty="0" err="1"/>
              <a:t>виразу</a:t>
            </a:r>
            <a:r>
              <a:rPr lang="ru-RU" sz="2000" dirty="0"/>
              <a:t> і </a:t>
            </a: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мають</a:t>
            </a:r>
            <a:r>
              <a:rPr lang="ru-RU" sz="2000" dirty="0"/>
              <a:t> схожу </a:t>
            </a:r>
            <a:r>
              <a:rPr lang="ru-RU" sz="2000" dirty="0" err="1"/>
              <a:t>синтаксичну</a:t>
            </a:r>
            <a:r>
              <a:rPr lang="ru-RU" sz="2000" dirty="0"/>
              <a:t> структуру: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47462" y="116632"/>
            <a:ext cx="1936428" cy="70788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ru-RU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</a:t>
            </a:r>
            <a:endParaRPr lang="ru-RU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37809" y="1740177"/>
            <a:ext cx="2221537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en-US" sz="2200" dirty="0">
                <a:solidFill>
                  <a:srgbClr val="0000CC"/>
                </a:solidFill>
              </a:rPr>
              <a:t>d</a:t>
            </a:r>
            <a:r>
              <a:rPr lang="en-GB" sz="2200" dirty="0" err="1">
                <a:solidFill>
                  <a:srgbClr val="0000CC"/>
                </a:solidFill>
              </a:rPr>
              <a:t>efine</a:t>
            </a:r>
            <a:r>
              <a:rPr lang="en-GB" sz="2200" dirty="0">
                <a:solidFill>
                  <a:srgbClr val="0000CC"/>
                </a:solidFill>
              </a:rPr>
              <a:t> x 23)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     (* x 2)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5360" y="2852936"/>
            <a:ext cx="1181987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000" dirty="0"/>
              <a:t>При </a:t>
            </a:r>
            <a:r>
              <a:rPr lang="ru-RU" sz="2000" dirty="0" err="1"/>
              <a:t>цьому</a:t>
            </a:r>
            <a:r>
              <a:rPr lang="ru-RU" sz="2000" dirty="0"/>
              <a:t> перший рядок </a:t>
            </a:r>
            <a:r>
              <a:rPr lang="ru-RU" sz="2000" dirty="0" err="1"/>
              <a:t>містить</a:t>
            </a:r>
            <a:r>
              <a:rPr lang="ru-RU" sz="2000" dirty="0"/>
              <a:t> </a:t>
            </a:r>
            <a:r>
              <a:rPr lang="ru-RU" sz="2000" b="1" dirty="0" err="1"/>
              <a:t>визначення</a:t>
            </a:r>
            <a:r>
              <a:rPr lang="ru-RU" sz="2000" dirty="0"/>
              <a:t>, а </a:t>
            </a:r>
            <a:r>
              <a:rPr lang="ru-RU" sz="2000" dirty="0" err="1"/>
              <a:t>наступн</a:t>
            </a:r>
            <a:r>
              <a:rPr lang="uk-UA" sz="2000" dirty="0" err="1"/>
              <a:t>ий</a:t>
            </a:r>
            <a:r>
              <a:rPr lang="uk-UA" sz="2000" dirty="0"/>
              <a:t> рядок – </a:t>
            </a:r>
            <a:r>
              <a:rPr lang="ru-RU" sz="2000" b="1" dirty="0" err="1"/>
              <a:t>вираз</a:t>
            </a:r>
            <a:r>
              <a:rPr lang="ru-RU" sz="2000" dirty="0"/>
              <a:t>.</a:t>
            </a:r>
          </a:p>
          <a:p>
            <a:pPr>
              <a:lnSpc>
                <a:spcPct val="110000"/>
              </a:lnSpc>
            </a:pPr>
            <a:r>
              <a:rPr lang="ru-RU" sz="2000" dirty="0"/>
              <a:t>Дана </a:t>
            </a:r>
            <a:r>
              <a:rPr lang="ru-RU" sz="2000" dirty="0" err="1"/>
              <a:t>відмінність</a:t>
            </a:r>
            <a:r>
              <a:rPr lang="ru-RU" sz="2000" dirty="0"/>
              <a:t> </a:t>
            </a:r>
            <a:r>
              <a:rPr lang="ru-RU" sz="2000" dirty="0" err="1"/>
              <a:t>ґрунтується</a:t>
            </a:r>
            <a:r>
              <a:rPr lang="ru-RU" sz="2000" dirty="0"/>
              <a:t> на </a:t>
            </a:r>
            <a:r>
              <a:rPr lang="ru-RU" sz="2000" dirty="0" err="1"/>
              <a:t>зв'язуванні</a:t>
            </a:r>
            <a:r>
              <a:rPr lang="ru-RU" sz="2000" dirty="0"/>
              <a:t> </a:t>
            </a:r>
            <a:r>
              <a:rPr lang="ru-RU" sz="2000" dirty="0" err="1"/>
              <a:t>означень</a:t>
            </a:r>
            <a:r>
              <a:rPr lang="ru-RU" sz="2000" dirty="0"/>
              <a:t> </a:t>
            </a:r>
            <a:r>
              <a:rPr lang="en-GB" sz="2000" b="1" dirty="0">
                <a:solidFill>
                  <a:srgbClr val="0000CC"/>
                </a:solidFill>
              </a:rPr>
              <a:t>define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та</a:t>
            </a:r>
            <a:r>
              <a:rPr lang="en-US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*</a:t>
            </a:r>
            <a:r>
              <a:rPr lang="ru-RU" sz="2000" dirty="0"/>
              <a:t>. 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ru-RU" sz="2000" dirty="0"/>
              <a:t>На чисто </a:t>
            </a:r>
            <a:r>
              <a:rPr lang="ru-RU" sz="2000" dirty="0" err="1"/>
              <a:t>синтаксичному</a:t>
            </a:r>
            <a:r>
              <a:rPr lang="ru-RU" sz="2000" dirty="0"/>
              <a:t> </a:t>
            </a:r>
            <a:r>
              <a:rPr lang="ru-RU" sz="2000" dirty="0" err="1"/>
              <a:t>рівні</a:t>
            </a:r>
            <a:r>
              <a:rPr lang="ru-RU" sz="2000" dirty="0"/>
              <a:t> </a:t>
            </a:r>
            <a:r>
              <a:rPr lang="ru-RU" sz="2000" dirty="0" err="1"/>
              <a:t>обидві</a:t>
            </a:r>
            <a:r>
              <a:rPr lang="ru-RU" sz="2000" dirty="0"/>
              <a:t> є</a:t>
            </a:r>
            <a:r>
              <a:rPr lang="en-US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формами</a:t>
            </a:r>
            <a:r>
              <a:rPr lang="ru-RU" sz="2000" dirty="0"/>
              <a:t>, а форма є </a:t>
            </a:r>
            <a:r>
              <a:rPr lang="ru-RU" sz="2000" dirty="0" err="1"/>
              <a:t>узагальненою</a:t>
            </a:r>
            <a:r>
              <a:rPr lang="ru-RU" sz="2000" dirty="0"/>
              <a:t> </a:t>
            </a:r>
            <a:r>
              <a:rPr lang="ru-RU" sz="2000" dirty="0" err="1"/>
              <a:t>назвою</a:t>
            </a:r>
            <a:r>
              <a:rPr lang="ru-RU" sz="2000" dirty="0"/>
              <a:t> </a:t>
            </a:r>
            <a:r>
              <a:rPr lang="ru-RU" sz="2000" dirty="0" err="1">
                <a:solidFill>
                  <a:srgbClr val="C00000"/>
                </a:solidFill>
              </a:rPr>
              <a:t>синтаксич</a:t>
            </a:r>
            <a:r>
              <a:rPr lang="uk-UA" sz="2000" dirty="0">
                <a:solidFill>
                  <a:srgbClr val="C00000"/>
                </a:solidFill>
              </a:rPr>
              <a:t>них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частин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програми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en-GB" sz="2000" dirty="0"/>
              <a:t>Scheme. </a:t>
            </a:r>
            <a:endParaRPr lang="uk-UA" sz="2000" dirty="0"/>
          </a:p>
          <a:p>
            <a:pPr>
              <a:lnSpc>
                <a:spcPct val="110000"/>
              </a:lnSpc>
            </a:pPr>
            <a:r>
              <a:rPr lang="ru-RU" sz="2000" dirty="0" err="1"/>
              <a:t>Зокрема</a:t>
            </a:r>
            <a:r>
              <a:rPr lang="ru-RU" sz="2000" dirty="0"/>
              <a:t>, </a:t>
            </a:r>
            <a:r>
              <a:rPr lang="ru-RU" sz="2000" b="1" dirty="0">
                <a:solidFill>
                  <a:srgbClr val="0000CC"/>
                </a:solidFill>
              </a:rPr>
              <a:t>23</a:t>
            </a:r>
            <a:r>
              <a:rPr lang="ru-RU" sz="2000" dirty="0"/>
              <a:t> є </a:t>
            </a:r>
            <a:r>
              <a:rPr lang="ru-RU" sz="2000" dirty="0" err="1"/>
              <a:t>підформою</a:t>
            </a:r>
            <a:r>
              <a:rPr lang="ru-RU" sz="2000" dirty="0"/>
              <a:t> </a:t>
            </a:r>
            <a:r>
              <a:rPr lang="ru-RU" sz="2000" dirty="0" err="1"/>
              <a:t>форми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define x 23)</a:t>
            </a:r>
            <a:endParaRPr lang="ru-RU" sz="2000" b="1" dirty="0">
              <a:solidFill>
                <a:srgbClr val="0000CC"/>
              </a:solidFill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2495601" y="4869161"/>
            <a:ext cx="8118087" cy="1461251"/>
            <a:chOff x="971600" y="4869160"/>
            <a:chExt cx="8118087" cy="1461251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3138353" y="4869160"/>
              <a:ext cx="3881919" cy="12961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3423462" y="5484341"/>
              <a:ext cx="644482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4730597" y="5484341"/>
              <a:ext cx="644482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37524" y="4964574"/>
              <a:ext cx="883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define</a:t>
              </a:r>
              <a:endParaRPr lang="ru-RU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80608" y="5513903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23</a:t>
              </a:r>
              <a:endParaRPr lang="ru-RU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89250" y="551390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endParaRPr lang="ru-RU" sz="20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796136" y="5484341"/>
              <a:ext cx="1008112" cy="429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76550" y="5513903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0000CC"/>
                  </a:solidFill>
                </a:rPr>
                <a:t>(* x 2)</a:t>
              </a:r>
              <a:endParaRPr lang="ru-RU" sz="2000" dirty="0"/>
            </a:p>
          </p:txBody>
        </p:sp>
        <p:cxnSp>
          <p:nvCxnSpPr>
            <p:cNvPr id="19" name="Прямая со стрелкой 18"/>
            <p:cNvCxnSpPr>
              <a:stCxn id="20" idx="0"/>
            </p:cNvCxnSpPr>
            <p:nvPr/>
          </p:nvCxnSpPr>
          <p:spPr>
            <a:xfrm flipV="1">
              <a:off x="1619672" y="5317798"/>
              <a:ext cx="1518681" cy="596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71600" y="5914013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000" dirty="0"/>
                <a:t>форма</a:t>
              </a:r>
              <a:endParaRPr lang="ru-RU" sz="2000" dirty="0"/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 flipH="1" flipV="1">
              <a:off x="6796422" y="5735632"/>
              <a:ext cx="886503" cy="378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682925" y="5930301"/>
              <a:ext cx="1406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000" dirty="0" err="1"/>
                <a:t>підформа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84493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40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43472" y="188641"/>
            <a:ext cx="9144000" cy="43704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>
                <a:solidFill>
                  <a:schemeClr val="bg1"/>
                </a:solidFill>
              </a:rPr>
              <a:t>Перелік вбудованих функцій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965346"/>
            <a:ext cx="911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/>
              <a:t>Функції</a:t>
            </a:r>
            <a:r>
              <a:rPr lang="ru-RU" sz="2000" b="1" dirty="0"/>
              <a:t> </a:t>
            </a:r>
            <a:r>
              <a:rPr lang="ru-RU" sz="2000" b="1" dirty="0" err="1"/>
              <a:t>перетворення</a:t>
            </a:r>
            <a:endParaRPr lang="ru-RU" sz="2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75520" y="1365457"/>
            <a:ext cx="8711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(</a:t>
            </a:r>
            <a:r>
              <a:rPr lang="uk-UA" sz="1800" dirty="0"/>
              <a:t>е</a:t>
            </a:r>
            <a:r>
              <a:rPr lang="en-GB" sz="1800" dirty="0" err="1"/>
              <a:t>xact</a:t>
            </a:r>
            <a:r>
              <a:rPr lang="en-GB" sz="1800" dirty="0"/>
              <a:t>-&gt; inexact z)</a:t>
            </a:r>
            <a:r>
              <a:rPr lang="ru-RU" sz="1800" dirty="0"/>
              <a:t> </a:t>
            </a:r>
            <a:r>
              <a:rPr lang="ru-RU" sz="1800" dirty="0" err="1"/>
              <a:t>перетворення</a:t>
            </a:r>
            <a:r>
              <a:rPr lang="ru-RU" sz="1800" dirty="0"/>
              <a:t> точного числа в </a:t>
            </a:r>
            <a:r>
              <a:rPr lang="ru-RU" sz="1800" dirty="0" err="1"/>
              <a:t>неточне</a:t>
            </a:r>
            <a:endParaRPr lang="en-GB" sz="1800" dirty="0"/>
          </a:p>
          <a:p>
            <a:r>
              <a:rPr lang="en-GB" sz="1800" dirty="0"/>
              <a:t>(</a:t>
            </a:r>
            <a:r>
              <a:rPr lang="uk-UA" sz="1800" dirty="0"/>
              <a:t>і</a:t>
            </a:r>
            <a:r>
              <a:rPr lang="en-GB" sz="1800" dirty="0" err="1"/>
              <a:t>nexact</a:t>
            </a:r>
            <a:r>
              <a:rPr lang="en-GB" sz="1800" dirty="0"/>
              <a:t>-&gt; exact z)</a:t>
            </a:r>
            <a:r>
              <a:rPr lang="ru-RU" sz="1800" dirty="0"/>
              <a:t> </a:t>
            </a:r>
            <a:r>
              <a:rPr lang="ru-RU" sz="1800" dirty="0" err="1"/>
              <a:t>перетворення</a:t>
            </a:r>
            <a:r>
              <a:rPr lang="ru-RU" sz="1800" dirty="0"/>
              <a:t> неточного числа в </a:t>
            </a:r>
            <a:r>
              <a:rPr lang="ru-RU" sz="1800" dirty="0" err="1"/>
              <a:t>точне</a:t>
            </a:r>
            <a:endParaRPr lang="en-GB" sz="1800" dirty="0"/>
          </a:p>
          <a:p>
            <a:endParaRPr lang="en-GB" sz="1800" dirty="0"/>
          </a:p>
          <a:p>
            <a:endParaRPr lang="ru-RU" sz="1800" dirty="0"/>
          </a:p>
          <a:p>
            <a:r>
              <a:rPr lang="ru-RU" sz="1800" dirty="0"/>
              <a:t>(</a:t>
            </a:r>
            <a:r>
              <a:rPr lang="en-GB" sz="1800" dirty="0"/>
              <a:t>string-&gt; number string)</a:t>
            </a:r>
            <a:r>
              <a:rPr lang="ru-RU" sz="1800" dirty="0"/>
              <a:t> 	     </a:t>
            </a:r>
            <a:r>
              <a:rPr lang="ru-RU" sz="1800" dirty="0" err="1"/>
              <a:t>Перетворення</a:t>
            </a:r>
            <a:r>
              <a:rPr lang="ru-RU" sz="1800" dirty="0"/>
              <a:t> рядка в число</a:t>
            </a:r>
          </a:p>
          <a:p>
            <a:r>
              <a:rPr lang="en-GB" sz="1800" dirty="0"/>
              <a:t>(string-&gt; number string radix)</a:t>
            </a:r>
            <a:r>
              <a:rPr lang="ru-RU" sz="1800" dirty="0"/>
              <a:t>  </a:t>
            </a:r>
            <a:r>
              <a:rPr lang="ru-RU" sz="1800" dirty="0" err="1"/>
              <a:t>Перетворення</a:t>
            </a:r>
            <a:r>
              <a:rPr lang="ru-RU" sz="1800" dirty="0"/>
              <a:t> рядка в число</a:t>
            </a:r>
          </a:p>
          <a:p>
            <a:endParaRPr lang="ru-RU" sz="1800" dirty="0"/>
          </a:p>
          <a:p>
            <a:r>
              <a:rPr lang="ru-RU" sz="1800" dirty="0"/>
              <a:t>Тут </a:t>
            </a:r>
            <a:r>
              <a:rPr lang="en-GB" sz="1800" dirty="0"/>
              <a:t>radix </a:t>
            </a:r>
            <a:r>
              <a:rPr lang="ru-RU" sz="1800" dirty="0"/>
              <a:t>є </a:t>
            </a:r>
            <a:r>
              <a:rPr lang="uk-UA" sz="1800" dirty="0"/>
              <a:t>основа </a:t>
            </a:r>
            <a:r>
              <a:rPr lang="ru-RU" sz="1800" dirty="0" err="1"/>
              <a:t>системи</a:t>
            </a:r>
            <a:r>
              <a:rPr lang="ru-RU" sz="1800" dirty="0"/>
              <a:t> </a:t>
            </a:r>
            <a:r>
              <a:rPr lang="ru-RU" sz="1800" dirty="0" err="1"/>
              <a:t>числення</a:t>
            </a:r>
            <a:r>
              <a:rPr lang="ru-RU" sz="1800" dirty="0"/>
              <a:t> (</a:t>
            </a:r>
            <a:r>
              <a:rPr lang="ru-RU" sz="1800" dirty="0" err="1"/>
              <a:t>точне</a:t>
            </a:r>
            <a:r>
              <a:rPr lang="ru-RU" sz="1800" dirty="0"/>
              <a:t> </a:t>
            </a:r>
            <a:r>
              <a:rPr lang="ru-RU" sz="1800" dirty="0" err="1"/>
              <a:t>ціле</a:t>
            </a:r>
            <a:r>
              <a:rPr lang="ru-RU" sz="1800" dirty="0"/>
              <a:t> число 2, 8, 10 </a:t>
            </a:r>
            <a:r>
              <a:rPr lang="ru-RU" sz="1800" dirty="0" err="1"/>
              <a:t>або</a:t>
            </a:r>
            <a:r>
              <a:rPr lang="ru-RU" sz="1800" dirty="0"/>
              <a:t> 16). </a:t>
            </a:r>
          </a:p>
          <a:p>
            <a:endParaRPr lang="uk-UA" sz="1800" dirty="0"/>
          </a:p>
          <a:p>
            <a:r>
              <a:rPr lang="uk-UA" sz="1800" dirty="0"/>
              <a:t>Приклад</a:t>
            </a:r>
          </a:p>
          <a:p>
            <a:r>
              <a:rPr lang="en-US" sz="1800" dirty="0"/>
              <a:t>(string-&gt;number ”100″ 16) </a:t>
            </a:r>
            <a:r>
              <a:rPr lang="ru-RU" sz="1800" dirty="0"/>
              <a:t>Результат 256</a:t>
            </a:r>
          </a:p>
        </p:txBody>
      </p:sp>
    </p:spTree>
    <p:extLst>
      <p:ext uri="{BB962C8B-B14F-4D97-AF65-F5344CB8AC3E}">
        <p14:creationId xmlns:p14="http://schemas.microsoft.com/office/powerpoint/2010/main" val="1098569081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631504" y="1092167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Метод половинного ділення (</a:t>
            </a:r>
            <a:r>
              <a:rPr lang="en-US" sz="2000" dirty="0"/>
              <a:t>half-interval method) - </a:t>
            </a:r>
            <a:r>
              <a:rPr lang="uk-UA" sz="2000" dirty="0"/>
              <a:t>це простий спосіб знаходження коренів </a:t>
            </a:r>
            <a:r>
              <a:rPr lang="uk-UA" sz="2000" b="1" dirty="0">
                <a:solidFill>
                  <a:srgbClr val="0000CC"/>
                </a:solidFill>
              </a:rPr>
              <a:t>рівняння </a:t>
            </a:r>
            <a:r>
              <a:rPr lang="en-US" sz="2000" b="1" dirty="0">
                <a:solidFill>
                  <a:srgbClr val="0000CC"/>
                </a:solidFill>
              </a:rPr>
              <a:t>f (x) = 0</a:t>
            </a:r>
            <a:r>
              <a:rPr lang="en-US" sz="2000" dirty="0"/>
              <a:t>, </a:t>
            </a:r>
            <a:r>
              <a:rPr lang="uk-UA" sz="2000" dirty="0"/>
              <a:t>де </a:t>
            </a:r>
            <a:r>
              <a:rPr lang="en-US" sz="2000" dirty="0"/>
              <a:t>f - </a:t>
            </a:r>
            <a:r>
              <a:rPr lang="uk-UA" sz="2000" dirty="0"/>
              <a:t>неперервна функція.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Ідея полягає в тому, що якщо є такі точки </a:t>
            </a:r>
            <a:r>
              <a:rPr lang="en-US" sz="2000" b="1" dirty="0">
                <a:solidFill>
                  <a:srgbClr val="0000CC"/>
                </a:solidFill>
              </a:rPr>
              <a:t>a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, </a:t>
            </a:r>
            <a:r>
              <a:rPr lang="uk-UA" sz="2000" dirty="0"/>
              <a:t>що </a:t>
            </a:r>
            <a:r>
              <a:rPr lang="en-US" sz="2000" b="1" dirty="0">
                <a:solidFill>
                  <a:srgbClr val="0000CC"/>
                </a:solidFill>
              </a:rPr>
              <a:t>f (a) &lt;0 &lt;f (b), </a:t>
            </a:r>
            <a:r>
              <a:rPr lang="uk-UA" sz="2000" dirty="0"/>
              <a:t>то функція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повинна мати принаймні один нуль на відрізку між </a:t>
            </a:r>
            <a:r>
              <a:rPr lang="en-US" sz="2000" b="1" dirty="0">
                <a:solidFill>
                  <a:srgbClr val="0000CC"/>
                </a:solidFill>
              </a:rPr>
              <a:t>a </a:t>
            </a:r>
            <a:r>
              <a:rPr lang="uk-UA" sz="2000" dirty="0"/>
              <a:t>і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. 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>
                <a:solidFill>
                  <a:schemeClr val="bg1"/>
                </a:solidFill>
              </a:rPr>
              <a:t>Приклад. Знаходження коренів рівнянь методом половинного ділення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4112" y="2924944"/>
            <a:ext cx="3491534" cy="2796560"/>
          </a:xfrm>
          <a:prstGeom prst="rect">
            <a:avLst/>
          </a:prstGeom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608588" y="2456795"/>
            <a:ext cx="549552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Щоб знайти його, візьмемо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, </a:t>
            </a:r>
            <a:r>
              <a:rPr lang="uk-UA" sz="2000" dirty="0"/>
              <a:t>що дорівнює середньому між </a:t>
            </a:r>
            <a:r>
              <a:rPr lang="en-US" sz="2000" b="1" dirty="0">
                <a:solidFill>
                  <a:srgbClr val="0000CC"/>
                </a:solidFill>
              </a:rPr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, </a:t>
            </a:r>
            <a:r>
              <a:rPr lang="uk-UA" sz="2000" dirty="0"/>
              <a:t>і обчислимо </a:t>
            </a:r>
            <a:r>
              <a:rPr lang="en-US" sz="2000" b="1" dirty="0">
                <a:solidFill>
                  <a:srgbClr val="0000CC"/>
                </a:solidFill>
              </a:rPr>
              <a:t>f (x</a:t>
            </a:r>
            <a:r>
              <a:rPr lang="en-US" sz="2000" dirty="0"/>
              <a:t>).</a:t>
            </a:r>
            <a:endParaRPr lang="uk-UA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Якщо</a:t>
            </a:r>
            <a:r>
              <a:rPr lang="uk-UA" sz="2000" b="1" dirty="0"/>
              <a:t> </a:t>
            </a:r>
            <a:r>
              <a:rPr lang="en-US" sz="2000" b="1" dirty="0">
                <a:solidFill>
                  <a:srgbClr val="0000CC"/>
                </a:solidFill>
              </a:rPr>
              <a:t>f (x)&gt; 0</a:t>
            </a:r>
            <a:r>
              <a:rPr lang="en-US" sz="2000" dirty="0"/>
              <a:t>, </a:t>
            </a:r>
            <a:r>
              <a:rPr lang="uk-UA" sz="2000" dirty="0"/>
              <a:t>то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повинна мати нуль на відрізку між </a:t>
            </a:r>
            <a:r>
              <a:rPr lang="en-US" sz="2000" b="1" dirty="0">
                <a:solidFill>
                  <a:srgbClr val="0000CC"/>
                </a:solidFill>
              </a:rPr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.</a:t>
            </a:r>
            <a:endParaRPr lang="uk-UA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Якщо </a:t>
            </a:r>
            <a:r>
              <a:rPr lang="en-US" sz="2000" b="1" dirty="0">
                <a:solidFill>
                  <a:srgbClr val="0000CC"/>
                </a:solidFill>
              </a:rPr>
              <a:t>f (x) &lt;0, </a:t>
            </a:r>
            <a:r>
              <a:rPr lang="uk-UA" sz="2000" dirty="0"/>
              <a:t>то </a:t>
            </a:r>
            <a:r>
              <a:rPr lang="en-US" sz="2000" b="1" dirty="0">
                <a:solidFill>
                  <a:srgbClr val="0000CC"/>
                </a:solidFill>
              </a:rPr>
              <a:t>f</a:t>
            </a:r>
            <a:r>
              <a:rPr lang="en-US" sz="2000" dirty="0"/>
              <a:t> </a:t>
            </a:r>
            <a:r>
              <a:rPr lang="uk-UA" sz="2000" dirty="0"/>
              <a:t>повинна мати нуль на відрізку між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. </a:t>
            </a:r>
            <a:endParaRPr lang="uk-UA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Продовжуючи таким чином, ми зможемо знаходити все більш вузькі інтервали, на яких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повинна мати нуль.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Коли ми дійдемо до точки, де цей інтервал досить малий, процес зупиняється</a:t>
            </a:r>
            <a:endParaRPr lang="ru-RU" sz="2000" dirty="0"/>
          </a:p>
        </p:txBody>
      </p:sp>
      <p:sp>
        <p:nvSpPr>
          <p:cNvPr id="8" name="Овал 7"/>
          <p:cNvSpPr/>
          <p:nvPr/>
        </p:nvSpPr>
        <p:spPr>
          <a:xfrm>
            <a:off x="9120336" y="4797153"/>
            <a:ext cx="144016" cy="1559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139736"/>
      </p:ext>
    </p:extLst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619395"/>
            <a:ext cx="7162800" cy="317009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(let ((</a:t>
            </a:r>
            <a:r>
              <a:rPr lang="en-US" sz="2000" b="1" dirty="0">
                <a:solidFill>
                  <a:srgbClr val="0000CC"/>
                </a:solidFill>
              </a:rPr>
              <a:t>midpoint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b="1" dirty="0">
                <a:solidFill>
                  <a:srgbClr val="0000CC"/>
                </a:solidFill>
              </a:rPr>
              <a:t>average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</a:t>
            </a:r>
            <a:r>
              <a:rPr lang="en-US" sz="2000" dirty="0">
                <a:solidFill>
                  <a:srgbClr val="0000CC"/>
                </a:solidFill>
              </a:rPr>
              <a:t>(if (</a:t>
            </a:r>
            <a:r>
              <a:rPr lang="en-US" sz="2000" b="1" dirty="0">
                <a:solidFill>
                  <a:srgbClr val="0000CC"/>
                </a:solidFill>
              </a:rPr>
              <a:t>close-enough?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</a:t>
            </a:r>
            <a:r>
              <a:rPr lang="en-US" sz="2000" b="1" dirty="0">
                <a:solidFill>
                  <a:srgbClr val="0000CC"/>
                </a:solidFill>
              </a:rPr>
              <a:t>midpoint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</a:t>
            </a:r>
            <a:r>
              <a:rPr lang="en-US" sz="2000" dirty="0">
                <a:solidFill>
                  <a:srgbClr val="0000CC"/>
                </a:solidFill>
              </a:rPr>
              <a:t>(let ((test-value (f midpoint)))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</a:t>
            </a:r>
            <a:r>
              <a:rPr lang="en-US" sz="2000" b="1" dirty="0">
                <a:solidFill>
                  <a:srgbClr val="0000CC"/>
                </a:solidFill>
              </a:rPr>
              <a:t>positive? </a:t>
            </a:r>
            <a:r>
              <a:rPr lang="en-US" sz="2000" dirty="0">
                <a:solidFill>
                  <a:srgbClr val="0000CC"/>
                </a:solidFill>
              </a:rPr>
              <a:t>test-value)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midpoint))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</a:t>
            </a:r>
            <a:r>
              <a:rPr lang="en-US" sz="2000" dirty="0">
                <a:solidFill>
                  <a:srgbClr val="0000CC"/>
                </a:solidFill>
              </a:rPr>
              <a:t>((</a:t>
            </a:r>
            <a:r>
              <a:rPr lang="en-US" sz="2000" b="1" dirty="0">
                <a:solidFill>
                  <a:srgbClr val="0000CC"/>
                </a:solidFill>
              </a:rPr>
              <a:t>negative? </a:t>
            </a:r>
            <a:r>
              <a:rPr lang="en-US" sz="2000" dirty="0">
                <a:solidFill>
                  <a:srgbClr val="0000CC"/>
                </a:solidFill>
              </a:rPr>
              <a:t>test-value)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</a:t>
            </a:r>
            <a:r>
              <a:rPr lang="en-US" sz="2000" b="1" dirty="0">
                <a:solidFill>
                  <a:srgbClr val="0000CC"/>
                </a:solidFill>
              </a:rPr>
              <a:t>midpoint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</a:rPr>
              <a:t>(else </a:t>
            </a:r>
            <a:r>
              <a:rPr lang="en-US" sz="2000" b="1" dirty="0">
                <a:solidFill>
                  <a:srgbClr val="0000CC"/>
                </a:solidFill>
              </a:rPr>
              <a:t>midpoint</a:t>
            </a:r>
            <a:r>
              <a:rPr lang="en-US" sz="2000" dirty="0">
                <a:solidFill>
                  <a:srgbClr val="0000CC"/>
                </a:solidFill>
              </a:rPr>
              <a:t>))))))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007279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solidFill>
                  <a:prstClr val="black"/>
                </a:solidFill>
              </a:rPr>
              <a:t>Процедура, яка </a:t>
            </a:r>
            <a:r>
              <a:rPr lang="ru-RU" sz="2000" dirty="0" err="1">
                <a:solidFill>
                  <a:prstClr val="black"/>
                </a:solidFill>
              </a:rPr>
              <a:t>реалізує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стратегію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пошуку</a:t>
            </a:r>
            <a:r>
              <a:rPr lang="ru-RU" sz="2000" dirty="0">
                <a:solidFill>
                  <a:prstClr val="black"/>
                </a:solidFill>
              </a:rPr>
              <a:t> методом половинного </a:t>
            </a:r>
            <a:r>
              <a:rPr lang="ru-RU" sz="2000" dirty="0" err="1">
                <a:solidFill>
                  <a:prstClr val="black"/>
                </a:solidFill>
              </a:rPr>
              <a:t>ділення</a:t>
            </a:r>
            <a:r>
              <a:rPr lang="ru-RU" sz="20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>
                <a:solidFill>
                  <a:schemeClr val="bg1"/>
                </a:solidFill>
              </a:rPr>
              <a:t>Приклад. Знаходження коренів рівнянь методом половинного ділення</a:t>
            </a:r>
          </a:p>
        </p:txBody>
      </p:sp>
    </p:spTree>
    <p:extLst>
      <p:ext uri="{BB962C8B-B14F-4D97-AF65-F5344CB8AC3E}">
        <p14:creationId xmlns:p14="http://schemas.microsoft.com/office/powerpoint/2010/main" val="721344152"/>
      </p:ext>
    </p:extLst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207568" y="1337620"/>
            <a:ext cx="7162800" cy="317009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(let ((midpoint (</a:t>
            </a:r>
            <a:r>
              <a:rPr lang="en-US" sz="2000" b="1" dirty="0">
                <a:solidFill>
                  <a:srgbClr val="0000CC"/>
                </a:solidFill>
              </a:rPr>
              <a:t>average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</a:t>
            </a:r>
            <a:r>
              <a:rPr lang="en-US" sz="2000" dirty="0">
                <a:solidFill>
                  <a:srgbClr val="0000CC"/>
                </a:solidFill>
              </a:rPr>
              <a:t>(if (</a:t>
            </a:r>
            <a:r>
              <a:rPr lang="en-US" sz="2000" b="1" dirty="0">
                <a:solidFill>
                  <a:srgbClr val="0000CC"/>
                </a:solidFill>
              </a:rPr>
              <a:t>close-enough?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</a:t>
            </a:r>
            <a:r>
              <a:rPr lang="en-US" sz="2000" dirty="0">
                <a:solidFill>
                  <a:srgbClr val="0000CC"/>
                </a:solidFill>
              </a:rPr>
              <a:t>midpoint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</a:t>
            </a:r>
            <a:r>
              <a:rPr lang="en-US" sz="2000" dirty="0">
                <a:solidFill>
                  <a:srgbClr val="0000CC"/>
                </a:solidFill>
              </a:rPr>
              <a:t>(let ((</a:t>
            </a:r>
            <a:r>
              <a:rPr lang="en-US" sz="2000" b="1" dirty="0">
                <a:solidFill>
                  <a:srgbClr val="0000CC"/>
                </a:solidFill>
              </a:rPr>
              <a:t>test-value</a:t>
            </a:r>
            <a:r>
              <a:rPr lang="en-US" sz="2000" dirty="0">
                <a:solidFill>
                  <a:srgbClr val="0000CC"/>
                </a:solidFill>
              </a:rPr>
              <a:t> (f midpoint)))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</a:t>
            </a:r>
            <a:r>
              <a:rPr lang="en-US" sz="2000" b="1" dirty="0">
                <a:solidFill>
                  <a:srgbClr val="0000CC"/>
                </a:solidFill>
              </a:rPr>
              <a:t>positive? </a:t>
            </a:r>
            <a:r>
              <a:rPr lang="en-US" sz="2000" dirty="0">
                <a:solidFill>
                  <a:srgbClr val="0000CC"/>
                </a:solidFill>
              </a:rPr>
              <a:t>test-value)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midpoint))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</a:t>
            </a:r>
            <a:r>
              <a:rPr lang="en-US" sz="2000" dirty="0">
                <a:solidFill>
                  <a:srgbClr val="0000CC"/>
                </a:solidFill>
              </a:rPr>
              <a:t>((</a:t>
            </a:r>
            <a:r>
              <a:rPr lang="en-US" sz="2000" b="1" dirty="0">
                <a:solidFill>
                  <a:srgbClr val="0000CC"/>
                </a:solidFill>
              </a:rPr>
              <a:t>negative? </a:t>
            </a:r>
            <a:r>
              <a:rPr lang="en-US" sz="2000" dirty="0">
                <a:solidFill>
                  <a:srgbClr val="0000CC"/>
                </a:solidFill>
              </a:rPr>
              <a:t>test-value)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midpoint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</a:rPr>
              <a:t>(else midpoint))))))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937509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solidFill>
                  <a:prstClr val="black"/>
                </a:solidFill>
              </a:rPr>
              <a:t>Процедура, яка </a:t>
            </a:r>
            <a:r>
              <a:rPr lang="ru-RU" sz="2000" dirty="0" err="1">
                <a:solidFill>
                  <a:prstClr val="black"/>
                </a:solidFill>
              </a:rPr>
              <a:t>реалізує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стратегію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пошуку</a:t>
            </a:r>
            <a:r>
              <a:rPr lang="ru-RU" sz="2000" dirty="0">
                <a:solidFill>
                  <a:prstClr val="black"/>
                </a:solidFill>
              </a:rPr>
              <a:t> методом половинного </a:t>
            </a:r>
            <a:r>
              <a:rPr lang="ru-RU" sz="2000" dirty="0" err="1">
                <a:solidFill>
                  <a:prstClr val="black"/>
                </a:solidFill>
              </a:rPr>
              <a:t>ділення</a:t>
            </a:r>
            <a:r>
              <a:rPr lang="ru-RU" sz="20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>
                <a:solidFill>
                  <a:schemeClr val="bg1"/>
                </a:solidFill>
              </a:rPr>
              <a:t>Приклад. Знаходження коренів рівнянь методом половинного ділення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4581129"/>
            <a:ext cx="9116428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uk-UA" sz="1400" dirty="0"/>
              <a:t>Є функція</a:t>
            </a:r>
            <a:r>
              <a:rPr lang="uk-UA" sz="1400" b="1" dirty="0"/>
              <a:t> f </a:t>
            </a:r>
            <a:r>
              <a:rPr lang="uk-UA" sz="1400" dirty="0"/>
              <a:t>і дві точки, в одній із яких значення функції від’ємне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006600"/>
                </a:solidFill>
              </a:rPr>
              <a:t>neg</a:t>
            </a:r>
            <a:r>
              <a:rPr lang="en-US" sz="1400" b="1" dirty="0">
                <a:solidFill>
                  <a:srgbClr val="006600"/>
                </a:solidFill>
              </a:rPr>
              <a:t>-point</a:t>
            </a:r>
            <a:r>
              <a:rPr lang="uk-UA" sz="1400" b="1" dirty="0"/>
              <a:t>, </a:t>
            </a:r>
            <a:r>
              <a:rPr lang="uk-UA" sz="1400" dirty="0"/>
              <a:t>в іншій додатне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006600"/>
                </a:solidFill>
              </a:rPr>
              <a:t>pos</a:t>
            </a:r>
            <a:r>
              <a:rPr lang="en-US" sz="1400" b="1" dirty="0">
                <a:solidFill>
                  <a:srgbClr val="006600"/>
                </a:solidFill>
              </a:rPr>
              <a:t>-point</a:t>
            </a:r>
            <a:r>
              <a:rPr lang="en-US" sz="1400" b="1" dirty="0">
                <a:solidFill>
                  <a:srgbClr val="0000CC"/>
                </a:solidFill>
              </a:rPr>
              <a:t>.</a:t>
            </a:r>
            <a:r>
              <a:rPr lang="uk-UA" sz="1400" b="1" dirty="0"/>
              <a:t> </a:t>
            </a:r>
            <a:r>
              <a:rPr lang="uk-UA" sz="1400" dirty="0"/>
              <a:t>. </a:t>
            </a:r>
          </a:p>
          <a:p>
            <a:pPr marL="342900" indent="-342900">
              <a:buAutoNum type="arabicPeriod"/>
            </a:pPr>
            <a:r>
              <a:rPr lang="uk-UA" sz="1400" dirty="0"/>
              <a:t>Спочатку обчислюємо середнє між двома краями інтервалу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0000CC"/>
                </a:solidFill>
              </a:rPr>
              <a:t>  average</a:t>
            </a:r>
            <a:r>
              <a:rPr lang="en-US" sz="1400" dirty="0"/>
              <a:t> </a:t>
            </a:r>
            <a:r>
              <a:rPr lang="uk-UA" sz="1400" dirty="0"/>
              <a:t>. 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uk-UA" sz="1400" dirty="0"/>
              <a:t>Потім ми перевіряємо, чи не є інтервал вже досить малим</a:t>
            </a:r>
            <a:r>
              <a:rPr lang="en-US" sz="1400" dirty="0"/>
              <a:t> - </a:t>
            </a:r>
            <a:r>
              <a:rPr lang="en-US" sz="1400" b="1" dirty="0">
                <a:solidFill>
                  <a:srgbClr val="0000CC"/>
                </a:solidFill>
              </a:rPr>
              <a:t>close-enough? </a:t>
            </a:r>
          </a:p>
          <a:p>
            <a:pPr marL="342900" indent="-342900">
              <a:buAutoNum type="arabicPeriod"/>
            </a:pPr>
            <a:r>
              <a:rPr lang="uk-UA" sz="1400" dirty="0"/>
              <a:t>Якщо інтервал між точками малий, повертаємо середню точку як відповідь - </a:t>
            </a:r>
            <a:r>
              <a:rPr lang="en-US" sz="1400" b="1" dirty="0">
                <a:solidFill>
                  <a:srgbClr val="0000CC"/>
                </a:solidFill>
              </a:rPr>
              <a:t>midpoint</a:t>
            </a:r>
            <a:r>
              <a:rPr lang="uk-UA" sz="1400" dirty="0"/>
              <a:t>. </a:t>
            </a:r>
          </a:p>
          <a:p>
            <a:pPr marL="342900" indent="-342900">
              <a:buAutoNum type="arabicPeriod"/>
            </a:pPr>
            <a:r>
              <a:rPr lang="uk-UA" sz="1400" dirty="0"/>
              <a:t>Якщо інтервал ще великий, обчислюємо значення </a:t>
            </a:r>
            <a:r>
              <a:rPr lang="en-GB" sz="1400" b="1" dirty="0">
                <a:solidFill>
                  <a:srgbClr val="0000CC"/>
                </a:solidFill>
              </a:rPr>
              <a:t>f</a:t>
            </a:r>
            <a:r>
              <a:rPr lang="en-GB" sz="1400" dirty="0"/>
              <a:t> </a:t>
            </a:r>
            <a:r>
              <a:rPr lang="uk-UA" sz="1400" dirty="0"/>
              <a:t>в середній точці - </a:t>
            </a:r>
            <a:r>
              <a:rPr lang="en-US" sz="1400" b="1" dirty="0">
                <a:solidFill>
                  <a:srgbClr val="0000CC"/>
                </a:solidFill>
              </a:rPr>
              <a:t>test-value</a:t>
            </a:r>
            <a:r>
              <a:rPr lang="uk-UA" sz="1400" dirty="0"/>
              <a:t>.</a:t>
            </a:r>
          </a:p>
          <a:p>
            <a:pPr marL="342900" indent="-342900">
              <a:buAutoNum type="arabicPeriod"/>
            </a:pPr>
            <a:r>
              <a:rPr lang="uk-UA" sz="1400" dirty="0"/>
              <a:t>Якщо це значення додатне - </a:t>
            </a:r>
            <a:r>
              <a:rPr lang="en-US" sz="1400" b="1" dirty="0">
                <a:solidFill>
                  <a:srgbClr val="0000CC"/>
                </a:solidFill>
              </a:rPr>
              <a:t>positive?</a:t>
            </a:r>
            <a:r>
              <a:rPr lang="uk-UA" sz="1400" dirty="0"/>
              <a:t>, продовжуємо процес з інтервалом від вихідної від</a:t>
            </a:r>
            <a:r>
              <a:rPr lang="en-US" sz="1400" dirty="0"/>
              <a:t>’</a:t>
            </a:r>
            <a:r>
              <a:rPr lang="uk-UA" sz="1400" dirty="0"/>
              <a:t>ємної точки до середньої точки – </a:t>
            </a:r>
            <a:r>
              <a:rPr lang="en-US" sz="1400" b="1" dirty="0">
                <a:solidFill>
                  <a:srgbClr val="0000CC"/>
                </a:solidFill>
              </a:rPr>
              <a:t>search</a:t>
            </a:r>
            <a:r>
              <a:rPr lang="uk-UA" sz="1400" dirty="0">
                <a:solidFill>
                  <a:srgbClr val="0000CC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uk-UA" sz="1400" dirty="0"/>
              <a:t>Якщо значення в середній точці від</a:t>
            </a:r>
            <a:r>
              <a:rPr lang="en-US" sz="1400" dirty="0"/>
              <a:t>’</a:t>
            </a:r>
            <a:r>
              <a:rPr lang="uk-UA" sz="1400" dirty="0"/>
              <a:t>ємне - </a:t>
            </a:r>
            <a:r>
              <a:rPr lang="en-US" sz="1400" b="1" dirty="0">
                <a:solidFill>
                  <a:srgbClr val="0000CC"/>
                </a:solidFill>
              </a:rPr>
              <a:t>negative? </a:t>
            </a:r>
            <a:r>
              <a:rPr lang="uk-UA" sz="1400" dirty="0"/>
              <a:t>, ми продовжуємо процес з інтервалом від середньої точки до вихідної додатної точки. </a:t>
            </a:r>
          </a:p>
          <a:p>
            <a:pPr marL="342900" indent="-342900">
              <a:buAutoNum type="arabicPeriod"/>
            </a:pPr>
            <a:r>
              <a:rPr lang="uk-UA" sz="1400" dirty="0"/>
              <a:t>Нарешті, існує можливість, що значення в середній точці в точності дорівнює 0, і тоді середня точка і є шуканий корінь..</a:t>
            </a:r>
          </a:p>
        </p:txBody>
      </p:sp>
    </p:spTree>
    <p:extLst>
      <p:ext uri="{BB962C8B-B14F-4D97-AF65-F5344CB8AC3E}">
        <p14:creationId xmlns:p14="http://schemas.microsoft.com/office/powerpoint/2010/main" val="742689486"/>
      </p:ext>
    </p:extLst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>
                <a:solidFill>
                  <a:schemeClr val="bg1"/>
                </a:solidFill>
              </a:rPr>
              <a:t>Приклад. Знаходження коренів рівнянь методом половинного ділення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456040" y="1174558"/>
            <a:ext cx="3697422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CC"/>
                </a:solidFill>
              </a:rPr>
              <a:t>(define (close-enough? x y)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GB" sz="2000" dirty="0">
                <a:solidFill>
                  <a:srgbClr val="0000CC"/>
                </a:solidFill>
              </a:rPr>
              <a:t>(&lt; (abs (- x y)) 0.001))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23120" y="1164261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/>
              <a:t>Перевірка</a:t>
            </a:r>
            <a:r>
              <a:rPr lang="ru-RU" sz="1800" dirty="0"/>
              <a:t>, </a:t>
            </a:r>
            <a:r>
              <a:rPr lang="ru-RU" sz="1800" dirty="0" err="1"/>
              <a:t>чи</a:t>
            </a:r>
            <a:r>
              <a:rPr lang="ru-RU" sz="1800" dirty="0"/>
              <a:t> </a:t>
            </a:r>
            <a:r>
              <a:rPr lang="ru-RU" sz="1800" dirty="0" err="1"/>
              <a:t>достатньо</a:t>
            </a:r>
            <a:r>
              <a:rPr lang="ru-RU" sz="1800" dirty="0"/>
              <a:t> </a:t>
            </a:r>
            <a:r>
              <a:rPr lang="ru-RU" sz="1800" dirty="0" err="1"/>
              <a:t>близькі</a:t>
            </a:r>
            <a:r>
              <a:rPr lang="ru-RU" sz="1800" dirty="0"/>
              <a:t> </a:t>
            </a:r>
            <a:r>
              <a:rPr lang="ru-RU" sz="1800" dirty="0" err="1"/>
              <a:t>кінці</a:t>
            </a:r>
            <a:r>
              <a:rPr lang="ru-RU" sz="1800" dirty="0"/>
              <a:t> </a:t>
            </a:r>
            <a:r>
              <a:rPr lang="ru-RU" sz="1800" dirty="0" err="1"/>
              <a:t>інтервалу</a:t>
            </a:r>
            <a:r>
              <a:rPr lang="ru-RU" sz="1800" dirty="0"/>
              <a:t> </a:t>
            </a:r>
            <a:r>
              <a:rPr lang="ru-RU" sz="1800" dirty="0" err="1"/>
              <a:t>пошуку</a:t>
            </a:r>
            <a:r>
              <a:rPr lang="ru-RU" sz="1800" dirty="0"/>
              <a:t> </a:t>
            </a:r>
            <a:r>
              <a:rPr lang="ru-RU" sz="1800" dirty="0" err="1"/>
              <a:t>кореня</a:t>
            </a:r>
            <a:endParaRPr lang="ru-RU" sz="1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56040" y="2205102"/>
            <a:ext cx="3697422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CC"/>
                </a:solidFill>
              </a:rPr>
              <a:t>(define (average x y)</a:t>
            </a:r>
          </a:p>
          <a:p>
            <a:r>
              <a:rPr lang="es-ES" sz="2000" dirty="0">
                <a:solidFill>
                  <a:srgbClr val="0000CC"/>
                </a:solidFill>
              </a:rPr>
              <a:t>     (/ (+ x y) 2))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23120" y="2266658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/>
              <a:t>Розрахунок</a:t>
            </a:r>
            <a:r>
              <a:rPr lang="ru-RU" sz="1800" dirty="0"/>
              <a:t> </a:t>
            </a:r>
            <a:r>
              <a:rPr lang="ru-RU" sz="1800" dirty="0" err="1"/>
              <a:t>середньо</a:t>
            </a:r>
            <a:r>
              <a:rPr lang="ru-RU" sz="1800" dirty="0"/>
              <a:t> </a:t>
            </a:r>
            <a:r>
              <a:rPr lang="ru-RU" sz="1800" dirty="0" err="1"/>
              <a:t>арифметичного</a:t>
            </a:r>
            <a:r>
              <a:rPr lang="ru-RU" sz="1800" dirty="0"/>
              <a:t> </a:t>
            </a:r>
            <a:r>
              <a:rPr lang="ru-RU" sz="1800" dirty="0" err="1"/>
              <a:t>двох</a:t>
            </a:r>
            <a:r>
              <a:rPr lang="ru-RU" sz="1800" dirty="0"/>
              <a:t> </a:t>
            </a:r>
            <a:r>
              <a:rPr lang="ru-RU" sz="1800" dirty="0" err="1"/>
              <a:t>значень</a:t>
            </a:r>
            <a:endParaRPr lang="ru-RU" sz="1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53425" y="3312454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/>
              <a:t>Обчислення значення функції</a:t>
            </a:r>
            <a:r>
              <a:rPr lang="en-GB" sz="1800" dirty="0"/>
              <a:t> </a:t>
            </a:r>
            <a:r>
              <a:rPr lang="uk-UA" sz="1800" dirty="0"/>
              <a:t>в середній точці </a:t>
            </a:r>
            <a:endParaRPr lang="ru-RU" sz="1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443565" y="3184388"/>
            <a:ext cx="3709898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CC"/>
                </a:solidFill>
              </a:rPr>
              <a:t>(define (</a:t>
            </a:r>
            <a:r>
              <a:rPr lang="en-US" sz="2000" dirty="0">
                <a:solidFill>
                  <a:srgbClr val="0000CC"/>
                </a:solidFill>
              </a:rPr>
              <a:t>test-value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f midpoint</a:t>
            </a:r>
            <a:r>
              <a:rPr lang="es-ES" sz="2000" dirty="0">
                <a:solidFill>
                  <a:srgbClr val="0000CC"/>
                </a:solidFill>
              </a:rPr>
              <a:t>)</a:t>
            </a:r>
          </a:p>
          <a:p>
            <a:r>
              <a:rPr lang="es-ES" sz="2000" dirty="0">
                <a:solidFill>
                  <a:srgbClr val="0000CC"/>
                </a:solidFill>
              </a:rPr>
              <a:t>      ( &lt;</a:t>
            </a:r>
            <a:r>
              <a:rPr lang="uk-UA" sz="2000" dirty="0">
                <a:solidFill>
                  <a:srgbClr val="0000CC"/>
                </a:solidFill>
              </a:rPr>
              <a:t>розрахунок виразу</a:t>
            </a:r>
            <a:r>
              <a:rPr lang="en-US" sz="2000" dirty="0">
                <a:solidFill>
                  <a:srgbClr val="0000CC"/>
                </a:solidFill>
              </a:rPr>
              <a:t>&gt;)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444132" y="4151611"/>
            <a:ext cx="370933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(define (abs x)</a:t>
            </a:r>
          </a:p>
          <a:p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(if (positive? x )</a:t>
            </a:r>
          </a:p>
          <a:p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    x</a:t>
            </a:r>
          </a:p>
          <a:p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(- x)))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675548" y="4414850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/>
              <a:t>Обчислення модуля числа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2843735"/>
      </p:ext>
    </p:extLst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33525" y="844868"/>
            <a:ext cx="9134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800" dirty="0"/>
              <a:t>Використовувати процедуру </a:t>
            </a:r>
            <a:r>
              <a:rPr lang="en-US" sz="1800" b="1" dirty="0">
                <a:solidFill>
                  <a:srgbClr val="0000CC"/>
                </a:solidFill>
              </a:rPr>
              <a:t>search</a:t>
            </a:r>
            <a:r>
              <a:rPr lang="en-US" sz="1800" dirty="0"/>
              <a:t> </a:t>
            </a:r>
            <a:r>
              <a:rPr lang="uk-UA" sz="1800" dirty="0"/>
              <a:t>безпосередньо незручно, оскільки випадково можна дати їй точки, в яких значення</a:t>
            </a:r>
            <a:r>
              <a:rPr lang="uk-UA" sz="1800" b="1" dirty="0">
                <a:solidFill>
                  <a:srgbClr val="0000CC"/>
                </a:solidFill>
              </a:rPr>
              <a:t> </a:t>
            </a:r>
            <a:r>
              <a:rPr lang="en-US" sz="1800" b="1" dirty="0">
                <a:solidFill>
                  <a:srgbClr val="0000CC"/>
                </a:solidFill>
              </a:rPr>
              <a:t>f </a:t>
            </a:r>
            <a:r>
              <a:rPr lang="uk-UA" sz="1800" dirty="0"/>
              <a:t>не мають потрібних знаків, і в цьому випадку отримаємо неправильну відповідь.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800" dirty="0"/>
              <a:t>Замість цього будемо використовувати </a:t>
            </a:r>
            <a:r>
              <a:rPr lang="en-US" sz="1800" b="1" dirty="0">
                <a:solidFill>
                  <a:srgbClr val="0000CC"/>
                </a:solidFill>
              </a:rPr>
              <a:t>search</a:t>
            </a:r>
            <a:r>
              <a:rPr lang="en-US" sz="1800" dirty="0"/>
              <a:t> </a:t>
            </a:r>
            <a:r>
              <a:rPr lang="uk-UA" sz="1800" dirty="0"/>
              <a:t>за допомогою процедури, яка перевіряє, який кінець інтервалу має додатне, а який від'ємне значення, і відповідним чином викличе </a:t>
            </a:r>
            <a:r>
              <a:rPr lang="en-US" sz="1800" b="1" dirty="0">
                <a:solidFill>
                  <a:srgbClr val="0000CC"/>
                </a:solidFill>
              </a:rPr>
              <a:t>search</a:t>
            </a:r>
            <a:r>
              <a:rPr lang="en-US" sz="1800" dirty="0"/>
              <a:t>. </a:t>
            </a:r>
            <a:endParaRPr lang="uk-UA" sz="1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800" dirty="0"/>
              <a:t>Якщо на обох кінцях інтервалу функція має однаковий знак, метод половинного ділення використовувати не можна, і тоді процедура повідомляє </a:t>
            </a:r>
            <a:r>
              <a:rPr lang="uk-UA" sz="1800" b="1" dirty="0">
                <a:solidFill>
                  <a:srgbClr val="0000CC"/>
                </a:solidFill>
              </a:rPr>
              <a:t>про помилку</a:t>
            </a:r>
            <a:r>
              <a:rPr lang="uk-UA" sz="18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51519" y="3207716"/>
            <a:ext cx="5724128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(half-interval-method f a b)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</a:t>
            </a:r>
            <a:r>
              <a:rPr lang="en-US" sz="1800" dirty="0">
                <a:solidFill>
                  <a:srgbClr val="0000CC"/>
                </a:solidFill>
              </a:rPr>
              <a:t>(let ((a-value (f a))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      </a:t>
            </a:r>
            <a:r>
              <a:rPr lang="en-US" sz="1800" dirty="0">
                <a:solidFill>
                  <a:srgbClr val="0000CC"/>
                </a:solidFill>
              </a:rPr>
              <a:t>(b-value (f b)))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</a:t>
            </a:r>
            <a:r>
              <a:rPr lang="en-US" sz="1800" dirty="0">
                <a:solidFill>
                  <a:srgbClr val="0000CC"/>
                </a:solidFill>
              </a:rPr>
              <a:t>(</a:t>
            </a:r>
            <a:r>
              <a:rPr lang="en-US" sz="1800" dirty="0" err="1">
                <a:solidFill>
                  <a:srgbClr val="0000CC"/>
                </a:solidFill>
              </a:rPr>
              <a:t>cond</a:t>
            </a:r>
            <a:r>
              <a:rPr lang="en-US" sz="1800" dirty="0">
                <a:solidFill>
                  <a:srgbClr val="0000CC"/>
                </a:solidFill>
              </a:rPr>
              <a:t> ((and (negative? a-value) (positive? b-value))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</a:t>
            </a:r>
            <a:r>
              <a:rPr lang="en-US" sz="1800" dirty="0">
                <a:solidFill>
                  <a:srgbClr val="0000CC"/>
                </a:solidFill>
              </a:rPr>
              <a:t>(search f a b))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</a:t>
            </a:r>
            <a:r>
              <a:rPr lang="en-US" sz="1800" dirty="0">
                <a:solidFill>
                  <a:srgbClr val="0000CC"/>
                </a:solidFill>
              </a:rPr>
              <a:t>((and (negative? b-value) (positive? a-value))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  </a:t>
            </a:r>
            <a:r>
              <a:rPr lang="en-US" sz="1800" dirty="0">
                <a:solidFill>
                  <a:srgbClr val="0000CC"/>
                </a:solidFill>
              </a:rPr>
              <a:t>(search f b a))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</a:t>
            </a:r>
            <a:r>
              <a:rPr lang="en-US" sz="1800" dirty="0">
                <a:solidFill>
                  <a:srgbClr val="0000CC"/>
                </a:solidFill>
              </a:rPr>
              <a:t>(else</a:t>
            </a:r>
          </a:p>
          <a:p>
            <a:r>
              <a:rPr lang="ru-RU" sz="1800" dirty="0">
                <a:solidFill>
                  <a:srgbClr val="0000CC"/>
                </a:solidFill>
              </a:rPr>
              <a:t>             (</a:t>
            </a:r>
            <a:r>
              <a:rPr lang="ru-RU" sz="1800" dirty="0" err="1">
                <a:solidFill>
                  <a:srgbClr val="0000CC"/>
                </a:solidFill>
              </a:rPr>
              <a:t>error</a:t>
            </a:r>
            <a:r>
              <a:rPr lang="ru-RU" sz="1800" dirty="0">
                <a:solidFill>
                  <a:srgbClr val="0000CC"/>
                </a:solidFill>
              </a:rPr>
              <a:t> "У аргументов не </a:t>
            </a:r>
            <a:r>
              <a:rPr lang="ru-RU" sz="1800" dirty="0" err="1">
                <a:solidFill>
                  <a:srgbClr val="0000CC"/>
                </a:solidFill>
              </a:rPr>
              <a:t>різні</a:t>
            </a:r>
            <a:r>
              <a:rPr lang="ru-RU" sz="1800" dirty="0">
                <a:solidFill>
                  <a:srgbClr val="0000CC"/>
                </a:solidFill>
              </a:rPr>
              <a:t> знаки " a b)))))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72748" y="3913962"/>
            <a:ext cx="29428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/>
              <a:t>Виклик</a:t>
            </a:r>
            <a:r>
              <a:rPr lang="ru-RU" sz="1800" dirty="0"/>
              <a:t> </a:t>
            </a:r>
            <a:r>
              <a:rPr lang="ru-RU" sz="1800" dirty="0" err="1"/>
              <a:t>процедури</a:t>
            </a:r>
            <a:r>
              <a:rPr lang="ru-RU" sz="1800" dirty="0"/>
              <a:t> для </a:t>
            </a:r>
            <a:r>
              <a:rPr lang="ru-RU" sz="1800" dirty="0" err="1"/>
              <a:t>пошуку</a:t>
            </a:r>
            <a:r>
              <a:rPr lang="ru-RU" sz="1800" dirty="0"/>
              <a:t> </a:t>
            </a:r>
            <a:r>
              <a:rPr lang="ru-RU" sz="1800" dirty="0" err="1"/>
              <a:t>кореня</a:t>
            </a:r>
            <a:r>
              <a:rPr lang="ru-RU" sz="1800" dirty="0"/>
              <a:t> </a:t>
            </a:r>
            <a:r>
              <a:rPr lang="ru-RU" sz="1800" dirty="0" err="1"/>
              <a:t>рівняння</a:t>
            </a:r>
            <a:endParaRPr lang="ru-RU" sz="1800" dirty="0"/>
          </a:p>
          <a:p>
            <a:r>
              <a:rPr lang="ru-RU" sz="1800" dirty="0"/>
              <a:t> </a:t>
            </a:r>
            <a:r>
              <a:rPr lang="ru-RU" sz="1800" b="1" dirty="0" err="1">
                <a:solidFill>
                  <a:srgbClr val="0000CC"/>
                </a:solidFill>
              </a:rPr>
              <a:t>sin</a:t>
            </a:r>
            <a:r>
              <a:rPr lang="ru-RU" sz="1800" b="1" dirty="0">
                <a:solidFill>
                  <a:srgbClr val="0000CC"/>
                </a:solidFill>
              </a:rPr>
              <a:t> x = 0, </a:t>
            </a:r>
            <a:r>
              <a:rPr lang="ru-RU" sz="1800" dirty="0" err="1"/>
              <a:t>що</a:t>
            </a:r>
            <a:r>
              <a:rPr lang="ru-RU" sz="1800" dirty="0"/>
              <a:t> </a:t>
            </a:r>
            <a:r>
              <a:rPr lang="ru-RU" sz="1800" dirty="0" err="1"/>
              <a:t>лежить</a:t>
            </a:r>
            <a:r>
              <a:rPr lang="ru-RU" sz="1800" dirty="0"/>
              <a:t> </a:t>
            </a:r>
            <a:r>
              <a:rPr lang="ru-RU" sz="1800" dirty="0" err="1"/>
              <a:t>між</a:t>
            </a:r>
            <a:r>
              <a:rPr lang="ru-RU" sz="1800" dirty="0"/>
              <a:t> 2 та 4: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>
                <a:solidFill>
                  <a:schemeClr val="bg1"/>
                </a:solidFill>
              </a:rPr>
              <a:t>Приклад. Знаходження коренів рівнянь методом половинного ділення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035293" y="5771550"/>
            <a:ext cx="359702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(half-interval-method sin 2.0 4.0)</a:t>
            </a:r>
          </a:p>
          <a:p>
            <a:r>
              <a:rPr lang="uk-UA" sz="1800" i="1" dirty="0">
                <a:solidFill>
                  <a:srgbClr val="FF0000"/>
                </a:solidFill>
              </a:rPr>
              <a:t>3.14111328125</a:t>
            </a:r>
            <a:endParaRPr lang="uk-UA" sz="1800" dirty="0">
              <a:solidFill>
                <a:srgbClr val="FF0000"/>
              </a:solidFill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8833806" y="5229200"/>
            <a:ext cx="286530" cy="487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541894" y="6034257"/>
            <a:ext cx="12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dirty="0">
                <a:solidFill>
                  <a:srgbClr val="FF0000"/>
                </a:solidFill>
              </a:rPr>
              <a:t>Результат </a:t>
            </a:r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5943600" y="6215956"/>
            <a:ext cx="1091692" cy="142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036035"/>
      </p:ext>
    </p:extLst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950694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/>
              <a:t>Число </a:t>
            </a:r>
            <a:r>
              <a:rPr lang="en-US" sz="1800" b="1" dirty="0">
                <a:solidFill>
                  <a:srgbClr val="0000CC"/>
                </a:solidFill>
              </a:rPr>
              <a:t>x </a:t>
            </a:r>
            <a:r>
              <a:rPr lang="uk-UA" sz="1800" dirty="0"/>
              <a:t>називається нерухомою (фіксованою) точкою (</a:t>
            </a:r>
            <a:r>
              <a:rPr lang="en-US" sz="1800" dirty="0"/>
              <a:t>fixed point) </a:t>
            </a:r>
            <a:r>
              <a:rPr lang="uk-UA" sz="1800" dirty="0"/>
              <a:t>функції </a:t>
            </a:r>
            <a:r>
              <a:rPr lang="en-US" sz="1800" b="1" dirty="0">
                <a:solidFill>
                  <a:srgbClr val="0000CC"/>
                </a:solidFill>
              </a:rPr>
              <a:t>f, </a:t>
            </a:r>
            <a:r>
              <a:rPr lang="uk-UA" sz="1800" dirty="0"/>
              <a:t>якщо воно задовольняє рівнянню </a:t>
            </a:r>
            <a:r>
              <a:rPr lang="en-US" sz="1800" b="1" dirty="0">
                <a:solidFill>
                  <a:srgbClr val="0000CC"/>
                </a:solidFill>
              </a:rPr>
              <a:t>f (x) = x</a:t>
            </a:r>
            <a:r>
              <a:rPr lang="en-US" sz="1800" dirty="0"/>
              <a:t>. </a:t>
            </a:r>
            <a:endParaRPr lang="uk-UA" sz="1800" dirty="0"/>
          </a:p>
          <a:p>
            <a:r>
              <a:rPr lang="uk-UA" sz="1800" dirty="0"/>
              <a:t>Для деяких функцій </a:t>
            </a:r>
            <a:r>
              <a:rPr lang="en-US" sz="1800" b="1" dirty="0">
                <a:solidFill>
                  <a:srgbClr val="0000CC"/>
                </a:solidFill>
              </a:rPr>
              <a:t>f</a:t>
            </a:r>
            <a:r>
              <a:rPr lang="en-US" sz="1800" dirty="0"/>
              <a:t> </a:t>
            </a:r>
            <a:r>
              <a:rPr lang="uk-UA" sz="1800" dirty="0"/>
              <a:t>можна знайти нерухому точку, почавши з якогось значення і застосовуючи </a:t>
            </a:r>
            <a:r>
              <a:rPr lang="en-US" sz="1800" b="1" dirty="0">
                <a:solidFill>
                  <a:srgbClr val="0000CC"/>
                </a:solidFill>
              </a:rPr>
              <a:t>f </a:t>
            </a:r>
            <a:r>
              <a:rPr lang="uk-UA" sz="1800" dirty="0"/>
              <a:t>багаторазово:</a:t>
            </a:r>
          </a:p>
          <a:p>
            <a:pPr algn="ctr"/>
            <a:r>
              <a:rPr lang="en-US" sz="1800" b="1" dirty="0">
                <a:solidFill>
                  <a:srgbClr val="0000CC"/>
                </a:solidFill>
              </a:rPr>
              <a:t>f (x), f (f (x)), f (f (f (x))),. . .</a:t>
            </a:r>
          </a:p>
          <a:p>
            <a:r>
              <a:rPr lang="uk-UA" sz="1800" dirty="0"/>
              <a:t>поки значення не перестане сильно змінюватися. </a:t>
            </a:r>
          </a:p>
          <a:p>
            <a:r>
              <a:rPr lang="uk-UA" sz="1800" dirty="0"/>
              <a:t>За допомогою цієї ідеї можна скласти процедуру </a:t>
            </a:r>
            <a:r>
              <a:rPr lang="en-US" sz="1800" b="1" dirty="0">
                <a:solidFill>
                  <a:srgbClr val="0000CC"/>
                </a:solidFill>
              </a:rPr>
              <a:t>fixed-point, </a:t>
            </a:r>
            <a:r>
              <a:rPr lang="uk-UA" sz="1800" dirty="0"/>
              <a:t>яка в якості аргументів приймає функцію і початкове значення і виробляє наближення до нерухомої точки функції. Багато разів застосовуємо функцію, поки не знайдеться два послідовних значення, різниця між якими менше деякої заданої чутливості: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6141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dirty="0">
                <a:solidFill>
                  <a:schemeClr val="bg1"/>
                </a:solidFill>
              </a:rPr>
              <a:t>Приклад. </a:t>
            </a:r>
            <a:r>
              <a:rPr lang="uk-UA" sz="2800" b="1" dirty="0">
                <a:solidFill>
                  <a:schemeClr val="bg1"/>
                </a:solidFill>
              </a:rPr>
              <a:t>Знаходження нерухомих точок функцій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205605" y="4079080"/>
            <a:ext cx="3175869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tolerance 0.00001)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30477" y="3813017"/>
            <a:ext cx="5206754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(fixed-point f first-guess)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</a:t>
            </a:r>
            <a:r>
              <a:rPr lang="en-US" sz="1800" dirty="0">
                <a:solidFill>
                  <a:srgbClr val="0000CC"/>
                </a:solidFill>
              </a:rPr>
              <a:t>(define (close-enough? v1 v2)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   </a:t>
            </a:r>
            <a:r>
              <a:rPr lang="en-US" sz="1800" dirty="0">
                <a:solidFill>
                  <a:srgbClr val="0000CC"/>
                </a:solidFill>
              </a:rPr>
              <a:t>(&lt; (abs (- v1 v2)) tolerance))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</a:t>
            </a:r>
            <a:r>
              <a:rPr lang="en-US" sz="1800" dirty="0">
                <a:solidFill>
                  <a:srgbClr val="0000CC"/>
                </a:solidFill>
              </a:rPr>
              <a:t>(define (try guess)</a:t>
            </a:r>
            <a:endParaRPr lang="uk-UA" sz="1800" dirty="0">
              <a:solidFill>
                <a:srgbClr val="0000CC"/>
              </a:solidFill>
            </a:endParaRPr>
          </a:p>
          <a:p>
            <a:r>
              <a:rPr lang="uk-UA" sz="1800" dirty="0">
                <a:solidFill>
                  <a:srgbClr val="0000CC"/>
                </a:solidFill>
              </a:rPr>
              <a:t>       </a:t>
            </a:r>
            <a:r>
              <a:rPr lang="en-US" sz="1800" dirty="0">
                <a:solidFill>
                  <a:srgbClr val="0000CC"/>
                </a:solidFill>
              </a:rPr>
              <a:t>(let ((next (f guess)))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</a:t>
            </a:r>
            <a:r>
              <a:rPr lang="en-US" sz="1800" dirty="0">
                <a:solidFill>
                  <a:srgbClr val="0000CC"/>
                </a:solidFill>
              </a:rPr>
              <a:t>(if (close-enough? guess next)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    </a:t>
            </a:r>
            <a:r>
              <a:rPr lang="en-US" sz="1800" dirty="0">
                <a:solidFill>
                  <a:srgbClr val="0000CC"/>
                </a:solidFill>
              </a:rPr>
              <a:t>next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    </a:t>
            </a:r>
            <a:r>
              <a:rPr lang="en-US" sz="1800" dirty="0">
                <a:solidFill>
                  <a:srgbClr val="0000CC"/>
                </a:solidFill>
              </a:rPr>
              <a:t>(</a:t>
            </a:r>
            <a:r>
              <a:rPr lang="uk-UA" sz="1800" dirty="0">
                <a:solidFill>
                  <a:srgbClr val="0000CC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try next))))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</a:t>
            </a:r>
            <a:r>
              <a:rPr lang="en-US" sz="1800" dirty="0">
                <a:solidFill>
                  <a:srgbClr val="0000CC"/>
                </a:solidFill>
              </a:rPr>
              <a:t>(try first-guess))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219201" y="5445224"/>
            <a:ext cx="2577854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(fixed-point </a:t>
            </a:r>
            <a:r>
              <a:rPr lang="en-US" sz="2000" dirty="0" err="1">
                <a:solidFill>
                  <a:srgbClr val="0000CC"/>
                </a:solidFill>
              </a:rPr>
              <a:t>cos</a:t>
            </a:r>
            <a:r>
              <a:rPr lang="en-US" sz="2000" dirty="0">
                <a:solidFill>
                  <a:srgbClr val="0000CC"/>
                </a:solidFill>
              </a:rPr>
              <a:t> 1.0)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.7390822985224023</a:t>
            </a:r>
            <a:endParaRPr lang="uk-UA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14762"/>
      </p:ext>
    </p:extLst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6141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dirty="0">
                <a:solidFill>
                  <a:schemeClr val="bg1"/>
                </a:solidFill>
              </a:rPr>
              <a:t>Приклад. </a:t>
            </a:r>
            <a:r>
              <a:rPr lang="uk-UA" sz="2800" b="1" dirty="0">
                <a:solidFill>
                  <a:schemeClr val="bg1"/>
                </a:solidFill>
              </a:rPr>
              <a:t>Знаходження нерухомих точок функцій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46766" y="1182890"/>
            <a:ext cx="3901162" cy="383181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CC"/>
                </a:solidFill>
              </a:rPr>
              <a:t>(define (fixed-point f first-guess)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     </a:t>
            </a:r>
            <a:r>
              <a:rPr lang="en-US" sz="1800" dirty="0">
                <a:solidFill>
                  <a:srgbClr val="0000CC"/>
                </a:solidFill>
              </a:rPr>
              <a:t>(define (close-enough? v1 v2)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          </a:t>
            </a:r>
            <a:r>
              <a:rPr lang="en-US" sz="1800" dirty="0">
                <a:solidFill>
                  <a:srgbClr val="0000CC"/>
                </a:solidFill>
              </a:rPr>
              <a:t>(&lt; (abs (- v1 v2)) tolerance))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</a:t>
            </a:r>
            <a:r>
              <a:rPr lang="en-US" sz="1800" dirty="0">
                <a:solidFill>
                  <a:srgbClr val="0000CC"/>
                </a:solidFill>
              </a:rPr>
              <a:t>(define (try guess)</a:t>
            </a:r>
            <a:endParaRPr lang="uk-UA" sz="1800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    </a:t>
            </a:r>
            <a:r>
              <a:rPr lang="en-US" sz="1800" dirty="0">
                <a:solidFill>
                  <a:srgbClr val="0000CC"/>
                </a:solidFill>
              </a:rPr>
              <a:t>(let ((next (f guess)))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       </a:t>
            </a:r>
            <a:r>
              <a:rPr lang="en-US" sz="1800" dirty="0">
                <a:solidFill>
                  <a:srgbClr val="0000CC"/>
                </a:solidFill>
              </a:rPr>
              <a:t>(if (close-enough? guess next)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           </a:t>
            </a:r>
            <a:r>
              <a:rPr lang="en-US" sz="1800" dirty="0">
                <a:solidFill>
                  <a:srgbClr val="0000CC"/>
                </a:solidFill>
              </a:rPr>
              <a:t>next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           </a:t>
            </a:r>
            <a:r>
              <a:rPr lang="en-US" sz="1800" dirty="0">
                <a:solidFill>
                  <a:srgbClr val="0000CC"/>
                </a:solidFill>
              </a:rPr>
              <a:t>(</a:t>
            </a:r>
            <a:r>
              <a:rPr lang="uk-UA" sz="1800" dirty="0">
                <a:solidFill>
                  <a:srgbClr val="0000CC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try next))))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  </a:t>
            </a:r>
            <a:r>
              <a:rPr lang="en-US" sz="1800" dirty="0">
                <a:solidFill>
                  <a:srgbClr val="0000CC"/>
                </a:solidFill>
              </a:rPr>
              <a:t>(try first-guess))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91944" y="1196753"/>
            <a:ext cx="504848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uk-UA" sz="1600" dirty="0">
                <a:solidFill>
                  <a:srgbClr val="006600"/>
                </a:solidFill>
              </a:rPr>
              <a:t>Форма зв</a:t>
            </a:r>
            <a:r>
              <a:rPr lang="en-US" sz="1600" dirty="0">
                <a:solidFill>
                  <a:srgbClr val="006600"/>
                </a:solidFill>
              </a:rPr>
              <a:t>’</a:t>
            </a:r>
            <a:r>
              <a:rPr lang="uk-UA" sz="1600" dirty="0" err="1">
                <a:solidFill>
                  <a:srgbClr val="006600"/>
                </a:solidFill>
              </a:rPr>
              <a:t>язування</a:t>
            </a:r>
            <a:r>
              <a:rPr lang="uk-UA" sz="1600" dirty="0">
                <a:solidFill>
                  <a:srgbClr val="006600"/>
                </a:solidFill>
              </a:rPr>
              <a:t> імені функції </a:t>
            </a:r>
            <a:r>
              <a:rPr lang="en-US" sz="1600" dirty="0">
                <a:solidFill>
                  <a:srgbClr val="006600"/>
                </a:solidFill>
              </a:rPr>
              <a:t>f</a:t>
            </a:r>
            <a:r>
              <a:rPr lang="uk-UA" sz="1600" dirty="0">
                <a:solidFill>
                  <a:srgbClr val="006600"/>
                </a:solidFill>
              </a:rPr>
              <a:t> з параметром </a:t>
            </a:r>
            <a:r>
              <a:rPr lang="en-US" sz="1600" dirty="0">
                <a:solidFill>
                  <a:srgbClr val="0000CC"/>
                </a:solidFill>
              </a:rPr>
              <a:t>first-guess</a:t>
            </a:r>
            <a:endParaRPr lang="uk-UA" sz="1600" dirty="0">
              <a:solidFill>
                <a:srgbClr val="0066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628910" y="1844825"/>
            <a:ext cx="504848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uk-UA" sz="1600" dirty="0">
                <a:solidFill>
                  <a:srgbClr val="006600"/>
                </a:solidFill>
              </a:rPr>
              <a:t>Форма зв</a:t>
            </a:r>
            <a:r>
              <a:rPr lang="en-US" sz="1600" dirty="0">
                <a:solidFill>
                  <a:srgbClr val="006600"/>
                </a:solidFill>
              </a:rPr>
              <a:t>’</a:t>
            </a:r>
            <a:r>
              <a:rPr lang="uk-UA" sz="1600" dirty="0" err="1">
                <a:solidFill>
                  <a:srgbClr val="006600"/>
                </a:solidFill>
              </a:rPr>
              <a:t>язування</a:t>
            </a:r>
            <a:r>
              <a:rPr lang="uk-UA" sz="1600" dirty="0">
                <a:solidFill>
                  <a:srgbClr val="006600"/>
                </a:solidFill>
              </a:rPr>
              <a:t> імені функції </a:t>
            </a:r>
            <a:r>
              <a:rPr lang="en-US" sz="1600" dirty="0">
                <a:solidFill>
                  <a:srgbClr val="006600"/>
                </a:solidFill>
              </a:rPr>
              <a:t>f</a:t>
            </a:r>
            <a:r>
              <a:rPr lang="uk-UA" sz="1600" dirty="0">
                <a:solidFill>
                  <a:srgbClr val="006600"/>
                </a:solidFill>
              </a:rPr>
              <a:t> з параметром </a:t>
            </a:r>
            <a:r>
              <a:rPr lang="en-US" sz="1600" dirty="0">
                <a:solidFill>
                  <a:srgbClr val="0000CC"/>
                </a:solidFill>
              </a:rPr>
              <a:t>first-guess</a:t>
            </a:r>
            <a:endParaRPr lang="uk-UA" sz="16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44461"/>
      </p:ext>
    </p:extLst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5835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Процедури як значення, що повертаються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14500" y="948035"/>
            <a:ext cx="8515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latin typeface="+mn-lt"/>
              </a:rPr>
              <a:t>Ідея</a:t>
            </a:r>
            <a:r>
              <a:rPr lang="ru-RU" sz="2000" dirty="0">
                <a:latin typeface="+mn-lt"/>
              </a:rPr>
              <a:t> – </a:t>
            </a:r>
            <a:r>
              <a:rPr lang="ru-RU" sz="2000" dirty="0" err="1">
                <a:latin typeface="+mn-lt"/>
              </a:rPr>
              <a:t>створити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процедури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які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повертають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значення</a:t>
            </a:r>
            <a:r>
              <a:rPr lang="ru-RU" sz="2000" dirty="0">
                <a:latin typeface="+mn-lt"/>
              </a:rPr>
              <a:t> у </a:t>
            </a:r>
            <a:r>
              <a:rPr lang="ru-RU" sz="2000" dirty="0" err="1">
                <a:latin typeface="+mn-lt"/>
              </a:rPr>
              <a:t>вигляді</a:t>
            </a:r>
            <a:r>
              <a:rPr lang="ru-RU" sz="2000" dirty="0">
                <a:latin typeface="+mn-lt"/>
              </a:rPr>
              <a:t> процедур</a:t>
            </a:r>
            <a:endParaRPr lang="uk-UA" sz="2000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47825" y="1418080"/>
            <a:ext cx="89926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err="1">
                <a:latin typeface="+mn-lt"/>
              </a:rPr>
              <a:t>Розгляднемо</a:t>
            </a:r>
            <a:r>
              <a:rPr lang="uk-UA" sz="2000" dirty="0">
                <a:latin typeface="+mn-lt"/>
              </a:rPr>
              <a:t> </a:t>
            </a:r>
            <a:r>
              <a:rPr lang="uk-UA" sz="2000" b="1" dirty="0">
                <a:latin typeface="+mn-lt"/>
              </a:rPr>
              <a:t>приклад процедури обчислення квадратного кореня</a:t>
            </a:r>
            <a:r>
              <a:rPr lang="uk-UA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000" b="1" dirty="0">
                <a:solidFill>
                  <a:srgbClr val="0000CC"/>
                </a:solidFill>
                <a:latin typeface="+mn-lt"/>
                <a:sym typeface="Symbol"/>
              </a:rPr>
              <a:t>х </a:t>
            </a:r>
            <a:r>
              <a:rPr lang="uk-UA" sz="2000" dirty="0">
                <a:latin typeface="+mn-lt"/>
              </a:rPr>
              <a:t>як пошук нерухомої точки, почавши з спостереження, що </a:t>
            </a:r>
            <a:r>
              <a:rPr lang="uk-UA" sz="2000" b="1" dirty="0">
                <a:solidFill>
                  <a:srgbClr val="0000CC"/>
                </a:solidFill>
                <a:latin typeface="+mn-lt"/>
              </a:rPr>
              <a:t>√х </a:t>
            </a:r>
            <a:r>
              <a:rPr lang="uk-UA" sz="2000" dirty="0">
                <a:latin typeface="+mn-lt"/>
              </a:rPr>
              <a:t>є нерухома точка функції</a:t>
            </a:r>
            <a:r>
              <a:rPr lang="uk-UA" sz="2000" b="1" dirty="0">
                <a:solidFill>
                  <a:srgbClr val="0000CC"/>
                </a:solidFill>
                <a:latin typeface="+mn-lt"/>
              </a:rPr>
              <a:t> </a:t>
            </a:r>
          </a:p>
          <a:p>
            <a:r>
              <a:rPr lang="uk-UA" sz="2000" b="1" dirty="0">
                <a:solidFill>
                  <a:srgbClr val="0000CC"/>
                </a:solidFill>
                <a:latin typeface="+mn-lt"/>
              </a:rPr>
              <a:t>у = </a:t>
            </a:r>
            <a:r>
              <a:rPr lang="en-US" sz="2000" b="1" dirty="0">
                <a:solidFill>
                  <a:srgbClr val="0000CC"/>
                </a:solidFill>
                <a:latin typeface="+mn-lt"/>
              </a:rPr>
              <a:t>x / y. </a:t>
            </a:r>
            <a:r>
              <a:rPr lang="uk-UA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000" dirty="0">
                <a:latin typeface="+mn-lt"/>
              </a:rPr>
              <a:t>Потім використовуємо гальмування усередненням, щоб змусити наближення сходитися. При цьому, отримавши функцію</a:t>
            </a:r>
            <a:r>
              <a:rPr lang="uk-UA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+mn-lt"/>
              </a:rPr>
              <a:t>f</a:t>
            </a:r>
            <a:r>
              <a:rPr lang="en-US" sz="2000" dirty="0">
                <a:latin typeface="+mn-lt"/>
              </a:rPr>
              <a:t>, </a:t>
            </a:r>
            <a:r>
              <a:rPr lang="uk-UA" sz="2000" dirty="0">
                <a:latin typeface="+mn-lt"/>
              </a:rPr>
              <a:t>повертаємо функцію, значення якої в точці</a:t>
            </a:r>
            <a:r>
              <a:rPr lang="uk-UA" sz="2000" b="1" dirty="0">
                <a:solidFill>
                  <a:srgbClr val="0000CC"/>
                </a:solidFill>
                <a:latin typeface="+mn-lt"/>
              </a:rPr>
              <a:t> х </a:t>
            </a:r>
            <a:r>
              <a:rPr lang="uk-UA" sz="2000" dirty="0">
                <a:latin typeface="+mn-lt"/>
              </a:rPr>
              <a:t>є середнє арифметичне між </a:t>
            </a:r>
            <a:r>
              <a:rPr lang="en-US" sz="2000" b="1" dirty="0">
                <a:solidFill>
                  <a:srgbClr val="0000CC"/>
                </a:solidFill>
                <a:latin typeface="+mn-lt"/>
              </a:rPr>
              <a:t>x</a:t>
            </a:r>
            <a:r>
              <a:rPr lang="en-US" sz="2000" dirty="0">
                <a:latin typeface="+mn-lt"/>
              </a:rPr>
              <a:t> </a:t>
            </a:r>
            <a:r>
              <a:rPr lang="uk-UA" sz="2000" dirty="0">
                <a:latin typeface="+mn-lt"/>
              </a:rPr>
              <a:t>і </a:t>
            </a:r>
            <a:r>
              <a:rPr lang="en-US" sz="2000" b="1" dirty="0">
                <a:solidFill>
                  <a:srgbClr val="0000CC"/>
                </a:solidFill>
                <a:latin typeface="+mn-lt"/>
              </a:rPr>
              <a:t>f (x)</a:t>
            </a:r>
            <a:endParaRPr lang="uk-UA" sz="20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14500" y="3114527"/>
            <a:ext cx="8629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+mn-lt"/>
              </a:rPr>
              <a:t>Процедура,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реалізує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Ідею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гальмування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усередненням</a:t>
            </a:r>
            <a:endParaRPr lang="uk-UA" sz="2000" dirty="0"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86150" y="3604856"/>
            <a:ext cx="45720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(average-damp f)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(lambda (x) (average x (f x))))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0700" y="4494045"/>
            <a:ext cx="861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аverage-damp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dirty="0">
                <a:latin typeface="+mn-lt"/>
              </a:rPr>
              <a:t>-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процедура, яка </a:t>
            </a:r>
            <a:r>
              <a:rPr lang="ru-RU" sz="2000" dirty="0" err="1">
                <a:latin typeface="+mn-lt"/>
              </a:rPr>
              <a:t>бере</a:t>
            </a:r>
            <a:r>
              <a:rPr lang="ru-RU" sz="2000" dirty="0">
                <a:latin typeface="+mn-lt"/>
              </a:rPr>
              <a:t> в </a:t>
            </a:r>
            <a:r>
              <a:rPr lang="ru-RU" sz="2000" dirty="0" err="1">
                <a:latin typeface="+mn-lt"/>
              </a:rPr>
              <a:t>якості</a:t>
            </a:r>
            <a:r>
              <a:rPr lang="ru-RU" sz="2000" dirty="0">
                <a:latin typeface="+mn-lt"/>
              </a:rPr>
              <a:t> аргументу процедуру 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f </a:t>
            </a:r>
            <a:r>
              <a:rPr lang="ru-RU" sz="2000" dirty="0">
                <a:latin typeface="+mn-lt"/>
              </a:rPr>
              <a:t>і </a:t>
            </a:r>
            <a:r>
              <a:rPr lang="ru-RU" sz="2000" dirty="0" err="1">
                <a:latin typeface="+mn-lt"/>
              </a:rPr>
              <a:t>повертає</a:t>
            </a:r>
            <a:r>
              <a:rPr lang="ru-RU" sz="2000" dirty="0">
                <a:latin typeface="+mn-lt"/>
              </a:rPr>
              <a:t> в </a:t>
            </a:r>
            <a:r>
              <a:rPr lang="ru-RU" sz="2000" dirty="0" err="1">
                <a:latin typeface="+mn-lt"/>
              </a:rPr>
              <a:t>якості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значення</a:t>
            </a:r>
            <a:r>
              <a:rPr lang="ru-RU" sz="2000" dirty="0">
                <a:latin typeface="+mn-lt"/>
              </a:rPr>
              <a:t> процедуру (</a:t>
            </a:r>
            <a:r>
              <a:rPr lang="ru-RU" sz="2000" dirty="0" err="1">
                <a:latin typeface="+mn-lt"/>
              </a:rPr>
              <a:t>отриману</a:t>
            </a:r>
            <a:r>
              <a:rPr lang="ru-RU" sz="2000" dirty="0">
                <a:latin typeface="+mn-lt"/>
              </a:rPr>
              <a:t> за </a:t>
            </a:r>
            <a:r>
              <a:rPr lang="ru-RU" sz="2000" dirty="0" err="1">
                <a:latin typeface="+mn-lt"/>
              </a:rPr>
              <a:t>допомогою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lambda</a:t>
            </a:r>
            <a:r>
              <a:rPr lang="ru-RU" sz="2000" dirty="0">
                <a:latin typeface="+mn-lt"/>
              </a:rPr>
              <a:t>), яка, будучи </a:t>
            </a:r>
            <a:r>
              <a:rPr lang="ru-RU" sz="2000" dirty="0" err="1">
                <a:latin typeface="+mn-lt"/>
              </a:rPr>
              <a:t>застосована</a:t>
            </a:r>
            <a:r>
              <a:rPr lang="ru-RU" sz="2000" dirty="0">
                <a:latin typeface="+mn-lt"/>
              </a:rPr>
              <a:t> до числа 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x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повертає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середнє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між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x</a:t>
            </a:r>
            <a:r>
              <a:rPr lang="ru-RU" sz="2000" dirty="0">
                <a:latin typeface="+mn-lt"/>
              </a:rPr>
              <a:t> і (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f x</a:t>
            </a:r>
            <a:r>
              <a:rPr lang="ru-RU" sz="2000" dirty="0">
                <a:latin typeface="+mn-lt"/>
              </a:rPr>
              <a:t>).</a:t>
            </a:r>
            <a:endParaRPr lang="uk-UA" sz="2000" dirty="0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28800" y="5640171"/>
            <a:ext cx="331470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((average-damp square) 10)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55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67350" y="5509708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err="1">
                <a:latin typeface="+mn-lt"/>
              </a:rPr>
              <a:t>Застосування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average-damp</a:t>
            </a:r>
            <a:r>
              <a:rPr lang="ru-RU" sz="2000" dirty="0">
                <a:latin typeface="+mn-lt"/>
              </a:rPr>
              <a:t> до </a:t>
            </a:r>
            <a:r>
              <a:rPr lang="ru-RU" sz="2000" dirty="0" err="1">
                <a:latin typeface="+mn-lt"/>
              </a:rPr>
              <a:t>процедури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square</a:t>
            </a:r>
            <a:r>
              <a:rPr lang="ru-RU" sz="2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отримує</a:t>
            </a:r>
            <a:r>
              <a:rPr lang="ru-RU" sz="2000" dirty="0">
                <a:latin typeface="+mn-lt"/>
              </a:rPr>
              <a:t> процедуру, </a:t>
            </a:r>
            <a:r>
              <a:rPr lang="ru-RU" sz="2000" dirty="0" err="1">
                <a:latin typeface="+mn-lt"/>
              </a:rPr>
              <a:t>значенням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якої</a:t>
            </a:r>
            <a:r>
              <a:rPr lang="ru-RU" sz="2000" dirty="0">
                <a:latin typeface="+mn-lt"/>
              </a:rPr>
              <a:t> для </a:t>
            </a:r>
            <a:r>
              <a:rPr lang="ru-RU" sz="2000" dirty="0" err="1">
                <a:latin typeface="+mn-lt"/>
              </a:rPr>
              <a:t>деякого</a:t>
            </a:r>
            <a:r>
              <a:rPr lang="ru-RU" sz="2000" dirty="0">
                <a:latin typeface="+mn-lt"/>
              </a:rPr>
              <a:t> числа x буде </a:t>
            </a:r>
            <a:r>
              <a:rPr lang="ru-RU" sz="2000" dirty="0" err="1">
                <a:latin typeface="+mn-lt"/>
              </a:rPr>
              <a:t>середнє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між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x </a:t>
            </a:r>
            <a:r>
              <a:rPr lang="ru-RU" sz="2000" dirty="0">
                <a:latin typeface="+mn-lt"/>
              </a:rPr>
              <a:t>і 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x</a:t>
            </a:r>
            <a:r>
              <a:rPr lang="ru-RU" sz="2000" b="1" baseline="30000" dirty="0">
                <a:solidFill>
                  <a:srgbClr val="0000CC"/>
                </a:solidFill>
                <a:latin typeface="+mn-lt"/>
              </a:rPr>
              <a:t>2</a:t>
            </a:r>
            <a:r>
              <a:rPr lang="ru-RU" sz="2000" dirty="0">
                <a:latin typeface="+mn-lt"/>
              </a:rPr>
              <a:t>.</a:t>
            </a:r>
            <a:endParaRPr lang="uk-UA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9976369"/>
      </p:ext>
    </p:extLst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81200" y="1005185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Використовуючи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average-damp</a:t>
            </a:r>
            <a:r>
              <a:rPr lang="ru-RU" sz="2000" dirty="0"/>
              <a:t>, ми </a:t>
            </a:r>
            <a:r>
              <a:rPr lang="ru-RU" sz="2000" dirty="0" err="1"/>
              <a:t>можемо</a:t>
            </a:r>
            <a:r>
              <a:rPr lang="ru-RU" sz="2000" dirty="0"/>
              <a:t> </a:t>
            </a:r>
            <a:r>
              <a:rPr lang="ru-RU" sz="2000" dirty="0" err="1"/>
              <a:t>переформулювати</a:t>
            </a:r>
            <a:r>
              <a:rPr lang="ru-RU" sz="2000" dirty="0"/>
              <a:t> процедуру </a:t>
            </a:r>
            <a:r>
              <a:rPr lang="ru-RU" sz="2000" dirty="0" err="1"/>
              <a:t>обчислення</a:t>
            </a:r>
            <a:r>
              <a:rPr lang="ru-RU" sz="2000" dirty="0"/>
              <a:t> квадратного </a:t>
            </a:r>
            <a:r>
              <a:rPr lang="ru-RU" sz="2000" dirty="0" err="1"/>
              <a:t>кореня</a:t>
            </a:r>
            <a:r>
              <a:rPr lang="ru-RU" sz="2000" dirty="0"/>
              <a:t> </a:t>
            </a:r>
            <a:r>
              <a:rPr lang="ru-RU" sz="2000" dirty="0" err="1"/>
              <a:t>наступним</a:t>
            </a:r>
            <a:r>
              <a:rPr lang="ru-RU" sz="2000" dirty="0"/>
              <a:t> чином: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86150" y="2052936"/>
            <a:ext cx="601980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sqrt</a:t>
            </a:r>
            <a:r>
              <a:rPr lang="en-US" sz="2000" dirty="0">
                <a:solidFill>
                  <a:srgbClr val="0000CC"/>
                </a:solidFill>
              </a:rPr>
              <a:t> x)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fr-FR" sz="2000" dirty="0">
                <a:solidFill>
                  <a:srgbClr val="0000CC"/>
                </a:solidFill>
              </a:rPr>
              <a:t>(fixed-point (average-damp (lambda (y) (/ x y)))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1.0))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33600" y="3272135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узагальнрити</a:t>
            </a:r>
            <a:r>
              <a:rPr lang="ru-RU" sz="2000" dirty="0"/>
              <a:t> процедуру </a:t>
            </a:r>
            <a:r>
              <a:rPr lang="ru-RU" sz="2000" dirty="0" err="1"/>
              <a:t>пошуку</a:t>
            </a:r>
            <a:r>
              <a:rPr lang="ru-RU" sz="2000" dirty="0"/>
              <a:t> квадратного </a:t>
            </a:r>
            <a:r>
              <a:rPr lang="ru-RU" sz="2000" dirty="0" err="1"/>
              <a:t>кореня</a:t>
            </a:r>
            <a:r>
              <a:rPr lang="ru-RU" sz="2000" dirty="0"/>
              <a:t> так,</a:t>
            </a:r>
          </a:p>
          <a:p>
            <a:r>
              <a:rPr lang="ru-RU" sz="2000" dirty="0" err="1"/>
              <a:t>щоб</a:t>
            </a:r>
            <a:r>
              <a:rPr lang="ru-RU" sz="2000" dirty="0"/>
              <a:t> вона </a:t>
            </a:r>
            <a:r>
              <a:rPr lang="ru-RU" sz="2000" dirty="0" err="1"/>
              <a:t>отримувала</a:t>
            </a:r>
            <a:r>
              <a:rPr lang="ru-RU" sz="2000" dirty="0"/>
              <a:t> </a:t>
            </a:r>
            <a:r>
              <a:rPr lang="ru-RU" sz="2000" dirty="0" err="1"/>
              <a:t>кубічні</a:t>
            </a:r>
            <a:r>
              <a:rPr lang="ru-RU" sz="2000" dirty="0"/>
              <a:t> </a:t>
            </a:r>
            <a:r>
              <a:rPr lang="ru-RU" sz="2000" dirty="0" err="1"/>
              <a:t>корені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57450" y="4276637"/>
            <a:ext cx="649605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(cube-root x)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(fixed-point (average-damp (lambda (y) (/ x (square y))))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1.0))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24000" y="583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Процедури як значення, що повертаються</a:t>
            </a:r>
            <a:endParaRPr lang="uk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6996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78884" y="1124744"/>
            <a:ext cx="911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можуть</a:t>
            </a:r>
            <a:r>
              <a:rPr lang="ru-RU" sz="2000" dirty="0"/>
              <a:t> </a:t>
            </a:r>
            <a:r>
              <a:rPr lang="ru-RU" sz="2000" dirty="0" err="1"/>
              <a:t>також</a:t>
            </a:r>
            <a:r>
              <a:rPr lang="ru-RU" sz="2000" dirty="0"/>
              <a:t> </a:t>
            </a:r>
            <a:r>
              <a:rPr lang="ru-RU" sz="2000" dirty="0" err="1"/>
              <a:t>використовуватися</a:t>
            </a:r>
            <a:r>
              <a:rPr lang="ru-RU" sz="2000" dirty="0"/>
              <a:t> для </a:t>
            </a:r>
            <a:r>
              <a:rPr lang="ru-RU" sz="2000" dirty="0" err="1"/>
              <a:t>пробудови</a:t>
            </a:r>
            <a:r>
              <a:rPr lang="ru-RU" sz="2000" dirty="0"/>
              <a:t> процедур.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27849" y="116633"/>
            <a:ext cx="2449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>
                <a:solidFill>
                  <a:schemeClr val="bg1"/>
                </a:solidFill>
              </a:rPr>
              <a:t>Процедури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79955" y="1772817"/>
            <a:ext cx="2016224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it-IT" sz="2200" dirty="0">
                <a:solidFill>
                  <a:srgbClr val="0000CC"/>
                </a:solidFill>
              </a:rPr>
              <a:t>(define (f x)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it-IT" sz="2200" dirty="0">
                <a:solidFill>
                  <a:srgbClr val="0000CC"/>
                </a:solidFill>
              </a:rPr>
              <a:t>(+ x 42))</a:t>
            </a:r>
            <a:endParaRPr lang="ru-RU" sz="2200" dirty="0">
              <a:solidFill>
                <a:srgbClr val="0000CC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279576" y="1524855"/>
            <a:ext cx="576064" cy="42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5314802" y="1772816"/>
            <a:ext cx="5325626" cy="539280"/>
            <a:chOff x="5314802" y="1772816"/>
            <a:chExt cx="5325626" cy="539280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5314802" y="1837856"/>
              <a:ext cx="2032817" cy="474240"/>
              <a:chOff x="4613098" y="1794066"/>
              <a:chExt cx="2032817" cy="474240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4613098" y="1794066"/>
                <a:ext cx="84510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200" dirty="0">
                    <a:solidFill>
                      <a:srgbClr val="FF0000"/>
                    </a:solidFill>
                  </a:rPr>
                  <a:t>(f 23)</a:t>
                </a:r>
                <a:endParaRPr lang="ru-RU" sz="2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Стрелка вправо 6"/>
              <p:cNvSpPr/>
              <p:nvPr/>
            </p:nvSpPr>
            <p:spPr>
              <a:xfrm>
                <a:off x="5508104" y="1948191"/>
                <a:ext cx="576064" cy="24012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20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6147060" y="1837419"/>
                <a:ext cx="49885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200" dirty="0">
                    <a:solidFill>
                      <a:srgbClr val="FF0000"/>
                    </a:solidFill>
                  </a:rPr>
                  <a:t>65</a:t>
                </a:r>
                <a:endParaRPr lang="ru-RU" sz="2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8007624" y="1772816"/>
              <a:ext cx="2632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000" dirty="0">
                  <a:solidFill>
                    <a:srgbClr val="FF0000"/>
                  </a:solidFill>
                </a:rPr>
                <a:t>Виклик процедури</a:t>
              </a:r>
              <a:endParaRPr lang="ru-RU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Прямая со стрелкой 13"/>
            <p:cNvCxnSpPr>
              <a:stCxn id="11" idx="1"/>
              <a:endCxn id="8" idx="3"/>
            </p:cNvCxnSpPr>
            <p:nvPr/>
          </p:nvCxnSpPr>
          <p:spPr>
            <a:xfrm flipH="1">
              <a:off x="7347618" y="1972871"/>
              <a:ext cx="660006" cy="123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Прямоугольник 14"/>
          <p:cNvSpPr/>
          <p:nvPr/>
        </p:nvSpPr>
        <p:spPr>
          <a:xfrm>
            <a:off x="156100" y="2833703"/>
            <a:ext cx="120359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Процедура є </a:t>
            </a:r>
            <a:r>
              <a:rPr lang="ru-RU" sz="2000" dirty="0" err="1"/>
              <a:t>абстракцією</a:t>
            </a:r>
            <a:r>
              <a:rPr lang="ru-RU" sz="2000" dirty="0"/>
              <a:t> </a:t>
            </a:r>
            <a:r>
              <a:rPr lang="ru-RU" sz="2000" dirty="0" err="1"/>
              <a:t>виразу</a:t>
            </a:r>
            <a:r>
              <a:rPr lang="ru-RU" sz="2000" dirty="0"/>
              <a:t>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dirty="0" err="1"/>
              <a:t>об'єктів</a:t>
            </a:r>
            <a:r>
              <a:rPr lang="ru-RU" sz="2000" dirty="0"/>
              <a:t>. </a:t>
            </a:r>
          </a:p>
          <a:p>
            <a:r>
              <a:rPr lang="ru-RU" sz="2000" dirty="0" err="1"/>
              <a:t>Круглі</a:t>
            </a:r>
            <a:r>
              <a:rPr lang="ru-RU" sz="2000" dirty="0"/>
              <a:t> дужки </a:t>
            </a:r>
            <a:r>
              <a:rPr lang="ru-RU" sz="2000" dirty="0" err="1"/>
              <a:t>навколо</a:t>
            </a:r>
            <a:r>
              <a:rPr lang="ru-RU" sz="2000" dirty="0"/>
              <a:t> </a:t>
            </a:r>
            <a:r>
              <a:rPr lang="ru-RU" sz="2400" b="1" dirty="0">
                <a:solidFill>
                  <a:srgbClr val="0000CC"/>
                </a:solidFill>
              </a:rPr>
              <a:t>f </a:t>
            </a:r>
            <a:r>
              <a:rPr lang="ru-RU" sz="2400" b="1" dirty="0" smtClean="0">
                <a:solidFill>
                  <a:srgbClr val="0000CC"/>
                </a:solidFill>
              </a:rPr>
              <a:t>x </a:t>
            </a:r>
            <a:r>
              <a:rPr lang="ru-RU" sz="2000" dirty="0" err="1" smtClean="0"/>
              <a:t>позначають</a:t>
            </a:r>
            <a:r>
              <a:rPr lang="ru-RU" sz="2000" dirty="0" smtClean="0"/>
              <a:t> </a:t>
            </a: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процедури</a:t>
            </a:r>
            <a:r>
              <a:rPr lang="ru-RU" sz="2000" dirty="0"/>
              <a:t>.</a:t>
            </a:r>
          </a:p>
          <a:p>
            <a:r>
              <a:rPr lang="ru-RU" sz="2000" dirty="0" err="1"/>
              <a:t>Вираз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00CC"/>
                </a:solidFill>
              </a:rPr>
              <a:t>(f 23) </a:t>
            </a:r>
            <a:r>
              <a:rPr lang="ru-RU" sz="2000" dirty="0"/>
              <a:t>є </a:t>
            </a:r>
            <a:r>
              <a:rPr lang="ru-RU" sz="2000" dirty="0" err="1" smtClean="0"/>
              <a:t>викликом</a:t>
            </a:r>
            <a:r>
              <a:rPr lang="ru-RU" sz="2000" dirty="0" smtClean="0"/>
              <a:t> </a:t>
            </a:r>
            <a:r>
              <a:rPr lang="ru-RU" sz="2000" dirty="0" err="1"/>
              <a:t>процедури</a:t>
            </a:r>
            <a:r>
              <a:rPr lang="ru-RU" sz="2000" dirty="0"/>
              <a:t>, і </a:t>
            </a:r>
            <a:r>
              <a:rPr lang="ru-RU" sz="2000" dirty="0" err="1"/>
              <a:t>означає</a:t>
            </a:r>
            <a:r>
              <a:rPr lang="ru-RU" sz="2000" dirty="0"/>
              <a:t> "</a:t>
            </a:r>
            <a:r>
              <a:rPr lang="ru-RU" sz="2000" dirty="0" err="1">
                <a:solidFill>
                  <a:srgbClr val="0000CC"/>
                </a:solidFill>
              </a:rPr>
              <a:t>вирахувати</a:t>
            </a:r>
            <a:r>
              <a:rPr lang="ru-RU" sz="2000" dirty="0">
                <a:solidFill>
                  <a:srgbClr val="0000CC"/>
                </a:solidFill>
              </a:rPr>
              <a:t> (+ х 42) (</a:t>
            </a:r>
            <a:r>
              <a:rPr lang="ru-RU" sz="2000" dirty="0" err="1">
                <a:solidFill>
                  <a:srgbClr val="0000CC"/>
                </a:solidFill>
              </a:rPr>
              <a:t>тіло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процедури</a:t>
            </a:r>
            <a:r>
              <a:rPr lang="ru-RU" sz="2000" dirty="0">
                <a:solidFill>
                  <a:srgbClr val="0000CC"/>
                </a:solidFill>
              </a:rPr>
              <a:t>) з x, </a:t>
            </a:r>
            <a:r>
              <a:rPr lang="ru-RU" sz="2000" dirty="0" err="1">
                <a:solidFill>
                  <a:srgbClr val="0000CC"/>
                </a:solidFill>
              </a:rPr>
              <a:t>прив'язаним</a:t>
            </a:r>
            <a:r>
              <a:rPr lang="ru-RU" sz="2000" dirty="0">
                <a:solidFill>
                  <a:srgbClr val="0000CC"/>
                </a:solidFill>
              </a:rPr>
              <a:t> до 23 ".</a:t>
            </a:r>
          </a:p>
          <a:p>
            <a:r>
              <a:rPr lang="ru-RU" sz="2000" dirty="0" err="1"/>
              <a:t>Оскільки</a:t>
            </a:r>
            <a:r>
              <a:rPr lang="ru-RU" sz="2000" dirty="0"/>
              <a:t> </a:t>
            </a:r>
            <a:r>
              <a:rPr lang="ru-RU" sz="2000" dirty="0" err="1"/>
              <a:t>процедури</a:t>
            </a:r>
            <a:r>
              <a:rPr lang="ru-RU" sz="2000" dirty="0"/>
              <a:t> є </a:t>
            </a:r>
            <a:r>
              <a:rPr lang="ru-RU" sz="2000" dirty="0" err="1"/>
              <a:t>об'єктами</a:t>
            </a:r>
            <a:r>
              <a:rPr lang="ru-RU" sz="2000" dirty="0"/>
              <a:t>,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передавати</a:t>
            </a:r>
            <a:r>
              <a:rPr lang="ru-RU" sz="2000" dirty="0"/>
              <a:t> в </a:t>
            </a:r>
            <a:r>
              <a:rPr lang="ru-RU" sz="2000" dirty="0" err="1"/>
              <a:t>інші</a:t>
            </a:r>
            <a:r>
              <a:rPr lang="ru-RU" sz="2000" dirty="0"/>
              <a:t> </a:t>
            </a:r>
            <a:r>
              <a:rPr lang="ru-RU" sz="2000" dirty="0" err="1"/>
              <a:t>процедури</a:t>
            </a:r>
            <a:r>
              <a:rPr lang="ru-RU" sz="2000" dirty="0"/>
              <a:t>: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673159" y="4847025"/>
            <a:ext cx="2646040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0000CC"/>
                </a:solidFill>
              </a:rPr>
              <a:t>(define (f x)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GB" sz="2200" dirty="0">
                <a:solidFill>
                  <a:srgbClr val="0000CC"/>
                </a:solidFill>
              </a:rPr>
              <a:t>(+ x 42))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(define (g p x)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GB" sz="2200" dirty="0">
                <a:solidFill>
                  <a:srgbClr val="0000CC"/>
                </a:solidFill>
              </a:rPr>
              <a:t>(p x))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7677621" y="4847025"/>
            <a:ext cx="2632804" cy="893132"/>
            <a:chOff x="7677621" y="4538667"/>
            <a:chExt cx="2632804" cy="893132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7677621" y="5000912"/>
              <a:ext cx="115929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200" dirty="0">
                  <a:solidFill>
                    <a:srgbClr val="FF0000"/>
                  </a:solidFill>
                </a:rPr>
                <a:t>(g f 23) </a:t>
              </a:r>
              <a:endParaRPr lang="ru-RU" sz="2200" dirty="0">
                <a:solidFill>
                  <a:srgbClr val="FF0000"/>
                </a:solidFill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9408400" y="4977724"/>
              <a:ext cx="49885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200" dirty="0">
                  <a:solidFill>
                    <a:srgbClr val="FF0000"/>
                  </a:solidFill>
                </a:rPr>
                <a:t>65</a:t>
              </a:r>
              <a:endParaRPr lang="ru-RU" sz="2200" dirty="0">
                <a:solidFill>
                  <a:srgbClr val="FF0000"/>
                </a:solidFill>
              </a:endParaRPr>
            </a:p>
          </p:txBody>
        </p:sp>
        <p:sp>
          <p:nvSpPr>
            <p:cNvPr id="19" name="Стрелка вправо 18"/>
            <p:cNvSpPr/>
            <p:nvPr/>
          </p:nvSpPr>
          <p:spPr>
            <a:xfrm>
              <a:off x="8747962" y="5077186"/>
              <a:ext cx="576064" cy="2401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77621" y="4538667"/>
              <a:ext cx="2632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000" dirty="0">
                  <a:solidFill>
                    <a:srgbClr val="FF0000"/>
                  </a:solidFill>
                </a:rPr>
                <a:t>Виклик процедури</a:t>
              </a:r>
              <a:endParaRPr lang="ru-RU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2978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583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Приклад. Процедури як значення, що повертаються</a:t>
            </a:r>
            <a:endParaRPr lang="uk-UA" sz="28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51020" y="917139"/>
            <a:ext cx="91169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Розглянемо поняття </a:t>
            </a:r>
            <a:r>
              <a:rPr lang="uk-UA" sz="2000" b="1" dirty="0"/>
              <a:t>похідної</a:t>
            </a:r>
            <a:r>
              <a:rPr lang="uk-UA" sz="2000" dirty="0"/>
              <a:t>. Взяття похідної, подібно до гальмування усередненням, трансформує одну функцію в іншу. </a:t>
            </a:r>
          </a:p>
          <a:p>
            <a:r>
              <a:rPr lang="uk-UA" sz="2000" dirty="0"/>
              <a:t>Наприклад, похідна функції </a:t>
            </a:r>
            <a:r>
              <a:rPr lang="en-US" sz="2000" dirty="0"/>
              <a:t> </a:t>
            </a:r>
            <a:r>
              <a:rPr lang="en-US" sz="2000" b="1" dirty="0"/>
              <a:t>x</a:t>
            </a:r>
            <a:r>
              <a:rPr lang="en-US" sz="2000" b="1" baseline="30000" dirty="0"/>
              <a:t>3</a:t>
            </a:r>
            <a:r>
              <a:rPr lang="en-US" sz="2000" b="1" dirty="0"/>
              <a:t> </a:t>
            </a:r>
            <a:r>
              <a:rPr lang="uk-UA" sz="2000" dirty="0"/>
              <a:t>є функція </a:t>
            </a:r>
            <a:r>
              <a:rPr lang="en-US" sz="2000" b="1" dirty="0"/>
              <a:t>3x</a:t>
            </a:r>
            <a:r>
              <a:rPr lang="en-US" sz="2000" b="1" baseline="30000" dirty="0"/>
              <a:t>2</a:t>
            </a:r>
            <a:r>
              <a:rPr lang="en-US" sz="2000" dirty="0"/>
              <a:t>. </a:t>
            </a:r>
            <a:endParaRPr lang="uk-UA" sz="2000" dirty="0"/>
          </a:p>
          <a:p>
            <a:r>
              <a:rPr lang="uk-UA" sz="2000" dirty="0"/>
              <a:t>У загальному випадку, якщо </a:t>
            </a:r>
            <a:r>
              <a:rPr lang="en-US" sz="2000" b="1" dirty="0">
                <a:solidFill>
                  <a:srgbClr val="0000CC"/>
                </a:solidFill>
              </a:rPr>
              <a:t>g</a:t>
            </a:r>
            <a:r>
              <a:rPr lang="en-US" sz="2000" dirty="0"/>
              <a:t> </a:t>
            </a:r>
            <a:r>
              <a:rPr lang="uk-UA" sz="2000" dirty="0"/>
              <a:t>є функція, а </a:t>
            </a:r>
            <a:r>
              <a:rPr lang="en-US" sz="2000" b="1" dirty="0">
                <a:solidFill>
                  <a:srgbClr val="0000CC"/>
                </a:solidFill>
              </a:rPr>
              <a:t>dx</a:t>
            </a:r>
            <a:r>
              <a:rPr lang="en-US" sz="2000" dirty="0"/>
              <a:t> - </a:t>
            </a:r>
            <a:r>
              <a:rPr lang="uk-UA" sz="2000" dirty="0"/>
              <a:t>маленьке число, то похідна </a:t>
            </a:r>
            <a:r>
              <a:rPr lang="en-US" sz="2000" b="1" dirty="0">
                <a:solidFill>
                  <a:srgbClr val="0000CC"/>
                </a:solidFill>
              </a:rPr>
              <a:t>Dg</a:t>
            </a:r>
            <a:r>
              <a:rPr lang="en-US" sz="2000" dirty="0"/>
              <a:t> </a:t>
            </a:r>
            <a:r>
              <a:rPr lang="uk-UA" sz="2000" dirty="0"/>
              <a:t>функції </a:t>
            </a:r>
            <a:r>
              <a:rPr lang="en-US" sz="2000" b="1" dirty="0">
                <a:solidFill>
                  <a:srgbClr val="0000CC"/>
                </a:solidFill>
              </a:rPr>
              <a:t>g</a:t>
            </a:r>
            <a:r>
              <a:rPr lang="en-US" sz="2000" dirty="0"/>
              <a:t> </a:t>
            </a:r>
            <a:r>
              <a:rPr lang="uk-UA" sz="2000" dirty="0"/>
              <a:t>є функція, значення якої в кожній точці </a:t>
            </a:r>
            <a:r>
              <a:rPr lang="en-US" sz="2000" dirty="0"/>
              <a:t>x </a:t>
            </a:r>
            <a:r>
              <a:rPr lang="uk-UA" sz="2000" dirty="0"/>
              <a:t>описується формулою при </a:t>
            </a:r>
            <a:r>
              <a:rPr lang="en-US" sz="2000" b="1" dirty="0">
                <a:solidFill>
                  <a:srgbClr val="0000CC"/>
                </a:solidFill>
              </a:rPr>
              <a:t>dx</a:t>
            </a:r>
            <a:r>
              <a:rPr lang="en-US" sz="2000" dirty="0"/>
              <a:t>, </a:t>
            </a:r>
            <a:r>
              <a:rPr lang="uk-UA" sz="2000" dirty="0"/>
              <a:t>яка прагне до нуля: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761" y="2427506"/>
            <a:ext cx="4058478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291301" y="3524250"/>
            <a:ext cx="5244341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dx 0.00001)</a:t>
            </a:r>
            <a:endParaRPr lang="uk-UA" sz="2000" dirty="0">
              <a:solidFill>
                <a:srgbClr val="0000CC"/>
              </a:solidFill>
            </a:endParaRP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deriv</a:t>
            </a:r>
            <a:r>
              <a:rPr lang="en-US" sz="2000" dirty="0">
                <a:solidFill>
                  <a:srgbClr val="0000CC"/>
                </a:solidFill>
              </a:rPr>
              <a:t> g)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</a:t>
            </a:r>
            <a:r>
              <a:rPr lang="en-US" sz="2000" dirty="0">
                <a:solidFill>
                  <a:srgbClr val="0000CC"/>
                </a:solidFill>
              </a:rPr>
              <a:t>(lambda (x)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</a:t>
            </a:r>
            <a:r>
              <a:rPr lang="nn-NO" sz="2000" dirty="0">
                <a:solidFill>
                  <a:srgbClr val="0000CC"/>
                </a:solidFill>
              </a:rPr>
              <a:t>(/ (- (g (+ x dx)) (g x))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</a:t>
            </a:r>
            <a:r>
              <a:rPr lang="en-US" sz="2000" dirty="0">
                <a:solidFill>
                  <a:srgbClr val="0000CC"/>
                </a:solidFill>
              </a:rPr>
              <a:t>dx)))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52600" y="5615642"/>
            <a:ext cx="8724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/>
              <a:t>deriv</a:t>
            </a:r>
            <a:r>
              <a:rPr lang="ru-RU" sz="2000" b="1" dirty="0"/>
              <a:t> є процедурою, яка </a:t>
            </a:r>
            <a:r>
              <a:rPr lang="ru-RU" sz="2000" b="1" dirty="0" err="1"/>
              <a:t>бере</a:t>
            </a:r>
            <a:r>
              <a:rPr lang="ru-RU" sz="2000" b="1" dirty="0"/>
              <a:t> процедуру в як аргумент і </a:t>
            </a:r>
            <a:r>
              <a:rPr lang="ru-RU" sz="2000" b="1" dirty="0" err="1"/>
              <a:t>повертає</a:t>
            </a:r>
            <a:r>
              <a:rPr lang="ru-RU" sz="2000" b="1" dirty="0"/>
              <a:t> процедуру як </a:t>
            </a:r>
            <a:r>
              <a:rPr lang="ru-RU" sz="2000" b="1" dirty="0" err="1"/>
              <a:t>значення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1197539934"/>
      </p:ext>
    </p:extLst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09800" y="1219886"/>
            <a:ext cx="7296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Наприклад</a:t>
            </a:r>
            <a:r>
              <a:rPr lang="ru-RU" sz="2400" dirty="0"/>
              <a:t>, </a:t>
            </a:r>
            <a:r>
              <a:rPr lang="ru-RU" sz="2400" dirty="0" err="1"/>
              <a:t>щоб</a:t>
            </a:r>
            <a:r>
              <a:rPr lang="ru-RU" sz="2400" dirty="0"/>
              <a:t> </a:t>
            </a:r>
            <a:r>
              <a:rPr lang="ru-RU" sz="2400" dirty="0" err="1"/>
              <a:t>знайти</a:t>
            </a:r>
            <a:r>
              <a:rPr lang="ru-RU" sz="2400" dirty="0"/>
              <a:t> </a:t>
            </a:r>
            <a:r>
              <a:rPr lang="ru-RU" sz="2400" dirty="0" err="1"/>
              <a:t>наближене</a:t>
            </a:r>
            <a:r>
              <a:rPr lang="ru-RU" sz="2400" dirty="0"/>
              <a:t> </a:t>
            </a:r>
            <a:r>
              <a:rPr lang="ru-RU" sz="2400" dirty="0" err="1"/>
              <a:t>значення</a:t>
            </a:r>
            <a:r>
              <a:rPr lang="ru-RU" sz="2400" dirty="0"/>
              <a:t> </a:t>
            </a:r>
            <a:r>
              <a:rPr lang="ru-RU" sz="2400" dirty="0" err="1"/>
              <a:t>похідної</a:t>
            </a:r>
            <a:r>
              <a:rPr lang="ru-RU" sz="2400" dirty="0"/>
              <a:t>  x</a:t>
            </a:r>
            <a:r>
              <a:rPr lang="ru-RU" sz="2400" baseline="30000" dirty="0"/>
              <a:t>3 </a:t>
            </a:r>
            <a:r>
              <a:rPr lang="ru-RU" sz="2400" dirty="0"/>
              <a:t>в </a:t>
            </a:r>
            <a:r>
              <a:rPr lang="ru-RU" sz="2400" dirty="0" err="1"/>
              <a:t>точці</a:t>
            </a:r>
            <a:r>
              <a:rPr lang="ru-RU" sz="2400" dirty="0"/>
              <a:t> 5 :</a:t>
            </a:r>
            <a:endParaRPr lang="uk-UA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63752" y="3140969"/>
            <a:ext cx="312420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00CC"/>
                </a:solidFill>
              </a:rPr>
              <a:t>(define (cube x) (* x x x))</a:t>
            </a:r>
            <a:endParaRPr lang="uk-UA" sz="2000" dirty="0">
              <a:solidFill>
                <a:srgbClr val="0000CC"/>
              </a:solidFill>
            </a:endParaRP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((</a:t>
            </a:r>
            <a:r>
              <a:rPr lang="en-US" sz="2000" dirty="0" err="1">
                <a:solidFill>
                  <a:srgbClr val="0000CC"/>
                </a:solidFill>
              </a:rPr>
              <a:t>deriv</a:t>
            </a:r>
            <a:r>
              <a:rPr lang="en-US" sz="2000" dirty="0">
                <a:solidFill>
                  <a:srgbClr val="0000CC"/>
                </a:solidFill>
              </a:rPr>
              <a:t> cube) 5)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75.00014999664018</a:t>
            </a:r>
            <a:endParaRPr lang="uk-UA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34608"/>
      </p:ext>
    </p:extLst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3987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703513" y="46059"/>
            <a:ext cx="82438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</a:pPr>
            <a:r>
              <a:rPr lang="uk-UA" sz="2700" b="1" dirty="0">
                <a:solidFill>
                  <a:schemeClr val="bg1"/>
                </a:solidFill>
              </a:rPr>
              <a:t>Література з програмування на </a:t>
            </a:r>
            <a:r>
              <a:rPr lang="en-US" sz="2700" b="1" dirty="0">
                <a:solidFill>
                  <a:schemeClr val="bg1"/>
                </a:solidFill>
              </a:rPr>
              <a:t>Scheme</a:t>
            </a:r>
            <a:endParaRPr lang="uk-UA" sz="27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980729"/>
            <a:ext cx="9144000" cy="58169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1800" dirty="0"/>
              <a:t>Навчальні матеріали </a:t>
            </a:r>
            <a:r>
              <a:rPr lang="uk-UA" sz="1800" dirty="0" err="1"/>
              <a:t>Ковалюк</a:t>
            </a:r>
            <a:r>
              <a:rPr lang="uk-UA" sz="1800" dirty="0"/>
              <a:t> Т.В. </a:t>
            </a:r>
            <a:r>
              <a:rPr lang="en-US" sz="1800" dirty="0">
                <a:hlinkClick r:id="rId2"/>
              </a:rPr>
              <a:t>https://github.com/tkovalyuk/</a:t>
            </a:r>
            <a:endParaRPr lang="uk-UA" sz="1800" dirty="0"/>
          </a:p>
          <a:p>
            <a:pPr marL="342900" indent="-342900">
              <a:buFont typeface="+mj-lt"/>
              <a:buAutoNum type="arabicPeriod"/>
            </a:pPr>
            <a:r>
              <a:rPr lang="uk-UA" sz="1800" dirty="0"/>
              <a:t>Стандарт </a:t>
            </a:r>
            <a:r>
              <a:rPr lang="en-US" sz="1800" dirty="0"/>
              <a:t>Scheme</a:t>
            </a:r>
            <a:r>
              <a:rPr lang="uk-UA" sz="1800" dirty="0"/>
              <a:t>, версія 6.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GB" sz="1800" dirty="0">
                <a:hlinkClick r:id="rId3"/>
              </a:rPr>
              <a:t>http://www.r6rs.org/final/html/r6rs/r6rs-Z-H-2.html#node_toc_start</a:t>
            </a:r>
            <a:endParaRPr lang="uk-UA" sz="1800" dirty="0"/>
          </a:p>
          <a:p>
            <a:pPr marL="342900" indent="-342900">
              <a:buFont typeface="+mj-lt"/>
              <a:buAutoNum type="arabicPeriod"/>
            </a:pPr>
            <a:r>
              <a:rPr lang="uk-UA" sz="1800" dirty="0"/>
              <a:t>Стандарт </a:t>
            </a:r>
            <a:r>
              <a:rPr lang="en-US" sz="1800" dirty="0"/>
              <a:t>Scheme</a:t>
            </a:r>
            <a:r>
              <a:rPr lang="uk-UA" sz="1800" dirty="0"/>
              <a:t>, версія </a:t>
            </a:r>
            <a:r>
              <a:rPr lang="en-US" sz="1800" dirty="0"/>
              <a:t>7.</a:t>
            </a:r>
            <a:r>
              <a:rPr lang="uk-UA" sz="1800" dirty="0"/>
              <a:t> </a:t>
            </a:r>
            <a:r>
              <a:rPr lang="en-US" sz="1800" dirty="0"/>
              <a:t>Revised7 Report on the Algorithmic Language Scheme</a:t>
            </a:r>
            <a:r>
              <a:rPr lang="uk-UA" sz="1800" dirty="0"/>
              <a:t>. </a:t>
            </a:r>
            <a:r>
              <a:rPr lang="en-GB" sz="1800" dirty="0">
                <a:hlinkClick r:id="rId4"/>
              </a:rPr>
              <a:t>http://www.larcenists.org/Documentation/Documentation0.98/r7rs.pdf</a:t>
            </a:r>
            <a:endParaRPr lang="uk-UA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/>
              <a:t>Абельсон</a:t>
            </a:r>
            <a:r>
              <a:rPr lang="ru-RU" sz="1800" dirty="0"/>
              <a:t> Гарольд, </a:t>
            </a:r>
            <a:r>
              <a:rPr lang="ru-RU" sz="1800" dirty="0" err="1"/>
              <a:t>Сассман</a:t>
            </a:r>
            <a:r>
              <a:rPr lang="ru-RU" sz="1800" dirty="0"/>
              <a:t> </a:t>
            </a:r>
            <a:r>
              <a:rPr lang="ru-RU" sz="1800" dirty="0" err="1"/>
              <a:t>Джеральд</a:t>
            </a:r>
            <a:r>
              <a:rPr lang="ru-RU" sz="1800" dirty="0"/>
              <a:t> </a:t>
            </a:r>
            <a:r>
              <a:rPr lang="ru-RU" sz="1800" dirty="0" err="1"/>
              <a:t>Джей</a:t>
            </a:r>
            <a:r>
              <a:rPr lang="ru-RU" sz="1800" dirty="0"/>
              <a:t>, </a:t>
            </a:r>
            <a:r>
              <a:rPr lang="ru-RU" sz="1800" dirty="0" err="1"/>
              <a:t>Сассман</a:t>
            </a:r>
            <a:r>
              <a:rPr lang="ru-RU" sz="1800" dirty="0"/>
              <a:t> </a:t>
            </a:r>
            <a:r>
              <a:rPr lang="ru-RU" sz="1800" dirty="0" err="1"/>
              <a:t>Джули</a:t>
            </a:r>
            <a:r>
              <a:rPr lang="ru-RU" sz="1800" dirty="0"/>
              <a:t>. Структура и интерпретация компьютерных программ. </a:t>
            </a:r>
            <a:r>
              <a:rPr lang="en-GB" sz="1800" dirty="0">
                <a:hlinkClick r:id="rId5"/>
              </a:rPr>
              <a:t>https://www.twirpx.com/file/81061/</a:t>
            </a:r>
            <a:r>
              <a:rPr lang="uk-UA" sz="1800" dirty="0"/>
              <a:t/>
            </a:r>
            <a:br>
              <a:rPr lang="uk-UA" sz="1800" dirty="0"/>
            </a:br>
            <a:r>
              <a:rPr lang="en-GB" sz="1200" dirty="0"/>
              <a:t>https://library.kre.dp.ua/Books/2-4%20kurs/%D0%90%D0%BB%D0%B3%D0%BE%D1%80%D0%B8%D1%82%D0%BC%D0%B8%20%D1%96%20%D0%BC%D0%B5%D1%82%D0%BE%D0%B4%D0%B8%20%D0%BE%D0%B1%D1%87%D0%B8%D1%81%D0%BB%D0%B5%D0%BD%D1%8C/%D0%94%D0%BE%D0%B4%D0%B0%D1%82%D0%BA%D0%BE%D0%B2%D1%96%20%D0%BC%D0%B0%D1%82%D0%B5%D1%80%D1%96%D0%B0%D0%BB%D0%B8/%D0%90%D0%B1%D0%B5%D0%BB%D1%8C%D1%81%D0%BE%D0%BD%2C%20%D0%A1%D0%B0%D1%81%D1%81%D0%BC%D0%B0%D0%BD%20-%20%D0%A1%D1%82%D1%80%D1%83%D0%BA%D1%82%D1%83%D1%80%D0%B0%20%D0%B8%20%D0%B8%D0%BD%D1%82%D0%B5%D1%80%D0%BF%D1%80%D0%B5%D1%82%D0%B0%D1%86%D0%B8%D1%8F%20%D0%BA%D0%BE%D0%BC%D0%BF%D1%8C%D1%8E%D1%82%D0%B5%D1%80%D0%BD%D1%8B%D1%85%20%D0%BF%D1%80%D0%BE%D0%B3%D1%80%D0%B0%D0%BC%D0%BC.pd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R. Kent </a:t>
            </a:r>
            <a:r>
              <a:rPr lang="en-US" sz="1800" dirty="0" err="1"/>
              <a:t>Dybvig</a:t>
            </a:r>
            <a:r>
              <a:rPr lang="en-US" sz="1800" dirty="0"/>
              <a:t>. The Scheme Programming Language. </a:t>
            </a:r>
            <a:r>
              <a:rPr lang="en-US" sz="1800" dirty="0">
                <a:hlinkClick r:id="rId6"/>
              </a:rPr>
              <a:t>https://www.scheme.com/tspl4/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/>
              <a:t>Кристиан</a:t>
            </a:r>
            <a:r>
              <a:rPr lang="ru-RU" sz="1800" dirty="0"/>
              <a:t> </a:t>
            </a:r>
            <a:r>
              <a:rPr lang="ru-RU" sz="1800" dirty="0" err="1"/>
              <a:t>Кеннек</a:t>
            </a:r>
            <a:r>
              <a:rPr lang="ru-RU" sz="1800" dirty="0"/>
              <a:t>. Интерпретация Лиспа и </a:t>
            </a:r>
            <a:r>
              <a:rPr lang="ru-RU" sz="1800" dirty="0" err="1"/>
              <a:t>Scheme</a:t>
            </a:r>
            <a:r>
              <a:rPr lang="en-US" sz="1800" dirty="0"/>
              <a:t>. </a:t>
            </a:r>
            <a:r>
              <a:rPr lang="en-US" sz="1800" dirty="0">
                <a:hlinkClick r:id="rId7"/>
              </a:rPr>
              <a:t>http://blog.ilammy.net/lisp/index.html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/>
              <a:t>Майлингова</a:t>
            </a:r>
            <a:r>
              <a:rPr lang="ru-RU" sz="1800" dirty="0"/>
              <a:t> О. Л., </a:t>
            </a:r>
            <a:r>
              <a:rPr lang="ru-RU" sz="1800" dirty="0" err="1"/>
              <a:t>Манжелей</a:t>
            </a:r>
            <a:r>
              <a:rPr lang="ru-RU" sz="1800" dirty="0"/>
              <a:t> С. Г., </a:t>
            </a:r>
            <a:r>
              <a:rPr lang="ru-RU" sz="1800" dirty="0" err="1"/>
              <a:t>Соловская</a:t>
            </a:r>
            <a:r>
              <a:rPr lang="ru-RU" sz="1800" dirty="0"/>
              <a:t> Л. Б. </a:t>
            </a:r>
            <a:r>
              <a:rPr lang="ru-RU" sz="1800" dirty="0" err="1"/>
              <a:t>Прототипирование</a:t>
            </a:r>
            <a:r>
              <a:rPr lang="ru-RU" sz="1800" dirty="0"/>
              <a:t> программ на языке </a:t>
            </a:r>
            <a:r>
              <a:rPr lang="ru-RU" sz="1800" dirty="0" err="1"/>
              <a:t>Scheme</a:t>
            </a:r>
            <a:r>
              <a:rPr lang="en-US" sz="1800" dirty="0"/>
              <a:t>. </a:t>
            </a:r>
            <a:r>
              <a:rPr lang="en-US" sz="1800" dirty="0">
                <a:hlinkClick r:id="rId8"/>
              </a:rPr>
              <a:t>https://docplayer.ru/71381060-Prototipirovanie-programm-na-yazyke-scheme-metodicheskoe-posobie-po-praktikumu.html</a:t>
            </a:r>
            <a:r>
              <a:rPr lang="en-US" sz="1800" dirty="0"/>
              <a:t> </a:t>
            </a:r>
            <a:endParaRPr lang="ru-RU" sz="1800" dirty="0">
              <a:latin typeface="Tahoma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52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905001" y="38101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Джерела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04" y="1062336"/>
            <a:ext cx="88459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1. </a:t>
            </a:r>
            <a:r>
              <a:rPr lang="en-US" sz="2000" dirty="0"/>
              <a:t>Harold Abelson</a:t>
            </a:r>
            <a:r>
              <a:rPr lang="uk-UA" sz="2000" dirty="0"/>
              <a:t>,</a:t>
            </a:r>
            <a:r>
              <a:rPr lang="en-US" sz="2000" dirty="0"/>
              <a:t> Gerald Jay </a:t>
            </a:r>
            <a:r>
              <a:rPr lang="en-US" sz="2000" dirty="0" err="1"/>
              <a:t>Sussman</a:t>
            </a:r>
            <a:r>
              <a:rPr lang="uk-UA" sz="2000" dirty="0"/>
              <a:t>,</a:t>
            </a:r>
            <a:r>
              <a:rPr lang="en-US" sz="2000" dirty="0"/>
              <a:t> Julie </a:t>
            </a:r>
            <a:r>
              <a:rPr lang="en-US" sz="2000" dirty="0" err="1"/>
              <a:t>Sussman</a:t>
            </a:r>
            <a:r>
              <a:rPr lang="uk-UA" sz="2000" dirty="0"/>
              <a:t>. </a:t>
            </a:r>
            <a:r>
              <a:rPr lang="en-US" sz="2000" dirty="0"/>
              <a:t>Structure and Interpretation</a:t>
            </a:r>
          </a:p>
          <a:p>
            <a:r>
              <a:rPr lang="en-US" sz="2000" dirty="0"/>
              <a:t>of Computer Programs</a:t>
            </a:r>
            <a:r>
              <a:rPr lang="uk-UA" sz="2000" dirty="0"/>
              <a:t>. </a:t>
            </a:r>
            <a:r>
              <a:rPr lang="en-US" sz="2000" dirty="0"/>
              <a:t>The MIT Press</a:t>
            </a:r>
            <a:r>
              <a:rPr lang="uk-UA" sz="2000" dirty="0"/>
              <a:t>. 2005 (</a:t>
            </a:r>
            <a:r>
              <a:rPr lang="uk-UA" sz="2000" dirty="0" err="1"/>
              <a:t>Харольд</a:t>
            </a:r>
            <a:r>
              <a:rPr lang="uk-UA" sz="2000" dirty="0"/>
              <a:t> </a:t>
            </a:r>
            <a:r>
              <a:rPr lang="uk-UA" sz="2000" dirty="0" err="1"/>
              <a:t>Абельсон</a:t>
            </a:r>
            <a:r>
              <a:rPr lang="uk-UA" sz="2000" dirty="0"/>
              <a:t>, Джеральд </a:t>
            </a:r>
            <a:r>
              <a:rPr lang="uk-UA" sz="2000" dirty="0" err="1"/>
              <a:t>Джей</a:t>
            </a:r>
            <a:r>
              <a:rPr lang="uk-UA" sz="2000" dirty="0"/>
              <a:t> </a:t>
            </a:r>
            <a:r>
              <a:rPr lang="uk-UA" sz="2000" dirty="0" err="1"/>
              <a:t>Сассман</a:t>
            </a:r>
            <a:r>
              <a:rPr lang="uk-UA" sz="2000" dirty="0"/>
              <a:t>, </a:t>
            </a:r>
            <a:r>
              <a:rPr lang="uk-UA" sz="2000" dirty="0" err="1"/>
              <a:t>Джули</a:t>
            </a:r>
            <a:r>
              <a:rPr lang="uk-UA" sz="2000" dirty="0"/>
              <a:t> </a:t>
            </a:r>
            <a:r>
              <a:rPr lang="uk-UA" sz="2000" dirty="0" err="1"/>
              <a:t>Сассман</a:t>
            </a:r>
            <a:r>
              <a:rPr lang="uk-UA" sz="2000" dirty="0"/>
              <a:t>. Структура и </a:t>
            </a:r>
            <a:r>
              <a:rPr lang="uk-UA" sz="2000" dirty="0" err="1"/>
              <a:t>интерпретация</a:t>
            </a:r>
            <a:r>
              <a:rPr lang="uk-UA" sz="2000" dirty="0"/>
              <a:t> </a:t>
            </a:r>
            <a:r>
              <a:rPr lang="uk-UA" sz="2000" dirty="0" err="1"/>
              <a:t>компьютерных</a:t>
            </a:r>
            <a:r>
              <a:rPr lang="uk-UA" sz="2000" dirty="0"/>
              <a:t> </a:t>
            </a:r>
            <a:r>
              <a:rPr lang="uk-UA" sz="2000" dirty="0" err="1"/>
              <a:t>программ</a:t>
            </a:r>
            <a:r>
              <a:rPr lang="uk-UA" sz="2000" dirty="0"/>
              <a:t>.</a:t>
            </a:r>
          </a:p>
          <a:p>
            <a:r>
              <a:rPr lang="uk-UA" sz="2000" dirty="0"/>
              <a:t>«</a:t>
            </a:r>
            <a:r>
              <a:rPr lang="uk-UA" sz="2000" dirty="0" err="1"/>
              <a:t>Добросвет</a:t>
            </a:r>
            <a:r>
              <a:rPr lang="uk-UA" sz="2000" dirty="0"/>
              <a:t>», 2006) </a:t>
            </a:r>
          </a:p>
          <a:p>
            <a:r>
              <a:rPr lang="uk-UA" sz="2000" dirty="0"/>
              <a:t>2. </a:t>
            </a:r>
            <a:r>
              <a:rPr lang="uk-UA" sz="2000" dirty="0" err="1"/>
              <a:t>Филд</a:t>
            </a:r>
            <a:r>
              <a:rPr lang="uk-UA" sz="2000" dirty="0"/>
              <a:t>. А., </a:t>
            </a:r>
            <a:r>
              <a:rPr lang="uk-UA" sz="2000" dirty="0" err="1"/>
              <a:t>Харрисон</a:t>
            </a:r>
            <a:r>
              <a:rPr lang="uk-UA" sz="2000" dirty="0"/>
              <a:t>  П. </a:t>
            </a:r>
            <a:r>
              <a:rPr lang="uk-UA" sz="2000" dirty="0" err="1"/>
              <a:t>Функциональное</a:t>
            </a:r>
            <a:r>
              <a:rPr lang="uk-UA" sz="2000" dirty="0"/>
              <a:t> </a:t>
            </a:r>
            <a:r>
              <a:rPr lang="uk-UA" sz="2000" dirty="0" err="1"/>
              <a:t>программирование</a:t>
            </a:r>
            <a:r>
              <a:rPr lang="uk-UA" sz="2000" dirty="0"/>
              <a:t>. –М.: «Мир», 1993</a:t>
            </a:r>
          </a:p>
          <a:p>
            <a:r>
              <a:rPr lang="uk-UA" sz="2000" dirty="0"/>
              <a:t>3.</a:t>
            </a:r>
            <a:r>
              <a:rPr lang="ru-RU" sz="2000" dirty="0"/>
              <a:t> Городня Л. Введение программирование на языке Лисп. </a:t>
            </a:r>
            <a:r>
              <a:rPr lang="en-US" sz="2000" dirty="0"/>
              <a:t>http://ict.edu.ru/ft/005133/prog_lisp.pdf</a:t>
            </a:r>
            <a:r>
              <a:rPr lang="uk-UA" sz="2000" dirty="0"/>
              <a:t>     </a:t>
            </a:r>
          </a:p>
          <a:p>
            <a:r>
              <a:rPr lang="uk-UA" sz="2000" dirty="0"/>
              <a:t>4. </a:t>
            </a:r>
            <a:r>
              <a:rPr lang="uk-UA" sz="2000" dirty="0" err="1"/>
              <a:t>Хювенен</a:t>
            </a:r>
            <a:r>
              <a:rPr lang="uk-UA" sz="2000" dirty="0"/>
              <a:t> Є.  </a:t>
            </a:r>
            <a:r>
              <a:rPr lang="uk-UA" sz="2000" dirty="0" err="1"/>
              <a:t>Сеппянен</a:t>
            </a:r>
            <a:r>
              <a:rPr lang="uk-UA" sz="2000" dirty="0"/>
              <a:t> И. Мир </a:t>
            </a:r>
            <a:r>
              <a:rPr lang="uk-UA" sz="2000" dirty="0" err="1"/>
              <a:t>Лиспа</a:t>
            </a:r>
            <a:r>
              <a:rPr lang="uk-UA" sz="2000" dirty="0"/>
              <a:t>. Т.1. </a:t>
            </a:r>
            <a:r>
              <a:rPr lang="uk-UA" sz="2000" dirty="0" err="1"/>
              <a:t>Введение</a:t>
            </a:r>
            <a:r>
              <a:rPr lang="uk-UA" sz="2000" dirty="0"/>
              <a:t> в </a:t>
            </a:r>
            <a:r>
              <a:rPr lang="uk-UA" sz="2000" dirty="0" err="1"/>
              <a:t>Лисп</a:t>
            </a:r>
            <a:r>
              <a:rPr lang="uk-UA" sz="2000" dirty="0"/>
              <a:t> и </a:t>
            </a:r>
            <a:r>
              <a:rPr lang="uk-UA" sz="2000" dirty="0" err="1"/>
              <a:t>функциональное</a:t>
            </a:r>
            <a:r>
              <a:rPr lang="uk-UA" sz="2000" dirty="0"/>
              <a:t> </a:t>
            </a:r>
            <a:r>
              <a:rPr lang="uk-UA" sz="2000" dirty="0" err="1"/>
              <a:t>программирование</a:t>
            </a:r>
            <a:r>
              <a:rPr lang="uk-UA" sz="2000" dirty="0"/>
              <a:t>. 1990 </a:t>
            </a:r>
            <a:r>
              <a:rPr lang="en-US" sz="2000" dirty="0">
                <a:hlinkClick r:id="rId2"/>
              </a:rPr>
              <a:t>bydlokoder.ru/</a:t>
            </a:r>
            <a:r>
              <a:rPr lang="en-US" sz="2000" dirty="0" err="1">
                <a:hlinkClick r:id="rId2"/>
              </a:rPr>
              <a:t>index.php?p</a:t>
            </a:r>
            <a:r>
              <a:rPr lang="en-US" sz="2000" dirty="0">
                <a:hlinkClick r:id="rId2"/>
              </a:rPr>
              <a:t>=</a:t>
            </a:r>
            <a:r>
              <a:rPr lang="en-US" sz="2000" dirty="0" err="1">
                <a:hlinkClick r:id="rId2"/>
              </a:rPr>
              <a:t>books_LISP</a:t>
            </a:r>
            <a:endParaRPr lang="uk-UA" sz="2000" dirty="0">
              <a:hlinkClick r:id="rId2"/>
            </a:endParaRPr>
          </a:p>
          <a:p>
            <a:pPr fontAlgn="base"/>
            <a:r>
              <a:rPr lang="uk-UA" sz="2000" dirty="0"/>
              <a:t>5. </a:t>
            </a:r>
            <a:r>
              <a:rPr lang="ru-RU" sz="2000" i="1" dirty="0" err="1"/>
              <a:t>Кристиан</a:t>
            </a:r>
            <a:r>
              <a:rPr lang="ru-RU" sz="2000" i="1" dirty="0"/>
              <a:t> </a:t>
            </a:r>
            <a:r>
              <a:rPr lang="ru-RU" sz="2000" i="1" dirty="0" err="1"/>
              <a:t>Кеннек</a:t>
            </a:r>
            <a:r>
              <a:rPr lang="ru-RU" sz="2000" b="1" i="1" dirty="0"/>
              <a:t>. </a:t>
            </a:r>
            <a:r>
              <a:rPr lang="ru-RU" sz="2000" dirty="0"/>
              <a:t>Интерпретация Лиспа и </a:t>
            </a:r>
            <a:r>
              <a:rPr lang="ru-RU" sz="2000" dirty="0" err="1"/>
              <a:t>Scheme</a:t>
            </a:r>
            <a:r>
              <a:rPr lang="ru-RU" sz="2000" dirty="0"/>
              <a:t>. </a:t>
            </a:r>
            <a:r>
              <a:rPr lang="ru-RU" sz="2000" dirty="0" err="1"/>
              <a:t>Електронний</a:t>
            </a:r>
            <a:r>
              <a:rPr lang="ru-RU" sz="2000" dirty="0"/>
              <a:t> ресурс. Режим доступу: </a:t>
            </a:r>
            <a:r>
              <a:rPr lang="en-US" sz="2000" dirty="0">
                <a:hlinkClick r:id="rId3"/>
              </a:rPr>
              <a:t>http://blog.ilammy.net/lisp/</a:t>
            </a:r>
            <a:r>
              <a:rPr lang="uk-UA" sz="2000" dirty="0"/>
              <a:t> </a:t>
            </a:r>
            <a:endParaRPr lang="ru-RU" sz="2000" dirty="0"/>
          </a:p>
          <a:p>
            <a:endParaRPr lang="en-US" sz="2000" dirty="0">
              <a:hlinkClick r:id="rId2"/>
            </a:endParaRP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206119953"/>
      </p:ext>
    </p:extLst>
  </p:cSld>
  <p:clrMapOvr>
    <a:masterClrMapping/>
  </p:clrMapOvr>
  <p:transition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54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6726" y="1404252"/>
            <a:ext cx="9036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600" dirty="0"/>
              <a:t>Антон </a:t>
            </a:r>
            <a:r>
              <a:rPr lang="ru-RU" sz="1600" dirty="0" err="1"/>
              <a:t>Холомьёв</a:t>
            </a:r>
            <a:r>
              <a:rPr lang="ru-RU" sz="1600" dirty="0"/>
              <a:t>. Учебник по </a:t>
            </a:r>
            <a:r>
              <a:rPr lang="en-GB" sz="1600" dirty="0"/>
              <a:t>Haskell</a:t>
            </a:r>
            <a:r>
              <a:rPr lang="uk-UA" sz="1600" dirty="0"/>
              <a:t>. </a:t>
            </a:r>
            <a:br>
              <a:rPr lang="uk-UA" sz="1600" dirty="0"/>
            </a:br>
            <a:r>
              <a:rPr lang="en-GB" sz="1600" dirty="0">
                <a:hlinkClick r:id="rId2"/>
              </a:rPr>
              <a:t>https://docplayer.ru/25937980-Uchebnik-po-haskell-anton-holomyov.html</a:t>
            </a:r>
            <a:endParaRPr lang="en-GB" sz="1600" dirty="0"/>
          </a:p>
          <a:p>
            <a:pPr marL="457200" indent="-457200">
              <a:buFont typeface="+mj-lt"/>
              <a:buAutoNum type="arabicPeriod"/>
            </a:pPr>
            <a:r>
              <a:rPr lang="ru-RU" sz="1600" dirty="0" err="1"/>
              <a:t>John</a:t>
            </a:r>
            <a:r>
              <a:rPr lang="ru-RU" sz="1600" dirty="0"/>
              <a:t> </a:t>
            </a:r>
            <a:r>
              <a:rPr lang="ru-RU" sz="1600" dirty="0" err="1"/>
              <a:t>Harrison</a:t>
            </a:r>
            <a:r>
              <a:rPr lang="en-US" sz="1600" dirty="0"/>
              <a:t>. </a:t>
            </a:r>
            <a:r>
              <a:rPr lang="ru-RU" sz="1600" dirty="0"/>
              <a:t>Введение в функциональное программирование</a:t>
            </a:r>
            <a:r>
              <a:rPr lang="en-US" sz="1600" dirty="0"/>
              <a:t>. </a:t>
            </a:r>
            <a:r>
              <a:rPr lang="en-US" sz="1600" dirty="0">
                <a:hlinkClick r:id="rId3"/>
              </a:rPr>
              <a:t>https://nsu.ru/xmlui/bitstream/handle/nsu/8874/Harrison.pdf;jsessionid=7BDBFCF0EA05BFD026052B868E6DAEDF?sequence=1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ru-RU" sz="1600" dirty="0"/>
              <a:t>Лидия </a:t>
            </a:r>
            <a:r>
              <a:rPr lang="ru-RU" sz="1600" dirty="0" err="1"/>
              <a:t>Городняя</a:t>
            </a:r>
            <a:r>
              <a:rPr lang="en-US" sz="1600" dirty="0"/>
              <a:t>. </a:t>
            </a:r>
            <a:r>
              <a:rPr lang="ru-RU" sz="1600" dirty="0"/>
              <a:t>Введение в программирование на языке Лисп</a:t>
            </a:r>
            <a:r>
              <a:rPr lang="en-US" sz="1600" dirty="0"/>
              <a:t>. </a:t>
            </a:r>
            <a:r>
              <a:rPr lang="en-US" sz="1600" dirty="0">
                <a:hlinkClick r:id="rId4"/>
              </a:rPr>
              <a:t>http://window.edu.ru/resource/684/41684/files/prog_lisp.pdf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uk-UA" sz="1600" dirty="0" err="1"/>
              <a:t>Практический</a:t>
            </a:r>
            <a:r>
              <a:rPr lang="uk-UA" sz="1600" dirty="0"/>
              <a:t> </a:t>
            </a:r>
            <a:r>
              <a:rPr lang="en-US" sz="1600" dirty="0"/>
              <a:t>Common Lisp.</a:t>
            </a:r>
            <a:r>
              <a:rPr lang="uk-UA" sz="1600" dirty="0"/>
              <a:t> </a:t>
            </a:r>
            <a:r>
              <a:rPr lang="en-GB" sz="1600" dirty="0">
                <a:hlinkClick r:id="rId5"/>
              </a:rPr>
              <a:t>http://lisper.ru/pcl/pcl.pdf</a:t>
            </a:r>
            <a:r>
              <a:rPr lang="uk-UA" sz="1600" dirty="0"/>
              <a:t> </a:t>
            </a:r>
            <a:endParaRPr lang="ru-RU" sz="1600" dirty="0"/>
          </a:p>
          <a:p>
            <a:pPr marL="457200" indent="-457200">
              <a:buFont typeface="+mj-lt"/>
              <a:buAutoNum type="arabicPeriod"/>
            </a:pPr>
            <a:endParaRPr lang="en-GB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66138" y="980728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uk-UA" sz="2000" dirty="0"/>
              <a:t>Інші мови функціонального програмування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3512" y="46059"/>
            <a:ext cx="89097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</a:pPr>
            <a:r>
              <a:rPr lang="uk-UA" sz="2700" b="1" dirty="0">
                <a:solidFill>
                  <a:schemeClr val="bg1"/>
                </a:solidFill>
              </a:rPr>
              <a:t>Література з програмування на </a:t>
            </a:r>
            <a:r>
              <a:rPr lang="en-US" sz="2700" b="1" dirty="0">
                <a:solidFill>
                  <a:schemeClr val="bg1"/>
                </a:solidFill>
              </a:rPr>
              <a:t>Haskell, Lisp, Common Lisp</a:t>
            </a:r>
            <a:r>
              <a:rPr lang="en-US" sz="2700" b="1">
                <a:solidFill>
                  <a:schemeClr val="bg1"/>
                </a:solidFill>
              </a:rPr>
              <a:t>,  ML</a:t>
            </a:r>
            <a:endParaRPr lang="uk-UA" sz="2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12031"/>
      </p:ext>
    </p:extLst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55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565400"/>
            <a:ext cx="7848600" cy="296386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i="0" dirty="0" err="1" smtClean="0"/>
              <a:t>Дякую</a:t>
            </a:r>
            <a:r>
              <a:rPr lang="ru-RU" i="0" dirty="0" smtClean="0"/>
              <a:t> за </a:t>
            </a:r>
            <a:r>
              <a:rPr lang="ru-RU" i="0" dirty="0" err="1" smtClean="0"/>
              <a:t>увагу</a:t>
            </a:r>
            <a:r>
              <a:rPr lang="ru-RU" i="0" dirty="0" smtClean="0"/>
              <a:t/>
            </a:r>
            <a:br>
              <a:rPr lang="ru-RU" i="0" dirty="0" smtClean="0"/>
            </a:br>
            <a:r>
              <a:rPr lang="ru-RU" i="0" dirty="0" smtClean="0"/>
              <a:t/>
            </a:r>
            <a:br>
              <a:rPr lang="ru-RU" i="0" dirty="0" smtClean="0"/>
            </a:br>
            <a:r>
              <a:rPr lang="ru-RU" i="0" dirty="0" smtClean="0"/>
              <a:t>Доц. </a:t>
            </a:r>
            <a:r>
              <a:rPr lang="ru-RU" i="0" dirty="0" err="1" smtClean="0"/>
              <a:t>кафедри</a:t>
            </a:r>
            <a:r>
              <a:rPr lang="ru-RU" i="0" dirty="0" smtClean="0"/>
              <a:t> ПСТ, </a:t>
            </a:r>
            <a:br>
              <a:rPr lang="ru-RU" i="0" dirty="0" smtClean="0"/>
            </a:br>
            <a:r>
              <a:rPr lang="ru-RU" i="0" dirty="0" smtClean="0"/>
              <a:t> к.т.н. </a:t>
            </a:r>
            <a:r>
              <a:rPr lang="ru-RU" i="0" dirty="0" err="1" smtClean="0"/>
              <a:t>Ковалюк</a:t>
            </a:r>
            <a:r>
              <a:rPr lang="ru-RU" i="0" dirty="0" smtClean="0"/>
              <a:t> Т.В. </a:t>
            </a:r>
            <a:br>
              <a:rPr lang="ru-RU" i="0" dirty="0" smtClean="0"/>
            </a:br>
            <a:r>
              <a:rPr lang="en-US" sz="2700" dirty="0">
                <a:hlinkClick r:id="rId2"/>
              </a:rPr>
              <a:t>tkovalyuk@ukr.net</a:t>
            </a:r>
            <a:r>
              <a:rPr lang="uk-UA" sz="2700" dirty="0"/>
              <a:t/>
            </a:r>
            <a:br>
              <a:rPr lang="uk-UA" sz="2700" dirty="0"/>
            </a:br>
            <a:r>
              <a:rPr lang="en-GB" sz="2700" dirty="0">
                <a:solidFill>
                  <a:srgbClr val="0000CC"/>
                </a:solidFill>
                <a:hlinkClick r:id="rId3"/>
              </a:rPr>
              <a:t>https://github.com/tkovalyuk/funcprogram</a:t>
            </a:r>
            <a:r>
              <a:rPr lang="uk-UA" sz="2700" dirty="0">
                <a:solidFill>
                  <a:srgbClr val="0000CC"/>
                </a:solidFill>
              </a:rPr>
              <a:t> </a:t>
            </a:r>
            <a:r>
              <a:rPr lang="uk-UA" dirty="0" smtClean="0"/>
              <a:t/>
            </a:r>
            <a:br>
              <a:rPr lang="uk-UA" dirty="0" smtClean="0"/>
            </a:br>
            <a:endParaRPr lang="ru-RU" i="0" dirty="0" smtClean="0"/>
          </a:p>
        </p:txBody>
      </p:sp>
      <p:pic>
        <p:nvPicPr>
          <p:cNvPr id="70661" name="Picture 5" descr="ANd9GcQfRAMGvaITjHKv-8GiA7KwFgna0QO5-LFIqBY4IFutPos_i416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764" y="16593"/>
            <a:ext cx="3600400" cy="225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1344" y="1124744"/>
            <a:ext cx="11639249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>
                <a:latin typeface="+mn-lt"/>
              </a:rPr>
              <a:t>Фактично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багато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зумовлених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операцій</a:t>
            </a:r>
            <a:r>
              <a:rPr lang="ru-RU" sz="2200" dirty="0">
                <a:latin typeface="+mn-lt"/>
              </a:rPr>
              <a:t> </a:t>
            </a:r>
            <a:r>
              <a:rPr lang="en-GB" sz="2200" dirty="0">
                <a:latin typeface="+mn-lt"/>
              </a:rPr>
              <a:t>Scheme </a:t>
            </a:r>
            <a:r>
              <a:rPr lang="ru-RU" sz="2200" dirty="0" err="1">
                <a:latin typeface="+mn-lt"/>
              </a:rPr>
              <a:t>забезпечуються</a:t>
            </a:r>
            <a:r>
              <a:rPr lang="ru-RU" sz="2200" dirty="0">
                <a:latin typeface="+mn-lt"/>
              </a:rPr>
              <a:t> не синтаксисом, а </a:t>
            </a:r>
            <a:r>
              <a:rPr lang="ru-RU" sz="2200" dirty="0" err="1">
                <a:latin typeface="+mn-lt"/>
              </a:rPr>
              <a:t>змінними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значеннями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яких</a:t>
            </a:r>
            <a:r>
              <a:rPr lang="ru-RU" sz="2200" dirty="0">
                <a:latin typeface="+mn-lt"/>
              </a:rPr>
              <a:t> є </a:t>
            </a:r>
            <a:r>
              <a:rPr lang="ru-RU" sz="2200" dirty="0" err="1">
                <a:latin typeface="+mn-lt"/>
              </a:rPr>
              <a:t>процедури</a:t>
            </a:r>
            <a:r>
              <a:rPr lang="ru-RU" sz="2200" dirty="0">
                <a:latin typeface="+mn-lt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>
                <a:latin typeface="+mn-lt"/>
              </a:rPr>
              <a:t>Операція</a:t>
            </a:r>
            <a:r>
              <a:rPr lang="ru-RU" sz="2200" b="1" dirty="0">
                <a:solidFill>
                  <a:srgbClr val="0000CC"/>
                </a:solidFill>
                <a:latin typeface="+mn-lt"/>
              </a:rPr>
              <a:t> +, </a:t>
            </a:r>
            <a:r>
              <a:rPr lang="ru-RU" sz="2200" dirty="0" err="1">
                <a:latin typeface="+mn-lt"/>
              </a:rPr>
              <a:t>наприклад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набуває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спеціального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синтаксичного</a:t>
            </a:r>
            <a:r>
              <a:rPr lang="ru-RU" sz="2200" dirty="0">
                <a:latin typeface="+mn-lt"/>
              </a:rPr>
              <a:t>  </a:t>
            </a:r>
            <a:r>
              <a:rPr lang="ru-RU" sz="2200" dirty="0" err="1">
                <a:latin typeface="+mn-lt"/>
              </a:rPr>
              <a:t>трактування</a:t>
            </a:r>
            <a:r>
              <a:rPr lang="ru-RU" sz="2200" dirty="0">
                <a:latin typeface="+mn-lt"/>
              </a:rPr>
              <a:t> в </a:t>
            </a:r>
            <a:r>
              <a:rPr lang="ru-RU" sz="2200" dirty="0" err="1">
                <a:latin typeface="+mn-lt"/>
              </a:rPr>
              <a:t>багатьох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інших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мовах</a:t>
            </a:r>
            <a:r>
              <a:rPr lang="ru-RU" sz="2200" dirty="0">
                <a:latin typeface="+mn-lt"/>
              </a:rPr>
              <a:t>, в </a:t>
            </a:r>
            <a:r>
              <a:rPr lang="en-GB" sz="2200" dirty="0">
                <a:latin typeface="+mn-lt"/>
              </a:rPr>
              <a:t>Scheme </a:t>
            </a:r>
            <a:r>
              <a:rPr lang="ru-RU" sz="2200" dirty="0">
                <a:latin typeface="+mn-lt"/>
              </a:rPr>
              <a:t>є </a:t>
            </a:r>
            <a:r>
              <a:rPr lang="ru-RU" sz="2200" dirty="0" err="1">
                <a:latin typeface="+mn-lt"/>
              </a:rPr>
              <a:t>всього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лише</a:t>
            </a:r>
            <a:r>
              <a:rPr lang="ru-RU" sz="2200" dirty="0">
                <a:latin typeface="+mn-lt"/>
              </a:rPr>
              <a:t> є </a:t>
            </a:r>
            <a:r>
              <a:rPr lang="ru-RU" sz="2200" b="1" dirty="0" err="1">
                <a:latin typeface="+mn-lt"/>
              </a:rPr>
              <a:t>регулярним</a:t>
            </a:r>
            <a:r>
              <a:rPr lang="ru-RU" sz="2200" b="1" dirty="0">
                <a:latin typeface="+mn-lt"/>
              </a:rPr>
              <a:t> </a:t>
            </a:r>
            <a:r>
              <a:rPr lang="ru-RU" sz="2200" b="1" dirty="0" err="1">
                <a:latin typeface="+mn-lt"/>
              </a:rPr>
              <a:t>ідентифікатором</a:t>
            </a:r>
            <a:r>
              <a:rPr lang="ru-RU" sz="2200" dirty="0">
                <a:latin typeface="+mn-lt"/>
              </a:rPr>
              <a:t>, </a:t>
            </a:r>
            <a:r>
              <a:rPr lang="ru-RU" sz="2200" b="1" dirty="0" err="1">
                <a:latin typeface="+mn-lt"/>
              </a:rPr>
              <a:t>пов'язаним</a:t>
            </a:r>
            <a:r>
              <a:rPr lang="ru-RU" sz="2200" b="1" dirty="0">
                <a:latin typeface="+mn-lt"/>
              </a:rPr>
              <a:t> з процедурою</a:t>
            </a:r>
            <a:r>
              <a:rPr lang="ru-RU" sz="2200" dirty="0">
                <a:latin typeface="+mn-lt"/>
              </a:rPr>
              <a:t>, </a:t>
            </a:r>
            <a:r>
              <a:rPr lang="ru-RU" sz="2200" dirty="0" err="1">
                <a:latin typeface="+mn-lt"/>
              </a:rPr>
              <a:t>відповідною</a:t>
            </a:r>
            <a:r>
              <a:rPr lang="ru-RU" sz="2200" dirty="0">
                <a:latin typeface="+mn-lt"/>
              </a:rPr>
              <a:t> числовому </a:t>
            </a:r>
            <a:r>
              <a:rPr lang="ru-RU" sz="2200" dirty="0" err="1">
                <a:latin typeface="+mn-lt"/>
              </a:rPr>
              <a:t>об'єкту</a:t>
            </a:r>
            <a:r>
              <a:rPr lang="ru-RU" sz="2200" dirty="0">
                <a:latin typeface="+mn-lt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>
                <a:latin typeface="+mn-lt"/>
              </a:rPr>
              <a:t>Те </a:t>
            </a:r>
            <a:r>
              <a:rPr lang="ru-RU" sz="2200" dirty="0" err="1">
                <a:latin typeface="+mn-lt"/>
              </a:rPr>
              <a:t>саме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стосується</a:t>
            </a:r>
            <a:r>
              <a:rPr lang="ru-RU" sz="2200" dirty="0">
                <a:latin typeface="+mn-lt"/>
              </a:rPr>
              <a:t> і </a:t>
            </a:r>
            <a:r>
              <a:rPr lang="ru-RU" sz="2200" b="1" dirty="0">
                <a:solidFill>
                  <a:srgbClr val="0000CC"/>
                </a:solidFill>
                <a:latin typeface="+mn-lt"/>
              </a:rPr>
              <a:t>*</a:t>
            </a:r>
            <a:r>
              <a:rPr lang="ru-RU" sz="2200" dirty="0">
                <a:latin typeface="+mn-lt"/>
              </a:rPr>
              <a:t>, і </a:t>
            </a:r>
            <a:r>
              <a:rPr lang="ru-RU" sz="2200" dirty="0" err="1">
                <a:latin typeface="+mn-lt"/>
              </a:rPr>
              <a:t>багатьох</a:t>
            </a:r>
            <a:r>
              <a:rPr lang="ru-RU" sz="2200" dirty="0">
                <a:latin typeface="+mn-lt"/>
              </a:rPr>
              <a:t> </a:t>
            </a:r>
            <a:r>
              <a:rPr lang="ru-RU" sz="2200" dirty="0" err="1">
                <a:latin typeface="+mn-lt"/>
              </a:rPr>
              <a:t>інших</a:t>
            </a:r>
            <a:r>
              <a:rPr lang="ru-RU" sz="2200" dirty="0">
                <a:latin typeface="+mn-lt"/>
              </a:rPr>
              <a:t>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27849" y="116633"/>
            <a:ext cx="2449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>
                <a:solidFill>
                  <a:schemeClr val="bg1"/>
                </a:solidFill>
              </a:rPr>
              <a:t>Процедури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889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1" y="1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Лінійні рекурсія і ітерація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9336" y="913062"/>
            <a:ext cx="1195332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Розглянемо функцію факторіал, яка визначається рівнянням</a:t>
            </a:r>
          </a:p>
          <a:p>
            <a:pPr algn="ctr"/>
            <a:r>
              <a:rPr lang="en-US" sz="2200" b="1" dirty="0"/>
              <a:t>n! = N · (n - 1) · (n - 2) · · 3 · 2 · 1</a:t>
            </a:r>
          </a:p>
          <a:p>
            <a:r>
              <a:rPr lang="uk-UA" sz="2200" dirty="0"/>
              <a:t>Існує безліч способів обчислювати факторіали. Один з них полягає в тому, що </a:t>
            </a:r>
            <a:r>
              <a:rPr lang="en-US" sz="2200" b="1" dirty="0">
                <a:solidFill>
                  <a:srgbClr val="0000CC"/>
                </a:solidFill>
              </a:rPr>
              <a:t>n! </a:t>
            </a:r>
            <a:r>
              <a:rPr lang="uk-UA" sz="2200" dirty="0"/>
              <a:t>для будь-якого </a:t>
            </a:r>
            <a:r>
              <a:rPr lang="uk-UA" sz="2200" dirty="0" err="1"/>
              <a:t>додатнього</a:t>
            </a:r>
            <a:r>
              <a:rPr lang="uk-UA" sz="2200" dirty="0"/>
              <a:t> цілого числа </a:t>
            </a:r>
            <a:r>
              <a:rPr lang="en-US" sz="2200" b="1" dirty="0">
                <a:solidFill>
                  <a:srgbClr val="0000CC"/>
                </a:solidFill>
              </a:rPr>
              <a:t>n</a:t>
            </a:r>
            <a:r>
              <a:rPr lang="en-US" sz="2200" dirty="0"/>
              <a:t> </a:t>
            </a:r>
            <a:r>
              <a:rPr lang="uk-UA" sz="2200" dirty="0"/>
              <a:t>дорівнює </a:t>
            </a:r>
            <a:r>
              <a:rPr lang="en-US" sz="2200" b="1" dirty="0">
                <a:solidFill>
                  <a:srgbClr val="0000CC"/>
                </a:solidFill>
              </a:rPr>
              <a:t>n</a:t>
            </a:r>
            <a:r>
              <a:rPr lang="en-US" sz="2200" dirty="0"/>
              <a:t>, </a:t>
            </a:r>
            <a:r>
              <a:rPr lang="uk-UA" sz="2200" dirty="0"/>
              <a:t>помноженому на </a:t>
            </a:r>
            <a:r>
              <a:rPr lang="uk-UA" sz="2200" b="1" dirty="0">
                <a:solidFill>
                  <a:srgbClr val="0000CC"/>
                </a:solidFill>
              </a:rPr>
              <a:t>(</a:t>
            </a:r>
            <a:r>
              <a:rPr lang="en-US" sz="2200" b="1" dirty="0">
                <a:solidFill>
                  <a:srgbClr val="0000CC"/>
                </a:solidFill>
              </a:rPr>
              <a:t>n - 1) !:</a:t>
            </a:r>
            <a:endParaRPr lang="uk-UA" sz="2200" b="1" dirty="0">
              <a:solidFill>
                <a:srgbClr val="0000CC"/>
              </a:solidFill>
            </a:endParaRPr>
          </a:p>
          <a:p>
            <a:endParaRPr lang="en-US" sz="2200" b="1" dirty="0">
              <a:solidFill>
                <a:srgbClr val="0000CC"/>
              </a:solidFill>
            </a:endParaRPr>
          </a:p>
          <a:p>
            <a:pPr algn="ctr"/>
            <a:r>
              <a:rPr lang="en-US" sz="2200" b="1" dirty="0"/>
              <a:t>n! = N · [(n - 1) · (n - 2) · · 3 · 2 · 1] = n · (n - 1)!</a:t>
            </a:r>
            <a:endParaRPr lang="uk-UA" sz="2200" b="1" dirty="0"/>
          </a:p>
          <a:p>
            <a:pPr algn="ctr"/>
            <a:endParaRPr lang="en-US" sz="2200" b="1" dirty="0"/>
          </a:p>
          <a:p>
            <a:r>
              <a:rPr lang="uk-UA" sz="2200" dirty="0"/>
              <a:t>Таким чином, можна обчислити </a:t>
            </a:r>
            <a:r>
              <a:rPr lang="en-US" sz="2200" dirty="0"/>
              <a:t>n !, </a:t>
            </a:r>
            <a:r>
              <a:rPr lang="uk-UA" sz="2200" dirty="0"/>
              <a:t>обчисливши спочатку (</a:t>
            </a:r>
            <a:r>
              <a:rPr lang="en-US" sz="2200" dirty="0"/>
              <a:t>n - 1) !, </a:t>
            </a:r>
            <a:r>
              <a:rPr lang="uk-UA" sz="2200" dirty="0"/>
              <a:t>а потім помноживши його на </a:t>
            </a:r>
            <a:r>
              <a:rPr lang="en-US" sz="2200" dirty="0"/>
              <a:t>n.</a:t>
            </a:r>
            <a:endParaRPr lang="uk-UA" sz="2200" dirty="0"/>
          </a:p>
          <a:p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додати</a:t>
            </a:r>
            <a:r>
              <a:rPr lang="ru-RU" sz="2200" dirty="0"/>
              <a:t> </a:t>
            </a:r>
            <a:r>
              <a:rPr lang="ru-RU" sz="2200" dirty="0" err="1"/>
              <a:t>умову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b="1" dirty="0"/>
              <a:t>1! </a:t>
            </a:r>
            <a:r>
              <a:rPr lang="ru-RU" sz="2200" b="1" dirty="0" err="1"/>
              <a:t>дорівнює</a:t>
            </a:r>
            <a:r>
              <a:rPr lang="ru-RU" sz="2200" b="1" dirty="0"/>
              <a:t> 1,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записати</a:t>
            </a:r>
            <a:r>
              <a:rPr lang="ru-RU" sz="2200" dirty="0"/>
              <a:t> процедуру</a:t>
            </a:r>
            <a:endParaRPr lang="uk-UA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7728" y="4692063"/>
            <a:ext cx="4572000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(factorial n)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</a:t>
            </a:r>
            <a:r>
              <a:rPr lang="en-US" sz="2200" dirty="0">
                <a:solidFill>
                  <a:srgbClr val="0000CC"/>
                </a:solidFill>
              </a:rPr>
              <a:t>(if (= n </a:t>
            </a:r>
            <a:r>
              <a:rPr lang="uk-UA" sz="2200" dirty="0" smtClean="0">
                <a:solidFill>
                  <a:srgbClr val="0000CC"/>
                </a:solidFill>
              </a:rPr>
              <a:t>0</a:t>
            </a:r>
            <a:r>
              <a:rPr lang="en-US" sz="2200" dirty="0" smtClean="0">
                <a:solidFill>
                  <a:srgbClr val="0000CC"/>
                </a:solidFill>
              </a:rPr>
              <a:t>)</a:t>
            </a:r>
            <a:endParaRPr lang="en-US" sz="2200" dirty="0">
              <a:solidFill>
                <a:srgbClr val="0000CC"/>
              </a:solidFill>
            </a:endParaRPr>
          </a:p>
          <a:p>
            <a:r>
              <a:rPr lang="uk-UA" sz="2200" dirty="0">
                <a:solidFill>
                  <a:srgbClr val="0000CC"/>
                </a:solidFill>
              </a:rPr>
              <a:t>         1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</a:t>
            </a:r>
            <a:r>
              <a:rPr lang="en-US" sz="2200" dirty="0">
                <a:solidFill>
                  <a:srgbClr val="0000CC"/>
                </a:solidFill>
              </a:rPr>
              <a:t>(* n (factorial (- n 1)))))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285982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</a:rPr>
              <a:t>Лінійно</a:t>
            </a:r>
            <a:r>
              <a:rPr lang="en-US" sz="3600" b="1" dirty="0">
                <a:solidFill>
                  <a:schemeClr val="bg1"/>
                </a:solidFill>
              </a:rPr>
              <a:t>-</a:t>
            </a:r>
            <a:r>
              <a:rPr lang="ru-RU" sz="3600" b="1" dirty="0" err="1">
                <a:solidFill>
                  <a:schemeClr val="bg1"/>
                </a:solidFill>
              </a:rPr>
              <a:t>рекурсивний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процес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обчислень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9336" y="1135947"/>
            <a:ext cx="118093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 err="1"/>
              <a:t>Підставкова</a:t>
            </a:r>
            <a:r>
              <a:rPr lang="uk-UA" sz="2200" dirty="0"/>
              <a:t> модель показує спочатку серію </a:t>
            </a:r>
            <a:r>
              <a:rPr lang="uk-UA" sz="2200" b="1" dirty="0"/>
              <a:t>розширень</a:t>
            </a:r>
            <a:r>
              <a:rPr lang="uk-UA" sz="2200" dirty="0"/>
              <a:t>, а потім </a:t>
            </a:r>
            <a:r>
              <a:rPr lang="uk-UA" sz="2200" b="1" dirty="0"/>
              <a:t>стиснення</a:t>
            </a:r>
            <a:r>
              <a:rPr lang="uk-UA" sz="22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 Розширення відбувається по мірі того, як процес будує ланцюжок відкладених операцій (</a:t>
            </a:r>
            <a:r>
              <a:rPr lang="en-US" sz="2200" dirty="0"/>
              <a:t>deferred operations), </a:t>
            </a:r>
            <a:r>
              <a:rPr lang="uk-UA" sz="2200" dirty="0"/>
              <a:t>в даному випадку ланцюжок множень.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Стиснення відбувається тоді, коли виконуються ці відкладені операції.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b="1" dirty="0"/>
              <a:t>Такий тип процесу, який характеризується ланцюжком відкладених операцій, називається </a:t>
            </a:r>
            <a:r>
              <a:rPr lang="uk-UA" sz="2200" b="1" dirty="0">
                <a:solidFill>
                  <a:srgbClr val="0000CC"/>
                </a:solidFill>
              </a:rPr>
              <a:t>рекурсивним процесом (</a:t>
            </a:r>
            <a:r>
              <a:rPr lang="en-US" sz="2200" b="1" dirty="0">
                <a:solidFill>
                  <a:srgbClr val="0000CC"/>
                </a:solidFill>
              </a:rPr>
              <a:t>recursive process). </a:t>
            </a:r>
            <a:endParaRPr lang="uk-UA" sz="2200" b="1" dirty="0">
              <a:solidFill>
                <a:srgbClr val="0000CC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Виконання цього процесу вимагає, щоб інтерпретатор запам'ятовував, які операції він повинен виконати згодом.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При обчисленні </a:t>
            </a:r>
            <a:r>
              <a:rPr lang="en-US" sz="2200" b="1" dirty="0">
                <a:solidFill>
                  <a:srgbClr val="0000CC"/>
                </a:solidFill>
              </a:rPr>
              <a:t>n! </a:t>
            </a:r>
            <a:r>
              <a:rPr lang="uk-UA" sz="2200" dirty="0"/>
              <a:t>довжина ланцюжка відкладених множень, а отже, і обсяг даних, яких потрібно зберегти, зростає </a:t>
            </a:r>
            <a:r>
              <a:rPr lang="uk-UA" sz="2200" b="1" dirty="0">
                <a:solidFill>
                  <a:srgbClr val="C00000"/>
                </a:solidFill>
              </a:rPr>
              <a:t>лінійно</a:t>
            </a:r>
            <a:r>
              <a:rPr lang="uk-UA" sz="2200" dirty="0">
                <a:solidFill>
                  <a:srgbClr val="C00000"/>
                </a:solidFill>
              </a:rPr>
              <a:t> </a:t>
            </a:r>
            <a:r>
              <a:rPr lang="uk-UA" sz="2200" dirty="0"/>
              <a:t>з ростом </a:t>
            </a:r>
            <a:r>
              <a:rPr lang="en-US" sz="2200" b="1" dirty="0">
                <a:solidFill>
                  <a:srgbClr val="0000CC"/>
                </a:solidFill>
              </a:rPr>
              <a:t>n</a:t>
            </a:r>
            <a:r>
              <a:rPr lang="en-US" sz="2200" dirty="0"/>
              <a:t> (</a:t>
            </a:r>
            <a:r>
              <a:rPr lang="uk-UA" sz="2200" dirty="0"/>
              <a:t>пропорційний </a:t>
            </a:r>
            <a:r>
              <a:rPr lang="en-US" sz="2200" dirty="0"/>
              <a:t>n), </a:t>
            </a:r>
            <a:r>
              <a:rPr lang="uk-UA" sz="2200" dirty="0"/>
              <a:t>як і число кроків.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Такий процес називається </a:t>
            </a:r>
            <a:r>
              <a:rPr lang="uk-UA" sz="2200" b="1" dirty="0">
                <a:solidFill>
                  <a:srgbClr val="0000CC"/>
                </a:solidFill>
              </a:rPr>
              <a:t>лінійно рекурсивним процесом (</a:t>
            </a:r>
            <a:r>
              <a:rPr lang="en-US" sz="2200" b="1" dirty="0">
                <a:solidFill>
                  <a:srgbClr val="0000CC"/>
                </a:solidFill>
              </a:rPr>
              <a:t>linear recursive process).</a:t>
            </a:r>
            <a:endParaRPr lang="uk-UA" sz="2200" b="1" dirty="0">
              <a:solidFill>
                <a:srgbClr val="0000CC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42577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29" y="1256615"/>
            <a:ext cx="8351889" cy="470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</a:rPr>
              <a:t>Лінійно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рекурсивний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процес</a:t>
            </a:r>
            <a:r>
              <a:rPr lang="ru-RU" sz="3600" b="1" dirty="0">
                <a:solidFill>
                  <a:schemeClr val="bg1"/>
                </a:solidFill>
              </a:rPr>
              <a:t> для </a:t>
            </a:r>
            <a:r>
              <a:rPr lang="ru-RU" sz="3600" b="1" dirty="0" err="1">
                <a:solidFill>
                  <a:schemeClr val="bg1"/>
                </a:solidFill>
              </a:rPr>
              <a:t>обчислення</a:t>
            </a:r>
            <a:r>
              <a:rPr lang="ru-RU" sz="3600" b="1" dirty="0">
                <a:solidFill>
                  <a:schemeClr val="bg1"/>
                </a:solidFill>
              </a:rPr>
              <a:t> 6!</a:t>
            </a:r>
            <a:endParaRPr lang="uk-UA" sz="3600" b="1" dirty="0">
              <a:solidFill>
                <a:schemeClr val="bg1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981200" y="3287164"/>
            <a:ext cx="7734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76121" y="4725144"/>
            <a:ext cx="2361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/>
              <a:t>Процес стиснення</a:t>
            </a:r>
          </a:p>
          <a:p>
            <a:endParaRPr lang="uk-U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748808" y="933450"/>
            <a:ext cx="259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Процес розширення </a:t>
            </a:r>
          </a:p>
          <a:p>
            <a:r>
              <a:rPr lang="uk-UA" sz="2000" dirty="0"/>
              <a:t>(занурення)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</a:t>
            </a:fld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/43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769712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7870</TotalTime>
  <Words>5425</Words>
  <Application>Microsoft Office PowerPoint</Application>
  <PresentationFormat>Широкоэкранный</PresentationFormat>
  <Paragraphs>676</Paragraphs>
  <Slides>55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55</vt:i4>
      </vt:variant>
    </vt:vector>
  </HeadingPairs>
  <TitlesOfParts>
    <vt:vector size="65" baseType="lpstr">
      <vt:lpstr>Tahoma</vt:lpstr>
      <vt:lpstr>Calibri</vt:lpstr>
      <vt:lpstr>Times New Roman</vt:lpstr>
      <vt:lpstr>Wingdings</vt:lpstr>
      <vt:lpstr>Arial</vt:lpstr>
      <vt:lpstr>Symbol</vt:lpstr>
      <vt:lpstr>Calibri Light</vt:lpstr>
      <vt:lpstr>Bookman Old Style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Доц. кафедри ПСТ,   к.т.н. Ковалюк Т.В.  tkovalyuk@ukr.net https://github.com/tkovalyuk/funcprogram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ДИСТАНЦИОННОГО ОБУЧЕНИ</dc:title>
  <dc:creator>WhiteFox</dc:creator>
  <cp:lastModifiedBy>Tetyana Kovalyuk</cp:lastModifiedBy>
  <cp:revision>603</cp:revision>
  <dcterms:created xsi:type="dcterms:W3CDTF">2007-02-07T08:30:43Z</dcterms:created>
  <dcterms:modified xsi:type="dcterms:W3CDTF">2021-09-14T07:35:33Z</dcterms:modified>
</cp:coreProperties>
</file>