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310" r:id="rId4"/>
    <p:sldId id="258" r:id="rId5"/>
    <p:sldId id="312" r:id="rId6"/>
    <p:sldId id="313" r:id="rId7"/>
    <p:sldId id="314" r:id="rId8"/>
    <p:sldId id="323" r:id="rId9"/>
    <p:sldId id="316" r:id="rId10"/>
    <p:sldId id="315" r:id="rId11"/>
    <p:sldId id="325" r:id="rId12"/>
    <p:sldId id="324" r:id="rId13"/>
    <p:sldId id="317" r:id="rId14"/>
    <p:sldId id="318" r:id="rId15"/>
    <p:sldId id="319" r:id="rId16"/>
    <p:sldId id="320" r:id="rId17"/>
    <p:sldId id="321" r:id="rId18"/>
    <p:sldId id="322" r:id="rId19"/>
    <p:sldId id="326" r:id="rId20"/>
    <p:sldId id="327" r:id="rId21"/>
    <p:sldId id="328" r:id="rId22"/>
    <p:sldId id="329" r:id="rId23"/>
    <p:sldId id="330" r:id="rId24"/>
    <p:sldId id="332" r:id="rId25"/>
    <p:sldId id="333" r:id="rId26"/>
    <p:sldId id="334" r:id="rId27"/>
    <p:sldId id="340" r:id="rId28"/>
    <p:sldId id="331" r:id="rId29"/>
    <p:sldId id="338" r:id="rId30"/>
    <p:sldId id="336" r:id="rId31"/>
    <p:sldId id="337" r:id="rId32"/>
    <p:sldId id="339" r:id="rId33"/>
    <p:sldId id="343" r:id="rId34"/>
    <p:sldId id="311" r:id="rId35"/>
    <p:sldId id="274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660066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7" autoAdjust="0"/>
    <p:restoredTop sz="94660"/>
  </p:normalViewPr>
  <p:slideViewPr>
    <p:cSldViewPr snapToGrid="0">
      <p:cViewPr>
        <p:scale>
          <a:sx n="50" d="100"/>
          <a:sy n="50" d="100"/>
        </p:scale>
        <p:origin x="-900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D3305-0669-4187-B053-04634DAC3092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7EC5D-23C8-4C01-A532-DB2E21CE9C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786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2232" y="6569242"/>
            <a:ext cx="631767" cy="28875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4BDC68D-FF80-4D4E-BAF3-F6A29ED33A3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635267"/>
            <a:ext cx="9144000" cy="173255"/>
          </a:xfrm>
          <a:prstGeom prst="rect">
            <a:avLst/>
          </a:prstGeom>
          <a:gradFill flip="none" rotWithShape="1">
            <a:gsLst>
              <a:gs pos="0">
                <a:srgbClr val="0000CC"/>
              </a:gs>
              <a:gs pos="77000">
                <a:srgbClr val="FFFF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6443242"/>
            <a:ext cx="9144000" cy="126000"/>
          </a:xfrm>
          <a:prstGeom prst="rect">
            <a:avLst/>
          </a:prstGeom>
          <a:gradFill flip="none" rotWithShape="1">
            <a:gsLst>
              <a:gs pos="0">
                <a:srgbClr val="0000CC"/>
              </a:gs>
              <a:gs pos="77000">
                <a:srgbClr val="FFFF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94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812115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15C38-511E-4C4A-A311-C0D7857F4109}" type="datetime1">
              <a:rPr lang="ru-RU" smtClean="0"/>
              <a:t>16.10.2018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DC68D-FF80-4D4E-BAF3-F6A29ED33A3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032069" y="6612106"/>
            <a:ext cx="548328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 smtClean="0"/>
              <a:t>Т.В. </a:t>
            </a:r>
            <a:r>
              <a:rPr lang="uk-UA" dirty="0" err="1" smtClean="0"/>
              <a:t>Ковалюк</a:t>
            </a:r>
            <a:r>
              <a:rPr lang="uk-UA" dirty="0" smtClean="0"/>
              <a:t> Функціональне програмування КНУ </a:t>
            </a:r>
            <a:r>
              <a:rPr lang="uk-UA" dirty="0" err="1" smtClean="0"/>
              <a:t>ім</a:t>
            </a:r>
            <a:r>
              <a:rPr lang="uk-UA" dirty="0" smtClean="0"/>
              <a:t> </a:t>
            </a:r>
            <a:r>
              <a:rPr lang="uk-UA" dirty="0" err="1" smtClean="0"/>
              <a:t>Т.Шевченка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700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ilammy.net/lisp/" TargetMode="External"/><Relationship Id="rId2" Type="http://schemas.openxmlformats.org/officeDocument/2006/relationships/hyperlink" Target="http://bydlokoder.ru/index.php?p=books_LISP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109472" y="1321414"/>
            <a:ext cx="715670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7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Функціональне</a:t>
            </a:r>
            <a:r>
              <a:rPr lang="ru-RU" sz="7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ru-RU" sz="7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програмування</a:t>
            </a:r>
            <a:endParaRPr lang="ru-RU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70881" y="4425696"/>
            <a:ext cx="62338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2400" b="1" dirty="0" smtClean="0"/>
              <a:t>Лектор </a:t>
            </a:r>
          </a:p>
          <a:p>
            <a:pPr algn="ctr"/>
            <a:r>
              <a:rPr lang="uk-UA" sz="2400" b="1" dirty="0" err="1" smtClean="0"/>
              <a:t>Ковалюк</a:t>
            </a:r>
            <a:r>
              <a:rPr lang="uk-UA" sz="2400" b="1" dirty="0" smtClean="0"/>
              <a:t> Тетяна </a:t>
            </a:r>
            <a:r>
              <a:rPr lang="ru-RU" sz="2400" b="1" dirty="0" smtClean="0"/>
              <a:t>В</a:t>
            </a:r>
            <a:r>
              <a:rPr lang="uk-UA" sz="2400" b="1" dirty="0" err="1" smtClean="0"/>
              <a:t>олодимирівна</a:t>
            </a:r>
            <a:r>
              <a:rPr lang="uk-UA" sz="2400" b="1" dirty="0" smtClean="0"/>
              <a:t>, </a:t>
            </a:r>
            <a:r>
              <a:rPr lang="uk-UA" sz="2400" b="1" dirty="0" err="1" smtClean="0"/>
              <a:t>к.т.н</a:t>
            </a:r>
            <a:r>
              <a:rPr lang="uk-UA" sz="2400" b="1" dirty="0" smtClean="0"/>
              <a:t>.</a:t>
            </a:r>
            <a:r>
              <a:rPr lang="en-US" sz="2400" b="1" dirty="0" smtClean="0"/>
              <a:t>,</a:t>
            </a:r>
            <a:r>
              <a:rPr lang="uk-UA" sz="2400" b="1" dirty="0" smtClean="0"/>
              <a:t> доц.</a:t>
            </a:r>
          </a:p>
          <a:p>
            <a:pPr algn="ctr"/>
            <a:r>
              <a:rPr lang="en-US" sz="2400" b="1" dirty="0" smtClean="0"/>
              <a:t>tkovalyuk@ukr.net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72516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5715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b="1" dirty="0" smtClean="0"/>
              <a:t>λ</a:t>
            </a:r>
            <a:r>
              <a:rPr lang="uk-UA" sz="3200" b="1" dirty="0" smtClean="0"/>
              <a:t> - форма (</a:t>
            </a:r>
            <a:r>
              <a:rPr lang="en-US" sz="3200" b="1" dirty="0" smtClean="0"/>
              <a:t>lambda</a:t>
            </a:r>
            <a:r>
              <a:rPr lang="uk-UA" sz="3200" b="1" dirty="0" smtClean="0"/>
              <a:t>)</a:t>
            </a:r>
            <a:endParaRPr lang="uk-UA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3350" y="889158"/>
            <a:ext cx="87344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Процедури </a:t>
            </a:r>
            <a:r>
              <a:rPr lang="uk-UA" sz="2000" dirty="0"/>
              <a:t>м</a:t>
            </a:r>
            <a:r>
              <a:rPr lang="uk-UA" sz="2000" dirty="0" smtClean="0"/>
              <a:t>ожна визначити </a:t>
            </a:r>
            <a:r>
              <a:rPr lang="uk-UA" sz="2000" dirty="0"/>
              <a:t>формою </a:t>
            </a:r>
            <a:r>
              <a:rPr lang="en-US" sz="2000" dirty="0">
                <a:solidFill>
                  <a:srgbClr val="0000CC"/>
                </a:solidFill>
              </a:rPr>
              <a:t>lambda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uk-UA" sz="2000" dirty="0" smtClean="0"/>
              <a:t>За </a:t>
            </a:r>
            <a:r>
              <a:rPr lang="uk-UA" sz="2000" dirty="0"/>
              <a:t>словом </a:t>
            </a:r>
            <a:r>
              <a:rPr lang="en-US" sz="2000" dirty="0">
                <a:solidFill>
                  <a:srgbClr val="0000CC"/>
                </a:solidFill>
              </a:rPr>
              <a:t>lambda</a:t>
            </a:r>
            <a:r>
              <a:rPr lang="en-US" sz="2000" dirty="0"/>
              <a:t> </a:t>
            </a:r>
            <a:r>
              <a:rPr lang="uk-UA" sz="2000" dirty="0" smtClean="0"/>
              <a:t>слідує список аргументів</a:t>
            </a:r>
            <a:r>
              <a:rPr lang="uk-UA" sz="2000" dirty="0"/>
              <a:t>, </a:t>
            </a:r>
            <a:r>
              <a:rPr lang="uk-UA" sz="2000" dirty="0" smtClean="0"/>
              <a:t>після нього - послідовність </a:t>
            </a:r>
            <a:r>
              <a:rPr lang="uk-UA" sz="2000" dirty="0"/>
              <a:t>виразів, які </a:t>
            </a:r>
            <a:r>
              <a:rPr lang="uk-UA" sz="2000" dirty="0" smtClean="0"/>
              <a:t>описують </a:t>
            </a:r>
            <a:r>
              <a:rPr lang="uk-UA" sz="2000" dirty="0"/>
              <a:t>власне </a:t>
            </a:r>
            <a:r>
              <a:rPr lang="uk-UA" sz="2000" dirty="0" smtClean="0"/>
              <a:t>обчислення (тіло) </a:t>
            </a:r>
            <a:r>
              <a:rPr lang="uk-UA" sz="2000" dirty="0"/>
              <a:t>функції.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04787" y="1939290"/>
            <a:ext cx="8591550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У загальному випадку, </a:t>
            </a:r>
            <a:r>
              <a:rPr lang="uk-UA" sz="2000" dirty="0" err="1" smtClean="0">
                <a:solidFill>
                  <a:srgbClr val="0000CC"/>
                </a:solidFill>
              </a:rPr>
              <a:t>lambda</a:t>
            </a:r>
            <a:r>
              <a:rPr lang="uk-UA" sz="2000" dirty="0" smtClean="0"/>
              <a:t> використовується для створення процедур так само, як </a:t>
            </a:r>
            <a:r>
              <a:rPr lang="uk-UA" sz="2000" dirty="0" err="1" smtClean="0">
                <a:solidFill>
                  <a:srgbClr val="0000CC"/>
                </a:solidFill>
              </a:rPr>
              <a:t>define</a:t>
            </a:r>
            <a:r>
              <a:rPr lang="uk-UA" sz="2000" dirty="0" smtClean="0"/>
              <a:t>, тільки </a:t>
            </a:r>
            <a:r>
              <a:rPr lang="uk-UA" sz="2000" b="1" dirty="0" smtClean="0"/>
              <a:t>ніякого імені для процедури не вказується</a:t>
            </a:r>
            <a:r>
              <a:rPr lang="uk-UA" sz="2000" dirty="0" smtClean="0"/>
              <a:t>:</a:t>
            </a:r>
          </a:p>
          <a:p>
            <a:endParaRPr lang="uk-UA" sz="2000" dirty="0" smtClean="0"/>
          </a:p>
          <a:p>
            <a:pPr algn="ctr"/>
            <a:r>
              <a:rPr lang="uk-UA" sz="2200" b="1" dirty="0" smtClean="0">
                <a:solidFill>
                  <a:srgbClr val="0000CC"/>
                </a:solidFill>
              </a:rPr>
              <a:t>(</a:t>
            </a:r>
            <a:r>
              <a:rPr lang="en-US" sz="2200" b="1" dirty="0" smtClean="0">
                <a:solidFill>
                  <a:srgbClr val="0000CC"/>
                </a:solidFill>
              </a:rPr>
              <a:t>l</a:t>
            </a:r>
            <a:r>
              <a:rPr lang="uk-UA" sz="2200" b="1" dirty="0" err="1" smtClean="0">
                <a:solidFill>
                  <a:srgbClr val="0000CC"/>
                </a:solidFill>
              </a:rPr>
              <a:t>ambda</a:t>
            </a:r>
            <a:r>
              <a:rPr lang="uk-UA" sz="2200" b="1" dirty="0" smtClean="0">
                <a:solidFill>
                  <a:srgbClr val="0000CC"/>
                </a:solidFill>
              </a:rPr>
              <a:t> (</a:t>
            </a:r>
            <a:r>
              <a:rPr lang="en-US" sz="2200" b="1" dirty="0" smtClean="0">
                <a:solidFill>
                  <a:srgbClr val="0000CC"/>
                </a:solidFill>
              </a:rPr>
              <a:t>&lt;</a:t>
            </a:r>
            <a:r>
              <a:rPr lang="uk-UA" sz="2200" b="1" dirty="0" smtClean="0">
                <a:solidFill>
                  <a:srgbClr val="0000CC"/>
                </a:solidFill>
              </a:rPr>
              <a:t>формальні-параметри</a:t>
            </a:r>
            <a:r>
              <a:rPr lang="en-US" sz="2200" b="1" dirty="0" smtClean="0">
                <a:solidFill>
                  <a:srgbClr val="0000CC"/>
                </a:solidFill>
              </a:rPr>
              <a:t>&gt;</a:t>
            </a:r>
            <a:r>
              <a:rPr lang="uk-UA" sz="2200" b="1" dirty="0" smtClean="0">
                <a:solidFill>
                  <a:srgbClr val="0000CC"/>
                </a:solidFill>
              </a:rPr>
              <a:t>) </a:t>
            </a:r>
            <a:r>
              <a:rPr lang="en-US" sz="2200" b="1" dirty="0" smtClean="0">
                <a:solidFill>
                  <a:srgbClr val="0000CC"/>
                </a:solidFill>
              </a:rPr>
              <a:t>&lt;</a:t>
            </a:r>
            <a:r>
              <a:rPr lang="uk-UA" sz="2200" b="1" dirty="0" smtClean="0">
                <a:solidFill>
                  <a:srgbClr val="0000CC"/>
                </a:solidFill>
              </a:rPr>
              <a:t>т</a:t>
            </a:r>
            <a:r>
              <a:rPr lang="en-US" sz="2200" b="1" dirty="0" err="1" smtClean="0">
                <a:solidFill>
                  <a:srgbClr val="0000CC"/>
                </a:solidFill>
              </a:rPr>
              <a:t>i</a:t>
            </a:r>
            <a:r>
              <a:rPr lang="uk-UA" sz="2200" b="1" dirty="0" err="1" smtClean="0">
                <a:solidFill>
                  <a:srgbClr val="0000CC"/>
                </a:solidFill>
              </a:rPr>
              <a:t>ло</a:t>
            </a:r>
            <a:r>
              <a:rPr lang="en-US" sz="2200" b="1" dirty="0" smtClean="0">
                <a:solidFill>
                  <a:srgbClr val="0000CC"/>
                </a:solidFill>
              </a:rPr>
              <a:t>&gt;</a:t>
            </a:r>
            <a:r>
              <a:rPr lang="uk-UA" sz="2200" b="1" dirty="0" smtClean="0">
                <a:solidFill>
                  <a:srgbClr val="0000CC"/>
                </a:solidFill>
              </a:rPr>
              <a:t>)</a:t>
            </a:r>
          </a:p>
          <a:p>
            <a:endParaRPr lang="uk-UA" sz="2000" dirty="0" smtClean="0"/>
          </a:p>
          <a:p>
            <a:r>
              <a:rPr lang="uk-UA" sz="2000" dirty="0" smtClean="0"/>
              <a:t>Виходить так</a:t>
            </a:r>
            <a:r>
              <a:rPr lang="ru-RU" sz="2000" dirty="0" smtClean="0"/>
              <a:t>а с</a:t>
            </a:r>
            <a:r>
              <a:rPr lang="uk-UA" sz="2000" dirty="0" err="1" smtClean="0"/>
              <a:t>ама</a:t>
            </a:r>
            <a:r>
              <a:rPr lang="uk-UA" sz="2000" dirty="0" smtClean="0"/>
              <a:t> повноцінна процедура, як і за допомогою </a:t>
            </a:r>
            <a:r>
              <a:rPr lang="uk-UA" sz="2000" dirty="0" err="1" smtClean="0">
                <a:solidFill>
                  <a:srgbClr val="0000CC"/>
                </a:solidFill>
              </a:rPr>
              <a:t>define</a:t>
            </a:r>
            <a:r>
              <a:rPr lang="uk-UA" sz="2000" dirty="0" smtClean="0"/>
              <a:t>. єдина</a:t>
            </a:r>
          </a:p>
          <a:p>
            <a:r>
              <a:rPr lang="uk-UA" sz="2000" dirty="0" smtClean="0"/>
              <a:t>різниця полягає в тому, що вона </a:t>
            </a:r>
            <a:r>
              <a:rPr lang="uk-UA" sz="2000" b="1" dirty="0" smtClean="0"/>
              <a:t>не пов'язана ні з яким ім'ям в оточенні</a:t>
            </a:r>
            <a:r>
              <a:rPr lang="uk-UA" sz="2000" dirty="0" smtClean="0"/>
              <a:t>. 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47800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5715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b="1" dirty="0" smtClean="0"/>
              <a:t>λ</a:t>
            </a:r>
            <a:r>
              <a:rPr lang="uk-UA" sz="3200" b="1" dirty="0" smtClean="0"/>
              <a:t> - форма (</a:t>
            </a:r>
            <a:r>
              <a:rPr lang="en-US" sz="3200" b="1" dirty="0" smtClean="0"/>
              <a:t>lambda</a:t>
            </a:r>
            <a:r>
              <a:rPr lang="uk-UA" sz="3200" b="1" dirty="0" smtClean="0"/>
              <a:t>)</a:t>
            </a:r>
            <a:endParaRPr lang="uk-UA" sz="32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76225" y="872490"/>
            <a:ext cx="85915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200" b="1" dirty="0" smtClean="0">
                <a:solidFill>
                  <a:srgbClr val="0000CC"/>
                </a:solidFill>
              </a:rPr>
              <a:t>(</a:t>
            </a:r>
            <a:r>
              <a:rPr lang="en-US" sz="2200" b="1" dirty="0" smtClean="0">
                <a:solidFill>
                  <a:srgbClr val="0000CC"/>
                </a:solidFill>
              </a:rPr>
              <a:t>l</a:t>
            </a:r>
            <a:r>
              <a:rPr lang="uk-UA" sz="2200" b="1" dirty="0" err="1" smtClean="0">
                <a:solidFill>
                  <a:srgbClr val="0000CC"/>
                </a:solidFill>
              </a:rPr>
              <a:t>ambda</a:t>
            </a:r>
            <a:r>
              <a:rPr lang="uk-UA" sz="2200" b="1" dirty="0" smtClean="0">
                <a:solidFill>
                  <a:srgbClr val="0000CC"/>
                </a:solidFill>
              </a:rPr>
              <a:t> (</a:t>
            </a:r>
            <a:r>
              <a:rPr lang="en-US" sz="2200" b="1" dirty="0" smtClean="0">
                <a:solidFill>
                  <a:srgbClr val="0000CC"/>
                </a:solidFill>
              </a:rPr>
              <a:t>&lt;</a:t>
            </a:r>
            <a:r>
              <a:rPr lang="uk-UA" sz="2200" b="1" dirty="0" smtClean="0">
                <a:solidFill>
                  <a:srgbClr val="0000CC"/>
                </a:solidFill>
              </a:rPr>
              <a:t>формальні-параметри</a:t>
            </a:r>
            <a:r>
              <a:rPr lang="en-US" sz="2200" b="1" dirty="0" smtClean="0">
                <a:solidFill>
                  <a:srgbClr val="0000CC"/>
                </a:solidFill>
              </a:rPr>
              <a:t>&gt;</a:t>
            </a:r>
            <a:r>
              <a:rPr lang="uk-UA" sz="2200" b="1" dirty="0" smtClean="0">
                <a:solidFill>
                  <a:srgbClr val="0000CC"/>
                </a:solidFill>
              </a:rPr>
              <a:t>) </a:t>
            </a:r>
            <a:r>
              <a:rPr lang="en-US" sz="2200" b="1" dirty="0" smtClean="0">
                <a:solidFill>
                  <a:srgbClr val="0000CC"/>
                </a:solidFill>
              </a:rPr>
              <a:t>&lt;</a:t>
            </a:r>
            <a:r>
              <a:rPr lang="uk-UA" sz="2200" b="1" dirty="0" smtClean="0">
                <a:solidFill>
                  <a:srgbClr val="0000CC"/>
                </a:solidFill>
              </a:rPr>
              <a:t>т</a:t>
            </a:r>
            <a:r>
              <a:rPr lang="en-US" sz="2200" b="1" dirty="0" err="1" smtClean="0">
                <a:solidFill>
                  <a:srgbClr val="0000CC"/>
                </a:solidFill>
              </a:rPr>
              <a:t>i</a:t>
            </a:r>
            <a:r>
              <a:rPr lang="uk-UA" sz="2200" b="1" dirty="0" err="1" smtClean="0">
                <a:solidFill>
                  <a:srgbClr val="0000CC"/>
                </a:solidFill>
              </a:rPr>
              <a:t>ло</a:t>
            </a:r>
            <a:r>
              <a:rPr lang="en-US" sz="2200" b="1" dirty="0" smtClean="0">
                <a:solidFill>
                  <a:srgbClr val="0000CC"/>
                </a:solidFill>
              </a:rPr>
              <a:t>&gt;</a:t>
            </a:r>
            <a:r>
              <a:rPr lang="uk-UA" sz="2200" b="1" dirty="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76225" y="1741438"/>
            <a:ext cx="82391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Насправді</a:t>
            </a:r>
            <a:endParaRPr lang="uk-UA" sz="2000" dirty="0"/>
          </a:p>
          <a:p>
            <a:r>
              <a:rPr lang="uk-UA" sz="2000" dirty="0">
                <a:solidFill>
                  <a:srgbClr val="0000CC"/>
                </a:solidFill>
              </a:rPr>
              <a:t>(</a:t>
            </a:r>
            <a:r>
              <a:rPr lang="uk-UA" sz="2000" b="1" dirty="0" err="1">
                <a:solidFill>
                  <a:srgbClr val="0000CC"/>
                </a:solidFill>
              </a:rPr>
              <a:t>define</a:t>
            </a:r>
            <a:r>
              <a:rPr lang="uk-UA" sz="2000" b="1" dirty="0">
                <a:solidFill>
                  <a:srgbClr val="0000CC"/>
                </a:solidFill>
              </a:rPr>
              <a:t> (plus4 x) (+ </a:t>
            </a:r>
            <a:r>
              <a:rPr lang="uk-UA" sz="2000" b="1" dirty="0" err="1">
                <a:solidFill>
                  <a:srgbClr val="0000CC"/>
                </a:solidFill>
              </a:rPr>
              <a:t>x</a:t>
            </a:r>
            <a:r>
              <a:rPr lang="uk-UA" sz="2000" b="1" dirty="0">
                <a:solidFill>
                  <a:srgbClr val="0000CC"/>
                </a:solidFill>
              </a:rPr>
              <a:t> 4))</a:t>
            </a:r>
          </a:p>
          <a:p>
            <a:r>
              <a:rPr lang="uk-UA" sz="2000" dirty="0" smtClean="0"/>
              <a:t>еквівалентно</a:t>
            </a:r>
            <a:endParaRPr lang="uk-UA" sz="2000" dirty="0"/>
          </a:p>
          <a:p>
            <a:r>
              <a:rPr lang="uk-UA" sz="2000" b="1" dirty="0">
                <a:solidFill>
                  <a:srgbClr val="0000CC"/>
                </a:solidFill>
              </a:rPr>
              <a:t>(</a:t>
            </a:r>
            <a:r>
              <a:rPr lang="uk-UA" sz="2000" b="1" dirty="0" err="1">
                <a:solidFill>
                  <a:srgbClr val="0000CC"/>
                </a:solidFill>
              </a:rPr>
              <a:t>define</a:t>
            </a:r>
            <a:r>
              <a:rPr lang="uk-UA" sz="2000" b="1" dirty="0">
                <a:solidFill>
                  <a:srgbClr val="0000CC"/>
                </a:solidFill>
              </a:rPr>
              <a:t> plus4 (</a:t>
            </a:r>
            <a:r>
              <a:rPr lang="uk-UA" sz="2000" b="1" dirty="0" err="1">
                <a:solidFill>
                  <a:srgbClr val="0000CC"/>
                </a:solidFill>
              </a:rPr>
              <a:t>lambda</a:t>
            </a:r>
            <a:r>
              <a:rPr lang="uk-UA" sz="2000" b="1" dirty="0">
                <a:solidFill>
                  <a:srgbClr val="0000CC"/>
                </a:solidFill>
              </a:rPr>
              <a:t> (x) (+ </a:t>
            </a:r>
            <a:r>
              <a:rPr lang="uk-UA" sz="2000" b="1" dirty="0" err="1">
                <a:solidFill>
                  <a:srgbClr val="0000CC"/>
                </a:solidFill>
              </a:rPr>
              <a:t>x</a:t>
            </a:r>
            <a:r>
              <a:rPr lang="uk-UA" sz="2000" b="1" dirty="0">
                <a:solidFill>
                  <a:srgbClr val="0000CC"/>
                </a:solidFill>
              </a:rPr>
              <a:t> 4</a:t>
            </a:r>
            <a:r>
              <a:rPr lang="uk-UA" sz="2000" b="1" dirty="0" smtClean="0">
                <a:solidFill>
                  <a:srgbClr val="0000CC"/>
                </a:solidFill>
              </a:rPr>
              <a:t>)))</a:t>
            </a:r>
            <a:endParaRPr lang="uk-UA" sz="2000" b="1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95350" y="3131463"/>
            <a:ext cx="701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Можна читати вираз </a:t>
            </a:r>
            <a:r>
              <a:rPr lang="uk-UA" sz="2000" dirty="0" err="1"/>
              <a:t>lambda</a:t>
            </a:r>
            <a:r>
              <a:rPr lang="uk-UA" sz="2000" dirty="0"/>
              <a:t> так</a:t>
            </a:r>
            <a:r>
              <a:rPr lang="uk-UA" sz="2000" dirty="0" smtClean="0"/>
              <a:t>:</a:t>
            </a:r>
            <a:endParaRPr lang="uk-UA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47701" y="3719880"/>
            <a:ext cx="6286500" cy="101566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uk-UA" sz="2000" dirty="0" smtClean="0">
                <a:solidFill>
                  <a:prstClr val="black"/>
                </a:solidFill>
              </a:rPr>
              <a:t>(     </a:t>
            </a:r>
            <a:r>
              <a:rPr lang="uk-UA" sz="2000" dirty="0" err="1" smtClean="0">
                <a:solidFill>
                  <a:prstClr val="black"/>
                </a:solidFill>
              </a:rPr>
              <a:t>lambda</a:t>
            </a:r>
            <a:r>
              <a:rPr lang="uk-UA" sz="2000" dirty="0" smtClean="0">
                <a:solidFill>
                  <a:prstClr val="black"/>
                </a:solidFill>
              </a:rPr>
              <a:t>        (</a:t>
            </a:r>
            <a:r>
              <a:rPr lang="uk-UA" sz="2000" dirty="0">
                <a:solidFill>
                  <a:prstClr val="black"/>
                </a:solidFill>
              </a:rPr>
              <a:t>x</a:t>
            </a:r>
            <a:r>
              <a:rPr lang="uk-UA" sz="2000" dirty="0" smtClean="0">
                <a:solidFill>
                  <a:prstClr val="black"/>
                </a:solidFill>
              </a:rPr>
              <a:t>)                         (  +                </a:t>
            </a:r>
            <a:r>
              <a:rPr lang="uk-UA" sz="2000" dirty="0" err="1" smtClean="0">
                <a:solidFill>
                  <a:prstClr val="black"/>
                </a:solidFill>
              </a:rPr>
              <a:t>x</a:t>
            </a:r>
            <a:r>
              <a:rPr lang="uk-UA" sz="2000" dirty="0" smtClean="0">
                <a:solidFill>
                  <a:prstClr val="black"/>
                </a:solidFill>
              </a:rPr>
              <a:t>              </a:t>
            </a:r>
            <a:r>
              <a:rPr lang="uk-UA" sz="2000" dirty="0">
                <a:solidFill>
                  <a:prstClr val="black"/>
                </a:solidFill>
              </a:rPr>
              <a:t>4</a:t>
            </a:r>
            <a:r>
              <a:rPr lang="uk-UA" sz="2000" dirty="0" smtClean="0">
                <a:solidFill>
                  <a:prstClr val="black"/>
                </a:solidFill>
              </a:rPr>
              <a:t>))</a:t>
            </a:r>
          </a:p>
          <a:p>
            <a:pPr lvl="0"/>
            <a:r>
              <a:rPr lang="uk-UA" sz="2000" dirty="0" smtClean="0"/>
              <a:t>          ↑               ↑                            ↑             ↑            ↑</a:t>
            </a:r>
            <a:endParaRPr lang="uk-UA" sz="2000" dirty="0">
              <a:solidFill>
                <a:prstClr val="black"/>
              </a:solidFill>
            </a:endParaRPr>
          </a:p>
          <a:p>
            <a:pPr lvl="0"/>
            <a:r>
              <a:rPr lang="uk-UA" sz="2000" dirty="0">
                <a:solidFill>
                  <a:prstClr val="black"/>
                </a:solidFill>
              </a:rPr>
              <a:t>Процедура </a:t>
            </a:r>
            <a:r>
              <a:rPr lang="uk-UA" sz="2000" dirty="0" smtClean="0">
                <a:solidFill>
                  <a:prstClr val="black"/>
                </a:solidFill>
              </a:rPr>
              <a:t>від </a:t>
            </a:r>
            <a:r>
              <a:rPr lang="uk-UA" sz="2000" dirty="0" err="1">
                <a:solidFill>
                  <a:prstClr val="black"/>
                </a:solidFill>
              </a:rPr>
              <a:t>аргумента</a:t>
            </a:r>
            <a:r>
              <a:rPr lang="uk-UA" sz="2000" dirty="0">
                <a:solidFill>
                  <a:prstClr val="black"/>
                </a:solidFill>
              </a:rPr>
              <a:t> x, </a:t>
            </a:r>
            <a:r>
              <a:rPr lang="uk-UA" sz="2000" dirty="0" smtClean="0">
                <a:solidFill>
                  <a:prstClr val="black"/>
                </a:solidFill>
              </a:rPr>
              <a:t>яка додає        x     до     </a:t>
            </a:r>
            <a:r>
              <a:rPr lang="uk-UA" sz="2000" dirty="0">
                <a:solidFill>
                  <a:prstClr val="black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7399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5715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b="1" dirty="0" smtClean="0"/>
              <a:t>λ</a:t>
            </a:r>
            <a:r>
              <a:rPr lang="uk-UA" sz="3200" b="1" dirty="0" smtClean="0"/>
              <a:t> - форма (</a:t>
            </a:r>
            <a:r>
              <a:rPr lang="en-US" sz="3200" b="1" dirty="0" smtClean="0"/>
              <a:t>lambda</a:t>
            </a:r>
            <a:r>
              <a:rPr lang="uk-UA" sz="3200" b="1" dirty="0" smtClean="0"/>
              <a:t>)</a:t>
            </a:r>
            <a:endParaRPr lang="uk-UA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09850" y="3019842"/>
            <a:ext cx="2628900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0000CC"/>
                </a:solidFill>
              </a:rPr>
              <a:t>(</a:t>
            </a:r>
            <a:r>
              <a:rPr lang="pt-BR" sz="2000" dirty="0">
                <a:solidFill>
                  <a:srgbClr val="0000CC"/>
                </a:solidFill>
              </a:rPr>
              <a:t>lambda (x) </a:t>
            </a:r>
            <a:endParaRPr lang="uk-UA" sz="2000" dirty="0" smtClean="0">
              <a:solidFill>
                <a:srgbClr val="0000CC"/>
              </a:solidFill>
            </a:endParaRPr>
          </a:p>
          <a:p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 smtClean="0">
                <a:solidFill>
                  <a:srgbClr val="0000CC"/>
                </a:solidFill>
              </a:rPr>
              <a:t>    </a:t>
            </a:r>
            <a:r>
              <a:rPr lang="pt-BR" sz="2000" dirty="0" smtClean="0">
                <a:solidFill>
                  <a:srgbClr val="0000CC"/>
                </a:solidFill>
              </a:rPr>
              <a:t>(/ </a:t>
            </a:r>
            <a:r>
              <a:rPr lang="pt-BR" sz="2000" dirty="0">
                <a:solidFill>
                  <a:srgbClr val="0000CC"/>
                </a:solidFill>
              </a:rPr>
              <a:t>1.0 (* x (+ x 2))))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3850" y="3850839"/>
            <a:ext cx="868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Тогда </a:t>
            </a:r>
            <a:r>
              <a:rPr lang="ru-RU" dirty="0" smtClean="0"/>
              <a:t>процедуру </a:t>
            </a:r>
            <a:r>
              <a:rPr lang="ru-RU" dirty="0" err="1">
                <a:solidFill>
                  <a:srgbClr val="0000CC"/>
                </a:solidFill>
              </a:rPr>
              <a:t>pi-sum</a:t>
            </a:r>
            <a:r>
              <a:rPr lang="ru-RU" dirty="0"/>
              <a:t> </a:t>
            </a:r>
            <a:r>
              <a:rPr lang="ru-RU" dirty="0" err="1" smtClean="0"/>
              <a:t>можна</a:t>
            </a:r>
            <a:r>
              <a:rPr lang="ru-RU" dirty="0" smtClean="0"/>
              <a:t>  </a:t>
            </a:r>
            <a:r>
              <a:rPr lang="ru-RU" dirty="0" err="1" smtClean="0"/>
              <a:t>описати</a:t>
            </a:r>
            <a:r>
              <a:rPr lang="ru-RU" dirty="0" smtClean="0"/>
              <a:t> без </a:t>
            </a:r>
            <a:r>
              <a:rPr lang="ru-RU" dirty="0" err="1" smtClean="0"/>
              <a:t>допоміжних</a:t>
            </a:r>
            <a:r>
              <a:rPr lang="ru-RU" dirty="0" smtClean="0"/>
              <a:t> процедур: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771650" y="4461986"/>
            <a:ext cx="6172200" cy="193899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(pi-sum a b)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</a:t>
            </a:r>
            <a:r>
              <a:rPr lang="pt-BR" sz="2000" dirty="0" smtClean="0">
                <a:solidFill>
                  <a:srgbClr val="0000CC"/>
                </a:solidFill>
              </a:rPr>
              <a:t>(</a:t>
            </a:r>
            <a:r>
              <a:rPr lang="pt-BR" sz="2000" dirty="0">
                <a:solidFill>
                  <a:srgbClr val="0000CC"/>
                </a:solidFill>
              </a:rPr>
              <a:t>sum (lambda (x) </a:t>
            </a:r>
            <a:endParaRPr lang="uk-UA" sz="2000" dirty="0" smtClean="0">
              <a:solidFill>
                <a:srgbClr val="0000CC"/>
              </a:solidFill>
            </a:endParaRPr>
          </a:p>
          <a:p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 smtClean="0">
                <a:solidFill>
                  <a:srgbClr val="0000CC"/>
                </a:solidFill>
              </a:rPr>
              <a:t>         </a:t>
            </a:r>
            <a:r>
              <a:rPr lang="pt-BR" sz="2000" dirty="0" smtClean="0">
                <a:solidFill>
                  <a:srgbClr val="0000CC"/>
                </a:solidFill>
              </a:rPr>
              <a:t>(/ </a:t>
            </a:r>
            <a:r>
              <a:rPr lang="pt-BR" sz="2000" dirty="0">
                <a:solidFill>
                  <a:srgbClr val="0000CC"/>
                </a:solidFill>
              </a:rPr>
              <a:t>1.0 (* x (+ x 2))))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</a:t>
            </a:r>
            <a:r>
              <a:rPr lang="en-US" sz="2000" dirty="0" smtClean="0">
                <a:solidFill>
                  <a:srgbClr val="0000CC"/>
                </a:solidFill>
              </a:rPr>
              <a:t>a</a:t>
            </a:r>
            <a:endParaRPr lang="en-US" sz="2000" dirty="0">
              <a:solidFill>
                <a:srgbClr val="0000CC"/>
              </a:solidFill>
            </a:endParaRPr>
          </a:p>
          <a:p>
            <a:r>
              <a:rPr lang="uk-UA" sz="2000" dirty="0" smtClean="0">
                <a:solidFill>
                  <a:srgbClr val="0000CC"/>
                </a:solidFill>
              </a:rPr>
              <a:t>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lambda (x) (+ x 4))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</a:t>
            </a:r>
            <a:r>
              <a:rPr lang="en-US" sz="2000" dirty="0" smtClean="0">
                <a:solidFill>
                  <a:srgbClr val="0000CC"/>
                </a:solidFill>
              </a:rPr>
              <a:t>b</a:t>
            </a:r>
            <a:r>
              <a:rPr lang="en-US" sz="2000" dirty="0">
                <a:solidFill>
                  <a:srgbClr val="0000CC"/>
                </a:solidFill>
              </a:rPr>
              <a:t>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85750" y="734168"/>
            <a:ext cx="8724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Приклад </a:t>
            </a:r>
            <a:r>
              <a:rPr lang="ru-RU" dirty="0" err="1" smtClean="0"/>
              <a:t>процедури</a:t>
            </a:r>
            <a:r>
              <a:rPr lang="ru-RU" dirty="0" smtClean="0"/>
              <a:t>, </a:t>
            </a:r>
            <a:r>
              <a:rPr lang="ru-RU" dirty="0"/>
              <a:t>яка </a:t>
            </a:r>
            <a:r>
              <a:rPr lang="ru-RU" dirty="0" err="1"/>
              <a:t>повертає</a:t>
            </a:r>
            <a:r>
              <a:rPr lang="ru-RU" dirty="0"/>
              <a:t> </a:t>
            </a:r>
            <a:r>
              <a:rPr lang="ru-RU" dirty="0" err="1" smtClean="0"/>
              <a:t>свій</a:t>
            </a:r>
            <a:r>
              <a:rPr lang="ru-RU" dirty="0" smtClean="0"/>
              <a:t> аргумент плюс 4</a:t>
            </a:r>
            <a:endParaRPr lang="uk-UA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048000" y="1152595"/>
            <a:ext cx="2286000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pPr lvl="0"/>
            <a:r>
              <a:rPr lang="en-US" sz="2000" dirty="0">
                <a:solidFill>
                  <a:srgbClr val="0000CC"/>
                </a:solidFill>
              </a:rPr>
              <a:t>(lambda (x) </a:t>
            </a:r>
            <a:endParaRPr lang="uk-UA" sz="2000" dirty="0">
              <a:solidFill>
                <a:srgbClr val="0000CC"/>
              </a:solidFill>
            </a:endParaRPr>
          </a:p>
          <a:p>
            <a:pPr lvl="0"/>
            <a:r>
              <a:rPr lang="uk-UA" sz="2000" dirty="0">
                <a:solidFill>
                  <a:srgbClr val="0000CC"/>
                </a:solidFill>
              </a:rPr>
              <a:t>      </a:t>
            </a:r>
            <a:r>
              <a:rPr lang="en-US" sz="2000" dirty="0">
                <a:solidFill>
                  <a:srgbClr val="0000CC"/>
                </a:solidFill>
              </a:rPr>
              <a:t>(+ x 4))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381000" y="2044005"/>
            <a:ext cx="84391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Приклад </a:t>
            </a:r>
            <a:r>
              <a:rPr lang="ru-RU" dirty="0" err="1" smtClean="0"/>
              <a:t>процедури</a:t>
            </a:r>
            <a:r>
              <a:rPr lang="ru-RU" dirty="0" smtClean="0"/>
              <a:t>, </a:t>
            </a:r>
            <a:r>
              <a:rPr lang="ru-RU" dirty="0"/>
              <a:t>яка </a:t>
            </a:r>
            <a:r>
              <a:rPr lang="ru-RU" dirty="0" err="1"/>
              <a:t>обчислює</a:t>
            </a:r>
            <a:r>
              <a:rPr lang="ru-RU" dirty="0"/>
              <a:t> число, </a:t>
            </a:r>
            <a:r>
              <a:rPr lang="ru-RU" dirty="0" err="1"/>
              <a:t>зворотне</a:t>
            </a:r>
            <a:r>
              <a:rPr lang="ru-RU" dirty="0"/>
              <a:t> </a:t>
            </a:r>
            <a:r>
              <a:rPr lang="ru-RU" dirty="0" err="1" smtClean="0"/>
              <a:t>добутку</a:t>
            </a:r>
            <a:r>
              <a:rPr lang="ru-RU" dirty="0" smtClean="0"/>
              <a:t> аргумента </a:t>
            </a:r>
            <a:r>
              <a:rPr lang="ru-RU" dirty="0"/>
              <a:t>і </a:t>
            </a:r>
            <a:r>
              <a:rPr lang="ru-RU" dirty="0" smtClean="0"/>
              <a:t>аргумента </a:t>
            </a:r>
            <a:r>
              <a:rPr lang="ru-RU" dirty="0"/>
              <a:t>плюс 2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9201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715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b="1" dirty="0" smtClean="0"/>
              <a:t>λ</a:t>
            </a:r>
            <a:r>
              <a:rPr lang="uk-UA" sz="3200" b="1" dirty="0" smtClean="0"/>
              <a:t> - форма (</a:t>
            </a:r>
            <a:r>
              <a:rPr lang="en-US" sz="3200" b="1" dirty="0" smtClean="0"/>
              <a:t>lambda</a:t>
            </a:r>
            <a:r>
              <a:rPr lang="uk-UA" sz="3200" b="1" dirty="0" smtClean="0"/>
              <a:t>)</a:t>
            </a:r>
            <a:endParaRPr lang="uk-UA" sz="3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61950" y="859989"/>
            <a:ext cx="86487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За </a:t>
            </a:r>
            <a:r>
              <a:rPr lang="ru-RU" sz="2000" dirty="0" err="1" smtClean="0"/>
              <a:t>допомогою</a:t>
            </a:r>
            <a:r>
              <a:rPr lang="ru-RU" sz="2000" dirty="0" smtClean="0"/>
              <a:t> </a:t>
            </a:r>
            <a:r>
              <a:rPr lang="ru-RU" sz="2000" dirty="0" err="1" smtClean="0"/>
              <a:t>lambda</a:t>
            </a:r>
            <a:r>
              <a:rPr lang="ru-RU" sz="2000" dirty="0" smtClean="0"/>
              <a:t> </a:t>
            </a:r>
            <a:r>
              <a:rPr lang="ru-RU" sz="2000" dirty="0" err="1" smtClean="0"/>
              <a:t>можна</a:t>
            </a:r>
            <a:r>
              <a:rPr lang="ru-RU" sz="2000" dirty="0" smtClean="0"/>
              <a:t> </a:t>
            </a:r>
            <a:r>
              <a:rPr lang="ru-RU" sz="2000" dirty="0" err="1" smtClean="0"/>
              <a:t>записати</a:t>
            </a:r>
            <a:r>
              <a:rPr lang="ru-RU" sz="2000" dirty="0" smtClean="0"/>
              <a:t> </a:t>
            </a:r>
            <a:r>
              <a:rPr lang="ru-RU" sz="2000" dirty="0"/>
              <a:t>процедуру </a:t>
            </a:r>
            <a:r>
              <a:rPr lang="ru-RU" sz="2000" dirty="0" err="1"/>
              <a:t>integral</a:t>
            </a:r>
            <a:r>
              <a:rPr lang="ru-RU" sz="2000" dirty="0"/>
              <a:t>, не </a:t>
            </a:r>
            <a:r>
              <a:rPr lang="ru-RU" sz="2000" dirty="0" err="1" smtClean="0"/>
              <a:t>визначаючи</a:t>
            </a:r>
            <a:r>
              <a:rPr lang="ru-RU" sz="2000" dirty="0" smtClean="0"/>
              <a:t> </a:t>
            </a:r>
            <a:r>
              <a:rPr lang="ru-RU" sz="2000" dirty="0" err="1" smtClean="0"/>
              <a:t>допоміжну</a:t>
            </a:r>
            <a:r>
              <a:rPr lang="uk-UA" sz="2000" dirty="0" smtClean="0"/>
              <a:t> </a:t>
            </a:r>
            <a:r>
              <a:rPr lang="uk-UA" sz="2000" dirty="0"/>
              <a:t>процедуру </a:t>
            </a:r>
            <a:r>
              <a:rPr lang="en-US" sz="2000" dirty="0"/>
              <a:t>add-dx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171700" y="1627625"/>
            <a:ext cx="5029200" cy="193899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it-IT" sz="2000" dirty="0">
                <a:solidFill>
                  <a:srgbClr val="0000CC"/>
                </a:solidFill>
              </a:rPr>
              <a:t>(define (integral f a b dx)</a:t>
            </a:r>
          </a:p>
          <a:p>
            <a:pPr lvl="0"/>
            <a:r>
              <a:rPr lang="uk-UA" sz="2000" dirty="0" smtClean="0">
                <a:solidFill>
                  <a:srgbClr val="0000CC"/>
                </a:solidFill>
              </a:rPr>
              <a:t>      </a:t>
            </a:r>
            <a:r>
              <a:rPr lang="en-US" sz="2000" dirty="0" smtClean="0">
                <a:solidFill>
                  <a:srgbClr val="0000CC"/>
                </a:solidFill>
              </a:rPr>
              <a:t>(* </a:t>
            </a:r>
            <a:r>
              <a:rPr lang="en-US" sz="2000" dirty="0">
                <a:solidFill>
                  <a:srgbClr val="0000CC"/>
                </a:solidFill>
              </a:rPr>
              <a:t>(sum f</a:t>
            </a:r>
          </a:p>
          <a:p>
            <a:pPr lvl="0"/>
            <a:r>
              <a:rPr lang="uk-UA" sz="2000" dirty="0" smtClean="0">
                <a:solidFill>
                  <a:srgbClr val="0000CC"/>
                </a:solidFill>
              </a:rPr>
              <a:t>          </a:t>
            </a:r>
            <a:r>
              <a:rPr lang="en-US" sz="2000" dirty="0" smtClean="0">
                <a:solidFill>
                  <a:srgbClr val="0000CC"/>
                </a:solidFill>
              </a:rPr>
              <a:t>(+ </a:t>
            </a:r>
            <a:r>
              <a:rPr lang="en-US" sz="2000" dirty="0">
                <a:solidFill>
                  <a:srgbClr val="0000CC"/>
                </a:solidFill>
              </a:rPr>
              <a:t>a (/ dx 2.0))</a:t>
            </a:r>
          </a:p>
          <a:p>
            <a:pPr lvl="0"/>
            <a:r>
              <a:rPr lang="uk-UA" sz="2000" dirty="0" smtClean="0">
                <a:solidFill>
                  <a:srgbClr val="0000CC"/>
                </a:solidFill>
              </a:rPr>
              <a:t>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lambda (x) (+ x dx))</a:t>
            </a:r>
          </a:p>
          <a:p>
            <a:pPr lvl="0"/>
            <a:r>
              <a:rPr lang="uk-UA" sz="2000" dirty="0" smtClean="0">
                <a:solidFill>
                  <a:srgbClr val="0000CC"/>
                </a:solidFill>
              </a:rPr>
              <a:t>          </a:t>
            </a:r>
            <a:r>
              <a:rPr lang="en-US" sz="2000" dirty="0" smtClean="0">
                <a:solidFill>
                  <a:srgbClr val="0000CC"/>
                </a:solidFill>
              </a:rPr>
              <a:t>b</a:t>
            </a:r>
            <a:r>
              <a:rPr lang="en-US" sz="2000" dirty="0">
                <a:solidFill>
                  <a:srgbClr val="0000CC"/>
                </a:solidFill>
              </a:rPr>
              <a:t>)</a:t>
            </a:r>
          </a:p>
          <a:p>
            <a:pPr lvl="0"/>
            <a:r>
              <a:rPr lang="uk-UA" sz="2000" dirty="0" smtClean="0">
                <a:solidFill>
                  <a:srgbClr val="0000CC"/>
                </a:solidFill>
              </a:rPr>
              <a:t>    </a:t>
            </a:r>
            <a:r>
              <a:rPr lang="en-US" sz="2000" dirty="0" smtClean="0">
                <a:solidFill>
                  <a:srgbClr val="0000CC"/>
                </a:solidFill>
              </a:rPr>
              <a:t>dx</a:t>
            </a:r>
            <a:r>
              <a:rPr lang="en-US" sz="2000" dirty="0">
                <a:solidFill>
                  <a:srgbClr val="0000CC"/>
                </a:solidFill>
              </a:rPr>
              <a:t>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61950" y="3800386"/>
            <a:ext cx="86487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/>
              <a:t>Подібно</a:t>
            </a:r>
            <a:r>
              <a:rPr lang="ru-RU" sz="2000" dirty="0"/>
              <a:t> </a:t>
            </a:r>
            <a:r>
              <a:rPr lang="ru-RU" sz="2000" dirty="0" smtClean="0"/>
              <a:t>будь-</a:t>
            </a:r>
            <a:r>
              <a:rPr lang="ru-RU" sz="2000" dirty="0" err="1" smtClean="0"/>
              <a:t>якому</a:t>
            </a:r>
            <a:r>
              <a:rPr lang="ru-RU" sz="2000" dirty="0" smtClean="0"/>
              <a:t> </a:t>
            </a:r>
            <a:r>
              <a:rPr lang="ru-RU" sz="2000" dirty="0" err="1" smtClean="0"/>
              <a:t>виразу</a:t>
            </a:r>
            <a:r>
              <a:rPr lang="ru-RU" sz="2000" dirty="0" smtClean="0"/>
              <a:t>, </a:t>
            </a:r>
            <a:r>
              <a:rPr lang="ru-RU" sz="2000" dirty="0" err="1"/>
              <a:t>значенням</a:t>
            </a:r>
            <a:r>
              <a:rPr lang="ru-RU" sz="2000" dirty="0"/>
              <a:t> </a:t>
            </a:r>
            <a:r>
              <a:rPr lang="ru-RU" sz="2000" dirty="0" err="1"/>
              <a:t>якого</a:t>
            </a:r>
            <a:r>
              <a:rPr lang="ru-RU" sz="2000" dirty="0"/>
              <a:t> є процедура, </a:t>
            </a:r>
            <a:r>
              <a:rPr lang="ru-RU" sz="2000" dirty="0" err="1"/>
              <a:t>вираз</a:t>
            </a:r>
            <a:r>
              <a:rPr lang="ru-RU" sz="2000" dirty="0"/>
              <a:t> з</a:t>
            </a:r>
          </a:p>
          <a:p>
            <a:r>
              <a:rPr lang="ru-RU" sz="2000" dirty="0" err="1">
                <a:solidFill>
                  <a:srgbClr val="0000CC"/>
                </a:solidFill>
              </a:rPr>
              <a:t>lambda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/>
              <a:t>використовувати</a:t>
            </a:r>
            <a:r>
              <a:rPr lang="ru-RU" sz="2000" dirty="0"/>
              <a:t> як оператор в </a:t>
            </a:r>
            <a:r>
              <a:rPr lang="ru-RU" sz="2000" dirty="0" err="1"/>
              <a:t>комбінації</a:t>
            </a:r>
            <a:r>
              <a:rPr lang="ru-RU" sz="2000" dirty="0"/>
              <a:t>, </a:t>
            </a:r>
            <a:r>
              <a:rPr lang="ru-RU" sz="2000" dirty="0" err="1"/>
              <a:t>наприклад</a:t>
            </a:r>
            <a:endParaRPr lang="uk-UA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371600" y="4787266"/>
            <a:ext cx="4572000" cy="67710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((lambda (x y z) (+ x y (square z))) 1 2 3)</a:t>
            </a:r>
          </a:p>
          <a:p>
            <a:r>
              <a:rPr lang="uk-UA" sz="2000" i="1" dirty="0">
                <a:solidFill>
                  <a:srgbClr val="FF0000"/>
                </a:solidFill>
              </a:rPr>
              <a:t>12</a:t>
            </a:r>
            <a:endParaRPr lang="uk-UA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65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8365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/>
              <a:t>Створення</a:t>
            </a:r>
            <a:r>
              <a:rPr lang="ru-RU" sz="3200" b="1" dirty="0"/>
              <a:t> </a:t>
            </a:r>
            <a:r>
              <a:rPr lang="ru-RU" sz="3200" b="1" dirty="0" err="1"/>
              <a:t>локальних</a:t>
            </a:r>
            <a:r>
              <a:rPr lang="ru-RU" sz="3200" b="1" dirty="0"/>
              <a:t> </a:t>
            </a:r>
            <a:r>
              <a:rPr lang="ru-RU" sz="3200" b="1" dirty="0" err="1"/>
              <a:t>змінних</a:t>
            </a:r>
            <a:r>
              <a:rPr lang="ru-RU" sz="3200" b="1" dirty="0"/>
              <a:t> за </a:t>
            </a:r>
            <a:r>
              <a:rPr lang="ru-RU" sz="3200" b="1" dirty="0" err="1"/>
              <a:t>допомогою</a:t>
            </a:r>
            <a:r>
              <a:rPr lang="ru-RU" sz="3200" b="1" dirty="0"/>
              <a:t> </a:t>
            </a:r>
            <a:r>
              <a:rPr lang="ru-RU" sz="3200" b="1" dirty="0" err="1"/>
              <a:t>let</a:t>
            </a:r>
            <a:endParaRPr lang="uk-UA" sz="3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4775" y="836833"/>
            <a:ext cx="88296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Ще одне застосування </a:t>
            </a:r>
            <a:r>
              <a:rPr lang="en-US" sz="2000" dirty="0">
                <a:solidFill>
                  <a:srgbClr val="0000CC"/>
                </a:solidFill>
              </a:rPr>
              <a:t>lambda</a:t>
            </a:r>
            <a:r>
              <a:rPr lang="en-US" sz="2000" dirty="0"/>
              <a:t> </a:t>
            </a:r>
            <a:r>
              <a:rPr lang="uk-UA" sz="2000" dirty="0"/>
              <a:t>полягає у введенні локальних змінних. </a:t>
            </a:r>
            <a:endParaRPr lang="uk-UA" sz="2000" dirty="0" smtClean="0"/>
          </a:p>
          <a:p>
            <a:r>
              <a:rPr lang="uk-UA" sz="2000" dirty="0" smtClean="0"/>
              <a:t>Часто </a:t>
            </a:r>
            <a:r>
              <a:rPr lang="uk-UA" sz="2000" dirty="0"/>
              <a:t>в процедурі бувають потрібні </a:t>
            </a:r>
            <a:r>
              <a:rPr lang="uk-UA" sz="2000" b="1" dirty="0"/>
              <a:t>локальні змінні </a:t>
            </a:r>
            <a:r>
              <a:rPr lang="uk-UA" sz="2000" dirty="0"/>
              <a:t>крім тих, що пов'язані формальними параметрами. </a:t>
            </a:r>
            <a:r>
              <a:rPr lang="uk-UA" sz="2000" dirty="0" smtClean="0"/>
              <a:t>Наприклад</a:t>
            </a:r>
            <a:r>
              <a:rPr lang="uk-UA" sz="2000" dirty="0"/>
              <a:t>, треба обчислити функцію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14425" y="1852496"/>
            <a:ext cx="7067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rgbClr val="0000CC"/>
                </a:solidFill>
              </a:rPr>
              <a:t>f(x, y) = x(</a:t>
            </a:r>
            <a:r>
              <a:rPr lang="es-ES" sz="2400" dirty="0">
                <a:solidFill>
                  <a:srgbClr val="C00000"/>
                </a:solidFill>
              </a:rPr>
              <a:t>1 + xy)</a:t>
            </a:r>
            <a:r>
              <a:rPr lang="es-ES" sz="2400" baseline="30000" dirty="0">
                <a:solidFill>
                  <a:srgbClr val="0000CC"/>
                </a:solidFill>
              </a:rPr>
              <a:t>3</a:t>
            </a:r>
            <a:r>
              <a:rPr lang="es-ES" sz="2400" dirty="0">
                <a:solidFill>
                  <a:srgbClr val="C00000"/>
                </a:solidFill>
              </a:rPr>
              <a:t> </a:t>
            </a:r>
            <a:r>
              <a:rPr lang="es-ES" sz="2400" dirty="0">
                <a:solidFill>
                  <a:srgbClr val="0000CC"/>
                </a:solidFill>
              </a:rPr>
              <a:t>+ y(</a:t>
            </a:r>
            <a:r>
              <a:rPr lang="es-ES" sz="2400" dirty="0">
                <a:solidFill>
                  <a:srgbClr val="660066"/>
                </a:solidFill>
              </a:rPr>
              <a:t>1 − y</a:t>
            </a:r>
            <a:r>
              <a:rPr lang="es-ES" sz="2400" dirty="0">
                <a:solidFill>
                  <a:srgbClr val="0000CC"/>
                </a:solidFill>
              </a:rPr>
              <a:t>) + (</a:t>
            </a:r>
            <a:r>
              <a:rPr lang="es-ES" sz="2400" dirty="0">
                <a:solidFill>
                  <a:srgbClr val="C00000"/>
                </a:solidFill>
              </a:rPr>
              <a:t>1 + xy</a:t>
            </a:r>
            <a:r>
              <a:rPr lang="es-ES" sz="2400" dirty="0">
                <a:solidFill>
                  <a:srgbClr val="0000CC"/>
                </a:solidFill>
              </a:rPr>
              <a:t>)(</a:t>
            </a:r>
            <a:r>
              <a:rPr lang="es-ES" sz="2400" dirty="0">
                <a:solidFill>
                  <a:srgbClr val="660066"/>
                </a:solidFill>
              </a:rPr>
              <a:t>1 − y</a:t>
            </a:r>
            <a:r>
              <a:rPr lang="es-ES" sz="2400" dirty="0">
                <a:solidFill>
                  <a:srgbClr val="0000CC"/>
                </a:solidFill>
              </a:rPr>
              <a:t>)</a:t>
            </a:r>
            <a:endParaRPr lang="uk-UA" sz="2400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4775" y="2305378"/>
            <a:ext cx="66103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яку </a:t>
            </a:r>
            <a:r>
              <a:rPr lang="ru-RU" sz="2000" dirty="0" err="1" smtClean="0"/>
              <a:t>також</a:t>
            </a:r>
            <a:r>
              <a:rPr lang="ru-RU" sz="2000" dirty="0" smtClean="0"/>
              <a:t> </a:t>
            </a:r>
            <a:r>
              <a:rPr lang="ru-RU" sz="2000" dirty="0" err="1" smtClean="0"/>
              <a:t>можна</a:t>
            </a:r>
            <a:r>
              <a:rPr lang="ru-RU" sz="2000" dirty="0" smtClean="0"/>
              <a:t> </a:t>
            </a:r>
            <a:r>
              <a:rPr lang="ru-RU" sz="2000" dirty="0" err="1" smtClean="0"/>
              <a:t>виразити</a:t>
            </a:r>
            <a:r>
              <a:rPr lang="ru-RU" sz="2000" dirty="0" smtClean="0"/>
              <a:t> як: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14500" y="2722050"/>
            <a:ext cx="33909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solidFill>
                  <a:srgbClr val="0000CC"/>
                </a:solidFill>
              </a:rPr>
              <a:t>a = </a:t>
            </a:r>
            <a:r>
              <a:rPr lang="en-US" sz="2000" dirty="0">
                <a:solidFill>
                  <a:srgbClr val="C00000"/>
                </a:solidFill>
              </a:rPr>
              <a:t>1 + </a:t>
            </a:r>
            <a:r>
              <a:rPr lang="en-US" sz="2000" dirty="0" err="1">
                <a:solidFill>
                  <a:srgbClr val="C00000"/>
                </a:solidFill>
              </a:rPr>
              <a:t>xy</a:t>
            </a:r>
            <a:endParaRPr lang="en-US" sz="2000" dirty="0">
              <a:solidFill>
                <a:srgbClr val="C00000"/>
              </a:solidFill>
            </a:endParaRPr>
          </a:p>
          <a:p>
            <a:pPr lvl="0"/>
            <a:r>
              <a:rPr lang="en-US" sz="2000" dirty="0">
                <a:solidFill>
                  <a:srgbClr val="0000CC"/>
                </a:solidFill>
              </a:rPr>
              <a:t>b = </a:t>
            </a:r>
            <a:r>
              <a:rPr lang="en-US" sz="2000" dirty="0">
                <a:solidFill>
                  <a:srgbClr val="660066"/>
                </a:solidFill>
              </a:rPr>
              <a:t>1 − y</a:t>
            </a:r>
          </a:p>
          <a:p>
            <a:pPr lvl="0"/>
            <a:r>
              <a:rPr lang="en-US" sz="2000" dirty="0">
                <a:solidFill>
                  <a:srgbClr val="0000CC"/>
                </a:solidFill>
              </a:rPr>
              <a:t>f(x, y) = x</a:t>
            </a:r>
            <a:r>
              <a:rPr lang="en-US" sz="2000" dirty="0">
                <a:solidFill>
                  <a:srgbClr val="C00000"/>
                </a:solidFill>
              </a:rPr>
              <a:t>a</a:t>
            </a:r>
            <a:r>
              <a:rPr lang="en-US" sz="2000" baseline="30000" dirty="0">
                <a:solidFill>
                  <a:srgbClr val="0000CC"/>
                </a:solidFill>
              </a:rPr>
              <a:t>2</a:t>
            </a:r>
            <a:r>
              <a:rPr lang="en-US" sz="2000" dirty="0">
                <a:solidFill>
                  <a:srgbClr val="0000CC"/>
                </a:solidFill>
              </a:rPr>
              <a:t> + </a:t>
            </a:r>
            <a:r>
              <a:rPr lang="en-US" sz="2000" dirty="0" err="1">
                <a:solidFill>
                  <a:srgbClr val="0000CC"/>
                </a:solidFill>
              </a:rPr>
              <a:t>y</a:t>
            </a:r>
            <a:r>
              <a:rPr lang="en-US" sz="2000" dirty="0" err="1">
                <a:solidFill>
                  <a:srgbClr val="660066"/>
                </a:solidFill>
              </a:rPr>
              <a:t>b</a:t>
            </a:r>
            <a:r>
              <a:rPr lang="en-US" sz="2000" dirty="0">
                <a:solidFill>
                  <a:srgbClr val="0000CC"/>
                </a:solidFill>
              </a:rPr>
              <a:t> + </a:t>
            </a:r>
            <a:r>
              <a:rPr lang="en-US" sz="2000" dirty="0" err="1">
                <a:solidFill>
                  <a:srgbClr val="C00000"/>
                </a:solidFill>
              </a:rPr>
              <a:t>a</a:t>
            </a:r>
            <a:r>
              <a:rPr lang="en-US" sz="2000" dirty="0" err="1">
                <a:solidFill>
                  <a:srgbClr val="660066"/>
                </a:solidFill>
              </a:rPr>
              <a:t>b</a:t>
            </a:r>
            <a:endParaRPr lang="uk-UA" sz="2000" dirty="0">
              <a:solidFill>
                <a:srgbClr val="660066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4775" y="4025307"/>
            <a:ext cx="4543425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uk-UA" sz="2000" dirty="0"/>
              <a:t>Для обчислення</a:t>
            </a:r>
            <a:r>
              <a:rPr lang="uk-UA" sz="2000" b="1" dirty="0">
                <a:solidFill>
                  <a:srgbClr val="0000CC"/>
                </a:solidFill>
              </a:rPr>
              <a:t> </a:t>
            </a:r>
            <a:r>
              <a:rPr lang="en-US" sz="2000" b="1" dirty="0">
                <a:solidFill>
                  <a:srgbClr val="0000CC"/>
                </a:solidFill>
              </a:rPr>
              <a:t>f </a:t>
            </a:r>
            <a:r>
              <a:rPr lang="uk-UA" sz="2000" dirty="0"/>
              <a:t>хотілося б мати як локальні змінні не тільки </a:t>
            </a:r>
            <a:r>
              <a:rPr lang="en-US" sz="2000" b="1" dirty="0">
                <a:solidFill>
                  <a:srgbClr val="0000CC"/>
                </a:solidFill>
              </a:rPr>
              <a:t>x</a:t>
            </a:r>
            <a:r>
              <a:rPr lang="en-US" sz="2000" dirty="0"/>
              <a:t> </a:t>
            </a:r>
            <a:r>
              <a:rPr lang="uk-UA" sz="2000" dirty="0"/>
              <a:t>і </a:t>
            </a:r>
            <a:r>
              <a:rPr lang="en-US" sz="2000" b="1" dirty="0">
                <a:solidFill>
                  <a:srgbClr val="0000CC"/>
                </a:solidFill>
              </a:rPr>
              <a:t>y, </a:t>
            </a:r>
            <a:r>
              <a:rPr lang="uk-UA" sz="2000" dirty="0"/>
              <a:t>а й імена для проміжних результатів </a:t>
            </a:r>
            <a:r>
              <a:rPr lang="en-US" sz="2000" b="1" dirty="0">
                <a:solidFill>
                  <a:srgbClr val="0000CC"/>
                </a:solidFill>
              </a:rPr>
              <a:t>a</a:t>
            </a:r>
            <a:r>
              <a:rPr lang="en-US" sz="2000" dirty="0"/>
              <a:t> </a:t>
            </a:r>
            <a:r>
              <a:rPr lang="uk-UA" sz="2000" dirty="0"/>
              <a:t>і </a:t>
            </a:r>
            <a:r>
              <a:rPr lang="en-US" sz="2000" b="1" dirty="0">
                <a:solidFill>
                  <a:srgbClr val="0000CC"/>
                </a:solidFill>
              </a:rPr>
              <a:t>b</a:t>
            </a:r>
            <a:r>
              <a:rPr lang="en-US" sz="2000" dirty="0"/>
              <a:t>. </a:t>
            </a:r>
            <a:r>
              <a:rPr lang="uk-UA" sz="2000" dirty="0"/>
              <a:t>Можна зробити це за допомогою допоміжної процедури, яка пов'язує локальні змінні: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105400" y="4025307"/>
            <a:ext cx="3486150" cy="2246769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(f x y)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define (f-helper a b)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</a:t>
            </a:r>
            <a:r>
              <a:rPr lang="en-US" sz="2000" dirty="0" smtClean="0">
                <a:solidFill>
                  <a:srgbClr val="0000CC"/>
                </a:solidFill>
              </a:rPr>
              <a:t>(+ </a:t>
            </a:r>
            <a:r>
              <a:rPr lang="en-US" sz="2000" dirty="0">
                <a:solidFill>
                  <a:srgbClr val="0000CC"/>
                </a:solidFill>
              </a:rPr>
              <a:t>(* x (square a))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</a:t>
            </a:r>
            <a:r>
              <a:rPr lang="en-US" sz="2000" dirty="0" smtClean="0">
                <a:solidFill>
                  <a:srgbClr val="0000CC"/>
                </a:solidFill>
              </a:rPr>
              <a:t>(* </a:t>
            </a:r>
            <a:r>
              <a:rPr lang="en-US" sz="2000" dirty="0">
                <a:solidFill>
                  <a:srgbClr val="0000CC"/>
                </a:solidFill>
              </a:rPr>
              <a:t>y b)</a:t>
            </a:r>
          </a:p>
          <a:p>
            <a:pPr lvl="0"/>
            <a:r>
              <a:rPr lang="uk-UA" sz="2000" dirty="0" smtClean="0">
                <a:solidFill>
                  <a:srgbClr val="0000CC"/>
                </a:solidFill>
              </a:rPr>
              <a:t>         </a:t>
            </a:r>
            <a:r>
              <a:rPr lang="en-US" sz="2000" dirty="0" smtClean="0">
                <a:solidFill>
                  <a:srgbClr val="0000CC"/>
                </a:solidFill>
              </a:rPr>
              <a:t>(* </a:t>
            </a:r>
            <a:r>
              <a:rPr lang="en-US" sz="2000" dirty="0">
                <a:solidFill>
                  <a:srgbClr val="0000CC"/>
                </a:solidFill>
              </a:rPr>
              <a:t>a b</a:t>
            </a:r>
            <a:r>
              <a:rPr lang="en-US" sz="2000" dirty="0" smtClean="0">
                <a:solidFill>
                  <a:srgbClr val="0000CC"/>
                </a:solidFill>
              </a:rPr>
              <a:t>)))</a:t>
            </a:r>
            <a:endParaRPr lang="uk-UA" sz="2000" dirty="0" smtClean="0">
              <a:solidFill>
                <a:srgbClr val="0000CC"/>
              </a:solidFill>
            </a:endParaRPr>
          </a:p>
          <a:p>
            <a:pPr lvl="0"/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(f-helper (+ 1 (* x y))</a:t>
            </a:r>
          </a:p>
          <a:p>
            <a:pPr lvl="0"/>
            <a:r>
              <a:rPr lang="uk-UA" sz="2000" dirty="0" smtClean="0">
                <a:solidFill>
                  <a:srgbClr val="0000CC"/>
                </a:solidFill>
              </a:rPr>
              <a:t>       </a:t>
            </a:r>
            <a:r>
              <a:rPr lang="en-US" sz="2000" dirty="0" smtClean="0">
                <a:solidFill>
                  <a:srgbClr val="0000CC"/>
                </a:solidFill>
              </a:rPr>
              <a:t>(- </a:t>
            </a:r>
            <a:r>
              <a:rPr lang="en-US" sz="2000" dirty="0">
                <a:solidFill>
                  <a:srgbClr val="0000CC"/>
                </a:solidFill>
              </a:rPr>
              <a:t>1 y</a:t>
            </a:r>
            <a:r>
              <a:rPr lang="en-US" sz="2000" dirty="0" smtClean="0">
                <a:solidFill>
                  <a:srgbClr val="0000CC"/>
                </a:solidFill>
              </a:rPr>
              <a:t>)))</a:t>
            </a:r>
            <a:endParaRPr lang="en-US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59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8365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/>
              <a:t>Створення</a:t>
            </a:r>
            <a:r>
              <a:rPr lang="ru-RU" sz="3200" b="1" dirty="0"/>
              <a:t> </a:t>
            </a:r>
            <a:r>
              <a:rPr lang="ru-RU" sz="3200" b="1" dirty="0" err="1"/>
              <a:t>локальних</a:t>
            </a:r>
            <a:r>
              <a:rPr lang="ru-RU" sz="3200" b="1" dirty="0"/>
              <a:t> </a:t>
            </a:r>
            <a:r>
              <a:rPr lang="ru-RU" sz="3200" b="1" dirty="0" err="1"/>
              <a:t>змінних</a:t>
            </a:r>
            <a:r>
              <a:rPr lang="ru-RU" sz="3200" b="1" dirty="0"/>
              <a:t> за </a:t>
            </a:r>
            <a:r>
              <a:rPr lang="ru-RU" sz="3200" b="1" dirty="0" err="1"/>
              <a:t>допомогою</a:t>
            </a:r>
            <a:r>
              <a:rPr lang="ru-RU" sz="3200" b="1" dirty="0"/>
              <a:t> </a:t>
            </a:r>
            <a:r>
              <a:rPr lang="ru-RU" sz="3200" b="1" dirty="0" err="1"/>
              <a:t>let</a:t>
            </a:r>
            <a:endParaRPr lang="uk-UA" sz="3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61950" y="1005185"/>
            <a:ext cx="37909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 smtClean="0"/>
              <a:t>Безіменну</a:t>
            </a:r>
            <a:r>
              <a:rPr lang="ru-RU" sz="2000" dirty="0" smtClean="0"/>
              <a:t> </a:t>
            </a:r>
            <a:r>
              <a:rPr lang="ru-RU" sz="2000" dirty="0"/>
              <a:t>процедуру для </a:t>
            </a:r>
            <a:r>
              <a:rPr lang="ru-RU" sz="2000" dirty="0" err="1"/>
              <a:t>зв'язування</a:t>
            </a:r>
            <a:r>
              <a:rPr lang="ru-RU" sz="2000" dirty="0"/>
              <a:t> </a:t>
            </a:r>
            <a:r>
              <a:rPr lang="ru-RU" sz="2000" dirty="0" err="1"/>
              <a:t>локальних</a:t>
            </a:r>
            <a:r>
              <a:rPr lang="ru-RU" sz="2000" dirty="0"/>
              <a:t> </a:t>
            </a:r>
            <a:r>
              <a:rPr lang="ru-RU" sz="2000" dirty="0" err="1"/>
              <a:t>змінних</a:t>
            </a:r>
            <a:r>
              <a:rPr lang="ru-RU" sz="2000" dirty="0"/>
              <a:t> </a:t>
            </a:r>
            <a:r>
              <a:rPr lang="ru-RU" sz="2000" dirty="0" err="1" smtClean="0"/>
              <a:t>можна</a:t>
            </a:r>
            <a:r>
              <a:rPr lang="ru-RU" sz="2000" dirty="0" smtClean="0"/>
              <a:t> </a:t>
            </a:r>
            <a:r>
              <a:rPr lang="ru-RU" sz="2000" dirty="0" err="1"/>
              <a:t>записати</a:t>
            </a:r>
            <a:r>
              <a:rPr lang="ru-RU" sz="2000" dirty="0"/>
              <a:t> через </a:t>
            </a:r>
            <a:r>
              <a:rPr lang="ru-RU" sz="2000" b="1" dirty="0" err="1"/>
              <a:t>lambda-вираз</a:t>
            </a:r>
            <a:r>
              <a:rPr lang="ru-RU" sz="2000" b="1" dirty="0"/>
              <a:t>. </a:t>
            </a:r>
            <a:endParaRPr lang="ru-RU" sz="2000" b="1" dirty="0" smtClean="0"/>
          </a:p>
          <a:p>
            <a:r>
              <a:rPr lang="ru-RU" sz="2000" dirty="0" smtClean="0"/>
              <a:t>При </a:t>
            </a:r>
            <a:r>
              <a:rPr lang="ru-RU" sz="2000" dirty="0" err="1"/>
              <a:t>цьому</a:t>
            </a:r>
            <a:r>
              <a:rPr lang="ru-RU" sz="2000" dirty="0"/>
              <a:t> </a:t>
            </a:r>
            <a:r>
              <a:rPr lang="ru-RU" sz="2000" dirty="0" err="1"/>
              <a:t>тіло</a:t>
            </a:r>
            <a:r>
              <a:rPr lang="ru-RU" sz="2000" dirty="0"/>
              <a:t> f </a:t>
            </a:r>
            <a:r>
              <a:rPr lang="ru-RU" sz="2000" dirty="0" err="1"/>
              <a:t>виявляється</a:t>
            </a:r>
            <a:r>
              <a:rPr lang="ru-RU" sz="2000" dirty="0"/>
              <a:t> просто </a:t>
            </a:r>
            <a:r>
              <a:rPr lang="ru-RU" sz="2000" dirty="0" err="1" smtClean="0"/>
              <a:t>викликом</a:t>
            </a:r>
            <a:r>
              <a:rPr lang="ru-RU" sz="2000" dirty="0" smtClean="0"/>
              <a:t> </a:t>
            </a:r>
            <a:r>
              <a:rPr lang="ru-RU" sz="2000" dirty="0" err="1" smtClean="0"/>
              <a:t>цієї</a:t>
            </a:r>
            <a:r>
              <a:rPr lang="ru-RU" sz="2000" dirty="0" smtClean="0"/>
              <a:t> </a:t>
            </a:r>
            <a:r>
              <a:rPr lang="ru-RU" sz="2000" dirty="0" err="1"/>
              <a:t>процедури</a:t>
            </a:r>
            <a:r>
              <a:rPr lang="ru-RU" sz="2000" dirty="0"/>
              <a:t>.</a:t>
            </a:r>
            <a:endParaRPr lang="uk-UA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72000" y="851296"/>
            <a:ext cx="3028950" cy="224676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(f x y)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</a:t>
            </a:r>
            <a:r>
              <a:rPr lang="en-US" sz="2000" dirty="0" smtClean="0">
                <a:solidFill>
                  <a:srgbClr val="0000CC"/>
                </a:solidFill>
              </a:rPr>
              <a:t>((</a:t>
            </a:r>
            <a:r>
              <a:rPr lang="en-US" sz="2000" dirty="0">
                <a:solidFill>
                  <a:srgbClr val="0000CC"/>
                </a:solidFill>
              </a:rPr>
              <a:t>lambda (a b)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</a:t>
            </a:r>
            <a:r>
              <a:rPr lang="en-US" sz="2000" dirty="0" smtClean="0">
                <a:solidFill>
                  <a:srgbClr val="0000CC"/>
                </a:solidFill>
              </a:rPr>
              <a:t>(+ </a:t>
            </a:r>
            <a:r>
              <a:rPr lang="en-US" sz="2000" dirty="0">
                <a:solidFill>
                  <a:srgbClr val="0000CC"/>
                </a:solidFill>
              </a:rPr>
              <a:t>(* x (square a))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</a:t>
            </a:r>
            <a:r>
              <a:rPr lang="en-US" sz="2000" dirty="0" smtClean="0">
                <a:solidFill>
                  <a:srgbClr val="0000CC"/>
                </a:solidFill>
              </a:rPr>
              <a:t>(* </a:t>
            </a:r>
            <a:r>
              <a:rPr lang="en-US" sz="2000" dirty="0">
                <a:solidFill>
                  <a:srgbClr val="0000CC"/>
                </a:solidFill>
              </a:rPr>
              <a:t>y b)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</a:t>
            </a:r>
            <a:r>
              <a:rPr lang="en-US" sz="2000" dirty="0" smtClean="0">
                <a:solidFill>
                  <a:srgbClr val="0000CC"/>
                </a:solidFill>
              </a:rPr>
              <a:t>(* </a:t>
            </a:r>
            <a:r>
              <a:rPr lang="en-US" sz="2000" dirty="0">
                <a:solidFill>
                  <a:srgbClr val="0000CC"/>
                </a:solidFill>
              </a:rPr>
              <a:t>a b)))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</a:t>
            </a:r>
            <a:r>
              <a:rPr lang="en-US" sz="2000" dirty="0" smtClean="0">
                <a:solidFill>
                  <a:srgbClr val="0000CC"/>
                </a:solidFill>
              </a:rPr>
              <a:t>(+ </a:t>
            </a:r>
            <a:r>
              <a:rPr lang="en-US" sz="2000" dirty="0">
                <a:solidFill>
                  <a:srgbClr val="0000CC"/>
                </a:solidFill>
              </a:rPr>
              <a:t>1 (* x y))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</a:t>
            </a:r>
            <a:r>
              <a:rPr lang="en-US" sz="2000" dirty="0" smtClean="0">
                <a:solidFill>
                  <a:srgbClr val="0000CC"/>
                </a:solidFill>
              </a:rPr>
              <a:t>(- </a:t>
            </a:r>
            <a:r>
              <a:rPr lang="en-US" sz="2000" dirty="0">
                <a:solidFill>
                  <a:srgbClr val="0000CC"/>
                </a:solidFill>
              </a:rPr>
              <a:t>1 y</a:t>
            </a:r>
            <a:r>
              <a:rPr lang="en-US" sz="2000" dirty="0" smtClean="0">
                <a:solidFill>
                  <a:srgbClr val="0000CC"/>
                </a:solidFill>
              </a:rPr>
              <a:t>)))</a:t>
            </a:r>
            <a:r>
              <a:rPr lang="uk-UA" sz="2000" dirty="0" smtClean="0">
                <a:solidFill>
                  <a:srgbClr val="0000CC"/>
                </a:solidFill>
              </a:rPr>
              <a:t>   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61950" y="3570893"/>
            <a:ext cx="37909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/>
              <a:t>Така</a:t>
            </a:r>
            <a:r>
              <a:rPr lang="ru-RU" sz="2000" dirty="0"/>
              <a:t> </a:t>
            </a:r>
            <a:r>
              <a:rPr lang="ru-RU" sz="2000" dirty="0" err="1"/>
              <a:t>конструкція</a:t>
            </a:r>
            <a:r>
              <a:rPr lang="ru-RU" sz="2000" dirty="0"/>
              <a:t> </a:t>
            </a:r>
            <a:r>
              <a:rPr lang="ru-RU" sz="2000" dirty="0" err="1"/>
              <a:t>настільки</a:t>
            </a:r>
            <a:r>
              <a:rPr lang="ru-RU" sz="2000" dirty="0"/>
              <a:t> </a:t>
            </a:r>
            <a:r>
              <a:rPr lang="ru-RU" sz="2000" dirty="0" err="1"/>
              <a:t>корисна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є </a:t>
            </a:r>
            <a:r>
              <a:rPr lang="ru-RU" sz="2000" dirty="0" err="1"/>
              <a:t>особлива</a:t>
            </a:r>
            <a:r>
              <a:rPr lang="ru-RU" sz="2000" dirty="0"/>
              <a:t> форма </a:t>
            </a:r>
            <a:r>
              <a:rPr lang="ru-RU" sz="2000" dirty="0" err="1"/>
              <a:t>під</a:t>
            </a:r>
            <a:r>
              <a:rPr lang="ru-RU" sz="2000" dirty="0"/>
              <a:t> </a:t>
            </a:r>
            <a:r>
              <a:rPr lang="ru-RU" sz="2000" dirty="0" err="1"/>
              <a:t>назвою</a:t>
            </a:r>
            <a:r>
              <a:rPr lang="ru-RU" sz="2000" dirty="0"/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let</a:t>
            </a:r>
            <a:r>
              <a:rPr lang="ru-RU" sz="2000" dirty="0"/>
              <a:t>, яка </a:t>
            </a:r>
            <a:r>
              <a:rPr lang="ru-RU" sz="2000" dirty="0" err="1"/>
              <a:t>робить</a:t>
            </a:r>
            <a:r>
              <a:rPr lang="ru-RU" sz="2000" dirty="0"/>
              <a:t> </a:t>
            </a:r>
            <a:r>
              <a:rPr lang="ru-RU" sz="2000" dirty="0" err="1"/>
              <a:t>її</a:t>
            </a:r>
            <a:r>
              <a:rPr lang="ru-RU" sz="2000" dirty="0"/>
              <a:t> </a:t>
            </a:r>
            <a:r>
              <a:rPr lang="ru-RU" sz="2000" dirty="0" err="1"/>
              <a:t>більш</a:t>
            </a:r>
            <a:r>
              <a:rPr lang="ru-RU" sz="2000" dirty="0"/>
              <a:t> </a:t>
            </a:r>
            <a:r>
              <a:rPr lang="ru-RU" sz="2000" dirty="0" err="1"/>
              <a:t>зручною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З </a:t>
            </a:r>
            <a:r>
              <a:rPr lang="ru-RU" sz="2000" dirty="0" err="1"/>
              <a:t>використанням</a:t>
            </a:r>
            <a:r>
              <a:rPr lang="ru-RU" sz="2000" dirty="0"/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let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/>
              <a:t>процедуру f </a:t>
            </a:r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/>
              <a:t>записати</a:t>
            </a:r>
            <a:r>
              <a:rPr lang="ru-RU" sz="2000" dirty="0"/>
              <a:t> так:</a:t>
            </a:r>
            <a:endParaRPr lang="uk-UA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572000" y="3773746"/>
            <a:ext cx="32194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(f x y)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</a:t>
            </a:r>
            <a:r>
              <a:rPr lang="es-ES" sz="2000" dirty="0" smtClean="0">
                <a:solidFill>
                  <a:srgbClr val="0000CC"/>
                </a:solidFill>
              </a:rPr>
              <a:t>(</a:t>
            </a:r>
            <a:r>
              <a:rPr lang="es-ES" sz="2000" dirty="0">
                <a:solidFill>
                  <a:srgbClr val="0000CC"/>
                </a:solidFill>
              </a:rPr>
              <a:t>let ((a (+ 1 (* x y)))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b (- 1 y)))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</a:t>
            </a:r>
            <a:r>
              <a:rPr lang="en-US" sz="2000" dirty="0" smtClean="0">
                <a:solidFill>
                  <a:srgbClr val="0000CC"/>
                </a:solidFill>
              </a:rPr>
              <a:t>(+ </a:t>
            </a:r>
            <a:r>
              <a:rPr lang="en-US" sz="2000" dirty="0">
                <a:solidFill>
                  <a:srgbClr val="0000CC"/>
                </a:solidFill>
              </a:rPr>
              <a:t>(* x (square a))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</a:t>
            </a:r>
            <a:r>
              <a:rPr lang="en-US" sz="2000" dirty="0" smtClean="0">
                <a:solidFill>
                  <a:srgbClr val="0000CC"/>
                </a:solidFill>
              </a:rPr>
              <a:t>(* </a:t>
            </a:r>
            <a:r>
              <a:rPr lang="en-US" sz="2000" dirty="0">
                <a:solidFill>
                  <a:srgbClr val="0000CC"/>
                </a:solidFill>
              </a:rPr>
              <a:t>y b)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</a:t>
            </a:r>
            <a:r>
              <a:rPr lang="en-US" sz="2000" dirty="0" smtClean="0">
                <a:solidFill>
                  <a:srgbClr val="0000CC"/>
                </a:solidFill>
              </a:rPr>
              <a:t>(* </a:t>
            </a:r>
            <a:r>
              <a:rPr lang="en-US" sz="2000" dirty="0">
                <a:solidFill>
                  <a:srgbClr val="0000CC"/>
                </a:solidFill>
              </a:rPr>
              <a:t>a b))))</a:t>
            </a:r>
            <a:endParaRPr lang="uk-UA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3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14435" y="840313"/>
            <a:ext cx="38802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err="1" smtClean="0"/>
              <a:t>Загальна</a:t>
            </a:r>
            <a:r>
              <a:rPr lang="ru-RU" sz="2000" dirty="0" smtClean="0"/>
              <a:t> форма </a:t>
            </a:r>
            <a:r>
              <a:rPr lang="ru-RU" sz="2000" dirty="0" err="1" smtClean="0"/>
              <a:t>виразу</a:t>
            </a:r>
            <a:r>
              <a:rPr lang="ru-RU" sz="2000" dirty="0" smtClean="0"/>
              <a:t> з  </a:t>
            </a:r>
            <a:r>
              <a:rPr lang="ru-RU" sz="2000" b="1" dirty="0" err="1">
                <a:solidFill>
                  <a:srgbClr val="0000CC"/>
                </a:solidFill>
              </a:rPr>
              <a:t>let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 smtClean="0"/>
              <a:t>така</a:t>
            </a:r>
            <a:r>
              <a:rPr lang="ru-RU" sz="2000" dirty="0" smtClean="0"/>
              <a:t>:</a:t>
            </a:r>
            <a:endParaRPr lang="uk-UA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-18365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/>
              <a:t>Створення</a:t>
            </a:r>
            <a:r>
              <a:rPr lang="ru-RU" sz="3200" b="1" dirty="0"/>
              <a:t> </a:t>
            </a:r>
            <a:r>
              <a:rPr lang="ru-RU" sz="3200" b="1" dirty="0" err="1"/>
              <a:t>локальних</a:t>
            </a:r>
            <a:r>
              <a:rPr lang="ru-RU" sz="3200" b="1" dirty="0"/>
              <a:t> </a:t>
            </a:r>
            <a:r>
              <a:rPr lang="ru-RU" sz="3200" b="1" dirty="0" err="1"/>
              <a:t>змінних</a:t>
            </a:r>
            <a:r>
              <a:rPr lang="ru-RU" sz="3200" b="1" dirty="0"/>
              <a:t> за </a:t>
            </a:r>
            <a:r>
              <a:rPr lang="ru-RU" sz="3200" b="1" dirty="0" err="1"/>
              <a:t>допомогою</a:t>
            </a:r>
            <a:r>
              <a:rPr lang="ru-RU" sz="3200" b="1" dirty="0"/>
              <a:t> </a:t>
            </a:r>
            <a:r>
              <a:rPr lang="ru-RU" sz="3200" b="1" dirty="0" err="1"/>
              <a:t>let</a:t>
            </a:r>
            <a:endParaRPr lang="uk-UA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52600" y="1402020"/>
            <a:ext cx="4572000" cy="163121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(let </a:t>
            </a:r>
            <a:r>
              <a:rPr lang="en-US" sz="2000" dirty="0" smtClean="0">
                <a:solidFill>
                  <a:srgbClr val="0000CC"/>
                </a:solidFill>
              </a:rPr>
              <a:t>((&lt;</a:t>
            </a:r>
            <a:r>
              <a:rPr lang="uk-UA" sz="2000" i="1" dirty="0" smtClean="0">
                <a:solidFill>
                  <a:srgbClr val="0000CC"/>
                </a:solidFill>
              </a:rPr>
              <a:t>пер1</a:t>
            </a:r>
            <a:r>
              <a:rPr lang="en-US" sz="2000" i="1" dirty="0" smtClean="0">
                <a:solidFill>
                  <a:srgbClr val="0000CC"/>
                </a:solidFill>
              </a:rPr>
              <a:t>&gt;</a:t>
            </a:r>
            <a:r>
              <a:rPr lang="en-US" sz="2000" dirty="0" smtClean="0">
                <a:solidFill>
                  <a:srgbClr val="0000CC"/>
                </a:solidFill>
              </a:rPr>
              <a:t> &lt;</a:t>
            </a:r>
            <a:r>
              <a:rPr lang="uk-UA" sz="2000" i="1" dirty="0" smtClean="0">
                <a:solidFill>
                  <a:srgbClr val="0000CC"/>
                </a:solidFill>
              </a:rPr>
              <a:t>выр1</a:t>
            </a:r>
            <a:r>
              <a:rPr lang="en-US" sz="2000" dirty="0">
                <a:solidFill>
                  <a:srgbClr val="0000CC"/>
                </a:solidFill>
              </a:rPr>
              <a:t>&gt;</a:t>
            </a:r>
            <a:r>
              <a:rPr lang="en-US" sz="2000" dirty="0" smtClean="0">
                <a:solidFill>
                  <a:srgbClr val="0000CC"/>
                </a:solidFill>
              </a:rPr>
              <a:t>)</a:t>
            </a:r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 smtClean="0">
                <a:solidFill>
                  <a:srgbClr val="0000CC"/>
                </a:solidFill>
              </a:rPr>
              <a:t>        (&lt;</a:t>
            </a:r>
            <a:r>
              <a:rPr lang="uk-UA" sz="2000" i="1" dirty="0" smtClean="0">
                <a:solidFill>
                  <a:srgbClr val="0000CC"/>
                </a:solidFill>
              </a:rPr>
              <a:t>пер2</a:t>
            </a:r>
            <a:r>
              <a:rPr lang="en-US" sz="2000" i="1" dirty="0" smtClean="0">
                <a:solidFill>
                  <a:srgbClr val="0000CC"/>
                </a:solidFill>
              </a:rPr>
              <a:t>&gt;</a:t>
            </a:r>
            <a:r>
              <a:rPr lang="en-US" sz="2000" dirty="0" smtClean="0">
                <a:solidFill>
                  <a:srgbClr val="0000CC"/>
                </a:solidFill>
              </a:rPr>
              <a:t> &lt;</a:t>
            </a:r>
            <a:r>
              <a:rPr lang="uk-UA" sz="2000" i="1" dirty="0" smtClean="0">
                <a:solidFill>
                  <a:srgbClr val="0000CC"/>
                </a:solidFill>
              </a:rPr>
              <a:t>выр2</a:t>
            </a:r>
            <a:r>
              <a:rPr lang="en-US" sz="2000" i="1" dirty="0" smtClean="0">
                <a:solidFill>
                  <a:srgbClr val="0000CC"/>
                </a:solidFill>
              </a:rPr>
              <a:t>&gt;</a:t>
            </a:r>
            <a:r>
              <a:rPr lang="en-US" sz="2000" dirty="0" smtClean="0">
                <a:solidFill>
                  <a:srgbClr val="0000CC"/>
                </a:solidFill>
              </a:rPr>
              <a:t>)</a:t>
            </a:r>
            <a:endParaRPr lang="en-US" sz="2000" dirty="0">
              <a:solidFill>
                <a:srgbClr val="0000CC"/>
              </a:solidFill>
            </a:endParaRPr>
          </a:p>
          <a:p>
            <a:r>
              <a:rPr lang="uk-UA" sz="2000" dirty="0">
                <a:solidFill>
                  <a:srgbClr val="0000CC"/>
                </a:solidFill>
              </a:rPr>
              <a:t>...</a:t>
            </a:r>
          </a:p>
          <a:p>
            <a:r>
              <a:rPr lang="en-US" sz="2000" dirty="0" smtClean="0">
                <a:solidFill>
                  <a:srgbClr val="0000CC"/>
                </a:solidFill>
              </a:rPr>
              <a:t>(&lt;</a:t>
            </a:r>
            <a:r>
              <a:rPr lang="uk-UA" sz="2000" i="1" dirty="0" smtClean="0">
                <a:solidFill>
                  <a:srgbClr val="0000CC"/>
                </a:solidFill>
              </a:rPr>
              <a:t>пер</a:t>
            </a:r>
            <a:r>
              <a:rPr lang="en-US" sz="2000" i="1" dirty="0" smtClean="0">
                <a:solidFill>
                  <a:srgbClr val="0000CC"/>
                </a:solidFill>
              </a:rPr>
              <a:t>n&gt;</a:t>
            </a:r>
            <a:r>
              <a:rPr lang="en-US" sz="2000" dirty="0" smtClean="0">
                <a:solidFill>
                  <a:srgbClr val="0000CC"/>
                </a:solidFill>
              </a:rPr>
              <a:t> &lt;</a:t>
            </a:r>
            <a:r>
              <a:rPr lang="uk-UA" sz="2000" i="1" dirty="0" err="1" smtClean="0">
                <a:solidFill>
                  <a:srgbClr val="0000CC"/>
                </a:solidFill>
              </a:rPr>
              <a:t>выр</a:t>
            </a:r>
            <a:r>
              <a:rPr lang="en-US" sz="2000" i="1" dirty="0" smtClean="0">
                <a:solidFill>
                  <a:srgbClr val="0000CC"/>
                </a:solidFill>
              </a:rPr>
              <a:t>n&gt;</a:t>
            </a:r>
            <a:r>
              <a:rPr lang="en-US" sz="2000" dirty="0" smtClean="0">
                <a:solidFill>
                  <a:srgbClr val="0000CC"/>
                </a:solidFill>
              </a:rPr>
              <a:t>))</a:t>
            </a:r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 smtClean="0">
                <a:solidFill>
                  <a:srgbClr val="0000CC"/>
                </a:solidFill>
              </a:rPr>
              <a:t>    &lt;</a:t>
            </a:r>
            <a:r>
              <a:rPr lang="uk-UA" sz="2000" i="1" dirty="0" smtClean="0">
                <a:solidFill>
                  <a:srgbClr val="0000CC"/>
                </a:solidFill>
              </a:rPr>
              <a:t>т</a:t>
            </a:r>
            <a:r>
              <a:rPr lang="en-US" sz="2000" i="1" dirty="0" err="1" smtClean="0">
                <a:solidFill>
                  <a:srgbClr val="0000CC"/>
                </a:solidFill>
              </a:rPr>
              <a:t>i</a:t>
            </a:r>
            <a:r>
              <a:rPr lang="uk-UA" sz="2000" i="1" dirty="0" err="1" smtClean="0">
                <a:solidFill>
                  <a:srgbClr val="0000CC"/>
                </a:solidFill>
              </a:rPr>
              <a:t>ло</a:t>
            </a:r>
            <a:r>
              <a:rPr lang="en-US" sz="2000" i="1" dirty="0" smtClean="0">
                <a:solidFill>
                  <a:srgbClr val="0000CC"/>
                </a:solidFill>
              </a:rPr>
              <a:t>&gt;</a:t>
            </a:r>
            <a:r>
              <a:rPr lang="en-US" sz="2000" dirty="0" smtClean="0">
                <a:solidFill>
                  <a:srgbClr val="0000CC"/>
                </a:solidFill>
              </a:rPr>
              <a:t>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52600" y="3509486"/>
            <a:ext cx="449871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Це можна розуміти так:</a:t>
            </a:r>
            <a:endParaRPr lang="uk-UA" sz="2000" dirty="0"/>
          </a:p>
          <a:p>
            <a:r>
              <a:rPr lang="ru-RU" sz="2000" dirty="0" smtClean="0">
                <a:solidFill>
                  <a:srgbClr val="C00000"/>
                </a:solidFill>
              </a:rPr>
              <a:t>Нехай </a:t>
            </a:r>
            <a:r>
              <a:rPr lang="en-US" sz="2000" dirty="0" smtClean="0">
                <a:solidFill>
                  <a:srgbClr val="C00000"/>
                </a:solidFill>
              </a:rPr>
              <a:t>&lt;</a:t>
            </a:r>
            <a:r>
              <a:rPr lang="ru-RU" sz="2000" i="1" dirty="0" smtClean="0">
                <a:solidFill>
                  <a:srgbClr val="C00000"/>
                </a:solidFill>
              </a:rPr>
              <a:t>пер1</a:t>
            </a:r>
            <a:r>
              <a:rPr lang="en-US" sz="2000" i="1" dirty="0" smtClean="0">
                <a:solidFill>
                  <a:srgbClr val="C00000"/>
                </a:solidFill>
              </a:rPr>
              <a:t>&gt;</a:t>
            </a:r>
            <a:r>
              <a:rPr lang="ru-RU" sz="2000" dirty="0" smtClean="0">
                <a:solidFill>
                  <a:srgbClr val="C00000"/>
                </a:solidFill>
              </a:rPr>
              <a:t>  </a:t>
            </a:r>
            <a:r>
              <a:rPr lang="uk-UA" sz="2000" dirty="0" smtClean="0">
                <a:solidFill>
                  <a:srgbClr val="C00000"/>
                </a:solidFill>
              </a:rPr>
              <a:t> має</a:t>
            </a:r>
            <a:r>
              <a:rPr lang="ru-RU" sz="2000" dirty="0" smtClean="0">
                <a:solidFill>
                  <a:srgbClr val="C00000"/>
                </a:solidFill>
              </a:rPr>
              <a:t> </a:t>
            </a:r>
            <a:r>
              <a:rPr lang="ru-RU" sz="2000" dirty="0" err="1" smtClean="0">
                <a:solidFill>
                  <a:srgbClr val="C00000"/>
                </a:solidFill>
              </a:rPr>
              <a:t>значення</a:t>
            </a:r>
            <a:r>
              <a:rPr lang="ru-RU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&lt;</a:t>
            </a:r>
            <a:r>
              <a:rPr lang="ru-RU" sz="2000" i="1" dirty="0" smtClean="0">
                <a:solidFill>
                  <a:srgbClr val="C00000"/>
                </a:solidFill>
              </a:rPr>
              <a:t>выр1</a:t>
            </a:r>
            <a:r>
              <a:rPr lang="en-US" sz="2000" i="1" dirty="0" smtClean="0">
                <a:solidFill>
                  <a:srgbClr val="C00000"/>
                </a:solidFill>
              </a:rPr>
              <a:t>&gt;</a:t>
            </a:r>
            <a:r>
              <a:rPr lang="ru-RU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</a:rPr>
              <a:t>i</a:t>
            </a:r>
            <a:r>
              <a:rPr lang="ru-RU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endParaRPr lang="uk-UA" sz="2000" dirty="0" smtClean="0">
              <a:solidFill>
                <a:srgbClr val="C00000"/>
              </a:solidFill>
            </a:endParaRPr>
          </a:p>
          <a:p>
            <a:r>
              <a:rPr lang="uk-UA" sz="2000" dirty="0">
                <a:solidFill>
                  <a:srgbClr val="C00000"/>
                </a:solidFill>
              </a:rPr>
              <a:t> </a:t>
            </a:r>
            <a:r>
              <a:rPr lang="uk-UA" sz="2000" dirty="0" smtClean="0">
                <a:solidFill>
                  <a:srgbClr val="C00000"/>
                </a:solidFill>
              </a:rPr>
              <a:t>            </a:t>
            </a:r>
            <a:r>
              <a:rPr lang="en-US" sz="2000" dirty="0" smtClean="0">
                <a:solidFill>
                  <a:srgbClr val="C00000"/>
                </a:solidFill>
              </a:rPr>
              <a:t>&lt;</a:t>
            </a:r>
            <a:r>
              <a:rPr lang="ru-RU" sz="2000" i="1" dirty="0" smtClean="0">
                <a:solidFill>
                  <a:srgbClr val="C00000"/>
                </a:solidFill>
              </a:rPr>
              <a:t>пер2</a:t>
            </a:r>
            <a:r>
              <a:rPr lang="en-US" sz="2000" i="1" dirty="0" smtClean="0">
                <a:solidFill>
                  <a:srgbClr val="C00000"/>
                </a:solidFill>
              </a:rPr>
              <a:t>&gt;</a:t>
            </a:r>
            <a:r>
              <a:rPr lang="ru-RU" sz="2000" dirty="0" smtClean="0">
                <a:solidFill>
                  <a:srgbClr val="C00000"/>
                </a:solidFill>
              </a:rPr>
              <a:t> </a:t>
            </a:r>
            <a:r>
              <a:rPr lang="ru-RU" sz="2000" dirty="0" err="1" smtClean="0">
                <a:solidFill>
                  <a:srgbClr val="C00000"/>
                </a:solidFill>
              </a:rPr>
              <a:t>має</a:t>
            </a:r>
            <a:r>
              <a:rPr lang="ru-RU" sz="2000" dirty="0" smtClean="0">
                <a:solidFill>
                  <a:srgbClr val="C00000"/>
                </a:solidFill>
              </a:rPr>
              <a:t> </a:t>
            </a:r>
            <a:r>
              <a:rPr lang="ru-RU" sz="2000" dirty="0" err="1" smtClean="0">
                <a:solidFill>
                  <a:srgbClr val="C00000"/>
                </a:solidFill>
              </a:rPr>
              <a:t>значення</a:t>
            </a:r>
            <a:r>
              <a:rPr lang="ru-RU" sz="2000" dirty="0" smtClean="0">
                <a:solidFill>
                  <a:srgbClr val="C00000"/>
                </a:solidFill>
              </a:rPr>
              <a:t>  </a:t>
            </a:r>
            <a:r>
              <a:rPr lang="en-US" sz="2000" dirty="0" smtClean="0">
                <a:solidFill>
                  <a:srgbClr val="C00000"/>
                </a:solidFill>
              </a:rPr>
              <a:t>&lt;</a:t>
            </a:r>
            <a:r>
              <a:rPr lang="ru-RU" sz="2000" i="1" dirty="0" smtClean="0">
                <a:solidFill>
                  <a:srgbClr val="C00000"/>
                </a:solidFill>
              </a:rPr>
              <a:t>выр2</a:t>
            </a:r>
            <a:r>
              <a:rPr lang="en-US" sz="2000" dirty="0" smtClean="0">
                <a:solidFill>
                  <a:srgbClr val="C00000"/>
                </a:solidFill>
              </a:rPr>
              <a:t>&gt;</a:t>
            </a:r>
          </a:p>
          <a:p>
            <a:r>
              <a:rPr lang="ru-RU" sz="2000" dirty="0" smtClean="0">
                <a:solidFill>
                  <a:srgbClr val="C00000"/>
                </a:solidFill>
              </a:rPr>
              <a:t> </a:t>
            </a:r>
            <a:r>
              <a:rPr lang="ru-RU" sz="2000" dirty="0">
                <a:solidFill>
                  <a:srgbClr val="C00000"/>
                </a:solidFill>
              </a:rPr>
              <a:t>...</a:t>
            </a:r>
          </a:p>
          <a:p>
            <a:r>
              <a:rPr lang="en-US" sz="2000" dirty="0" err="1" smtClean="0">
                <a:solidFill>
                  <a:srgbClr val="C00000"/>
                </a:solidFill>
              </a:rPr>
              <a:t>i</a:t>
            </a:r>
            <a:r>
              <a:rPr lang="ru-RU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&lt;</a:t>
            </a:r>
            <a:r>
              <a:rPr lang="ru-RU" sz="2000" i="1" dirty="0" err="1" smtClean="0">
                <a:solidFill>
                  <a:srgbClr val="C00000"/>
                </a:solidFill>
              </a:rPr>
              <a:t>перn</a:t>
            </a:r>
            <a:r>
              <a:rPr lang="en-US" sz="2000" dirty="0">
                <a:solidFill>
                  <a:srgbClr val="C00000"/>
                </a:solidFill>
              </a:rPr>
              <a:t>&gt;</a:t>
            </a:r>
            <a:r>
              <a:rPr lang="ru-RU" sz="2000" dirty="0" smtClean="0">
                <a:solidFill>
                  <a:srgbClr val="C00000"/>
                </a:solidFill>
              </a:rPr>
              <a:t> </a:t>
            </a:r>
            <a:r>
              <a:rPr lang="uk-UA" sz="2000" dirty="0" smtClean="0">
                <a:solidFill>
                  <a:srgbClr val="C00000"/>
                </a:solidFill>
              </a:rPr>
              <a:t>має</a:t>
            </a:r>
            <a:r>
              <a:rPr lang="ru-RU" sz="2000" dirty="0" smtClean="0">
                <a:solidFill>
                  <a:srgbClr val="C00000"/>
                </a:solidFill>
              </a:rPr>
              <a:t> </a:t>
            </a:r>
            <a:r>
              <a:rPr lang="ru-RU" sz="2000" dirty="0" err="1" smtClean="0">
                <a:solidFill>
                  <a:srgbClr val="C00000"/>
                </a:solidFill>
              </a:rPr>
              <a:t>значення</a:t>
            </a:r>
            <a:r>
              <a:rPr lang="ru-RU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&lt;</a:t>
            </a:r>
            <a:r>
              <a:rPr lang="ru-RU" sz="2000" i="1" dirty="0" err="1" smtClean="0">
                <a:solidFill>
                  <a:srgbClr val="C00000"/>
                </a:solidFill>
              </a:rPr>
              <a:t>вырn</a:t>
            </a:r>
            <a:r>
              <a:rPr lang="en-US" sz="2000" i="1" dirty="0" smtClean="0">
                <a:solidFill>
                  <a:srgbClr val="C00000"/>
                </a:solidFill>
              </a:rPr>
              <a:t>&gt;</a:t>
            </a:r>
            <a:r>
              <a:rPr lang="ru-RU" sz="2000" dirty="0" smtClean="0">
                <a:solidFill>
                  <a:srgbClr val="C00000"/>
                </a:solidFill>
              </a:rPr>
              <a:t> </a:t>
            </a:r>
            <a:r>
              <a:rPr lang="ru-RU" sz="2000" dirty="0">
                <a:solidFill>
                  <a:srgbClr val="C00000"/>
                </a:solidFill>
              </a:rPr>
              <a:t>в </a:t>
            </a:r>
            <a:r>
              <a:rPr lang="en-US" sz="2000" dirty="0" smtClean="0">
                <a:solidFill>
                  <a:srgbClr val="C00000"/>
                </a:solidFill>
              </a:rPr>
              <a:t>&lt;</a:t>
            </a:r>
            <a:r>
              <a:rPr lang="ru-RU" sz="2000" i="1" dirty="0" smtClean="0">
                <a:solidFill>
                  <a:srgbClr val="C00000"/>
                </a:solidFill>
              </a:rPr>
              <a:t>т</a:t>
            </a:r>
            <a:r>
              <a:rPr lang="uk-UA" sz="2000" i="1" dirty="0" smtClean="0">
                <a:solidFill>
                  <a:srgbClr val="C00000"/>
                </a:solidFill>
              </a:rPr>
              <a:t>і</a:t>
            </a:r>
            <a:r>
              <a:rPr lang="ru-RU" sz="2000" i="1" dirty="0" err="1" smtClean="0">
                <a:solidFill>
                  <a:srgbClr val="C00000"/>
                </a:solidFill>
              </a:rPr>
              <a:t>лі</a:t>
            </a:r>
            <a:r>
              <a:rPr lang="en-US" sz="2000" i="1" dirty="0" smtClean="0">
                <a:solidFill>
                  <a:srgbClr val="C00000"/>
                </a:solidFill>
              </a:rPr>
              <a:t>&gt;</a:t>
            </a:r>
            <a:endParaRPr lang="ru-RU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90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3350" y="918686"/>
            <a:ext cx="901065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/>
              <a:t>Перша частина </a:t>
            </a:r>
            <a:r>
              <a:rPr lang="en-US" sz="2000" dirty="0"/>
              <a:t>let-</a:t>
            </a:r>
            <a:r>
              <a:rPr lang="uk-UA" sz="2000" dirty="0"/>
              <a:t>висловлювання є список пар виду </a:t>
            </a:r>
            <a:r>
              <a:rPr lang="uk-UA" sz="2000" b="1" dirty="0">
                <a:solidFill>
                  <a:srgbClr val="0000CC"/>
                </a:solidFill>
              </a:rPr>
              <a:t>ім'я-значення</a:t>
            </a:r>
            <a:r>
              <a:rPr lang="uk-UA" sz="2000" dirty="0"/>
              <a:t>. </a:t>
            </a:r>
            <a:endParaRPr lang="uk-UA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 smtClean="0"/>
              <a:t>Коли </a:t>
            </a:r>
            <a:r>
              <a:rPr lang="en-US" sz="2000" dirty="0" smtClean="0"/>
              <a:t>let </a:t>
            </a:r>
            <a:r>
              <a:rPr lang="uk-UA" sz="2000" dirty="0"/>
              <a:t>обчислюється, кожне </a:t>
            </a:r>
            <a:r>
              <a:rPr lang="uk-UA" sz="2000" b="1" dirty="0">
                <a:solidFill>
                  <a:srgbClr val="0000CC"/>
                </a:solidFill>
              </a:rPr>
              <a:t>ім'я пов'язується зі значенням </a:t>
            </a:r>
            <a:r>
              <a:rPr lang="uk-UA" sz="2000" dirty="0"/>
              <a:t>відповідного виразу.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/>
              <a:t>Потім обчислюється </a:t>
            </a:r>
            <a:r>
              <a:rPr lang="uk-UA" sz="2000" b="1" dirty="0">
                <a:solidFill>
                  <a:srgbClr val="0000CC"/>
                </a:solidFill>
              </a:rPr>
              <a:t>тіло </a:t>
            </a:r>
            <a:r>
              <a:rPr lang="en-US" sz="2000" b="1" dirty="0">
                <a:solidFill>
                  <a:srgbClr val="0000CC"/>
                </a:solidFill>
              </a:rPr>
              <a:t>let</a:t>
            </a:r>
            <a:r>
              <a:rPr lang="en-US" sz="2000" dirty="0"/>
              <a:t>, </a:t>
            </a:r>
            <a:r>
              <a:rPr lang="uk-UA" sz="2000" dirty="0"/>
              <a:t>причому ці імена пов'язані як локальні змінні.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/>
              <a:t>Відбувається це так: </a:t>
            </a:r>
            <a:r>
              <a:rPr lang="uk-UA" sz="2000" b="1" dirty="0">
                <a:solidFill>
                  <a:srgbClr val="0000CC"/>
                </a:solidFill>
              </a:rPr>
              <a:t>вираз </a:t>
            </a:r>
            <a:r>
              <a:rPr lang="en-US" sz="2000" b="1" dirty="0">
                <a:solidFill>
                  <a:srgbClr val="0000CC"/>
                </a:solidFill>
              </a:rPr>
              <a:t>let </a:t>
            </a:r>
            <a:r>
              <a:rPr lang="uk-UA" sz="2000" b="1" dirty="0">
                <a:solidFill>
                  <a:srgbClr val="0000CC"/>
                </a:solidFill>
              </a:rPr>
              <a:t>інтерпретується як альтернативна форма для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90700" y="2549902"/>
            <a:ext cx="4572000" cy="101566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((lambda </a:t>
            </a:r>
            <a:r>
              <a:rPr lang="en-US" sz="2000" dirty="0" smtClean="0">
                <a:solidFill>
                  <a:srgbClr val="0000CC"/>
                </a:solidFill>
              </a:rPr>
              <a:t>(&lt;</a:t>
            </a:r>
            <a:r>
              <a:rPr lang="uk-UA" sz="2000" i="1" dirty="0" smtClean="0">
                <a:solidFill>
                  <a:srgbClr val="0000CC"/>
                </a:solidFill>
              </a:rPr>
              <a:t>пер1</a:t>
            </a:r>
            <a:r>
              <a:rPr lang="en-US" sz="2000" i="1" dirty="0" smtClean="0">
                <a:solidFill>
                  <a:srgbClr val="0000CC"/>
                </a:solidFill>
              </a:rPr>
              <a:t>&gt;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... </a:t>
            </a:r>
            <a:r>
              <a:rPr lang="en-US" sz="2000" dirty="0" smtClean="0">
                <a:solidFill>
                  <a:srgbClr val="0000CC"/>
                </a:solidFill>
              </a:rPr>
              <a:t>&lt;</a:t>
            </a:r>
            <a:r>
              <a:rPr lang="uk-UA" sz="2000" i="1" dirty="0" smtClean="0">
                <a:solidFill>
                  <a:srgbClr val="0000CC"/>
                </a:solidFill>
              </a:rPr>
              <a:t>пер</a:t>
            </a:r>
            <a:r>
              <a:rPr lang="en-US" sz="2000" i="1" dirty="0" smtClean="0">
                <a:solidFill>
                  <a:srgbClr val="0000CC"/>
                </a:solidFill>
              </a:rPr>
              <a:t>n&gt;</a:t>
            </a:r>
            <a:r>
              <a:rPr lang="en-US" sz="2000" dirty="0" smtClean="0">
                <a:solidFill>
                  <a:srgbClr val="0000CC"/>
                </a:solidFill>
              </a:rPr>
              <a:t>)</a:t>
            </a:r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 smtClean="0">
                <a:solidFill>
                  <a:srgbClr val="0000CC"/>
                </a:solidFill>
              </a:rPr>
              <a:t>      &lt;</a:t>
            </a:r>
            <a:r>
              <a:rPr lang="uk-UA" sz="2000" i="1" dirty="0" smtClean="0">
                <a:solidFill>
                  <a:srgbClr val="0000CC"/>
                </a:solidFill>
              </a:rPr>
              <a:t>т</a:t>
            </a:r>
            <a:r>
              <a:rPr lang="en-US" sz="2000" i="1" dirty="0" err="1" smtClean="0">
                <a:solidFill>
                  <a:srgbClr val="0000CC"/>
                </a:solidFill>
              </a:rPr>
              <a:t>i</a:t>
            </a:r>
            <a:r>
              <a:rPr lang="uk-UA" sz="2000" i="1" dirty="0" err="1" smtClean="0">
                <a:solidFill>
                  <a:srgbClr val="0000CC"/>
                </a:solidFill>
              </a:rPr>
              <a:t>ло</a:t>
            </a:r>
            <a:r>
              <a:rPr lang="en-US" sz="2000" i="1" dirty="0" smtClean="0">
                <a:solidFill>
                  <a:srgbClr val="0000CC"/>
                </a:solidFill>
              </a:rPr>
              <a:t>&gt;</a:t>
            </a:r>
            <a:r>
              <a:rPr lang="en-US" sz="2000" dirty="0" smtClean="0">
                <a:solidFill>
                  <a:srgbClr val="0000CC"/>
                </a:solidFill>
              </a:rPr>
              <a:t>)</a:t>
            </a:r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&lt;</a:t>
            </a:r>
            <a:r>
              <a:rPr lang="uk-UA" sz="2000" i="1" dirty="0" smtClean="0">
                <a:solidFill>
                  <a:srgbClr val="0000CC"/>
                </a:solidFill>
              </a:rPr>
              <a:t>выр1</a:t>
            </a:r>
            <a:r>
              <a:rPr lang="en-US" sz="2000" i="1" dirty="0" smtClean="0">
                <a:solidFill>
                  <a:srgbClr val="0000CC"/>
                </a:solidFill>
              </a:rPr>
              <a:t>&gt;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... </a:t>
            </a:r>
            <a:r>
              <a:rPr lang="en-US" sz="2000" dirty="0" smtClean="0">
                <a:solidFill>
                  <a:srgbClr val="0000CC"/>
                </a:solidFill>
              </a:rPr>
              <a:t>&lt;</a:t>
            </a:r>
            <a:r>
              <a:rPr lang="uk-UA" sz="2000" i="1" dirty="0" err="1" smtClean="0">
                <a:solidFill>
                  <a:srgbClr val="0000CC"/>
                </a:solidFill>
              </a:rPr>
              <a:t>выр</a:t>
            </a:r>
            <a:r>
              <a:rPr lang="en-US" sz="2000" i="1" dirty="0" smtClean="0">
                <a:solidFill>
                  <a:srgbClr val="0000CC"/>
                </a:solidFill>
              </a:rPr>
              <a:t>n&gt;</a:t>
            </a:r>
            <a:r>
              <a:rPr lang="en-US" sz="2000" dirty="0" smtClean="0">
                <a:solidFill>
                  <a:srgbClr val="0000CC"/>
                </a:solidFill>
              </a:rPr>
              <a:t>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33350" y="3854619"/>
            <a:ext cx="85153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 </a:t>
            </a:r>
            <a:r>
              <a:rPr lang="uk-UA" sz="2000" dirty="0" smtClean="0"/>
              <a:t>Отже, вираз</a:t>
            </a:r>
            <a:r>
              <a:rPr lang="ru-RU" sz="2000" dirty="0" smtClean="0"/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let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/>
              <a:t>- </a:t>
            </a:r>
            <a:r>
              <a:rPr lang="ru-RU" sz="2000" dirty="0" err="1"/>
              <a:t>це</a:t>
            </a:r>
            <a:r>
              <a:rPr lang="ru-RU" sz="2000" dirty="0"/>
              <a:t> </a:t>
            </a:r>
            <a:r>
              <a:rPr lang="ru-RU" sz="2000" dirty="0" err="1"/>
              <a:t>всього</a:t>
            </a:r>
            <a:r>
              <a:rPr lang="ru-RU" sz="2000" dirty="0"/>
              <a:t> </a:t>
            </a:r>
            <a:r>
              <a:rPr lang="ru-RU" sz="2000" dirty="0" err="1"/>
              <a:t>лише</a:t>
            </a:r>
            <a:r>
              <a:rPr lang="ru-RU" sz="2000" dirty="0"/>
              <a:t> </a:t>
            </a:r>
            <a:r>
              <a:rPr lang="ru-RU" sz="2000" dirty="0" err="1" smtClean="0"/>
              <a:t>синтаксична</a:t>
            </a:r>
            <a:r>
              <a:rPr lang="ru-RU" sz="2000" dirty="0" smtClean="0"/>
              <a:t> форма </a:t>
            </a:r>
            <a:r>
              <a:rPr lang="ru-RU" sz="2000" dirty="0"/>
              <a:t>для </a:t>
            </a:r>
            <a:r>
              <a:rPr lang="ru-RU" sz="2000" dirty="0" err="1"/>
              <a:t>виклику</a:t>
            </a:r>
            <a:r>
              <a:rPr lang="ru-RU" sz="2000" dirty="0"/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lambda</a:t>
            </a:r>
            <a:endParaRPr lang="uk-UA" sz="2000" b="1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524000" y="4820335"/>
            <a:ext cx="48387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(let ((</a:t>
            </a:r>
            <a:r>
              <a:rPr lang="uk-UA" sz="2000" b="1" dirty="0"/>
              <a:t>𝑥 𝜋1)) 𝜋2) ≡ ((</a:t>
            </a:r>
            <a:r>
              <a:rPr lang="en-US" sz="2000" b="1" dirty="0" smtClean="0"/>
              <a:t>lambda</a:t>
            </a:r>
            <a:r>
              <a:rPr lang="uk-UA" sz="2000" b="1" dirty="0" smtClean="0"/>
              <a:t>(</a:t>
            </a:r>
            <a:r>
              <a:rPr lang="uk-UA" sz="2000" b="1" dirty="0"/>
              <a:t>𝑥) 𝜋2) 𝜋1)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-18365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/>
              <a:t>Створення</a:t>
            </a:r>
            <a:r>
              <a:rPr lang="ru-RU" sz="3200" b="1" dirty="0"/>
              <a:t> </a:t>
            </a:r>
            <a:r>
              <a:rPr lang="ru-RU" sz="3200" b="1" dirty="0" err="1"/>
              <a:t>локальних</a:t>
            </a:r>
            <a:r>
              <a:rPr lang="ru-RU" sz="3200" b="1" dirty="0"/>
              <a:t> </a:t>
            </a:r>
            <a:r>
              <a:rPr lang="ru-RU" sz="3200" b="1" dirty="0" err="1"/>
              <a:t>змінних</a:t>
            </a:r>
            <a:r>
              <a:rPr lang="ru-RU" sz="3200" b="1" dirty="0"/>
              <a:t> за </a:t>
            </a:r>
            <a:r>
              <a:rPr lang="ru-RU" sz="3200" b="1" dirty="0" err="1"/>
              <a:t>допомогою</a:t>
            </a:r>
            <a:r>
              <a:rPr lang="ru-RU" sz="3200" b="1" dirty="0"/>
              <a:t> </a:t>
            </a:r>
            <a:r>
              <a:rPr lang="ru-RU" sz="3200" b="1" dirty="0" err="1"/>
              <a:t>let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306424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3350" y="952501"/>
            <a:ext cx="87249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З цієї еквівалентності </a:t>
            </a:r>
            <a:r>
              <a:rPr lang="uk-UA" sz="2000" dirty="0" smtClean="0"/>
              <a:t>видно, </a:t>
            </a:r>
            <a:r>
              <a:rPr lang="uk-UA" sz="2000" dirty="0"/>
              <a:t>що </a:t>
            </a:r>
            <a:r>
              <a:rPr lang="uk-UA" sz="2000" b="1" dirty="0"/>
              <a:t>область визначення змінної, </a:t>
            </a:r>
            <a:r>
              <a:rPr lang="uk-UA" sz="2000" b="1" dirty="0" err="1" smtClean="0"/>
              <a:t>введенної</a:t>
            </a:r>
            <a:r>
              <a:rPr lang="uk-UA" sz="2000" b="1" dirty="0" smtClean="0"/>
              <a:t> </a:t>
            </a:r>
            <a:r>
              <a:rPr lang="uk-UA" sz="2000" b="1" dirty="0"/>
              <a:t>в </a:t>
            </a:r>
            <a:r>
              <a:rPr lang="en-US" sz="2000" b="1" dirty="0"/>
              <a:t>let-</a:t>
            </a:r>
            <a:r>
              <a:rPr lang="uk-UA" sz="2000" b="1" dirty="0" smtClean="0"/>
              <a:t>виразі </a:t>
            </a:r>
            <a:r>
              <a:rPr lang="uk-UA" sz="2000" b="1" dirty="0"/>
              <a:t>- тіло </a:t>
            </a:r>
            <a:r>
              <a:rPr lang="en-US" sz="2000" b="1" dirty="0"/>
              <a:t>let. </a:t>
            </a:r>
            <a:endParaRPr lang="uk-UA" sz="2000" b="1" dirty="0" smtClean="0"/>
          </a:p>
          <a:p>
            <a:endParaRPr lang="uk-UA" sz="2000" b="1" dirty="0" smtClean="0"/>
          </a:p>
          <a:p>
            <a:r>
              <a:rPr lang="uk-UA" sz="2000" dirty="0" smtClean="0"/>
              <a:t>Звідси </a:t>
            </a:r>
            <a:r>
              <a:rPr lang="uk-UA" sz="2000" dirty="0"/>
              <a:t>слідує що: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Let </a:t>
            </a:r>
            <a:r>
              <a:rPr lang="uk-UA" sz="2000" dirty="0"/>
              <a:t>дозволяє пов'язувати змінні як завгодно близько до того місця, де </a:t>
            </a:r>
            <a:r>
              <a:rPr lang="uk-UA" sz="2000" dirty="0" smtClean="0"/>
              <a:t>вони використовуються</a:t>
            </a:r>
            <a:r>
              <a:rPr lang="uk-UA" sz="2000" dirty="0"/>
              <a:t>. </a:t>
            </a:r>
            <a:endParaRPr lang="uk-UA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uk-UA" sz="2000" dirty="0" smtClean="0"/>
              <a:t>Значення </a:t>
            </a:r>
            <a:r>
              <a:rPr lang="uk-UA" sz="2000" dirty="0"/>
              <a:t>змінних обчислюються за межами </a:t>
            </a:r>
            <a:r>
              <a:rPr lang="en-US" sz="2000" dirty="0"/>
              <a:t>let. </a:t>
            </a:r>
            <a:r>
              <a:rPr lang="uk-UA" sz="2000" dirty="0"/>
              <a:t>Це істотно, </a:t>
            </a:r>
            <a:r>
              <a:rPr lang="uk-UA" sz="2000" dirty="0" smtClean="0"/>
              <a:t>коли вирази, </a:t>
            </a:r>
            <a:r>
              <a:rPr lang="uk-UA" sz="2000" dirty="0"/>
              <a:t>що дають значення локальних змінних, залежать від змінних, </a:t>
            </a:r>
            <a:r>
              <a:rPr lang="uk-UA" sz="2000" dirty="0" smtClean="0"/>
              <a:t>які мають </a:t>
            </a:r>
            <a:r>
              <a:rPr lang="uk-UA" sz="2000" dirty="0"/>
              <a:t>ті ж імена, що й самі локальні змінні.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-18365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/>
              <a:t>Створення</a:t>
            </a:r>
            <a:r>
              <a:rPr lang="ru-RU" sz="3200" b="1" dirty="0"/>
              <a:t> </a:t>
            </a:r>
            <a:r>
              <a:rPr lang="ru-RU" sz="3200" b="1" dirty="0" err="1"/>
              <a:t>локальних</a:t>
            </a:r>
            <a:r>
              <a:rPr lang="ru-RU" sz="3200" b="1" dirty="0"/>
              <a:t> </a:t>
            </a:r>
            <a:r>
              <a:rPr lang="ru-RU" sz="3200" b="1" dirty="0" err="1"/>
              <a:t>змінних</a:t>
            </a:r>
            <a:r>
              <a:rPr lang="ru-RU" sz="3200" b="1" dirty="0"/>
              <a:t> за </a:t>
            </a:r>
            <a:r>
              <a:rPr lang="ru-RU" sz="3200" b="1" dirty="0" err="1"/>
              <a:t>допомогою</a:t>
            </a:r>
            <a:r>
              <a:rPr lang="ru-RU" sz="3200" b="1" dirty="0"/>
              <a:t> </a:t>
            </a:r>
            <a:r>
              <a:rPr lang="ru-RU" sz="3200" b="1" dirty="0" err="1"/>
              <a:t>let</a:t>
            </a:r>
            <a:endParaRPr lang="uk-UA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00025" y="4013536"/>
            <a:ext cx="2286000" cy="101566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(+ (let ((x 3))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</a:t>
            </a:r>
            <a:r>
              <a:rPr lang="en-US" sz="2000" dirty="0" smtClean="0">
                <a:solidFill>
                  <a:srgbClr val="0000CC"/>
                </a:solidFill>
              </a:rPr>
              <a:t>(+ </a:t>
            </a:r>
            <a:r>
              <a:rPr lang="en-US" sz="2000" dirty="0">
                <a:solidFill>
                  <a:srgbClr val="0000CC"/>
                </a:solidFill>
              </a:rPr>
              <a:t>x (* x 10)))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smtClean="0">
                <a:solidFill>
                  <a:srgbClr val="0000CC"/>
                </a:solidFill>
              </a:rPr>
              <a:t>x</a:t>
            </a:r>
            <a:r>
              <a:rPr lang="en-US" sz="2000" dirty="0">
                <a:solidFill>
                  <a:srgbClr val="0000CC"/>
                </a:solidFill>
              </a:rPr>
              <a:t>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95575" y="3921202"/>
            <a:ext cx="6381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При х=5 значення виразу </a:t>
            </a:r>
            <a:r>
              <a:rPr lang="uk-UA" dirty="0"/>
              <a:t>=38. </a:t>
            </a:r>
            <a:endParaRPr lang="uk-UA" dirty="0" smtClean="0"/>
          </a:p>
          <a:p>
            <a:r>
              <a:rPr lang="uk-UA" dirty="0" smtClean="0"/>
              <a:t>Значення </a:t>
            </a:r>
            <a:r>
              <a:rPr lang="en-US" dirty="0"/>
              <a:t>x </a:t>
            </a:r>
            <a:r>
              <a:rPr lang="uk-UA" dirty="0"/>
              <a:t>в тілі </a:t>
            </a:r>
            <a:r>
              <a:rPr lang="en-US" dirty="0"/>
              <a:t>let </a:t>
            </a:r>
            <a:r>
              <a:rPr lang="uk-UA" dirty="0"/>
              <a:t>дорівнює 3, так що значення </a:t>
            </a:r>
            <a:r>
              <a:rPr lang="en-US" dirty="0"/>
              <a:t>let-</a:t>
            </a:r>
            <a:r>
              <a:rPr lang="uk-UA" dirty="0"/>
              <a:t>вирази одно 33. </a:t>
            </a:r>
            <a:r>
              <a:rPr lang="uk-UA" dirty="0" smtClean="0"/>
              <a:t>З іншого </a:t>
            </a:r>
            <a:r>
              <a:rPr lang="uk-UA" dirty="0"/>
              <a:t>боку, </a:t>
            </a:r>
            <a:r>
              <a:rPr lang="en-US" dirty="0"/>
              <a:t>x </a:t>
            </a:r>
            <a:r>
              <a:rPr lang="uk-UA" dirty="0"/>
              <a:t>як другий аргумент до зовнішнього + як і раніше дорівнює 5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47650" y="5310485"/>
            <a:ext cx="2190750" cy="101566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(let ((x 3)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y (+ x 2)))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(* x y))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62250" y="5310485"/>
            <a:ext cx="624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Якщо</a:t>
            </a:r>
            <a:r>
              <a:rPr lang="ru-RU" dirty="0" smtClean="0"/>
              <a:t> </a:t>
            </a:r>
            <a:r>
              <a:rPr lang="ru-RU" dirty="0" err="1"/>
              <a:t>значення</a:t>
            </a:r>
            <a:r>
              <a:rPr lang="ru-RU" dirty="0"/>
              <a:t> x </a:t>
            </a:r>
            <a:r>
              <a:rPr lang="ru-RU" dirty="0" smtClean="0"/>
              <a:t>=2</a:t>
            </a:r>
            <a:r>
              <a:rPr lang="ru-RU" dirty="0"/>
              <a:t>, </a:t>
            </a:r>
            <a:r>
              <a:rPr lang="ru-RU" dirty="0" err="1"/>
              <a:t>вираз</a:t>
            </a:r>
            <a:r>
              <a:rPr lang="ru-RU" dirty="0"/>
              <a:t> буде </a:t>
            </a:r>
            <a:r>
              <a:rPr lang="ru-RU" dirty="0" err="1"/>
              <a:t>мати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12, </a:t>
            </a:r>
            <a:r>
              <a:rPr lang="ru-RU" dirty="0" err="1"/>
              <a:t>оскільки</a:t>
            </a:r>
            <a:r>
              <a:rPr lang="ru-RU" dirty="0"/>
              <a:t> </a:t>
            </a:r>
            <a:r>
              <a:rPr lang="ru-RU" dirty="0" err="1"/>
              <a:t>всередині</a:t>
            </a:r>
            <a:r>
              <a:rPr lang="ru-RU" dirty="0"/>
              <a:t> </a:t>
            </a:r>
            <a:r>
              <a:rPr lang="ru-RU" dirty="0" err="1"/>
              <a:t>тіла</a:t>
            </a:r>
            <a:r>
              <a:rPr lang="ru-RU" dirty="0"/>
              <a:t> </a:t>
            </a:r>
            <a:r>
              <a:rPr lang="ru-RU" dirty="0" err="1"/>
              <a:t>let</a:t>
            </a:r>
            <a:r>
              <a:rPr lang="ru-RU" dirty="0"/>
              <a:t> x </a:t>
            </a:r>
            <a:r>
              <a:rPr lang="ru-RU" dirty="0" err="1"/>
              <a:t>дорівнюватиме</a:t>
            </a:r>
            <a:r>
              <a:rPr lang="ru-RU" dirty="0"/>
              <a:t> 3, а y </a:t>
            </a:r>
            <a:r>
              <a:rPr lang="ru-RU" dirty="0" smtClean="0"/>
              <a:t>=4 </a:t>
            </a:r>
            <a:r>
              <a:rPr lang="ru-RU" dirty="0"/>
              <a:t>(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дорівнює</a:t>
            </a:r>
            <a:r>
              <a:rPr lang="ru-RU" dirty="0"/>
              <a:t> </a:t>
            </a:r>
            <a:r>
              <a:rPr lang="ru-RU" dirty="0" err="1"/>
              <a:t>зовнішньому</a:t>
            </a:r>
            <a:r>
              <a:rPr lang="ru-RU" dirty="0"/>
              <a:t> x плюс 2).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1638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1423244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 smtClean="0"/>
              <a:t>Метод </a:t>
            </a:r>
            <a:r>
              <a:rPr lang="uk-UA" sz="2000" dirty="0"/>
              <a:t>половинного ділення (</a:t>
            </a:r>
            <a:r>
              <a:rPr lang="en-US" sz="2000" dirty="0"/>
              <a:t>half-interval method) - </a:t>
            </a:r>
            <a:r>
              <a:rPr lang="uk-UA" sz="2000" dirty="0"/>
              <a:t>це простий спосіб знаходження коренів </a:t>
            </a:r>
            <a:r>
              <a:rPr lang="uk-UA" sz="2000" b="1" dirty="0">
                <a:solidFill>
                  <a:srgbClr val="0000CC"/>
                </a:solidFill>
              </a:rPr>
              <a:t>рівняння </a:t>
            </a:r>
            <a:r>
              <a:rPr lang="en-US" sz="2000" b="1" dirty="0">
                <a:solidFill>
                  <a:srgbClr val="0000CC"/>
                </a:solidFill>
              </a:rPr>
              <a:t>f (x) = 0</a:t>
            </a:r>
            <a:r>
              <a:rPr lang="en-US" sz="2000" dirty="0"/>
              <a:t>, </a:t>
            </a:r>
            <a:r>
              <a:rPr lang="uk-UA" sz="2000" dirty="0"/>
              <a:t>де </a:t>
            </a:r>
            <a:r>
              <a:rPr lang="en-US" sz="2000" dirty="0"/>
              <a:t>f - </a:t>
            </a:r>
            <a:r>
              <a:rPr lang="uk-UA" sz="2000" dirty="0"/>
              <a:t>неперервна функція. </a:t>
            </a:r>
            <a:endParaRPr lang="uk-UA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 smtClean="0"/>
              <a:t>Ідея </a:t>
            </a:r>
            <a:r>
              <a:rPr lang="uk-UA" sz="2000" dirty="0"/>
              <a:t>полягає в тому, що якщо є такі точки </a:t>
            </a:r>
            <a:r>
              <a:rPr lang="en-US" sz="2000" b="1" dirty="0">
                <a:solidFill>
                  <a:srgbClr val="0000CC"/>
                </a:solidFill>
              </a:rPr>
              <a:t>a </a:t>
            </a:r>
            <a:r>
              <a:rPr lang="uk-UA" sz="2000" dirty="0"/>
              <a:t>і </a:t>
            </a:r>
            <a:r>
              <a:rPr lang="en-US" sz="2000" b="1" dirty="0">
                <a:solidFill>
                  <a:srgbClr val="0000CC"/>
                </a:solidFill>
              </a:rPr>
              <a:t>b</a:t>
            </a:r>
            <a:r>
              <a:rPr lang="en-US" sz="2000" dirty="0"/>
              <a:t>, </a:t>
            </a:r>
            <a:r>
              <a:rPr lang="uk-UA" sz="2000" dirty="0"/>
              <a:t>що </a:t>
            </a:r>
            <a:r>
              <a:rPr lang="en-US" sz="2000" b="1" dirty="0">
                <a:solidFill>
                  <a:srgbClr val="0000CC"/>
                </a:solidFill>
              </a:rPr>
              <a:t>f (a) &lt;0 &lt;f (b), </a:t>
            </a:r>
            <a:r>
              <a:rPr lang="uk-UA" sz="2000" dirty="0"/>
              <a:t>то функція </a:t>
            </a:r>
            <a:r>
              <a:rPr lang="en-US" sz="2000" b="1" dirty="0">
                <a:solidFill>
                  <a:srgbClr val="0000CC"/>
                </a:solidFill>
              </a:rPr>
              <a:t>f </a:t>
            </a:r>
            <a:r>
              <a:rPr lang="uk-UA" sz="2000" dirty="0"/>
              <a:t>повинна мати принаймні один нуль на відрізку між </a:t>
            </a:r>
            <a:r>
              <a:rPr lang="en-US" sz="2000" b="1" dirty="0">
                <a:solidFill>
                  <a:srgbClr val="0000CC"/>
                </a:solidFill>
              </a:rPr>
              <a:t>a </a:t>
            </a:r>
            <a:r>
              <a:rPr lang="uk-UA" sz="2000" dirty="0"/>
              <a:t>і</a:t>
            </a:r>
            <a:r>
              <a:rPr lang="uk-UA" sz="2000" b="1" dirty="0">
                <a:solidFill>
                  <a:srgbClr val="0000CC"/>
                </a:solidFill>
              </a:rPr>
              <a:t> </a:t>
            </a:r>
            <a:r>
              <a:rPr lang="en-US" sz="2000" b="1" dirty="0">
                <a:solidFill>
                  <a:srgbClr val="0000CC"/>
                </a:solidFill>
              </a:rPr>
              <a:t>b</a:t>
            </a:r>
            <a:r>
              <a:rPr lang="en-US" sz="2000" dirty="0"/>
              <a:t>. </a:t>
            </a:r>
            <a:endParaRPr lang="uk-UA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 smtClean="0"/>
              <a:t>Щоб </a:t>
            </a:r>
            <a:r>
              <a:rPr lang="uk-UA" sz="2000" dirty="0"/>
              <a:t>знайти його, візьмемо</a:t>
            </a:r>
            <a:r>
              <a:rPr lang="uk-UA" sz="2000" b="1" dirty="0">
                <a:solidFill>
                  <a:srgbClr val="0000CC"/>
                </a:solidFill>
              </a:rPr>
              <a:t> </a:t>
            </a:r>
            <a:r>
              <a:rPr lang="en-US" sz="2000" b="1" dirty="0">
                <a:solidFill>
                  <a:srgbClr val="0000CC"/>
                </a:solidFill>
              </a:rPr>
              <a:t>x</a:t>
            </a:r>
            <a:r>
              <a:rPr lang="en-US" sz="2000" dirty="0"/>
              <a:t>, </a:t>
            </a:r>
            <a:r>
              <a:rPr lang="uk-UA" sz="2000" dirty="0" smtClean="0"/>
              <a:t>що дорівнює </a:t>
            </a:r>
            <a:r>
              <a:rPr lang="uk-UA" sz="2000" dirty="0"/>
              <a:t>середньому між </a:t>
            </a:r>
            <a:r>
              <a:rPr lang="en-US" sz="2000" b="1" dirty="0">
                <a:solidFill>
                  <a:srgbClr val="0000CC"/>
                </a:solidFill>
              </a:rPr>
              <a:t>a</a:t>
            </a:r>
            <a:r>
              <a:rPr lang="en-US" sz="2000" dirty="0"/>
              <a:t> </a:t>
            </a:r>
            <a:r>
              <a:rPr lang="uk-UA" sz="2000" dirty="0"/>
              <a:t>і </a:t>
            </a:r>
            <a:r>
              <a:rPr lang="en-US" sz="2000" b="1" dirty="0">
                <a:solidFill>
                  <a:srgbClr val="0000CC"/>
                </a:solidFill>
              </a:rPr>
              <a:t>b</a:t>
            </a:r>
            <a:r>
              <a:rPr lang="en-US" sz="2000" dirty="0"/>
              <a:t>, </a:t>
            </a:r>
            <a:r>
              <a:rPr lang="uk-UA" sz="2000" dirty="0"/>
              <a:t>і обчислимо </a:t>
            </a:r>
            <a:r>
              <a:rPr lang="en-US" sz="2000" b="1" dirty="0">
                <a:solidFill>
                  <a:srgbClr val="0000CC"/>
                </a:solidFill>
              </a:rPr>
              <a:t>f (x</a:t>
            </a:r>
            <a:r>
              <a:rPr lang="en-US" sz="2000" dirty="0" smtClean="0"/>
              <a:t>).</a:t>
            </a:r>
            <a:endParaRPr lang="uk-UA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 smtClean="0"/>
              <a:t>Якщо</a:t>
            </a:r>
            <a:r>
              <a:rPr lang="uk-UA" sz="2000" b="1" dirty="0" smtClean="0"/>
              <a:t> </a:t>
            </a:r>
            <a:r>
              <a:rPr lang="en-US" sz="2000" b="1" dirty="0">
                <a:solidFill>
                  <a:srgbClr val="0000CC"/>
                </a:solidFill>
              </a:rPr>
              <a:t>f (x)&gt; 0</a:t>
            </a:r>
            <a:r>
              <a:rPr lang="en-US" sz="2000" dirty="0"/>
              <a:t>, </a:t>
            </a:r>
            <a:r>
              <a:rPr lang="uk-UA" sz="2000" dirty="0"/>
              <a:t>то</a:t>
            </a:r>
            <a:r>
              <a:rPr lang="uk-UA" sz="2000" b="1" dirty="0">
                <a:solidFill>
                  <a:srgbClr val="0000CC"/>
                </a:solidFill>
              </a:rPr>
              <a:t> </a:t>
            </a:r>
            <a:r>
              <a:rPr lang="en-US" sz="2000" b="1" dirty="0">
                <a:solidFill>
                  <a:srgbClr val="0000CC"/>
                </a:solidFill>
              </a:rPr>
              <a:t>f </a:t>
            </a:r>
            <a:r>
              <a:rPr lang="uk-UA" sz="2000" dirty="0"/>
              <a:t>повинна мати нуль на відрізку між </a:t>
            </a:r>
            <a:r>
              <a:rPr lang="en-US" sz="2000" b="1" dirty="0">
                <a:solidFill>
                  <a:srgbClr val="0000CC"/>
                </a:solidFill>
              </a:rPr>
              <a:t>a</a:t>
            </a:r>
            <a:r>
              <a:rPr lang="en-US" sz="2000" dirty="0"/>
              <a:t> </a:t>
            </a:r>
            <a:r>
              <a:rPr lang="uk-UA" sz="2000" dirty="0"/>
              <a:t>і </a:t>
            </a:r>
            <a:r>
              <a:rPr lang="en-US" sz="2000" b="1" dirty="0">
                <a:solidFill>
                  <a:srgbClr val="0000CC"/>
                </a:solidFill>
              </a:rPr>
              <a:t>x</a:t>
            </a:r>
            <a:r>
              <a:rPr lang="en-US" sz="2000" dirty="0" smtClean="0"/>
              <a:t>.</a:t>
            </a:r>
            <a:endParaRPr lang="uk-UA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 smtClean="0"/>
              <a:t>Якщо </a:t>
            </a:r>
            <a:r>
              <a:rPr lang="en-US" sz="2000" b="1" dirty="0">
                <a:solidFill>
                  <a:srgbClr val="0000CC"/>
                </a:solidFill>
              </a:rPr>
              <a:t>f (x) &lt;0, </a:t>
            </a:r>
            <a:r>
              <a:rPr lang="uk-UA" sz="2000" dirty="0"/>
              <a:t>то </a:t>
            </a:r>
            <a:r>
              <a:rPr lang="en-US" sz="2000" b="1" dirty="0">
                <a:solidFill>
                  <a:srgbClr val="0000CC"/>
                </a:solidFill>
              </a:rPr>
              <a:t>f</a:t>
            </a:r>
            <a:r>
              <a:rPr lang="en-US" sz="2000" dirty="0"/>
              <a:t> </a:t>
            </a:r>
            <a:r>
              <a:rPr lang="uk-UA" sz="2000" dirty="0"/>
              <a:t>повинна мати нуль на відрізку між </a:t>
            </a:r>
            <a:r>
              <a:rPr lang="en-US" sz="2000" b="1" dirty="0">
                <a:solidFill>
                  <a:srgbClr val="0000CC"/>
                </a:solidFill>
              </a:rPr>
              <a:t>x</a:t>
            </a:r>
            <a:r>
              <a:rPr lang="en-US" sz="2000" dirty="0"/>
              <a:t> </a:t>
            </a:r>
            <a:r>
              <a:rPr lang="uk-UA" sz="2000" dirty="0"/>
              <a:t>і </a:t>
            </a:r>
            <a:r>
              <a:rPr lang="en-US" sz="2000" b="1" dirty="0">
                <a:solidFill>
                  <a:srgbClr val="0000CC"/>
                </a:solidFill>
              </a:rPr>
              <a:t>b</a:t>
            </a:r>
            <a:r>
              <a:rPr lang="en-US" sz="2000" dirty="0"/>
              <a:t>. </a:t>
            </a:r>
            <a:endParaRPr lang="uk-UA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 smtClean="0"/>
              <a:t>Продовжуючи </a:t>
            </a:r>
            <a:r>
              <a:rPr lang="uk-UA" sz="2000" dirty="0"/>
              <a:t>таким чином, ми зможемо знаходити все більш вузькі інтервали, на яких</a:t>
            </a:r>
            <a:r>
              <a:rPr lang="uk-UA" sz="2000" b="1" dirty="0">
                <a:solidFill>
                  <a:srgbClr val="0000CC"/>
                </a:solidFill>
              </a:rPr>
              <a:t> </a:t>
            </a:r>
            <a:r>
              <a:rPr lang="en-US" sz="2000" b="1" dirty="0">
                <a:solidFill>
                  <a:srgbClr val="0000CC"/>
                </a:solidFill>
              </a:rPr>
              <a:t>f </a:t>
            </a:r>
            <a:r>
              <a:rPr lang="uk-UA" sz="2000" dirty="0"/>
              <a:t>повинна мати нуль</a:t>
            </a:r>
            <a:r>
              <a:rPr lang="uk-UA" sz="20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 smtClean="0"/>
              <a:t>Коли </a:t>
            </a:r>
            <a:r>
              <a:rPr lang="uk-UA" sz="2000" dirty="0"/>
              <a:t>ми дійдемо до точки, де цей інтервал досить малий, процес зупиняється.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-152400" y="0"/>
            <a:ext cx="9144000" cy="790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uk-UA" sz="2800" b="1" dirty="0" smtClean="0">
                <a:solidFill>
                  <a:prstClr val="black"/>
                </a:solidFill>
              </a:rPr>
              <a:t>Приклад. Знаходження </a:t>
            </a:r>
            <a:r>
              <a:rPr lang="uk-UA" sz="2800" b="1" dirty="0">
                <a:solidFill>
                  <a:prstClr val="black"/>
                </a:solidFill>
              </a:rPr>
              <a:t>коренів рівнянь методом половинного ділення</a:t>
            </a:r>
          </a:p>
        </p:txBody>
      </p:sp>
    </p:spTree>
    <p:extLst>
      <p:ext uri="{BB962C8B-B14F-4D97-AF65-F5344CB8AC3E}">
        <p14:creationId xmlns:p14="http://schemas.microsoft.com/office/powerpoint/2010/main" val="3892676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109472" y="940414"/>
            <a:ext cx="7156704" cy="56323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7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Лекція</a:t>
            </a:r>
            <a:r>
              <a:rPr lang="ru-RU" sz="7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3</a:t>
            </a:r>
          </a:p>
          <a:p>
            <a:pPr algn="ctr"/>
            <a:r>
              <a:rPr lang="uk-UA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Процедури вищого порядку у </a:t>
            </a:r>
            <a:r>
              <a:rPr lang="uk-UA" sz="72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Лісп</a:t>
            </a:r>
            <a:r>
              <a:rPr lang="uk-UA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uk-UA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(діалект </a:t>
            </a:r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Scheme</a:t>
            </a:r>
            <a:r>
              <a:rPr lang="uk-UA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ru-RU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812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571500" y="1720840"/>
            <a:ext cx="7162800" cy="317009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define (search f </a:t>
            </a:r>
            <a:r>
              <a:rPr lang="en-US" sz="2000" dirty="0" err="1">
                <a:solidFill>
                  <a:srgbClr val="0000CC"/>
                </a:solidFill>
              </a:rPr>
              <a:t>neg</a:t>
            </a:r>
            <a:r>
              <a:rPr lang="en-US" sz="2000" dirty="0">
                <a:solidFill>
                  <a:srgbClr val="0000CC"/>
                </a:solidFill>
              </a:rPr>
              <a:t>-point </a:t>
            </a:r>
            <a:r>
              <a:rPr lang="en-US" sz="2000" dirty="0" err="1">
                <a:solidFill>
                  <a:srgbClr val="0000CC"/>
                </a:solidFill>
              </a:rPr>
              <a:t>pos</a:t>
            </a:r>
            <a:r>
              <a:rPr lang="en-US" sz="2000" dirty="0">
                <a:solidFill>
                  <a:srgbClr val="0000CC"/>
                </a:solidFill>
              </a:rPr>
              <a:t>-point)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let ((midpoint (average </a:t>
            </a:r>
            <a:r>
              <a:rPr lang="en-US" sz="2000" dirty="0" err="1">
                <a:solidFill>
                  <a:srgbClr val="0000CC"/>
                </a:solidFill>
              </a:rPr>
              <a:t>neg</a:t>
            </a:r>
            <a:r>
              <a:rPr lang="en-US" sz="2000" dirty="0">
                <a:solidFill>
                  <a:srgbClr val="0000CC"/>
                </a:solidFill>
              </a:rPr>
              <a:t>-point </a:t>
            </a:r>
            <a:r>
              <a:rPr lang="en-US" sz="2000" dirty="0" err="1">
                <a:solidFill>
                  <a:srgbClr val="0000CC"/>
                </a:solidFill>
              </a:rPr>
              <a:t>pos</a:t>
            </a:r>
            <a:r>
              <a:rPr lang="en-US" sz="2000" dirty="0">
                <a:solidFill>
                  <a:srgbClr val="0000CC"/>
                </a:solidFill>
              </a:rPr>
              <a:t>-point)))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if (close-enough? </a:t>
            </a:r>
            <a:r>
              <a:rPr lang="en-US" sz="2000" dirty="0" err="1">
                <a:solidFill>
                  <a:srgbClr val="0000CC"/>
                </a:solidFill>
              </a:rPr>
              <a:t>neg</a:t>
            </a:r>
            <a:r>
              <a:rPr lang="en-US" sz="2000" dirty="0">
                <a:solidFill>
                  <a:srgbClr val="0000CC"/>
                </a:solidFill>
              </a:rPr>
              <a:t>-point </a:t>
            </a:r>
            <a:r>
              <a:rPr lang="en-US" sz="2000" dirty="0" err="1">
                <a:solidFill>
                  <a:srgbClr val="0000CC"/>
                </a:solidFill>
              </a:rPr>
              <a:t>pos</a:t>
            </a:r>
            <a:r>
              <a:rPr lang="en-US" sz="2000" dirty="0">
                <a:solidFill>
                  <a:srgbClr val="0000CC"/>
                </a:solidFill>
              </a:rPr>
              <a:t>-point)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</a:t>
            </a:r>
            <a:r>
              <a:rPr lang="en-US" sz="2000" dirty="0" smtClean="0">
                <a:solidFill>
                  <a:srgbClr val="0000CC"/>
                </a:solidFill>
              </a:rPr>
              <a:t>midpoint</a:t>
            </a:r>
            <a:endParaRPr lang="en-US" sz="2000" dirty="0">
              <a:solidFill>
                <a:srgbClr val="0000CC"/>
              </a:solidFill>
            </a:endParaRP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let ((test-value (f midpoint)))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 err="1">
                <a:solidFill>
                  <a:srgbClr val="0000CC"/>
                </a:solidFill>
              </a:rPr>
              <a:t>cond</a:t>
            </a:r>
            <a:r>
              <a:rPr lang="en-US" sz="2000" dirty="0">
                <a:solidFill>
                  <a:srgbClr val="0000CC"/>
                </a:solidFill>
              </a:rPr>
              <a:t> ((positive? test-value)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search f </a:t>
            </a:r>
            <a:r>
              <a:rPr lang="en-US" sz="2000" dirty="0" err="1">
                <a:solidFill>
                  <a:srgbClr val="0000CC"/>
                </a:solidFill>
              </a:rPr>
              <a:t>neg</a:t>
            </a:r>
            <a:r>
              <a:rPr lang="en-US" sz="2000" dirty="0">
                <a:solidFill>
                  <a:srgbClr val="0000CC"/>
                </a:solidFill>
              </a:rPr>
              <a:t>-point midpoint))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         </a:t>
            </a:r>
            <a:r>
              <a:rPr lang="en-US" sz="2000" dirty="0" smtClean="0">
                <a:solidFill>
                  <a:srgbClr val="0000CC"/>
                </a:solidFill>
              </a:rPr>
              <a:t>((</a:t>
            </a:r>
            <a:r>
              <a:rPr lang="en-US" sz="2000" dirty="0">
                <a:solidFill>
                  <a:srgbClr val="0000CC"/>
                </a:solidFill>
              </a:rPr>
              <a:t>negative? test-value)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search f midpoint </a:t>
            </a:r>
            <a:r>
              <a:rPr lang="en-US" sz="2000" dirty="0" err="1">
                <a:solidFill>
                  <a:srgbClr val="0000CC"/>
                </a:solidFill>
              </a:rPr>
              <a:t>pos</a:t>
            </a:r>
            <a:r>
              <a:rPr lang="en-US" sz="2000" dirty="0">
                <a:solidFill>
                  <a:srgbClr val="0000CC"/>
                </a:solidFill>
              </a:rPr>
              <a:t>-point))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else midpoint))))))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0050" y="1007279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dirty="0" smtClean="0">
                <a:solidFill>
                  <a:prstClr val="black"/>
                </a:solidFill>
              </a:rPr>
              <a:t>Процедура</a:t>
            </a:r>
            <a:r>
              <a:rPr lang="ru-RU" sz="2000" dirty="0">
                <a:solidFill>
                  <a:prstClr val="black"/>
                </a:solidFill>
              </a:rPr>
              <a:t>, </a:t>
            </a:r>
            <a:r>
              <a:rPr lang="ru-RU" sz="2000" dirty="0" smtClean="0">
                <a:solidFill>
                  <a:prstClr val="black"/>
                </a:solidFill>
              </a:rPr>
              <a:t>яка </a:t>
            </a:r>
            <a:r>
              <a:rPr lang="ru-RU" sz="2000" dirty="0" err="1" smtClean="0">
                <a:solidFill>
                  <a:prstClr val="black"/>
                </a:solidFill>
              </a:rPr>
              <a:t>реалізує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 err="1" smtClean="0">
                <a:solidFill>
                  <a:prstClr val="black"/>
                </a:solidFill>
              </a:rPr>
              <a:t>цю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 err="1" smtClean="0">
                <a:solidFill>
                  <a:prstClr val="black"/>
                </a:solidFill>
              </a:rPr>
              <a:t>стратегію</a:t>
            </a:r>
            <a:r>
              <a:rPr lang="ru-RU" sz="2000" dirty="0">
                <a:solidFill>
                  <a:prstClr val="black"/>
                </a:solidFill>
              </a:rPr>
              <a:t>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-152400" y="0"/>
            <a:ext cx="9144000" cy="790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uk-UA" sz="2800" b="1" dirty="0" smtClean="0">
                <a:solidFill>
                  <a:prstClr val="black"/>
                </a:solidFill>
              </a:rPr>
              <a:t>Приклад. Знаходження </a:t>
            </a:r>
            <a:r>
              <a:rPr lang="uk-UA" sz="2800" b="1" dirty="0">
                <a:solidFill>
                  <a:prstClr val="black"/>
                </a:solidFill>
              </a:rPr>
              <a:t>коренів рівнянь методом половинного ділення</a:t>
            </a:r>
          </a:p>
        </p:txBody>
      </p:sp>
    </p:spTree>
    <p:extLst>
      <p:ext uri="{BB962C8B-B14F-4D97-AF65-F5344CB8AC3E}">
        <p14:creationId xmlns:p14="http://schemas.microsoft.com/office/powerpoint/2010/main" val="1989534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9524" y="844868"/>
            <a:ext cx="91344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/>
              <a:t>Використовувати процедуру </a:t>
            </a:r>
            <a:r>
              <a:rPr lang="en-US" sz="2000" b="1" dirty="0">
                <a:solidFill>
                  <a:srgbClr val="0000CC"/>
                </a:solidFill>
              </a:rPr>
              <a:t>search</a:t>
            </a:r>
            <a:r>
              <a:rPr lang="en-US" sz="2000" dirty="0"/>
              <a:t> </a:t>
            </a:r>
            <a:r>
              <a:rPr lang="uk-UA" sz="2000" dirty="0"/>
              <a:t>безпосередньо незручно, оскільки випадково можна дати їй точки, в яких значення</a:t>
            </a:r>
            <a:r>
              <a:rPr lang="uk-UA" sz="2000" b="1" dirty="0">
                <a:solidFill>
                  <a:srgbClr val="0000CC"/>
                </a:solidFill>
              </a:rPr>
              <a:t> </a:t>
            </a:r>
            <a:r>
              <a:rPr lang="en-US" sz="2000" b="1" dirty="0">
                <a:solidFill>
                  <a:srgbClr val="0000CC"/>
                </a:solidFill>
              </a:rPr>
              <a:t>f </a:t>
            </a:r>
            <a:r>
              <a:rPr lang="uk-UA" sz="2000" dirty="0"/>
              <a:t>не мають потрібних знаків, і в цьому випадку отримаємо неправильну відповідь</a:t>
            </a:r>
            <a:r>
              <a:rPr lang="uk-UA" sz="20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 smtClean="0"/>
              <a:t>Замість </a:t>
            </a:r>
            <a:r>
              <a:rPr lang="uk-UA" sz="2000" dirty="0"/>
              <a:t>цього будемо використовувати </a:t>
            </a:r>
            <a:r>
              <a:rPr lang="en-US" sz="2000" b="1" dirty="0">
                <a:solidFill>
                  <a:srgbClr val="0000CC"/>
                </a:solidFill>
              </a:rPr>
              <a:t>search</a:t>
            </a:r>
            <a:r>
              <a:rPr lang="en-US" sz="2000" dirty="0"/>
              <a:t> </a:t>
            </a:r>
            <a:r>
              <a:rPr lang="uk-UA" sz="2000" dirty="0" smtClean="0"/>
              <a:t>за допомогою процедури</a:t>
            </a:r>
            <a:r>
              <a:rPr lang="uk-UA" sz="2000" dirty="0"/>
              <a:t>, яка перевіряє, який кінець інтервалу має </a:t>
            </a:r>
            <a:r>
              <a:rPr lang="uk-UA" sz="2000" dirty="0" smtClean="0"/>
              <a:t>додатне, </a:t>
            </a:r>
            <a:r>
              <a:rPr lang="uk-UA" sz="2000" dirty="0"/>
              <a:t>а який від'ємне значення, і відповідним чином викличе </a:t>
            </a:r>
            <a:r>
              <a:rPr lang="en-US" sz="2000" b="1" dirty="0">
                <a:solidFill>
                  <a:srgbClr val="0000CC"/>
                </a:solidFill>
              </a:rPr>
              <a:t>search</a:t>
            </a:r>
            <a:r>
              <a:rPr lang="en-US" sz="2000" dirty="0"/>
              <a:t>. </a:t>
            </a:r>
            <a:endParaRPr lang="uk-UA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 smtClean="0"/>
              <a:t>Якщо </a:t>
            </a:r>
            <a:r>
              <a:rPr lang="uk-UA" sz="2000" dirty="0"/>
              <a:t>на обох кінцях інтервалу функція має однаковий знак, метод половинного ділення використовувати не можна, і тоді процедура повідомляє </a:t>
            </a:r>
            <a:r>
              <a:rPr lang="uk-UA" sz="2000" b="1" dirty="0">
                <a:solidFill>
                  <a:srgbClr val="0000CC"/>
                </a:solidFill>
              </a:rPr>
              <a:t>про помилку</a:t>
            </a:r>
            <a:r>
              <a:rPr lang="uk-UA" sz="2000" dirty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-152400" y="0"/>
            <a:ext cx="9144000" cy="790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uk-UA" sz="2800" b="1" dirty="0" smtClean="0">
                <a:solidFill>
                  <a:prstClr val="black"/>
                </a:solidFill>
              </a:rPr>
              <a:t>Приклад. Знаходження </a:t>
            </a:r>
            <a:r>
              <a:rPr lang="uk-UA" sz="2800" b="1" dirty="0">
                <a:solidFill>
                  <a:prstClr val="black"/>
                </a:solidFill>
              </a:rPr>
              <a:t>коренів рівнянь методом половинного ділення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7150" y="3707189"/>
            <a:ext cx="5419725" cy="261610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(half-interval-method f a b)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let ((a-value (f a))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b-value (f b)))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cond</a:t>
            </a:r>
            <a:r>
              <a:rPr lang="en-US" dirty="0">
                <a:solidFill>
                  <a:srgbClr val="0000CC"/>
                </a:solidFill>
              </a:rPr>
              <a:t> ((and (</a:t>
            </a:r>
            <a:r>
              <a:rPr lang="en-US" sz="2000" dirty="0">
                <a:solidFill>
                  <a:srgbClr val="0000CC"/>
                </a:solidFill>
              </a:rPr>
              <a:t>negative</a:t>
            </a:r>
            <a:r>
              <a:rPr lang="en-US" dirty="0">
                <a:solidFill>
                  <a:srgbClr val="0000CC"/>
                </a:solidFill>
              </a:rPr>
              <a:t>? a-value) (positive? b-value))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search f a b))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</a:t>
            </a:r>
            <a:r>
              <a:rPr lang="en-US" dirty="0" smtClean="0">
                <a:solidFill>
                  <a:srgbClr val="0000CC"/>
                </a:solidFill>
              </a:rPr>
              <a:t>((</a:t>
            </a:r>
            <a:r>
              <a:rPr lang="en-US" dirty="0">
                <a:solidFill>
                  <a:srgbClr val="0000CC"/>
                </a:solidFill>
              </a:rPr>
              <a:t>and (negative? b-value) (positive? a-value))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search f b a))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else</a:t>
            </a:r>
          </a:p>
          <a:p>
            <a:r>
              <a:rPr lang="ru-RU" dirty="0" smtClean="0">
                <a:solidFill>
                  <a:srgbClr val="0000CC"/>
                </a:solidFill>
              </a:rPr>
              <a:t>             (</a:t>
            </a:r>
            <a:r>
              <a:rPr lang="ru-RU" dirty="0" err="1">
                <a:solidFill>
                  <a:srgbClr val="0000CC"/>
                </a:solidFill>
              </a:rPr>
              <a:t>error</a:t>
            </a:r>
            <a:r>
              <a:rPr lang="ru-RU" dirty="0">
                <a:solidFill>
                  <a:srgbClr val="0000CC"/>
                </a:solidFill>
              </a:rPr>
              <a:t> "У аргументов не </a:t>
            </a:r>
            <a:r>
              <a:rPr lang="ru-RU" dirty="0" err="1" smtClean="0">
                <a:solidFill>
                  <a:srgbClr val="0000CC"/>
                </a:solidFill>
              </a:rPr>
              <a:t>різні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>
                <a:solidFill>
                  <a:srgbClr val="0000CC"/>
                </a:solidFill>
              </a:rPr>
              <a:t>знаки " a b)))))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553075" y="3707189"/>
            <a:ext cx="35909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Виклик</a:t>
            </a:r>
            <a:r>
              <a:rPr lang="ru-RU" dirty="0" smtClean="0"/>
              <a:t> </a:t>
            </a:r>
            <a:r>
              <a:rPr lang="ru-RU" dirty="0" err="1" smtClean="0"/>
              <a:t>процедури</a:t>
            </a:r>
            <a:r>
              <a:rPr lang="ru-RU" dirty="0" smtClean="0"/>
              <a:t> для </a:t>
            </a:r>
            <a:r>
              <a:rPr lang="ru-RU" dirty="0" err="1" smtClean="0"/>
              <a:t>пошуку</a:t>
            </a:r>
            <a:r>
              <a:rPr lang="ru-RU" dirty="0" smtClean="0"/>
              <a:t> </a:t>
            </a:r>
            <a:r>
              <a:rPr lang="ru-RU" dirty="0" err="1" smtClean="0"/>
              <a:t>кореня</a:t>
            </a:r>
            <a:r>
              <a:rPr lang="ru-RU" dirty="0" smtClean="0"/>
              <a:t> </a:t>
            </a:r>
            <a:r>
              <a:rPr lang="ru-RU" dirty="0" err="1" smtClean="0"/>
              <a:t>рівняння</a:t>
            </a:r>
            <a:endParaRPr lang="ru-RU" dirty="0" smtClean="0"/>
          </a:p>
          <a:p>
            <a:r>
              <a:rPr lang="ru-RU" dirty="0" smtClean="0"/>
              <a:t> </a:t>
            </a:r>
            <a:r>
              <a:rPr lang="ru-RU" b="1" dirty="0" err="1">
                <a:solidFill>
                  <a:srgbClr val="0000CC"/>
                </a:solidFill>
              </a:rPr>
              <a:t>sin</a:t>
            </a:r>
            <a:r>
              <a:rPr lang="ru-RU" b="1" dirty="0">
                <a:solidFill>
                  <a:srgbClr val="0000CC"/>
                </a:solidFill>
              </a:rPr>
              <a:t> x = 0,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лежить</a:t>
            </a:r>
            <a:r>
              <a:rPr lang="ru-RU" dirty="0" smtClean="0"/>
              <a:t> </a:t>
            </a:r>
            <a:r>
              <a:rPr lang="ru-RU" dirty="0" err="1" smtClean="0"/>
              <a:t>між</a:t>
            </a:r>
            <a:r>
              <a:rPr lang="ru-RU" dirty="0" smtClean="0"/>
              <a:t> </a:t>
            </a:r>
            <a:r>
              <a:rPr lang="ru-RU" dirty="0"/>
              <a:t>2 </a:t>
            </a:r>
            <a:r>
              <a:rPr lang="ru-RU" dirty="0" smtClean="0"/>
              <a:t>та 4.</a:t>
            </a:r>
          </a:p>
          <a:p>
            <a:endParaRPr lang="ru-RU" dirty="0"/>
          </a:p>
          <a:p>
            <a:r>
              <a:rPr lang="en-US" dirty="0">
                <a:solidFill>
                  <a:srgbClr val="0000CC"/>
                </a:solidFill>
              </a:rPr>
              <a:t>(half-interval-method sin 2.0 4.0)</a:t>
            </a:r>
          </a:p>
          <a:p>
            <a:r>
              <a:rPr lang="uk-UA" i="1" dirty="0">
                <a:solidFill>
                  <a:srgbClr val="FF0000"/>
                </a:solidFill>
              </a:rPr>
              <a:t>3.14111328125</a:t>
            </a:r>
            <a:endParaRPr lang="uk-U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335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837843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Число </a:t>
            </a:r>
            <a:r>
              <a:rPr lang="en-US" sz="2000" b="1" dirty="0">
                <a:solidFill>
                  <a:srgbClr val="0000CC"/>
                </a:solidFill>
              </a:rPr>
              <a:t>x </a:t>
            </a:r>
            <a:r>
              <a:rPr lang="uk-UA" sz="2000" dirty="0"/>
              <a:t>називається нерухомою точкою (</a:t>
            </a:r>
            <a:r>
              <a:rPr lang="en-US" sz="2000" dirty="0"/>
              <a:t>fixed point) </a:t>
            </a:r>
            <a:r>
              <a:rPr lang="uk-UA" sz="2000" dirty="0"/>
              <a:t>функції </a:t>
            </a:r>
            <a:r>
              <a:rPr lang="en-US" sz="2000" b="1" dirty="0">
                <a:solidFill>
                  <a:srgbClr val="0000CC"/>
                </a:solidFill>
              </a:rPr>
              <a:t>f, </a:t>
            </a:r>
            <a:r>
              <a:rPr lang="uk-UA" sz="2000" dirty="0"/>
              <a:t>якщо воно задовольняє рівняння </a:t>
            </a:r>
            <a:r>
              <a:rPr lang="en-US" sz="2000" b="1" dirty="0">
                <a:solidFill>
                  <a:srgbClr val="0000CC"/>
                </a:solidFill>
              </a:rPr>
              <a:t>f (x) = x</a:t>
            </a:r>
            <a:r>
              <a:rPr lang="en-US" sz="2000" dirty="0"/>
              <a:t>. </a:t>
            </a:r>
            <a:r>
              <a:rPr lang="uk-UA" sz="2000" dirty="0"/>
              <a:t>Для деяких функцій </a:t>
            </a:r>
            <a:r>
              <a:rPr lang="en-US" sz="2000" b="1" dirty="0">
                <a:solidFill>
                  <a:srgbClr val="0000CC"/>
                </a:solidFill>
              </a:rPr>
              <a:t>f</a:t>
            </a:r>
            <a:r>
              <a:rPr lang="en-US" sz="2000" dirty="0"/>
              <a:t> </a:t>
            </a:r>
            <a:r>
              <a:rPr lang="uk-UA" sz="2000" dirty="0"/>
              <a:t>можна знайти нерухому точку, почавши з якогось значення і застосовуючи </a:t>
            </a:r>
            <a:r>
              <a:rPr lang="en-US" sz="2000" b="1" dirty="0">
                <a:solidFill>
                  <a:srgbClr val="0000CC"/>
                </a:solidFill>
              </a:rPr>
              <a:t>f </a:t>
            </a:r>
            <a:r>
              <a:rPr lang="uk-UA" sz="2000" dirty="0"/>
              <a:t>багаторазово:</a:t>
            </a:r>
          </a:p>
          <a:p>
            <a:pPr algn="ctr"/>
            <a:r>
              <a:rPr lang="en-US" sz="2000" b="1" dirty="0">
                <a:solidFill>
                  <a:srgbClr val="0000CC"/>
                </a:solidFill>
              </a:rPr>
              <a:t>f (x), f (f (x)), f (f (f (x))),. . .</a:t>
            </a:r>
          </a:p>
          <a:p>
            <a:r>
              <a:rPr lang="uk-UA" sz="2000" dirty="0" smtClean="0"/>
              <a:t>поки </a:t>
            </a:r>
            <a:r>
              <a:rPr lang="uk-UA" sz="2000" dirty="0"/>
              <a:t>значення не перестане сильно змінюватися. </a:t>
            </a:r>
            <a:endParaRPr lang="uk-UA" sz="2000" dirty="0" smtClean="0"/>
          </a:p>
          <a:p>
            <a:r>
              <a:rPr lang="uk-UA" sz="2000" dirty="0" smtClean="0"/>
              <a:t>За </a:t>
            </a:r>
            <a:r>
              <a:rPr lang="uk-UA" sz="2000" dirty="0"/>
              <a:t>допомогою цієї ідеї </a:t>
            </a:r>
            <a:r>
              <a:rPr lang="uk-UA" sz="2000" dirty="0" smtClean="0"/>
              <a:t>можемо </a:t>
            </a:r>
            <a:r>
              <a:rPr lang="uk-UA" sz="2000" dirty="0"/>
              <a:t>скласти процедуру </a:t>
            </a:r>
            <a:r>
              <a:rPr lang="en-US" sz="2000" b="1" dirty="0">
                <a:solidFill>
                  <a:srgbClr val="0000CC"/>
                </a:solidFill>
              </a:rPr>
              <a:t>fixed-point, </a:t>
            </a:r>
            <a:r>
              <a:rPr lang="uk-UA" sz="2000" dirty="0"/>
              <a:t>яка в якості аргументів приймає функцію і початкове значення і виробляє наближення до </a:t>
            </a:r>
            <a:r>
              <a:rPr lang="uk-UA" sz="2000" dirty="0" smtClean="0"/>
              <a:t>нерухомої точки функції. Багато разів застосувавши функцію</a:t>
            </a:r>
            <a:r>
              <a:rPr lang="uk-UA" sz="2000" dirty="0"/>
              <a:t>, поки не </a:t>
            </a:r>
            <a:r>
              <a:rPr lang="uk-UA" sz="2000" dirty="0" smtClean="0"/>
              <a:t>знайдеться </a:t>
            </a:r>
            <a:r>
              <a:rPr lang="uk-UA" sz="2000" dirty="0"/>
              <a:t>два послідовних значення, різниця між якими менше деякої заданої чутливості: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16141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2800" b="1" dirty="0" smtClean="0">
                <a:solidFill>
                  <a:prstClr val="black"/>
                </a:solidFill>
              </a:rPr>
              <a:t>Приклад. </a:t>
            </a:r>
            <a:r>
              <a:rPr lang="uk-UA" sz="2800" b="1" dirty="0" smtClean="0">
                <a:solidFill>
                  <a:prstClr val="black"/>
                </a:solidFill>
              </a:rPr>
              <a:t>Знаходження </a:t>
            </a:r>
            <a:r>
              <a:rPr lang="uk-UA" sz="2800" b="1" dirty="0">
                <a:solidFill>
                  <a:prstClr val="black"/>
                </a:solidFill>
              </a:rPr>
              <a:t>нерухомих точок функцій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46296" y="3727846"/>
            <a:ext cx="2947858" cy="40011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tolerance 0.00001)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803896" y="3700165"/>
            <a:ext cx="5206754" cy="2862322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(fixed-point f first-guess)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define (close-enough? v1 v2)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</a:t>
            </a:r>
            <a:r>
              <a:rPr lang="en-US" sz="2000" dirty="0" smtClean="0">
                <a:solidFill>
                  <a:srgbClr val="0000CC"/>
                </a:solidFill>
              </a:rPr>
              <a:t>(&lt; </a:t>
            </a:r>
            <a:r>
              <a:rPr lang="en-US" sz="2000" dirty="0">
                <a:solidFill>
                  <a:srgbClr val="0000CC"/>
                </a:solidFill>
              </a:rPr>
              <a:t>(abs (- v1 v2)) tolerance))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define (try guess</a:t>
            </a:r>
            <a:r>
              <a:rPr lang="en-US" sz="2000" dirty="0" smtClean="0">
                <a:solidFill>
                  <a:srgbClr val="0000CC"/>
                </a:solidFill>
              </a:rPr>
              <a:t>)</a:t>
            </a:r>
            <a:endParaRPr lang="uk-UA" sz="2000" dirty="0" smtClean="0">
              <a:solidFill>
                <a:srgbClr val="0000CC"/>
              </a:solidFill>
            </a:endParaRPr>
          </a:p>
          <a:p>
            <a:r>
              <a:rPr lang="uk-UA" sz="2000" dirty="0" smtClean="0">
                <a:solidFill>
                  <a:srgbClr val="0000CC"/>
                </a:solidFill>
              </a:rPr>
              <a:t>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let ((next (f guess)))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if (close-enough? guess next)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</a:t>
            </a:r>
            <a:r>
              <a:rPr lang="en-US" sz="2000" dirty="0" smtClean="0">
                <a:solidFill>
                  <a:srgbClr val="0000CC"/>
                </a:solidFill>
              </a:rPr>
              <a:t>next</a:t>
            </a:r>
            <a:endParaRPr lang="en-US" sz="2000" dirty="0">
              <a:solidFill>
                <a:srgbClr val="0000CC"/>
              </a:solidFill>
            </a:endParaRP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uk-UA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smtClean="0">
                <a:solidFill>
                  <a:srgbClr val="0000CC"/>
                </a:solidFill>
              </a:rPr>
              <a:t>try </a:t>
            </a:r>
            <a:r>
              <a:rPr lang="en-US" sz="2000" dirty="0">
                <a:solidFill>
                  <a:srgbClr val="0000CC"/>
                </a:solidFill>
              </a:rPr>
              <a:t>next))))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try first-guess))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6296" y="4468416"/>
            <a:ext cx="2577854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(fixed-point </a:t>
            </a:r>
            <a:r>
              <a:rPr lang="en-US" sz="2000" dirty="0" err="1">
                <a:solidFill>
                  <a:srgbClr val="0000CC"/>
                </a:solidFill>
              </a:rPr>
              <a:t>cos</a:t>
            </a:r>
            <a:r>
              <a:rPr lang="en-US" sz="2000" dirty="0">
                <a:solidFill>
                  <a:srgbClr val="0000CC"/>
                </a:solidFill>
              </a:rPr>
              <a:t> 1.0)</a:t>
            </a:r>
          </a:p>
          <a:p>
            <a:r>
              <a:rPr lang="uk-UA" sz="2000" i="1" dirty="0">
                <a:solidFill>
                  <a:srgbClr val="FF0000"/>
                </a:solidFill>
              </a:rPr>
              <a:t>.7390822985224023</a:t>
            </a:r>
            <a:endParaRPr lang="uk-UA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141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5834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 smtClean="0"/>
              <a:t>Процедури як значення, що повертаються</a:t>
            </a:r>
            <a:endParaRPr lang="uk-UA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90500" y="948035"/>
            <a:ext cx="85153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 smtClean="0"/>
              <a:t>Ідея</a:t>
            </a:r>
            <a:r>
              <a:rPr lang="ru-RU" sz="2000" dirty="0" smtClean="0"/>
              <a:t> – </a:t>
            </a:r>
            <a:r>
              <a:rPr lang="ru-RU" sz="2000" dirty="0" err="1" smtClean="0"/>
              <a:t>створити</a:t>
            </a:r>
            <a:r>
              <a:rPr lang="ru-RU" sz="2000" dirty="0" smtClean="0"/>
              <a:t> </a:t>
            </a:r>
            <a:r>
              <a:rPr lang="ru-RU" sz="2000" dirty="0" err="1" smtClean="0"/>
              <a:t>процедури</a:t>
            </a:r>
            <a:r>
              <a:rPr lang="ru-RU" sz="2000" dirty="0" smtClean="0"/>
              <a:t>, </a:t>
            </a:r>
            <a:r>
              <a:rPr lang="ru-RU" sz="2000" dirty="0" err="1" smtClean="0"/>
              <a:t>які</a:t>
            </a:r>
            <a:r>
              <a:rPr lang="ru-RU" sz="2000" dirty="0" smtClean="0"/>
              <a:t> </a:t>
            </a:r>
            <a:r>
              <a:rPr lang="ru-RU" sz="2000" dirty="0" err="1" smtClean="0"/>
              <a:t>повертають</a:t>
            </a:r>
            <a:r>
              <a:rPr lang="ru-RU" sz="2000" dirty="0" smtClean="0"/>
              <a:t> </a:t>
            </a:r>
            <a:r>
              <a:rPr lang="ru-RU" sz="2000" dirty="0" err="1" smtClean="0"/>
              <a:t>значення</a:t>
            </a:r>
            <a:r>
              <a:rPr lang="ru-RU" sz="2000" dirty="0" smtClean="0"/>
              <a:t> у </a:t>
            </a:r>
            <a:r>
              <a:rPr lang="ru-RU" sz="2000" dirty="0" err="1" smtClean="0"/>
              <a:t>вигляді</a:t>
            </a:r>
            <a:r>
              <a:rPr lang="ru-RU" sz="2000" dirty="0" smtClean="0"/>
              <a:t> процедур</a:t>
            </a:r>
            <a:endParaRPr lang="uk-UA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90500" y="1348145"/>
            <a:ext cx="8763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err="1" smtClean="0"/>
              <a:t>Розгляднемо</a:t>
            </a:r>
            <a:r>
              <a:rPr lang="uk-UA" sz="2000" dirty="0" smtClean="0"/>
              <a:t> приклад процедури </a:t>
            </a:r>
            <a:r>
              <a:rPr lang="uk-UA" sz="2000" dirty="0"/>
              <a:t>обчислення квадратного кореня</a:t>
            </a:r>
            <a:r>
              <a:rPr lang="uk-UA" sz="2000" b="1" dirty="0">
                <a:solidFill>
                  <a:srgbClr val="0000CC"/>
                </a:solidFill>
              </a:rPr>
              <a:t> </a:t>
            </a:r>
            <a:r>
              <a:rPr lang="uk-UA" sz="2000" b="1" dirty="0" smtClean="0">
                <a:solidFill>
                  <a:srgbClr val="0000CC"/>
                </a:solidFill>
                <a:sym typeface="Symbol"/>
              </a:rPr>
              <a:t>х </a:t>
            </a:r>
            <a:r>
              <a:rPr lang="uk-UA" sz="2000" dirty="0" smtClean="0"/>
              <a:t>як </a:t>
            </a:r>
            <a:r>
              <a:rPr lang="uk-UA" sz="2000" dirty="0"/>
              <a:t>пошук нерухомої точки, почавши з спостереження, що </a:t>
            </a:r>
            <a:r>
              <a:rPr lang="uk-UA" sz="2000" b="1" dirty="0" smtClean="0">
                <a:solidFill>
                  <a:srgbClr val="0000CC"/>
                </a:solidFill>
              </a:rPr>
              <a:t>√х </a:t>
            </a:r>
            <a:r>
              <a:rPr lang="uk-UA" sz="2000" dirty="0" smtClean="0"/>
              <a:t>є </a:t>
            </a:r>
            <a:r>
              <a:rPr lang="uk-UA" sz="2000" dirty="0"/>
              <a:t>нерухома точка функції</a:t>
            </a:r>
            <a:r>
              <a:rPr lang="uk-UA" sz="2000" b="1" dirty="0">
                <a:solidFill>
                  <a:srgbClr val="0000CC"/>
                </a:solidFill>
              </a:rPr>
              <a:t> у</a:t>
            </a:r>
            <a:r>
              <a:rPr lang="uk-UA" sz="2000" b="1" dirty="0" smtClean="0">
                <a:solidFill>
                  <a:srgbClr val="0000CC"/>
                </a:solidFill>
              </a:rPr>
              <a:t> </a:t>
            </a:r>
            <a:r>
              <a:rPr lang="uk-UA" sz="2000" b="1" dirty="0">
                <a:solidFill>
                  <a:srgbClr val="0000CC"/>
                </a:solidFill>
              </a:rPr>
              <a:t>= </a:t>
            </a:r>
            <a:r>
              <a:rPr lang="en-US" sz="2000" b="1" dirty="0">
                <a:solidFill>
                  <a:srgbClr val="0000CC"/>
                </a:solidFill>
              </a:rPr>
              <a:t>x / y. </a:t>
            </a:r>
            <a:r>
              <a:rPr lang="uk-UA" sz="2000" b="1" dirty="0" smtClean="0">
                <a:solidFill>
                  <a:srgbClr val="0000CC"/>
                </a:solidFill>
              </a:rPr>
              <a:t> </a:t>
            </a:r>
            <a:r>
              <a:rPr lang="uk-UA" sz="2000" dirty="0" smtClean="0"/>
              <a:t>Потім використовуємо </a:t>
            </a:r>
            <a:r>
              <a:rPr lang="uk-UA" sz="2000" dirty="0"/>
              <a:t>гальмування </a:t>
            </a:r>
            <a:r>
              <a:rPr lang="uk-UA" sz="2000" dirty="0" smtClean="0"/>
              <a:t>усередненням, </a:t>
            </a:r>
            <a:r>
              <a:rPr lang="uk-UA" sz="2000" dirty="0"/>
              <a:t>щоб змусити наближення сходитися</a:t>
            </a:r>
            <a:r>
              <a:rPr lang="uk-UA" sz="2000" dirty="0" smtClean="0"/>
              <a:t>. При цьому, </a:t>
            </a:r>
            <a:r>
              <a:rPr lang="uk-UA" sz="2000" dirty="0"/>
              <a:t>отримавши функцію</a:t>
            </a:r>
            <a:r>
              <a:rPr lang="uk-UA" sz="2000" b="1" dirty="0">
                <a:solidFill>
                  <a:srgbClr val="0000CC"/>
                </a:solidFill>
              </a:rPr>
              <a:t> </a:t>
            </a:r>
            <a:r>
              <a:rPr lang="en-US" sz="2000" b="1" dirty="0">
                <a:solidFill>
                  <a:srgbClr val="0000CC"/>
                </a:solidFill>
              </a:rPr>
              <a:t>f</a:t>
            </a:r>
            <a:r>
              <a:rPr lang="en-US" sz="2000" dirty="0"/>
              <a:t>, </a:t>
            </a:r>
            <a:r>
              <a:rPr lang="uk-UA" sz="2000" dirty="0" smtClean="0"/>
              <a:t>повертаємо </a:t>
            </a:r>
            <a:r>
              <a:rPr lang="uk-UA" sz="2000" dirty="0"/>
              <a:t>функцію, значення якої в точці</a:t>
            </a:r>
            <a:r>
              <a:rPr lang="uk-UA" sz="2000" b="1" dirty="0">
                <a:solidFill>
                  <a:srgbClr val="0000CC"/>
                </a:solidFill>
              </a:rPr>
              <a:t> х </a:t>
            </a:r>
            <a:r>
              <a:rPr lang="uk-UA" sz="2000" dirty="0"/>
              <a:t>є середнє арифметичне між </a:t>
            </a:r>
            <a:r>
              <a:rPr lang="en-US" sz="2000" b="1" dirty="0">
                <a:solidFill>
                  <a:srgbClr val="0000CC"/>
                </a:solidFill>
              </a:rPr>
              <a:t>x</a:t>
            </a:r>
            <a:r>
              <a:rPr lang="en-US" sz="2000" dirty="0"/>
              <a:t> </a:t>
            </a:r>
            <a:r>
              <a:rPr lang="uk-UA" sz="2000" dirty="0"/>
              <a:t>і </a:t>
            </a:r>
            <a:r>
              <a:rPr lang="en-US" sz="2000" b="1" dirty="0">
                <a:solidFill>
                  <a:srgbClr val="0000CC"/>
                </a:solidFill>
              </a:rPr>
              <a:t>f (x)</a:t>
            </a:r>
            <a:endParaRPr lang="uk-UA" sz="2000" b="1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90500" y="3114527"/>
            <a:ext cx="86296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Процедура, </a:t>
            </a:r>
            <a:r>
              <a:rPr lang="ru-RU" sz="2000" dirty="0" err="1" smtClean="0"/>
              <a:t>що</a:t>
            </a:r>
            <a:r>
              <a:rPr lang="ru-RU" sz="2000" dirty="0" smtClean="0"/>
              <a:t> </a:t>
            </a:r>
            <a:r>
              <a:rPr lang="ru-RU" sz="2000" dirty="0" err="1" smtClean="0"/>
              <a:t>реалізує</a:t>
            </a:r>
            <a:r>
              <a:rPr lang="ru-RU" sz="2000" dirty="0" smtClean="0"/>
              <a:t> </a:t>
            </a:r>
            <a:r>
              <a:rPr lang="ru-RU" sz="2000" dirty="0" err="1" smtClean="0"/>
              <a:t>Ідею</a:t>
            </a:r>
            <a:r>
              <a:rPr lang="ru-RU" sz="2000" dirty="0" smtClean="0"/>
              <a:t> </a:t>
            </a:r>
            <a:r>
              <a:rPr lang="ru-RU" sz="2000" dirty="0" err="1"/>
              <a:t>гальмування</a:t>
            </a:r>
            <a:r>
              <a:rPr lang="ru-RU" sz="2000" dirty="0"/>
              <a:t> </a:t>
            </a:r>
            <a:r>
              <a:rPr lang="ru-RU" sz="2000" dirty="0" err="1" smtClean="0"/>
              <a:t>усредненням</a:t>
            </a:r>
            <a:endParaRPr lang="uk-UA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962150" y="3604856"/>
            <a:ext cx="4572000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(average-damp f)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lambda (x) (average x (f x))))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66700" y="4494044"/>
            <a:ext cx="8610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 smtClean="0">
                <a:solidFill>
                  <a:srgbClr val="0000CC"/>
                </a:solidFill>
              </a:rPr>
              <a:t>аverage-damp</a:t>
            </a:r>
            <a:r>
              <a:rPr lang="ru-RU" sz="2000" b="1" dirty="0" smtClean="0">
                <a:solidFill>
                  <a:srgbClr val="0000CC"/>
                </a:solidFill>
              </a:rPr>
              <a:t> </a:t>
            </a:r>
            <a:r>
              <a:rPr lang="ru-RU" sz="2000" dirty="0"/>
              <a:t>- </a:t>
            </a:r>
            <a:r>
              <a:rPr lang="ru-RU" sz="2000" dirty="0" err="1"/>
              <a:t>це</a:t>
            </a:r>
            <a:r>
              <a:rPr lang="ru-RU" sz="2000" dirty="0"/>
              <a:t> процедура, яка </a:t>
            </a:r>
            <a:r>
              <a:rPr lang="ru-RU" sz="2000" dirty="0" err="1"/>
              <a:t>бере</a:t>
            </a:r>
            <a:r>
              <a:rPr lang="ru-RU" sz="2000" dirty="0"/>
              <a:t> в </a:t>
            </a:r>
            <a:r>
              <a:rPr lang="ru-RU" sz="2000" dirty="0" err="1"/>
              <a:t>якості</a:t>
            </a:r>
            <a:r>
              <a:rPr lang="ru-RU" sz="2000" dirty="0"/>
              <a:t> аргументу процедуру </a:t>
            </a:r>
            <a:r>
              <a:rPr lang="ru-RU" sz="2000" b="1" dirty="0">
                <a:solidFill>
                  <a:srgbClr val="0000CC"/>
                </a:solidFill>
              </a:rPr>
              <a:t>f </a:t>
            </a:r>
            <a:r>
              <a:rPr lang="ru-RU" sz="2000" dirty="0"/>
              <a:t>і </a:t>
            </a:r>
            <a:r>
              <a:rPr lang="ru-RU" sz="2000" dirty="0" err="1"/>
              <a:t>повертає</a:t>
            </a:r>
            <a:r>
              <a:rPr lang="ru-RU" sz="2000" dirty="0"/>
              <a:t> в </a:t>
            </a:r>
            <a:r>
              <a:rPr lang="ru-RU" sz="2000" dirty="0" err="1"/>
              <a:t>якості</a:t>
            </a:r>
            <a:r>
              <a:rPr lang="ru-RU" sz="2000" dirty="0"/>
              <a:t> </a:t>
            </a:r>
            <a:r>
              <a:rPr lang="ru-RU" sz="2000" dirty="0" err="1"/>
              <a:t>значення</a:t>
            </a:r>
            <a:r>
              <a:rPr lang="ru-RU" sz="2000" dirty="0"/>
              <a:t> процедуру (</a:t>
            </a:r>
            <a:r>
              <a:rPr lang="ru-RU" sz="2000" dirty="0" err="1"/>
              <a:t>отриману</a:t>
            </a:r>
            <a:r>
              <a:rPr lang="ru-RU" sz="2000" dirty="0"/>
              <a:t> за </a:t>
            </a:r>
            <a:r>
              <a:rPr lang="ru-RU" sz="2000" dirty="0" err="1"/>
              <a:t>допомогою</a:t>
            </a:r>
            <a:r>
              <a:rPr lang="ru-RU" sz="2000" dirty="0"/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lambda</a:t>
            </a:r>
            <a:r>
              <a:rPr lang="ru-RU" sz="2000" dirty="0"/>
              <a:t>), яка, будучи </a:t>
            </a:r>
            <a:r>
              <a:rPr lang="ru-RU" sz="2000" dirty="0" err="1"/>
              <a:t>застосована</a:t>
            </a:r>
            <a:r>
              <a:rPr lang="ru-RU" sz="2000" dirty="0"/>
              <a:t> до числа </a:t>
            </a:r>
            <a:r>
              <a:rPr lang="ru-RU" sz="2000" b="1" dirty="0">
                <a:solidFill>
                  <a:srgbClr val="0000CC"/>
                </a:solidFill>
              </a:rPr>
              <a:t>x</a:t>
            </a:r>
            <a:r>
              <a:rPr lang="ru-RU" sz="2000" dirty="0"/>
              <a:t>, </a:t>
            </a:r>
            <a:r>
              <a:rPr lang="ru-RU" sz="2000" dirty="0" err="1"/>
              <a:t>повертає</a:t>
            </a:r>
            <a:r>
              <a:rPr lang="ru-RU" sz="2000" dirty="0"/>
              <a:t> </a:t>
            </a:r>
            <a:r>
              <a:rPr lang="ru-RU" sz="2000" dirty="0" err="1"/>
              <a:t>середнє</a:t>
            </a:r>
            <a:r>
              <a:rPr lang="ru-RU" sz="2000" dirty="0"/>
              <a:t> </a:t>
            </a:r>
            <a:r>
              <a:rPr lang="ru-RU" sz="2000" dirty="0" err="1"/>
              <a:t>між</a:t>
            </a:r>
            <a:r>
              <a:rPr lang="ru-RU" sz="2000" dirty="0"/>
              <a:t> </a:t>
            </a:r>
            <a:r>
              <a:rPr lang="ru-RU" sz="2000" b="1" dirty="0">
                <a:solidFill>
                  <a:srgbClr val="0000CC"/>
                </a:solidFill>
              </a:rPr>
              <a:t>x</a:t>
            </a:r>
            <a:r>
              <a:rPr lang="ru-RU" sz="2000" dirty="0"/>
              <a:t> і (</a:t>
            </a:r>
            <a:r>
              <a:rPr lang="ru-RU" sz="2000" b="1" dirty="0">
                <a:solidFill>
                  <a:srgbClr val="0000CC"/>
                </a:solidFill>
              </a:rPr>
              <a:t>f x</a:t>
            </a:r>
            <a:r>
              <a:rPr lang="ru-RU" sz="2000" dirty="0"/>
              <a:t>).</a:t>
            </a:r>
            <a:endParaRPr lang="uk-UA" sz="20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04800" y="5640170"/>
            <a:ext cx="3314700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((average-damp square) 10)</a:t>
            </a:r>
          </a:p>
          <a:p>
            <a:r>
              <a:rPr lang="uk-UA" sz="2000" i="1" dirty="0">
                <a:solidFill>
                  <a:srgbClr val="FF0000"/>
                </a:solidFill>
              </a:rPr>
              <a:t>55</a:t>
            </a:r>
            <a:endParaRPr lang="uk-UA" sz="2000" dirty="0">
              <a:solidFill>
                <a:srgbClr val="FF000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943350" y="550970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 smtClean="0"/>
              <a:t>Застосування</a:t>
            </a:r>
            <a:r>
              <a:rPr lang="ru-RU" dirty="0" smtClean="0"/>
              <a:t> </a:t>
            </a:r>
            <a:r>
              <a:rPr lang="ru-RU" b="1" dirty="0" err="1">
                <a:solidFill>
                  <a:srgbClr val="0000CC"/>
                </a:solidFill>
              </a:rPr>
              <a:t>average-damp</a:t>
            </a:r>
            <a:r>
              <a:rPr lang="ru-RU" dirty="0"/>
              <a:t> до </a:t>
            </a:r>
            <a:r>
              <a:rPr lang="ru-RU" dirty="0" err="1"/>
              <a:t>процедури</a:t>
            </a:r>
            <a:r>
              <a:rPr lang="ru-RU" dirty="0"/>
              <a:t> </a:t>
            </a:r>
            <a:r>
              <a:rPr lang="ru-RU" b="1" dirty="0" err="1">
                <a:solidFill>
                  <a:srgbClr val="0000CC"/>
                </a:solidFill>
              </a:rPr>
              <a:t>square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/>
              <a:t>отримує</a:t>
            </a:r>
            <a:r>
              <a:rPr lang="ru-RU" dirty="0"/>
              <a:t> процедуру, </a:t>
            </a:r>
            <a:r>
              <a:rPr lang="ru-RU" dirty="0" err="1"/>
              <a:t>значенням</a:t>
            </a:r>
            <a:r>
              <a:rPr lang="ru-RU" dirty="0"/>
              <a:t> </a:t>
            </a:r>
            <a:r>
              <a:rPr lang="ru-RU" dirty="0" err="1"/>
              <a:t>якої</a:t>
            </a:r>
            <a:r>
              <a:rPr lang="ru-RU" dirty="0"/>
              <a:t> для </a:t>
            </a:r>
            <a:r>
              <a:rPr lang="ru-RU" dirty="0" err="1"/>
              <a:t>деякого</a:t>
            </a:r>
            <a:r>
              <a:rPr lang="ru-RU" dirty="0"/>
              <a:t> числа x буде </a:t>
            </a:r>
            <a:r>
              <a:rPr lang="ru-RU" dirty="0" err="1"/>
              <a:t>середнє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b="1" dirty="0">
                <a:solidFill>
                  <a:srgbClr val="0000CC"/>
                </a:solidFill>
              </a:rPr>
              <a:t>x </a:t>
            </a:r>
            <a:r>
              <a:rPr lang="ru-RU" dirty="0"/>
              <a:t>і </a:t>
            </a:r>
            <a:r>
              <a:rPr lang="ru-RU" b="1" dirty="0">
                <a:solidFill>
                  <a:srgbClr val="0000CC"/>
                </a:solidFill>
              </a:rPr>
              <a:t>x</a:t>
            </a:r>
            <a:r>
              <a:rPr lang="ru-RU" b="1" baseline="30000" dirty="0">
                <a:solidFill>
                  <a:srgbClr val="0000CC"/>
                </a:solidFill>
              </a:rPr>
              <a:t>2</a:t>
            </a:r>
            <a:r>
              <a:rPr lang="ru-RU" dirty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06116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457200" y="1005185"/>
            <a:ext cx="8153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/>
              <a:t>Використовуючи</a:t>
            </a:r>
            <a:r>
              <a:rPr lang="ru-RU" sz="2000" dirty="0"/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average-damp</a:t>
            </a:r>
            <a:r>
              <a:rPr lang="ru-RU" sz="2000" dirty="0"/>
              <a:t>, ми </a:t>
            </a:r>
            <a:r>
              <a:rPr lang="ru-RU" sz="2000" dirty="0" err="1"/>
              <a:t>можемо</a:t>
            </a:r>
            <a:r>
              <a:rPr lang="ru-RU" sz="2000" dirty="0"/>
              <a:t> </a:t>
            </a:r>
            <a:r>
              <a:rPr lang="ru-RU" sz="2000" dirty="0" err="1"/>
              <a:t>переформулювати</a:t>
            </a:r>
            <a:r>
              <a:rPr lang="ru-RU" sz="2000" dirty="0"/>
              <a:t> процедуру </a:t>
            </a:r>
            <a:r>
              <a:rPr lang="ru-RU" sz="2000" dirty="0" err="1" smtClean="0"/>
              <a:t>обчислення</a:t>
            </a:r>
            <a:r>
              <a:rPr lang="ru-RU" sz="2000" dirty="0" smtClean="0"/>
              <a:t> квадратного </a:t>
            </a:r>
            <a:r>
              <a:rPr lang="ru-RU" sz="2000" dirty="0" err="1"/>
              <a:t>кореня</a:t>
            </a:r>
            <a:r>
              <a:rPr lang="ru-RU" sz="2000" dirty="0"/>
              <a:t> </a:t>
            </a:r>
            <a:r>
              <a:rPr lang="ru-RU" sz="2000" dirty="0" err="1"/>
              <a:t>наступним</a:t>
            </a:r>
            <a:r>
              <a:rPr lang="ru-RU" sz="2000" dirty="0"/>
              <a:t> чином:</a:t>
            </a:r>
            <a:endParaRPr lang="uk-UA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962150" y="2052935"/>
            <a:ext cx="6019800" cy="101566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</a:t>
            </a:r>
            <a:r>
              <a:rPr lang="en-US" sz="2000" dirty="0" err="1">
                <a:solidFill>
                  <a:srgbClr val="0000CC"/>
                </a:solidFill>
              </a:rPr>
              <a:t>sqrt</a:t>
            </a:r>
            <a:r>
              <a:rPr lang="en-US" sz="2000" dirty="0">
                <a:solidFill>
                  <a:srgbClr val="0000CC"/>
                </a:solidFill>
              </a:rPr>
              <a:t> x)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</a:t>
            </a:r>
            <a:r>
              <a:rPr lang="fr-FR" sz="2000" dirty="0" smtClean="0">
                <a:solidFill>
                  <a:srgbClr val="0000CC"/>
                </a:solidFill>
              </a:rPr>
              <a:t>(</a:t>
            </a:r>
            <a:r>
              <a:rPr lang="fr-FR" sz="2000" dirty="0">
                <a:solidFill>
                  <a:srgbClr val="0000CC"/>
                </a:solidFill>
              </a:rPr>
              <a:t>fixed-point (average-damp (lambda (y) (/ x y)))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1.0</a:t>
            </a:r>
            <a:r>
              <a:rPr lang="uk-UA" sz="2000" dirty="0">
                <a:solidFill>
                  <a:srgbClr val="0000CC"/>
                </a:solidFill>
              </a:rPr>
              <a:t>))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09600" y="3272135"/>
            <a:ext cx="8001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 smtClean="0"/>
              <a:t>узагальнрити</a:t>
            </a:r>
            <a:r>
              <a:rPr lang="ru-RU" sz="2000" dirty="0" smtClean="0"/>
              <a:t> </a:t>
            </a:r>
            <a:r>
              <a:rPr lang="ru-RU" sz="2000" dirty="0"/>
              <a:t>процедуру </a:t>
            </a:r>
            <a:r>
              <a:rPr lang="ru-RU" sz="2000" dirty="0" err="1"/>
              <a:t>пошуку</a:t>
            </a:r>
            <a:r>
              <a:rPr lang="ru-RU" sz="2000" dirty="0"/>
              <a:t> квадратного </a:t>
            </a:r>
            <a:r>
              <a:rPr lang="ru-RU" sz="2000" dirty="0" err="1"/>
              <a:t>кореня</a:t>
            </a:r>
            <a:r>
              <a:rPr lang="ru-RU" sz="2000" dirty="0"/>
              <a:t> так,</a:t>
            </a:r>
          </a:p>
          <a:p>
            <a:r>
              <a:rPr lang="ru-RU" sz="2000" dirty="0" err="1"/>
              <a:t>щоб</a:t>
            </a:r>
            <a:r>
              <a:rPr lang="ru-RU" sz="2000" dirty="0"/>
              <a:t> вона </a:t>
            </a:r>
            <a:r>
              <a:rPr lang="ru-RU" sz="2000" dirty="0" err="1"/>
              <a:t>отримувала</a:t>
            </a:r>
            <a:r>
              <a:rPr lang="ru-RU" sz="2000" dirty="0"/>
              <a:t> </a:t>
            </a:r>
            <a:r>
              <a:rPr lang="ru-RU" sz="2000" dirty="0" err="1"/>
              <a:t>кубічні</a:t>
            </a:r>
            <a:r>
              <a:rPr lang="ru-RU" sz="2000" dirty="0"/>
              <a:t> </a:t>
            </a:r>
            <a:r>
              <a:rPr lang="ru-RU" sz="2000" dirty="0" err="1" smtClean="0"/>
              <a:t>корені</a:t>
            </a:r>
            <a:endParaRPr lang="uk-UA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33450" y="4276636"/>
            <a:ext cx="6496050" cy="101566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(cube-root x)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fixed-point (average-damp (lambda (y) (/ x (square y))))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1.0</a:t>
            </a:r>
            <a:r>
              <a:rPr lang="uk-UA" sz="2000" dirty="0">
                <a:solidFill>
                  <a:srgbClr val="0000CC"/>
                </a:solidFill>
              </a:rPr>
              <a:t>))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834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 smtClean="0"/>
              <a:t>Процедури як значення, що повертаються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4232671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5834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 smtClean="0"/>
              <a:t>Приклад. Процедури як значення, що повертаються</a:t>
            </a:r>
            <a:endParaRPr lang="uk-UA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7020" y="917139"/>
            <a:ext cx="91169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Розглянемо поняття </a:t>
            </a:r>
            <a:r>
              <a:rPr lang="uk-UA" sz="2000" b="1" dirty="0"/>
              <a:t>похідної</a:t>
            </a:r>
            <a:r>
              <a:rPr lang="uk-UA" sz="2000" dirty="0"/>
              <a:t>. </a:t>
            </a:r>
            <a:r>
              <a:rPr lang="uk-UA" sz="2000" dirty="0" smtClean="0"/>
              <a:t>Взяття похідної, </a:t>
            </a:r>
            <a:r>
              <a:rPr lang="uk-UA" sz="2000" dirty="0"/>
              <a:t>подібно до гальмування </a:t>
            </a:r>
            <a:r>
              <a:rPr lang="uk-UA" sz="2000" dirty="0" smtClean="0"/>
              <a:t>усередненням, </a:t>
            </a:r>
            <a:r>
              <a:rPr lang="uk-UA" sz="2000" dirty="0"/>
              <a:t>трансформує одну функцію в іншу. </a:t>
            </a:r>
            <a:endParaRPr lang="uk-UA" sz="2000" dirty="0" smtClean="0"/>
          </a:p>
          <a:p>
            <a:r>
              <a:rPr lang="uk-UA" sz="2000" dirty="0" smtClean="0"/>
              <a:t>Наприклад</a:t>
            </a:r>
            <a:r>
              <a:rPr lang="uk-UA" sz="2000" dirty="0"/>
              <a:t>, похідна функції </a:t>
            </a:r>
            <a:r>
              <a:rPr lang="en-US" sz="2000" dirty="0" smtClean="0"/>
              <a:t> </a:t>
            </a:r>
            <a:r>
              <a:rPr lang="en-US" sz="2000" b="1" dirty="0" smtClean="0"/>
              <a:t>x</a:t>
            </a:r>
            <a:r>
              <a:rPr lang="en-US" sz="2000" b="1" baseline="30000" dirty="0" smtClean="0"/>
              <a:t>3</a:t>
            </a:r>
            <a:r>
              <a:rPr lang="en-US" sz="2000" b="1" dirty="0" smtClean="0"/>
              <a:t> </a:t>
            </a:r>
            <a:r>
              <a:rPr lang="uk-UA" sz="2000" dirty="0" smtClean="0"/>
              <a:t>є функція </a:t>
            </a:r>
            <a:r>
              <a:rPr lang="en-US" sz="2000" b="1" dirty="0" smtClean="0"/>
              <a:t>3x</a:t>
            </a:r>
            <a:r>
              <a:rPr lang="en-US" sz="2000" b="1" baseline="30000" dirty="0" smtClean="0"/>
              <a:t>2</a:t>
            </a:r>
            <a:r>
              <a:rPr lang="en-US" sz="2000" dirty="0" smtClean="0"/>
              <a:t>. </a:t>
            </a:r>
            <a:endParaRPr lang="uk-UA" sz="2000" dirty="0" smtClean="0"/>
          </a:p>
          <a:p>
            <a:r>
              <a:rPr lang="uk-UA" sz="2000" dirty="0" smtClean="0"/>
              <a:t>У загальному випадку, якщо </a:t>
            </a:r>
            <a:r>
              <a:rPr lang="en-US" sz="2000" b="1" dirty="0" smtClean="0">
                <a:solidFill>
                  <a:srgbClr val="0000CC"/>
                </a:solidFill>
              </a:rPr>
              <a:t>g</a:t>
            </a:r>
            <a:r>
              <a:rPr lang="en-US" sz="2000" dirty="0" smtClean="0"/>
              <a:t> </a:t>
            </a:r>
            <a:r>
              <a:rPr lang="uk-UA" sz="2000" dirty="0" smtClean="0"/>
              <a:t>є функція, а </a:t>
            </a:r>
            <a:r>
              <a:rPr lang="en-US" sz="2000" b="1" dirty="0" smtClean="0">
                <a:solidFill>
                  <a:srgbClr val="0000CC"/>
                </a:solidFill>
              </a:rPr>
              <a:t>dx</a:t>
            </a:r>
            <a:r>
              <a:rPr lang="en-US" sz="2000" dirty="0" smtClean="0"/>
              <a:t> - </a:t>
            </a:r>
            <a:r>
              <a:rPr lang="uk-UA" sz="2000" dirty="0" smtClean="0"/>
              <a:t>маленьке число</a:t>
            </a:r>
            <a:r>
              <a:rPr lang="uk-UA" sz="2000" dirty="0"/>
              <a:t>, то похідна </a:t>
            </a:r>
            <a:r>
              <a:rPr lang="en-US" sz="2000" b="1" dirty="0">
                <a:solidFill>
                  <a:srgbClr val="0000CC"/>
                </a:solidFill>
              </a:rPr>
              <a:t>Dg</a:t>
            </a:r>
            <a:r>
              <a:rPr lang="en-US" sz="2000" dirty="0"/>
              <a:t> </a:t>
            </a:r>
            <a:r>
              <a:rPr lang="uk-UA" sz="2000" dirty="0"/>
              <a:t>функції </a:t>
            </a:r>
            <a:r>
              <a:rPr lang="en-US" sz="2000" b="1" dirty="0">
                <a:solidFill>
                  <a:srgbClr val="0000CC"/>
                </a:solidFill>
              </a:rPr>
              <a:t>g</a:t>
            </a:r>
            <a:r>
              <a:rPr lang="en-US" sz="2000" dirty="0"/>
              <a:t> </a:t>
            </a:r>
            <a:r>
              <a:rPr lang="uk-UA" sz="2000" dirty="0"/>
              <a:t>є функція, значення якої в кожній точці </a:t>
            </a:r>
            <a:r>
              <a:rPr lang="en-US" sz="2000" dirty="0"/>
              <a:t>x </a:t>
            </a:r>
            <a:r>
              <a:rPr lang="uk-UA" sz="2000" dirty="0"/>
              <a:t>описується формулою </a:t>
            </a:r>
            <a:r>
              <a:rPr lang="uk-UA" sz="2000" dirty="0" smtClean="0"/>
              <a:t>при </a:t>
            </a:r>
            <a:r>
              <a:rPr lang="en-US" sz="2000" b="1" dirty="0">
                <a:solidFill>
                  <a:srgbClr val="0000CC"/>
                </a:solidFill>
              </a:rPr>
              <a:t>dx</a:t>
            </a:r>
            <a:r>
              <a:rPr lang="en-US" sz="2000" dirty="0"/>
              <a:t>, </a:t>
            </a:r>
            <a:r>
              <a:rPr lang="uk-UA" sz="2000" dirty="0"/>
              <a:t>яка прагне до </a:t>
            </a:r>
            <a:r>
              <a:rPr lang="uk-UA" sz="2000" dirty="0" smtClean="0"/>
              <a:t>нуля:</a:t>
            </a:r>
            <a:endParaRPr lang="uk-UA" sz="2000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761" y="2427506"/>
            <a:ext cx="4058478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767300" y="3524250"/>
            <a:ext cx="5244341" cy="193899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dx 0.00001)</a:t>
            </a:r>
            <a:endParaRPr lang="uk-UA" sz="2000" dirty="0">
              <a:solidFill>
                <a:srgbClr val="0000CC"/>
              </a:solidFill>
            </a:endParaRPr>
          </a:p>
          <a:p>
            <a:endParaRPr lang="uk-UA" sz="2000" dirty="0" smtClean="0">
              <a:solidFill>
                <a:srgbClr val="0000CC"/>
              </a:solidFill>
            </a:endParaRPr>
          </a:p>
          <a:p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define (</a:t>
            </a:r>
            <a:r>
              <a:rPr lang="en-US" sz="2000" dirty="0" err="1">
                <a:solidFill>
                  <a:srgbClr val="0000CC"/>
                </a:solidFill>
              </a:rPr>
              <a:t>deriv</a:t>
            </a:r>
            <a:r>
              <a:rPr lang="en-US" sz="2000" dirty="0">
                <a:solidFill>
                  <a:srgbClr val="0000CC"/>
                </a:solidFill>
              </a:rPr>
              <a:t> g)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lambda (x)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</a:t>
            </a:r>
            <a:r>
              <a:rPr lang="nn-NO" sz="2000" dirty="0" smtClean="0">
                <a:solidFill>
                  <a:srgbClr val="0000CC"/>
                </a:solidFill>
              </a:rPr>
              <a:t>(/ </a:t>
            </a:r>
            <a:r>
              <a:rPr lang="nn-NO" sz="2000" dirty="0">
                <a:solidFill>
                  <a:srgbClr val="0000CC"/>
                </a:solidFill>
              </a:rPr>
              <a:t>(- (g (+ x dx)) (g x))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</a:t>
            </a:r>
            <a:r>
              <a:rPr lang="en-US" sz="2000" dirty="0" smtClean="0">
                <a:solidFill>
                  <a:srgbClr val="0000CC"/>
                </a:solidFill>
              </a:rPr>
              <a:t>dx)))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28600" y="5615642"/>
            <a:ext cx="8724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deriv</a:t>
            </a:r>
            <a:r>
              <a:rPr lang="ru-RU" b="1" dirty="0"/>
              <a:t> є процедурою, яка </a:t>
            </a:r>
            <a:r>
              <a:rPr lang="ru-RU" b="1" dirty="0" err="1"/>
              <a:t>бере</a:t>
            </a:r>
            <a:r>
              <a:rPr lang="ru-RU" b="1" dirty="0"/>
              <a:t> процедуру </a:t>
            </a:r>
            <a:r>
              <a:rPr lang="ru-RU" b="1" dirty="0" smtClean="0"/>
              <a:t>в як </a:t>
            </a:r>
            <a:r>
              <a:rPr lang="ru-RU" b="1" dirty="0"/>
              <a:t>аргумент і </a:t>
            </a:r>
            <a:r>
              <a:rPr lang="ru-RU" b="1" dirty="0" err="1"/>
              <a:t>повертає</a:t>
            </a:r>
            <a:r>
              <a:rPr lang="ru-RU" b="1" dirty="0"/>
              <a:t> процедуру як </a:t>
            </a:r>
            <a:r>
              <a:rPr lang="ru-RU" b="1" dirty="0" err="1"/>
              <a:t>значення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2240218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685800" y="1219885"/>
            <a:ext cx="7296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знайти</a:t>
            </a:r>
            <a:r>
              <a:rPr lang="ru-RU" dirty="0"/>
              <a:t> </a:t>
            </a:r>
            <a:r>
              <a:rPr lang="ru-RU" dirty="0" err="1"/>
              <a:t>наближене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похідної</a:t>
            </a:r>
            <a:r>
              <a:rPr lang="ru-RU" dirty="0"/>
              <a:t> </a:t>
            </a:r>
            <a:r>
              <a:rPr lang="ru-RU" dirty="0" smtClean="0"/>
              <a:t> x</a:t>
            </a:r>
            <a:r>
              <a:rPr lang="ru-RU" baseline="30000" dirty="0" smtClean="0"/>
              <a:t>3 </a:t>
            </a:r>
            <a:r>
              <a:rPr lang="ru-RU" dirty="0"/>
              <a:t>в </a:t>
            </a:r>
            <a:r>
              <a:rPr lang="ru-RU" dirty="0" err="1"/>
              <a:t>точці</a:t>
            </a:r>
            <a:r>
              <a:rPr lang="ru-RU" dirty="0"/>
              <a:t> 5 </a:t>
            </a:r>
            <a:r>
              <a:rPr lang="ru-RU" dirty="0" smtClean="0"/>
              <a:t>: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305050" y="1881485"/>
            <a:ext cx="3124200" cy="132343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it-IT" sz="2000" dirty="0">
                <a:solidFill>
                  <a:srgbClr val="0000CC"/>
                </a:solidFill>
              </a:rPr>
              <a:t>(define (cube x) (* x x x</a:t>
            </a:r>
            <a:r>
              <a:rPr lang="it-IT" sz="2000" dirty="0" smtClean="0">
                <a:solidFill>
                  <a:srgbClr val="0000CC"/>
                </a:solidFill>
              </a:rPr>
              <a:t>))</a:t>
            </a:r>
            <a:endParaRPr lang="uk-UA" sz="2000" dirty="0" smtClean="0">
              <a:solidFill>
                <a:srgbClr val="0000CC"/>
              </a:solidFill>
            </a:endParaRPr>
          </a:p>
          <a:p>
            <a:endParaRPr lang="uk-UA" sz="2000" dirty="0">
              <a:solidFill>
                <a:srgbClr val="0000CC"/>
              </a:solidFill>
            </a:endParaRPr>
          </a:p>
          <a:p>
            <a:r>
              <a:rPr lang="uk-UA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smtClean="0">
                <a:solidFill>
                  <a:srgbClr val="0000CC"/>
                </a:solidFill>
              </a:rPr>
              <a:t>((</a:t>
            </a:r>
            <a:r>
              <a:rPr lang="en-US" sz="2000" dirty="0" err="1">
                <a:solidFill>
                  <a:srgbClr val="0000CC"/>
                </a:solidFill>
              </a:rPr>
              <a:t>deriv</a:t>
            </a:r>
            <a:r>
              <a:rPr lang="en-US" sz="2000" dirty="0">
                <a:solidFill>
                  <a:srgbClr val="0000CC"/>
                </a:solidFill>
              </a:rPr>
              <a:t> cube) 5)</a:t>
            </a:r>
          </a:p>
          <a:p>
            <a:r>
              <a:rPr lang="uk-UA" sz="2000" i="1" dirty="0">
                <a:solidFill>
                  <a:srgbClr val="FF0000"/>
                </a:solidFill>
              </a:rPr>
              <a:t>75.00014999664018</a:t>
            </a:r>
            <a:endParaRPr lang="uk-UA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0921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71450" y="878684"/>
            <a:ext cx="8743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b="1" dirty="0"/>
              <a:t>Рекурентні формули розвинення функцій у </a:t>
            </a:r>
            <a:r>
              <a:rPr lang="uk-UA" b="1" dirty="0" smtClean="0"/>
              <a:t>ряди (довідковий матеріал)</a:t>
            </a:r>
            <a:endParaRPr lang="uk-UA" b="1" dirty="0"/>
          </a:p>
        </p:txBody>
      </p:sp>
      <p:sp>
        <p:nvSpPr>
          <p:cNvPr id="4" name="TextBox 3"/>
          <p:cNvSpPr txBox="1"/>
          <p:nvPr/>
        </p:nvSpPr>
        <p:spPr>
          <a:xfrm>
            <a:off x="-247649" y="381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 smtClean="0"/>
              <a:t>Лабораторна</a:t>
            </a:r>
            <a:r>
              <a:rPr lang="ru-RU" sz="3200" b="1" dirty="0" smtClean="0"/>
              <a:t> робота 3. </a:t>
            </a:r>
            <a:r>
              <a:rPr lang="ru-RU" sz="3200" b="1" dirty="0" err="1" smtClean="0"/>
              <a:t>Форми</a:t>
            </a:r>
            <a:r>
              <a:rPr lang="ru-RU" sz="3200" b="1" dirty="0" smtClean="0"/>
              <a:t> </a:t>
            </a:r>
            <a:r>
              <a:rPr lang="en-US" sz="3200" b="1" dirty="0" smtClean="0"/>
              <a:t>lambda</a:t>
            </a:r>
            <a:r>
              <a:rPr lang="ru-RU" sz="3200" b="1" dirty="0" smtClean="0"/>
              <a:t> та </a:t>
            </a:r>
            <a:r>
              <a:rPr lang="en-US" sz="3200" b="1" dirty="0" smtClean="0"/>
              <a:t>let</a:t>
            </a:r>
            <a:endParaRPr lang="uk-UA" sz="3200" b="1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837732"/>
              </p:ext>
            </p:extLst>
          </p:nvPr>
        </p:nvGraphicFramePr>
        <p:xfrm>
          <a:off x="495300" y="1418274"/>
          <a:ext cx="7848599" cy="491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5599"/>
                <a:gridCol w="6353000"/>
              </a:tblGrid>
              <a:tr h="546100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2000" b="1" dirty="0">
                          <a:effectLst/>
                        </a:rPr>
                        <a:t>Функції </a:t>
                      </a:r>
                      <a:endParaRPr lang="uk-UA" sz="2000" b="1" dirty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2000" b="1" dirty="0">
                          <a:effectLst/>
                        </a:rPr>
                        <a:t>Розвинення у ряд </a:t>
                      </a:r>
                      <a:r>
                        <a:rPr lang="uk-UA" sz="2000" b="1" dirty="0" err="1">
                          <a:effectLst/>
                        </a:rPr>
                        <a:t>Тейлора</a:t>
                      </a:r>
                      <a:endParaRPr lang="uk-UA" sz="2000" b="1" dirty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sin(x)</a:t>
                      </a:r>
                      <a:endParaRPr lang="uk-UA" sz="200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x - x</a:t>
                      </a:r>
                      <a:r>
                        <a:rPr lang="uk-UA" sz="2000" baseline="30000">
                          <a:effectLst/>
                        </a:rPr>
                        <a:t>3</a:t>
                      </a:r>
                      <a:r>
                        <a:rPr lang="uk-UA" sz="2000">
                          <a:effectLst/>
                        </a:rPr>
                        <a:t>/3! + x</a:t>
                      </a:r>
                      <a:r>
                        <a:rPr lang="uk-UA" sz="2000" baseline="30000">
                          <a:effectLst/>
                        </a:rPr>
                        <a:t>5</a:t>
                      </a:r>
                      <a:r>
                        <a:rPr lang="uk-UA" sz="2000">
                          <a:effectLst/>
                        </a:rPr>
                        <a:t>/5! - x</a:t>
                      </a:r>
                      <a:r>
                        <a:rPr lang="uk-UA" sz="2000" baseline="30000">
                          <a:effectLst/>
                        </a:rPr>
                        <a:t>7</a:t>
                      </a:r>
                      <a:r>
                        <a:rPr lang="uk-UA" sz="2000">
                          <a:effectLst/>
                        </a:rPr>
                        <a:t>/7! +... </a:t>
                      </a:r>
                      <a:endParaRPr lang="uk-UA" sz="200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cos(x)</a:t>
                      </a:r>
                      <a:endParaRPr lang="uk-UA" sz="200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1 - x </a:t>
                      </a:r>
                      <a:r>
                        <a:rPr lang="uk-UA" sz="2000" baseline="30000">
                          <a:effectLst/>
                        </a:rPr>
                        <a:t>2/</a:t>
                      </a:r>
                      <a:r>
                        <a:rPr lang="uk-UA" sz="2000">
                          <a:effectLst/>
                        </a:rPr>
                        <a:t>2! + x</a:t>
                      </a:r>
                      <a:r>
                        <a:rPr lang="uk-UA" sz="2000" baseline="30000">
                          <a:effectLst/>
                        </a:rPr>
                        <a:t>4</a:t>
                      </a:r>
                      <a:r>
                        <a:rPr lang="uk-UA" sz="2000">
                          <a:effectLst/>
                        </a:rPr>
                        <a:t>/4! - x</a:t>
                      </a:r>
                      <a:r>
                        <a:rPr lang="uk-UA" sz="2000" baseline="30000">
                          <a:effectLst/>
                        </a:rPr>
                        <a:t>6</a:t>
                      </a:r>
                      <a:r>
                        <a:rPr lang="uk-UA" sz="2000">
                          <a:effectLst/>
                        </a:rPr>
                        <a:t> /6! +...</a:t>
                      </a:r>
                      <a:endParaRPr lang="uk-UA" sz="200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arctg(x)</a:t>
                      </a:r>
                      <a:endParaRPr lang="uk-UA" sz="200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x - x</a:t>
                      </a:r>
                      <a:r>
                        <a:rPr lang="uk-UA" sz="2000" baseline="30000">
                          <a:effectLst/>
                        </a:rPr>
                        <a:t>3</a:t>
                      </a:r>
                      <a:r>
                        <a:rPr lang="uk-UA" sz="2000">
                          <a:effectLst/>
                        </a:rPr>
                        <a:t>/3 + x</a:t>
                      </a:r>
                      <a:r>
                        <a:rPr lang="uk-UA" sz="2000" baseline="30000">
                          <a:effectLst/>
                        </a:rPr>
                        <a:t>5</a:t>
                      </a:r>
                      <a:r>
                        <a:rPr lang="uk-UA" sz="2000">
                          <a:effectLst/>
                        </a:rPr>
                        <a:t>/5 - x</a:t>
                      </a:r>
                      <a:r>
                        <a:rPr lang="uk-UA" sz="2000" baseline="30000">
                          <a:effectLst/>
                        </a:rPr>
                        <a:t>7</a:t>
                      </a:r>
                      <a:r>
                        <a:rPr lang="uk-UA" sz="2000">
                          <a:effectLst/>
                        </a:rPr>
                        <a:t>/7 +...</a:t>
                      </a:r>
                      <a:endParaRPr lang="uk-UA" sz="200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ln (x)</a:t>
                      </a:r>
                      <a:endParaRPr lang="uk-UA" sz="200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(x-1) - (x-1)</a:t>
                      </a:r>
                      <a:r>
                        <a:rPr lang="uk-UA" sz="2000" baseline="30000">
                          <a:effectLst/>
                        </a:rPr>
                        <a:t>2</a:t>
                      </a:r>
                      <a:r>
                        <a:rPr lang="uk-UA" sz="2000">
                          <a:effectLst/>
                        </a:rPr>
                        <a:t>/2 + (x-1)</a:t>
                      </a:r>
                      <a:r>
                        <a:rPr lang="uk-UA" sz="2000" baseline="30000">
                          <a:effectLst/>
                        </a:rPr>
                        <a:t>3</a:t>
                      </a:r>
                      <a:r>
                        <a:rPr lang="uk-UA" sz="2000">
                          <a:effectLst/>
                        </a:rPr>
                        <a:t>/3 - (x-1)</a:t>
                      </a:r>
                      <a:r>
                        <a:rPr lang="uk-UA" sz="2000" baseline="30000">
                          <a:effectLst/>
                        </a:rPr>
                        <a:t>4</a:t>
                      </a:r>
                      <a:r>
                        <a:rPr lang="uk-UA" sz="2000">
                          <a:effectLst/>
                        </a:rPr>
                        <a:t>/4+... </a:t>
                      </a:r>
                      <a:endParaRPr lang="uk-UA" sz="200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e</a:t>
                      </a:r>
                      <a:r>
                        <a:rPr lang="uk-UA" sz="2000" baseline="30000">
                          <a:effectLst/>
                        </a:rPr>
                        <a:t>x</a:t>
                      </a:r>
                      <a:endParaRPr lang="uk-UA" sz="200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1 + x / 1! + x</a:t>
                      </a:r>
                      <a:r>
                        <a:rPr lang="uk-UA" sz="2000" baseline="30000">
                          <a:effectLst/>
                        </a:rPr>
                        <a:t>2 </a:t>
                      </a:r>
                      <a:r>
                        <a:rPr lang="uk-UA" sz="2000">
                          <a:effectLst/>
                        </a:rPr>
                        <a:t>/ 2! + x</a:t>
                      </a:r>
                      <a:r>
                        <a:rPr lang="uk-UA" sz="2000" baseline="30000">
                          <a:effectLst/>
                        </a:rPr>
                        <a:t>3</a:t>
                      </a:r>
                      <a:r>
                        <a:rPr lang="uk-UA" sz="2000">
                          <a:effectLst/>
                        </a:rPr>
                        <a:t> / 3! + ...</a:t>
                      </a:r>
                      <a:endParaRPr lang="uk-UA" sz="200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e</a:t>
                      </a:r>
                      <a:r>
                        <a:rPr lang="uk-UA" sz="2000" baseline="30000">
                          <a:effectLst/>
                        </a:rPr>
                        <a:t>-x</a:t>
                      </a:r>
                      <a:endParaRPr lang="uk-UA" sz="200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1 - x/1! + x</a:t>
                      </a:r>
                      <a:r>
                        <a:rPr lang="uk-UA" sz="2000" baseline="30000">
                          <a:effectLst/>
                        </a:rPr>
                        <a:t>2</a:t>
                      </a:r>
                      <a:r>
                        <a:rPr lang="uk-UA" sz="2000">
                          <a:effectLst/>
                        </a:rPr>
                        <a:t>/2! - x</a:t>
                      </a:r>
                      <a:r>
                        <a:rPr lang="uk-UA" sz="2000" baseline="30000">
                          <a:effectLst/>
                        </a:rPr>
                        <a:t>3</a:t>
                      </a:r>
                      <a:r>
                        <a:rPr lang="uk-UA" sz="2000">
                          <a:effectLst/>
                        </a:rPr>
                        <a:t>/3! + x</a:t>
                      </a:r>
                      <a:r>
                        <a:rPr lang="uk-UA" sz="2000" baseline="30000">
                          <a:effectLst/>
                        </a:rPr>
                        <a:t>4</a:t>
                      </a:r>
                      <a:r>
                        <a:rPr lang="uk-UA" sz="2000">
                          <a:effectLst/>
                        </a:rPr>
                        <a:t>/4!-...</a:t>
                      </a:r>
                      <a:endParaRPr lang="uk-UA" sz="200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sh (x)</a:t>
                      </a:r>
                      <a:endParaRPr lang="uk-UA" sz="200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x + x</a:t>
                      </a:r>
                      <a:r>
                        <a:rPr lang="uk-UA" sz="2000" baseline="30000">
                          <a:effectLst/>
                        </a:rPr>
                        <a:t>3</a:t>
                      </a:r>
                      <a:r>
                        <a:rPr lang="uk-UA" sz="2000">
                          <a:effectLst/>
                        </a:rPr>
                        <a:t>/3! + x</a:t>
                      </a:r>
                      <a:r>
                        <a:rPr lang="uk-UA" sz="2000" baseline="30000">
                          <a:effectLst/>
                        </a:rPr>
                        <a:t>5</a:t>
                      </a:r>
                      <a:r>
                        <a:rPr lang="uk-UA" sz="2000">
                          <a:effectLst/>
                        </a:rPr>
                        <a:t>/5! + x</a:t>
                      </a:r>
                      <a:r>
                        <a:rPr lang="uk-UA" sz="2000" baseline="30000">
                          <a:effectLst/>
                        </a:rPr>
                        <a:t>7</a:t>
                      </a:r>
                      <a:r>
                        <a:rPr lang="uk-UA" sz="2000">
                          <a:effectLst/>
                        </a:rPr>
                        <a:t>/7! +...</a:t>
                      </a:r>
                      <a:endParaRPr lang="uk-UA" sz="200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x</a:t>
                      </a:r>
                      <a:r>
                        <a:rPr lang="uk-UA" sz="2000" baseline="30000">
                          <a:effectLst/>
                        </a:rPr>
                        <a:t>1/2 </a:t>
                      </a:r>
                      <a:endParaRPr lang="uk-UA" sz="200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y</a:t>
                      </a:r>
                      <a:r>
                        <a:rPr lang="uk-UA" sz="2000" baseline="-25000" dirty="0">
                          <a:effectLst/>
                        </a:rPr>
                        <a:t>0</a:t>
                      </a:r>
                      <a:r>
                        <a:rPr lang="uk-UA" sz="2000" dirty="0">
                          <a:effectLst/>
                        </a:rPr>
                        <a:t>=1, y</a:t>
                      </a:r>
                      <a:r>
                        <a:rPr lang="uk-UA" sz="2000" baseline="-25000" dirty="0">
                          <a:effectLst/>
                        </a:rPr>
                        <a:t>n+1</a:t>
                      </a:r>
                      <a:r>
                        <a:rPr lang="uk-UA" sz="2000" dirty="0">
                          <a:effectLst/>
                        </a:rPr>
                        <a:t> = 1/2*(</a:t>
                      </a:r>
                      <a:r>
                        <a:rPr lang="uk-UA" sz="2000" dirty="0" err="1">
                          <a:effectLst/>
                        </a:rPr>
                        <a:t>y</a:t>
                      </a:r>
                      <a:r>
                        <a:rPr lang="uk-UA" sz="2000" baseline="-25000" dirty="0" err="1">
                          <a:effectLst/>
                        </a:rPr>
                        <a:t>n</a:t>
                      </a:r>
                      <a:r>
                        <a:rPr lang="uk-UA" sz="2000" dirty="0" err="1">
                          <a:effectLst/>
                        </a:rPr>
                        <a:t>+x</a:t>
                      </a:r>
                      <a:r>
                        <a:rPr lang="uk-UA" sz="2000" dirty="0">
                          <a:effectLst/>
                        </a:rPr>
                        <a:t>/</a:t>
                      </a:r>
                      <a:r>
                        <a:rPr lang="uk-UA" sz="2000" dirty="0" err="1">
                          <a:effectLst/>
                        </a:rPr>
                        <a:t>y</a:t>
                      </a:r>
                      <a:r>
                        <a:rPr lang="uk-UA" sz="2000" baseline="-25000" dirty="0" err="1">
                          <a:effectLst/>
                        </a:rPr>
                        <a:t>n</a:t>
                      </a:r>
                      <a:r>
                        <a:rPr lang="uk-UA" sz="2000" dirty="0">
                          <a:effectLst/>
                        </a:rPr>
                        <a:t>), n = 0, 1, 2,…</a:t>
                      </a:r>
                      <a:endParaRPr lang="uk-UA" sz="2000" dirty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273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1" y="381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 smtClean="0"/>
              <a:t>Лабораторна</a:t>
            </a:r>
            <a:r>
              <a:rPr lang="ru-RU" sz="3200" b="1" dirty="0" smtClean="0"/>
              <a:t> робота 3. </a:t>
            </a:r>
            <a:r>
              <a:rPr lang="ru-RU" sz="3200" b="1" dirty="0" err="1" smtClean="0"/>
              <a:t>Форми</a:t>
            </a:r>
            <a:r>
              <a:rPr lang="ru-RU" sz="3200" b="1" dirty="0" smtClean="0"/>
              <a:t> </a:t>
            </a:r>
            <a:r>
              <a:rPr lang="en-US" sz="3200" b="1" dirty="0" smtClean="0"/>
              <a:t>lambda</a:t>
            </a:r>
            <a:r>
              <a:rPr lang="ru-RU" sz="3200" b="1" dirty="0" smtClean="0"/>
              <a:t> та </a:t>
            </a:r>
            <a:r>
              <a:rPr lang="en-US" sz="3200" b="1" dirty="0" smtClean="0"/>
              <a:t>let</a:t>
            </a:r>
            <a:endParaRPr lang="uk-UA" sz="3200" b="1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7151" y="919504"/>
            <a:ext cx="90868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Завдання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написати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процедури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що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обчислюють</a:t>
            </a:r>
            <a:r>
              <a:rPr lang="ru-RU" sz="2000" b="1" dirty="0" smtClean="0"/>
              <a:t>  </a:t>
            </a:r>
            <a:r>
              <a:rPr lang="ru-RU" sz="2000" b="1" dirty="0" err="1" smtClean="0"/>
              <a:t>задану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функцію</a:t>
            </a:r>
            <a:r>
              <a:rPr lang="ru-RU" sz="2000" b="1" dirty="0" smtClean="0"/>
              <a:t> за </a:t>
            </a:r>
            <a:r>
              <a:rPr lang="ru-RU" sz="2000" b="1" dirty="0" err="1" smtClean="0"/>
              <a:t>допомогою</a:t>
            </a:r>
            <a:r>
              <a:rPr lang="ru-RU" sz="2000" b="1" dirty="0" smtClean="0"/>
              <a:t> </a:t>
            </a:r>
            <a:r>
              <a:rPr lang="en-US" sz="2000" b="1" dirty="0" smtClean="0"/>
              <a:t>lambda </a:t>
            </a:r>
            <a:r>
              <a:rPr lang="ru-RU" sz="2000" b="1" dirty="0" smtClean="0"/>
              <a:t> та </a:t>
            </a:r>
            <a:r>
              <a:rPr lang="en-US" sz="2000" b="1" dirty="0" smtClean="0"/>
              <a:t>let 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виразів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" y="1699125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b="1" dirty="0" smtClean="0">
                <a:solidFill>
                  <a:srgbClr val="C00000"/>
                </a:solidFill>
              </a:rPr>
              <a:t>Варіант 1. </a:t>
            </a:r>
            <a:r>
              <a:rPr lang="uk-UA" dirty="0" smtClean="0">
                <a:solidFill>
                  <a:srgbClr val="C00000"/>
                </a:solidFill>
              </a:rPr>
              <a:t>Т</a:t>
            </a:r>
            <a:r>
              <a:rPr lang="ru-RU" dirty="0" err="1" smtClean="0">
                <a:solidFill>
                  <a:srgbClr val="C00000"/>
                </a:solidFill>
              </a:rPr>
              <a:t>ангенс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можна</a:t>
            </a:r>
            <a:r>
              <a:rPr lang="ru-RU" dirty="0" smtClean="0">
                <a:solidFill>
                  <a:srgbClr val="C00000"/>
                </a:solidFill>
              </a:rPr>
              <a:t> подати у </a:t>
            </a:r>
            <a:r>
              <a:rPr lang="ru-RU" dirty="0" err="1" smtClean="0">
                <a:solidFill>
                  <a:srgbClr val="C00000"/>
                </a:solidFill>
              </a:rPr>
              <a:t>вигляді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ланцюгового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дробу</a:t>
            </a:r>
            <a:r>
              <a:rPr lang="ru-RU" dirty="0" smtClean="0">
                <a:solidFill>
                  <a:srgbClr val="C00000"/>
                </a:solidFill>
              </a:rPr>
              <a:t>, де аргумент x </a:t>
            </a:r>
            <a:r>
              <a:rPr lang="ru-RU" dirty="0">
                <a:solidFill>
                  <a:srgbClr val="C00000"/>
                </a:solidFill>
              </a:rPr>
              <a:t>дано в </a:t>
            </a:r>
            <a:r>
              <a:rPr lang="ru-RU" dirty="0" err="1">
                <a:solidFill>
                  <a:srgbClr val="C00000"/>
                </a:solidFill>
              </a:rPr>
              <a:t>радіанах</a:t>
            </a:r>
            <a:r>
              <a:rPr lang="ru-RU" dirty="0">
                <a:solidFill>
                  <a:srgbClr val="C00000"/>
                </a:solidFill>
              </a:rPr>
              <a:t>. </a:t>
            </a:r>
            <a:r>
              <a:rPr lang="ru-RU" dirty="0" err="1" smtClean="0">
                <a:solidFill>
                  <a:srgbClr val="C00000"/>
                </a:solidFill>
              </a:rPr>
              <a:t>Визначити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>
                <a:solidFill>
                  <a:srgbClr val="C00000"/>
                </a:solidFill>
              </a:rPr>
              <a:t>процедуру (</a:t>
            </a:r>
            <a:r>
              <a:rPr lang="ru-RU" dirty="0" err="1">
                <a:solidFill>
                  <a:srgbClr val="C00000"/>
                </a:solidFill>
              </a:rPr>
              <a:t>tan-cf</a:t>
            </a:r>
            <a:r>
              <a:rPr lang="ru-RU" dirty="0">
                <a:solidFill>
                  <a:srgbClr val="C00000"/>
                </a:solidFill>
              </a:rPr>
              <a:t> x k), яка </a:t>
            </a:r>
            <a:r>
              <a:rPr lang="ru-RU" dirty="0" err="1">
                <a:solidFill>
                  <a:srgbClr val="C00000"/>
                </a:solidFill>
              </a:rPr>
              <a:t>обчислює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наближення</a:t>
            </a:r>
            <a:r>
              <a:rPr lang="ru-RU" dirty="0">
                <a:solidFill>
                  <a:srgbClr val="C00000"/>
                </a:solidFill>
              </a:rPr>
              <a:t> до тангенсу на </a:t>
            </a:r>
            <a:r>
              <a:rPr lang="ru-RU" dirty="0" err="1">
                <a:solidFill>
                  <a:srgbClr val="C00000"/>
                </a:solidFill>
              </a:rPr>
              <a:t>основі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формули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ланцюгового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дробу</a:t>
            </a:r>
            <a:r>
              <a:rPr lang="ru-RU" dirty="0" smtClean="0">
                <a:solidFill>
                  <a:srgbClr val="C00000"/>
                </a:solidFill>
              </a:rPr>
              <a:t>:</a:t>
            </a:r>
            <a:endParaRPr lang="uk-UA" dirty="0">
              <a:solidFill>
                <a:srgbClr val="C00000"/>
              </a:solidFill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2622455"/>
            <a:ext cx="3176587" cy="146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57151" y="4090000"/>
            <a:ext cx="8991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b="1" dirty="0">
                <a:solidFill>
                  <a:srgbClr val="0000CC"/>
                </a:solidFill>
              </a:rPr>
              <a:t>Варіант 2. </a:t>
            </a:r>
            <a:r>
              <a:rPr lang="uk-UA" dirty="0" smtClean="0">
                <a:solidFill>
                  <a:srgbClr val="0000CC"/>
                </a:solidFill>
              </a:rPr>
              <a:t>Кінцевий ланцюговий дріб</a:t>
            </a:r>
            <a:r>
              <a:rPr lang="en-US" i="1" dirty="0" smtClean="0">
                <a:solidFill>
                  <a:srgbClr val="0000CC"/>
                </a:solidFill>
              </a:rPr>
              <a:t> </a:t>
            </a:r>
            <a:r>
              <a:rPr lang="en-US" dirty="0">
                <a:solidFill>
                  <a:srgbClr val="0000CC"/>
                </a:solidFill>
              </a:rPr>
              <a:t>(finite continued fraction) </a:t>
            </a:r>
            <a:r>
              <a:rPr lang="en-US" dirty="0" smtClean="0">
                <a:solidFill>
                  <a:srgbClr val="0000CC"/>
                </a:solidFill>
              </a:rPr>
              <a:t>з k</a:t>
            </a:r>
            <a:r>
              <a:rPr lang="uk-UA" dirty="0" smtClean="0">
                <a:solidFill>
                  <a:srgbClr val="0000CC"/>
                </a:solidFill>
              </a:rPr>
              <a:t> елементі має вигляд:</a:t>
            </a:r>
            <a:endParaRPr lang="uk-UA" dirty="0">
              <a:solidFill>
                <a:srgbClr val="0000CC"/>
              </a:solidFill>
            </a:endParaRPr>
          </a:p>
        </p:txBody>
      </p:sp>
      <p:pic>
        <p:nvPicPr>
          <p:cNvPr id="3277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4" y="4583156"/>
            <a:ext cx="2852736" cy="1255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771900" y="4558009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 err="1" smtClean="0">
                <a:solidFill>
                  <a:srgbClr val="0000CC"/>
                </a:solidFill>
              </a:rPr>
              <a:t>Визначити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>
                <a:solidFill>
                  <a:srgbClr val="0000CC"/>
                </a:solidFill>
              </a:rPr>
              <a:t>процедуру так, </a:t>
            </a:r>
            <a:r>
              <a:rPr lang="ru-RU" sz="2000" dirty="0" err="1">
                <a:solidFill>
                  <a:srgbClr val="0000CC"/>
                </a:solidFill>
              </a:rPr>
              <a:t>щоб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обчислення</a:t>
            </a:r>
            <a:r>
              <a:rPr lang="ru-RU" sz="2000" dirty="0">
                <a:solidFill>
                  <a:srgbClr val="0000CC"/>
                </a:solidFill>
              </a:rPr>
              <a:t> давало </a:t>
            </a:r>
            <a:r>
              <a:rPr lang="ru-RU" sz="2000" dirty="0" err="1">
                <a:solidFill>
                  <a:srgbClr val="0000CC"/>
                </a:solidFill>
              </a:rPr>
              <a:t>значення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smtClean="0">
                <a:solidFill>
                  <a:srgbClr val="0000CC"/>
                </a:solidFill>
              </a:rPr>
              <a:t>k-</a:t>
            </a:r>
            <a:r>
              <a:rPr lang="ru-RU" sz="2000" dirty="0" err="1" smtClean="0">
                <a:solidFill>
                  <a:srgbClr val="0000CC"/>
                </a:solidFill>
              </a:rPr>
              <a:t>елементного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 err="1" smtClean="0">
                <a:solidFill>
                  <a:srgbClr val="0000CC"/>
                </a:solidFill>
              </a:rPr>
              <a:t>кінцевого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ланцюгового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 smtClean="0">
                <a:solidFill>
                  <a:srgbClr val="0000CC"/>
                </a:solidFill>
              </a:rPr>
              <a:t>дробу</a:t>
            </a:r>
            <a:r>
              <a:rPr lang="ru-RU" sz="2000" dirty="0" smtClean="0">
                <a:solidFill>
                  <a:srgbClr val="0000CC"/>
                </a:solidFill>
              </a:rPr>
              <a:t>.</a:t>
            </a:r>
            <a:endParaRPr lang="uk-UA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25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81001" y="381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 smtClean="0"/>
              <a:t>Лабораторна</a:t>
            </a:r>
            <a:r>
              <a:rPr lang="ru-RU" sz="3200" b="1" dirty="0" smtClean="0"/>
              <a:t> робота 3. </a:t>
            </a:r>
            <a:r>
              <a:rPr lang="ru-RU" sz="3200" b="1" dirty="0" err="1" smtClean="0"/>
              <a:t>Форми</a:t>
            </a:r>
            <a:r>
              <a:rPr lang="ru-RU" sz="3200" b="1" dirty="0" smtClean="0"/>
              <a:t> </a:t>
            </a:r>
            <a:r>
              <a:rPr lang="en-US" sz="3200" b="1" dirty="0" smtClean="0"/>
              <a:t>lambda</a:t>
            </a:r>
            <a:r>
              <a:rPr lang="ru-RU" sz="3200" b="1" dirty="0" smtClean="0"/>
              <a:t> та </a:t>
            </a:r>
            <a:r>
              <a:rPr lang="en-US" sz="3200" b="1" dirty="0" smtClean="0"/>
              <a:t>let</a:t>
            </a:r>
            <a:endParaRPr lang="uk-UA" sz="3200" b="1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7151" y="919504"/>
            <a:ext cx="90868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Завдання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написати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процедури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що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обчислюють</a:t>
            </a:r>
            <a:r>
              <a:rPr lang="ru-RU" sz="2000" b="1" dirty="0" smtClean="0"/>
              <a:t>  </a:t>
            </a:r>
            <a:r>
              <a:rPr lang="ru-RU" sz="2000" b="1" dirty="0" err="1" smtClean="0"/>
              <a:t>задану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функцію</a:t>
            </a:r>
            <a:r>
              <a:rPr lang="ru-RU" sz="2000" b="1" dirty="0" smtClean="0"/>
              <a:t> за </a:t>
            </a:r>
            <a:r>
              <a:rPr lang="ru-RU" sz="2000" b="1" dirty="0" err="1" smtClean="0"/>
              <a:t>допомогою</a:t>
            </a:r>
            <a:r>
              <a:rPr lang="ru-RU" sz="2000" b="1" dirty="0" smtClean="0"/>
              <a:t> </a:t>
            </a:r>
            <a:r>
              <a:rPr lang="en-US" sz="2000" b="1" dirty="0" smtClean="0"/>
              <a:t>lambda </a:t>
            </a:r>
            <a:r>
              <a:rPr lang="ru-RU" sz="2000" b="1" dirty="0" smtClean="0"/>
              <a:t> та </a:t>
            </a:r>
            <a:r>
              <a:rPr lang="en-US" sz="2000" b="1" dirty="0" smtClean="0"/>
              <a:t>let 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виразів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58" y="2159274"/>
            <a:ext cx="6863992" cy="67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57151" y="2899317"/>
            <a:ext cx="90868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>
                <a:solidFill>
                  <a:srgbClr val="C00000"/>
                </a:solidFill>
              </a:rPr>
              <a:t>де </a:t>
            </a:r>
            <a:r>
              <a:rPr lang="en-US" b="1" dirty="0">
                <a:solidFill>
                  <a:srgbClr val="C00000"/>
                </a:solidFill>
              </a:rPr>
              <a:t>h = (b - a) / n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uk-UA" dirty="0">
                <a:solidFill>
                  <a:srgbClr val="C00000"/>
                </a:solidFill>
              </a:rPr>
              <a:t>для якогось парного цілого числа </a:t>
            </a:r>
            <a:r>
              <a:rPr lang="en-US" dirty="0">
                <a:solidFill>
                  <a:srgbClr val="C00000"/>
                </a:solidFill>
              </a:rPr>
              <a:t>n, </a:t>
            </a:r>
            <a:r>
              <a:rPr lang="en-US" dirty="0" err="1" smtClean="0">
                <a:solidFill>
                  <a:srgbClr val="C00000"/>
                </a:solidFill>
              </a:rPr>
              <a:t>y</a:t>
            </a:r>
            <a:r>
              <a:rPr lang="en-US" baseline="-25000" dirty="0" err="1" smtClean="0">
                <a:solidFill>
                  <a:srgbClr val="C00000"/>
                </a:solidFill>
              </a:rPr>
              <a:t>k</a:t>
            </a:r>
            <a:r>
              <a:rPr lang="en-US" baseline="-25000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= f (a + </a:t>
            </a:r>
            <a:r>
              <a:rPr lang="en-US" dirty="0" err="1">
                <a:solidFill>
                  <a:srgbClr val="C00000"/>
                </a:solidFill>
              </a:rPr>
              <a:t>kh</a:t>
            </a:r>
            <a:r>
              <a:rPr lang="en-US" dirty="0">
                <a:solidFill>
                  <a:srgbClr val="C00000"/>
                </a:solidFill>
              </a:rPr>
              <a:t>). (</a:t>
            </a:r>
            <a:r>
              <a:rPr lang="uk-UA" dirty="0">
                <a:solidFill>
                  <a:srgbClr val="C00000"/>
                </a:solidFill>
              </a:rPr>
              <a:t>Збільшення </a:t>
            </a:r>
            <a:r>
              <a:rPr lang="en-US" dirty="0">
                <a:solidFill>
                  <a:srgbClr val="C00000"/>
                </a:solidFill>
              </a:rPr>
              <a:t>n </a:t>
            </a:r>
            <a:r>
              <a:rPr lang="uk-UA" dirty="0">
                <a:solidFill>
                  <a:srgbClr val="C00000"/>
                </a:solidFill>
              </a:rPr>
              <a:t>підвищує точність наближеного обчислення.) </a:t>
            </a:r>
            <a:r>
              <a:rPr lang="uk-UA" dirty="0" smtClean="0">
                <a:solidFill>
                  <a:srgbClr val="C00000"/>
                </a:solidFill>
              </a:rPr>
              <a:t>Визначити </a:t>
            </a:r>
            <a:r>
              <a:rPr lang="uk-UA" dirty="0">
                <a:solidFill>
                  <a:srgbClr val="C00000"/>
                </a:solidFill>
              </a:rPr>
              <a:t>процедуру, яка приймає в якості</a:t>
            </a:r>
          </a:p>
          <a:p>
            <a:r>
              <a:rPr lang="uk-UA" dirty="0">
                <a:solidFill>
                  <a:srgbClr val="C00000"/>
                </a:solidFill>
              </a:rPr>
              <a:t>аргументів </a:t>
            </a:r>
            <a:r>
              <a:rPr lang="uk-UA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f</a:t>
            </a:r>
            <a:r>
              <a:rPr lang="en-US" b="1" dirty="0">
                <a:solidFill>
                  <a:srgbClr val="C00000"/>
                </a:solidFill>
              </a:rPr>
              <a:t>, a, b </a:t>
            </a:r>
            <a:r>
              <a:rPr lang="uk-UA" b="1" dirty="0" smtClean="0">
                <a:solidFill>
                  <a:srgbClr val="C00000"/>
                </a:solidFill>
              </a:rPr>
              <a:t>, </a:t>
            </a:r>
            <a:r>
              <a:rPr lang="en-US" b="1" dirty="0">
                <a:solidFill>
                  <a:srgbClr val="C00000"/>
                </a:solidFill>
              </a:rPr>
              <a:t>n, </a:t>
            </a:r>
            <a:r>
              <a:rPr lang="uk-UA" b="1" dirty="0" smtClean="0">
                <a:solidFill>
                  <a:srgbClr val="C00000"/>
                </a:solidFill>
              </a:rPr>
              <a:t> </a:t>
            </a:r>
            <a:r>
              <a:rPr lang="uk-UA" dirty="0" smtClean="0">
                <a:solidFill>
                  <a:srgbClr val="C00000"/>
                </a:solidFill>
              </a:rPr>
              <a:t>та </a:t>
            </a:r>
            <a:r>
              <a:rPr lang="uk-UA" dirty="0">
                <a:solidFill>
                  <a:srgbClr val="C00000"/>
                </a:solidFill>
              </a:rPr>
              <a:t>повертає значення інтеграла, обчислена за правилом </a:t>
            </a:r>
            <a:r>
              <a:rPr lang="uk-UA" dirty="0" err="1" smtClean="0">
                <a:solidFill>
                  <a:srgbClr val="C00000"/>
                </a:solidFill>
              </a:rPr>
              <a:t>Симпсона</a:t>
            </a:r>
            <a:r>
              <a:rPr lang="uk-UA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7151" y="1627390"/>
            <a:ext cx="89534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sz="2000" b="1" dirty="0" smtClean="0">
                <a:solidFill>
                  <a:srgbClr val="C00000"/>
                </a:solidFill>
              </a:rPr>
              <a:t>Варіант 3 . </a:t>
            </a:r>
            <a:r>
              <a:rPr lang="uk-UA" sz="2000" dirty="0" smtClean="0">
                <a:solidFill>
                  <a:srgbClr val="C00000"/>
                </a:solidFill>
              </a:rPr>
              <a:t>За </a:t>
            </a:r>
            <a:r>
              <a:rPr lang="uk-UA" sz="2000" dirty="0">
                <a:solidFill>
                  <a:srgbClr val="C00000"/>
                </a:solidFill>
              </a:rPr>
              <a:t>допомогою правила </a:t>
            </a:r>
            <a:r>
              <a:rPr lang="uk-UA" sz="2000" dirty="0" err="1" smtClean="0">
                <a:solidFill>
                  <a:srgbClr val="C00000"/>
                </a:solidFill>
              </a:rPr>
              <a:t>Симпсона</a:t>
            </a:r>
            <a:r>
              <a:rPr lang="uk-UA" sz="2000" dirty="0" smtClean="0">
                <a:solidFill>
                  <a:srgbClr val="C00000"/>
                </a:solidFill>
              </a:rPr>
              <a:t> </a:t>
            </a:r>
            <a:r>
              <a:rPr lang="uk-UA" sz="2000" dirty="0">
                <a:solidFill>
                  <a:srgbClr val="C00000"/>
                </a:solidFill>
              </a:rPr>
              <a:t>інтеграл функції </a:t>
            </a:r>
            <a:r>
              <a:rPr lang="en-US" sz="2000" dirty="0">
                <a:solidFill>
                  <a:srgbClr val="C00000"/>
                </a:solidFill>
              </a:rPr>
              <a:t>f </a:t>
            </a:r>
            <a:r>
              <a:rPr lang="uk-UA" sz="2000" dirty="0" smtClean="0">
                <a:solidFill>
                  <a:srgbClr val="C00000"/>
                </a:solidFill>
              </a:rPr>
              <a:t>між  </a:t>
            </a:r>
            <a:r>
              <a:rPr lang="en-US" sz="2000" b="1" dirty="0">
                <a:solidFill>
                  <a:srgbClr val="C00000"/>
                </a:solidFill>
              </a:rPr>
              <a:t>a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uk-UA" sz="2000" dirty="0">
                <a:solidFill>
                  <a:srgbClr val="C00000"/>
                </a:solidFill>
              </a:rPr>
              <a:t>і </a:t>
            </a:r>
            <a:r>
              <a:rPr lang="en-US" sz="2000" b="1" dirty="0">
                <a:solidFill>
                  <a:srgbClr val="C00000"/>
                </a:solidFill>
              </a:rPr>
              <a:t>b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uk-UA" sz="2000" dirty="0">
                <a:solidFill>
                  <a:srgbClr val="C00000"/>
                </a:solidFill>
              </a:rPr>
              <a:t>наближено обчислюється у </a:t>
            </a:r>
            <a:r>
              <a:rPr lang="uk-UA" sz="2000" dirty="0" smtClean="0">
                <a:solidFill>
                  <a:srgbClr val="C00000"/>
                </a:solidFill>
              </a:rPr>
              <a:t>вигляді:</a:t>
            </a:r>
            <a:endParaRPr lang="uk-UA" sz="2000" dirty="0">
              <a:solidFill>
                <a:srgbClr val="C0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0500" y="4096613"/>
            <a:ext cx="88201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 smtClean="0">
                <a:solidFill>
                  <a:srgbClr val="0000CC"/>
                </a:solidFill>
              </a:rPr>
              <a:t>Варіант</a:t>
            </a:r>
            <a:r>
              <a:rPr lang="ru-RU" sz="2000" b="1" dirty="0" smtClean="0">
                <a:solidFill>
                  <a:srgbClr val="0000CC"/>
                </a:solidFill>
              </a:rPr>
              <a:t> 4. </a:t>
            </a:r>
            <a:r>
              <a:rPr lang="ru-RU" sz="2000" dirty="0" err="1" smtClean="0">
                <a:solidFill>
                  <a:srgbClr val="0000CC"/>
                </a:solidFill>
              </a:rPr>
              <a:t>Напишіть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>
                <a:solidFill>
                  <a:srgbClr val="0000CC"/>
                </a:solidFill>
              </a:rPr>
              <a:t>процедуру, яка </a:t>
            </a:r>
            <a:r>
              <a:rPr lang="ru-RU" sz="2000" dirty="0" err="1">
                <a:solidFill>
                  <a:srgbClr val="0000CC"/>
                </a:solidFill>
              </a:rPr>
              <a:t>обчислює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добуток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значень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функції</a:t>
            </a:r>
            <a:r>
              <a:rPr lang="ru-RU" sz="2000" dirty="0">
                <a:solidFill>
                  <a:srgbClr val="0000CC"/>
                </a:solidFill>
              </a:rPr>
              <a:t> в точках на </a:t>
            </a:r>
            <a:r>
              <a:rPr lang="ru-RU" sz="2000" dirty="0" err="1">
                <a:solidFill>
                  <a:srgbClr val="0000CC"/>
                </a:solidFill>
              </a:rPr>
              <a:t>зазначеному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інтервалі</a:t>
            </a:r>
            <a:r>
              <a:rPr lang="ru-RU" sz="2000" dirty="0">
                <a:solidFill>
                  <a:srgbClr val="0000CC"/>
                </a:solidFill>
              </a:rPr>
              <a:t>. </a:t>
            </a:r>
            <a:r>
              <a:rPr lang="ru-RU" sz="2000" dirty="0" err="1">
                <a:solidFill>
                  <a:srgbClr val="0000CC"/>
                </a:solidFill>
              </a:rPr>
              <a:t>Покажіть</a:t>
            </a:r>
            <a:r>
              <a:rPr lang="ru-RU" sz="2000" dirty="0">
                <a:solidFill>
                  <a:srgbClr val="0000CC"/>
                </a:solidFill>
              </a:rPr>
              <a:t>, як за </a:t>
            </a:r>
            <a:r>
              <a:rPr lang="ru-RU" sz="2000" dirty="0" err="1">
                <a:solidFill>
                  <a:srgbClr val="0000CC"/>
                </a:solidFill>
              </a:rPr>
              <a:t>допомогою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цієї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процедури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визначити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factorial</a:t>
            </a:r>
            <a:r>
              <a:rPr lang="ru-RU" sz="2000" dirty="0">
                <a:solidFill>
                  <a:srgbClr val="0000CC"/>
                </a:solidFill>
              </a:rPr>
              <a:t>. За </a:t>
            </a:r>
            <a:r>
              <a:rPr lang="ru-RU" sz="2000" dirty="0" err="1">
                <a:solidFill>
                  <a:srgbClr val="0000CC"/>
                </a:solidFill>
              </a:rPr>
              <a:t>допомогою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процедури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обчисліть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наближене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значення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el-GR" sz="2000" dirty="0" smtClean="0">
                <a:solidFill>
                  <a:srgbClr val="0000CC"/>
                </a:solidFill>
              </a:rPr>
              <a:t>π</a:t>
            </a:r>
            <a:r>
              <a:rPr lang="uk-UA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 smtClean="0">
                <a:solidFill>
                  <a:srgbClr val="0000CC"/>
                </a:solidFill>
              </a:rPr>
              <a:t>за </a:t>
            </a:r>
            <a:r>
              <a:rPr lang="ru-RU" sz="2000" dirty="0">
                <a:solidFill>
                  <a:srgbClr val="0000CC"/>
                </a:solidFill>
              </a:rPr>
              <a:t>формулою</a:t>
            </a:r>
            <a:endParaRPr lang="uk-UA" sz="2000" dirty="0">
              <a:solidFill>
                <a:srgbClr val="0000CC"/>
              </a:solidFill>
            </a:endParaRP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5088213"/>
            <a:ext cx="3214688" cy="663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0793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002406" y="87868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b="1" dirty="0" smtClean="0"/>
              <a:t>Зміст</a:t>
            </a:r>
            <a:endParaRPr lang="uk-UA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778133"/>
            <a:ext cx="9144000" cy="7325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7938">
              <a:spcBef>
                <a:spcPts val="600"/>
              </a:spcBef>
              <a:spcAft>
                <a:spcPts val="600"/>
              </a:spcAft>
            </a:pPr>
            <a:r>
              <a:rPr lang="uk-UA" sz="2400" b="1" dirty="0"/>
              <a:t>Процедури як аргументи</a:t>
            </a:r>
            <a:endParaRPr lang="uk-UA" sz="2400" dirty="0"/>
          </a:p>
          <a:p>
            <a:pPr marL="457200" indent="-7938">
              <a:spcBef>
                <a:spcPts val="600"/>
              </a:spcBef>
              <a:spcAft>
                <a:spcPts val="600"/>
              </a:spcAft>
            </a:pPr>
            <a:r>
              <a:rPr lang="el-GR" sz="2400" b="1" dirty="0"/>
              <a:t>λ</a:t>
            </a:r>
            <a:r>
              <a:rPr lang="uk-UA" sz="2400" b="1" dirty="0"/>
              <a:t> - форма (</a:t>
            </a:r>
            <a:r>
              <a:rPr lang="en-US" sz="2400" b="1" dirty="0"/>
              <a:t>lambda</a:t>
            </a:r>
            <a:r>
              <a:rPr lang="uk-UA" sz="2400" b="1" dirty="0"/>
              <a:t>)</a:t>
            </a:r>
          </a:p>
          <a:p>
            <a:pPr marL="457200" indent="-7938">
              <a:spcBef>
                <a:spcPts val="600"/>
              </a:spcBef>
              <a:spcAft>
                <a:spcPts val="600"/>
              </a:spcAft>
            </a:pPr>
            <a:r>
              <a:rPr lang="ru-RU" sz="2400" b="1" dirty="0" err="1"/>
              <a:t>Створення</a:t>
            </a:r>
            <a:r>
              <a:rPr lang="ru-RU" sz="2400" b="1" dirty="0"/>
              <a:t> </a:t>
            </a:r>
            <a:r>
              <a:rPr lang="ru-RU" sz="2400" b="1" dirty="0" err="1"/>
              <a:t>локальних</a:t>
            </a:r>
            <a:r>
              <a:rPr lang="ru-RU" sz="2400" b="1" dirty="0"/>
              <a:t> </a:t>
            </a:r>
            <a:r>
              <a:rPr lang="ru-RU" sz="2400" b="1" dirty="0" err="1"/>
              <a:t>змінних</a:t>
            </a:r>
            <a:r>
              <a:rPr lang="ru-RU" sz="2400" b="1" dirty="0"/>
              <a:t> за </a:t>
            </a:r>
            <a:r>
              <a:rPr lang="ru-RU" sz="2400" b="1" dirty="0" err="1"/>
              <a:t>допомогою</a:t>
            </a:r>
            <a:r>
              <a:rPr lang="ru-RU" sz="2400" b="1" dirty="0"/>
              <a:t> </a:t>
            </a:r>
            <a:r>
              <a:rPr lang="ru-RU" sz="2400" b="1" dirty="0" err="1"/>
              <a:t>let</a:t>
            </a:r>
            <a:endParaRPr lang="uk-UA" sz="2400" b="1" dirty="0"/>
          </a:p>
          <a:p>
            <a:pPr marL="457200" lvl="0" indent="-7938">
              <a:spcBef>
                <a:spcPts val="600"/>
              </a:spcBef>
              <a:spcAft>
                <a:spcPts val="600"/>
              </a:spcAft>
            </a:pPr>
            <a:r>
              <a:rPr lang="uk-UA" sz="2400" b="1" dirty="0" smtClean="0">
                <a:solidFill>
                  <a:prstClr val="black"/>
                </a:solidFill>
              </a:rPr>
              <a:t>Приклад. Знаходження </a:t>
            </a:r>
            <a:r>
              <a:rPr lang="uk-UA" sz="2400" b="1" dirty="0">
                <a:solidFill>
                  <a:prstClr val="black"/>
                </a:solidFill>
              </a:rPr>
              <a:t>коренів рівнянь методом половинного ділення</a:t>
            </a:r>
          </a:p>
          <a:p>
            <a:pPr marL="457200" lvl="2" indent="-7938">
              <a:spcBef>
                <a:spcPts val="600"/>
              </a:spcBef>
              <a:spcAft>
                <a:spcPts val="600"/>
              </a:spcAft>
            </a:pPr>
            <a:r>
              <a:rPr lang="uk-UA" sz="2400" b="1" dirty="0" smtClean="0">
                <a:solidFill>
                  <a:prstClr val="black"/>
                </a:solidFill>
              </a:rPr>
              <a:t>Приклад. Знаходження </a:t>
            </a:r>
            <a:r>
              <a:rPr lang="uk-UA" sz="2400" b="1" dirty="0">
                <a:solidFill>
                  <a:prstClr val="black"/>
                </a:solidFill>
              </a:rPr>
              <a:t>нерухомих точок функцій </a:t>
            </a:r>
            <a:endParaRPr lang="en-US" sz="2400" b="1" dirty="0" smtClean="0">
              <a:solidFill>
                <a:prstClr val="black"/>
              </a:solidFill>
            </a:endParaRPr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r>
              <a:rPr lang="ru-RU" sz="2400" b="1" dirty="0" err="1" smtClean="0">
                <a:hlinkClick r:id="rId2" action="ppaction://hlinksldjump"/>
              </a:rPr>
              <a:t>Лабораторна</a:t>
            </a:r>
            <a:r>
              <a:rPr lang="ru-RU" sz="2400" b="1" dirty="0" smtClean="0">
                <a:hlinkClick r:id="rId2" action="ppaction://hlinksldjump"/>
              </a:rPr>
              <a:t> </a:t>
            </a:r>
            <a:r>
              <a:rPr lang="ru-RU" sz="2400" b="1" dirty="0">
                <a:hlinkClick r:id="rId2" action="ppaction://hlinksldjump"/>
              </a:rPr>
              <a:t>робота </a:t>
            </a:r>
            <a:r>
              <a:rPr lang="ru-RU" sz="2400" b="1" dirty="0" smtClean="0">
                <a:hlinkClick r:id="rId2" action="ppaction://hlinksldjump"/>
              </a:rPr>
              <a:t>3. </a:t>
            </a:r>
            <a:endParaRPr lang="ru-RU" sz="2400" b="1" dirty="0" smtClean="0"/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uk-UA" sz="3200" b="1" dirty="0"/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uk-UA" sz="3200" b="1" dirty="0">
              <a:solidFill>
                <a:prstClr val="black"/>
              </a:solidFill>
            </a:endParaRPr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ru-RU" sz="3200" b="1" dirty="0"/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ru-RU" sz="3200" b="1" dirty="0">
              <a:ea typeface="Palatino Linotype" panose="0204050205050503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uk-UA" b="1" dirty="0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04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81001" y="381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 smtClean="0"/>
              <a:t>Лабораторна</a:t>
            </a:r>
            <a:r>
              <a:rPr lang="ru-RU" sz="3200" b="1" dirty="0" smtClean="0"/>
              <a:t> робота 3. </a:t>
            </a:r>
            <a:r>
              <a:rPr lang="ru-RU" sz="3200" b="1" dirty="0" err="1" smtClean="0"/>
              <a:t>Форми</a:t>
            </a:r>
            <a:r>
              <a:rPr lang="ru-RU" sz="3200" b="1" dirty="0" smtClean="0"/>
              <a:t> </a:t>
            </a:r>
            <a:r>
              <a:rPr lang="en-US" sz="3200" b="1" dirty="0" smtClean="0"/>
              <a:t>lambda</a:t>
            </a:r>
            <a:r>
              <a:rPr lang="ru-RU" sz="3200" b="1" dirty="0" smtClean="0"/>
              <a:t> та </a:t>
            </a:r>
            <a:r>
              <a:rPr lang="en-US" sz="3200" b="1" dirty="0" smtClean="0"/>
              <a:t>let</a:t>
            </a:r>
            <a:endParaRPr lang="uk-UA" sz="3200" b="1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7151" y="919504"/>
            <a:ext cx="90868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Завдання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написати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процедури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що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обчислюють</a:t>
            </a:r>
            <a:r>
              <a:rPr lang="ru-RU" sz="2000" b="1" dirty="0" smtClean="0"/>
              <a:t>  </a:t>
            </a:r>
            <a:r>
              <a:rPr lang="ru-RU" sz="2000" b="1" dirty="0" err="1" smtClean="0"/>
              <a:t>задану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функцію</a:t>
            </a:r>
            <a:r>
              <a:rPr lang="ru-RU" sz="2000" b="1" dirty="0" smtClean="0"/>
              <a:t> за </a:t>
            </a:r>
            <a:r>
              <a:rPr lang="ru-RU" sz="2000" b="1" dirty="0" err="1" smtClean="0"/>
              <a:t>допомогою</a:t>
            </a:r>
            <a:r>
              <a:rPr lang="ru-RU" sz="2000" b="1" dirty="0" smtClean="0"/>
              <a:t> </a:t>
            </a:r>
            <a:r>
              <a:rPr lang="en-US" sz="2000" b="1" dirty="0" smtClean="0"/>
              <a:t>lambda </a:t>
            </a:r>
            <a:r>
              <a:rPr lang="ru-RU" sz="2000" b="1" dirty="0" smtClean="0"/>
              <a:t> та </a:t>
            </a:r>
            <a:r>
              <a:rPr lang="en-US" sz="2000" b="1" dirty="0" smtClean="0"/>
              <a:t>let 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виразів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7150" y="1627390"/>
            <a:ext cx="90868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>
                <a:solidFill>
                  <a:srgbClr val="0000CC"/>
                </a:solidFill>
              </a:rPr>
              <a:t>Варіант 5. </a:t>
            </a:r>
            <a:r>
              <a:rPr lang="uk-UA" sz="2000" dirty="0" smtClean="0">
                <a:solidFill>
                  <a:srgbClr val="0000CC"/>
                </a:solidFill>
              </a:rPr>
              <a:t>Розв’язати </a:t>
            </a:r>
            <a:r>
              <a:rPr lang="uk-UA" sz="2000" dirty="0">
                <a:solidFill>
                  <a:srgbClr val="0000CC"/>
                </a:solidFill>
              </a:rPr>
              <a:t>нелінійне рівняння </a:t>
            </a:r>
            <a:r>
              <a:rPr lang="uk-UA" sz="2000" i="1" dirty="0" err="1">
                <a:solidFill>
                  <a:srgbClr val="0000CC"/>
                </a:solidFill>
              </a:rPr>
              <a:t>x</a:t>
            </a:r>
            <a:r>
              <a:rPr lang="uk-UA" sz="2000" dirty="0" err="1">
                <a:solidFill>
                  <a:srgbClr val="0000CC"/>
                </a:solidFill>
              </a:rPr>
              <a:t>=cos</a:t>
            </a:r>
            <a:r>
              <a:rPr lang="uk-UA" sz="2000" dirty="0">
                <a:solidFill>
                  <a:srgbClr val="0000CC"/>
                </a:solidFill>
              </a:rPr>
              <a:t>(</a:t>
            </a:r>
            <a:r>
              <a:rPr lang="uk-UA" sz="2000" i="1" dirty="0">
                <a:solidFill>
                  <a:srgbClr val="0000CC"/>
                </a:solidFill>
              </a:rPr>
              <a:t>x</a:t>
            </a:r>
            <a:r>
              <a:rPr lang="uk-UA" sz="2000" dirty="0">
                <a:solidFill>
                  <a:srgbClr val="0000CC"/>
                </a:solidFill>
              </a:rPr>
              <a:t>) методами перебору та хорд, визначивши інтервал [</a:t>
            </a:r>
            <a:r>
              <a:rPr lang="uk-UA" sz="2000" i="1" dirty="0">
                <a:solidFill>
                  <a:srgbClr val="0000CC"/>
                </a:solidFill>
              </a:rPr>
              <a:t>a, b</a:t>
            </a:r>
            <a:r>
              <a:rPr lang="uk-UA" sz="2000" dirty="0">
                <a:solidFill>
                  <a:srgbClr val="0000CC"/>
                </a:solidFill>
              </a:rPr>
              <a:t>], на якому існує рішення рівняння. Порівняти результати розв’язків двома методами.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2709386"/>
            <a:ext cx="89344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>
                <a:solidFill>
                  <a:srgbClr val="C00000"/>
                </a:solidFill>
              </a:rPr>
              <a:t>Варіант </a:t>
            </a:r>
            <a:r>
              <a:rPr lang="uk-UA" sz="2000" b="1" dirty="0" smtClean="0">
                <a:solidFill>
                  <a:srgbClr val="C00000"/>
                </a:solidFill>
              </a:rPr>
              <a:t>6. </a:t>
            </a:r>
            <a:r>
              <a:rPr lang="uk-UA" sz="2000" dirty="0" smtClean="0">
                <a:solidFill>
                  <a:srgbClr val="C00000"/>
                </a:solidFill>
              </a:rPr>
              <a:t>Знайти </a:t>
            </a:r>
            <a:r>
              <a:rPr lang="uk-UA" sz="2000" dirty="0">
                <a:solidFill>
                  <a:srgbClr val="C00000"/>
                </a:solidFill>
              </a:rPr>
              <a:t>корені нелінійного рівняння виду </a:t>
            </a:r>
            <a:r>
              <a:rPr lang="en-US" sz="2000" b="1" dirty="0">
                <a:solidFill>
                  <a:srgbClr val="C00000"/>
                </a:solidFill>
              </a:rPr>
              <a:t>x</a:t>
            </a:r>
            <a:r>
              <a:rPr lang="ru-RU" sz="2000" b="1" dirty="0">
                <a:solidFill>
                  <a:srgbClr val="C00000"/>
                </a:solidFill>
              </a:rPr>
              <a:t>=</a:t>
            </a:r>
            <a:r>
              <a:rPr lang="en-US" sz="2000" b="1" dirty="0" err="1">
                <a:solidFill>
                  <a:srgbClr val="C00000"/>
                </a:solidFill>
              </a:rPr>
              <a:t>ln</a:t>
            </a:r>
            <a:r>
              <a:rPr lang="ru-RU" sz="2000" b="1" dirty="0">
                <a:solidFill>
                  <a:srgbClr val="C00000"/>
                </a:solidFill>
              </a:rPr>
              <a:t>(</a:t>
            </a:r>
            <a:r>
              <a:rPr lang="en-US" sz="2000" b="1" dirty="0">
                <a:solidFill>
                  <a:srgbClr val="C00000"/>
                </a:solidFill>
              </a:rPr>
              <a:t>x</a:t>
            </a:r>
            <a:r>
              <a:rPr lang="ru-RU" sz="2000" b="1" dirty="0">
                <a:solidFill>
                  <a:srgbClr val="C00000"/>
                </a:solidFill>
              </a:rPr>
              <a:t>)+2</a:t>
            </a:r>
            <a:r>
              <a:rPr lang="uk-UA" sz="2000" dirty="0">
                <a:solidFill>
                  <a:srgbClr val="C00000"/>
                </a:solidFill>
              </a:rPr>
              <a:t>. Пошук наближеного значення хоча б одного кореня рівняння </a:t>
            </a:r>
            <a:r>
              <a:rPr lang="uk-UA" sz="2000" i="1" dirty="0">
                <a:solidFill>
                  <a:srgbClr val="C00000"/>
                </a:solidFill>
              </a:rPr>
              <a:t>f</a:t>
            </a:r>
            <a:r>
              <a:rPr lang="uk-UA" sz="2000" dirty="0">
                <a:solidFill>
                  <a:srgbClr val="C00000"/>
                </a:solidFill>
              </a:rPr>
              <a:t>(</a:t>
            </a:r>
            <a:r>
              <a:rPr lang="uk-UA" sz="2000" i="1" dirty="0">
                <a:solidFill>
                  <a:srgbClr val="C00000"/>
                </a:solidFill>
              </a:rPr>
              <a:t>x</a:t>
            </a:r>
            <a:r>
              <a:rPr lang="uk-UA" sz="2000" dirty="0">
                <a:solidFill>
                  <a:srgbClr val="C00000"/>
                </a:solidFill>
              </a:rPr>
              <a:t>) = 0 на відрізку [</a:t>
            </a:r>
            <a:r>
              <a:rPr lang="uk-UA" sz="2000" i="1" dirty="0">
                <a:solidFill>
                  <a:srgbClr val="C00000"/>
                </a:solidFill>
              </a:rPr>
              <a:t>a</a:t>
            </a:r>
            <a:r>
              <a:rPr lang="uk-UA" sz="2000" dirty="0">
                <a:solidFill>
                  <a:srgbClr val="C00000"/>
                </a:solidFill>
              </a:rPr>
              <a:t>; </a:t>
            </a:r>
            <a:r>
              <a:rPr lang="uk-UA" sz="2000" i="1" dirty="0">
                <a:solidFill>
                  <a:srgbClr val="C00000"/>
                </a:solidFill>
              </a:rPr>
              <a:t>b</a:t>
            </a:r>
            <a:r>
              <a:rPr lang="uk-UA" sz="2000" dirty="0">
                <a:solidFill>
                  <a:srgbClr val="C00000"/>
                </a:solidFill>
              </a:rPr>
              <a:t>] здійснювати методами перебору та дотичних.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7151" y="3852386"/>
            <a:ext cx="90868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>
                <a:solidFill>
                  <a:srgbClr val="0000CC"/>
                </a:solidFill>
              </a:rPr>
              <a:t>Варіант </a:t>
            </a:r>
            <a:r>
              <a:rPr lang="uk-UA" sz="2000" b="1" dirty="0" smtClean="0">
                <a:solidFill>
                  <a:srgbClr val="0000CC"/>
                </a:solidFill>
              </a:rPr>
              <a:t>7. </a:t>
            </a:r>
            <a:r>
              <a:rPr lang="uk-UA" sz="2000" dirty="0" smtClean="0">
                <a:solidFill>
                  <a:srgbClr val="0000CC"/>
                </a:solidFill>
              </a:rPr>
              <a:t>Знайти </a:t>
            </a:r>
            <a:r>
              <a:rPr lang="uk-UA" sz="2000" dirty="0">
                <a:solidFill>
                  <a:srgbClr val="0000CC"/>
                </a:solidFill>
              </a:rPr>
              <a:t>корені нелінійного рівняння виду </a:t>
            </a:r>
            <a:r>
              <a:rPr lang="en-US" sz="2000" b="1" dirty="0">
                <a:solidFill>
                  <a:srgbClr val="0000CC"/>
                </a:solidFill>
              </a:rPr>
              <a:t>x</a:t>
            </a:r>
            <a:r>
              <a:rPr lang="ru-RU" sz="2000" b="1" baseline="30000" dirty="0">
                <a:solidFill>
                  <a:srgbClr val="0000CC"/>
                </a:solidFill>
              </a:rPr>
              <a:t>2</a:t>
            </a:r>
            <a:r>
              <a:rPr lang="ru-RU" sz="2000" b="1" dirty="0">
                <a:solidFill>
                  <a:srgbClr val="0000CC"/>
                </a:solidFill>
              </a:rPr>
              <a:t>=</a:t>
            </a:r>
            <a:r>
              <a:rPr lang="en-US" sz="2000" b="1" dirty="0">
                <a:solidFill>
                  <a:srgbClr val="0000CC"/>
                </a:solidFill>
              </a:rPr>
              <a:t>e</a:t>
            </a:r>
            <a:r>
              <a:rPr lang="ru-RU" sz="2400" b="1" baseline="30000" dirty="0">
                <a:solidFill>
                  <a:srgbClr val="0000CC"/>
                </a:solidFill>
              </a:rPr>
              <a:t>-</a:t>
            </a:r>
            <a:r>
              <a:rPr lang="en-US" sz="2400" b="1" baseline="30000" dirty="0">
                <a:solidFill>
                  <a:srgbClr val="0000CC"/>
                </a:solidFill>
              </a:rPr>
              <a:t>x</a:t>
            </a:r>
            <a:r>
              <a:rPr lang="uk-UA" sz="2000" dirty="0">
                <a:solidFill>
                  <a:srgbClr val="0000CC"/>
                </a:solidFill>
              </a:rPr>
              <a:t>. Пошук наближеного значення хоча б одного кореня рівняння </a:t>
            </a:r>
            <a:r>
              <a:rPr lang="uk-UA" sz="2000" b="1" i="1" dirty="0">
                <a:solidFill>
                  <a:srgbClr val="0000CC"/>
                </a:solidFill>
              </a:rPr>
              <a:t>f</a:t>
            </a:r>
            <a:r>
              <a:rPr lang="uk-UA" sz="2000" b="1" dirty="0">
                <a:solidFill>
                  <a:srgbClr val="0000CC"/>
                </a:solidFill>
              </a:rPr>
              <a:t>(</a:t>
            </a:r>
            <a:r>
              <a:rPr lang="uk-UA" sz="2000" b="1" i="1" dirty="0">
                <a:solidFill>
                  <a:srgbClr val="0000CC"/>
                </a:solidFill>
              </a:rPr>
              <a:t>x</a:t>
            </a:r>
            <a:r>
              <a:rPr lang="uk-UA" sz="2000" b="1" dirty="0">
                <a:solidFill>
                  <a:srgbClr val="0000CC"/>
                </a:solidFill>
              </a:rPr>
              <a:t>) = 0 </a:t>
            </a:r>
            <a:r>
              <a:rPr lang="uk-UA" sz="2000" dirty="0">
                <a:solidFill>
                  <a:srgbClr val="0000CC"/>
                </a:solidFill>
              </a:rPr>
              <a:t>на відрізку [</a:t>
            </a:r>
            <a:r>
              <a:rPr lang="uk-UA" sz="2000" i="1" dirty="0">
                <a:solidFill>
                  <a:srgbClr val="0000CC"/>
                </a:solidFill>
              </a:rPr>
              <a:t>a</a:t>
            </a:r>
            <a:r>
              <a:rPr lang="uk-UA" sz="2000" dirty="0">
                <a:solidFill>
                  <a:srgbClr val="0000CC"/>
                </a:solidFill>
              </a:rPr>
              <a:t>; </a:t>
            </a:r>
            <a:r>
              <a:rPr lang="uk-UA" sz="2000" i="1" dirty="0">
                <a:solidFill>
                  <a:srgbClr val="0000CC"/>
                </a:solidFill>
              </a:rPr>
              <a:t>b</a:t>
            </a:r>
            <a:r>
              <a:rPr lang="uk-UA" sz="2000" dirty="0">
                <a:solidFill>
                  <a:srgbClr val="0000CC"/>
                </a:solidFill>
              </a:rPr>
              <a:t>] здійснювати методами перебору та хорд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57150" y="5111234"/>
            <a:ext cx="58399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dirty="0" smtClean="0"/>
              <a:t>Варіант 7. Знайти </a:t>
            </a:r>
            <a:r>
              <a:rPr lang="uk-UA" sz="2000" dirty="0"/>
              <a:t>корені нелінійного рівняння виду 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7928"/>
              </p:ext>
            </p:extLst>
          </p:nvPr>
        </p:nvGraphicFramePr>
        <p:xfrm>
          <a:off x="5897147" y="5111234"/>
          <a:ext cx="984885" cy="36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3" name="Формула" r:id="rId3" imgW="609600" imgH="228600" progId="Equation.3">
                  <p:embed/>
                </p:oleObj>
              </mc:Choice>
              <mc:Fallback>
                <p:oleObj name="Формула" r:id="rId3" imgW="6096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7147" y="5111234"/>
                        <a:ext cx="984885" cy="3693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95250" y="5480566"/>
            <a:ext cx="88391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Пошук наближеного значення хоча б одного кореня рівняння </a:t>
            </a:r>
            <a:r>
              <a:rPr lang="uk-UA" sz="2000" i="1" dirty="0"/>
              <a:t>f</a:t>
            </a:r>
            <a:r>
              <a:rPr lang="uk-UA" sz="2000" dirty="0"/>
              <a:t>(</a:t>
            </a:r>
            <a:r>
              <a:rPr lang="uk-UA" sz="2000" i="1" dirty="0"/>
              <a:t>x</a:t>
            </a:r>
            <a:r>
              <a:rPr lang="uk-UA" sz="2000" dirty="0"/>
              <a:t>) = 0 на відрізку [</a:t>
            </a:r>
            <a:r>
              <a:rPr lang="uk-UA" sz="2000" i="1" dirty="0"/>
              <a:t>a</a:t>
            </a:r>
            <a:r>
              <a:rPr lang="uk-UA" sz="2000" dirty="0"/>
              <a:t>; </a:t>
            </a:r>
            <a:r>
              <a:rPr lang="uk-UA" sz="2000" i="1" dirty="0"/>
              <a:t>b</a:t>
            </a:r>
            <a:r>
              <a:rPr lang="uk-UA" sz="2000" dirty="0"/>
              <a:t>] здійснювати методами перебору та хорд</a:t>
            </a:r>
          </a:p>
        </p:txBody>
      </p:sp>
    </p:spTree>
    <p:extLst>
      <p:ext uri="{BB962C8B-B14F-4D97-AF65-F5344CB8AC3E}">
        <p14:creationId xmlns:p14="http://schemas.microsoft.com/office/powerpoint/2010/main" val="3974205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7151" y="919504"/>
            <a:ext cx="90868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Завдання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написати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процедури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що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обчислюють</a:t>
            </a:r>
            <a:r>
              <a:rPr lang="ru-RU" sz="2000" b="1" dirty="0" smtClean="0"/>
              <a:t>  </a:t>
            </a:r>
            <a:r>
              <a:rPr lang="ru-RU" sz="2000" b="1" dirty="0" err="1" smtClean="0"/>
              <a:t>задану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функцію</a:t>
            </a:r>
            <a:r>
              <a:rPr lang="ru-RU" sz="2000" b="1" dirty="0" smtClean="0"/>
              <a:t> за </a:t>
            </a:r>
            <a:r>
              <a:rPr lang="ru-RU" sz="2000" b="1" dirty="0" err="1" smtClean="0"/>
              <a:t>допомогою</a:t>
            </a:r>
            <a:r>
              <a:rPr lang="ru-RU" sz="2000" b="1" dirty="0" smtClean="0"/>
              <a:t> </a:t>
            </a:r>
            <a:r>
              <a:rPr lang="en-US" sz="2000" b="1" dirty="0" smtClean="0"/>
              <a:t>lambda </a:t>
            </a:r>
            <a:r>
              <a:rPr lang="ru-RU" sz="2000" b="1" dirty="0" smtClean="0"/>
              <a:t> та </a:t>
            </a:r>
            <a:r>
              <a:rPr lang="en-US" sz="2000" b="1" dirty="0" smtClean="0"/>
              <a:t>let 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виразів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47649" y="381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 smtClean="0"/>
              <a:t>Лабораторна</a:t>
            </a:r>
            <a:r>
              <a:rPr lang="ru-RU" sz="3200" b="1" dirty="0" smtClean="0"/>
              <a:t> робота 3. </a:t>
            </a:r>
            <a:r>
              <a:rPr lang="ru-RU" sz="3200" b="1" dirty="0" err="1" smtClean="0"/>
              <a:t>Форми</a:t>
            </a:r>
            <a:r>
              <a:rPr lang="ru-RU" sz="3200" b="1" dirty="0" smtClean="0"/>
              <a:t> </a:t>
            </a:r>
            <a:r>
              <a:rPr lang="en-US" sz="3200" b="1" dirty="0" smtClean="0"/>
              <a:t>lambda</a:t>
            </a:r>
            <a:r>
              <a:rPr lang="ru-RU" sz="3200" b="1" dirty="0" smtClean="0"/>
              <a:t> та </a:t>
            </a:r>
            <a:r>
              <a:rPr lang="en-US" sz="3200" b="1" dirty="0" smtClean="0"/>
              <a:t>let</a:t>
            </a:r>
            <a:endParaRPr lang="uk-UA" sz="3200" b="1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7150" y="1905506"/>
            <a:ext cx="90868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err="1" smtClean="0">
                <a:solidFill>
                  <a:srgbClr val="0000CC"/>
                </a:solidFill>
              </a:rPr>
              <a:t>Варінт</a:t>
            </a:r>
            <a:r>
              <a:rPr lang="uk-UA" sz="2000" b="1" dirty="0" smtClean="0">
                <a:solidFill>
                  <a:srgbClr val="0000CC"/>
                </a:solidFill>
              </a:rPr>
              <a:t>  8. </a:t>
            </a:r>
            <a:r>
              <a:rPr lang="uk-UA" sz="2000" dirty="0" smtClean="0">
                <a:solidFill>
                  <a:srgbClr val="0000CC"/>
                </a:solidFill>
              </a:rPr>
              <a:t>Скласти </a:t>
            </a:r>
            <a:r>
              <a:rPr lang="uk-UA" sz="2000" dirty="0">
                <a:solidFill>
                  <a:srgbClr val="0000CC"/>
                </a:solidFill>
              </a:rPr>
              <a:t>програму обчислення найбільшого числа </a:t>
            </a:r>
            <a:r>
              <a:rPr lang="uk-UA" sz="2000" dirty="0" err="1">
                <a:solidFill>
                  <a:srgbClr val="0000CC"/>
                </a:solidFill>
              </a:rPr>
              <a:t>Фібоначчі</a:t>
            </a:r>
            <a:r>
              <a:rPr lang="uk-UA" sz="2000" dirty="0">
                <a:solidFill>
                  <a:srgbClr val="0000CC"/>
                </a:solidFill>
              </a:rPr>
              <a:t>, яке не перевищує число </a:t>
            </a:r>
            <a:r>
              <a:rPr lang="en-US" sz="2000" i="1" dirty="0">
                <a:solidFill>
                  <a:srgbClr val="0000CC"/>
                </a:solidFill>
              </a:rPr>
              <a:t>a </a:t>
            </a:r>
            <a:r>
              <a:rPr lang="uk-UA" sz="2000" dirty="0" smtClean="0">
                <a:solidFill>
                  <a:srgbClr val="0000CC"/>
                </a:solidFill>
              </a:rPr>
              <a:t>та номера </a:t>
            </a:r>
            <a:r>
              <a:rPr lang="uk-UA" sz="2000" dirty="0">
                <a:solidFill>
                  <a:srgbClr val="0000CC"/>
                </a:solidFill>
              </a:rPr>
              <a:t>найменшого числа </a:t>
            </a:r>
            <a:r>
              <a:rPr lang="uk-UA" sz="2000" dirty="0" err="1">
                <a:solidFill>
                  <a:srgbClr val="0000CC"/>
                </a:solidFill>
              </a:rPr>
              <a:t>Фібоначчі</a:t>
            </a:r>
            <a:r>
              <a:rPr lang="uk-UA" sz="2000" dirty="0">
                <a:solidFill>
                  <a:srgbClr val="0000CC"/>
                </a:solidFill>
              </a:rPr>
              <a:t>, яке більше від числа </a:t>
            </a:r>
            <a:r>
              <a:rPr lang="en-US" sz="2000" i="1" dirty="0">
                <a:solidFill>
                  <a:srgbClr val="0000CC"/>
                </a:solidFill>
              </a:rPr>
              <a:t>a</a:t>
            </a:r>
            <a:r>
              <a:rPr lang="uk-UA" sz="2000" dirty="0">
                <a:solidFill>
                  <a:srgbClr val="0000CC"/>
                </a:solidFill>
              </a:rPr>
              <a:t>. 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57150" y="2921169"/>
            <a:ext cx="88963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/>
              <a:t>Варіант 9. </a:t>
            </a:r>
            <a:r>
              <a:rPr lang="uk-UA" sz="2000" dirty="0" smtClean="0"/>
              <a:t>Скласти </a:t>
            </a:r>
            <a:r>
              <a:rPr lang="uk-UA" sz="2000" dirty="0"/>
              <a:t>програму обчислення числа </a:t>
            </a:r>
            <a:r>
              <a:rPr lang="uk-UA" sz="2000" dirty="0">
                <a:sym typeface="Symbol"/>
              </a:rPr>
              <a:t></a:t>
            </a:r>
            <a:r>
              <a:rPr lang="uk-UA" sz="2000" dirty="0"/>
              <a:t> за формулою </a:t>
            </a:r>
            <a:r>
              <a:rPr lang="uk-UA" sz="2000" dirty="0" err="1" smtClean="0"/>
              <a:t>Грегорі</a:t>
            </a:r>
            <a:r>
              <a:rPr lang="uk-UA" sz="2000" dirty="0" smtClean="0"/>
              <a:t> </a:t>
            </a:r>
            <a:r>
              <a:rPr lang="uk-UA" sz="2000" dirty="0"/>
              <a:t>та за формулою </a:t>
            </a:r>
            <a:r>
              <a:rPr lang="uk-UA" sz="2000" dirty="0" err="1"/>
              <a:t>Валліса</a:t>
            </a:r>
            <a:r>
              <a:rPr lang="uk-UA" sz="2000" dirty="0"/>
              <a:t> </a:t>
            </a:r>
            <a:r>
              <a:rPr lang="uk-UA" sz="2000" dirty="0" smtClean="0"/>
              <a:t> та порівняти значення</a:t>
            </a:r>
            <a:endParaRPr lang="uk-UA" sz="2000" dirty="0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366619"/>
              </p:ext>
            </p:extLst>
          </p:nvPr>
        </p:nvGraphicFramePr>
        <p:xfrm>
          <a:off x="328100" y="3681799"/>
          <a:ext cx="3167574" cy="315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7" name="Формула" r:id="rId3" imgW="1815312" imgH="177723" progId="Equation.3">
                  <p:embed/>
                </p:oleObj>
              </mc:Choice>
              <mc:Fallback>
                <p:oleObj name="Формула" r:id="rId3" imgW="1815312" imgH="17772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100" y="3681799"/>
                        <a:ext cx="3167574" cy="3150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450994"/>
              </p:ext>
            </p:extLst>
          </p:nvPr>
        </p:nvGraphicFramePr>
        <p:xfrm>
          <a:off x="3981450" y="3536722"/>
          <a:ext cx="2628900" cy="626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8" name="Формула" r:id="rId5" imgW="1637589" imgH="393529" progId="Equation.3">
                  <p:embed/>
                </p:oleObj>
              </mc:Choice>
              <mc:Fallback>
                <p:oleObj name="Формула" r:id="rId5" imgW="1637589" imgH="39352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0" y="3536722"/>
                        <a:ext cx="2628900" cy="6266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Прямоугольник 20"/>
          <p:cNvSpPr/>
          <p:nvPr/>
        </p:nvSpPr>
        <p:spPr>
          <a:xfrm>
            <a:off x="57151" y="4296728"/>
            <a:ext cx="90868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>
                <a:solidFill>
                  <a:srgbClr val="C00000"/>
                </a:solidFill>
              </a:rPr>
              <a:t>Варіант 10. </a:t>
            </a:r>
            <a:r>
              <a:rPr lang="uk-UA" sz="2000" dirty="0" smtClean="0">
                <a:solidFill>
                  <a:srgbClr val="C00000"/>
                </a:solidFill>
              </a:rPr>
              <a:t>Розв’язати </a:t>
            </a:r>
            <a:r>
              <a:rPr lang="uk-UA" sz="2000" dirty="0">
                <a:solidFill>
                  <a:srgbClr val="C00000"/>
                </a:solidFill>
              </a:rPr>
              <a:t>нелінійне рівняння </a:t>
            </a:r>
            <a:r>
              <a:rPr lang="uk-UA" sz="2000" i="1" dirty="0" err="1">
                <a:solidFill>
                  <a:srgbClr val="C00000"/>
                </a:solidFill>
              </a:rPr>
              <a:t>x</a:t>
            </a:r>
            <a:r>
              <a:rPr lang="uk-UA" sz="2000" dirty="0" err="1">
                <a:solidFill>
                  <a:srgbClr val="C00000"/>
                </a:solidFill>
              </a:rPr>
              <a:t>=cos</a:t>
            </a:r>
            <a:r>
              <a:rPr lang="uk-UA" sz="2000" dirty="0">
                <a:solidFill>
                  <a:srgbClr val="C00000"/>
                </a:solidFill>
              </a:rPr>
              <a:t>(</a:t>
            </a:r>
            <a:r>
              <a:rPr lang="uk-UA" sz="2000" i="1" dirty="0">
                <a:solidFill>
                  <a:srgbClr val="C00000"/>
                </a:solidFill>
              </a:rPr>
              <a:t>x</a:t>
            </a:r>
            <a:r>
              <a:rPr lang="uk-UA" sz="2000" dirty="0">
                <a:solidFill>
                  <a:srgbClr val="C00000"/>
                </a:solidFill>
              </a:rPr>
              <a:t>) методами перебору та хорд, визначивши інтервал [</a:t>
            </a:r>
            <a:r>
              <a:rPr lang="uk-UA" sz="2000" i="1" dirty="0">
                <a:solidFill>
                  <a:srgbClr val="C00000"/>
                </a:solidFill>
              </a:rPr>
              <a:t>a, b</a:t>
            </a:r>
            <a:r>
              <a:rPr lang="uk-UA" sz="2000" dirty="0">
                <a:solidFill>
                  <a:srgbClr val="C00000"/>
                </a:solidFill>
              </a:rPr>
              <a:t>], на якому існує рішення рівняння. Порівняти результати розв’язків двома методами. 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57151" y="5312391"/>
            <a:ext cx="9086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>
                <a:solidFill>
                  <a:srgbClr val="0000CC"/>
                </a:solidFill>
              </a:rPr>
              <a:t>Варіант 11. </a:t>
            </a:r>
            <a:r>
              <a:rPr lang="uk-UA" sz="2000" dirty="0" smtClean="0">
                <a:solidFill>
                  <a:srgbClr val="0000CC"/>
                </a:solidFill>
              </a:rPr>
              <a:t>Скласти </a:t>
            </a:r>
            <a:r>
              <a:rPr lang="uk-UA" sz="2000" dirty="0">
                <a:solidFill>
                  <a:srgbClr val="0000CC"/>
                </a:solidFill>
              </a:rPr>
              <a:t>програму для знаходження всіх простих чисел із діапазону </a:t>
            </a:r>
            <a:r>
              <a:rPr lang="uk-UA" sz="2000" dirty="0" smtClean="0">
                <a:solidFill>
                  <a:srgbClr val="0000CC"/>
                </a:solidFill>
              </a:rPr>
              <a:t> [</a:t>
            </a:r>
            <a:r>
              <a:rPr lang="uk-UA" sz="2000" dirty="0">
                <a:solidFill>
                  <a:srgbClr val="0000CC"/>
                </a:solidFill>
              </a:rPr>
              <a:t>2, </a:t>
            </a:r>
            <a:r>
              <a:rPr lang="uk-UA" sz="2000" i="1" dirty="0">
                <a:solidFill>
                  <a:srgbClr val="0000CC"/>
                </a:solidFill>
              </a:rPr>
              <a:t>n</a:t>
            </a:r>
            <a:r>
              <a:rPr lang="uk-UA" sz="2000" dirty="0">
                <a:solidFill>
                  <a:srgbClr val="0000CC"/>
                </a:solidFill>
              </a:rPr>
              <a:t>], які є   числами послідовності </a:t>
            </a:r>
            <a:r>
              <a:rPr lang="uk-UA" sz="2000" dirty="0" err="1">
                <a:solidFill>
                  <a:srgbClr val="0000CC"/>
                </a:solidFill>
              </a:rPr>
              <a:t>Фібоначчі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69579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57151" y="1714143"/>
            <a:ext cx="90868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sz="2000" b="1" dirty="0" smtClean="0">
                <a:solidFill>
                  <a:srgbClr val="C00000"/>
                </a:solidFill>
              </a:rPr>
              <a:t>Варіант 12. </a:t>
            </a:r>
            <a:r>
              <a:rPr lang="uk-UA" sz="2000" dirty="0" smtClean="0">
                <a:solidFill>
                  <a:srgbClr val="C00000"/>
                </a:solidFill>
              </a:rPr>
              <a:t>Обчислити </a:t>
            </a:r>
            <a:r>
              <a:rPr lang="uk-UA" sz="2000" dirty="0">
                <a:solidFill>
                  <a:srgbClr val="C00000"/>
                </a:solidFill>
              </a:rPr>
              <a:t>значення функції у, розвинувши функцію </a:t>
            </a:r>
            <a:r>
              <a:rPr lang="uk-UA" sz="2000" dirty="0" err="1">
                <a:solidFill>
                  <a:srgbClr val="C00000"/>
                </a:solidFill>
              </a:rPr>
              <a:t>cos</a:t>
            </a:r>
            <a:r>
              <a:rPr lang="uk-UA" sz="2000" dirty="0">
                <a:solidFill>
                  <a:srgbClr val="C00000"/>
                </a:solidFill>
              </a:rPr>
              <a:t>(x) у ряд </a:t>
            </a:r>
            <a:r>
              <a:rPr lang="uk-UA" sz="2000" dirty="0" err="1">
                <a:solidFill>
                  <a:srgbClr val="C00000"/>
                </a:solidFill>
              </a:rPr>
              <a:t>Тейлора</a:t>
            </a:r>
            <a:r>
              <a:rPr lang="uk-UA" sz="2000" dirty="0">
                <a:solidFill>
                  <a:srgbClr val="C00000"/>
                </a:solidFill>
              </a:rPr>
              <a:t>. Аргумент х змінюється від -2 до 2 з кроком 0.5. Визначити похибку.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7151" y="919504"/>
            <a:ext cx="90868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Завдання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написати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процедури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що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обчислюють</a:t>
            </a:r>
            <a:r>
              <a:rPr lang="ru-RU" sz="2000" b="1" dirty="0" smtClean="0"/>
              <a:t>  </a:t>
            </a:r>
            <a:r>
              <a:rPr lang="ru-RU" sz="2000" b="1" dirty="0" err="1" smtClean="0"/>
              <a:t>задану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функцію</a:t>
            </a:r>
            <a:r>
              <a:rPr lang="ru-RU" sz="2000" b="1" dirty="0" smtClean="0"/>
              <a:t> за </a:t>
            </a:r>
            <a:r>
              <a:rPr lang="ru-RU" sz="2000" b="1" dirty="0" err="1" smtClean="0"/>
              <a:t>допомогою</a:t>
            </a:r>
            <a:r>
              <a:rPr lang="ru-RU" sz="2000" b="1" dirty="0" smtClean="0"/>
              <a:t> </a:t>
            </a:r>
            <a:r>
              <a:rPr lang="en-US" sz="2000" b="1" dirty="0" smtClean="0"/>
              <a:t>lambda </a:t>
            </a:r>
            <a:r>
              <a:rPr lang="ru-RU" sz="2000" b="1" dirty="0" smtClean="0"/>
              <a:t> та </a:t>
            </a:r>
            <a:r>
              <a:rPr lang="en-US" sz="2000" b="1" dirty="0" smtClean="0"/>
              <a:t>let 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виразів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47649" y="381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 smtClean="0"/>
              <a:t>Лабораторна</a:t>
            </a:r>
            <a:r>
              <a:rPr lang="ru-RU" sz="3200" b="1" dirty="0" smtClean="0"/>
              <a:t> робота 3. </a:t>
            </a:r>
            <a:r>
              <a:rPr lang="ru-RU" sz="3200" b="1" dirty="0" err="1" smtClean="0"/>
              <a:t>Форми</a:t>
            </a:r>
            <a:r>
              <a:rPr lang="ru-RU" sz="3200" b="1" dirty="0" smtClean="0"/>
              <a:t> </a:t>
            </a:r>
            <a:r>
              <a:rPr lang="en-US" sz="3200" b="1" dirty="0" smtClean="0"/>
              <a:t>lambda</a:t>
            </a:r>
            <a:r>
              <a:rPr lang="ru-RU" sz="3200" b="1" dirty="0" smtClean="0"/>
              <a:t> та </a:t>
            </a:r>
            <a:r>
              <a:rPr lang="en-US" sz="3200" b="1" dirty="0" smtClean="0"/>
              <a:t>let</a:t>
            </a:r>
            <a:endParaRPr lang="uk-UA" sz="3200" b="1" dirty="0"/>
          </a:p>
        </p:txBody>
      </p:sp>
      <p:pic>
        <p:nvPicPr>
          <p:cNvPr id="37890" name="Picture 2" descr="2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899" y="2360474"/>
            <a:ext cx="5041901" cy="953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215898" y="3371850"/>
            <a:ext cx="87566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/>
              <a:t>Варіант 13</a:t>
            </a:r>
            <a:r>
              <a:rPr lang="uk-UA" sz="2000" dirty="0" smtClean="0"/>
              <a:t>. Обчислити </a:t>
            </a:r>
            <a:r>
              <a:rPr lang="uk-UA" sz="2000" dirty="0"/>
              <a:t>значення функції у, розвинувши функцію </a:t>
            </a:r>
            <a:r>
              <a:rPr lang="uk-UA" sz="2000" dirty="0" err="1"/>
              <a:t>sin</a:t>
            </a:r>
            <a:r>
              <a:rPr lang="uk-UA" sz="2000" dirty="0"/>
              <a:t>(x) у ряд </a:t>
            </a:r>
            <a:r>
              <a:rPr lang="uk-UA" sz="2000" dirty="0" err="1"/>
              <a:t>Тейлора</a:t>
            </a:r>
            <a:r>
              <a:rPr lang="uk-UA" sz="2000" dirty="0"/>
              <a:t>. Аргумент х змінюється від -2 до 2 з кроком 0.5. Визначити похибку</a:t>
            </a:r>
          </a:p>
        </p:txBody>
      </p:sp>
      <p:pic>
        <p:nvPicPr>
          <p:cNvPr id="37891" name="Picture 3" descr="2_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4089262"/>
            <a:ext cx="4670425" cy="828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215898" y="4917729"/>
            <a:ext cx="89281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>
                <a:solidFill>
                  <a:srgbClr val="0000CC"/>
                </a:solidFill>
              </a:rPr>
              <a:t>Варіант 14. </a:t>
            </a:r>
            <a:r>
              <a:rPr lang="uk-UA" sz="2000" dirty="0" smtClean="0">
                <a:solidFill>
                  <a:srgbClr val="0000CC"/>
                </a:solidFill>
              </a:rPr>
              <a:t>Обчислити </a:t>
            </a:r>
            <a:r>
              <a:rPr lang="uk-UA" sz="2000" dirty="0">
                <a:solidFill>
                  <a:srgbClr val="0000CC"/>
                </a:solidFill>
              </a:rPr>
              <a:t>значення функції у, розвинувши функцію у ряд </a:t>
            </a:r>
            <a:r>
              <a:rPr lang="uk-UA" sz="2000" dirty="0" err="1">
                <a:solidFill>
                  <a:srgbClr val="0000CC"/>
                </a:solidFill>
              </a:rPr>
              <a:t>Тейлора</a:t>
            </a:r>
            <a:r>
              <a:rPr lang="uk-UA" sz="2000" dirty="0">
                <a:solidFill>
                  <a:srgbClr val="0000CC"/>
                </a:solidFill>
              </a:rPr>
              <a:t>. Аргумент х змінюється від -2 до 2 з кроком 0.5. Визначити похибку.</a:t>
            </a:r>
          </a:p>
        </p:txBody>
      </p:sp>
      <p:pic>
        <p:nvPicPr>
          <p:cNvPr id="37892" name="Picture 4" descr="2_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6" y="5597040"/>
            <a:ext cx="3814764" cy="931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38248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33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5724" y="1591435"/>
            <a:ext cx="8915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>
                <a:solidFill>
                  <a:srgbClr val="C00000"/>
                </a:solidFill>
              </a:rPr>
              <a:t>Варіант 15</a:t>
            </a:r>
            <a:r>
              <a:rPr lang="uk-UA" sz="2000" dirty="0" smtClean="0">
                <a:solidFill>
                  <a:srgbClr val="C00000"/>
                </a:solidFill>
              </a:rPr>
              <a:t>. Якщо </a:t>
            </a:r>
            <a:r>
              <a:rPr lang="en-US" sz="2000" dirty="0">
                <a:solidFill>
                  <a:srgbClr val="C00000"/>
                </a:solidFill>
              </a:rPr>
              <a:t>f - </a:t>
            </a:r>
            <a:r>
              <a:rPr lang="uk-UA" sz="2000" dirty="0">
                <a:solidFill>
                  <a:srgbClr val="C00000"/>
                </a:solidFill>
              </a:rPr>
              <a:t>функція, а </a:t>
            </a:r>
            <a:r>
              <a:rPr lang="en-US" sz="2000" dirty="0">
                <a:solidFill>
                  <a:srgbClr val="C00000"/>
                </a:solidFill>
              </a:rPr>
              <a:t>dx - </a:t>
            </a:r>
            <a:r>
              <a:rPr lang="uk-UA" sz="2000" dirty="0" smtClean="0">
                <a:solidFill>
                  <a:srgbClr val="C00000"/>
                </a:solidFill>
              </a:rPr>
              <a:t>деяке </a:t>
            </a:r>
            <a:r>
              <a:rPr lang="uk-UA" sz="2000" dirty="0">
                <a:solidFill>
                  <a:srgbClr val="C00000"/>
                </a:solidFill>
              </a:rPr>
              <a:t>мале число, то згладжена версія </a:t>
            </a:r>
            <a:r>
              <a:rPr lang="en-US" sz="2000" dirty="0">
                <a:solidFill>
                  <a:srgbClr val="C00000"/>
                </a:solidFill>
              </a:rPr>
              <a:t>f </a:t>
            </a:r>
            <a:r>
              <a:rPr lang="uk-UA" sz="2000" dirty="0">
                <a:solidFill>
                  <a:srgbClr val="C00000"/>
                </a:solidFill>
              </a:rPr>
              <a:t>є функція, значення якої в точці </a:t>
            </a:r>
            <a:r>
              <a:rPr lang="en-US" sz="2000" dirty="0">
                <a:solidFill>
                  <a:srgbClr val="C00000"/>
                </a:solidFill>
              </a:rPr>
              <a:t>x </a:t>
            </a:r>
            <a:r>
              <a:rPr lang="uk-UA" sz="2000" dirty="0">
                <a:solidFill>
                  <a:srgbClr val="C00000"/>
                </a:solidFill>
              </a:rPr>
              <a:t>є середнє між </a:t>
            </a:r>
            <a:r>
              <a:rPr lang="en-US" sz="2000" dirty="0">
                <a:solidFill>
                  <a:srgbClr val="C00000"/>
                </a:solidFill>
              </a:rPr>
              <a:t>f (x - dx), f (x) </a:t>
            </a:r>
            <a:r>
              <a:rPr lang="uk-UA" sz="2000" dirty="0">
                <a:solidFill>
                  <a:srgbClr val="C00000"/>
                </a:solidFill>
              </a:rPr>
              <a:t>і </a:t>
            </a:r>
            <a:r>
              <a:rPr lang="en-US" sz="2000" dirty="0">
                <a:solidFill>
                  <a:srgbClr val="C00000"/>
                </a:solidFill>
              </a:rPr>
              <a:t>f (x + dx). </a:t>
            </a:r>
            <a:r>
              <a:rPr lang="uk-UA" sz="2000" dirty="0">
                <a:solidFill>
                  <a:srgbClr val="C00000"/>
                </a:solidFill>
              </a:rPr>
              <a:t>Напишіть </a:t>
            </a:r>
            <a:r>
              <a:rPr lang="uk-UA" sz="2000" dirty="0" smtClean="0">
                <a:solidFill>
                  <a:srgbClr val="C00000"/>
                </a:solidFill>
              </a:rPr>
              <a:t>процедуру</a:t>
            </a:r>
            <a:r>
              <a:rPr lang="en-US" sz="2000" dirty="0" smtClean="0">
                <a:solidFill>
                  <a:srgbClr val="C00000"/>
                </a:solidFill>
              </a:rPr>
              <a:t>, </a:t>
            </a:r>
            <a:r>
              <a:rPr lang="uk-UA" sz="2000" dirty="0">
                <a:solidFill>
                  <a:srgbClr val="C00000"/>
                </a:solidFill>
              </a:rPr>
              <a:t>яка в якості введення приймає процедуру, яка обчислює </a:t>
            </a:r>
            <a:r>
              <a:rPr lang="en-US" sz="2000" dirty="0">
                <a:solidFill>
                  <a:srgbClr val="C00000"/>
                </a:solidFill>
              </a:rPr>
              <a:t>f, </a:t>
            </a:r>
            <a:r>
              <a:rPr lang="uk-UA" sz="2000" dirty="0">
                <a:solidFill>
                  <a:srgbClr val="C00000"/>
                </a:solidFill>
              </a:rPr>
              <a:t>і повертає процедуру, яка обчислює згладжену версію </a:t>
            </a:r>
            <a:r>
              <a:rPr lang="en-US" sz="2000" dirty="0">
                <a:solidFill>
                  <a:srgbClr val="C00000"/>
                </a:solidFill>
              </a:rPr>
              <a:t>f.</a:t>
            </a:r>
            <a:endParaRPr lang="uk-UA" sz="2000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2989037"/>
            <a:ext cx="88582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 smtClean="0">
                <a:solidFill>
                  <a:srgbClr val="0000CC"/>
                </a:solidFill>
              </a:rPr>
              <a:t>Варіант 16. </a:t>
            </a:r>
            <a:r>
              <a:rPr lang="uk-UA" dirty="0" smtClean="0">
                <a:solidFill>
                  <a:srgbClr val="0000CC"/>
                </a:solidFill>
              </a:rPr>
              <a:t>Якщо </a:t>
            </a:r>
            <a:r>
              <a:rPr lang="en-US" dirty="0">
                <a:solidFill>
                  <a:srgbClr val="0000CC"/>
                </a:solidFill>
              </a:rPr>
              <a:t>f </a:t>
            </a:r>
            <a:r>
              <a:rPr lang="uk-UA" dirty="0">
                <a:solidFill>
                  <a:srgbClr val="0000CC"/>
                </a:solidFill>
              </a:rPr>
              <a:t>є чисельна функція, а </a:t>
            </a:r>
            <a:r>
              <a:rPr lang="en-US" dirty="0">
                <a:solidFill>
                  <a:srgbClr val="0000CC"/>
                </a:solidFill>
              </a:rPr>
              <a:t>n </a:t>
            </a:r>
            <a:r>
              <a:rPr lang="en-US" dirty="0" smtClean="0">
                <a:solidFill>
                  <a:srgbClr val="0000CC"/>
                </a:solidFill>
              </a:rPr>
              <a:t>– </a:t>
            </a:r>
            <a:r>
              <a:rPr lang="uk-UA" dirty="0" smtClean="0">
                <a:solidFill>
                  <a:srgbClr val="0000CC"/>
                </a:solidFill>
              </a:rPr>
              <a:t>додатне  ціле </a:t>
            </a:r>
            <a:r>
              <a:rPr lang="uk-UA" dirty="0">
                <a:solidFill>
                  <a:srgbClr val="0000CC"/>
                </a:solidFill>
              </a:rPr>
              <a:t>число, то</a:t>
            </a:r>
          </a:p>
          <a:p>
            <a:r>
              <a:rPr lang="en-US" dirty="0">
                <a:solidFill>
                  <a:srgbClr val="0000CC"/>
                </a:solidFill>
              </a:rPr>
              <a:t>n-</a:t>
            </a:r>
            <a:r>
              <a:rPr lang="uk-UA" dirty="0">
                <a:solidFill>
                  <a:srgbClr val="0000CC"/>
                </a:solidFill>
              </a:rPr>
              <a:t>кратне застосування </a:t>
            </a:r>
            <a:r>
              <a:rPr lang="en-US" dirty="0" smtClean="0">
                <a:solidFill>
                  <a:srgbClr val="0000CC"/>
                </a:solidFill>
              </a:rPr>
              <a:t>f </a:t>
            </a:r>
            <a:r>
              <a:rPr lang="uk-UA" dirty="0" smtClean="0">
                <a:solidFill>
                  <a:srgbClr val="0000CC"/>
                </a:solidFill>
              </a:rPr>
              <a:t>визначається </a:t>
            </a:r>
            <a:r>
              <a:rPr lang="uk-UA" dirty="0">
                <a:solidFill>
                  <a:srgbClr val="0000CC"/>
                </a:solidFill>
              </a:rPr>
              <a:t>як функція, значення якої в точці </a:t>
            </a:r>
            <a:r>
              <a:rPr lang="en-US" dirty="0">
                <a:solidFill>
                  <a:srgbClr val="0000CC"/>
                </a:solidFill>
              </a:rPr>
              <a:t>x </a:t>
            </a:r>
            <a:r>
              <a:rPr lang="ru-RU" dirty="0" smtClean="0">
                <a:solidFill>
                  <a:srgbClr val="0000CC"/>
                </a:solidFill>
              </a:rPr>
              <a:t>до</a:t>
            </a:r>
            <a:r>
              <a:rPr lang="uk-UA" dirty="0" err="1" smtClean="0">
                <a:solidFill>
                  <a:srgbClr val="0000CC"/>
                </a:solidFill>
              </a:rPr>
              <a:t>рівнює</a:t>
            </a:r>
            <a:r>
              <a:rPr lang="uk-UA" dirty="0" smtClean="0">
                <a:solidFill>
                  <a:srgbClr val="0000CC"/>
                </a:solidFill>
              </a:rPr>
              <a:t>    </a:t>
            </a:r>
            <a:r>
              <a:rPr lang="en-US" dirty="0" smtClean="0">
                <a:solidFill>
                  <a:srgbClr val="0000CC"/>
                </a:solidFill>
              </a:rPr>
              <a:t> f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uk-UA" dirty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f (... (f (x))...)). </a:t>
            </a:r>
            <a:r>
              <a:rPr lang="uk-UA" dirty="0" smtClean="0">
                <a:solidFill>
                  <a:srgbClr val="0000CC"/>
                </a:solidFill>
              </a:rPr>
              <a:t>Наприклад</a:t>
            </a:r>
            <a:r>
              <a:rPr lang="uk-UA" dirty="0">
                <a:solidFill>
                  <a:srgbClr val="0000CC"/>
                </a:solidFill>
              </a:rPr>
              <a:t>, якщо </a:t>
            </a:r>
            <a:r>
              <a:rPr lang="en-US" dirty="0">
                <a:solidFill>
                  <a:srgbClr val="0000CC"/>
                </a:solidFill>
              </a:rPr>
              <a:t>f </a:t>
            </a:r>
            <a:r>
              <a:rPr lang="uk-UA" dirty="0">
                <a:solidFill>
                  <a:srgbClr val="0000CC"/>
                </a:solidFill>
              </a:rPr>
              <a:t>є операція зведення в квадрат, то </a:t>
            </a:r>
            <a:r>
              <a:rPr lang="en-US" dirty="0">
                <a:solidFill>
                  <a:srgbClr val="0000CC"/>
                </a:solidFill>
              </a:rPr>
              <a:t>n-</a:t>
            </a:r>
            <a:r>
              <a:rPr lang="uk-UA" dirty="0">
                <a:solidFill>
                  <a:srgbClr val="0000CC"/>
                </a:solidFill>
              </a:rPr>
              <a:t>кратне </a:t>
            </a:r>
            <a:r>
              <a:rPr lang="uk-UA" dirty="0" smtClean="0">
                <a:solidFill>
                  <a:srgbClr val="0000CC"/>
                </a:solidFill>
              </a:rPr>
              <a:t>застосування </a:t>
            </a:r>
            <a:r>
              <a:rPr lang="en-US" dirty="0" smtClean="0">
                <a:solidFill>
                  <a:srgbClr val="0000CC"/>
                </a:solidFill>
              </a:rPr>
              <a:t>f 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uk-UA" dirty="0">
                <a:solidFill>
                  <a:srgbClr val="0000CC"/>
                </a:solidFill>
              </a:rPr>
              <a:t>є функція, яка зводить свій аргумент в 2</a:t>
            </a:r>
            <a:r>
              <a:rPr lang="en-US" baseline="30000" dirty="0" smtClean="0">
                <a:solidFill>
                  <a:srgbClr val="0000CC"/>
                </a:solidFill>
              </a:rPr>
              <a:t>n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uk-UA" dirty="0" smtClean="0">
                <a:solidFill>
                  <a:srgbClr val="0000CC"/>
                </a:solidFill>
              </a:rPr>
              <a:t>степінь</a:t>
            </a:r>
            <a:r>
              <a:rPr lang="uk-UA" dirty="0">
                <a:solidFill>
                  <a:srgbClr val="0000CC"/>
                </a:solidFill>
              </a:rPr>
              <a:t>. Напишіть процедуру, </a:t>
            </a:r>
            <a:r>
              <a:rPr lang="uk-UA" dirty="0" smtClean="0">
                <a:solidFill>
                  <a:srgbClr val="0000CC"/>
                </a:solidFill>
              </a:rPr>
              <a:t>яка приймає </a:t>
            </a:r>
            <a:r>
              <a:rPr lang="uk-UA" dirty="0">
                <a:solidFill>
                  <a:srgbClr val="0000CC"/>
                </a:solidFill>
              </a:rPr>
              <a:t>в якості введення процедуру, яка обчислює </a:t>
            </a:r>
            <a:r>
              <a:rPr lang="en-US" dirty="0">
                <a:solidFill>
                  <a:srgbClr val="0000CC"/>
                </a:solidFill>
              </a:rPr>
              <a:t>f, </a:t>
            </a:r>
            <a:r>
              <a:rPr lang="uk-UA" dirty="0">
                <a:solidFill>
                  <a:srgbClr val="0000CC"/>
                </a:solidFill>
              </a:rPr>
              <a:t>і </a:t>
            </a:r>
            <a:r>
              <a:rPr lang="uk-UA" dirty="0" smtClean="0">
                <a:solidFill>
                  <a:srgbClr val="0000CC"/>
                </a:solidFill>
              </a:rPr>
              <a:t>додатне ціле </a:t>
            </a:r>
            <a:r>
              <a:rPr lang="en-US" dirty="0">
                <a:solidFill>
                  <a:srgbClr val="0000CC"/>
                </a:solidFill>
              </a:rPr>
              <a:t>n, </a:t>
            </a:r>
            <a:r>
              <a:rPr lang="uk-UA" dirty="0">
                <a:solidFill>
                  <a:srgbClr val="0000CC"/>
                </a:solidFill>
              </a:rPr>
              <a:t>і повертає процедуру, яка обчислює </a:t>
            </a:r>
            <a:r>
              <a:rPr lang="en-US" dirty="0">
                <a:solidFill>
                  <a:srgbClr val="0000CC"/>
                </a:solidFill>
              </a:rPr>
              <a:t>n-</a:t>
            </a:r>
            <a:r>
              <a:rPr lang="uk-UA" dirty="0">
                <a:solidFill>
                  <a:srgbClr val="0000CC"/>
                </a:solidFill>
              </a:rPr>
              <a:t>кратне застосування </a:t>
            </a:r>
            <a:r>
              <a:rPr lang="en-US" dirty="0">
                <a:solidFill>
                  <a:srgbClr val="0000CC"/>
                </a:solidFill>
              </a:rPr>
              <a:t>f.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4935498"/>
            <a:ext cx="90868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 smtClean="0"/>
              <a:t>Варіант 17. </a:t>
            </a:r>
            <a:r>
              <a:rPr lang="uk-UA" dirty="0" smtClean="0"/>
              <a:t>Визначте процедуру</a:t>
            </a:r>
            <a:r>
              <a:rPr lang="en-US" dirty="0" smtClean="0"/>
              <a:t>, </a:t>
            </a:r>
            <a:r>
              <a:rPr lang="uk-UA" dirty="0"/>
              <a:t>яка приймає як аргумент процедуру з одним аргументом і повертає процедуру, яка застосовує вихідну процедуру двічі. Наприклад, якщо процедура </a:t>
            </a:r>
            <a:r>
              <a:rPr lang="en-US" dirty="0" err="1"/>
              <a:t>inc</a:t>
            </a:r>
            <a:r>
              <a:rPr lang="en-US" dirty="0"/>
              <a:t> </a:t>
            </a:r>
            <a:r>
              <a:rPr lang="uk-UA" dirty="0"/>
              <a:t>додає до свого аргументу 1, то (</a:t>
            </a:r>
            <a:r>
              <a:rPr lang="en-US" dirty="0"/>
              <a:t>double </a:t>
            </a:r>
            <a:r>
              <a:rPr lang="en-US" dirty="0" err="1"/>
              <a:t>inc</a:t>
            </a:r>
            <a:r>
              <a:rPr lang="en-US" dirty="0"/>
              <a:t>) </a:t>
            </a:r>
            <a:r>
              <a:rPr lang="uk-UA" dirty="0"/>
              <a:t>повинна бути процедурою, яка додає 2.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7151" y="919504"/>
            <a:ext cx="90868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Завдання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написати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процедури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що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обчислюють</a:t>
            </a:r>
            <a:r>
              <a:rPr lang="ru-RU" sz="2000" b="1" dirty="0" smtClean="0"/>
              <a:t>  </a:t>
            </a:r>
            <a:r>
              <a:rPr lang="ru-RU" sz="2000" b="1" dirty="0" err="1" smtClean="0"/>
              <a:t>задану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функцію</a:t>
            </a:r>
            <a:r>
              <a:rPr lang="ru-RU" sz="2000" b="1" dirty="0" smtClean="0"/>
              <a:t> за </a:t>
            </a:r>
            <a:r>
              <a:rPr lang="ru-RU" sz="2000" b="1" dirty="0" err="1" smtClean="0"/>
              <a:t>допомогою</a:t>
            </a:r>
            <a:r>
              <a:rPr lang="ru-RU" sz="2000" b="1" dirty="0" smtClean="0"/>
              <a:t> </a:t>
            </a:r>
            <a:r>
              <a:rPr lang="en-US" sz="2000" b="1" dirty="0" smtClean="0"/>
              <a:t>lambda </a:t>
            </a:r>
            <a:r>
              <a:rPr lang="ru-RU" sz="2000" b="1" dirty="0" smtClean="0"/>
              <a:t> та </a:t>
            </a:r>
            <a:r>
              <a:rPr lang="en-US" sz="2000" b="1" dirty="0" smtClean="0"/>
              <a:t>let 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виразів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47649" y="381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 smtClean="0"/>
              <a:t>Лабораторна</a:t>
            </a:r>
            <a:r>
              <a:rPr lang="ru-RU" sz="3200" b="1" dirty="0" smtClean="0"/>
              <a:t> робота 3. </a:t>
            </a:r>
            <a:r>
              <a:rPr lang="ru-RU" sz="3200" b="1" dirty="0" err="1" smtClean="0"/>
              <a:t>Форми</a:t>
            </a:r>
            <a:r>
              <a:rPr lang="ru-RU" sz="3200" b="1" dirty="0" smtClean="0"/>
              <a:t> </a:t>
            </a:r>
            <a:r>
              <a:rPr lang="en-US" sz="3200" b="1" dirty="0" smtClean="0"/>
              <a:t>lambda</a:t>
            </a:r>
            <a:r>
              <a:rPr lang="ru-RU" sz="3200" b="1" dirty="0" smtClean="0"/>
              <a:t> та </a:t>
            </a:r>
            <a:r>
              <a:rPr lang="en-US" sz="3200" b="1" dirty="0" smtClean="0"/>
              <a:t>let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11045376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34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81001" y="381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/>
              <a:t>Джерела</a:t>
            </a:r>
            <a:endParaRPr lang="uk-UA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1000" y="1062335"/>
            <a:ext cx="85725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1. </a:t>
            </a:r>
            <a:r>
              <a:rPr lang="en-US" dirty="0" smtClean="0"/>
              <a:t>Harold Abelson</a:t>
            </a:r>
            <a:r>
              <a:rPr lang="uk-UA" dirty="0" smtClean="0"/>
              <a:t>,</a:t>
            </a:r>
            <a:r>
              <a:rPr lang="en-US" dirty="0" smtClean="0"/>
              <a:t> </a:t>
            </a:r>
            <a:r>
              <a:rPr lang="en-US" dirty="0"/>
              <a:t>Gerald Jay </a:t>
            </a:r>
            <a:r>
              <a:rPr lang="en-US" dirty="0" err="1" smtClean="0"/>
              <a:t>Sussman</a:t>
            </a:r>
            <a:r>
              <a:rPr lang="uk-UA" dirty="0" smtClean="0"/>
              <a:t>,</a:t>
            </a:r>
            <a:r>
              <a:rPr lang="en-US" dirty="0" smtClean="0"/>
              <a:t> </a:t>
            </a:r>
            <a:r>
              <a:rPr lang="en-US" dirty="0"/>
              <a:t>Julie </a:t>
            </a:r>
            <a:r>
              <a:rPr lang="en-US" dirty="0" err="1" smtClean="0"/>
              <a:t>Sussman</a:t>
            </a:r>
            <a:r>
              <a:rPr lang="uk-UA" dirty="0" smtClean="0"/>
              <a:t>. </a:t>
            </a:r>
            <a:r>
              <a:rPr lang="en-US" dirty="0"/>
              <a:t>Structure and Interpretation</a:t>
            </a:r>
          </a:p>
          <a:p>
            <a:r>
              <a:rPr lang="en-US" dirty="0"/>
              <a:t>of Computer </a:t>
            </a:r>
            <a:r>
              <a:rPr lang="en-US" dirty="0" smtClean="0"/>
              <a:t>Programs</a:t>
            </a:r>
            <a:r>
              <a:rPr lang="uk-UA" dirty="0" smtClean="0"/>
              <a:t>. </a:t>
            </a:r>
            <a:r>
              <a:rPr lang="en-US" dirty="0"/>
              <a:t>The MIT </a:t>
            </a:r>
            <a:r>
              <a:rPr lang="en-US" dirty="0" smtClean="0"/>
              <a:t>Press</a:t>
            </a:r>
            <a:r>
              <a:rPr lang="uk-UA" dirty="0" smtClean="0"/>
              <a:t>. 2005 (</a:t>
            </a:r>
            <a:r>
              <a:rPr lang="uk-UA" dirty="0" err="1"/>
              <a:t>Харольд</a:t>
            </a:r>
            <a:r>
              <a:rPr lang="uk-UA" dirty="0"/>
              <a:t> </a:t>
            </a:r>
            <a:r>
              <a:rPr lang="uk-UA" dirty="0" err="1" smtClean="0"/>
              <a:t>Абельсон</a:t>
            </a:r>
            <a:r>
              <a:rPr lang="uk-UA" dirty="0" smtClean="0"/>
              <a:t>, Джеральд </a:t>
            </a:r>
            <a:r>
              <a:rPr lang="uk-UA" dirty="0" err="1" smtClean="0"/>
              <a:t>Джей</a:t>
            </a:r>
            <a:r>
              <a:rPr lang="uk-UA" dirty="0" smtClean="0"/>
              <a:t> </a:t>
            </a:r>
            <a:r>
              <a:rPr lang="uk-UA" dirty="0" err="1" smtClean="0"/>
              <a:t>Сассман</a:t>
            </a:r>
            <a:r>
              <a:rPr lang="uk-UA" dirty="0" smtClean="0"/>
              <a:t>, </a:t>
            </a:r>
            <a:r>
              <a:rPr lang="uk-UA" dirty="0" err="1" smtClean="0"/>
              <a:t>Джули</a:t>
            </a:r>
            <a:r>
              <a:rPr lang="uk-UA" dirty="0" smtClean="0"/>
              <a:t> </a:t>
            </a:r>
            <a:r>
              <a:rPr lang="uk-UA" dirty="0" err="1" smtClean="0"/>
              <a:t>Сассман</a:t>
            </a:r>
            <a:r>
              <a:rPr lang="uk-UA" dirty="0" smtClean="0"/>
              <a:t>. </a:t>
            </a:r>
            <a:r>
              <a:rPr lang="uk-UA" dirty="0"/>
              <a:t>Структура и </a:t>
            </a:r>
            <a:r>
              <a:rPr lang="uk-UA" dirty="0" err="1" smtClean="0"/>
              <a:t>интерпретация</a:t>
            </a:r>
            <a:r>
              <a:rPr lang="uk-UA" dirty="0" smtClean="0"/>
              <a:t> </a:t>
            </a:r>
            <a:r>
              <a:rPr lang="uk-UA" dirty="0" err="1" smtClean="0"/>
              <a:t>компьютерных</a:t>
            </a:r>
            <a:r>
              <a:rPr lang="uk-UA" dirty="0" smtClean="0"/>
              <a:t> </a:t>
            </a:r>
            <a:r>
              <a:rPr lang="uk-UA" dirty="0" err="1" smtClean="0"/>
              <a:t>программ</a:t>
            </a:r>
            <a:r>
              <a:rPr lang="uk-UA" dirty="0" smtClean="0"/>
              <a:t>.</a:t>
            </a:r>
            <a:endParaRPr lang="uk-UA" dirty="0"/>
          </a:p>
          <a:p>
            <a:r>
              <a:rPr lang="uk-UA" dirty="0" smtClean="0"/>
              <a:t>«</a:t>
            </a:r>
            <a:r>
              <a:rPr lang="uk-UA" dirty="0" err="1" smtClean="0"/>
              <a:t>Добросвет</a:t>
            </a:r>
            <a:r>
              <a:rPr lang="uk-UA" dirty="0" smtClean="0"/>
              <a:t>», </a:t>
            </a:r>
            <a:r>
              <a:rPr lang="uk-UA" dirty="0"/>
              <a:t>2006</a:t>
            </a:r>
            <a:r>
              <a:rPr lang="uk-UA" dirty="0" smtClean="0"/>
              <a:t>) </a:t>
            </a:r>
          </a:p>
          <a:p>
            <a:r>
              <a:rPr lang="uk-UA" dirty="0" smtClean="0"/>
              <a:t>2. </a:t>
            </a:r>
            <a:r>
              <a:rPr lang="uk-UA" dirty="0" err="1" smtClean="0"/>
              <a:t>Филд</a:t>
            </a:r>
            <a:r>
              <a:rPr lang="uk-UA" dirty="0" smtClean="0"/>
              <a:t>. А., </a:t>
            </a:r>
            <a:r>
              <a:rPr lang="uk-UA" dirty="0" err="1" smtClean="0"/>
              <a:t>Харрисон</a:t>
            </a:r>
            <a:r>
              <a:rPr lang="uk-UA" dirty="0" smtClean="0"/>
              <a:t>  П. </a:t>
            </a:r>
            <a:r>
              <a:rPr lang="uk-UA" dirty="0" err="1" smtClean="0"/>
              <a:t>Функциональное</a:t>
            </a:r>
            <a:r>
              <a:rPr lang="uk-UA" dirty="0" smtClean="0"/>
              <a:t> </a:t>
            </a:r>
            <a:r>
              <a:rPr lang="uk-UA" dirty="0" err="1" smtClean="0"/>
              <a:t>программирование</a:t>
            </a:r>
            <a:r>
              <a:rPr lang="uk-UA" dirty="0" smtClean="0"/>
              <a:t>. –М.: «Мир», 1993</a:t>
            </a:r>
          </a:p>
          <a:p>
            <a:r>
              <a:rPr lang="uk-UA" dirty="0" smtClean="0"/>
              <a:t>3.</a:t>
            </a:r>
            <a:r>
              <a:rPr lang="ru-RU" dirty="0"/>
              <a:t> </a:t>
            </a:r>
            <a:r>
              <a:rPr lang="ru-RU" dirty="0" smtClean="0"/>
              <a:t>Городня Л. Введение </a:t>
            </a:r>
            <a:r>
              <a:rPr lang="ru-RU" dirty="0"/>
              <a:t>программирование на языке </a:t>
            </a:r>
            <a:r>
              <a:rPr lang="ru-RU" dirty="0" smtClean="0"/>
              <a:t>Лисп. </a:t>
            </a:r>
            <a:r>
              <a:rPr lang="en-US" dirty="0" smtClean="0"/>
              <a:t>http</a:t>
            </a:r>
            <a:r>
              <a:rPr lang="en-US" dirty="0"/>
              <a:t>://ict.edu.ru/ft/005133/prog_lisp.pdf</a:t>
            </a:r>
            <a:r>
              <a:rPr lang="uk-UA" dirty="0" smtClean="0"/>
              <a:t>     </a:t>
            </a:r>
          </a:p>
          <a:p>
            <a:r>
              <a:rPr lang="uk-UA" dirty="0" smtClean="0"/>
              <a:t>4. </a:t>
            </a:r>
            <a:r>
              <a:rPr lang="uk-UA" dirty="0" err="1" smtClean="0"/>
              <a:t>Хювенен</a:t>
            </a:r>
            <a:r>
              <a:rPr lang="uk-UA" dirty="0" smtClean="0"/>
              <a:t> Є.  </a:t>
            </a:r>
            <a:r>
              <a:rPr lang="uk-UA" dirty="0" err="1" smtClean="0"/>
              <a:t>Сеппянен</a:t>
            </a:r>
            <a:r>
              <a:rPr lang="uk-UA" dirty="0" smtClean="0"/>
              <a:t> И. Мир </a:t>
            </a:r>
            <a:r>
              <a:rPr lang="uk-UA" dirty="0" err="1" smtClean="0"/>
              <a:t>Лиспа</a:t>
            </a:r>
            <a:r>
              <a:rPr lang="uk-UA" dirty="0" smtClean="0"/>
              <a:t>. Т.1. </a:t>
            </a:r>
            <a:r>
              <a:rPr lang="uk-UA" dirty="0" err="1" smtClean="0"/>
              <a:t>Введение</a:t>
            </a:r>
            <a:r>
              <a:rPr lang="uk-UA" dirty="0" smtClean="0"/>
              <a:t> в </a:t>
            </a:r>
            <a:r>
              <a:rPr lang="uk-UA" dirty="0" err="1"/>
              <a:t>Л</a:t>
            </a:r>
            <a:r>
              <a:rPr lang="uk-UA" dirty="0" err="1" smtClean="0"/>
              <a:t>исп</a:t>
            </a:r>
            <a:r>
              <a:rPr lang="uk-UA" dirty="0" smtClean="0"/>
              <a:t> и </a:t>
            </a:r>
            <a:r>
              <a:rPr lang="uk-UA" dirty="0" err="1" smtClean="0"/>
              <a:t>функциональное</a:t>
            </a:r>
            <a:r>
              <a:rPr lang="uk-UA" dirty="0" smtClean="0"/>
              <a:t> </a:t>
            </a:r>
            <a:r>
              <a:rPr lang="uk-UA" dirty="0" err="1" smtClean="0"/>
              <a:t>программирование</a:t>
            </a:r>
            <a:r>
              <a:rPr lang="uk-UA" dirty="0" smtClean="0"/>
              <a:t>. 1990 </a:t>
            </a:r>
            <a:r>
              <a:rPr lang="en-US" dirty="0" smtClean="0">
                <a:hlinkClick r:id="rId2"/>
              </a:rPr>
              <a:t>bydlokoder.ru/</a:t>
            </a:r>
            <a:r>
              <a:rPr lang="en-US" dirty="0" err="1" smtClean="0">
                <a:hlinkClick r:id="rId2"/>
              </a:rPr>
              <a:t>index.php?p</a:t>
            </a:r>
            <a:r>
              <a:rPr lang="en-US" dirty="0" smtClean="0">
                <a:hlinkClick r:id="rId2"/>
              </a:rPr>
              <a:t>=</a:t>
            </a:r>
            <a:r>
              <a:rPr lang="en-US" dirty="0" err="1" smtClean="0">
                <a:hlinkClick r:id="rId2"/>
              </a:rPr>
              <a:t>books_LISP</a:t>
            </a:r>
            <a:endParaRPr lang="uk-UA" dirty="0" smtClean="0">
              <a:hlinkClick r:id="rId2"/>
            </a:endParaRPr>
          </a:p>
          <a:p>
            <a:pPr fontAlgn="base"/>
            <a:r>
              <a:rPr lang="uk-UA" dirty="0" smtClean="0"/>
              <a:t>5. </a:t>
            </a:r>
            <a:r>
              <a:rPr lang="ru-RU" i="1" dirty="0" err="1"/>
              <a:t>Кристиан</a:t>
            </a:r>
            <a:r>
              <a:rPr lang="ru-RU" i="1" dirty="0"/>
              <a:t> </a:t>
            </a:r>
            <a:r>
              <a:rPr lang="ru-RU" i="1" dirty="0" err="1" smtClean="0"/>
              <a:t>Кеннек</a:t>
            </a:r>
            <a:r>
              <a:rPr lang="ru-RU" b="1" i="1" dirty="0" smtClean="0"/>
              <a:t>. </a:t>
            </a:r>
            <a:r>
              <a:rPr lang="ru-RU" dirty="0" smtClean="0"/>
              <a:t>Интерпретация Лиспа </a:t>
            </a:r>
            <a:r>
              <a:rPr lang="ru-RU" dirty="0"/>
              <a:t>и </a:t>
            </a:r>
            <a:r>
              <a:rPr lang="ru-RU" dirty="0" err="1" smtClean="0"/>
              <a:t>Scheme</a:t>
            </a:r>
            <a:r>
              <a:rPr lang="ru-RU" dirty="0" smtClean="0"/>
              <a:t>. </a:t>
            </a:r>
            <a:r>
              <a:rPr lang="ru-RU" dirty="0" err="1" smtClean="0"/>
              <a:t>Електронний</a:t>
            </a:r>
            <a:r>
              <a:rPr lang="ru-RU" dirty="0" smtClean="0"/>
              <a:t> ресурс. Режим доступу: </a:t>
            </a:r>
            <a:r>
              <a:rPr lang="en-US" dirty="0">
                <a:hlinkClick r:id="rId3"/>
              </a:rPr>
              <a:t>http://blog.ilammy.net/lisp</a:t>
            </a:r>
            <a:r>
              <a:rPr lang="en-US" dirty="0" smtClean="0">
                <a:hlinkClick r:id="rId3"/>
              </a:rPr>
              <a:t>/</a:t>
            </a:r>
            <a:r>
              <a:rPr lang="uk-UA" dirty="0" smtClean="0"/>
              <a:t> </a:t>
            </a:r>
            <a:endParaRPr lang="ru-RU" dirty="0"/>
          </a:p>
          <a:p>
            <a:endParaRPr lang="en-US" dirty="0">
              <a:hlinkClick r:id="rId2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348650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846718" y="3421092"/>
            <a:ext cx="3571336" cy="2386222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ru-RU" sz="3200" i="0" dirty="0" err="1" smtClean="0"/>
              <a:t>Дякую</a:t>
            </a:r>
            <a:r>
              <a:rPr lang="ru-RU" sz="3200" i="0" dirty="0" smtClean="0"/>
              <a:t> за </a:t>
            </a:r>
            <a:r>
              <a:rPr lang="ru-RU" sz="3200" i="0" dirty="0" err="1" smtClean="0"/>
              <a:t>увагу</a:t>
            </a:r>
            <a:r>
              <a:rPr lang="ru-RU" sz="3200" i="0" dirty="0" smtClean="0"/>
              <a:t/>
            </a:r>
            <a:br>
              <a:rPr lang="ru-RU" sz="3200" i="0" dirty="0" smtClean="0"/>
            </a:br>
            <a:r>
              <a:rPr lang="ru-RU" sz="3200" i="0" dirty="0" smtClean="0"/>
              <a:t/>
            </a:r>
            <a:br>
              <a:rPr lang="ru-RU" sz="3200" i="0" dirty="0" smtClean="0"/>
            </a:br>
            <a:r>
              <a:rPr lang="ru-RU" sz="3200" i="0" dirty="0" err="1" smtClean="0"/>
              <a:t>Ковалюк</a:t>
            </a:r>
            <a:r>
              <a:rPr lang="ru-RU" sz="3200" i="0" dirty="0" smtClean="0"/>
              <a:t> Т.В.</a:t>
            </a:r>
            <a:br>
              <a:rPr lang="ru-RU" sz="3200" i="0" dirty="0" smtClean="0"/>
            </a:br>
            <a:r>
              <a:rPr lang="en-US" sz="3200" i="0" dirty="0" smtClean="0"/>
              <a:t/>
            </a:r>
            <a:br>
              <a:rPr lang="en-US" sz="3200" i="0" dirty="0" smtClean="0"/>
            </a:br>
            <a:r>
              <a:rPr lang="en-US" sz="3200" i="0" dirty="0" smtClean="0"/>
              <a:t>tkovalyuk@ukr.net</a:t>
            </a:r>
            <a:endParaRPr lang="ru-RU" sz="3200" i="0" dirty="0" smtClean="0"/>
          </a:p>
        </p:txBody>
      </p:sp>
      <p:pic>
        <p:nvPicPr>
          <p:cNvPr id="70661" name="Picture 5" descr="ANd9GcQfRAMGvaITjHKv-8GiA7KwFgna0QO5-LFIqBY4IFutPos_i416G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052513"/>
            <a:ext cx="3765550" cy="235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11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29184" y="974848"/>
            <a:ext cx="8183048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dirty="0" err="1" smtClean="0">
                <a:ea typeface="Bookman Old Style" panose="02050604050505020204" pitchFamily="18" charset="0"/>
                <a:cs typeface="Arial" panose="020B0604020202020204" pitchFamily="34" charset="0"/>
              </a:rPr>
              <a:t>Процедури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, по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суті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, є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абстракціями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,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які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200" dirty="0" err="1" smtClean="0">
                <a:ea typeface="Bookman Old Style" panose="02050604050505020204" pitchFamily="18" charset="0"/>
                <a:cs typeface="Arial" panose="020B0604020202020204" pitchFamily="34" charset="0"/>
              </a:rPr>
              <a:t>описують</a:t>
            </a:r>
            <a:r>
              <a:rPr lang="ru-RU" sz="2200" dirty="0" smtClean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складові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операції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над числами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безвідносно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до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конкретних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200" dirty="0" err="1" smtClean="0">
                <a:ea typeface="Bookman Old Style" panose="02050604050505020204" pitchFamily="18" charset="0"/>
                <a:cs typeface="Arial" panose="020B0604020202020204" pitchFamily="34" charset="0"/>
              </a:rPr>
              <a:t>значень</a:t>
            </a:r>
            <a:r>
              <a:rPr lang="ru-RU" sz="2200" dirty="0" smtClean="0">
                <a:ea typeface="Bookman Old Style" panose="02050604050505020204" pitchFamily="18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dirty="0" smtClean="0">
                <a:ea typeface="Bookman Old Style" panose="02050604050505020204" pitchFamily="18" charset="0"/>
                <a:cs typeface="Arial" panose="020B0604020202020204" pitchFamily="34" charset="0"/>
              </a:rPr>
              <a:t>Часто 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одна і та ж схема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програми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використовується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з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різними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процедурами. </a:t>
            </a:r>
            <a:endParaRPr lang="ru-RU" sz="2200" dirty="0" smtClean="0">
              <a:ea typeface="Bookman Old Style" panose="02050604050505020204" pitchFamily="18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dirty="0" smtClean="0">
                <a:ea typeface="Bookman Old Style" panose="02050604050505020204" pitchFamily="18" charset="0"/>
                <a:cs typeface="Arial" panose="020B0604020202020204" pitchFamily="34" charset="0"/>
              </a:rPr>
              <a:t>Для 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того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щоб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висловити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ці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схеми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як </a:t>
            </a:r>
            <a:r>
              <a:rPr lang="ru-RU" sz="2200" dirty="0" err="1" smtClean="0">
                <a:ea typeface="Bookman Old Style" panose="02050604050505020204" pitchFamily="18" charset="0"/>
                <a:cs typeface="Arial" panose="020B0604020202020204" pitchFamily="34" charset="0"/>
              </a:rPr>
              <a:t>поняття</a:t>
            </a:r>
            <a:r>
              <a:rPr lang="ru-RU" sz="2200" dirty="0" smtClean="0">
                <a:ea typeface="Bookman Old Style" panose="02050604050505020204" pitchFamily="18" charset="0"/>
                <a:cs typeface="Arial" panose="020B0604020202020204" pitchFamily="34" charset="0"/>
              </a:rPr>
              <a:t>, 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потрібно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будувати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процедури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,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які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приймають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інші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процедури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як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аргументи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або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повертають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їх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як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значення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. </a:t>
            </a:r>
            <a:endParaRPr lang="ru-RU" sz="2200" dirty="0" smtClean="0">
              <a:ea typeface="Bookman Old Style" panose="02050604050505020204" pitchFamily="18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dirty="0" smtClean="0">
                <a:ea typeface="Bookman Old Style" panose="02050604050505020204" pitchFamily="18" charset="0"/>
                <a:cs typeface="Arial" panose="020B0604020202020204" pitchFamily="34" charset="0"/>
              </a:rPr>
              <a:t>Процедура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,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маніпулює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іншими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процедурами,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називається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200" b="1" dirty="0">
                <a:solidFill>
                  <a:srgbClr val="0000CC"/>
                </a:solidFill>
                <a:ea typeface="Bookman Old Style" panose="02050604050505020204" pitchFamily="18" charset="0"/>
                <a:cs typeface="Arial" panose="020B0604020202020204" pitchFamily="34" charset="0"/>
              </a:rPr>
              <a:t>процедурою </a:t>
            </a:r>
            <a:r>
              <a:rPr lang="ru-RU" sz="2200" b="1" dirty="0" err="1">
                <a:solidFill>
                  <a:srgbClr val="0000CC"/>
                </a:solidFill>
                <a:ea typeface="Bookman Old Style" panose="02050604050505020204" pitchFamily="18" charset="0"/>
                <a:cs typeface="Arial" panose="020B0604020202020204" pitchFamily="34" charset="0"/>
              </a:rPr>
              <a:t>вищого</a:t>
            </a:r>
            <a:r>
              <a:rPr lang="ru-RU" sz="2200" b="1" dirty="0">
                <a:solidFill>
                  <a:srgbClr val="0000CC"/>
                </a:solidFill>
                <a:ea typeface="Bookman Old Style" panose="02050604050505020204" pitchFamily="18" charset="0"/>
                <a:cs typeface="Arial" panose="020B0604020202020204" pitchFamily="34" charset="0"/>
              </a:rPr>
              <a:t> порядку (</a:t>
            </a:r>
            <a:r>
              <a:rPr lang="en-US" sz="2200" b="1" dirty="0">
                <a:solidFill>
                  <a:srgbClr val="0000CC"/>
                </a:solidFill>
                <a:ea typeface="Bookman Old Style" panose="02050604050505020204" pitchFamily="18" charset="0"/>
                <a:cs typeface="Arial" panose="020B0604020202020204" pitchFamily="34" charset="0"/>
              </a:rPr>
              <a:t>higher-order procedure).</a:t>
            </a:r>
            <a:endParaRPr lang="ru-RU" sz="2200" b="1" dirty="0">
              <a:solidFill>
                <a:srgbClr val="0000CC"/>
              </a:solidFill>
              <a:effectLst/>
              <a:ea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39680" y="0"/>
            <a:ext cx="18501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uk-UA" sz="32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Вступ</a:t>
            </a:r>
            <a:endParaRPr lang="ru-RU" sz="32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10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393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/>
              <a:t>Процедури як аргументи</a:t>
            </a:r>
            <a:endParaRPr lang="uk-UA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00050" y="743635"/>
            <a:ext cx="87439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err="1"/>
              <a:t>Розглянемо</a:t>
            </a:r>
            <a:r>
              <a:rPr lang="ru-RU" sz="2000" b="1" dirty="0"/>
              <a:t> </a:t>
            </a:r>
            <a:r>
              <a:rPr lang="ru-RU" sz="2000" b="1" dirty="0" err="1"/>
              <a:t>наступні</a:t>
            </a:r>
            <a:r>
              <a:rPr lang="ru-RU" sz="2000" b="1" dirty="0"/>
              <a:t> три </a:t>
            </a:r>
            <a:r>
              <a:rPr lang="ru-RU" sz="2000" b="1" dirty="0" err="1"/>
              <a:t>процедури</a:t>
            </a:r>
            <a:r>
              <a:rPr lang="ru-RU" sz="2000" dirty="0"/>
              <a:t>. </a:t>
            </a:r>
            <a:endParaRPr lang="ru-RU" sz="2000" dirty="0" smtClean="0"/>
          </a:p>
          <a:p>
            <a:r>
              <a:rPr lang="ru-RU" sz="2000" dirty="0" smtClean="0"/>
              <a:t>Перша </a:t>
            </a:r>
            <a:r>
              <a:rPr lang="ru-RU" sz="2000" dirty="0"/>
              <a:t>з них </a:t>
            </a:r>
            <a:r>
              <a:rPr lang="ru-RU" sz="2000" dirty="0" err="1"/>
              <a:t>обчислює</a:t>
            </a:r>
            <a:r>
              <a:rPr lang="ru-RU" sz="2000" dirty="0"/>
              <a:t> суму </a:t>
            </a:r>
            <a:r>
              <a:rPr lang="ru-RU" sz="2000" dirty="0" err="1"/>
              <a:t>цілих</a:t>
            </a:r>
            <a:r>
              <a:rPr lang="ru-RU" sz="2000" dirty="0"/>
              <a:t> чисел </a:t>
            </a:r>
            <a:r>
              <a:rPr lang="ru-RU" sz="2000" dirty="0" err="1"/>
              <a:t>від</a:t>
            </a:r>
            <a:r>
              <a:rPr lang="ru-RU" sz="2000" dirty="0"/>
              <a:t> a до b:</a:t>
            </a:r>
            <a:endParaRPr lang="uk-UA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866900" y="1628507"/>
            <a:ext cx="4572000" cy="120032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(sum-integers a b)</a:t>
            </a:r>
          </a:p>
          <a:p>
            <a:r>
              <a:rPr lang="ru-RU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(&gt; a b)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0</a:t>
            </a:r>
            <a:endParaRPr lang="uk-UA" dirty="0">
              <a:solidFill>
                <a:srgbClr val="0000CC"/>
              </a:solidFill>
            </a:endParaRPr>
          </a:p>
          <a:p>
            <a:r>
              <a:rPr lang="ru-RU" dirty="0" smtClean="0">
                <a:solidFill>
                  <a:srgbClr val="0000CC"/>
                </a:solidFill>
              </a:rPr>
              <a:t>        </a:t>
            </a:r>
            <a:r>
              <a:rPr lang="en-US" dirty="0" smtClean="0">
                <a:solidFill>
                  <a:srgbClr val="0000CC"/>
                </a:solidFill>
              </a:rPr>
              <a:t>(+ </a:t>
            </a:r>
            <a:r>
              <a:rPr lang="en-US" dirty="0">
                <a:solidFill>
                  <a:srgbClr val="0000CC"/>
                </a:solidFill>
              </a:rPr>
              <a:t>a (sum-integers (+ a 1) b))))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38150" y="2906463"/>
            <a:ext cx="81724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Друга </a:t>
            </a:r>
            <a:r>
              <a:rPr lang="ru-RU" sz="2000" dirty="0" err="1"/>
              <a:t>обчислює</a:t>
            </a:r>
            <a:r>
              <a:rPr lang="ru-RU" sz="2000" dirty="0"/>
              <a:t> суму </a:t>
            </a:r>
            <a:r>
              <a:rPr lang="ru-RU" sz="2000" dirty="0" err="1"/>
              <a:t>кубів</a:t>
            </a:r>
            <a:r>
              <a:rPr lang="ru-RU" sz="2000" dirty="0"/>
              <a:t> </a:t>
            </a:r>
            <a:r>
              <a:rPr lang="ru-RU" sz="2000" dirty="0" err="1"/>
              <a:t>цілих</a:t>
            </a:r>
            <a:r>
              <a:rPr lang="ru-RU" sz="2000" dirty="0"/>
              <a:t> чисел в </a:t>
            </a:r>
            <a:r>
              <a:rPr lang="ru-RU" sz="2000" dirty="0" err="1"/>
              <a:t>заданому</a:t>
            </a:r>
            <a:r>
              <a:rPr lang="ru-RU" sz="2000" dirty="0"/>
              <a:t> </a:t>
            </a:r>
            <a:r>
              <a:rPr lang="ru-RU" sz="2000" dirty="0" err="1"/>
              <a:t>діапазоні</a:t>
            </a:r>
            <a:r>
              <a:rPr lang="ru-RU" sz="2000" dirty="0"/>
              <a:t>:</a:t>
            </a:r>
            <a:endParaRPr lang="uk-UA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866899" y="3306573"/>
            <a:ext cx="5124449" cy="120032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rgbClr val="0000CC"/>
                </a:solidFill>
              </a:rPr>
              <a:t>(define (sum-cubes a b)</a:t>
            </a:r>
          </a:p>
          <a:p>
            <a:pPr lvl="0"/>
            <a:r>
              <a:rPr lang="ru-RU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(&gt; a b)</a:t>
            </a:r>
          </a:p>
          <a:p>
            <a:pPr lvl="0"/>
            <a:r>
              <a:rPr lang="uk-UA" dirty="0" smtClean="0">
                <a:solidFill>
                  <a:srgbClr val="0000CC"/>
                </a:solidFill>
              </a:rPr>
              <a:t>        0</a:t>
            </a:r>
            <a:endParaRPr lang="uk-UA" dirty="0">
              <a:solidFill>
                <a:srgbClr val="0000CC"/>
              </a:solidFill>
            </a:endParaRPr>
          </a:p>
          <a:p>
            <a:pPr lvl="0"/>
            <a:r>
              <a:rPr lang="ru-RU" dirty="0" smtClean="0">
                <a:solidFill>
                  <a:srgbClr val="0000CC"/>
                </a:solidFill>
              </a:rPr>
              <a:t>        </a:t>
            </a:r>
            <a:r>
              <a:rPr lang="pt-BR" dirty="0" smtClean="0">
                <a:solidFill>
                  <a:srgbClr val="0000CC"/>
                </a:solidFill>
              </a:rPr>
              <a:t>(+ </a:t>
            </a:r>
            <a:r>
              <a:rPr lang="pt-BR" dirty="0">
                <a:solidFill>
                  <a:srgbClr val="0000CC"/>
                </a:solidFill>
              </a:rPr>
              <a:t>(cube a) (sum-cubes (+ a 1) b))))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14348" y="4506902"/>
            <a:ext cx="80962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/>
              <a:t>Третя</a:t>
            </a:r>
            <a:r>
              <a:rPr lang="ru-RU" sz="2000" dirty="0"/>
              <a:t> </a:t>
            </a:r>
            <a:r>
              <a:rPr lang="ru-RU" sz="2000" dirty="0" err="1"/>
              <a:t>обчислює</a:t>
            </a:r>
            <a:r>
              <a:rPr lang="ru-RU" sz="2000" dirty="0"/>
              <a:t> суму </a:t>
            </a:r>
            <a:r>
              <a:rPr lang="ru-RU" sz="2000" dirty="0" err="1"/>
              <a:t>послідовності</a:t>
            </a:r>
            <a:r>
              <a:rPr lang="ru-RU" sz="2000" dirty="0"/>
              <a:t> </a:t>
            </a:r>
            <a:r>
              <a:rPr lang="ru-RU" sz="2000" dirty="0" err="1"/>
              <a:t>термів</a:t>
            </a:r>
            <a:r>
              <a:rPr lang="ru-RU" sz="2000" dirty="0"/>
              <a:t> в </a:t>
            </a:r>
            <a:r>
              <a:rPr lang="ru-RU" sz="2000" dirty="0" err="1" smtClean="0"/>
              <a:t>ряді</a:t>
            </a:r>
            <a:r>
              <a:rPr lang="ru-RU" sz="2000" dirty="0" smtClean="0"/>
              <a:t>, </a:t>
            </a:r>
            <a:r>
              <a:rPr lang="ru-RU" sz="2000" dirty="0" err="1" smtClean="0"/>
              <a:t>який</a:t>
            </a:r>
            <a:r>
              <a:rPr lang="ru-RU" sz="2000" dirty="0" smtClean="0"/>
              <a:t> </a:t>
            </a:r>
            <a:r>
              <a:rPr lang="ru-RU" sz="2000" dirty="0"/>
              <a:t>(</a:t>
            </a:r>
            <a:r>
              <a:rPr lang="ru-RU" sz="2000" dirty="0" err="1"/>
              <a:t>дуже</a:t>
            </a:r>
            <a:r>
              <a:rPr lang="ru-RU" sz="2000" dirty="0"/>
              <a:t> </a:t>
            </a:r>
            <a:r>
              <a:rPr lang="ru-RU" sz="2000" dirty="0" err="1"/>
              <a:t>повільно</a:t>
            </a:r>
            <a:r>
              <a:rPr lang="ru-RU" sz="2000" dirty="0"/>
              <a:t>) сходиться </a:t>
            </a:r>
            <a:r>
              <a:rPr lang="ru-RU" sz="2000" dirty="0" smtClean="0"/>
              <a:t>до </a:t>
            </a:r>
            <a:r>
              <a:rPr lang="el-GR" sz="2000" dirty="0" smtClean="0"/>
              <a:t>π</a:t>
            </a:r>
            <a:r>
              <a:rPr lang="en-US" sz="2000" dirty="0" smtClean="0"/>
              <a:t>/8: </a:t>
            </a:r>
            <a:r>
              <a:rPr lang="en-US" sz="2000" dirty="0"/>
              <a:t>1/(1*3)+1/(5*7)+1/(9*11</a:t>
            </a:r>
            <a:r>
              <a:rPr lang="en-US" sz="2000" dirty="0" smtClean="0"/>
              <a:t>)+….</a:t>
            </a:r>
            <a:endParaRPr lang="uk-UA" sz="20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143123" y="5214788"/>
            <a:ext cx="4572000" cy="1200329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(pi-sum a b)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     (</a:t>
            </a:r>
            <a:r>
              <a:rPr lang="en-US" dirty="0">
                <a:solidFill>
                  <a:srgbClr val="0000CC"/>
                </a:solidFill>
              </a:rPr>
              <a:t>if (&gt; a b)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       </a:t>
            </a:r>
            <a:r>
              <a:rPr lang="uk-UA" dirty="0" smtClean="0">
                <a:solidFill>
                  <a:srgbClr val="0000CC"/>
                </a:solidFill>
              </a:rPr>
              <a:t>0</a:t>
            </a:r>
            <a:endParaRPr lang="uk-UA" dirty="0">
              <a:solidFill>
                <a:srgbClr val="0000CC"/>
              </a:solidFill>
            </a:endParaRPr>
          </a:p>
          <a:p>
            <a:r>
              <a:rPr lang="pt-BR" dirty="0" smtClean="0">
                <a:solidFill>
                  <a:srgbClr val="0000CC"/>
                </a:solidFill>
              </a:rPr>
              <a:t>       (+ </a:t>
            </a:r>
            <a:r>
              <a:rPr lang="pt-BR" dirty="0">
                <a:solidFill>
                  <a:srgbClr val="0000CC"/>
                </a:solidFill>
              </a:rPr>
              <a:t>(/ 1.0 (* a (+ a 2))) (pi-sum (+ a 4) b))))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59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00050" y="799237"/>
            <a:ext cx="83439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За </a:t>
            </a:r>
            <a:r>
              <a:rPr lang="uk-UA" sz="2000" dirty="0"/>
              <a:t>цими процедурами </a:t>
            </a:r>
            <a:r>
              <a:rPr lang="uk-UA" sz="2000" dirty="0" smtClean="0"/>
              <a:t>стоїть </a:t>
            </a:r>
            <a:r>
              <a:rPr lang="uk-UA" sz="2000" dirty="0"/>
              <a:t>одна загальна </a:t>
            </a:r>
            <a:r>
              <a:rPr lang="uk-UA" sz="2000" dirty="0" smtClean="0"/>
              <a:t>схема: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uk-UA" sz="2000" dirty="0" smtClean="0"/>
              <a:t>одна функція </a:t>
            </a:r>
            <a:r>
              <a:rPr lang="uk-UA" sz="2000" dirty="0"/>
              <a:t>обчислює терм, що підлягає додаванню</a:t>
            </a:r>
            <a:r>
              <a:rPr lang="uk-UA" sz="2000" dirty="0" smtClean="0"/>
              <a:t>,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uk-UA" sz="2000" dirty="0" smtClean="0"/>
              <a:t>інша функція </a:t>
            </a:r>
            <a:r>
              <a:rPr lang="uk-UA" sz="2000" dirty="0"/>
              <a:t>обчислює </a:t>
            </a:r>
            <a:r>
              <a:rPr lang="uk-UA" sz="2000" dirty="0" smtClean="0"/>
              <a:t>наступне значення </a:t>
            </a:r>
            <a:r>
              <a:rPr lang="en-US" sz="2000" dirty="0"/>
              <a:t>a. </a:t>
            </a:r>
            <a:endParaRPr lang="uk-UA" sz="2000" dirty="0" smtClean="0"/>
          </a:p>
          <a:p>
            <a:r>
              <a:rPr lang="uk-UA" sz="2000" dirty="0" smtClean="0"/>
              <a:t>Всі </a:t>
            </a:r>
            <a:r>
              <a:rPr lang="uk-UA" sz="2000" dirty="0"/>
              <a:t>ці процедури можна </a:t>
            </a:r>
            <a:r>
              <a:rPr lang="uk-UA" sz="2000" dirty="0" smtClean="0"/>
              <a:t>породити, застосувавши шаблон:</a:t>
            </a:r>
            <a:endParaRPr lang="uk-UA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4393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/>
              <a:t>Процедури як аргументи</a:t>
            </a:r>
            <a:endParaRPr lang="uk-UA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286000" y="2122676"/>
            <a:ext cx="3829050" cy="163121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</a:t>
            </a:r>
            <a:r>
              <a:rPr lang="en-US" sz="2000" dirty="0" smtClean="0">
                <a:solidFill>
                  <a:srgbClr val="0000CC"/>
                </a:solidFill>
              </a:rPr>
              <a:t>(&lt;</a:t>
            </a:r>
            <a:r>
              <a:rPr lang="uk-UA" sz="2000" i="1" dirty="0" err="1" smtClean="0">
                <a:solidFill>
                  <a:srgbClr val="0000CC"/>
                </a:solidFill>
              </a:rPr>
              <a:t>имя</a:t>
            </a:r>
            <a:r>
              <a:rPr lang="en-US" sz="2000" i="1" dirty="0" smtClean="0">
                <a:solidFill>
                  <a:srgbClr val="0000CC"/>
                </a:solidFill>
              </a:rPr>
              <a:t>&gt;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a b)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if (&gt; a b)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0</a:t>
            </a:r>
            <a:endParaRPr lang="uk-UA" sz="2000" dirty="0">
              <a:solidFill>
                <a:srgbClr val="0000CC"/>
              </a:solidFill>
            </a:endParaRPr>
          </a:p>
          <a:p>
            <a:r>
              <a:rPr lang="uk-UA" sz="2000" dirty="0" smtClean="0">
                <a:solidFill>
                  <a:srgbClr val="0000CC"/>
                </a:solidFill>
              </a:rPr>
              <a:t>    </a:t>
            </a:r>
            <a:r>
              <a:rPr lang="en-US" sz="2000" dirty="0" smtClean="0">
                <a:solidFill>
                  <a:srgbClr val="0000CC"/>
                </a:solidFill>
              </a:rPr>
              <a:t>(+ (&lt;</a:t>
            </a:r>
            <a:r>
              <a:rPr lang="uk-UA" sz="2000" i="1" dirty="0" smtClean="0">
                <a:solidFill>
                  <a:srgbClr val="0000CC"/>
                </a:solidFill>
              </a:rPr>
              <a:t>терм</a:t>
            </a:r>
            <a:r>
              <a:rPr lang="en-US" sz="2000" dirty="0">
                <a:solidFill>
                  <a:srgbClr val="0000CC"/>
                </a:solidFill>
              </a:rPr>
              <a:t>&gt;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a)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&lt;</a:t>
            </a:r>
            <a:r>
              <a:rPr lang="uk-UA" sz="2000" i="1" dirty="0" err="1" smtClean="0">
                <a:solidFill>
                  <a:srgbClr val="0000CC"/>
                </a:solidFill>
              </a:rPr>
              <a:t>имя</a:t>
            </a:r>
            <a:r>
              <a:rPr lang="en-US" sz="2000" i="1" dirty="0" smtClean="0">
                <a:solidFill>
                  <a:srgbClr val="0000CC"/>
                </a:solidFill>
              </a:rPr>
              <a:t>&gt;</a:t>
            </a:r>
            <a:r>
              <a:rPr lang="en-US" sz="2000" dirty="0" smtClean="0">
                <a:solidFill>
                  <a:srgbClr val="0000CC"/>
                </a:solidFill>
              </a:rPr>
              <a:t> (&lt; </a:t>
            </a:r>
            <a:r>
              <a:rPr lang="ru-RU" sz="2000" dirty="0" err="1" smtClean="0">
                <a:solidFill>
                  <a:srgbClr val="0000CC"/>
                </a:solidFill>
              </a:rPr>
              <a:t>наступний</a:t>
            </a:r>
            <a:r>
              <a:rPr lang="en-US" sz="2000" dirty="0" smtClean="0">
                <a:solidFill>
                  <a:srgbClr val="0000CC"/>
                </a:solidFill>
              </a:rPr>
              <a:t>&gt; </a:t>
            </a:r>
            <a:r>
              <a:rPr lang="en-US" sz="2000" dirty="0">
                <a:solidFill>
                  <a:srgbClr val="0000CC"/>
                </a:solidFill>
              </a:rPr>
              <a:t>a) b))))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19100" y="3879948"/>
            <a:ext cx="85153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В </a:t>
            </a:r>
            <a:r>
              <a:rPr lang="ru-RU" sz="2000" dirty="0" err="1" smtClean="0"/>
              <a:t>наведеному</a:t>
            </a:r>
            <a:r>
              <a:rPr lang="ru-RU" sz="2000" dirty="0" smtClean="0"/>
              <a:t> </a:t>
            </a:r>
            <a:r>
              <a:rPr lang="ru-RU" sz="2000" dirty="0" err="1" smtClean="0"/>
              <a:t>шаблоні</a:t>
            </a:r>
            <a:r>
              <a:rPr lang="ru-RU" sz="2000" dirty="0" smtClean="0"/>
              <a:t> </a:t>
            </a:r>
            <a:r>
              <a:rPr lang="ru-RU" sz="2000" dirty="0" err="1" smtClean="0"/>
              <a:t>можна</a:t>
            </a:r>
            <a:r>
              <a:rPr lang="ru-RU" sz="2000" dirty="0" smtClean="0"/>
              <a:t> </a:t>
            </a:r>
            <a:r>
              <a:rPr lang="ru-RU" sz="2000" dirty="0" err="1" smtClean="0"/>
              <a:t>перетворити</a:t>
            </a:r>
            <a:r>
              <a:rPr lang="ru-RU" sz="2000" dirty="0" smtClean="0"/>
              <a:t> </a:t>
            </a:r>
            <a:r>
              <a:rPr lang="ru-RU" sz="2000" dirty="0" err="1" smtClean="0"/>
              <a:t>семантичні</a:t>
            </a:r>
            <a:r>
              <a:rPr lang="ru-RU" sz="2000" dirty="0" smtClean="0"/>
              <a:t> </a:t>
            </a:r>
            <a:r>
              <a:rPr lang="ru-RU" sz="2000" dirty="0" err="1" smtClean="0"/>
              <a:t>означення</a:t>
            </a:r>
            <a:r>
              <a:rPr lang="ru-RU" sz="2000" dirty="0" smtClean="0"/>
              <a:t> </a:t>
            </a:r>
            <a:endParaRPr lang="ru-RU" sz="2000" dirty="0"/>
          </a:p>
          <a:p>
            <a:r>
              <a:rPr lang="ru-RU" sz="2000" dirty="0" smtClean="0"/>
              <a:t>У </a:t>
            </a:r>
            <a:r>
              <a:rPr lang="ru-RU" sz="2000" dirty="0" err="1" smtClean="0"/>
              <a:t>формальні</a:t>
            </a:r>
            <a:r>
              <a:rPr lang="ru-RU" sz="2000" dirty="0" smtClean="0"/>
              <a:t> </a:t>
            </a:r>
            <a:r>
              <a:rPr lang="ru-RU" sz="2000" dirty="0" err="1"/>
              <a:t>параметри</a:t>
            </a:r>
            <a:r>
              <a:rPr lang="ru-RU" sz="2000" dirty="0"/>
              <a:t>:</a:t>
            </a:r>
            <a:endParaRPr lang="uk-UA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47650" y="4587834"/>
            <a:ext cx="3543300" cy="147732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(sum term a next b)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(&gt; a b)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0</a:t>
            </a:r>
            <a:endParaRPr lang="uk-UA" dirty="0">
              <a:solidFill>
                <a:srgbClr val="0000CC"/>
              </a:solidFill>
            </a:endParaRPr>
          </a:p>
          <a:p>
            <a:r>
              <a:rPr lang="uk-UA" dirty="0" smtClean="0">
                <a:solidFill>
                  <a:srgbClr val="0000CC"/>
                </a:solidFill>
              </a:rPr>
              <a:t>      </a:t>
            </a:r>
            <a:r>
              <a:rPr lang="en-US" dirty="0" smtClean="0">
                <a:solidFill>
                  <a:srgbClr val="0000CC"/>
                </a:solidFill>
              </a:rPr>
              <a:t>(+ </a:t>
            </a:r>
            <a:r>
              <a:rPr lang="en-US" dirty="0">
                <a:solidFill>
                  <a:srgbClr val="0000CC"/>
                </a:solidFill>
              </a:rPr>
              <a:t>(term a)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sum term (next a) next b))))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038600" y="4449335"/>
            <a:ext cx="51053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sum</a:t>
            </a:r>
            <a:r>
              <a:rPr lang="en-US" sz="2000" dirty="0"/>
              <a:t> </a:t>
            </a:r>
            <a:r>
              <a:rPr lang="uk-UA" sz="2000" dirty="0"/>
              <a:t>приймає в якості аргументів як </a:t>
            </a:r>
            <a:r>
              <a:rPr lang="uk-UA" sz="2000" dirty="0" smtClean="0"/>
              <a:t>нижню, і  </a:t>
            </a:r>
            <a:r>
              <a:rPr lang="uk-UA" sz="2000" dirty="0"/>
              <a:t>верхню межі </a:t>
            </a:r>
            <a:r>
              <a:rPr lang="en-US" sz="2000" dirty="0">
                <a:solidFill>
                  <a:srgbClr val="0000CC"/>
                </a:solidFill>
              </a:rPr>
              <a:t>a </a:t>
            </a:r>
            <a:r>
              <a:rPr lang="uk-UA" sz="2000" dirty="0" smtClean="0"/>
              <a:t>і </a:t>
            </a:r>
            <a:r>
              <a:rPr lang="en-US" sz="2000" dirty="0" smtClean="0">
                <a:solidFill>
                  <a:srgbClr val="0000CC"/>
                </a:solidFill>
              </a:rPr>
              <a:t>b</a:t>
            </a:r>
            <a:r>
              <a:rPr lang="en-US" sz="2000" dirty="0"/>
              <a:t>, </a:t>
            </a:r>
            <a:r>
              <a:rPr lang="uk-UA" sz="2000" dirty="0"/>
              <a:t>так і процедури </a:t>
            </a:r>
            <a:r>
              <a:rPr lang="en-US" sz="2000" dirty="0">
                <a:solidFill>
                  <a:srgbClr val="0000CC"/>
                </a:solidFill>
              </a:rPr>
              <a:t>term</a:t>
            </a:r>
            <a:r>
              <a:rPr lang="en-US" sz="2000" dirty="0"/>
              <a:t> </a:t>
            </a:r>
            <a:r>
              <a:rPr lang="uk-UA" sz="2000" dirty="0"/>
              <a:t>і </a:t>
            </a:r>
            <a:r>
              <a:rPr lang="en-US" sz="2000" dirty="0">
                <a:solidFill>
                  <a:srgbClr val="0000CC"/>
                </a:solidFill>
              </a:rPr>
              <a:t>next</a:t>
            </a:r>
            <a:r>
              <a:rPr lang="en-US" sz="2000" dirty="0"/>
              <a:t>. </a:t>
            </a:r>
            <a:endParaRPr lang="uk-UA" sz="2000" dirty="0" smtClean="0"/>
          </a:p>
          <a:p>
            <a:r>
              <a:rPr lang="en-US" sz="2000" dirty="0">
                <a:solidFill>
                  <a:srgbClr val="0000CC"/>
                </a:solidFill>
              </a:rPr>
              <a:t>sum</a:t>
            </a:r>
            <a:r>
              <a:rPr lang="en-US" sz="2000" dirty="0"/>
              <a:t> </a:t>
            </a:r>
            <a:r>
              <a:rPr lang="uk-UA" sz="2000" dirty="0" smtClean="0"/>
              <a:t>можна </a:t>
            </a:r>
            <a:r>
              <a:rPr lang="uk-UA" sz="2000" dirty="0"/>
              <a:t>використовувати так, як </a:t>
            </a:r>
            <a:r>
              <a:rPr lang="uk-UA" sz="2000" dirty="0" smtClean="0"/>
              <a:t>будь-яку </a:t>
            </a:r>
            <a:r>
              <a:rPr lang="uk-UA" sz="2000" dirty="0"/>
              <a:t>іншу процедуру.</a:t>
            </a:r>
          </a:p>
        </p:txBody>
      </p:sp>
    </p:spTree>
    <p:extLst>
      <p:ext uri="{BB962C8B-B14F-4D97-AF65-F5344CB8AC3E}">
        <p14:creationId xmlns:p14="http://schemas.microsoft.com/office/powerpoint/2010/main" val="224518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393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/>
              <a:t>Процедури як аргументи</a:t>
            </a:r>
            <a:endParaRPr lang="uk-UA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5750" y="1041738"/>
            <a:ext cx="4191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За допомогою </a:t>
            </a:r>
            <a:r>
              <a:rPr lang="en-US" sz="2000" dirty="0">
                <a:solidFill>
                  <a:srgbClr val="0000CC"/>
                </a:solidFill>
              </a:rPr>
              <a:t>sum</a:t>
            </a:r>
            <a:r>
              <a:rPr lang="en-US" sz="2000" dirty="0"/>
              <a:t> </a:t>
            </a:r>
            <a:r>
              <a:rPr lang="ru-RU" sz="2000" dirty="0" err="1" smtClean="0"/>
              <a:t>можна</a:t>
            </a:r>
            <a:r>
              <a:rPr lang="ru-RU" sz="2000" dirty="0" smtClean="0"/>
              <a:t> </a:t>
            </a:r>
            <a:r>
              <a:rPr lang="ru-RU" sz="2000" dirty="0" err="1" smtClean="0"/>
              <a:t>визначити</a:t>
            </a:r>
            <a:r>
              <a:rPr lang="ru-RU" sz="2000" dirty="0" smtClean="0"/>
              <a:t> </a:t>
            </a:r>
            <a:r>
              <a:rPr lang="ru-RU" sz="2000" dirty="0" err="1" smtClean="0">
                <a:solidFill>
                  <a:srgbClr val="0000CC"/>
                </a:solidFill>
              </a:rPr>
              <a:t>sum-cubes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 smtClean="0"/>
              <a:t>(разом з процедурою</a:t>
            </a:r>
            <a:r>
              <a:rPr lang="en-US" sz="2000" dirty="0" smtClean="0"/>
              <a:t> </a:t>
            </a:r>
            <a:r>
              <a:rPr lang="pt-BR" sz="2000" dirty="0" smtClean="0">
                <a:solidFill>
                  <a:srgbClr val="0000CC"/>
                </a:solidFill>
              </a:rPr>
              <a:t>inc</a:t>
            </a:r>
            <a:r>
              <a:rPr lang="pt-BR" sz="2000" dirty="0" smtClean="0"/>
              <a:t>, </a:t>
            </a:r>
            <a:r>
              <a:rPr lang="uk-UA" sz="2000" dirty="0" smtClean="0"/>
              <a:t>що збільшує </a:t>
            </a:r>
            <a:r>
              <a:rPr lang="ru-RU" sz="2000" dirty="0" smtClean="0"/>
              <a:t> аргумент на 1):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991100" y="1041738"/>
            <a:ext cx="3733800" cy="163121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pt-BR" sz="2000" dirty="0">
                <a:solidFill>
                  <a:srgbClr val="0000CC"/>
                </a:solidFill>
              </a:rPr>
              <a:t>(define (inc n) </a:t>
            </a:r>
            <a:endParaRPr lang="uk-UA" sz="2000" dirty="0" smtClean="0">
              <a:solidFill>
                <a:srgbClr val="0000CC"/>
              </a:solidFill>
            </a:endParaRPr>
          </a:p>
          <a:p>
            <a:pPr lvl="0"/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 smtClean="0">
                <a:solidFill>
                  <a:srgbClr val="0000CC"/>
                </a:solidFill>
              </a:rPr>
              <a:t>    </a:t>
            </a:r>
            <a:r>
              <a:rPr lang="pt-BR" sz="2000" dirty="0" smtClean="0">
                <a:solidFill>
                  <a:srgbClr val="0000CC"/>
                </a:solidFill>
              </a:rPr>
              <a:t>(+ </a:t>
            </a:r>
            <a:r>
              <a:rPr lang="pt-BR" sz="2000" dirty="0">
                <a:solidFill>
                  <a:srgbClr val="0000CC"/>
                </a:solidFill>
              </a:rPr>
              <a:t>n 1</a:t>
            </a:r>
            <a:r>
              <a:rPr lang="pt-BR" sz="2000" dirty="0" smtClean="0">
                <a:solidFill>
                  <a:srgbClr val="0000CC"/>
                </a:solidFill>
              </a:rPr>
              <a:t>))</a:t>
            </a:r>
            <a:endParaRPr lang="uk-UA" sz="2000" dirty="0" smtClean="0">
              <a:solidFill>
                <a:srgbClr val="0000CC"/>
              </a:solidFill>
            </a:endParaRPr>
          </a:p>
          <a:p>
            <a:pPr lvl="0"/>
            <a:endParaRPr lang="pt-BR" sz="2000" dirty="0">
              <a:solidFill>
                <a:srgbClr val="0000CC"/>
              </a:solidFill>
            </a:endParaRPr>
          </a:p>
          <a:p>
            <a:pPr lvl="0"/>
            <a:r>
              <a:rPr lang="en-US" sz="2000" dirty="0">
                <a:solidFill>
                  <a:srgbClr val="0000CC"/>
                </a:solidFill>
              </a:rPr>
              <a:t>(define (sum-cubes a b)</a:t>
            </a:r>
          </a:p>
          <a:p>
            <a:pPr lvl="0"/>
            <a:r>
              <a:rPr lang="uk-UA" sz="2000" dirty="0" smtClean="0">
                <a:solidFill>
                  <a:srgbClr val="0000CC"/>
                </a:solidFill>
              </a:rPr>
              <a:t>        </a:t>
            </a:r>
            <a:r>
              <a:rPr lang="pt-BR" sz="2000" dirty="0" smtClean="0">
                <a:solidFill>
                  <a:srgbClr val="0000CC"/>
                </a:solidFill>
              </a:rPr>
              <a:t>(</a:t>
            </a:r>
            <a:r>
              <a:rPr lang="pt-BR" sz="2000" dirty="0">
                <a:solidFill>
                  <a:srgbClr val="0000CC"/>
                </a:solidFill>
              </a:rPr>
              <a:t>sum cube a inc b))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2400" y="2810292"/>
            <a:ext cx="43243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Скориставшись цим визначенням, </a:t>
            </a:r>
            <a:r>
              <a:rPr lang="uk-UA" sz="2000" dirty="0" smtClean="0"/>
              <a:t>можна </a:t>
            </a:r>
            <a:r>
              <a:rPr lang="uk-UA" sz="2000" dirty="0"/>
              <a:t>обчислити суму кубів чисел від 1 </a:t>
            </a:r>
            <a:r>
              <a:rPr lang="uk-UA" sz="2000" dirty="0" smtClean="0"/>
              <a:t>до 10:</a:t>
            </a:r>
            <a:endParaRPr lang="uk-UA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991100" y="2839284"/>
            <a:ext cx="2286000" cy="64633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pPr lvl="0"/>
            <a:r>
              <a:rPr lang="uk-UA" dirty="0" smtClean="0">
                <a:solidFill>
                  <a:srgbClr val="0000CC"/>
                </a:solidFill>
              </a:rPr>
              <a:t>(</a:t>
            </a:r>
            <a:r>
              <a:rPr lang="en-US" dirty="0" smtClean="0">
                <a:solidFill>
                  <a:srgbClr val="0000CC"/>
                </a:solidFill>
              </a:rPr>
              <a:t>sum-cubes </a:t>
            </a:r>
            <a:r>
              <a:rPr lang="en-US" dirty="0">
                <a:solidFill>
                  <a:srgbClr val="0000CC"/>
                </a:solidFill>
              </a:rPr>
              <a:t>1 10)</a:t>
            </a:r>
          </a:p>
          <a:p>
            <a:pPr lvl="0"/>
            <a:r>
              <a:rPr lang="en-US" dirty="0" smtClean="0">
                <a:solidFill>
                  <a:srgbClr val="FF0000"/>
                </a:solidFill>
              </a:rPr>
              <a:t>3025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6675" y="5510321"/>
            <a:ext cx="46291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sz="2000" dirty="0">
                <a:solidFill>
                  <a:prstClr val="black"/>
                </a:solidFill>
              </a:rPr>
              <a:t>Тепер можна скласти цілі числа від 1 до 10</a:t>
            </a:r>
            <a:r>
              <a:rPr lang="uk-UA" sz="2000" dirty="0" smtClean="0">
                <a:solidFill>
                  <a:prstClr val="black"/>
                </a:solidFill>
              </a:rPr>
              <a:t>:</a:t>
            </a:r>
            <a:endParaRPr lang="uk-UA" sz="2000" dirty="0">
              <a:solidFill>
                <a:prstClr val="black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5725" y="3924686"/>
            <a:ext cx="48387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sz="2000" dirty="0">
                <a:solidFill>
                  <a:prstClr val="black"/>
                </a:solidFill>
              </a:rPr>
              <a:t>За допомогою процедури ідентичності (яка </a:t>
            </a:r>
            <a:r>
              <a:rPr lang="uk-UA" sz="2000" dirty="0" smtClean="0">
                <a:solidFill>
                  <a:prstClr val="black"/>
                </a:solidFill>
              </a:rPr>
              <a:t>повертає </a:t>
            </a:r>
            <a:r>
              <a:rPr lang="uk-UA" sz="2000" dirty="0">
                <a:solidFill>
                  <a:prstClr val="black"/>
                </a:solidFill>
              </a:rPr>
              <a:t>свій аргумент) для</a:t>
            </a:r>
          </a:p>
          <a:p>
            <a:pPr lvl="0"/>
            <a:r>
              <a:rPr lang="uk-UA" sz="2000" dirty="0">
                <a:solidFill>
                  <a:prstClr val="black"/>
                </a:solidFill>
              </a:rPr>
              <a:t>обчислення </a:t>
            </a:r>
            <a:r>
              <a:rPr lang="uk-UA" sz="2000" dirty="0" err="1">
                <a:solidFill>
                  <a:prstClr val="black"/>
                </a:solidFill>
              </a:rPr>
              <a:t>терма</a:t>
            </a:r>
            <a:r>
              <a:rPr lang="uk-UA" sz="2000" dirty="0">
                <a:solidFill>
                  <a:prstClr val="black"/>
                </a:solidFill>
              </a:rPr>
              <a:t>, </a:t>
            </a:r>
            <a:r>
              <a:rPr lang="uk-UA" sz="2000" dirty="0" smtClean="0">
                <a:solidFill>
                  <a:prstClr val="black"/>
                </a:solidFill>
              </a:rPr>
              <a:t> </a:t>
            </a:r>
            <a:r>
              <a:rPr lang="uk-UA" sz="2000" dirty="0" err="1" smtClean="0">
                <a:solidFill>
                  <a:prstClr val="black"/>
                </a:solidFill>
              </a:rPr>
              <a:t>мож</a:t>
            </a:r>
            <a:r>
              <a:rPr lang="ru-RU" sz="2000" dirty="0">
                <a:solidFill>
                  <a:prstClr val="black"/>
                </a:solidFill>
              </a:rPr>
              <a:t>на</a:t>
            </a:r>
            <a:r>
              <a:rPr lang="uk-UA" sz="2000" dirty="0">
                <a:solidFill>
                  <a:prstClr val="black"/>
                </a:solidFill>
              </a:rPr>
              <a:t> визначити </a:t>
            </a:r>
            <a:endParaRPr lang="uk-UA" sz="2000" dirty="0" smtClean="0">
              <a:solidFill>
                <a:prstClr val="black"/>
              </a:solidFill>
            </a:endParaRPr>
          </a:p>
          <a:p>
            <a:pPr lvl="0"/>
            <a:r>
              <a:rPr lang="en-US" sz="2000" dirty="0" smtClean="0">
                <a:solidFill>
                  <a:srgbClr val="0000CC"/>
                </a:solidFill>
              </a:rPr>
              <a:t>sum-integers </a:t>
            </a:r>
            <a:r>
              <a:rPr lang="uk-UA" sz="2000" dirty="0">
                <a:solidFill>
                  <a:prstClr val="black"/>
                </a:solidFill>
              </a:rPr>
              <a:t>через </a:t>
            </a:r>
            <a:r>
              <a:rPr lang="en-US" sz="2000" dirty="0">
                <a:solidFill>
                  <a:srgbClr val="0000CC"/>
                </a:solidFill>
              </a:rPr>
              <a:t>sum</a:t>
            </a:r>
            <a:r>
              <a:rPr lang="en-US" sz="2000" dirty="0">
                <a:solidFill>
                  <a:prstClr val="black"/>
                </a:solidFill>
              </a:rPr>
              <a:t>: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029200" y="3801576"/>
            <a:ext cx="3295650" cy="132343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(identity x</a:t>
            </a:r>
            <a:r>
              <a:rPr lang="en-US" sz="2000" dirty="0" smtClean="0">
                <a:solidFill>
                  <a:srgbClr val="0000CC"/>
                </a:solidFill>
              </a:rPr>
              <a:t>)</a:t>
            </a:r>
            <a:endParaRPr lang="ru-RU" sz="2000" dirty="0" smtClean="0">
              <a:solidFill>
                <a:srgbClr val="0000CC"/>
              </a:solidFill>
            </a:endParaRPr>
          </a:p>
          <a:p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smtClean="0">
                <a:solidFill>
                  <a:srgbClr val="0000CC"/>
                </a:solidFill>
              </a:rPr>
              <a:t>    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x)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(define (sum-integers a b)</a:t>
            </a:r>
          </a:p>
          <a:p>
            <a:r>
              <a:rPr lang="ru-RU" sz="2000" dirty="0" smtClean="0">
                <a:solidFill>
                  <a:srgbClr val="0000CC"/>
                </a:solidFill>
              </a:rPr>
              <a:t>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sum identity a </a:t>
            </a:r>
            <a:r>
              <a:rPr lang="en-US" sz="2000" dirty="0" err="1">
                <a:solidFill>
                  <a:srgbClr val="0000CC"/>
                </a:solidFill>
              </a:rPr>
              <a:t>inc</a:t>
            </a:r>
            <a:r>
              <a:rPr lang="en-US" sz="2000" dirty="0">
                <a:solidFill>
                  <a:srgbClr val="0000CC"/>
                </a:solidFill>
              </a:rPr>
              <a:t> b))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029200" y="5459363"/>
            <a:ext cx="2286000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pPr lvl="0"/>
            <a:r>
              <a:rPr lang="uk-UA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 smtClean="0">
                <a:solidFill>
                  <a:srgbClr val="0000CC"/>
                </a:solidFill>
              </a:rPr>
              <a:t>sum-integers </a:t>
            </a:r>
            <a:r>
              <a:rPr lang="en-US" sz="2000" dirty="0">
                <a:solidFill>
                  <a:srgbClr val="0000CC"/>
                </a:solidFill>
              </a:rPr>
              <a:t>1 10)</a:t>
            </a:r>
          </a:p>
          <a:p>
            <a:pPr lvl="0"/>
            <a:r>
              <a:rPr lang="en-US" sz="2000" dirty="0">
                <a:solidFill>
                  <a:srgbClr val="FF0000"/>
                </a:solidFill>
              </a:rPr>
              <a:t>55</a:t>
            </a:r>
            <a:endParaRPr lang="uk-UA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64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781050" y="923895"/>
            <a:ext cx="7162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Так само </a:t>
            </a:r>
            <a:r>
              <a:rPr lang="ru-RU" sz="2000" dirty="0" err="1" smtClean="0"/>
              <a:t>визначається</a:t>
            </a:r>
            <a:r>
              <a:rPr lang="ru-RU" sz="2000" dirty="0" smtClean="0"/>
              <a:t> процедура </a:t>
            </a:r>
            <a:r>
              <a:rPr lang="ru-RU" sz="2000" dirty="0" err="1" smtClean="0"/>
              <a:t>pi-sum</a:t>
            </a:r>
            <a:r>
              <a:rPr lang="ru-RU" sz="2000" dirty="0" smtClean="0"/>
              <a:t>: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4393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/>
              <a:t>Процедури як аргументи</a:t>
            </a:r>
            <a:endParaRPr lang="uk-UA" sz="3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86000" y="1333362"/>
            <a:ext cx="4133850" cy="193899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solidFill>
                  <a:srgbClr val="0000CC"/>
                </a:solidFill>
              </a:rPr>
              <a:t>(define (pi-sum a b)</a:t>
            </a:r>
          </a:p>
          <a:p>
            <a:pPr lvl="0"/>
            <a:r>
              <a:rPr lang="uk-UA" sz="2000" dirty="0" smtClean="0">
                <a:solidFill>
                  <a:srgbClr val="0000CC"/>
                </a:solidFill>
              </a:rPr>
              <a:t>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define (pi-term x)</a:t>
            </a:r>
          </a:p>
          <a:p>
            <a:pPr lvl="0"/>
            <a:r>
              <a:rPr lang="uk-UA" sz="2000" dirty="0" smtClean="0">
                <a:solidFill>
                  <a:srgbClr val="0000CC"/>
                </a:solidFill>
              </a:rPr>
              <a:t>           </a:t>
            </a:r>
            <a:r>
              <a:rPr lang="en-US" sz="2000" dirty="0" smtClean="0">
                <a:solidFill>
                  <a:srgbClr val="0000CC"/>
                </a:solidFill>
              </a:rPr>
              <a:t>(/ </a:t>
            </a:r>
            <a:r>
              <a:rPr lang="en-US" sz="2000" dirty="0">
                <a:solidFill>
                  <a:srgbClr val="0000CC"/>
                </a:solidFill>
              </a:rPr>
              <a:t>1.0 (* x (+ x 2))))</a:t>
            </a:r>
          </a:p>
          <a:p>
            <a:pPr lvl="0"/>
            <a:r>
              <a:rPr lang="uk-UA" sz="2000" dirty="0" smtClean="0">
                <a:solidFill>
                  <a:srgbClr val="0000CC"/>
                </a:solidFill>
              </a:rPr>
              <a:t>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define (pi-next x)</a:t>
            </a:r>
          </a:p>
          <a:p>
            <a:pPr lvl="0"/>
            <a:r>
              <a:rPr lang="uk-UA" sz="2000" dirty="0" smtClean="0">
                <a:solidFill>
                  <a:srgbClr val="0000CC"/>
                </a:solidFill>
              </a:rPr>
              <a:t>           </a:t>
            </a:r>
            <a:r>
              <a:rPr lang="en-US" sz="2000" dirty="0" smtClean="0">
                <a:solidFill>
                  <a:srgbClr val="0000CC"/>
                </a:solidFill>
              </a:rPr>
              <a:t>(+ </a:t>
            </a:r>
            <a:r>
              <a:rPr lang="en-US" sz="2000" dirty="0">
                <a:solidFill>
                  <a:srgbClr val="0000CC"/>
                </a:solidFill>
              </a:rPr>
              <a:t>x 4))</a:t>
            </a:r>
          </a:p>
          <a:p>
            <a:pPr lvl="0"/>
            <a:r>
              <a:rPr lang="uk-UA" sz="2000" dirty="0" smtClean="0">
                <a:solidFill>
                  <a:srgbClr val="0000CC"/>
                </a:solidFill>
              </a:rPr>
              <a:t>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sum pi-term a pi-next b</a:t>
            </a:r>
            <a:r>
              <a:rPr lang="en-US" sz="2000" dirty="0" smtClean="0">
                <a:solidFill>
                  <a:srgbClr val="0000CC"/>
                </a:solidFill>
              </a:rPr>
              <a:t>))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286000" y="4798843"/>
            <a:ext cx="4000500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2000" dirty="0" smtClean="0">
                <a:solidFill>
                  <a:srgbClr val="0000CC"/>
                </a:solidFill>
              </a:rPr>
              <a:t>(* </a:t>
            </a:r>
            <a:r>
              <a:rPr lang="en-US" sz="2000" dirty="0">
                <a:solidFill>
                  <a:srgbClr val="0000CC"/>
                </a:solidFill>
              </a:rPr>
              <a:t>8 (pi-sum 1 1000))</a:t>
            </a:r>
          </a:p>
          <a:p>
            <a:pPr lvl="0"/>
            <a:r>
              <a:rPr lang="uk-UA" sz="2000" i="1" dirty="0">
                <a:solidFill>
                  <a:srgbClr val="FF0000"/>
                </a:solidFill>
              </a:rPr>
              <a:t>3.139592655589783</a:t>
            </a:r>
            <a:endParaRPr lang="uk-UA" sz="2000" dirty="0">
              <a:solidFill>
                <a:srgbClr val="FF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14350" y="3903345"/>
            <a:ext cx="77533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prstClr val="black"/>
                </a:solidFill>
              </a:rPr>
              <a:t>За </a:t>
            </a:r>
            <a:r>
              <a:rPr lang="ru-RU" sz="2000" dirty="0" err="1" smtClean="0">
                <a:solidFill>
                  <a:prstClr val="black"/>
                </a:solidFill>
              </a:rPr>
              <a:t>допомогою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 err="1" smtClean="0">
                <a:solidFill>
                  <a:prstClr val="black"/>
                </a:solidFill>
              </a:rPr>
              <a:t>цих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prstClr val="black"/>
                </a:solidFill>
              </a:rPr>
              <a:t>процедур </a:t>
            </a:r>
            <a:r>
              <a:rPr lang="ru-RU" sz="2000" dirty="0" err="1" smtClean="0">
                <a:solidFill>
                  <a:prstClr val="black"/>
                </a:solidFill>
              </a:rPr>
              <a:t>можна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 err="1" smtClean="0">
                <a:solidFill>
                  <a:prstClr val="black"/>
                </a:solidFill>
              </a:rPr>
              <a:t>обчислити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 err="1" smtClean="0">
                <a:solidFill>
                  <a:prstClr val="black"/>
                </a:solidFill>
              </a:rPr>
              <a:t>наближенняч</a:t>
            </a:r>
            <a:r>
              <a:rPr lang="ru-RU" sz="2000" dirty="0" smtClean="0">
                <a:solidFill>
                  <a:prstClr val="black"/>
                </a:solidFill>
              </a:rPr>
              <a:t> до </a:t>
            </a:r>
            <a:r>
              <a:rPr lang="el-GR" sz="2000" dirty="0" smtClean="0">
                <a:solidFill>
                  <a:prstClr val="black"/>
                </a:solidFill>
              </a:rPr>
              <a:t>π</a:t>
            </a:r>
            <a:r>
              <a:rPr lang="ru-RU" sz="2000" dirty="0" smtClean="0">
                <a:solidFill>
                  <a:prstClr val="black"/>
                </a:solidFill>
              </a:rPr>
              <a:t> :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48671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0525" y="913536"/>
            <a:ext cx="83629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Процедуру </a:t>
            </a:r>
            <a:r>
              <a:rPr lang="ru-RU" sz="2000" dirty="0" err="1" smtClean="0">
                <a:solidFill>
                  <a:srgbClr val="0000CC"/>
                </a:solidFill>
              </a:rPr>
              <a:t>sum</a:t>
            </a:r>
            <a:r>
              <a:rPr lang="ru-RU" sz="2000" dirty="0" err="1" smtClean="0"/>
              <a:t>ї</a:t>
            </a:r>
            <a:r>
              <a:rPr lang="ru-RU" sz="2000" dirty="0" smtClean="0"/>
              <a:t> </a:t>
            </a:r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/>
              <a:t>використовувати</a:t>
            </a:r>
            <a:r>
              <a:rPr lang="ru-RU" sz="2000" dirty="0"/>
              <a:t> в </a:t>
            </a:r>
            <a:r>
              <a:rPr lang="ru-RU" sz="2000" dirty="0" err="1"/>
              <a:t>якості</a:t>
            </a:r>
            <a:r>
              <a:rPr lang="ru-RU" sz="2000" dirty="0"/>
              <a:t> </a:t>
            </a:r>
            <a:r>
              <a:rPr lang="ru-RU" sz="2000" dirty="0" err="1"/>
              <a:t>будівельного</a:t>
            </a:r>
            <a:r>
              <a:rPr lang="ru-RU" sz="2000" dirty="0"/>
              <a:t> </a:t>
            </a:r>
            <a:r>
              <a:rPr lang="ru-RU" sz="2000" dirty="0" smtClean="0"/>
              <a:t>блоку при </a:t>
            </a:r>
            <a:r>
              <a:rPr lang="ru-RU" sz="2000" dirty="0" err="1"/>
              <a:t>формулюванні</a:t>
            </a:r>
            <a:r>
              <a:rPr lang="ru-RU" sz="2000" dirty="0"/>
              <a:t> </a:t>
            </a:r>
            <a:r>
              <a:rPr lang="ru-RU" sz="2000" dirty="0" err="1"/>
              <a:t>інших</a:t>
            </a:r>
            <a:r>
              <a:rPr lang="ru-RU" sz="2000" dirty="0"/>
              <a:t> понять. </a:t>
            </a:r>
            <a:endParaRPr lang="ru-RU" sz="2000" dirty="0" smtClean="0"/>
          </a:p>
          <a:p>
            <a:r>
              <a:rPr lang="ru-RU" sz="2000" dirty="0" err="1" smtClean="0"/>
              <a:t>Наприклад</a:t>
            </a:r>
            <a:r>
              <a:rPr lang="ru-RU" sz="2000" dirty="0"/>
              <a:t>, </a:t>
            </a:r>
            <a:r>
              <a:rPr lang="uk-UA" sz="2000" b="1" dirty="0" smtClean="0"/>
              <a:t>визначений </a:t>
            </a:r>
            <a:r>
              <a:rPr lang="ru-RU" sz="2000" b="1" dirty="0" err="1" smtClean="0"/>
              <a:t>інтеграл</a:t>
            </a:r>
            <a:r>
              <a:rPr lang="ru-RU" sz="2000" b="1" dirty="0" smtClean="0"/>
              <a:t> </a:t>
            </a:r>
            <a:r>
              <a:rPr lang="ru-RU" sz="2000" dirty="0" err="1"/>
              <a:t>функції</a:t>
            </a:r>
            <a:r>
              <a:rPr lang="ru-RU" sz="2000" dirty="0"/>
              <a:t> </a:t>
            </a:r>
            <a:r>
              <a:rPr lang="ru-RU" sz="2000" dirty="0" smtClean="0"/>
              <a:t>f </a:t>
            </a:r>
            <a:r>
              <a:rPr lang="ru-RU" sz="2000" dirty="0" err="1" smtClean="0"/>
              <a:t>між</a:t>
            </a:r>
            <a:r>
              <a:rPr lang="ru-RU" sz="2000" dirty="0" smtClean="0"/>
              <a:t> </a:t>
            </a:r>
            <a:r>
              <a:rPr lang="ru-RU" sz="2000" dirty="0"/>
              <a:t>межами </a:t>
            </a:r>
            <a:r>
              <a:rPr lang="ru-RU" sz="2000" dirty="0">
                <a:solidFill>
                  <a:srgbClr val="0000CC"/>
                </a:solidFill>
              </a:rPr>
              <a:t>a</a:t>
            </a:r>
            <a:r>
              <a:rPr lang="ru-RU" sz="2000" dirty="0"/>
              <a:t> і </a:t>
            </a:r>
            <a:r>
              <a:rPr lang="ru-RU" sz="2000" dirty="0">
                <a:solidFill>
                  <a:srgbClr val="0000CC"/>
                </a:solidFill>
              </a:rPr>
              <a:t>b</a:t>
            </a:r>
            <a:r>
              <a:rPr lang="ru-RU" sz="2000" dirty="0"/>
              <a:t> </a:t>
            </a:r>
            <a:r>
              <a:rPr lang="ru-RU" sz="2000" dirty="0" smtClean="0"/>
              <a:t>для </a:t>
            </a:r>
            <a:r>
              <a:rPr lang="ru-RU" sz="2000" dirty="0" err="1" smtClean="0"/>
              <a:t>малих</a:t>
            </a:r>
            <a:r>
              <a:rPr lang="ru-RU" sz="2000" dirty="0" smtClean="0"/>
              <a:t> </a:t>
            </a:r>
            <a:r>
              <a:rPr lang="en-US" sz="2000" dirty="0" smtClean="0">
                <a:solidFill>
                  <a:srgbClr val="0000CC"/>
                </a:solidFill>
              </a:rPr>
              <a:t>dx</a:t>
            </a:r>
            <a:r>
              <a:rPr lang="ru-RU" sz="2000" dirty="0" smtClean="0"/>
              <a:t> </a:t>
            </a:r>
            <a:r>
              <a:rPr lang="ru-RU" sz="2000" dirty="0" err="1" smtClean="0"/>
              <a:t>можна</a:t>
            </a:r>
            <a:r>
              <a:rPr lang="ru-RU" sz="2000" dirty="0" smtClean="0"/>
              <a:t> </a:t>
            </a:r>
            <a:r>
              <a:rPr lang="ru-RU" sz="2000" dirty="0" err="1"/>
              <a:t>чисельно</a:t>
            </a:r>
            <a:r>
              <a:rPr lang="ru-RU" sz="2000" dirty="0"/>
              <a:t> </a:t>
            </a:r>
            <a:r>
              <a:rPr lang="ru-RU" sz="2000" dirty="0" err="1"/>
              <a:t>оцінити</a:t>
            </a:r>
            <a:r>
              <a:rPr lang="ru-RU" sz="2000" dirty="0"/>
              <a:t> за </a:t>
            </a:r>
            <a:r>
              <a:rPr lang="ru-RU" sz="2000" dirty="0" err="1"/>
              <a:t>допомогою</a:t>
            </a:r>
            <a:r>
              <a:rPr lang="ru-RU" sz="2000" dirty="0"/>
              <a:t> </a:t>
            </a:r>
            <a:r>
              <a:rPr lang="ru-RU" sz="2000" dirty="0" err="1" smtClean="0"/>
              <a:t>формули</a:t>
            </a:r>
            <a:r>
              <a:rPr lang="ru-RU" sz="2000" dirty="0" smtClean="0"/>
              <a:t>:</a:t>
            </a:r>
            <a:endParaRPr lang="uk-UA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4393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/>
              <a:t>Процедури як аргументи</a:t>
            </a:r>
            <a:endParaRPr lang="uk-UA" sz="3200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90" y="2236975"/>
            <a:ext cx="828802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047875" y="3446562"/>
            <a:ext cx="5048250" cy="163121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it-IT" sz="2000" dirty="0">
                <a:solidFill>
                  <a:srgbClr val="0000CC"/>
                </a:solidFill>
              </a:rPr>
              <a:t>(define (integral </a:t>
            </a:r>
            <a:r>
              <a:rPr lang="it-IT" sz="2000" dirty="0" smtClean="0">
                <a:solidFill>
                  <a:srgbClr val="0000CC"/>
                </a:solidFill>
              </a:rPr>
              <a:t> f  a  </a:t>
            </a:r>
            <a:r>
              <a:rPr lang="it-IT" sz="2000" dirty="0">
                <a:solidFill>
                  <a:srgbClr val="0000CC"/>
                </a:solidFill>
              </a:rPr>
              <a:t>b </a:t>
            </a:r>
            <a:r>
              <a:rPr lang="it-IT" sz="2000" dirty="0" smtClean="0">
                <a:solidFill>
                  <a:srgbClr val="0000CC"/>
                </a:solidFill>
              </a:rPr>
              <a:t> dx</a:t>
            </a:r>
            <a:r>
              <a:rPr lang="it-IT" sz="2000" dirty="0">
                <a:solidFill>
                  <a:srgbClr val="0000CC"/>
                </a:solidFill>
              </a:rPr>
              <a:t>)</a:t>
            </a:r>
          </a:p>
          <a:p>
            <a:r>
              <a:rPr lang="it-IT" sz="2000" dirty="0" smtClean="0">
                <a:solidFill>
                  <a:srgbClr val="0000CC"/>
                </a:solidFill>
              </a:rPr>
              <a:t>       (</a:t>
            </a:r>
            <a:r>
              <a:rPr lang="it-IT" sz="2000" dirty="0">
                <a:solidFill>
                  <a:srgbClr val="0000CC"/>
                </a:solidFill>
              </a:rPr>
              <a:t>define (</a:t>
            </a:r>
            <a:r>
              <a:rPr lang="it-IT" sz="2000" dirty="0" smtClean="0">
                <a:solidFill>
                  <a:srgbClr val="0000CC"/>
                </a:solidFill>
              </a:rPr>
              <a:t>add-dx  </a:t>
            </a:r>
            <a:r>
              <a:rPr lang="it-IT" sz="2000" dirty="0">
                <a:solidFill>
                  <a:srgbClr val="0000CC"/>
                </a:solidFill>
              </a:rPr>
              <a:t>x) </a:t>
            </a:r>
            <a:endParaRPr lang="it-IT" sz="2000" dirty="0" smtClean="0">
              <a:solidFill>
                <a:srgbClr val="0000CC"/>
              </a:solidFill>
            </a:endParaRPr>
          </a:p>
          <a:p>
            <a:r>
              <a:rPr lang="it-IT" sz="2000" dirty="0">
                <a:solidFill>
                  <a:srgbClr val="0000CC"/>
                </a:solidFill>
              </a:rPr>
              <a:t> </a:t>
            </a:r>
            <a:r>
              <a:rPr lang="it-IT" sz="2000" dirty="0" smtClean="0">
                <a:solidFill>
                  <a:srgbClr val="0000CC"/>
                </a:solidFill>
              </a:rPr>
              <a:t>             (+ </a:t>
            </a:r>
            <a:r>
              <a:rPr lang="it-IT" sz="2000" dirty="0">
                <a:solidFill>
                  <a:srgbClr val="0000CC"/>
                </a:solidFill>
              </a:rPr>
              <a:t>x dx))</a:t>
            </a:r>
          </a:p>
          <a:p>
            <a:r>
              <a:rPr lang="en-US" sz="2000" dirty="0" smtClean="0">
                <a:solidFill>
                  <a:srgbClr val="0000CC"/>
                </a:solidFill>
              </a:rPr>
              <a:t>        (* </a:t>
            </a:r>
            <a:r>
              <a:rPr lang="en-US" sz="2000" dirty="0">
                <a:solidFill>
                  <a:srgbClr val="0000CC"/>
                </a:solidFill>
              </a:rPr>
              <a:t>(sum f (+ a (/ dx 2)) add-dx b)</a:t>
            </a:r>
          </a:p>
          <a:p>
            <a:r>
              <a:rPr lang="en-US" sz="2000" dirty="0" smtClean="0">
                <a:solidFill>
                  <a:srgbClr val="0000CC"/>
                </a:solidFill>
              </a:rPr>
              <a:t>               dx</a:t>
            </a:r>
            <a:r>
              <a:rPr lang="en-US" sz="2000" dirty="0">
                <a:solidFill>
                  <a:srgbClr val="0000CC"/>
                </a:solidFill>
              </a:rPr>
              <a:t>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33400" y="5708987"/>
            <a:ext cx="2914650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(integral cube 0 1 0.01)</a:t>
            </a:r>
          </a:p>
          <a:p>
            <a:r>
              <a:rPr lang="uk-UA" sz="2000" i="1" dirty="0">
                <a:solidFill>
                  <a:srgbClr val="FF0000"/>
                </a:solidFill>
              </a:rPr>
              <a:t>.</a:t>
            </a:r>
            <a:r>
              <a:rPr lang="uk-UA" sz="2000" i="1" dirty="0" smtClean="0">
                <a:solidFill>
                  <a:srgbClr val="FF0000"/>
                </a:solidFill>
              </a:rPr>
              <a:t>24998750000000042</a:t>
            </a:r>
            <a:endParaRPr lang="uk-UA" sz="2000" i="1" dirty="0">
              <a:solidFill>
                <a:srgbClr val="FF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867275" y="5622369"/>
            <a:ext cx="3381375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solidFill>
                  <a:srgbClr val="0000CC"/>
                </a:solidFill>
              </a:rPr>
              <a:t>(integral cube 0 1 0.001)</a:t>
            </a:r>
          </a:p>
          <a:p>
            <a:pPr lvl="0"/>
            <a:r>
              <a:rPr lang="uk-UA" sz="2000" i="1" dirty="0">
                <a:solidFill>
                  <a:srgbClr val="0000CC"/>
                </a:solidFill>
              </a:rPr>
              <a:t>.</a:t>
            </a:r>
            <a:r>
              <a:rPr lang="uk-UA" sz="2000" i="1" dirty="0">
                <a:solidFill>
                  <a:srgbClr val="FF0000"/>
                </a:solidFill>
              </a:rPr>
              <a:t>249999875000001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76550" y="5241444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Виклик процедур: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5079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6427</TotalTime>
  <Words>4009</Words>
  <Application>Microsoft Office PowerPoint</Application>
  <PresentationFormat>Экран (4:3)</PresentationFormat>
  <Paragraphs>398</Paragraphs>
  <Slides>35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7" baseType="lpstr">
      <vt:lpstr>Тема Office</vt:lpstr>
      <vt:lpstr>Формула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Дякую за увагу  Ковалюк Т.В.  tkovalyuk@ukr.net</vt:lpstr>
    </vt:vector>
  </TitlesOfParts>
  <Company>CtrlSoft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Администратор</dc:creator>
  <cp:lastModifiedBy>KT</cp:lastModifiedBy>
  <cp:revision>132</cp:revision>
  <dcterms:created xsi:type="dcterms:W3CDTF">2018-09-03T19:09:38Z</dcterms:created>
  <dcterms:modified xsi:type="dcterms:W3CDTF">2018-10-16T08:46:50Z</dcterms:modified>
</cp:coreProperties>
</file>