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1"/>
  </p:notesMasterIdLst>
  <p:sldIdLst>
    <p:sldId id="499" r:id="rId2"/>
    <p:sldId id="310" r:id="rId3"/>
    <p:sldId id="532" r:id="rId4"/>
    <p:sldId id="503" r:id="rId5"/>
    <p:sldId id="504" r:id="rId6"/>
    <p:sldId id="505" r:id="rId7"/>
    <p:sldId id="506" r:id="rId8"/>
    <p:sldId id="507" r:id="rId9"/>
    <p:sldId id="508" r:id="rId10"/>
    <p:sldId id="509" r:id="rId11"/>
    <p:sldId id="510" r:id="rId12"/>
    <p:sldId id="519" r:id="rId13"/>
    <p:sldId id="520" r:id="rId14"/>
    <p:sldId id="511" r:id="rId15"/>
    <p:sldId id="517" r:id="rId16"/>
    <p:sldId id="512" r:id="rId17"/>
    <p:sldId id="513" r:id="rId18"/>
    <p:sldId id="518" r:id="rId19"/>
    <p:sldId id="514" r:id="rId20"/>
    <p:sldId id="516" r:id="rId21"/>
    <p:sldId id="515" r:id="rId22"/>
    <p:sldId id="502" r:id="rId23"/>
    <p:sldId id="522" r:id="rId24"/>
    <p:sldId id="523" r:id="rId25"/>
    <p:sldId id="521" r:id="rId26"/>
    <p:sldId id="524" r:id="rId27"/>
    <p:sldId id="525" r:id="rId28"/>
    <p:sldId id="526" r:id="rId29"/>
    <p:sldId id="531" r:id="rId30"/>
    <p:sldId id="487" r:id="rId31"/>
    <p:sldId id="489" r:id="rId32"/>
    <p:sldId id="490" r:id="rId33"/>
    <p:sldId id="491" r:id="rId34"/>
    <p:sldId id="494" r:id="rId35"/>
    <p:sldId id="495" r:id="rId36"/>
    <p:sldId id="496" r:id="rId37"/>
    <p:sldId id="497" r:id="rId38"/>
    <p:sldId id="311" r:id="rId39"/>
    <p:sldId id="274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99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56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D3305-0669-4187-B053-04634DAC3092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7EC5D-23C8-4C01-A532-DB2E21CE9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78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5041" y="-26426"/>
            <a:ext cx="9169043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 userDrawn="1"/>
        </p:nvSpPr>
        <p:spPr>
          <a:xfrm>
            <a:off x="-9112" y="935146"/>
            <a:ext cx="9169043" cy="5922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2400">
              <a:solidFill>
                <a:prstClr val="white"/>
              </a:solidFill>
            </a:endParaRP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627786" y="6551552"/>
            <a:ext cx="548328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900" dirty="0" smtClean="0">
                <a:solidFill>
                  <a:prstClr val="white"/>
                </a:solidFill>
              </a:rPr>
              <a:t>Т.В. </a:t>
            </a:r>
            <a:r>
              <a:rPr lang="uk-UA" sz="900" dirty="0" err="1" smtClean="0">
                <a:solidFill>
                  <a:prstClr val="white"/>
                </a:solidFill>
              </a:rPr>
              <a:t>Ковалюк</a:t>
            </a:r>
            <a:r>
              <a:rPr lang="uk-UA" sz="900" dirty="0" smtClean="0">
                <a:solidFill>
                  <a:prstClr val="white"/>
                </a:solidFill>
              </a:rPr>
              <a:t> Функціональне програмування КНУ </a:t>
            </a:r>
            <a:r>
              <a:rPr lang="uk-UA" sz="900" dirty="0" err="1" smtClean="0">
                <a:solidFill>
                  <a:prstClr val="white"/>
                </a:solidFill>
              </a:rPr>
              <a:t>ім</a:t>
            </a:r>
            <a:r>
              <a:rPr lang="uk-UA" sz="900" dirty="0" smtClean="0">
                <a:solidFill>
                  <a:prstClr val="white"/>
                </a:solidFill>
              </a:rPr>
              <a:t> </a:t>
            </a:r>
            <a:r>
              <a:rPr lang="uk-UA" sz="900" dirty="0" err="1" smtClean="0">
                <a:solidFill>
                  <a:prstClr val="white"/>
                </a:solidFill>
              </a:rPr>
              <a:t>Т.Шевченка</a:t>
            </a:r>
            <a:endParaRPr lang="ru-RU" sz="900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2622391" y="6551552"/>
            <a:ext cx="548328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900" dirty="0" smtClean="0">
                <a:solidFill>
                  <a:prstClr val="black"/>
                </a:solidFill>
              </a:rPr>
              <a:t>Т.В. </a:t>
            </a:r>
            <a:r>
              <a:rPr lang="uk-UA" sz="900" dirty="0" err="1" smtClean="0">
                <a:solidFill>
                  <a:prstClr val="black"/>
                </a:solidFill>
              </a:rPr>
              <a:t>Ковалюк</a:t>
            </a:r>
            <a:r>
              <a:rPr lang="uk-UA" sz="900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sz="900" dirty="0" err="1" smtClean="0">
                <a:solidFill>
                  <a:prstClr val="black"/>
                </a:solidFill>
              </a:rPr>
              <a:t>ім</a:t>
            </a:r>
            <a:r>
              <a:rPr lang="uk-UA" sz="900" dirty="0" smtClean="0">
                <a:solidFill>
                  <a:prstClr val="black"/>
                </a:solidFill>
              </a:rPr>
              <a:t> Т. Шевченка</a:t>
            </a:r>
            <a:endParaRPr lang="ru-RU" sz="900" dirty="0">
              <a:solidFill>
                <a:prstClr val="black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" y="6438045"/>
            <a:ext cx="9175859" cy="10569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6551552"/>
            <a:ext cx="872020" cy="280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‹#›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04306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16427" cy="6858000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172402" y="6479087"/>
            <a:ext cx="872020" cy="280022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z="1050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ru-RU" sz="1050" dirty="0" smtClean="0">
                <a:solidFill>
                  <a:prstClr val="black"/>
                </a:solidFill>
                <a:latin typeface="Calibri" panose="020F0502020204030204"/>
              </a:rPr>
              <a:t>/38</a:t>
            </a:r>
            <a:endParaRPr lang="ru-RU" sz="105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1087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032071" y="6612106"/>
            <a:ext cx="548328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900" dirty="0" smtClean="0">
                <a:solidFill>
                  <a:prstClr val="black"/>
                </a:solidFill>
              </a:rPr>
              <a:t>Т.В. </a:t>
            </a:r>
            <a:r>
              <a:rPr lang="uk-UA" sz="900" dirty="0" err="1" smtClean="0">
                <a:solidFill>
                  <a:prstClr val="black"/>
                </a:solidFill>
              </a:rPr>
              <a:t>Ковалюк</a:t>
            </a:r>
            <a:r>
              <a:rPr lang="uk-UA" sz="900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sz="900" dirty="0" err="1" smtClean="0">
                <a:solidFill>
                  <a:prstClr val="black"/>
                </a:solidFill>
              </a:rPr>
              <a:t>ім</a:t>
            </a:r>
            <a:r>
              <a:rPr lang="uk-UA" sz="900" dirty="0" smtClean="0">
                <a:solidFill>
                  <a:prstClr val="black"/>
                </a:solidFill>
              </a:rPr>
              <a:t> </a:t>
            </a:r>
            <a:r>
              <a:rPr lang="uk-UA" sz="900" dirty="0" err="1" smtClean="0">
                <a:solidFill>
                  <a:prstClr val="black"/>
                </a:solidFill>
              </a:rPr>
              <a:t>Т.Шевченка</a:t>
            </a:r>
            <a:endParaRPr lang="ru-RU" sz="900" dirty="0">
              <a:solidFill>
                <a:prstClr val="black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172402" y="6479087"/>
            <a:ext cx="872020" cy="280022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z="1050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ru-RU" sz="1050" dirty="0" smtClean="0">
                <a:solidFill>
                  <a:prstClr val="black"/>
                </a:solidFill>
                <a:latin typeface="Calibri" panose="020F0502020204030204"/>
              </a:rPr>
              <a:t>/38</a:t>
            </a:r>
            <a:endParaRPr lang="ru-RU" sz="105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38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acket-lang.org/reference/strings.html?q=string-split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lammy.net/lisp/" TargetMode="External"/><Relationship Id="rId2" Type="http://schemas.openxmlformats.org/officeDocument/2006/relationships/hyperlink" Target="http://bydlokoder.ru/index.php?p=books_LISP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5"/>
          <p:cNvSpPr>
            <a:spLocks noChangeArrowheads="1" noChangeShapeType="1" noTextEdit="1"/>
          </p:cNvSpPr>
          <p:nvPr/>
        </p:nvSpPr>
        <p:spPr bwMode="auto">
          <a:xfrm>
            <a:off x="1533013" y="1538793"/>
            <a:ext cx="6264696" cy="178236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700" kern="10" dirty="0" err="1">
                <a:solidFill>
                  <a:prstClr val="white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Функціональне</a:t>
            </a:r>
            <a:endParaRPr lang="ru-RU" sz="2700" kern="10" dirty="0">
              <a:solidFill>
                <a:prstClr val="white"/>
              </a:solidFill>
              <a:effectLst>
                <a:outerShdw dist="68392" dir="1308085" algn="ctr" rotWithShape="0">
                  <a:srgbClr val="F6FB17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700" kern="10" dirty="0" err="1">
                <a:solidFill>
                  <a:prstClr val="white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програмування</a:t>
            </a:r>
            <a:endParaRPr lang="ru-RU" sz="2700" kern="10" dirty="0">
              <a:solidFill>
                <a:prstClr val="white"/>
              </a:solidFill>
              <a:effectLst>
                <a:outerShdw dist="68392" dir="1308085" algn="ctr" rotWithShape="0">
                  <a:srgbClr val="F6FB17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9624" y="3757167"/>
            <a:ext cx="6669360" cy="212365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4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Лектор </a:t>
            </a:r>
            <a:r>
              <a:rPr lang="ru-RU" sz="2400" b="1" i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Ковалюк</a:t>
            </a:r>
            <a:r>
              <a:rPr lang="ru-RU" sz="24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lang="ru-RU" sz="2400" b="1" i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Тетяна</a:t>
            </a:r>
            <a:r>
              <a:rPr lang="ru-RU" sz="24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lang="ru-RU" sz="2400" b="1" i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Володимирівна</a:t>
            </a:r>
            <a:endParaRPr lang="ru-RU" sz="2400" b="1" i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4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 к.т.н., доцент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2400" b="1" i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tkovalyuk@u</a:t>
            </a:r>
            <a:r>
              <a:rPr lang="en-US" b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kr.net</a:t>
            </a:r>
            <a:endParaRPr lang="uk-UA" b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prstClr val="white"/>
                </a:solidFill>
                <a:latin typeface="Arial" charset="0"/>
                <a:cs typeface="Arial" charset="0"/>
              </a:rPr>
              <a:t>https://github.com/tkovalyuk/funcprogram</a:t>
            </a:r>
            <a:endParaRPr lang="ru-RU" b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2400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8271273" y="5770960"/>
            <a:ext cx="872728" cy="209550"/>
          </a:xfrm>
          <a:prstGeom prst="rect">
            <a:avLst/>
          </a:prstGeom>
        </p:spPr>
        <p:txBody>
          <a:bodyPr/>
          <a:lstStyle/>
          <a:p>
            <a:fld id="{54BDC68D-FF80-4D4E-BAF3-F6A29ED33A36}" type="slidenum">
              <a:rPr lang="ru-RU">
                <a:solidFill>
                  <a:prstClr val="black"/>
                </a:solidFill>
              </a:rPr>
              <a:pPr/>
              <a:t>1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21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562041" y="47458"/>
            <a:ext cx="4287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>
                <a:solidFill>
                  <a:schemeClr val="bg1"/>
                </a:solidFill>
              </a:rPr>
              <a:t>Процедура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for-each</a:t>
            </a:r>
            <a:r>
              <a:rPr lang="uk-UA" sz="3600" b="1" dirty="0" smtClean="0">
                <a:solidFill>
                  <a:schemeClr val="bg1"/>
                </a:solidFill>
              </a:rPr>
              <a:t>  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62041" y="3764148"/>
            <a:ext cx="2185060" cy="4001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sz="2000">
                <a:solidFill>
                  <a:srgbClr val="FF0000"/>
                </a:solidFill>
              </a:rPr>
              <a:t>#(0 1 4 9 16)</a:t>
            </a:r>
            <a:endParaRPr lang="ru-RU" sz="2000" dirty="0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87236" y="1305341"/>
            <a:ext cx="4572000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ru-RU" sz="2000" dirty="0">
                <a:solidFill>
                  <a:srgbClr val="0000CC"/>
                </a:solidFill>
              </a:rPr>
              <a:t>(</a:t>
            </a:r>
            <a:r>
              <a:rPr lang="ru-RU" sz="2000" dirty="0" err="1">
                <a:solidFill>
                  <a:srgbClr val="0000CC"/>
                </a:solidFill>
              </a:rPr>
              <a:t>let</a:t>
            </a:r>
            <a:r>
              <a:rPr lang="ru-RU" sz="2000" dirty="0">
                <a:solidFill>
                  <a:srgbClr val="0000CC"/>
                </a:solidFill>
              </a:rPr>
              <a:t> ((</a:t>
            </a:r>
            <a:r>
              <a:rPr lang="ru-RU" sz="2000" dirty="0" smtClean="0">
                <a:solidFill>
                  <a:srgbClr val="0000CC"/>
                </a:solidFill>
              </a:rPr>
              <a:t>v</a:t>
            </a:r>
            <a:r>
              <a:rPr lang="en-US" sz="2000" dirty="0" err="1" smtClean="0">
                <a:solidFill>
                  <a:srgbClr val="0000CC"/>
                </a:solidFill>
              </a:rPr>
              <a:t>ec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>
                <a:solidFill>
                  <a:srgbClr val="0000CC"/>
                </a:solidFill>
              </a:rPr>
              <a:t>(</a:t>
            </a:r>
            <a:r>
              <a:rPr lang="ru-RU" sz="2000" dirty="0" err="1">
                <a:solidFill>
                  <a:srgbClr val="0000CC"/>
                </a:solidFill>
              </a:rPr>
              <a:t>make-vector</a:t>
            </a:r>
            <a:r>
              <a:rPr lang="ru-RU" sz="2000" dirty="0">
                <a:solidFill>
                  <a:srgbClr val="0000CC"/>
                </a:solidFill>
              </a:rPr>
              <a:t> 5)))</a:t>
            </a:r>
          </a:p>
          <a:p>
            <a:r>
              <a:rPr lang="ru-RU" sz="2000" dirty="0">
                <a:solidFill>
                  <a:srgbClr val="0000CC"/>
                </a:solidFill>
              </a:rPr>
              <a:t>  (</a:t>
            </a:r>
            <a:r>
              <a:rPr lang="ru-RU" sz="2000" dirty="0" err="1">
                <a:solidFill>
                  <a:srgbClr val="0000CC"/>
                </a:solidFill>
              </a:rPr>
              <a:t>for-each</a:t>
            </a:r>
            <a:r>
              <a:rPr lang="ru-RU" sz="2000" dirty="0">
                <a:solidFill>
                  <a:srgbClr val="0000CC"/>
                </a:solidFill>
              </a:rPr>
              <a:t> (</a:t>
            </a:r>
            <a:r>
              <a:rPr lang="ru-RU" sz="2000" dirty="0" err="1">
                <a:solidFill>
                  <a:srgbClr val="0000CC"/>
                </a:solidFill>
              </a:rPr>
              <a:t>lambda</a:t>
            </a:r>
            <a:r>
              <a:rPr lang="ru-RU" sz="2000" dirty="0">
                <a:solidFill>
                  <a:srgbClr val="0000CC"/>
                </a:solidFill>
              </a:rPr>
              <a:t> (i)</a:t>
            </a:r>
          </a:p>
          <a:p>
            <a:r>
              <a:rPr lang="ru-RU" sz="2000" dirty="0">
                <a:solidFill>
                  <a:srgbClr val="0000CC"/>
                </a:solidFill>
              </a:rPr>
              <a:t>              (</a:t>
            </a:r>
            <a:r>
              <a:rPr lang="ru-RU" sz="2000" dirty="0" err="1">
                <a:solidFill>
                  <a:srgbClr val="0000CC"/>
                </a:solidFill>
              </a:rPr>
              <a:t>vector-set</a:t>
            </a:r>
            <a:r>
              <a:rPr lang="ru-RU" sz="2000" dirty="0">
                <a:solidFill>
                  <a:srgbClr val="0000CC"/>
                </a:solidFill>
              </a:rPr>
              <a:t>! </a:t>
            </a:r>
            <a:r>
              <a:rPr lang="ru-RU" sz="2000" dirty="0" err="1">
                <a:solidFill>
                  <a:srgbClr val="0000CC"/>
                </a:solidFill>
              </a:rPr>
              <a:t>vec</a:t>
            </a:r>
            <a:r>
              <a:rPr lang="ru-RU" sz="2000" dirty="0">
                <a:solidFill>
                  <a:srgbClr val="0000CC"/>
                </a:solidFill>
              </a:rPr>
              <a:t> i (* i i)))</a:t>
            </a:r>
          </a:p>
          <a:p>
            <a:r>
              <a:rPr lang="ru-RU" sz="2000" dirty="0">
                <a:solidFill>
                  <a:srgbClr val="0000CC"/>
                </a:solidFill>
              </a:rPr>
              <a:t>            '(0 1 2 3 4))</a:t>
            </a:r>
          </a:p>
          <a:p>
            <a:r>
              <a:rPr lang="ru-RU" sz="2000" dirty="0">
                <a:solidFill>
                  <a:srgbClr val="0000CC"/>
                </a:solidFill>
              </a:rPr>
              <a:t>  </a:t>
            </a:r>
            <a:r>
              <a:rPr lang="ru-RU" sz="2000" dirty="0" err="1">
                <a:solidFill>
                  <a:srgbClr val="0000CC"/>
                </a:solidFill>
              </a:rPr>
              <a:t>vec</a:t>
            </a:r>
            <a:r>
              <a:rPr lang="ru-RU" sz="20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6338" y="3265714"/>
            <a:ext cx="127785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uk-UA" sz="2000" dirty="0" smtClean="0">
                <a:solidFill>
                  <a:srgbClr val="FF0000"/>
                </a:solidFill>
              </a:rPr>
              <a:t>Результат </a:t>
            </a:r>
            <a:endParaRPr lang="ru-R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6071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11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0263" y="-109593"/>
            <a:ext cx="2227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6000" b="1" dirty="0" smtClean="0">
                <a:solidFill>
                  <a:schemeClr val="bg1"/>
                </a:solidFill>
              </a:rPr>
              <a:t>Рядки</a:t>
            </a:r>
            <a:endParaRPr lang="uk-UA" sz="60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96169"/>
            <a:ext cx="9143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/>
              <a:t>Рядки -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послідовності</a:t>
            </a:r>
            <a:r>
              <a:rPr lang="ru-RU" sz="2000" dirty="0"/>
              <a:t> </a:t>
            </a:r>
            <a:r>
              <a:rPr lang="ru-RU" sz="2000" dirty="0" err="1"/>
              <a:t>символів</a:t>
            </a:r>
            <a:r>
              <a:rPr lang="ru-RU" sz="2000" dirty="0"/>
              <a:t>. </a:t>
            </a:r>
            <a:endParaRPr lang="ru-RU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/>
              <a:t>Рядки </a:t>
            </a:r>
            <a:r>
              <a:rPr lang="ru-RU" sz="2000" dirty="0" err="1"/>
              <a:t>записуються</a:t>
            </a:r>
            <a:r>
              <a:rPr lang="ru-RU" sz="2000" dirty="0"/>
              <a:t> як </a:t>
            </a:r>
            <a:r>
              <a:rPr lang="ru-RU" sz="2000" dirty="0" err="1"/>
              <a:t>послідовності</a:t>
            </a:r>
            <a:r>
              <a:rPr lang="ru-RU" sz="2000" dirty="0"/>
              <a:t> </a:t>
            </a:r>
            <a:r>
              <a:rPr lang="ru-RU" sz="2000" dirty="0" err="1"/>
              <a:t>символів</a:t>
            </a:r>
            <a:r>
              <a:rPr lang="ru-RU" sz="2000" dirty="0"/>
              <a:t>, </a:t>
            </a:r>
            <a:r>
              <a:rPr lang="ru-RU" sz="2000" dirty="0" err="1"/>
              <a:t>укладених</a:t>
            </a:r>
            <a:r>
              <a:rPr lang="ru-RU" sz="2000" dirty="0"/>
              <a:t> у </a:t>
            </a:r>
            <a:r>
              <a:rPr lang="ru-RU" sz="2000" dirty="0" err="1"/>
              <a:t>подвійні</a:t>
            </a:r>
            <a:r>
              <a:rPr lang="ru-RU" sz="2000" dirty="0"/>
              <a:t> лапки </a:t>
            </a:r>
            <a:r>
              <a:rPr lang="ru-RU" sz="2000" dirty="0" smtClean="0"/>
              <a:t>(")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/>
              <a:t> </a:t>
            </a:r>
            <a:r>
              <a:rPr lang="ru-RU" sz="2000" dirty="0" err="1"/>
              <a:t>Подвійне</a:t>
            </a:r>
            <a:r>
              <a:rPr lang="ru-RU" sz="2000" dirty="0"/>
              <a:t> </a:t>
            </a:r>
            <a:r>
              <a:rPr lang="ru-RU" sz="2000" dirty="0" err="1"/>
              <a:t>цитування</a:t>
            </a:r>
            <a:r>
              <a:rPr lang="ru-RU" sz="2000" dirty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записати</a:t>
            </a:r>
            <a:r>
              <a:rPr lang="ru-RU" sz="2000" dirty="0"/>
              <a:t> </a:t>
            </a:r>
            <a:r>
              <a:rPr lang="ru-RU" sz="2000" dirty="0" err="1"/>
              <a:t>всередину</a:t>
            </a:r>
            <a:r>
              <a:rPr lang="ru-RU" sz="2000" dirty="0"/>
              <a:t> рядка, </a:t>
            </a:r>
            <a:r>
              <a:rPr lang="ru-RU" sz="2000" dirty="0" err="1"/>
              <a:t>лише</a:t>
            </a:r>
            <a:r>
              <a:rPr lang="ru-RU" sz="2000" dirty="0"/>
              <a:t> </a:t>
            </a:r>
            <a:r>
              <a:rPr lang="ru-RU" sz="2000" dirty="0" err="1"/>
              <a:t>перекриваючи</a:t>
            </a:r>
            <a:r>
              <a:rPr lang="ru-RU" sz="2000" dirty="0"/>
              <a:t> </a:t>
            </a:r>
            <a:r>
              <a:rPr lang="ru-RU" sz="2000" dirty="0" err="1"/>
              <a:t>його</a:t>
            </a:r>
            <a:r>
              <a:rPr lang="ru-RU" sz="2000" dirty="0"/>
              <a:t> </a:t>
            </a:r>
            <a:r>
              <a:rPr lang="ru-RU" sz="2000" dirty="0" err="1"/>
              <a:t>зворотною</a:t>
            </a:r>
            <a:r>
              <a:rPr lang="ru-RU" sz="2000" dirty="0"/>
              <a:t> </a:t>
            </a:r>
            <a:r>
              <a:rPr lang="ru-RU" sz="2000" dirty="0" err="1"/>
              <a:t>рискою</a:t>
            </a:r>
            <a:r>
              <a:rPr lang="ru-RU" sz="2000" dirty="0"/>
              <a:t> </a:t>
            </a:r>
            <a:r>
              <a:rPr lang="ru-RU" sz="2000" dirty="0" err="1"/>
              <a:t>рискою</a:t>
            </a:r>
            <a:r>
              <a:rPr lang="ru-RU" sz="2000" dirty="0"/>
              <a:t> (\), </a:t>
            </a:r>
            <a:r>
              <a:rPr lang="ru-RU" sz="2000" dirty="0" err="1" smtClean="0"/>
              <a:t>наприклад</a:t>
            </a:r>
            <a:r>
              <a:rPr lang="ru-RU" sz="2000" dirty="0" smtClean="0"/>
              <a:t>: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38541" y="2499805"/>
            <a:ext cx="451065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"The word \"recursion\" has many meanings."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3049334"/>
            <a:ext cx="860367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Рядкова</a:t>
            </a:r>
            <a:r>
              <a:rPr lang="ru-RU" sz="2000" dirty="0" smtClean="0"/>
              <a:t> </a:t>
            </a:r>
            <a:r>
              <a:rPr lang="ru-RU" sz="2000" dirty="0"/>
              <a:t>константа </a:t>
            </a:r>
            <a:r>
              <a:rPr lang="ru-RU" sz="2000" dirty="0" err="1"/>
              <a:t>може</a:t>
            </a:r>
            <a:r>
              <a:rPr lang="ru-RU" sz="2000" dirty="0"/>
              <a:t> </a:t>
            </a:r>
            <a:r>
              <a:rPr lang="ru-RU" sz="2000" dirty="0" err="1"/>
              <a:t>продовжуватися</a:t>
            </a:r>
            <a:r>
              <a:rPr lang="ru-RU" sz="2000" dirty="0"/>
              <a:t> </a:t>
            </a:r>
            <a:r>
              <a:rPr lang="ru-RU" sz="2000" dirty="0" err="1"/>
              <a:t>від</a:t>
            </a:r>
            <a:r>
              <a:rPr lang="ru-RU" sz="2000" dirty="0"/>
              <a:t> одного рядка до </a:t>
            </a:r>
            <a:r>
              <a:rPr lang="ru-RU" sz="2000" dirty="0" err="1"/>
              <a:t>наступного</a:t>
            </a:r>
            <a:r>
              <a:rPr lang="ru-RU" sz="2000" dirty="0"/>
              <a:t>, але </a:t>
            </a:r>
            <a:r>
              <a:rPr lang="ru-RU" sz="2000" dirty="0" err="1"/>
              <a:t>точний</a:t>
            </a:r>
            <a:r>
              <a:rPr lang="ru-RU" sz="2000" dirty="0"/>
              <a:t> </a:t>
            </a:r>
            <a:r>
              <a:rPr lang="ru-RU" sz="2000" dirty="0" err="1"/>
              <a:t>вміст</a:t>
            </a:r>
            <a:r>
              <a:rPr lang="ru-RU" sz="2000" dirty="0"/>
              <a:t> такого рядка не </a:t>
            </a:r>
            <a:r>
              <a:rPr lang="ru-RU" sz="2000" dirty="0" err="1"/>
              <a:t>вказаний</a:t>
            </a:r>
            <a:r>
              <a:rPr lang="ru-RU" sz="2000" dirty="0"/>
              <a:t>. </a:t>
            </a:r>
            <a:endParaRPr lang="ru-RU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Довжина</a:t>
            </a:r>
            <a:r>
              <a:rPr lang="ru-RU" sz="2000" dirty="0" smtClean="0"/>
              <a:t> </a:t>
            </a:r>
            <a:r>
              <a:rPr lang="ru-RU" sz="2000" dirty="0"/>
              <a:t>рядка -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кількість</a:t>
            </a:r>
            <a:r>
              <a:rPr lang="ru-RU" sz="2000" dirty="0"/>
              <a:t> </a:t>
            </a:r>
            <a:r>
              <a:rPr lang="ru-RU" sz="2000" dirty="0" err="1"/>
              <a:t>символів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він</a:t>
            </a:r>
            <a:r>
              <a:rPr lang="ru-RU" sz="2000" dirty="0"/>
              <a:t> </a:t>
            </a:r>
            <a:r>
              <a:rPr lang="ru-RU" sz="2000" dirty="0" err="1"/>
              <a:t>містить</a:t>
            </a:r>
            <a:r>
              <a:rPr lang="ru-RU" sz="2000" dirty="0"/>
              <a:t>. </a:t>
            </a:r>
            <a:r>
              <a:rPr lang="ru-RU" sz="2000" dirty="0" err="1"/>
              <a:t>Це</a:t>
            </a:r>
            <a:r>
              <a:rPr lang="ru-RU" sz="2000" dirty="0"/>
              <a:t> число є </a:t>
            </a:r>
            <a:r>
              <a:rPr lang="ru-RU" sz="2000" dirty="0" err="1"/>
              <a:t>точним</a:t>
            </a:r>
            <a:r>
              <a:rPr lang="ru-RU" sz="2000" dirty="0"/>
              <a:t>, </a:t>
            </a:r>
            <a:r>
              <a:rPr lang="ru-RU" sz="2000" dirty="0" err="1"/>
              <a:t>невід’ємним</a:t>
            </a:r>
            <a:r>
              <a:rPr lang="ru-RU" sz="2000" dirty="0"/>
              <a:t> </a:t>
            </a:r>
            <a:r>
              <a:rPr lang="ru-RU" sz="2000" dirty="0" err="1"/>
              <a:t>цілим</a:t>
            </a:r>
            <a:r>
              <a:rPr lang="ru-RU" sz="2000" dirty="0"/>
              <a:t> числом, яке </a:t>
            </a:r>
            <a:r>
              <a:rPr lang="ru-RU" sz="2000" b="1" dirty="0" err="1"/>
              <a:t>фіксується</a:t>
            </a:r>
            <a:r>
              <a:rPr lang="ru-RU" sz="2000" b="1" dirty="0"/>
              <a:t> </a:t>
            </a:r>
            <a:r>
              <a:rPr lang="ru-RU" sz="2000" b="1" dirty="0" err="1"/>
              <a:t>під</a:t>
            </a:r>
            <a:r>
              <a:rPr lang="ru-RU" sz="2000" b="1" dirty="0"/>
              <a:t> час </a:t>
            </a:r>
            <a:r>
              <a:rPr lang="ru-RU" sz="2000" b="1" dirty="0" err="1"/>
              <a:t>створення</a:t>
            </a:r>
            <a:r>
              <a:rPr lang="ru-RU" sz="2000" b="1" dirty="0"/>
              <a:t> рядка</a:t>
            </a:r>
            <a:r>
              <a:rPr lang="ru-RU" sz="2000" dirty="0"/>
              <a:t>. </a:t>
            </a:r>
            <a:endParaRPr lang="ru-RU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Валідні</a:t>
            </a:r>
            <a:r>
              <a:rPr lang="ru-RU" sz="2000" dirty="0" smtClean="0"/>
              <a:t> </a:t>
            </a:r>
            <a:r>
              <a:rPr lang="ru-RU" sz="2000" dirty="0" err="1" smtClean="0"/>
              <a:t>індекси</a:t>
            </a:r>
            <a:r>
              <a:rPr lang="ru-RU" sz="2000" dirty="0" smtClean="0"/>
              <a:t> </a:t>
            </a:r>
            <a:r>
              <a:rPr lang="ru-RU" sz="2000" dirty="0"/>
              <a:t>рядка -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точні</a:t>
            </a:r>
            <a:r>
              <a:rPr lang="ru-RU" sz="2000" dirty="0"/>
              <a:t> </a:t>
            </a:r>
            <a:r>
              <a:rPr lang="ru-RU" sz="2000" dirty="0" err="1"/>
              <a:t>невід’ємні</a:t>
            </a:r>
            <a:r>
              <a:rPr lang="ru-RU" sz="2000" dirty="0"/>
              <a:t> </a:t>
            </a:r>
            <a:r>
              <a:rPr lang="ru-RU" sz="2000" dirty="0" err="1"/>
              <a:t>цілі</a:t>
            </a:r>
            <a:r>
              <a:rPr lang="ru-RU" sz="2000" dirty="0"/>
              <a:t> числа, </a:t>
            </a:r>
            <a:r>
              <a:rPr lang="ru-RU" sz="2000" dirty="0" err="1"/>
              <a:t>менші</a:t>
            </a:r>
            <a:r>
              <a:rPr lang="ru-RU" sz="2000" dirty="0"/>
              <a:t> за </a:t>
            </a:r>
            <a:r>
              <a:rPr lang="ru-RU" sz="2000" dirty="0" err="1"/>
              <a:t>довжину</a:t>
            </a:r>
            <a:r>
              <a:rPr lang="ru-RU" sz="2000" dirty="0"/>
              <a:t> рядка. </a:t>
            </a:r>
            <a:endParaRPr lang="ru-RU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/>
              <a:t>Перший </a:t>
            </a:r>
            <a:r>
              <a:rPr lang="ru-RU" sz="2000" dirty="0"/>
              <a:t>символ рядка </a:t>
            </a:r>
            <a:r>
              <a:rPr lang="ru-RU" sz="2000" dirty="0" err="1"/>
              <a:t>має</a:t>
            </a:r>
            <a:r>
              <a:rPr lang="ru-RU" sz="2000" dirty="0"/>
              <a:t> </a:t>
            </a:r>
            <a:r>
              <a:rPr lang="ru-RU" sz="2000" dirty="0" err="1"/>
              <a:t>індекс</a:t>
            </a:r>
            <a:r>
              <a:rPr lang="ru-RU" sz="2000" dirty="0"/>
              <a:t> 0, </a:t>
            </a:r>
            <a:r>
              <a:rPr lang="ru-RU" sz="2000" dirty="0" err="1"/>
              <a:t>другий</a:t>
            </a:r>
            <a:r>
              <a:rPr lang="ru-RU" sz="2000" dirty="0"/>
              <a:t> - </a:t>
            </a:r>
            <a:r>
              <a:rPr lang="ru-RU" sz="2000" dirty="0" err="1"/>
              <a:t>індекс</a:t>
            </a:r>
            <a:r>
              <a:rPr lang="ru-RU" sz="2000" dirty="0"/>
              <a:t> 1 </a:t>
            </a:r>
            <a:r>
              <a:rPr lang="ru-RU" sz="2000" dirty="0" err="1"/>
              <a:t>тощо</a:t>
            </a:r>
            <a:r>
              <a:rPr lang="ru-RU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Якщо</a:t>
            </a:r>
            <a:r>
              <a:rPr lang="ru-RU" sz="2000" dirty="0" smtClean="0"/>
              <a:t>  </a:t>
            </a:r>
            <a:r>
              <a:rPr lang="ru-RU" sz="2000" dirty="0"/>
              <a:t>початок і </a:t>
            </a:r>
            <a:r>
              <a:rPr lang="ru-RU" sz="2000" dirty="0" err="1"/>
              <a:t>кінець</a:t>
            </a:r>
            <a:r>
              <a:rPr lang="ru-RU" sz="2000" dirty="0"/>
              <a:t> </a:t>
            </a:r>
            <a:r>
              <a:rPr lang="ru-RU" sz="2000" dirty="0" smtClean="0"/>
              <a:t>рядка </a:t>
            </a:r>
            <a:r>
              <a:rPr lang="ru-RU" sz="2000" dirty="0" err="1" smtClean="0"/>
              <a:t>мають</a:t>
            </a:r>
            <a:r>
              <a:rPr lang="ru-RU" sz="2000" dirty="0" smtClean="0"/>
              <a:t> </a:t>
            </a:r>
            <a:r>
              <a:rPr lang="ru-RU" sz="2000" dirty="0" err="1" smtClean="0"/>
              <a:t>однакові</a:t>
            </a:r>
            <a:r>
              <a:rPr lang="ru-RU" sz="2000" dirty="0" smtClean="0"/>
              <a:t> </a:t>
            </a:r>
            <a:r>
              <a:rPr lang="ru-RU" sz="2000" dirty="0" err="1" smtClean="0"/>
              <a:t>індекси</a:t>
            </a:r>
            <a:r>
              <a:rPr lang="ru-RU" sz="2000" dirty="0" smtClean="0"/>
              <a:t>, </a:t>
            </a:r>
            <a:r>
              <a:rPr lang="ru-RU" sz="2000" dirty="0" err="1" smtClean="0"/>
              <a:t>посилаються</a:t>
            </a:r>
            <a:r>
              <a:rPr lang="ru-RU" sz="2000" dirty="0" smtClean="0"/>
              <a:t> </a:t>
            </a:r>
            <a:r>
              <a:rPr lang="ru-RU" sz="2000" dirty="0"/>
              <a:t>на </a:t>
            </a:r>
            <a:r>
              <a:rPr lang="ru-RU" sz="2000" dirty="0" err="1"/>
              <a:t>нульовий</a:t>
            </a:r>
            <a:r>
              <a:rPr lang="ru-RU" sz="2000" dirty="0"/>
              <a:t> </a:t>
            </a:r>
            <a:r>
              <a:rPr lang="ru-RU" sz="2000" dirty="0" err="1"/>
              <a:t>підрядок</a:t>
            </a:r>
            <a:r>
              <a:rPr lang="ru-RU" sz="2000" dirty="0"/>
              <a:t>, а </a:t>
            </a:r>
            <a:r>
              <a:rPr lang="ru-RU" sz="2000" dirty="0" err="1"/>
              <a:t>якщо</a:t>
            </a:r>
            <a:r>
              <a:rPr lang="ru-RU" sz="2000" dirty="0"/>
              <a:t> початок </a:t>
            </a:r>
            <a:r>
              <a:rPr lang="ru-RU" sz="2000" dirty="0" err="1"/>
              <a:t>дорівнює</a:t>
            </a:r>
            <a:r>
              <a:rPr lang="ru-RU" sz="2000" dirty="0"/>
              <a:t> нулю, а </a:t>
            </a:r>
            <a:r>
              <a:rPr lang="ru-RU" sz="2000" dirty="0" err="1"/>
              <a:t>кінець</a:t>
            </a:r>
            <a:r>
              <a:rPr lang="ru-RU" sz="2000" dirty="0"/>
              <a:t> - </a:t>
            </a:r>
            <a:r>
              <a:rPr lang="ru-RU" sz="2000" dirty="0" err="1" smtClean="0"/>
              <a:t>довжині</a:t>
            </a:r>
            <a:r>
              <a:rPr lang="ru-RU" sz="2000" dirty="0" smtClean="0"/>
              <a:t> </a:t>
            </a:r>
            <a:r>
              <a:rPr lang="ru-RU" sz="2000" dirty="0"/>
              <a:t>рядка, то </a:t>
            </a:r>
            <a:r>
              <a:rPr lang="ru-RU" sz="2000" dirty="0" err="1" smtClean="0"/>
              <a:t>посилаються</a:t>
            </a:r>
            <a:r>
              <a:rPr lang="ru-RU" sz="2000" dirty="0" smtClean="0"/>
              <a:t> </a:t>
            </a:r>
            <a:r>
              <a:rPr lang="ru-RU" sz="2000" dirty="0"/>
              <a:t>на весь рядок.</a:t>
            </a:r>
          </a:p>
        </p:txBody>
      </p:sp>
    </p:spTree>
    <p:extLst>
      <p:ext uri="{BB962C8B-B14F-4D97-AF65-F5344CB8AC3E}">
        <p14:creationId xmlns:p14="http://schemas.microsoft.com/office/powerpoint/2010/main" val="39728672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12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90789" y="130584"/>
            <a:ext cx="3974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>
                <a:solidFill>
                  <a:schemeClr val="bg1"/>
                </a:solidFill>
              </a:rPr>
              <a:t>Конструктор рядка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0940" y="980289"/>
            <a:ext cx="9015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Процедури</a:t>
            </a:r>
            <a:r>
              <a:rPr lang="ru-RU" dirty="0"/>
              <a:t> конструктора </a:t>
            </a:r>
            <a:r>
              <a:rPr lang="ru-RU" dirty="0" err="1"/>
              <a:t>рядків</a:t>
            </a:r>
            <a:r>
              <a:rPr lang="ru-RU" dirty="0"/>
              <a:t> </a:t>
            </a:r>
            <a:r>
              <a:rPr lang="ru-RU" dirty="0" err="1"/>
              <a:t>створюють</a:t>
            </a:r>
            <a:r>
              <a:rPr lang="ru-RU" dirty="0"/>
              <a:t> </a:t>
            </a:r>
            <a:r>
              <a:rPr lang="ru-RU" dirty="0" err="1"/>
              <a:t>нові</a:t>
            </a:r>
            <a:r>
              <a:rPr lang="ru-RU" dirty="0"/>
              <a:t> </a:t>
            </a:r>
            <a:r>
              <a:rPr lang="ru-RU" dirty="0" err="1"/>
              <a:t>рядкові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, </a:t>
            </a:r>
            <a:r>
              <a:rPr lang="ru-RU" dirty="0" err="1"/>
              <a:t>можливо</a:t>
            </a:r>
            <a:r>
              <a:rPr lang="ru-RU" dirty="0"/>
              <a:t>, </a:t>
            </a:r>
            <a:r>
              <a:rPr lang="ru-RU" dirty="0" err="1"/>
              <a:t>ініціалізуючи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деякими</a:t>
            </a:r>
            <a:r>
              <a:rPr lang="ru-RU" dirty="0"/>
              <a:t> </a:t>
            </a:r>
            <a:r>
              <a:rPr lang="ru-RU" dirty="0" err="1"/>
              <a:t>заданими</a:t>
            </a:r>
            <a:r>
              <a:rPr lang="ru-RU" dirty="0"/>
              <a:t> </a:t>
            </a:r>
            <a:r>
              <a:rPr lang="ru-RU" dirty="0" err="1"/>
              <a:t>символьними</a:t>
            </a:r>
            <a:r>
              <a:rPr lang="ru-RU" dirty="0"/>
              <a:t> </a:t>
            </a:r>
            <a:r>
              <a:rPr lang="ru-RU" dirty="0" err="1"/>
              <a:t>даними</a:t>
            </a:r>
            <a:r>
              <a:rPr lang="ru-RU" dirty="0"/>
              <a:t>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29097" y="2128574"/>
            <a:ext cx="2808513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CC"/>
                </a:solidFill>
              </a:rPr>
              <a:t>(string #\x #\y #\z) ⇒ "xyz"</a:t>
            </a:r>
          </a:p>
          <a:p>
            <a:r>
              <a:rPr lang="en-GB" dirty="0">
                <a:solidFill>
                  <a:srgbClr val="0000CC"/>
                </a:solidFill>
              </a:rPr>
              <a:t>(string)             ⇒ ""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40231" y="1645328"/>
            <a:ext cx="5277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1. Рядок, </a:t>
            </a:r>
            <a:r>
              <a:rPr lang="ru-RU" dirty="0" err="1" smtClean="0"/>
              <a:t>зроблений</a:t>
            </a:r>
            <a:r>
              <a:rPr lang="ru-RU" dirty="0" smtClean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заданих</a:t>
            </a:r>
            <a:r>
              <a:rPr lang="ru-RU" dirty="0"/>
              <a:t> </a:t>
            </a:r>
            <a:r>
              <a:rPr lang="ru-RU" dirty="0" err="1"/>
              <a:t>аргументів</a:t>
            </a:r>
            <a:r>
              <a:rPr lang="ru-RU" dirty="0"/>
              <a:t> </a:t>
            </a:r>
            <a:r>
              <a:rPr lang="ru-RU" dirty="0" err="1"/>
              <a:t>символів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15063" y="2891576"/>
            <a:ext cx="4093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2. Рядок,  </a:t>
            </a:r>
            <a:r>
              <a:rPr lang="ru-RU" dirty="0" err="1" smtClean="0"/>
              <a:t>створений</a:t>
            </a:r>
            <a:r>
              <a:rPr lang="ru-RU" dirty="0" smtClean="0"/>
              <a:t> </a:t>
            </a:r>
            <a:r>
              <a:rPr lang="ru-RU" dirty="0" err="1"/>
              <a:t>зі</a:t>
            </a:r>
            <a:r>
              <a:rPr lang="ru-RU" dirty="0"/>
              <a:t> списку </a:t>
            </a:r>
            <a:r>
              <a:rPr lang="ru-RU" dirty="0" err="1"/>
              <a:t>символів</a:t>
            </a:r>
            <a:r>
              <a:rPr lang="ru-RU" dirty="0"/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179860" y="3377579"/>
            <a:ext cx="3428824" cy="36933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(list-&gt;string '(#\a #\b #\c)) ⇒ "</a:t>
            </a:r>
            <a:r>
              <a:rPr lang="en-US" dirty="0" err="1">
                <a:solidFill>
                  <a:srgbClr val="0000CC"/>
                </a:solidFill>
              </a:rPr>
              <a:t>abc</a:t>
            </a:r>
            <a:r>
              <a:rPr lang="en-US" dirty="0">
                <a:solidFill>
                  <a:srgbClr val="0000CC"/>
                </a:solidFill>
              </a:rPr>
              <a:t>"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15063" y="3879533"/>
            <a:ext cx="5410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3. Рядок  </a:t>
            </a:r>
            <a:r>
              <a:rPr lang="ru-RU" dirty="0" err="1"/>
              <a:t>зі</a:t>
            </a:r>
            <a:r>
              <a:rPr lang="ru-RU" dirty="0"/>
              <a:t> списку </a:t>
            </a:r>
            <a:r>
              <a:rPr lang="ru-RU" dirty="0" err="1"/>
              <a:t>символів</a:t>
            </a:r>
            <a:r>
              <a:rPr lang="ru-RU" dirty="0"/>
              <a:t> у </a:t>
            </a:r>
            <a:r>
              <a:rPr lang="ru-RU" dirty="0" err="1"/>
              <a:t>зворотному</a:t>
            </a:r>
            <a:r>
              <a:rPr lang="ru-RU" dirty="0"/>
              <a:t> порядку.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906511" y="4295562"/>
            <a:ext cx="4195892" cy="36933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CC"/>
                </a:solidFill>
              </a:rPr>
              <a:t>(reverse-list-&gt;string '(#\a #\B #\c)) ⇒ "</a:t>
            </a:r>
            <a:r>
              <a:rPr lang="en-GB" dirty="0" err="1">
                <a:solidFill>
                  <a:srgbClr val="0000CC"/>
                </a:solidFill>
              </a:rPr>
              <a:t>cBa</a:t>
            </a:r>
            <a:r>
              <a:rPr lang="en-GB" dirty="0">
                <a:solidFill>
                  <a:srgbClr val="0000CC"/>
                </a:solidFill>
              </a:rPr>
              <a:t>"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40231" y="4843152"/>
            <a:ext cx="2948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4. Рядок </a:t>
            </a:r>
            <a:r>
              <a:rPr lang="ru-RU" dirty="0" err="1" smtClean="0"/>
              <a:t>заданої</a:t>
            </a:r>
            <a:r>
              <a:rPr lang="ru-RU" dirty="0" smtClean="0"/>
              <a:t> </a:t>
            </a:r>
            <a:r>
              <a:rPr lang="ru-RU" dirty="0" err="1" smtClean="0"/>
              <a:t>довжини</a:t>
            </a:r>
            <a:r>
              <a:rPr lang="ru-RU" dirty="0" smtClean="0"/>
              <a:t> </a:t>
            </a:r>
            <a:r>
              <a:rPr lang="en-GB" dirty="0"/>
              <a:t>k.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018118" y="5479696"/>
            <a:ext cx="1992853" cy="36933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CC"/>
                </a:solidFill>
                <a:latin typeface="Times New Roman" panose="02020603050405020304" pitchFamily="18" charset="0"/>
              </a:rPr>
              <a:t>make-string </a:t>
            </a:r>
            <a:r>
              <a:rPr lang="en-GB" i="1" dirty="0">
                <a:solidFill>
                  <a:srgbClr val="0000CC"/>
                </a:solidFill>
                <a:latin typeface="Times New Roman" panose="02020603050405020304" pitchFamily="18" charset="0"/>
              </a:rPr>
              <a:t>k [</a:t>
            </a:r>
            <a:r>
              <a:rPr lang="en-GB" i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chr</a:t>
            </a:r>
            <a:r>
              <a:rPr lang="en-GB" i="1" dirty="0">
                <a:solidFill>
                  <a:srgbClr val="0000CC"/>
                </a:solidFill>
                <a:latin typeface="Times New Roman" panose="02020603050405020304" pitchFamily="18" charset="0"/>
              </a:rPr>
              <a:t>]</a:t>
            </a:r>
            <a:endParaRPr 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8376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13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0924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chemeClr val="bg1"/>
                </a:solidFill>
              </a:rPr>
              <a:t>Процедури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бібліотеки</a:t>
            </a:r>
            <a:r>
              <a:rPr lang="ru-RU" sz="3600" b="1" dirty="0" smtClean="0">
                <a:solidFill>
                  <a:schemeClr val="bg1"/>
                </a:solidFill>
              </a:rPr>
              <a:t> SRFI-13 стандарт </a:t>
            </a:r>
            <a:r>
              <a:rPr lang="en-US" sz="3600" b="1" dirty="0" smtClean="0">
                <a:solidFill>
                  <a:schemeClr val="bg1"/>
                </a:solidFill>
              </a:rPr>
              <a:t>R6RS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0184" y="1145186"/>
            <a:ext cx="855023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• String Syntax	  	</a:t>
            </a:r>
            <a:r>
              <a:rPr lang="en-US" sz="2000" dirty="0" smtClean="0">
                <a:solidFill>
                  <a:srgbClr val="0000CC"/>
                </a:solidFill>
              </a:rPr>
              <a:t>	Read </a:t>
            </a:r>
            <a:r>
              <a:rPr lang="en-US" sz="2000" dirty="0">
                <a:solidFill>
                  <a:srgbClr val="0000CC"/>
                </a:solidFill>
              </a:rPr>
              <a:t>syntax for strings.</a:t>
            </a:r>
          </a:p>
          <a:p>
            <a:r>
              <a:rPr lang="en-US" sz="2000" dirty="0"/>
              <a:t>• </a:t>
            </a:r>
            <a:r>
              <a:rPr lang="en-US" sz="2000" dirty="0">
                <a:solidFill>
                  <a:srgbClr val="C00000"/>
                </a:solidFill>
              </a:rPr>
              <a:t>String Predicates	  	</a:t>
            </a:r>
            <a:r>
              <a:rPr lang="en-US" sz="2000" dirty="0" smtClean="0">
                <a:solidFill>
                  <a:srgbClr val="C00000"/>
                </a:solidFill>
              </a:rPr>
              <a:t>Testing </a:t>
            </a:r>
            <a:r>
              <a:rPr lang="en-US" sz="2000" dirty="0">
                <a:solidFill>
                  <a:srgbClr val="C00000"/>
                </a:solidFill>
              </a:rPr>
              <a:t>strings for certain properties.</a:t>
            </a:r>
          </a:p>
          <a:p>
            <a:r>
              <a:rPr lang="en-US" sz="2000" dirty="0"/>
              <a:t>• </a:t>
            </a:r>
            <a:r>
              <a:rPr lang="en-US" sz="2000" dirty="0">
                <a:solidFill>
                  <a:srgbClr val="0000CC"/>
                </a:solidFill>
              </a:rPr>
              <a:t>String Constructors	  	Creating new string objects.</a:t>
            </a:r>
          </a:p>
          <a:p>
            <a:r>
              <a:rPr lang="en-US" sz="2000" dirty="0"/>
              <a:t>• </a:t>
            </a:r>
            <a:r>
              <a:rPr lang="en-US" sz="2000" dirty="0">
                <a:solidFill>
                  <a:srgbClr val="C00000"/>
                </a:solidFill>
              </a:rPr>
              <a:t>List/String Conversion	  	Converting from/to lists of characters.</a:t>
            </a:r>
          </a:p>
          <a:p>
            <a:r>
              <a:rPr lang="en-US" sz="2000" dirty="0"/>
              <a:t>• </a:t>
            </a:r>
            <a:r>
              <a:rPr lang="en-US" sz="2000" dirty="0">
                <a:solidFill>
                  <a:srgbClr val="0000CC"/>
                </a:solidFill>
              </a:rPr>
              <a:t>String Selection	  	</a:t>
            </a:r>
            <a:r>
              <a:rPr lang="en-US" sz="2000" dirty="0" smtClean="0">
                <a:solidFill>
                  <a:srgbClr val="0000CC"/>
                </a:solidFill>
              </a:rPr>
              <a:t>	Select </a:t>
            </a:r>
            <a:r>
              <a:rPr lang="en-US" sz="2000" dirty="0">
                <a:solidFill>
                  <a:srgbClr val="0000CC"/>
                </a:solidFill>
              </a:rPr>
              <a:t>portions from strings.</a:t>
            </a:r>
          </a:p>
          <a:p>
            <a:r>
              <a:rPr lang="en-US" sz="2000" dirty="0"/>
              <a:t>• String Modification	  	Modify parts or whole strings.</a:t>
            </a:r>
          </a:p>
          <a:p>
            <a:r>
              <a:rPr lang="en-US" sz="2000" dirty="0">
                <a:solidFill>
                  <a:srgbClr val="0000CC"/>
                </a:solidFill>
              </a:rPr>
              <a:t>• String Comparison	  	Lexicographic ordering predicates.</a:t>
            </a:r>
          </a:p>
          <a:p>
            <a:r>
              <a:rPr lang="en-US" sz="2000" dirty="0"/>
              <a:t>• String Searching	  	</a:t>
            </a:r>
            <a:r>
              <a:rPr lang="en-US" sz="2000" dirty="0" smtClean="0"/>
              <a:t>Searching </a:t>
            </a:r>
            <a:r>
              <a:rPr lang="en-US" sz="2000" dirty="0"/>
              <a:t>in strings.</a:t>
            </a:r>
          </a:p>
          <a:p>
            <a:r>
              <a:rPr lang="en-US" sz="2000" dirty="0">
                <a:solidFill>
                  <a:srgbClr val="0000CC"/>
                </a:solidFill>
              </a:rPr>
              <a:t>• Alphabetic Case Mapping	 </a:t>
            </a:r>
            <a:r>
              <a:rPr lang="en-US" sz="2000" dirty="0" smtClean="0">
                <a:solidFill>
                  <a:srgbClr val="0000CC"/>
                </a:solidFill>
              </a:rPr>
              <a:t>Convert </a:t>
            </a:r>
            <a:r>
              <a:rPr lang="en-US" sz="2000" dirty="0">
                <a:solidFill>
                  <a:srgbClr val="0000CC"/>
                </a:solidFill>
              </a:rPr>
              <a:t>the alphabetic case of strings.</a:t>
            </a:r>
          </a:p>
          <a:p>
            <a:r>
              <a:rPr lang="en-US" sz="2000" dirty="0"/>
              <a:t>• Reversing and Appending Strings	 </a:t>
            </a:r>
            <a:r>
              <a:rPr lang="en-US" sz="2000" dirty="0" smtClean="0"/>
              <a:t>Appending </a:t>
            </a:r>
            <a:r>
              <a:rPr lang="en-US" sz="2000" dirty="0"/>
              <a:t>strings to form a new string.</a:t>
            </a:r>
          </a:p>
          <a:p>
            <a:r>
              <a:rPr lang="en-US" sz="2000" dirty="0">
                <a:solidFill>
                  <a:srgbClr val="0000CC"/>
                </a:solidFill>
              </a:rPr>
              <a:t>• Mapping Folding and Unfolding	</a:t>
            </a:r>
            <a:r>
              <a:rPr lang="en-US" sz="2000" dirty="0" smtClean="0">
                <a:solidFill>
                  <a:srgbClr val="0000CC"/>
                </a:solidFill>
              </a:rPr>
              <a:t> Iterating </a:t>
            </a:r>
            <a:r>
              <a:rPr lang="en-US" sz="2000" dirty="0">
                <a:solidFill>
                  <a:srgbClr val="0000CC"/>
                </a:solidFill>
              </a:rPr>
              <a:t>over strings.</a:t>
            </a:r>
          </a:p>
          <a:p>
            <a:r>
              <a:rPr lang="en-US" sz="2000" dirty="0"/>
              <a:t>• Miscellaneous String Operations	 </a:t>
            </a:r>
            <a:r>
              <a:rPr lang="en-US" sz="2000" dirty="0" smtClean="0"/>
              <a:t>Replicating</a:t>
            </a:r>
            <a:r>
              <a:rPr lang="en-US" sz="2000" dirty="0"/>
              <a:t>, insertion, parsing, ...</a:t>
            </a:r>
          </a:p>
          <a:p>
            <a:r>
              <a:rPr lang="en-US" sz="2000" dirty="0">
                <a:solidFill>
                  <a:srgbClr val="0000CC"/>
                </a:solidFill>
              </a:rPr>
              <a:t>• Representing Strings as Bytes	 </a:t>
            </a:r>
            <a:r>
              <a:rPr lang="en-US" sz="2000" dirty="0" smtClean="0">
                <a:solidFill>
                  <a:srgbClr val="0000CC"/>
                </a:solidFill>
              </a:rPr>
              <a:t>Encoding </a:t>
            </a:r>
            <a:r>
              <a:rPr lang="en-US" sz="2000" dirty="0">
                <a:solidFill>
                  <a:srgbClr val="0000CC"/>
                </a:solidFill>
              </a:rPr>
              <a:t>and decoding strings.</a:t>
            </a:r>
          </a:p>
          <a:p>
            <a:r>
              <a:rPr lang="en-US" sz="2000" dirty="0"/>
              <a:t>• Conversion to/from C	  	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667776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615466" y="131802"/>
            <a:ext cx="5683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>
                <a:solidFill>
                  <a:schemeClr val="bg1"/>
                </a:solidFill>
              </a:rPr>
              <a:t>Процедури обробки рядків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78133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uk-UA" sz="3200" b="1" dirty="0">
              <a:solidFill>
                <a:prstClr val="black"/>
              </a:solidFill>
            </a:endParaRP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>
              <a:ea typeface="Palatino Linotype" panose="0204050205050503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7285" y="1128664"/>
            <a:ext cx="88767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2400" b="1" dirty="0"/>
          </a:p>
          <a:p>
            <a:endParaRPr lang="uk-UA" sz="2400" b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468966"/>
              </p:ext>
            </p:extLst>
          </p:nvPr>
        </p:nvGraphicFramePr>
        <p:xfrm>
          <a:off x="0" y="1541975"/>
          <a:ext cx="8858991" cy="528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574"/>
                <a:gridCol w="615141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dirty="0" smtClean="0">
                          <a:solidFill>
                            <a:schemeClr val="tx1"/>
                          </a:solidFill>
                        </a:rPr>
                        <a:t>(string?</a:t>
                      </a:r>
                      <a:r>
                        <a:rPr lang="en-GB" sz="1800" b="0" i="1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r>
                        <a:rPr lang="en-GB" sz="1800" b="0" i="1" dirty="0" err="1" smtClean="0">
                          <a:solidFill>
                            <a:schemeClr val="tx1"/>
                          </a:solidFill>
                        </a:rPr>
                        <a:t>obj</a:t>
                      </a:r>
                      <a:r>
                        <a:rPr lang="en-GB" sz="1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r>
                        <a:rPr lang="en-GB" sz="1800" b="0" dirty="0" smtClean="0">
                          <a:solidFill>
                            <a:schemeClr val="tx1"/>
                          </a:solidFill>
                        </a:rPr>
                        <a:t>t,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якщо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800" b="0" dirty="0" err="1" smtClean="0">
                          <a:solidFill>
                            <a:schemeClr val="tx1"/>
                          </a:solidFill>
                        </a:rPr>
                        <a:t>obj</a:t>
                      </a:r>
                      <a:r>
                        <a:rPr lang="en-GB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є рядком,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інакше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r>
                        <a:rPr lang="en-GB" sz="1800" b="0" dirty="0" smtClean="0">
                          <a:solidFill>
                            <a:schemeClr val="tx1"/>
                          </a:solidFill>
                        </a:rPr>
                        <a:t>f.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(make-string</a:t>
                      </a:r>
                      <a:r>
                        <a:rPr lang="en-GB" sz="1800" i="1" dirty="0" smtClean="0"/>
                        <a:t> k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щойно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виділений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рядок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довжиною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k. 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263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(make-string</a:t>
                      </a:r>
                      <a:r>
                        <a:rPr lang="en-GB" sz="1800" i="1" dirty="0" smtClean="0"/>
                        <a:t> k char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Всі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елементи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рядка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ініціалізуються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символом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(string-length</a:t>
                      </a:r>
                      <a:r>
                        <a:rPr lang="en-GB" sz="1800" i="1" dirty="0" smtClean="0"/>
                        <a:t> string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кількість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символів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у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вказаному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рядку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(string-ref</a:t>
                      </a:r>
                      <a:r>
                        <a:rPr lang="en-GB" sz="1800" i="1" dirty="0" smtClean="0"/>
                        <a:t> string k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 k-й символ рядка з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використанням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індексації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нульового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походження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(string-set!</a:t>
                      </a:r>
                      <a:r>
                        <a:rPr lang="en-GB" sz="1800" i="1" dirty="0" smtClean="0"/>
                        <a:t> string k char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Зберігає</a:t>
                      </a:r>
                      <a:r>
                        <a:rPr lang="ru-RU" sz="1800" dirty="0" smtClean="0"/>
                        <a:t>  </a:t>
                      </a:r>
                      <a:r>
                        <a:rPr lang="ru-RU" sz="1800" dirty="0" err="1" smtClean="0"/>
                        <a:t>char</a:t>
                      </a:r>
                      <a:r>
                        <a:rPr lang="ru-RU" sz="1800" dirty="0" smtClean="0"/>
                        <a:t> в k-</a:t>
                      </a:r>
                      <a:r>
                        <a:rPr lang="ru-RU" sz="1800" dirty="0" err="1" smtClean="0"/>
                        <a:t>му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елементі</a:t>
                      </a:r>
                      <a:r>
                        <a:rPr lang="ru-RU" sz="1800" dirty="0" smtClean="0"/>
                        <a:t> рядка і </a:t>
                      </a:r>
                      <a:r>
                        <a:rPr lang="ru-RU" sz="1800" dirty="0" err="1" smtClean="0"/>
                        <a:t>повертає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невизначене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значення</a:t>
                      </a:r>
                      <a:r>
                        <a:rPr lang="ru-RU" sz="1800" dirty="0" smtClean="0"/>
                        <a:t>.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(string=?</a:t>
                      </a:r>
                      <a:r>
                        <a:rPr lang="en-GB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string</a:t>
                      </a:r>
                      <a:r>
                        <a:rPr lang="en-GB" sz="1800" b="0" i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GB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string</a:t>
                      </a:r>
                      <a:r>
                        <a:rPr lang="en-GB" sz="1800" b="0" i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sz="1800" b="0" i="0" dirty="0" smtClean="0">
                          <a:solidFill>
                            <a:schemeClr val="tx1"/>
                          </a:solidFill>
                        </a:rPr>
                        <a:t> #t, </a:t>
                      </a:r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</a:rPr>
                        <a:t>якщо</a:t>
                      </a:r>
                      <a:r>
                        <a:rPr lang="ru-RU" sz="1800" b="0" i="0" dirty="0" smtClean="0">
                          <a:solidFill>
                            <a:schemeClr val="tx1"/>
                          </a:solidFill>
                        </a:rPr>
                        <a:t> два рядки </a:t>
                      </a:r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</a:rPr>
                        <a:t>однакової</a:t>
                      </a:r>
                      <a:r>
                        <a:rPr lang="ru-RU" sz="18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</a:rPr>
                        <a:t>довжини</a:t>
                      </a:r>
                      <a:r>
                        <a:rPr lang="ru-RU" sz="1800" b="0" i="0" dirty="0" smtClean="0">
                          <a:solidFill>
                            <a:schemeClr val="tx1"/>
                          </a:solidFill>
                        </a:rPr>
                        <a:t> і </a:t>
                      </a:r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</a:rPr>
                        <a:t>містять</a:t>
                      </a:r>
                      <a:r>
                        <a:rPr lang="ru-RU" sz="18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</a:rPr>
                        <a:t>однакові</a:t>
                      </a:r>
                      <a:r>
                        <a:rPr lang="ru-RU" sz="18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</a:rPr>
                        <a:t>символи</a:t>
                      </a:r>
                      <a:r>
                        <a:rPr lang="ru-RU" sz="1800" b="0" i="0" dirty="0" smtClean="0">
                          <a:solidFill>
                            <a:schemeClr val="tx1"/>
                          </a:solidFill>
                        </a:rPr>
                        <a:t> в </a:t>
                      </a:r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</a:rPr>
                        <a:t>однакових</a:t>
                      </a:r>
                      <a:r>
                        <a:rPr lang="ru-RU" sz="18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</a:rPr>
                        <a:t>позиціях</a:t>
                      </a:r>
                      <a:r>
                        <a:rPr lang="ru-RU" sz="1800" b="0" i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</a:rPr>
                        <a:t>інакше</a:t>
                      </a:r>
                      <a:r>
                        <a:rPr lang="ru-RU" sz="18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sz="1800" b="0" i="0" dirty="0" smtClean="0">
                          <a:solidFill>
                            <a:schemeClr val="tx1"/>
                          </a:solidFill>
                        </a:rPr>
                        <a:t> #f. </a:t>
                      </a:r>
                      <a:endParaRPr lang="ru-RU" sz="1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dirty="0" smtClean="0">
                          <a:solidFill>
                            <a:schemeClr val="tx1"/>
                          </a:solidFill>
                        </a:rPr>
                        <a:t>(string-ci=? string1 string2)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sz="1800" b="0" i="0" dirty="0" smtClean="0">
                          <a:solidFill>
                            <a:schemeClr val="tx1"/>
                          </a:solidFill>
                        </a:rPr>
                        <a:t> #t, </a:t>
                      </a:r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</a:rPr>
                        <a:t>якщо</a:t>
                      </a:r>
                      <a:r>
                        <a:rPr lang="ru-RU" sz="18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</a:rPr>
                        <a:t>рядкі</a:t>
                      </a:r>
                      <a:r>
                        <a:rPr lang="ru-RU" sz="18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</a:rPr>
                        <a:t>відрізняються</a:t>
                      </a:r>
                      <a:r>
                        <a:rPr lang="ru-RU" sz="18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</a:rPr>
                        <a:t>тільки</a:t>
                      </a:r>
                      <a:r>
                        <a:rPr lang="ru-RU" sz="18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</a:rPr>
                        <a:t>регістром</a:t>
                      </a:r>
                      <a:r>
                        <a:rPr lang="uk-UA" sz="1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GB" sz="1800" dirty="0" smtClean="0"/>
                        <a:t>(string&lt;?</a:t>
                      </a:r>
                      <a:r>
                        <a:rPr lang="en-GB" sz="1800" i="1" dirty="0" smtClean="0"/>
                        <a:t> string</a:t>
                      </a:r>
                      <a:r>
                        <a:rPr lang="en-GB" sz="1800" i="1" baseline="-25000" dirty="0" smtClean="0"/>
                        <a:t>1</a:t>
                      </a:r>
                      <a:r>
                        <a:rPr lang="en-GB" sz="1800" i="1" dirty="0" smtClean="0"/>
                        <a:t> string</a:t>
                      </a:r>
                      <a:r>
                        <a:rPr lang="en-GB" sz="1800" i="1" baseline="-25000" dirty="0" smtClean="0"/>
                        <a:t>2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b="0" dirty="0" smtClean="0">
                          <a:solidFill>
                            <a:schemeClr val="tx1"/>
                          </a:solidFill>
                        </a:rPr>
                        <a:t>Порівняння рядків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(string&gt;?</a:t>
                      </a:r>
                      <a:r>
                        <a:rPr lang="en-GB" sz="13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string</a:t>
                      </a:r>
                      <a:r>
                        <a:rPr lang="en-GB" sz="1350" b="0" i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GB" sz="13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string</a:t>
                      </a:r>
                      <a:r>
                        <a:rPr lang="en-GB" sz="1350" b="0" i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b="0" dirty="0" smtClean="0">
                          <a:solidFill>
                            <a:schemeClr val="tx1"/>
                          </a:solidFill>
                        </a:rPr>
                        <a:t>Порівняння рядків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(string&lt;=?</a:t>
                      </a:r>
                      <a:r>
                        <a:rPr lang="en-GB" sz="1800" i="1" dirty="0" smtClean="0"/>
                        <a:t> string</a:t>
                      </a:r>
                      <a:r>
                        <a:rPr lang="en-GB" sz="1800" i="1" baseline="-25000" dirty="0" smtClean="0"/>
                        <a:t>1</a:t>
                      </a:r>
                      <a:r>
                        <a:rPr lang="en-GB" sz="1800" i="1" dirty="0" smtClean="0"/>
                        <a:t> string</a:t>
                      </a:r>
                      <a:r>
                        <a:rPr lang="en-GB" sz="1800" i="1" baseline="-25000" dirty="0" smtClean="0"/>
                        <a:t>2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b="0" dirty="0" smtClean="0">
                          <a:solidFill>
                            <a:schemeClr val="tx1"/>
                          </a:solidFill>
                        </a:rPr>
                        <a:t>Порівняння рядків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(string&gt;=?</a:t>
                      </a:r>
                      <a:r>
                        <a:rPr lang="en-GB" sz="1800" i="1" dirty="0" smtClean="0"/>
                        <a:t> string</a:t>
                      </a:r>
                      <a:r>
                        <a:rPr lang="en-GB" sz="1800" i="1" baseline="-25000" dirty="0" smtClean="0"/>
                        <a:t>1</a:t>
                      </a:r>
                      <a:r>
                        <a:rPr lang="en-GB" sz="1800" i="1" dirty="0" smtClean="0"/>
                        <a:t> string</a:t>
                      </a:r>
                      <a:r>
                        <a:rPr lang="en-GB" sz="1800" i="1" baseline="-25000" dirty="0" smtClean="0"/>
                        <a:t>2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b="0" dirty="0" smtClean="0">
                          <a:solidFill>
                            <a:schemeClr val="tx1"/>
                          </a:solidFill>
                        </a:rPr>
                        <a:t>Порівняння рядків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-1" y="943997"/>
            <a:ext cx="8989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docs.racket-lang.org/reference/strings.html?q=string-split</a:t>
            </a:r>
            <a:r>
              <a:rPr lang="uk-UA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83911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615466" y="131802"/>
            <a:ext cx="5683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>
                <a:solidFill>
                  <a:schemeClr val="bg1"/>
                </a:solidFill>
              </a:rPr>
              <a:t>Процедури обробки рядків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78133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uk-UA" sz="3200" b="1" dirty="0">
              <a:solidFill>
                <a:prstClr val="black"/>
              </a:solidFill>
            </a:endParaRP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>
              <a:ea typeface="Palatino Linotype" panose="0204050205050503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7285" y="1128664"/>
            <a:ext cx="88767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2400" b="1" dirty="0"/>
          </a:p>
          <a:p>
            <a:endParaRPr lang="uk-UA" sz="2400" b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530379"/>
              </p:ext>
            </p:extLst>
          </p:nvPr>
        </p:nvGraphicFramePr>
        <p:xfrm>
          <a:off x="106878" y="1066735"/>
          <a:ext cx="8858991" cy="4751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1958"/>
                <a:gridCol w="580703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dirty="0" smtClean="0">
                          <a:solidFill>
                            <a:schemeClr val="tx1"/>
                          </a:solidFill>
                        </a:rPr>
                        <a:t>(string-ci&lt;?</a:t>
                      </a:r>
                      <a:r>
                        <a:rPr lang="en-GB" sz="1800" b="0" i="1" dirty="0" smtClean="0">
                          <a:solidFill>
                            <a:schemeClr val="tx1"/>
                          </a:solidFill>
                        </a:rPr>
                        <a:t> string</a:t>
                      </a:r>
                      <a:r>
                        <a:rPr lang="en-GB" sz="1800" b="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800" b="0" i="1" dirty="0" smtClean="0">
                          <a:solidFill>
                            <a:schemeClr val="tx1"/>
                          </a:solidFill>
                        </a:rPr>
                        <a:t> string</a:t>
                      </a:r>
                      <a:r>
                        <a:rPr lang="en-GB" sz="1800" b="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b="0" dirty="0" smtClean="0">
                          <a:solidFill>
                            <a:schemeClr val="tx1"/>
                          </a:solidFill>
                        </a:rPr>
                        <a:t>Порівняння рядків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(string-ci</a:t>
                      </a:r>
                      <a:r>
                        <a:rPr lang="en-US" sz="1800" dirty="0" smtClean="0"/>
                        <a:t>&gt;</a:t>
                      </a:r>
                      <a:r>
                        <a:rPr lang="en-GB" sz="1800" dirty="0" smtClean="0"/>
                        <a:t>?</a:t>
                      </a:r>
                      <a:r>
                        <a:rPr lang="en-GB" sz="1800" i="1" dirty="0" smtClean="0"/>
                        <a:t> string</a:t>
                      </a:r>
                      <a:r>
                        <a:rPr lang="en-GB" sz="1800" i="1" baseline="-25000" dirty="0" smtClean="0"/>
                        <a:t>1</a:t>
                      </a:r>
                      <a:r>
                        <a:rPr lang="en-GB" sz="1800" i="1" dirty="0" smtClean="0"/>
                        <a:t> string</a:t>
                      </a:r>
                      <a:r>
                        <a:rPr lang="en-GB" sz="1800" i="1" baseline="-25000" dirty="0" smtClean="0"/>
                        <a:t>2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b="0" dirty="0" smtClean="0">
                          <a:solidFill>
                            <a:schemeClr val="tx1"/>
                          </a:solidFill>
                        </a:rPr>
                        <a:t>Порівняння рядків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263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(string-ci&lt;=?</a:t>
                      </a:r>
                      <a:r>
                        <a:rPr lang="en-GB" sz="1800" i="1" dirty="0" smtClean="0"/>
                        <a:t> string</a:t>
                      </a:r>
                      <a:r>
                        <a:rPr lang="en-GB" sz="1800" i="1" baseline="-25000" dirty="0" smtClean="0"/>
                        <a:t>1</a:t>
                      </a:r>
                      <a:r>
                        <a:rPr lang="en-GB" sz="1800" i="1" dirty="0" smtClean="0"/>
                        <a:t> string</a:t>
                      </a:r>
                      <a:r>
                        <a:rPr lang="en-GB" sz="1800" i="1" baseline="-25000" dirty="0" smtClean="0"/>
                        <a:t>2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b="0" dirty="0" smtClean="0">
                          <a:solidFill>
                            <a:schemeClr val="tx1"/>
                          </a:solidFill>
                        </a:rPr>
                        <a:t>Порівняння рядків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(string-ci&gt;=?</a:t>
                      </a:r>
                      <a:r>
                        <a:rPr lang="en-GB" sz="1800" i="1" dirty="0" smtClean="0"/>
                        <a:t> string</a:t>
                      </a:r>
                      <a:r>
                        <a:rPr lang="en-GB" sz="1800" i="1" baseline="-25000" dirty="0" smtClean="0"/>
                        <a:t>1</a:t>
                      </a:r>
                      <a:r>
                        <a:rPr lang="en-GB" sz="1800" i="1" dirty="0" smtClean="0"/>
                        <a:t> string</a:t>
                      </a:r>
                      <a:r>
                        <a:rPr lang="en-GB" sz="1800" i="1" baseline="-25000" dirty="0" smtClean="0"/>
                        <a:t>2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b="0" dirty="0" smtClean="0">
                          <a:solidFill>
                            <a:schemeClr val="tx1"/>
                          </a:solidFill>
                        </a:rPr>
                        <a:t>Порівняння рядків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(substring</a:t>
                      </a:r>
                      <a:r>
                        <a:rPr lang="en-GB" sz="1800" i="1" dirty="0" smtClean="0"/>
                        <a:t> string start end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b="0" dirty="0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uk-UA" sz="1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uk-UA" sz="1800" b="0" baseline="0" dirty="0" err="1" smtClean="0">
                          <a:solidFill>
                            <a:schemeClr val="tx1"/>
                          </a:solidFill>
                        </a:rPr>
                        <a:t>підрядок</a:t>
                      </a:r>
                      <a:r>
                        <a:rPr lang="uk-UA" sz="1800" b="0" baseline="0" dirty="0" smtClean="0">
                          <a:solidFill>
                            <a:schemeClr val="tx1"/>
                          </a:solidFill>
                        </a:rPr>
                        <a:t> рядка з позиції </a:t>
                      </a:r>
                      <a:r>
                        <a:rPr lang="en-GB" sz="1800" i="1" dirty="0" smtClean="0"/>
                        <a:t>start </a:t>
                      </a:r>
                      <a:r>
                        <a:rPr lang="uk-UA" sz="1800" i="1" dirty="0" smtClean="0"/>
                        <a:t>до позиції </a:t>
                      </a:r>
                      <a:r>
                        <a:rPr lang="en-GB" sz="1800" i="1" dirty="0" smtClean="0"/>
                        <a:t>end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(string-append</a:t>
                      </a:r>
                      <a:r>
                        <a:rPr lang="en-GB" sz="1800" i="1" dirty="0" smtClean="0"/>
                        <a:t> string ...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рядок,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символи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якого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утворюють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конкатенацію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даних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рядків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GB" sz="1800" dirty="0" smtClean="0"/>
                        <a:t>(string-&gt;list</a:t>
                      </a:r>
                      <a:r>
                        <a:rPr lang="en-GB" sz="1800" i="1" dirty="0" smtClean="0"/>
                        <a:t> string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b="0" i="0" dirty="0" smtClean="0">
                          <a:solidFill>
                            <a:schemeClr val="tx1"/>
                          </a:solidFill>
                        </a:rPr>
                        <a:t>Повертає список символів</a:t>
                      </a:r>
                      <a:endParaRPr lang="ru-RU" sz="1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(list-&gt;string</a:t>
                      </a:r>
                      <a:r>
                        <a:rPr lang="en-GB" sz="1800" i="1" dirty="0" smtClean="0"/>
                        <a:t> list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b="0" dirty="0" smtClean="0">
                          <a:solidFill>
                            <a:schemeClr val="tx1"/>
                          </a:solidFill>
                        </a:rPr>
                        <a:t>Повертає рядок, сформований із списку символів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(string-copy</a:t>
                      </a:r>
                      <a:r>
                        <a:rPr lang="en-GB" sz="1800" i="1" dirty="0" smtClean="0"/>
                        <a:t> string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копію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заданого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рядка.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(string-fill!</a:t>
                      </a:r>
                      <a:r>
                        <a:rPr lang="en-GB" sz="1800" i="1" dirty="0" smtClean="0"/>
                        <a:t> string char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Зберігає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char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у кожному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елементі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заданого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рядка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9465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16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0010" y="1234365"/>
            <a:ext cx="786439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;</a:t>
            </a:r>
            <a:r>
              <a:rPr lang="ru-RU" dirty="0" err="1">
                <a:solidFill>
                  <a:srgbClr val="C00000"/>
                </a:solidFill>
              </a:rPr>
              <a:t>Замінити</a:t>
            </a:r>
            <a:r>
              <a:rPr lang="ru-RU" dirty="0">
                <a:solidFill>
                  <a:srgbClr val="C00000"/>
                </a:solidFill>
              </a:rPr>
              <a:t> в </a:t>
            </a:r>
            <a:r>
              <a:rPr lang="ru-RU" dirty="0" smtClean="0">
                <a:solidFill>
                  <a:srgbClr val="C00000"/>
                </a:solidFill>
              </a:rPr>
              <a:t>рядку </a:t>
            </a:r>
            <a:r>
              <a:rPr lang="ru-RU" dirty="0" err="1" smtClean="0">
                <a:solidFill>
                  <a:srgbClr val="C00000"/>
                </a:solidFill>
              </a:rPr>
              <a:t>входження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заданого</a:t>
            </a:r>
            <a:r>
              <a:rPr lang="ru-RU" dirty="0">
                <a:solidFill>
                  <a:srgbClr val="C00000"/>
                </a:solidFill>
              </a:rPr>
              <a:t> слова на </a:t>
            </a:r>
            <a:r>
              <a:rPr lang="ru-RU" dirty="0" err="1" smtClean="0">
                <a:solidFill>
                  <a:srgbClr val="C00000"/>
                </a:solidFill>
              </a:rPr>
              <a:t>задане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нове</a:t>
            </a:r>
            <a:r>
              <a:rPr lang="ru-RU" dirty="0">
                <a:solidFill>
                  <a:srgbClr val="C00000"/>
                </a:solidFill>
              </a:rPr>
              <a:t> слово</a:t>
            </a:r>
            <a:r>
              <a:rPr lang="ru-RU" dirty="0"/>
              <a:t>.</a:t>
            </a:r>
          </a:p>
          <a:p>
            <a:r>
              <a:rPr lang="en-GB" dirty="0"/>
              <a:t>(define replace</a:t>
            </a:r>
          </a:p>
          <a:p>
            <a:r>
              <a:rPr lang="en-GB" dirty="0"/>
              <a:t>  (lambda (source target replacement)</a:t>
            </a:r>
          </a:p>
          <a:p>
            <a:r>
              <a:rPr lang="en-GB" dirty="0"/>
              <a:t>    (if (</a:t>
            </a:r>
            <a:r>
              <a:rPr lang="en-GB" dirty="0" err="1"/>
              <a:t>eqv</a:t>
            </a:r>
            <a:r>
              <a:rPr lang="en-GB" dirty="0"/>
              <a:t>? source target)</a:t>
            </a:r>
          </a:p>
          <a:p>
            <a:r>
              <a:rPr lang="en-GB" dirty="0"/>
              <a:t>        replacement</a:t>
            </a:r>
          </a:p>
          <a:p>
            <a:r>
              <a:rPr lang="en-GB" dirty="0"/>
              <a:t>        (if (null? source)</a:t>
            </a:r>
          </a:p>
          <a:p>
            <a:r>
              <a:rPr lang="en-GB" dirty="0"/>
              <a:t>            '() </a:t>
            </a:r>
            <a:r>
              <a:rPr lang="en-GB" dirty="0">
                <a:solidFill>
                  <a:srgbClr val="C00000"/>
                </a:solidFill>
              </a:rPr>
              <a:t>;;base case</a:t>
            </a:r>
          </a:p>
          <a:p>
            <a:r>
              <a:rPr lang="en-GB" dirty="0"/>
              <a:t>            (if (equal? target (car source))</a:t>
            </a:r>
          </a:p>
          <a:p>
            <a:r>
              <a:rPr lang="en-GB" dirty="0"/>
              <a:t>                (cons replacement (replace (</a:t>
            </a:r>
            <a:r>
              <a:rPr lang="en-GB" dirty="0" err="1"/>
              <a:t>cdr</a:t>
            </a:r>
            <a:r>
              <a:rPr lang="en-GB" dirty="0"/>
              <a:t> source) target replacement))</a:t>
            </a:r>
          </a:p>
          <a:p>
            <a:r>
              <a:rPr lang="en-GB" dirty="0"/>
              <a:t>                (if (not (list? (car source)))</a:t>
            </a:r>
          </a:p>
          <a:p>
            <a:r>
              <a:rPr lang="en-GB" dirty="0"/>
              <a:t>                    (cons (car source) (replace (</a:t>
            </a:r>
            <a:r>
              <a:rPr lang="en-GB" dirty="0" err="1"/>
              <a:t>cdr</a:t>
            </a:r>
            <a:r>
              <a:rPr lang="en-GB" dirty="0"/>
              <a:t> source) target replacement))</a:t>
            </a:r>
          </a:p>
          <a:p>
            <a:r>
              <a:rPr lang="en-GB" dirty="0"/>
              <a:t>                    (cons (replace (car source) target replacement) (replace (</a:t>
            </a:r>
            <a:r>
              <a:rPr lang="en-GB" dirty="0" err="1"/>
              <a:t>cdr</a:t>
            </a:r>
            <a:r>
              <a:rPr lang="en-GB" dirty="0"/>
              <a:t> source) target replacement</a:t>
            </a:r>
            <a:r>
              <a:rPr lang="en-GB" dirty="0" smtClean="0"/>
              <a:t>))))))))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(</a:t>
            </a:r>
            <a:r>
              <a:rPr lang="ru-RU" dirty="0" err="1"/>
              <a:t>define</a:t>
            </a:r>
            <a:r>
              <a:rPr lang="ru-RU" dirty="0"/>
              <a:t> </a:t>
            </a:r>
            <a:r>
              <a:rPr lang="ru-RU" dirty="0" err="1"/>
              <a:t>txt</a:t>
            </a:r>
            <a:r>
              <a:rPr lang="ru-RU" dirty="0"/>
              <a:t> (</a:t>
            </a:r>
            <a:r>
              <a:rPr lang="ru-RU" dirty="0" err="1"/>
              <a:t>list</a:t>
            </a:r>
            <a:r>
              <a:rPr lang="ru-RU" dirty="0"/>
              <a:t> "</a:t>
            </a:r>
            <a:r>
              <a:rPr lang="ru-RU" dirty="0" err="1"/>
              <a:t>some</a:t>
            </a:r>
            <a:r>
              <a:rPr lang="ru-RU" dirty="0"/>
              <a:t>" "</a:t>
            </a:r>
            <a:r>
              <a:rPr lang="ru-RU" dirty="0" err="1"/>
              <a:t>text</a:t>
            </a:r>
            <a:r>
              <a:rPr lang="ru-RU" dirty="0"/>
              <a:t>" "</a:t>
            </a:r>
            <a:r>
              <a:rPr lang="ru-RU" dirty="0" err="1"/>
              <a:t>here</a:t>
            </a:r>
            <a:r>
              <a:rPr lang="ru-RU" dirty="0"/>
              <a:t>"))</a:t>
            </a:r>
          </a:p>
          <a:p>
            <a:r>
              <a:rPr lang="ru-RU" dirty="0"/>
              <a:t>(</a:t>
            </a:r>
            <a:r>
              <a:rPr lang="ru-RU" dirty="0" err="1"/>
              <a:t>define</a:t>
            </a:r>
            <a:r>
              <a:rPr lang="ru-RU" dirty="0"/>
              <a:t> </a:t>
            </a:r>
            <a:r>
              <a:rPr lang="ru-RU" dirty="0" err="1"/>
              <a:t>fnd</a:t>
            </a:r>
            <a:r>
              <a:rPr lang="ru-RU" dirty="0"/>
              <a:t> "</a:t>
            </a:r>
            <a:r>
              <a:rPr lang="ru-RU" dirty="0" err="1"/>
              <a:t>text</a:t>
            </a:r>
            <a:r>
              <a:rPr lang="ru-RU" dirty="0"/>
              <a:t>")</a:t>
            </a:r>
          </a:p>
          <a:p>
            <a:r>
              <a:rPr lang="ru-RU" dirty="0"/>
              <a:t>(</a:t>
            </a:r>
            <a:r>
              <a:rPr lang="ru-RU" dirty="0" err="1"/>
              <a:t>define</a:t>
            </a:r>
            <a:r>
              <a:rPr lang="ru-RU" dirty="0"/>
              <a:t> </a:t>
            </a:r>
            <a:r>
              <a:rPr lang="ru-RU" dirty="0" err="1"/>
              <a:t>rplc</a:t>
            </a:r>
            <a:r>
              <a:rPr lang="ru-RU" dirty="0"/>
              <a:t> "</a:t>
            </a:r>
            <a:r>
              <a:rPr lang="ru-RU" dirty="0" err="1"/>
              <a:t>sad</a:t>
            </a:r>
            <a:r>
              <a:rPr lang="ru-RU" dirty="0"/>
              <a:t>")</a:t>
            </a:r>
          </a:p>
          <a:p>
            <a:r>
              <a:rPr lang="ru-RU" dirty="0"/>
              <a:t>(</a:t>
            </a:r>
            <a:r>
              <a:rPr lang="ru-RU" dirty="0" err="1"/>
              <a:t>replace</a:t>
            </a:r>
            <a:r>
              <a:rPr lang="ru-RU" dirty="0"/>
              <a:t> </a:t>
            </a:r>
            <a:r>
              <a:rPr lang="ru-RU" dirty="0" err="1"/>
              <a:t>txt</a:t>
            </a:r>
            <a:r>
              <a:rPr lang="ru-RU" dirty="0"/>
              <a:t> </a:t>
            </a:r>
            <a:r>
              <a:rPr lang="ru-RU" dirty="0" err="1"/>
              <a:t>fnd</a:t>
            </a:r>
            <a:r>
              <a:rPr lang="ru-RU" dirty="0"/>
              <a:t> </a:t>
            </a:r>
            <a:r>
              <a:rPr lang="ru-RU" dirty="0" err="1"/>
              <a:t>rplc</a:t>
            </a:r>
            <a:r>
              <a:rPr lang="ru-RU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7571" y="0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Приклад програми1 обробки рядків</a:t>
            </a:r>
            <a:endParaRPr lang="uk-UA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8777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778133"/>
            <a:ext cx="91440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uk-UA" sz="3200" b="1" dirty="0">
              <a:solidFill>
                <a:prstClr val="black"/>
              </a:solidFill>
            </a:endParaRP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uk-UA" sz="3200" b="1" dirty="0" smtClean="0">
              <a:ea typeface="Palatino Linotype" panose="02040502050505030304" pitchFamily="18" charset="0"/>
            </a:endParaRP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>
              <a:ea typeface="Palatino Linotype" panose="0204050205050503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7285" y="1128664"/>
            <a:ext cx="88767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2400" b="1" dirty="0"/>
          </a:p>
          <a:p>
            <a:endParaRPr lang="uk-UA" sz="2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8307" y="1043863"/>
            <a:ext cx="911466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;</a:t>
            </a:r>
            <a:r>
              <a:rPr lang="ru-RU" dirty="0" err="1">
                <a:solidFill>
                  <a:srgbClr val="C00000"/>
                </a:solidFill>
              </a:rPr>
              <a:t>Записати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кожне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речення</a:t>
            </a:r>
            <a:r>
              <a:rPr lang="ru-RU" dirty="0">
                <a:solidFill>
                  <a:srgbClr val="C00000"/>
                </a:solidFill>
              </a:rPr>
              <a:t> тексту в порядку </a:t>
            </a:r>
            <a:r>
              <a:rPr lang="ru-RU" dirty="0" err="1">
                <a:solidFill>
                  <a:srgbClr val="C00000"/>
                </a:solidFill>
              </a:rPr>
              <a:t>зростання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кількості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голосних</a:t>
            </a:r>
            <a:r>
              <a:rPr lang="ru-RU" dirty="0">
                <a:solidFill>
                  <a:srgbClr val="C00000"/>
                </a:solidFill>
              </a:rPr>
              <a:t> букв в </a:t>
            </a:r>
            <a:r>
              <a:rPr lang="ru-RU" dirty="0" err="1">
                <a:solidFill>
                  <a:srgbClr val="C00000"/>
                </a:solidFill>
              </a:rPr>
              <a:t>слові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en-US" sz="1600" dirty="0" smtClean="0">
                <a:solidFill>
                  <a:srgbClr val="C00000"/>
                </a:solidFill>
              </a:rPr>
              <a:t>;</a:t>
            </a:r>
            <a:r>
              <a:rPr lang="uk-UA" sz="1600" dirty="0" smtClean="0">
                <a:solidFill>
                  <a:srgbClr val="C00000"/>
                </a:solidFill>
              </a:rPr>
              <a:t>текст для сортування</a:t>
            </a:r>
            <a:endParaRPr lang="ru-RU" sz="1600" dirty="0">
              <a:solidFill>
                <a:srgbClr val="C00000"/>
              </a:solidFill>
            </a:endParaRPr>
          </a:p>
          <a:p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define</a:t>
            </a:r>
            <a:r>
              <a:rPr lang="ru-RU" sz="1600" dirty="0">
                <a:solidFill>
                  <a:srgbClr val="0000CC"/>
                </a:solidFill>
              </a:rPr>
              <a:t> T (</a:t>
            </a:r>
            <a:r>
              <a:rPr lang="ru-RU" sz="1600" dirty="0" err="1">
                <a:solidFill>
                  <a:srgbClr val="0000CC"/>
                </a:solidFill>
              </a:rPr>
              <a:t>quote</a:t>
            </a:r>
            <a:r>
              <a:rPr lang="ru-RU" sz="1600" dirty="0">
                <a:solidFill>
                  <a:srgbClr val="0000CC"/>
                </a:solidFill>
              </a:rPr>
              <a:t>("</a:t>
            </a:r>
            <a:r>
              <a:rPr lang="ru-RU" sz="1600" dirty="0" err="1">
                <a:solidFill>
                  <a:srgbClr val="0000CC"/>
                </a:solidFill>
              </a:rPr>
              <a:t>hello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mrs</a:t>
            </a:r>
            <a:r>
              <a:rPr lang="ru-RU" sz="1600" dirty="0">
                <a:solidFill>
                  <a:srgbClr val="0000CC"/>
                </a:solidFill>
              </a:rPr>
              <a:t>." "</a:t>
            </a:r>
            <a:r>
              <a:rPr lang="ru-RU" sz="1600" dirty="0" err="1">
                <a:solidFill>
                  <a:srgbClr val="0000CC"/>
                </a:solidFill>
              </a:rPr>
              <a:t>aaaaaaaaa</a:t>
            </a:r>
            <a:r>
              <a:rPr lang="ru-RU" sz="1600" dirty="0">
                <a:solidFill>
                  <a:srgbClr val="0000CC"/>
                </a:solidFill>
              </a:rPr>
              <a:t>" "</a:t>
            </a:r>
            <a:r>
              <a:rPr lang="ru-RU" sz="1600" dirty="0" err="1">
                <a:solidFill>
                  <a:srgbClr val="0000CC"/>
                </a:solidFill>
              </a:rPr>
              <a:t>what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are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you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doing</a:t>
            </a:r>
            <a:r>
              <a:rPr lang="ru-RU" sz="1600" dirty="0">
                <a:solidFill>
                  <a:srgbClr val="0000CC"/>
                </a:solidFill>
              </a:rPr>
              <a:t>?" "</a:t>
            </a:r>
            <a:r>
              <a:rPr lang="ru-RU" sz="1600" dirty="0" err="1">
                <a:solidFill>
                  <a:srgbClr val="0000CC"/>
                </a:solidFill>
              </a:rPr>
              <a:t>bbbbbbbbbbbb</a:t>
            </a:r>
            <a:r>
              <a:rPr lang="ru-RU" sz="1600" dirty="0">
                <a:solidFill>
                  <a:srgbClr val="0000CC"/>
                </a:solidFill>
              </a:rPr>
              <a:t>" "</a:t>
            </a:r>
            <a:r>
              <a:rPr lang="ru-RU" sz="1600" dirty="0" err="1">
                <a:solidFill>
                  <a:srgbClr val="0000CC"/>
                </a:solidFill>
              </a:rPr>
              <a:t>good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bye</a:t>
            </a:r>
            <a:r>
              <a:rPr lang="ru-RU" sz="1600" dirty="0" smtClean="0">
                <a:solidFill>
                  <a:srgbClr val="0000CC"/>
                </a:solidFill>
              </a:rPr>
              <a:t>.")))</a:t>
            </a:r>
          </a:p>
          <a:p>
            <a:endParaRPr lang="ru-RU" sz="1600" dirty="0"/>
          </a:p>
          <a:p>
            <a:r>
              <a:rPr lang="en-US" sz="1600" dirty="0" smtClean="0">
                <a:solidFill>
                  <a:srgbClr val="C00000"/>
                </a:solidFill>
              </a:rPr>
              <a:t>;</a:t>
            </a:r>
            <a:r>
              <a:rPr lang="uk-UA" sz="1600" dirty="0" smtClean="0">
                <a:solidFill>
                  <a:srgbClr val="C00000"/>
                </a:solidFill>
              </a:rPr>
              <a:t>п</a:t>
            </a:r>
            <a:r>
              <a:rPr lang="ru-RU" sz="1600" dirty="0" err="1" smtClean="0">
                <a:solidFill>
                  <a:srgbClr val="C00000"/>
                </a:solidFill>
              </a:rPr>
              <a:t>еревірка</a:t>
            </a:r>
            <a:r>
              <a:rPr lang="ru-RU" sz="1600" dirty="0" smtClean="0">
                <a:solidFill>
                  <a:srgbClr val="C00000"/>
                </a:solidFill>
              </a:rPr>
              <a:t> , </a:t>
            </a:r>
            <a:r>
              <a:rPr lang="ru-RU" sz="1600" dirty="0" err="1" smtClean="0">
                <a:solidFill>
                  <a:srgbClr val="C00000"/>
                </a:solidFill>
              </a:rPr>
              <a:t>чи</a:t>
            </a:r>
            <a:r>
              <a:rPr lang="ru-RU" sz="1600" dirty="0" smtClean="0">
                <a:solidFill>
                  <a:srgbClr val="C00000"/>
                </a:solidFill>
              </a:rPr>
              <a:t> є буква </a:t>
            </a:r>
            <a:r>
              <a:rPr lang="ru-RU" sz="1600" dirty="0" err="1" smtClean="0">
                <a:solidFill>
                  <a:srgbClr val="C00000"/>
                </a:solidFill>
              </a:rPr>
              <a:t>голосна</a:t>
            </a:r>
            <a:endParaRPr lang="ru-RU" sz="1600" dirty="0"/>
          </a:p>
          <a:p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define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isVowelChar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char</a:t>
            </a:r>
            <a:r>
              <a:rPr lang="ru-RU" sz="1600" dirty="0">
                <a:solidFill>
                  <a:srgbClr val="0000CC"/>
                </a:solidFill>
              </a:rPr>
              <a:t>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(</a:t>
            </a:r>
            <a:r>
              <a:rPr lang="ru-RU" sz="1600" dirty="0" err="1">
                <a:solidFill>
                  <a:srgbClr val="0000CC"/>
                </a:solidFill>
              </a:rPr>
              <a:t>cond</a:t>
            </a:r>
            <a:r>
              <a:rPr lang="ru-RU" sz="1600" dirty="0">
                <a:solidFill>
                  <a:srgbClr val="0000CC"/>
                </a:solidFill>
              </a:rPr>
              <a:t> ((</a:t>
            </a:r>
            <a:r>
              <a:rPr lang="ru-RU" sz="1600" dirty="0" err="1">
                <a:solidFill>
                  <a:srgbClr val="0000CC"/>
                </a:solidFill>
              </a:rPr>
              <a:t>eq</a:t>
            </a:r>
            <a:r>
              <a:rPr lang="ru-RU" sz="1600" dirty="0">
                <a:solidFill>
                  <a:srgbClr val="0000CC"/>
                </a:solidFill>
              </a:rPr>
              <a:t>? </a:t>
            </a:r>
            <a:r>
              <a:rPr lang="ru-RU" sz="1600" dirty="0" err="1">
                <a:solidFill>
                  <a:srgbClr val="0000CC"/>
                </a:solidFill>
              </a:rPr>
              <a:t>char</a:t>
            </a:r>
            <a:r>
              <a:rPr lang="ru-RU" sz="1600" dirty="0">
                <a:solidFill>
                  <a:srgbClr val="0000CC"/>
                </a:solidFill>
              </a:rPr>
              <a:t> #\e) 1)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  ((</a:t>
            </a:r>
            <a:r>
              <a:rPr lang="ru-RU" sz="1600" dirty="0" err="1">
                <a:solidFill>
                  <a:srgbClr val="0000CC"/>
                </a:solidFill>
              </a:rPr>
              <a:t>eq</a:t>
            </a:r>
            <a:r>
              <a:rPr lang="ru-RU" sz="1600" dirty="0">
                <a:solidFill>
                  <a:srgbClr val="0000CC"/>
                </a:solidFill>
              </a:rPr>
              <a:t>? </a:t>
            </a:r>
            <a:r>
              <a:rPr lang="ru-RU" sz="1600" dirty="0" err="1">
                <a:solidFill>
                  <a:srgbClr val="0000CC"/>
                </a:solidFill>
              </a:rPr>
              <a:t>char</a:t>
            </a:r>
            <a:r>
              <a:rPr lang="ru-RU" sz="1600" dirty="0">
                <a:solidFill>
                  <a:srgbClr val="0000CC"/>
                </a:solidFill>
              </a:rPr>
              <a:t> #\y) 1)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  ((</a:t>
            </a:r>
            <a:r>
              <a:rPr lang="ru-RU" sz="1600" dirty="0" err="1">
                <a:solidFill>
                  <a:srgbClr val="0000CC"/>
                </a:solidFill>
              </a:rPr>
              <a:t>eq</a:t>
            </a:r>
            <a:r>
              <a:rPr lang="ru-RU" sz="1600" dirty="0">
                <a:solidFill>
                  <a:srgbClr val="0000CC"/>
                </a:solidFill>
              </a:rPr>
              <a:t>? </a:t>
            </a:r>
            <a:r>
              <a:rPr lang="ru-RU" sz="1600" dirty="0" err="1">
                <a:solidFill>
                  <a:srgbClr val="0000CC"/>
                </a:solidFill>
              </a:rPr>
              <a:t>char</a:t>
            </a:r>
            <a:r>
              <a:rPr lang="ru-RU" sz="1600" dirty="0">
                <a:solidFill>
                  <a:srgbClr val="0000CC"/>
                </a:solidFill>
              </a:rPr>
              <a:t> #\u) 1)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  ((</a:t>
            </a:r>
            <a:r>
              <a:rPr lang="ru-RU" sz="1600" dirty="0" err="1">
                <a:solidFill>
                  <a:srgbClr val="0000CC"/>
                </a:solidFill>
              </a:rPr>
              <a:t>eq</a:t>
            </a:r>
            <a:r>
              <a:rPr lang="ru-RU" sz="1600" dirty="0">
                <a:solidFill>
                  <a:srgbClr val="0000CC"/>
                </a:solidFill>
              </a:rPr>
              <a:t>? </a:t>
            </a:r>
            <a:r>
              <a:rPr lang="ru-RU" sz="1600" dirty="0" err="1">
                <a:solidFill>
                  <a:srgbClr val="0000CC"/>
                </a:solidFill>
              </a:rPr>
              <a:t>char</a:t>
            </a:r>
            <a:r>
              <a:rPr lang="ru-RU" sz="1600" dirty="0">
                <a:solidFill>
                  <a:srgbClr val="0000CC"/>
                </a:solidFill>
              </a:rPr>
              <a:t> #\i) 1)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  ((</a:t>
            </a:r>
            <a:r>
              <a:rPr lang="ru-RU" sz="1600" dirty="0" err="1">
                <a:solidFill>
                  <a:srgbClr val="0000CC"/>
                </a:solidFill>
              </a:rPr>
              <a:t>eq</a:t>
            </a:r>
            <a:r>
              <a:rPr lang="ru-RU" sz="1600" dirty="0">
                <a:solidFill>
                  <a:srgbClr val="0000CC"/>
                </a:solidFill>
              </a:rPr>
              <a:t>? </a:t>
            </a:r>
            <a:r>
              <a:rPr lang="ru-RU" sz="1600" dirty="0" err="1">
                <a:solidFill>
                  <a:srgbClr val="0000CC"/>
                </a:solidFill>
              </a:rPr>
              <a:t>char</a:t>
            </a:r>
            <a:r>
              <a:rPr lang="ru-RU" sz="1600" dirty="0">
                <a:solidFill>
                  <a:srgbClr val="0000CC"/>
                </a:solidFill>
              </a:rPr>
              <a:t> #\o) 1)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  ((</a:t>
            </a:r>
            <a:r>
              <a:rPr lang="ru-RU" sz="1600" dirty="0" err="1">
                <a:solidFill>
                  <a:srgbClr val="0000CC"/>
                </a:solidFill>
              </a:rPr>
              <a:t>eq</a:t>
            </a:r>
            <a:r>
              <a:rPr lang="ru-RU" sz="1600" dirty="0">
                <a:solidFill>
                  <a:srgbClr val="0000CC"/>
                </a:solidFill>
              </a:rPr>
              <a:t>? </a:t>
            </a:r>
            <a:r>
              <a:rPr lang="ru-RU" sz="1600" dirty="0" err="1">
                <a:solidFill>
                  <a:srgbClr val="0000CC"/>
                </a:solidFill>
              </a:rPr>
              <a:t>char</a:t>
            </a:r>
            <a:r>
              <a:rPr lang="ru-RU" sz="1600" dirty="0">
                <a:solidFill>
                  <a:srgbClr val="0000CC"/>
                </a:solidFill>
              </a:rPr>
              <a:t> #\a) 1)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  (</a:t>
            </a:r>
            <a:r>
              <a:rPr lang="ru-RU" sz="1600" dirty="0" err="1">
                <a:solidFill>
                  <a:srgbClr val="0000CC"/>
                </a:solidFill>
              </a:rPr>
              <a:t>else</a:t>
            </a:r>
            <a:r>
              <a:rPr lang="ru-RU" sz="1600" dirty="0">
                <a:solidFill>
                  <a:srgbClr val="0000CC"/>
                </a:solidFill>
              </a:rPr>
              <a:t> 0</a:t>
            </a:r>
            <a:r>
              <a:rPr lang="ru-RU" sz="1600" dirty="0" smtClean="0">
                <a:solidFill>
                  <a:srgbClr val="0000CC"/>
                </a:solidFill>
              </a:rPr>
              <a:t>) ))</a:t>
            </a:r>
          </a:p>
          <a:p>
            <a:endParaRPr lang="ru-RU" sz="1600" dirty="0"/>
          </a:p>
          <a:p>
            <a:r>
              <a:rPr lang="en-US" sz="1600" dirty="0" smtClean="0">
                <a:solidFill>
                  <a:srgbClr val="C00000"/>
                </a:solidFill>
              </a:rPr>
              <a:t>;</a:t>
            </a:r>
            <a:r>
              <a:rPr lang="uk-UA" sz="1600" dirty="0" smtClean="0">
                <a:solidFill>
                  <a:srgbClr val="C00000"/>
                </a:solidFill>
              </a:rPr>
              <a:t> підрахунок кількості голосних</a:t>
            </a:r>
            <a:endParaRPr lang="ru-RU" sz="1600" dirty="0"/>
          </a:p>
          <a:p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define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vowelCount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sentence</a:t>
            </a:r>
            <a:r>
              <a:rPr lang="ru-RU" sz="1600" dirty="0">
                <a:solidFill>
                  <a:srgbClr val="0000CC"/>
                </a:solidFill>
              </a:rPr>
              <a:t>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(</a:t>
            </a:r>
            <a:r>
              <a:rPr lang="ru-RU" sz="1600" dirty="0" err="1">
                <a:solidFill>
                  <a:srgbClr val="0000CC"/>
                </a:solidFill>
              </a:rPr>
              <a:t>if</a:t>
            </a:r>
            <a:r>
              <a:rPr lang="ru-RU" sz="1600" dirty="0">
                <a:solidFill>
                  <a:srgbClr val="0000CC"/>
                </a:solidFill>
              </a:rPr>
              <a:t>(&gt; (</a:t>
            </a:r>
            <a:r>
              <a:rPr lang="ru-RU" sz="1600" dirty="0" err="1">
                <a:solidFill>
                  <a:srgbClr val="0000CC"/>
                </a:solidFill>
              </a:rPr>
              <a:t>length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sentence</a:t>
            </a:r>
            <a:r>
              <a:rPr lang="ru-RU" sz="1600" dirty="0">
                <a:solidFill>
                  <a:srgbClr val="0000CC"/>
                </a:solidFill>
              </a:rPr>
              <a:t>) 0)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(+ (</a:t>
            </a:r>
            <a:r>
              <a:rPr lang="ru-RU" sz="1600" dirty="0" err="1">
                <a:solidFill>
                  <a:srgbClr val="0000CC"/>
                </a:solidFill>
              </a:rPr>
              <a:t>isVowelChar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car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sentence</a:t>
            </a:r>
            <a:r>
              <a:rPr lang="ru-RU" sz="1600" dirty="0">
                <a:solidFill>
                  <a:srgbClr val="0000CC"/>
                </a:solidFill>
              </a:rPr>
              <a:t>)) </a:t>
            </a:r>
            <a:endParaRPr lang="ru-RU" sz="1600" dirty="0" smtClean="0">
              <a:solidFill>
                <a:srgbClr val="0000CC"/>
              </a:solidFill>
            </a:endParaRPr>
          </a:p>
          <a:p>
            <a:r>
              <a:rPr lang="ru-RU" sz="1600" dirty="0" smtClean="0">
                <a:solidFill>
                  <a:srgbClr val="0000CC"/>
                </a:solidFill>
              </a:rPr>
              <a:t>        (</a:t>
            </a:r>
            <a:r>
              <a:rPr lang="ru-RU" sz="1600" dirty="0" err="1">
                <a:solidFill>
                  <a:srgbClr val="0000CC"/>
                </a:solidFill>
              </a:rPr>
              <a:t>vowelCount</a:t>
            </a:r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cdr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sentence</a:t>
            </a:r>
            <a:r>
              <a:rPr lang="ru-RU" sz="1600" dirty="0">
                <a:solidFill>
                  <a:srgbClr val="0000CC"/>
                </a:solidFill>
              </a:rPr>
              <a:t>)))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0</a:t>
            </a:r>
            <a:r>
              <a:rPr lang="ru-RU" sz="1600" dirty="0" smtClean="0">
                <a:solidFill>
                  <a:srgbClr val="0000CC"/>
                </a:solidFill>
              </a:rPr>
              <a:t>) </a:t>
            </a:r>
            <a:r>
              <a:rPr lang="ru-RU" sz="1600" dirty="0">
                <a:solidFill>
                  <a:srgbClr val="0000CC"/>
                </a:solidFill>
              </a:rPr>
              <a:t>)</a:t>
            </a:r>
          </a:p>
          <a:p>
            <a:endParaRPr lang="ru-RU" sz="1600" dirty="0"/>
          </a:p>
          <a:p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-27571" y="370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Приклад програми2 обробки рядків</a:t>
            </a:r>
            <a:endParaRPr lang="uk-UA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0254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778133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uk-UA" sz="3200" b="1" dirty="0">
              <a:solidFill>
                <a:prstClr val="black"/>
              </a:solidFill>
            </a:endParaRP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>
              <a:ea typeface="Palatino Linotype" panose="0204050205050503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7285" y="1128664"/>
            <a:ext cx="88767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2400" b="1" dirty="0"/>
          </a:p>
          <a:p>
            <a:endParaRPr lang="uk-UA" sz="2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969141"/>
            <a:ext cx="9262975" cy="553997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;</a:t>
            </a:r>
            <a:r>
              <a:rPr lang="ru-RU" dirty="0" err="1" smtClean="0">
                <a:solidFill>
                  <a:srgbClr val="C00000"/>
                </a:solidFill>
              </a:rPr>
              <a:t>визначення</a:t>
            </a:r>
            <a:r>
              <a:rPr lang="ru-RU" dirty="0" smtClean="0">
                <a:solidFill>
                  <a:srgbClr val="C00000"/>
                </a:solidFill>
              </a:rPr>
              <a:t> слова з </a:t>
            </a:r>
            <a:r>
              <a:rPr lang="ru-RU" dirty="0" err="1" smtClean="0">
                <a:solidFill>
                  <a:srgbClr val="C00000"/>
                </a:solidFill>
              </a:rPr>
              <a:t>максимальної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кількості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голосних</a:t>
            </a:r>
            <a:r>
              <a:rPr lang="ru-RU" dirty="0" smtClean="0"/>
              <a:t>.</a:t>
            </a:r>
          </a:p>
          <a:p>
            <a:r>
              <a:rPr lang="ru-RU" sz="1600" dirty="0" smtClean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define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maxVowelSentence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word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sentence</a:t>
            </a:r>
            <a:r>
              <a:rPr lang="ru-RU" sz="1600" dirty="0">
                <a:solidFill>
                  <a:srgbClr val="0000CC"/>
                </a:solidFill>
              </a:rPr>
              <a:t>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(</a:t>
            </a:r>
            <a:r>
              <a:rPr lang="ru-RU" sz="1600" dirty="0" err="1">
                <a:solidFill>
                  <a:srgbClr val="0000CC"/>
                </a:solidFill>
              </a:rPr>
              <a:t>if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not</a:t>
            </a:r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null</a:t>
            </a:r>
            <a:r>
              <a:rPr lang="ru-RU" sz="1600" dirty="0">
                <a:solidFill>
                  <a:srgbClr val="0000CC"/>
                </a:solidFill>
              </a:rPr>
              <a:t>? </a:t>
            </a:r>
            <a:r>
              <a:rPr lang="ru-RU" sz="1600" dirty="0" err="1">
                <a:solidFill>
                  <a:srgbClr val="0000CC"/>
                </a:solidFill>
              </a:rPr>
              <a:t>sentence</a:t>
            </a:r>
            <a:r>
              <a:rPr lang="ru-RU" sz="1600" dirty="0">
                <a:solidFill>
                  <a:srgbClr val="0000CC"/>
                </a:solidFill>
              </a:rPr>
              <a:t>))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(</a:t>
            </a:r>
            <a:r>
              <a:rPr lang="ru-RU" sz="1600" dirty="0" err="1">
                <a:solidFill>
                  <a:srgbClr val="0000CC"/>
                </a:solidFill>
              </a:rPr>
              <a:t>if</a:t>
            </a:r>
            <a:r>
              <a:rPr lang="ru-RU" sz="1600" dirty="0">
                <a:solidFill>
                  <a:srgbClr val="0000CC"/>
                </a:solidFill>
              </a:rPr>
              <a:t>(&gt; (</a:t>
            </a:r>
            <a:r>
              <a:rPr lang="ru-RU" sz="1600" dirty="0" err="1">
                <a:solidFill>
                  <a:srgbClr val="0000CC"/>
                </a:solidFill>
              </a:rPr>
              <a:t>vowelCount</a:t>
            </a:r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string</a:t>
            </a:r>
            <a:r>
              <a:rPr lang="ru-RU" sz="1600" dirty="0">
                <a:solidFill>
                  <a:srgbClr val="0000CC"/>
                </a:solidFill>
              </a:rPr>
              <a:t>-&gt;</a:t>
            </a:r>
            <a:r>
              <a:rPr lang="ru-RU" sz="1600" dirty="0" err="1">
                <a:solidFill>
                  <a:srgbClr val="0000CC"/>
                </a:solidFill>
              </a:rPr>
              <a:t>list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word</a:t>
            </a:r>
            <a:r>
              <a:rPr lang="ru-RU" sz="1600" dirty="0">
                <a:solidFill>
                  <a:srgbClr val="0000CC"/>
                </a:solidFill>
              </a:rPr>
              <a:t>)) (</a:t>
            </a:r>
            <a:r>
              <a:rPr lang="ru-RU" sz="1600" dirty="0" err="1">
                <a:solidFill>
                  <a:srgbClr val="0000CC"/>
                </a:solidFill>
              </a:rPr>
              <a:t>vowelCount</a:t>
            </a:r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string</a:t>
            </a:r>
            <a:r>
              <a:rPr lang="ru-RU" sz="1600" dirty="0">
                <a:solidFill>
                  <a:srgbClr val="0000CC"/>
                </a:solidFill>
              </a:rPr>
              <a:t>-&gt;</a:t>
            </a:r>
            <a:r>
              <a:rPr lang="ru-RU" sz="1600" dirty="0" err="1">
                <a:solidFill>
                  <a:srgbClr val="0000CC"/>
                </a:solidFill>
              </a:rPr>
              <a:t>list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car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sentence</a:t>
            </a:r>
            <a:r>
              <a:rPr lang="ru-RU" sz="1600" dirty="0">
                <a:solidFill>
                  <a:srgbClr val="0000CC"/>
                </a:solidFill>
              </a:rPr>
              <a:t>))))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   (</a:t>
            </a:r>
            <a:r>
              <a:rPr lang="ru-RU" sz="1600" dirty="0" err="1">
                <a:solidFill>
                  <a:srgbClr val="0000CC"/>
                </a:solidFill>
              </a:rPr>
              <a:t>maxVowelSentence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word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cdr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sentence</a:t>
            </a:r>
            <a:r>
              <a:rPr lang="ru-RU" sz="1600" dirty="0">
                <a:solidFill>
                  <a:srgbClr val="0000CC"/>
                </a:solidFill>
              </a:rPr>
              <a:t>))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   (</a:t>
            </a:r>
            <a:r>
              <a:rPr lang="ru-RU" sz="1600" dirty="0" err="1">
                <a:solidFill>
                  <a:srgbClr val="0000CC"/>
                </a:solidFill>
              </a:rPr>
              <a:t>maxVowelSentence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car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sentence</a:t>
            </a:r>
            <a:r>
              <a:rPr lang="ru-RU" sz="1600" dirty="0">
                <a:solidFill>
                  <a:srgbClr val="0000CC"/>
                </a:solidFill>
              </a:rPr>
              <a:t>) (</a:t>
            </a:r>
            <a:r>
              <a:rPr lang="ru-RU" sz="1600" dirty="0" err="1">
                <a:solidFill>
                  <a:srgbClr val="0000CC"/>
                </a:solidFill>
              </a:rPr>
              <a:t>cdr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sentence</a:t>
            </a:r>
            <a:r>
              <a:rPr lang="ru-RU" sz="1600" dirty="0">
                <a:solidFill>
                  <a:srgbClr val="0000CC"/>
                </a:solidFill>
              </a:rPr>
              <a:t>))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   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</a:t>
            </a:r>
            <a:r>
              <a:rPr lang="ru-RU" sz="1600" dirty="0" err="1" smtClean="0">
                <a:solidFill>
                  <a:srgbClr val="0000CC"/>
                </a:solidFill>
              </a:rPr>
              <a:t>word</a:t>
            </a:r>
            <a:r>
              <a:rPr lang="ru-RU" sz="1600" dirty="0" smtClean="0">
                <a:solidFill>
                  <a:srgbClr val="0000CC"/>
                </a:solidFill>
              </a:rPr>
              <a:t>  ) </a:t>
            </a:r>
            <a:r>
              <a:rPr lang="ru-RU" sz="1600" dirty="0">
                <a:solidFill>
                  <a:srgbClr val="0000CC"/>
                </a:solidFill>
              </a:rPr>
              <a:t>)</a:t>
            </a:r>
          </a:p>
          <a:p>
            <a:r>
              <a:rPr lang="uk-UA" sz="1600" dirty="0" smtClean="0">
                <a:solidFill>
                  <a:srgbClr val="C00000"/>
                </a:solidFill>
              </a:rPr>
              <a:t>;видалення слів з максим кількістю голосних</a:t>
            </a:r>
            <a:endParaRPr lang="ru-RU" sz="1600" dirty="0">
              <a:solidFill>
                <a:srgbClr val="C00000"/>
              </a:solidFill>
            </a:endParaRPr>
          </a:p>
          <a:p>
            <a:r>
              <a:rPr lang="ru-RU" sz="1600" dirty="0"/>
              <a:t>(</a:t>
            </a:r>
            <a:r>
              <a:rPr lang="ru-RU" sz="1600" dirty="0" err="1">
                <a:solidFill>
                  <a:srgbClr val="0000CC"/>
                </a:solidFill>
              </a:rPr>
              <a:t>define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delete</a:t>
            </a:r>
            <a:endParaRPr lang="ru-RU" sz="1600" dirty="0">
              <a:solidFill>
                <a:srgbClr val="0000CC"/>
              </a:solidFill>
            </a:endParaRPr>
          </a:p>
          <a:p>
            <a:r>
              <a:rPr lang="ru-RU" sz="1600" dirty="0">
                <a:solidFill>
                  <a:srgbClr val="0000CC"/>
                </a:solidFill>
              </a:rPr>
              <a:t>  (</a:t>
            </a:r>
            <a:r>
              <a:rPr lang="ru-RU" sz="1600" dirty="0" err="1">
                <a:solidFill>
                  <a:srgbClr val="0000CC"/>
                </a:solidFill>
              </a:rPr>
              <a:t>lambda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item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list</a:t>
            </a:r>
            <a:r>
              <a:rPr lang="ru-RU" sz="1600" dirty="0" smtClean="0">
                <a:solidFill>
                  <a:srgbClr val="0000CC"/>
                </a:solidFill>
              </a:rPr>
              <a:t>)</a:t>
            </a:r>
            <a:endParaRPr lang="ru-RU" sz="1600" dirty="0">
              <a:solidFill>
                <a:srgbClr val="0000CC"/>
              </a:solidFill>
            </a:endParaRPr>
          </a:p>
          <a:p>
            <a:r>
              <a:rPr lang="ru-RU" sz="1600" dirty="0">
                <a:solidFill>
                  <a:srgbClr val="0000CC"/>
                </a:solidFill>
              </a:rPr>
              <a:t>    (</a:t>
            </a:r>
            <a:r>
              <a:rPr lang="ru-RU" sz="1600" dirty="0" err="1">
                <a:solidFill>
                  <a:srgbClr val="0000CC"/>
                </a:solidFill>
              </a:rPr>
              <a:t>cond</a:t>
            </a:r>
            <a:endParaRPr lang="ru-RU" sz="1600" dirty="0">
              <a:solidFill>
                <a:srgbClr val="0000CC"/>
              </a:solidFill>
            </a:endParaRPr>
          </a:p>
          <a:p>
            <a:r>
              <a:rPr lang="ru-RU" sz="1600" dirty="0">
                <a:solidFill>
                  <a:srgbClr val="0000CC"/>
                </a:solidFill>
              </a:rPr>
              <a:t>     ((</a:t>
            </a:r>
            <a:r>
              <a:rPr lang="ru-RU" sz="1600" dirty="0" err="1">
                <a:solidFill>
                  <a:srgbClr val="0000CC"/>
                </a:solidFill>
              </a:rPr>
              <a:t>equal</a:t>
            </a:r>
            <a:r>
              <a:rPr lang="ru-RU" sz="1600" dirty="0">
                <a:solidFill>
                  <a:srgbClr val="0000CC"/>
                </a:solidFill>
              </a:rPr>
              <a:t>? </a:t>
            </a:r>
            <a:r>
              <a:rPr lang="ru-RU" sz="1600" dirty="0" err="1">
                <a:solidFill>
                  <a:srgbClr val="0000CC"/>
                </a:solidFill>
              </a:rPr>
              <a:t>item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car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list</a:t>
            </a:r>
            <a:r>
              <a:rPr lang="ru-RU" sz="1600" dirty="0">
                <a:solidFill>
                  <a:srgbClr val="0000CC"/>
                </a:solidFill>
              </a:rPr>
              <a:t>)) (</a:t>
            </a:r>
            <a:r>
              <a:rPr lang="ru-RU" sz="1600" dirty="0" err="1">
                <a:solidFill>
                  <a:srgbClr val="0000CC"/>
                </a:solidFill>
              </a:rPr>
              <a:t>cdr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list</a:t>
            </a:r>
            <a:r>
              <a:rPr lang="ru-RU" sz="1600" dirty="0">
                <a:solidFill>
                  <a:srgbClr val="0000CC"/>
                </a:solidFill>
              </a:rPr>
              <a:t>))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(</a:t>
            </a:r>
            <a:r>
              <a:rPr lang="ru-RU" sz="1600" dirty="0" err="1">
                <a:solidFill>
                  <a:srgbClr val="0000CC"/>
                </a:solidFill>
              </a:rPr>
              <a:t>else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cons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car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list</a:t>
            </a:r>
            <a:r>
              <a:rPr lang="ru-RU" sz="1600" dirty="0">
                <a:solidFill>
                  <a:srgbClr val="0000CC"/>
                </a:solidFill>
              </a:rPr>
              <a:t>) (</a:t>
            </a:r>
            <a:r>
              <a:rPr lang="ru-RU" sz="1600" dirty="0" err="1">
                <a:solidFill>
                  <a:srgbClr val="0000CC"/>
                </a:solidFill>
              </a:rPr>
              <a:t>delete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item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cdr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list</a:t>
            </a:r>
            <a:r>
              <a:rPr lang="ru-RU" sz="1600" dirty="0">
                <a:solidFill>
                  <a:srgbClr val="0000CC"/>
                </a:solidFill>
              </a:rPr>
              <a:t>)))))))</a:t>
            </a:r>
          </a:p>
          <a:p>
            <a:r>
              <a:rPr lang="uk-UA" sz="1600" dirty="0" smtClean="0">
                <a:solidFill>
                  <a:srgbClr val="C00000"/>
                </a:solidFill>
              </a:rPr>
              <a:t>; сортування тексту</a:t>
            </a:r>
            <a:endParaRPr lang="ru-RU" sz="1600" dirty="0">
              <a:solidFill>
                <a:srgbClr val="C00000"/>
              </a:solidFill>
            </a:endParaRPr>
          </a:p>
          <a:p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define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sortText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text</a:t>
            </a:r>
            <a:r>
              <a:rPr lang="ru-RU" sz="1600" dirty="0">
                <a:solidFill>
                  <a:srgbClr val="0000CC"/>
                </a:solidFill>
              </a:rPr>
              <a:t>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(</a:t>
            </a:r>
            <a:r>
              <a:rPr lang="ru-RU" sz="1600" dirty="0" err="1">
                <a:solidFill>
                  <a:srgbClr val="0000CC"/>
                </a:solidFill>
              </a:rPr>
              <a:t>if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not</a:t>
            </a:r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null</a:t>
            </a:r>
            <a:r>
              <a:rPr lang="ru-RU" sz="1600" dirty="0">
                <a:solidFill>
                  <a:srgbClr val="0000CC"/>
                </a:solidFill>
              </a:rPr>
              <a:t>? </a:t>
            </a:r>
            <a:r>
              <a:rPr lang="ru-RU" sz="1600" dirty="0" err="1">
                <a:solidFill>
                  <a:srgbClr val="0000CC"/>
                </a:solidFill>
              </a:rPr>
              <a:t>text</a:t>
            </a:r>
            <a:r>
              <a:rPr lang="ru-RU" sz="1600" dirty="0">
                <a:solidFill>
                  <a:srgbClr val="0000CC"/>
                </a:solidFill>
              </a:rPr>
              <a:t>))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(</a:t>
            </a:r>
            <a:r>
              <a:rPr lang="ru-RU" sz="1600" dirty="0" err="1">
                <a:solidFill>
                  <a:srgbClr val="0000CC"/>
                </a:solidFill>
              </a:rPr>
              <a:t>cons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maxVowelSentence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car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text</a:t>
            </a:r>
            <a:r>
              <a:rPr lang="ru-RU" sz="1600" dirty="0">
                <a:solidFill>
                  <a:srgbClr val="0000CC"/>
                </a:solidFill>
              </a:rPr>
              <a:t>) (</a:t>
            </a:r>
            <a:r>
              <a:rPr lang="ru-RU" sz="1600" dirty="0" err="1">
                <a:solidFill>
                  <a:srgbClr val="0000CC"/>
                </a:solidFill>
              </a:rPr>
              <a:t>cdr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text</a:t>
            </a:r>
            <a:r>
              <a:rPr lang="ru-RU" sz="1600" dirty="0">
                <a:solidFill>
                  <a:srgbClr val="0000CC"/>
                </a:solidFill>
              </a:rPr>
              <a:t>))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        (</a:t>
            </a:r>
            <a:r>
              <a:rPr lang="ru-RU" sz="1600" dirty="0" err="1">
                <a:solidFill>
                  <a:srgbClr val="0000CC"/>
                </a:solidFill>
              </a:rPr>
              <a:t>sortText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delete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maxVowelSentence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car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text</a:t>
            </a:r>
            <a:r>
              <a:rPr lang="ru-RU" sz="1600" dirty="0">
                <a:solidFill>
                  <a:srgbClr val="0000CC"/>
                </a:solidFill>
              </a:rPr>
              <a:t>) (</a:t>
            </a:r>
            <a:r>
              <a:rPr lang="ru-RU" sz="1600" dirty="0" err="1">
                <a:solidFill>
                  <a:srgbClr val="0000CC"/>
                </a:solidFill>
              </a:rPr>
              <a:t>cdr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text</a:t>
            </a:r>
            <a:r>
              <a:rPr lang="ru-RU" sz="1600" dirty="0">
                <a:solidFill>
                  <a:srgbClr val="0000CC"/>
                </a:solidFill>
              </a:rPr>
              <a:t>)) </a:t>
            </a:r>
            <a:r>
              <a:rPr lang="ru-RU" sz="1600" dirty="0" err="1">
                <a:solidFill>
                  <a:srgbClr val="0000CC"/>
                </a:solidFill>
              </a:rPr>
              <a:t>text</a:t>
            </a:r>
            <a:r>
              <a:rPr lang="ru-RU" sz="1600" dirty="0">
                <a:solidFill>
                  <a:srgbClr val="0000CC"/>
                </a:solidFill>
              </a:rPr>
              <a:t>)))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</a:t>
            </a:r>
            <a:r>
              <a:rPr lang="ru-RU" sz="1600" dirty="0" smtClean="0">
                <a:solidFill>
                  <a:srgbClr val="0000CC"/>
                </a:solidFill>
              </a:rPr>
              <a:t>))</a:t>
            </a:r>
          </a:p>
          <a:p>
            <a:r>
              <a:rPr lang="uk-UA" sz="1600" dirty="0" smtClean="0">
                <a:solidFill>
                  <a:srgbClr val="C00000"/>
                </a:solidFill>
              </a:rPr>
              <a:t>; старт програми</a:t>
            </a:r>
            <a:endParaRPr lang="ru-RU" sz="1600" dirty="0">
              <a:solidFill>
                <a:srgbClr val="C00000"/>
              </a:solidFill>
            </a:endParaRPr>
          </a:p>
          <a:p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sortText</a:t>
            </a:r>
            <a:r>
              <a:rPr lang="ru-RU" sz="1600" dirty="0">
                <a:solidFill>
                  <a:srgbClr val="0000CC"/>
                </a:solidFill>
              </a:rPr>
              <a:t> 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7571" y="370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Приклад програми2 обробки рядків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95711" y="4101316"/>
            <a:ext cx="4005785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("</a:t>
            </a:r>
            <a:r>
              <a:rPr lang="en-US" dirty="0" err="1">
                <a:solidFill>
                  <a:srgbClr val="FF0000"/>
                </a:solidFill>
              </a:rPr>
              <a:t>aaaaaaaaa</a:t>
            </a:r>
            <a:r>
              <a:rPr lang="en-US" dirty="0">
                <a:solidFill>
                  <a:srgbClr val="FF0000"/>
                </a:solidFill>
              </a:rPr>
              <a:t>" "what are you doing?" "good bye." "hello </a:t>
            </a:r>
            <a:r>
              <a:rPr lang="en-US" dirty="0" err="1">
                <a:solidFill>
                  <a:srgbClr val="FF0000"/>
                </a:solidFill>
              </a:rPr>
              <a:t>mrs.</a:t>
            </a:r>
            <a:r>
              <a:rPr lang="en-US" dirty="0">
                <a:solidFill>
                  <a:srgbClr val="FF0000"/>
                </a:solidFill>
              </a:rPr>
              <a:t>" "</a:t>
            </a:r>
            <a:r>
              <a:rPr lang="en-US" dirty="0" err="1">
                <a:solidFill>
                  <a:srgbClr val="FF0000"/>
                </a:solidFill>
              </a:rPr>
              <a:t>bbbbbbbbbbbb</a:t>
            </a:r>
            <a:r>
              <a:rPr lang="en-US" dirty="0">
                <a:solidFill>
                  <a:srgbClr val="FF0000"/>
                </a:solidFill>
              </a:rPr>
              <a:t>" . #&lt;void&gt;)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95711" y="2916939"/>
            <a:ext cx="4120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9900"/>
                </a:solidFill>
              </a:rPr>
              <a:t>“</a:t>
            </a:r>
            <a:r>
              <a:rPr lang="ru-RU" dirty="0" err="1" smtClean="0">
                <a:solidFill>
                  <a:srgbClr val="009900"/>
                </a:solidFill>
              </a:rPr>
              <a:t>hello</a:t>
            </a:r>
            <a:r>
              <a:rPr lang="ru-RU" dirty="0" smtClean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mrs</a:t>
            </a:r>
            <a:r>
              <a:rPr lang="ru-RU" dirty="0">
                <a:solidFill>
                  <a:srgbClr val="009900"/>
                </a:solidFill>
              </a:rPr>
              <a:t>." "</a:t>
            </a:r>
            <a:r>
              <a:rPr lang="ru-RU" dirty="0" err="1">
                <a:solidFill>
                  <a:srgbClr val="009900"/>
                </a:solidFill>
              </a:rPr>
              <a:t>aaaaaaaaa</a:t>
            </a:r>
            <a:r>
              <a:rPr lang="ru-RU" dirty="0">
                <a:solidFill>
                  <a:srgbClr val="009900"/>
                </a:solidFill>
              </a:rPr>
              <a:t>" "</a:t>
            </a:r>
            <a:r>
              <a:rPr lang="ru-RU" dirty="0" err="1">
                <a:solidFill>
                  <a:srgbClr val="009900"/>
                </a:solidFill>
              </a:rPr>
              <a:t>what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are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you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doing</a:t>
            </a:r>
            <a:r>
              <a:rPr lang="ru-RU" dirty="0">
                <a:solidFill>
                  <a:srgbClr val="009900"/>
                </a:solidFill>
              </a:rPr>
              <a:t>?" "</a:t>
            </a:r>
            <a:r>
              <a:rPr lang="ru-RU" dirty="0" err="1">
                <a:solidFill>
                  <a:srgbClr val="009900"/>
                </a:solidFill>
              </a:rPr>
              <a:t>bbbbbbbbbbbb</a:t>
            </a:r>
            <a:r>
              <a:rPr lang="ru-RU" dirty="0">
                <a:solidFill>
                  <a:srgbClr val="009900"/>
                </a:solidFill>
              </a:rPr>
              <a:t>" "</a:t>
            </a:r>
            <a:r>
              <a:rPr lang="ru-RU" dirty="0" err="1">
                <a:solidFill>
                  <a:srgbClr val="009900"/>
                </a:solidFill>
              </a:rPr>
              <a:t>good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bye</a:t>
            </a:r>
            <a:r>
              <a:rPr lang="ru-RU" dirty="0" smtClean="0">
                <a:solidFill>
                  <a:srgbClr val="009900"/>
                </a:solidFill>
              </a:rPr>
              <a:t>."</a:t>
            </a:r>
            <a:endParaRPr lang="ru-RU" dirty="0">
              <a:solidFill>
                <a:srgbClr val="009900"/>
              </a:solidFill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6721434" y="3646283"/>
            <a:ext cx="277169" cy="41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8600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19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7571" y="-189635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 smtClean="0">
                <a:solidFill>
                  <a:schemeClr val="bg1"/>
                </a:solidFill>
              </a:rPr>
              <a:t>Дерева</a:t>
            </a:r>
            <a:endParaRPr lang="uk-UA" sz="60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6879" y="1087444"/>
            <a:ext cx="8918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Великою </a:t>
            </a:r>
            <a:r>
              <a:rPr lang="ru-RU" dirty="0" err="1"/>
              <a:t>перевагою</a:t>
            </a:r>
            <a:r>
              <a:rPr lang="ru-RU" dirty="0"/>
              <a:t> </a:t>
            </a:r>
            <a:r>
              <a:rPr lang="ru-RU" dirty="0" err="1"/>
              <a:t>повнофункціональних</a:t>
            </a:r>
            <a:r>
              <a:rPr lang="ru-RU" dirty="0"/>
              <a:t> </a:t>
            </a:r>
            <a:r>
              <a:rPr lang="ru-RU" dirty="0" err="1"/>
              <a:t>списків</a:t>
            </a:r>
            <a:r>
              <a:rPr lang="ru-RU" dirty="0"/>
              <a:t> перед </a:t>
            </a:r>
            <a:r>
              <a:rPr lang="ru-RU" dirty="0" err="1"/>
              <a:t>реченнями</a:t>
            </a:r>
            <a:r>
              <a:rPr lang="ru-RU" dirty="0"/>
              <a:t> є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здатність</a:t>
            </a:r>
            <a:r>
              <a:rPr lang="ru-RU" dirty="0"/>
              <a:t> </a:t>
            </a:r>
            <a:r>
              <a:rPr lang="ru-RU" dirty="0" err="1" smtClean="0"/>
              <a:t>представляти</a:t>
            </a:r>
            <a:r>
              <a:rPr lang="ru-RU" dirty="0" smtClean="0"/>
              <a:t> дан</a:t>
            </a:r>
            <a:r>
              <a:rPr lang="uk-UA" dirty="0"/>
              <a:t>і</a:t>
            </a:r>
            <a:r>
              <a:rPr lang="ru-RU" dirty="0" smtClean="0"/>
              <a:t> </a:t>
            </a:r>
            <a:r>
              <a:rPr lang="ru-RU" dirty="0"/>
              <a:t>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підсписків</a:t>
            </a:r>
            <a:r>
              <a:rPr lang="ru-RU" dirty="0"/>
              <a:t>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9" y="1868648"/>
            <a:ext cx="2529444" cy="195520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962894" y="1868648"/>
            <a:ext cx="61535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Компоненти</a:t>
            </a:r>
            <a:r>
              <a:rPr lang="ru-RU" dirty="0"/>
              <a:t> дерева </a:t>
            </a:r>
            <a:r>
              <a:rPr lang="ru-RU" dirty="0" err="1"/>
              <a:t>називаються</a:t>
            </a:r>
            <a:r>
              <a:rPr lang="ru-RU" dirty="0"/>
              <a:t> </a:t>
            </a:r>
            <a:r>
              <a:rPr lang="ru-RU" dirty="0" err="1" smtClean="0"/>
              <a:t>вузлами</a:t>
            </a:r>
            <a:r>
              <a:rPr lang="ru-RU" dirty="0" smtClean="0"/>
              <a:t> (</a:t>
            </a:r>
            <a:r>
              <a:rPr lang="en-US" dirty="0" smtClean="0"/>
              <a:t>nodes</a:t>
            </a:r>
            <a:r>
              <a:rPr lang="ru-RU" dirty="0" smtClean="0"/>
              <a:t>). </a:t>
            </a:r>
            <a:endParaRPr lang="en-US" dirty="0" smtClean="0"/>
          </a:p>
          <a:p>
            <a:r>
              <a:rPr lang="uk-UA" dirty="0" smtClean="0"/>
              <a:t>Вузли розташовані по гілках. </a:t>
            </a:r>
          </a:p>
          <a:p>
            <a:r>
              <a:rPr lang="uk-UA" dirty="0" smtClean="0"/>
              <a:t>Термінальні вершини називаються листками. </a:t>
            </a:r>
          </a:p>
          <a:p>
            <a:r>
              <a:rPr lang="uk-UA" dirty="0" smtClean="0"/>
              <a:t>Список дерев називається лісом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39790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778133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uk-UA" sz="3200" b="1" dirty="0">
              <a:solidFill>
                <a:prstClr val="black"/>
              </a:solidFill>
            </a:endParaRP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>
              <a:ea typeface="Palatino Linotype" panose="0204050205050503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7285" y="1128664"/>
            <a:ext cx="88767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2400" b="1" dirty="0"/>
          </a:p>
          <a:p>
            <a:endParaRPr lang="uk-UA" sz="2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112" y="1128664"/>
            <a:ext cx="9143999" cy="489364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Лекція</a:t>
            </a:r>
            <a:r>
              <a:rPr lang="ru-RU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</a:t>
            </a:r>
            <a:endParaRPr lang="ru-RU" sz="72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uk-UA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Функціональні структури даних (вектори, рядки, дерева, хеш-таблиці) </a:t>
            </a:r>
          </a:p>
          <a:p>
            <a:pPr algn="ctr"/>
            <a:r>
              <a:rPr lang="uk-UA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в </a:t>
            </a:r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Scheme</a:t>
            </a:r>
          </a:p>
        </p:txBody>
      </p:sp>
    </p:spTree>
    <p:extLst>
      <p:ext uri="{BB962C8B-B14F-4D97-AF65-F5344CB8AC3E}">
        <p14:creationId xmlns:p14="http://schemas.microsoft.com/office/powerpoint/2010/main" val="34040448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20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1276"/>
            <a:ext cx="9116428" cy="5530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27571" y="370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Приклад дерева </a:t>
            </a:r>
            <a:r>
              <a:rPr lang="en-GB" sz="3600" b="1" dirty="0">
                <a:solidFill>
                  <a:schemeClr val="bg1"/>
                </a:solidFill>
              </a:rPr>
              <a:t>The World</a:t>
            </a:r>
            <a:endParaRPr lang="uk-UA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2513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778133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uk-UA" sz="3200" b="1" dirty="0">
              <a:solidFill>
                <a:prstClr val="black"/>
              </a:solidFill>
            </a:endParaRP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>
              <a:ea typeface="Palatino Linotype" panose="0204050205050503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75013" y="1110781"/>
            <a:ext cx="855023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 err="1"/>
              <a:t>Кожен</a:t>
            </a:r>
            <a:r>
              <a:rPr lang="ru-RU" sz="2000" dirty="0"/>
              <a:t> </a:t>
            </a:r>
            <a:r>
              <a:rPr lang="ru-RU" sz="2000" dirty="0" err="1"/>
              <a:t>вузол</a:t>
            </a:r>
            <a:r>
              <a:rPr lang="ru-RU" sz="2000" dirty="0"/>
              <a:t> у </a:t>
            </a:r>
            <a:r>
              <a:rPr lang="ru-RU" sz="2000" dirty="0" err="1"/>
              <a:t>дереві</a:t>
            </a:r>
            <a:r>
              <a:rPr lang="ru-RU" sz="2000" dirty="0"/>
              <a:t> </a:t>
            </a:r>
            <a:r>
              <a:rPr lang="ru-RU" sz="2000" dirty="0" err="1"/>
              <a:t>представляє</a:t>
            </a:r>
            <a:r>
              <a:rPr lang="ru-RU" sz="2000" dirty="0"/>
              <a:t> </a:t>
            </a:r>
            <a:r>
              <a:rPr lang="ru-RU" sz="2000" dirty="0" err="1"/>
              <a:t>якийсь</a:t>
            </a:r>
            <a:r>
              <a:rPr lang="ru-RU" sz="2000" dirty="0"/>
              <a:t> </a:t>
            </a:r>
            <a:r>
              <a:rPr lang="ru-RU" sz="2000" dirty="0" err="1"/>
              <a:t>регіон</a:t>
            </a:r>
            <a:r>
              <a:rPr lang="ru-RU" sz="2000" dirty="0"/>
              <a:t> </a:t>
            </a:r>
            <a:r>
              <a:rPr lang="ru-RU" sz="2000" dirty="0" err="1"/>
              <a:t>світу</a:t>
            </a:r>
            <a:r>
              <a:rPr lang="ru-RU" sz="2000" dirty="0" smtClean="0"/>
              <a:t>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Кожен</a:t>
            </a:r>
            <a:r>
              <a:rPr lang="ru-RU" sz="2000" dirty="0" smtClean="0"/>
              <a:t> </a:t>
            </a:r>
            <a:r>
              <a:rPr lang="ru-RU" sz="2000" dirty="0" err="1"/>
              <a:t>вузол</a:t>
            </a:r>
            <a:r>
              <a:rPr lang="ru-RU" sz="2000" dirty="0"/>
              <a:t> </a:t>
            </a:r>
            <a:r>
              <a:rPr lang="ru-RU" sz="2000" dirty="0" err="1"/>
              <a:t>має</a:t>
            </a:r>
            <a:r>
              <a:rPr lang="ru-RU" sz="2000" dirty="0"/>
              <a:t> </a:t>
            </a:r>
            <a:r>
              <a:rPr lang="ru-RU" sz="2000" dirty="0" err="1" smtClean="0"/>
              <a:t>або</a:t>
            </a:r>
            <a:r>
              <a:rPr lang="ru-RU" sz="2000" dirty="0" smtClean="0"/>
              <a:t> </a:t>
            </a:r>
            <a:r>
              <a:rPr lang="ru-RU" sz="2000" dirty="0"/>
              <a:t>нуль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 smtClean="0"/>
              <a:t>більше</a:t>
            </a:r>
            <a:r>
              <a:rPr lang="ru-RU" sz="2000" dirty="0" smtClean="0"/>
              <a:t>  </a:t>
            </a:r>
            <a:r>
              <a:rPr lang="ru-RU" sz="2000" dirty="0" err="1" smtClean="0"/>
              <a:t>дочірних</a:t>
            </a:r>
            <a:r>
              <a:rPr lang="ru-RU" sz="2000" dirty="0" smtClean="0"/>
              <a:t> </a:t>
            </a:r>
            <a:r>
              <a:rPr lang="ru-RU" sz="2000" dirty="0" err="1" smtClean="0"/>
              <a:t>елементів</a:t>
            </a:r>
            <a:r>
              <a:rPr lang="ru-RU" sz="2000" dirty="0" smtClean="0"/>
              <a:t>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uk-UA" sz="2000" dirty="0" smtClean="0"/>
              <a:t>Дочірні елементи складають теж дерево.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uk-UA" sz="2000" dirty="0" smtClean="0"/>
              <a:t>Отже структура дерева </a:t>
            </a:r>
            <a:r>
              <a:rPr lang="uk-UA" sz="2000" dirty="0" err="1" smtClean="0"/>
              <a:t>рекурсвна</a:t>
            </a:r>
            <a:endParaRPr lang="uk-UA" sz="2000" dirty="0" smtClean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Кореневий</a:t>
            </a:r>
            <a:r>
              <a:rPr lang="ru-RU" sz="2000" dirty="0" smtClean="0"/>
              <a:t>  </a:t>
            </a:r>
            <a:r>
              <a:rPr lang="ru-RU" sz="2000" dirty="0" err="1"/>
              <a:t>вузол</a:t>
            </a:r>
            <a:r>
              <a:rPr lang="ru-RU" sz="2000" dirty="0"/>
              <a:t> дерева </a:t>
            </a:r>
            <a:r>
              <a:rPr lang="ru-RU" sz="2000" dirty="0" err="1"/>
              <a:t>включає</a:t>
            </a:r>
            <a:r>
              <a:rPr lang="ru-RU" sz="2000" dirty="0"/>
              <a:t> все </a:t>
            </a:r>
            <a:r>
              <a:rPr lang="ru-RU" sz="2000" dirty="0" smtClean="0"/>
              <a:t>дерево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uk-UA" sz="2000" dirty="0" smtClean="0"/>
              <a:t>Вузол включає всі дочірні </a:t>
            </a:r>
            <a:r>
              <a:rPr lang="uk-UA" sz="2000" dirty="0" err="1" smtClean="0"/>
              <a:t>піддерева</a:t>
            </a:r>
            <a:endParaRPr lang="uk-UA" sz="2000" dirty="0" smtClean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/>
              <a:t>Конструктор для дерева </a:t>
            </a:r>
            <a:r>
              <a:rPr lang="ru-RU" sz="2000" dirty="0" err="1"/>
              <a:t>насправді</a:t>
            </a:r>
            <a:r>
              <a:rPr lang="ru-RU" sz="2000" dirty="0"/>
              <a:t> є конструктором для одного </a:t>
            </a:r>
            <a:r>
              <a:rPr lang="ru-RU" sz="2000" dirty="0" err="1" smtClean="0"/>
              <a:t>кореневого</a:t>
            </a:r>
            <a:r>
              <a:rPr lang="ru-RU" sz="2000" dirty="0" smtClean="0"/>
              <a:t> </a:t>
            </a:r>
            <a:r>
              <a:rPr lang="ru-RU" sz="2000" dirty="0" err="1"/>
              <a:t>вузла</a:t>
            </a:r>
            <a:r>
              <a:rPr lang="ru-RU" sz="20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27571" y="370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Приклад дерева </a:t>
            </a:r>
            <a:r>
              <a:rPr lang="en-US" sz="3600" b="1" dirty="0" smtClean="0">
                <a:solidFill>
                  <a:schemeClr val="bg1"/>
                </a:solidFill>
              </a:rPr>
              <a:t>“</a:t>
            </a:r>
            <a:r>
              <a:rPr lang="en-GB" sz="3600" b="1" dirty="0" smtClean="0">
                <a:solidFill>
                  <a:schemeClr val="bg1"/>
                </a:solidFill>
              </a:rPr>
              <a:t>The World”</a:t>
            </a:r>
            <a:endParaRPr lang="uk-UA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1860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22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936141"/>
            <a:ext cx="6513616" cy="5262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rgbClr val="0000CC"/>
                </a:solidFill>
              </a:rPr>
              <a:t>(define </a:t>
            </a:r>
            <a:r>
              <a:rPr lang="en-GB" sz="1600" b="1" dirty="0" smtClean="0">
                <a:solidFill>
                  <a:srgbClr val="0000CC"/>
                </a:solidFill>
              </a:rPr>
              <a:t>make-node</a:t>
            </a:r>
            <a:r>
              <a:rPr lang="en-GB" sz="1600" dirty="0" smtClean="0">
                <a:solidFill>
                  <a:srgbClr val="0000CC"/>
                </a:solidFill>
              </a:rPr>
              <a:t> list)</a:t>
            </a:r>
          </a:p>
          <a:p>
            <a:r>
              <a:rPr lang="en-GB" sz="1600" dirty="0" smtClean="0">
                <a:solidFill>
                  <a:srgbClr val="0000CC"/>
                </a:solidFill>
              </a:rPr>
              <a:t>(define world-tree ;; painful-to-type version   ;error make-node undefined</a:t>
            </a:r>
          </a:p>
          <a:p>
            <a:r>
              <a:rPr lang="en-GB" sz="1600" dirty="0" smtClean="0">
                <a:solidFill>
                  <a:srgbClr val="0000CC"/>
                </a:solidFill>
              </a:rPr>
              <a:t>  (make-node</a:t>
            </a:r>
          </a:p>
          <a:p>
            <a:r>
              <a:rPr lang="en-GB" sz="1600" dirty="0" smtClean="0">
                <a:solidFill>
                  <a:srgbClr val="0000CC"/>
                </a:solidFill>
              </a:rPr>
              <a:t>   'world</a:t>
            </a:r>
          </a:p>
          <a:p>
            <a:r>
              <a:rPr lang="en-GB" sz="1600" dirty="0" smtClean="0">
                <a:solidFill>
                  <a:srgbClr val="0000CC"/>
                </a:solidFill>
              </a:rPr>
              <a:t>   (list (</a:t>
            </a:r>
            <a:r>
              <a:rPr lang="en-GB" sz="1600" b="1" dirty="0" smtClean="0">
                <a:solidFill>
                  <a:srgbClr val="0000CC"/>
                </a:solidFill>
              </a:rPr>
              <a:t>make-node</a:t>
            </a:r>
            <a:r>
              <a:rPr lang="en-GB" sz="1600" dirty="0" smtClean="0">
                <a:solidFill>
                  <a:srgbClr val="0000CC"/>
                </a:solidFill>
              </a:rPr>
              <a:t>  '</a:t>
            </a:r>
            <a:r>
              <a:rPr lang="en-GB" sz="1600" dirty="0" err="1" smtClean="0">
                <a:solidFill>
                  <a:srgbClr val="0000CC"/>
                </a:solidFill>
              </a:rPr>
              <a:t>italy</a:t>
            </a:r>
            <a:endParaRPr lang="en-GB" sz="1600" dirty="0" smtClean="0">
              <a:solidFill>
                <a:srgbClr val="0000CC"/>
              </a:solidFill>
            </a:endParaRPr>
          </a:p>
          <a:p>
            <a:r>
              <a:rPr lang="en-GB" sz="1600" dirty="0" smtClean="0">
                <a:solidFill>
                  <a:srgbClr val="0000CC"/>
                </a:solidFill>
              </a:rPr>
              <a:t>          (list (make-node '</a:t>
            </a:r>
            <a:r>
              <a:rPr lang="en-GB" sz="1600" dirty="0" err="1" smtClean="0">
                <a:solidFill>
                  <a:srgbClr val="0000CC"/>
                </a:solidFill>
              </a:rPr>
              <a:t>venezia</a:t>
            </a:r>
            <a:r>
              <a:rPr lang="en-GB" sz="1600" dirty="0" smtClean="0">
                <a:solidFill>
                  <a:srgbClr val="0000CC"/>
                </a:solidFill>
              </a:rPr>
              <a:t> '())</a:t>
            </a:r>
          </a:p>
          <a:p>
            <a:r>
              <a:rPr lang="en-GB" sz="1600" dirty="0" smtClean="0">
                <a:solidFill>
                  <a:srgbClr val="0000CC"/>
                </a:solidFill>
              </a:rPr>
              <a:t>                (make-node '</a:t>
            </a:r>
            <a:r>
              <a:rPr lang="en-GB" sz="1600" dirty="0" err="1" smtClean="0">
                <a:solidFill>
                  <a:srgbClr val="0000CC"/>
                </a:solidFill>
              </a:rPr>
              <a:t>riomaggiore</a:t>
            </a:r>
            <a:r>
              <a:rPr lang="en-GB" sz="1600" dirty="0" smtClean="0">
                <a:solidFill>
                  <a:srgbClr val="0000CC"/>
                </a:solidFill>
              </a:rPr>
              <a:t> '())</a:t>
            </a:r>
          </a:p>
          <a:p>
            <a:r>
              <a:rPr lang="en-GB" sz="1600" dirty="0" smtClean="0">
                <a:solidFill>
                  <a:srgbClr val="0000CC"/>
                </a:solidFill>
              </a:rPr>
              <a:t>                (make-node '</a:t>
            </a:r>
            <a:r>
              <a:rPr lang="en-GB" sz="1600" dirty="0" err="1" smtClean="0">
                <a:solidFill>
                  <a:srgbClr val="0000CC"/>
                </a:solidFill>
              </a:rPr>
              <a:t>firenze</a:t>
            </a:r>
            <a:r>
              <a:rPr lang="en-GB" sz="1600" dirty="0" smtClean="0">
                <a:solidFill>
                  <a:srgbClr val="0000CC"/>
                </a:solidFill>
              </a:rPr>
              <a:t> '())</a:t>
            </a:r>
          </a:p>
          <a:p>
            <a:r>
              <a:rPr lang="en-GB" sz="1600" dirty="0" smtClean="0">
                <a:solidFill>
                  <a:srgbClr val="0000CC"/>
                </a:solidFill>
              </a:rPr>
              <a:t>                (make-node '</a:t>
            </a:r>
            <a:r>
              <a:rPr lang="en-GB" sz="1600" dirty="0" err="1" smtClean="0">
                <a:solidFill>
                  <a:srgbClr val="0000CC"/>
                </a:solidFill>
              </a:rPr>
              <a:t>roma</a:t>
            </a:r>
            <a:r>
              <a:rPr lang="en-GB" sz="1600" dirty="0" smtClean="0">
                <a:solidFill>
                  <a:srgbClr val="0000CC"/>
                </a:solidFill>
              </a:rPr>
              <a:t> '())))</a:t>
            </a:r>
          </a:p>
          <a:p>
            <a:r>
              <a:rPr lang="en-GB" sz="1600" dirty="0" smtClean="0">
                <a:solidFill>
                  <a:srgbClr val="0000CC"/>
                </a:solidFill>
              </a:rPr>
              <a:t>         (</a:t>
            </a:r>
            <a:r>
              <a:rPr lang="en-GB" sz="1600" b="1" dirty="0" smtClean="0">
                <a:solidFill>
                  <a:srgbClr val="0000CC"/>
                </a:solidFill>
              </a:rPr>
              <a:t>make-node</a:t>
            </a:r>
            <a:r>
              <a:rPr lang="en-GB" sz="1600" dirty="0" smtClean="0">
                <a:solidFill>
                  <a:srgbClr val="0000CC"/>
                </a:solidFill>
              </a:rPr>
              <a:t>  '(united states)</a:t>
            </a:r>
          </a:p>
          <a:p>
            <a:r>
              <a:rPr lang="en-GB" sz="1600" dirty="0" smtClean="0">
                <a:solidFill>
                  <a:srgbClr val="0000CC"/>
                </a:solidFill>
              </a:rPr>
              <a:t>          (list (make-node '</a:t>
            </a:r>
            <a:r>
              <a:rPr lang="en-GB" sz="1600" dirty="0" err="1" smtClean="0">
                <a:solidFill>
                  <a:srgbClr val="0000CC"/>
                </a:solidFill>
              </a:rPr>
              <a:t>california</a:t>
            </a:r>
            <a:endParaRPr lang="en-GB" sz="1600" dirty="0" smtClean="0">
              <a:solidFill>
                <a:srgbClr val="0000CC"/>
              </a:solidFill>
            </a:endParaRPr>
          </a:p>
          <a:p>
            <a:r>
              <a:rPr lang="en-GB" sz="1600" dirty="0" smtClean="0">
                <a:solidFill>
                  <a:srgbClr val="0000CC"/>
                </a:solidFill>
              </a:rPr>
              <a:t>                           (list (make-node '</a:t>
            </a:r>
            <a:r>
              <a:rPr lang="en-GB" sz="1600" dirty="0" err="1" smtClean="0">
                <a:solidFill>
                  <a:srgbClr val="0000CC"/>
                </a:solidFill>
              </a:rPr>
              <a:t>berkeley</a:t>
            </a:r>
            <a:r>
              <a:rPr lang="en-GB" sz="1600" dirty="0" smtClean="0">
                <a:solidFill>
                  <a:srgbClr val="0000CC"/>
                </a:solidFill>
              </a:rPr>
              <a:t> '())</a:t>
            </a:r>
          </a:p>
          <a:p>
            <a:r>
              <a:rPr lang="en-GB" sz="1600" dirty="0" smtClean="0">
                <a:solidFill>
                  <a:srgbClr val="0000CC"/>
                </a:solidFill>
              </a:rPr>
              <a:t>                                 (make-node '(san </a:t>
            </a:r>
            <a:r>
              <a:rPr lang="en-GB" sz="1600" dirty="0" err="1" smtClean="0">
                <a:solidFill>
                  <a:srgbClr val="0000CC"/>
                </a:solidFill>
              </a:rPr>
              <a:t>francisco</a:t>
            </a:r>
            <a:r>
              <a:rPr lang="en-GB" sz="1600" dirty="0" smtClean="0">
                <a:solidFill>
                  <a:srgbClr val="0000CC"/>
                </a:solidFill>
              </a:rPr>
              <a:t>) '())</a:t>
            </a:r>
          </a:p>
          <a:p>
            <a:r>
              <a:rPr lang="en-GB" sz="1600" dirty="0" smtClean="0">
                <a:solidFill>
                  <a:srgbClr val="0000CC"/>
                </a:solidFill>
              </a:rPr>
              <a:t>                                 (make-node '</a:t>
            </a:r>
            <a:r>
              <a:rPr lang="en-GB" sz="1600" dirty="0" err="1" smtClean="0">
                <a:solidFill>
                  <a:srgbClr val="0000CC"/>
                </a:solidFill>
              </a:rPr>
              <a:t>gilroy</a:t>
            </a:r>
            <a:r>
              <a:rPr lang="en-GB" sz="1600" dirty="0" smtClean="0">
                <a:solidFill>
                  <a:srgbClr val="0000CC"/>
                </a:solidFill>
              </a:rPr>
              <a:t> '())))</a:t>
            </a:r>
          </a:p>
          <a:p>
            <a:r>
              <a:rPr lang="en-GB" sz="1600" dirty="0" smtClean="0">
                <a:solidFill>
                  <a:srgbClr val="0000CC"/>
                </a:solidFill>
              </a:rPr>
              <a:t>                (</a:t>
            </a:r>
            <a:r>
              <a:rPr lang="en-GB" sz="1600" b="1" dirty="0" smtClean="0">
                <a:solidFill>
                  <a:srgbClr val="0000CC"/>
                </a:solidFill>
              </a:rPr>
              <a:t>make-node</a:t>
            </a:r>
            <a:r>
              <a:rPr lang="en-GB" sz="1600" dirty="0" smtClean="0">
                <a:solidFill>
                  <a:srgbClr val="0000CC"/>
                </a:solidFill>
              </a:rPr>
              <a:t> '</a:t>
            </a:r>
            <a:r>
              <a:rPr lang="en-GB" sz="1600" dirty="0" err="1" smtClean="0">
                <a:solidFill>
                  <a:srgbClr val="0000CC"/>
                </a:solidFill>
              </a:rPr>
              <a:t>massachusetts</a:t>
            </a:r>
            <a:endParaRPr lang="en-GB" sz="1600" dirty="0" smtClean="0">
              <a:solidFill>
                <a:srgbClr val="0000CC"/>
              </a:solidFill>
            </a:endParaRPr>
          </a:p>
          <a:p>
            <a:r>
              <a:rPr lang="en-GB" sz="1600" dirty="0" smtClean="0">
                <a:solidFill>
                  <a:srgbClr val="0000CC"/>
                </a:solidFill>
              </a:rPr>
              <a:t>                           (list (make-node '</a:t>
            </a:r>
            <a:r>
              <a:rPr lang="en-GB" sz="1600" dirty="0" err="1" smtClean="0">
                <a:solidFill>
                  <a:srgbClr val="0000CC"/>
                </a:solidFill>
              </a:rPr>
              <a:t>cambridge</a:t>
            </a:r>
            <a:r>
              <a:rPr lang="en-GB" sz="1600" dirty="0" smtClean="0">
                <a:solidFill>
                  <a:srgbClr val="0000CC"/>
                </a:solidFill>
              </a:rPr>
              <a:t> '())</a:t>
            </a:r>
          </a:p>
          <a:p>
            <a:r>
              <a:rPr lang="en-GB" sz="1600" dirty="0" smtClean="0">
                <a:solidFill>
                  <a:srgbClr val="0000CC"/>
                </a:solidFill>
              </a:rPr>
              <a:t>                                 (make-node '</a:t>
            </a:r>
            <a:r>
              <a:rPr lang="en-GB" sz="1600" dirty="0" err="1" smtClean="0">
                <a:solidFill>
                  <a:srgbClr val="0000CC"/>
                </a:solidFill>
              </a:rPr>
              <a:t>amherst</a:t>
            </a:r>
            <a:r>
              <a:rPr lang="en-GB" sz="1600" dirty="0" smtClean="0">
                <a:solidFill>
                  <a:srgbClr val="0000CC"/>
                </a:solidFill>
              </a:rPr>
              <a:t> '())</a:t>
            </a:r>
          </a:p>
          <a:p>
            <a:r>
              <a:rPr lang="en-GB" sz="1600" dirty="0" smtClean="0">
                <a:solidFill>
                  <a:srgbClr val="0000CC"/>
                </a:solidFill>
              </a:rPr>
              <a:t>                                 (make-node '</a:t>
            </a:r>
            <a:r>
              <a:rPr lang="en-GB" sz="1600" dirty="0" err="1" smtClean="0">
                <a:solidFill>
                  <a:srgbClr val="0000CC"/>
                </a:solidFill>
              </a:rPr>
              <a:t>sudbury</a:t>
            </a:r>
            <a:r>
              <a:rPr lang="en-GB" sz="1600" dirty="0" smtClean="0">
                <a:solidFill>
                  <a:srgbClr val="0000CC"/>
                </a:solidFill>
              </a:rPr>
              <a:t> '()))))))))</a:t>
            </a:r>
          </a:p>
          <a:p>
            <a:endParaRPr lang="en-GB" sz="1600" dirty="0" smtClean="0">
              <a:solidFill>
                <a:srgbClr val="0000CC"/>
              </a:solidFill>
            </a:endParaRPr>
          </a:p>
          <a:p>
            <a:endParaRPr lang="en-GB" sz="1600" dirty="0" smtClean="0">
              <a:solidFill>
                <a:srgbClr val="0000CC"/>
              </a:solidFill>
            </a:endParaRPr>
          </a:p>
          <a:p>
            <a:r>
              <a:rPr lang="en-GB" sz="1600" dirty="0" smtClean="0">
                <a:solidFill>
                  <a:srgbClr val="0000CC"/>
                </a:solidFill>
              </a:rPr>
              <a:t>(display world-tree)</a:t>
            </a:r>
            <a:endParaRPr lang="ru-RU" sz="16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86283" y="2632437"/>
            <a:ext cx="4572000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(world ((</a:t>
            </a:r>
            <a:r>
              <a:rPr lang="en-US" dirty="0" err="1">
                <a:solidFill>
                  <a:srgbClr val="FF0000"/>
                </a:solidFill>
              </a:rPr>
              <a:t>italy</a:t>
            </a:r>
            <a:r>
              <a:rPr lang="en-US" dirty="0">
                <a:solidFill>
                  <a:srgbClr val="FF0000"/>
                </a:solidFill>
              </a:rPr>
              <a:t> ((</a:t>
            </a:r>
            <a:r>
              <a:rPr lang="en-US" dirty="0" err="1">
                <a:solidFill>
                  <a:srgbClr val="FF0000"/>
                </a:solidFill>
              </a:rPr>
              <a:t>venezia</a:t>
            </a:r>
            <a:r>
              <a:rPr lang="en-US" dirty="0">
                <a:solidFill>
                  <a:srgbClr val="FF0000"/>
                </a:solidFill>
              </a:rPr>
              <a:t> ()) (</a:t>
            </a:r>
            <a:r>
              <a:rPr lang="en-US" dirty="0" err="1">
                <a:solidFill>
                  <a:srgbClr val="FF0000"/>
                </a:solidFill>
              </a:rPr>
              <a:t>riomaggiore</a:t>
            </a:r>
            <a:r>
              <a:rPr lang="en-US" dirty="0">
                <a:solidFill>
                  <a:srgbClr val="FF0000"/>
                </a:solidFill>
              </a:rPr>
              <a:t> ()) (</a:t>
            </a:r>
            <a:r>
              <a:rPr lang="en-US" dirty="0" err="1">
                <a:solidFill>
                  <a:srgbClr val="FF0000"/>
                </a:solidFill>
              </a:rPr>
              <a:t>firenze</a:t>
            </a:r>
            <a:r>
              <a:rPr lang="en-US" dirty="0">
                <a:solidFill>
                  <a:srgbClr val="FF0000"/>
                </a:solidFill>
              </a:rPr>
              <a:t> ()) (</a:t>
            </a:r>
            <a:r>
              <a:rPr lang="en-US" dirty="0" err="1">
                <a:solidFill>
                  <a:srgbClr val="FF0000"/>
                </a:solidFill>
              </a:rPr>
              <a:t>roma</a:t>
            </a:r>
            <a:r>
              <a:rPr lang="en-US" dirty="0">
                <a:solidFill>
                  <a:srgbClr val="FF0000"/>
                </a:solidFill>
              </a:rPr>
              <a:t> ()))) ((united states) ((</a:t>
            </a:r>
            <a:r>
              <a:rPr lang="en-US" dirty="0" err="1">
                <a:solidFill>
                  <a:srgbClr val="FF0000"/>
                </a:solidFill>
              </a:rPr>
              <a:t>californialine</a:t>
            </a:r>
            <a:r>
              <a:rPr lang="en-US" dirty="0">
                <a:solidFill>
                  <a:srgbClr val="FF0000"/>
                </a:solidFill>
              </a:rPr>
              <a:t> ((</a:t>
            </a:r>
            <a:r>
              <a:rPr lang="en-US" dirty="0" err="1">
                <a:solidFill>
                  <a:srgbClr val="FF0000"/>
                </a:solidFill>
              </a:rPr>
              <a:t>berkeley</a:t>
            </a:r>
            <a:r>
              <a:rPr lang="en-US" dirty="0">
                <a:solidFill>
                  <a:srgbClr val="FF0000"/>
                </a:solidFill>
              </a:rPr>
              <a:t> ()) ((san </a:t>
            </a:r>
            <a:r>
              <a:rPr lang="en-US" dirty="0" err="1">
                <a:solidFill>
                  <a:srgbClr val="FF0000"/>
                </a:solidFill>
              </a:rPr>
              <a:t>francisco</a:t>
            </a:r>
            <a:r>
              <a:rPr lang="en-US" dirty="0">
                <a:solidFill>
                  <a:srgbClr val="FF0000"/>
                </a:solidFill>
              </a:rPr>
              <a:t>) ()) (</a:t>
            </a:r>
            <a:r>
              <a:rPr lang="en-US" dirty="0" err="1">
                <a:solidFill>
                  <a:srgbClr val="FF0000"/>
                </a:solidFill>
              </a:rPr>
              <a:t>gilroy</a:t>
            </a:r>
            <a:r>
              <a:rPr lang="en-US" dirty="0">
                <a:solidFill>
                  <a:srgbClr val="FF0000"/>
                </a:solidFill>
              </a:rPr>
              <a:t> ()))) (</a:t>
            </a:r>
            <a:r>
              <a:rPr lang="en-US" dirty="0" err="1">
                <a:solidFill>
                  <a:srgbClr val="FF0000"/>
                </a:solidFill>
              </a:rPr>
              <a:t>massachusetts</a:t>
            </a:r>
            <a:r>
              <a:rPr lang="en-US" dirty="0">
                <a:solidFill>
                  <a:srgbClr val="FF0000"/>
                </a:solidFill>
              </a:rPr>
              <a:t> ((</a:t>
            </a:r>
            <a:r>
              <a:rPr lang="en-US" dirty="0" err="1">
                <a:solidFill>
                  <a:srgbClr val="FF0000"/>
                </a:solidFill>
              </a:rPr>
              <a:t>cambridge</a:t>
            </a:r>
            <a:r>
              <a:rPr lang="en-US" dirty="0">
                <a:solidFill>
                  <a:srgbClr val="FF0000"/>
                </a:solidFill>
              </a:rPr>
              <a:t> ()) (</a:t>
            </a:r>
            <a:r>
              <a:rPr lang="en-US" dirty="0" err="1">
                <a:solidFill>
                  <a:srgbClr val="FF0000"/>
                </a:solidFill>
              </a:rPr>
              <a:t>amherst</a:t>
            </a:r>
            <a:r>
              <a:rPr lang="en-US" dirty="0">
                <a:solidFill>
                  <a:srgbClr val="FF0000"/>
                </a:solidFill>
              </a:rPr>
              <a:t> ()) (</a:t>
            </a:r>
            <a:r>
              <a:rPr lang="en-US" dirty="0" err="1">
                <a:solidFill>
                  <a:srgbClr val="FF0000"/>
                </a:solidFill>
              </a:rPr>
              <a:t>sudbury</a:t>
            </a:r>
            <a:r>
              <a:rPr lang="en-US" dirty="0">
                <a:solidFill>
                  <a:srgbClr val="FF0000"/>
                </a:solidFill>
              </a:rPr>
              <a:t> ())))))))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7" name="Прямая со стрелкой 6"/>
          <p:cNvCxnSpPr>
            <a:endCxn id="5" idx="2"/>
          </p:cNvCxnSpPr>
          <p:nvPr/>
        </p:nvCxnSpPr>
        <p:spPr>
          <a:xfrm flipV="1">
            <a:off x="1769423" y="4109765"/>
            <a:ext cx="5202860" cy="244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219395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23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7571" y="370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Конструктор дерева </a:t>
            </a:r>
            <a:r>
              <a:rPr lang="en-GB" sz="3600" b="1" dirty="0">
                <a:solidFill>
                  <a:schemeClr val="bg1"/>
                </a:solidFill>
              </a:rPr>
              <a:t>The World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3878" y="1007563"/>
            <a:ext cx="88011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CC"/>
                </a:solidFill>
              </a:rPr>
              <a:t>(define (leaf datum)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  (make-node datum '()))</a:t>
            </a:r>
          </a:p>
          <a:p>
            <a:endParaRPr lang="en-US" sz="1600" dirty="0">
              <a:solidFill>
                <a:srgbClr val="0000CC"/>
              </a:solidFill>
            </a:endParaRPr>
          </a:p>
          <a:p>
            <a:r>
              <a:rPr lang="en-US" sz="1600" dirty="0">
                <a:solidFill>
                  <a:srgbClr val="0000CC"/>
                </a:solidFill>
              </a:rPr>
              <a:t>(define (cities name-list)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  (map leaf name-list))</a:t>
            </a:r>
            <a:endParaRPr lang="uk-UA" sz="1600" dirty="0" smtClean="0">
              <a:solidFill>
                <a:srgbClr val="0000CC"/>
              </a:solidFill>
            </a:endParaRPr>
          </a:p>
          <a:p>
            <a:endParaRPr lang="uk-UA" sz="1600" dirty="0" smtClean="0">
              <a:solidFill>
                <a:srgbClr val="0000CC"/>
              </a:solidFill>
            </a:endParaRPr>
          </a:p>
          <a:p>
            <a:r>
              <a:rPr lang="en-GB" sz="1600" dirty="0" smtClean="0">
                <a:solidFill>
                  <a:srgbClr val="0000CC"/>
                </a:solidFill>
              </a:rPr>
              <a:t>(</a:t>
            </a:r>
            <a:r>
              <a:rPr lang="en-GB" sz="1600" dirty="0">
                <a:solidFill>
                  <a:srgbClr val="0000CC"/>
                </a:solidFill>
              </a:rPr>
              <a:t>define world-tree</a:t>
            </a:r>
          </a:p>
          <a:p>
            <a:r>
              <a:rPr lang="en-GB" sz="1600" dirty="0">
                <a:solidFill>
                  <a:srgbClr val="0000CC"/>
                </a:solidFill>
              </a:rPr>
              <a:t>  (make-node 'world</a:t>
            </a:r>
          </a:p>
          <a:p>
            <a:r>
              <a:rPr lang="en-GB" sz="1600" dirty="0">
                <a:solidFill>
                  <a:srgbClr val="0000CC"/>
                </a:solidFill>
              </a:rPr>
              <a:t>             (list  (make-node '</a:t>
            </a:r>
            <a:r>
              <a:rPr lang="en-GB" sz="1600" dirty="0" err="1">
                <a:solidFill>
                  <a:srgbClr val="0000CC"/>
                </a:solidFill>
              </a:rPr>
              <a:t>italy</a:t>
            </a:r>
            <a:endParaRPr lang="en-GB" sz="1600" dirty="0">
              <a:solidFill>
                <a:srgbClr val="0000CC"/>
              </a:solidFill>
            </a:endParaRPr>
          </a:p>
          <a:p>
            <a:r>
              <a:rPr lang="en-GB" sz="1600" dirty="0">
                <a:solidFill>
                  <a:srgbClr val="0000CC"/>
                </a:solidFill>
              </a:rPr>
              <a:t>                               (cities '(</a:t>
            </a:r>
            <a:r>
              <a:rPr lang="en-GB" sz="1600" dirty="0" err="1">
                <a:solidFill>
                  <a:srgbClr val="0000CC"/>
                </a:solidFill>
              </a:rPr>
              <a:t>venezia</a:t>
            </a:r>
            <a:r>
              <a:rPr lang="en-GB" sz="1600" dirty="0">
                <a:solidFill>
                  <a:srgbClr val="0000CC"/>
                </a:solidFill>
              </a:rPr>
              <a:t> </a:t>
            </a:r>
            <a:r>
              <a:rPr lang="en-GB" sz="1600" dirty="0" err="1">
                <a:solidFill>
                  <a:srgbClr val="0000CC"/>
                </a:solidFill>
              </a:rPr>
              <a:t>riomaggiore</a:t>
            </a:r>
            <a:r>
              <a:rPr lang="en-GB" sz="1600" dirty="0">
                <a:solidFill>
                  <a:srgbClr val="0000CC"/>
                </a:solidFill>
              </a:rPr>
              <a:t> </a:t>
            </a:r>
            <a:r>
              <a:rPr lang="en-GB" sz="1600" dirty="0" err="1">
                <a:solidFill>
                  <a:srgbClr val="0000CC"/>
                </a:solidFill>
              </a:rPr>
              <a:t>firenze</a:t>
            </a:r>
            <a:r>
              <a:rPr lang="en-GB" sz="1600" dirty="0">
                <a:solidFill>
                  <a:srgbClr val="0000CC"/>
                </a:solidFill>
              </a:rPr>
              <a:t> </a:t>
            </a:r>
            <a:r>
              <a:rPr lang="en-GB" sz="1600" dirty="0" err="1">
                <a:solidFill>
                  <a:srgbClr val="0000CC"/>
                </a:solidFill>
              </a:rPr>
              <a:t>roma</a:t>
            </a:r>
            <a:r>
              <a:rPr lang="en-GB" sz="1600" dirty="0">
                <a:solidFill>
                  <a:srgbClr val="0000CC"/>
                </a:solidFill>
              </a:rPr>
              <a:t>)))</a:t>
            </a:r>
          </a:p>
          <a:p>
            <a:r>
              <a:rPr lang="en-GB" sz="1600" dirty="0">
                <a:solidFill>
                  <a:srgbClr val="0000CC"/>
                </a:solidFill>
              </a:rPr>
              <a:t>                    (make-node '(united states)</a:t>
            </a:r>
          </a:p>
          <a:p>
            <a:r>
              <a:rPr lang="en-GB" sz="1600" dirty="0">
                <a:solidFill>
                  <a:srgbClr val="0000CC"/>
                </a:solidFill>
              </a:rPr>
              <a:t>                               (list (make-node '</a:t>
            </a:r>
            <a:r>
              <a:rPr lang="en-GB" sz="1600" dirty="0" err="1">
                <a:solidFill>
                  <a:srgbClr val="0000CC"/>
                </a:solidFill>
              </a:rPr>
              <a:t>california</a:t>
            </a:r>
            <a:endParaRPr lang="en-GB" sz="1600" dirty="0">
              <a:solidFill>
                <a:srgbClr val="0000CC"/>
              </a:solidFill>
            </a:endParaRPr>
          </a:p>
          <a:p>
            <a:r>
              <a:rPr lang="en-GB" sz="1600" dirty="0">
                <a:solidFill>
                  <a:srgbClr val="0000CC"/>
                </a:solidFill>
              </a:rPr>
              <a:t>                                                (cities '(</a:t>
            </a:r>
            <a:r>
              <a:rPr lang="en-GB" sz="1600" dirty="0" err="1">
                <a:solidFill>
                  <a:srgbClr val="0000CC"/>
                </a:solidFill>
              </a:rPr>
              <a:t>berkeley</a:t>
            </a:r>
            <a:r>
              <a:rPr lang="en-GB" sz="1600" dirty="0">
                <a:solidFill>
                  <a:srgbClr val="0000CC"/>
                </a:solidFill>
              </a:rPr>
              <a:t> (san </a:t>
            </a:r>
            <a:r>
              <a:rPr lang="en-GB" sz="1600" dirty="0" err="1">
                <a:solidFill>
                  <a:srgbClr val="0000CC"/>
                </a:solidFill>
              </a:rPr>
              <a:t>francisco</a:t>
            </a:r>
            <a:r>
              <a:rPr lang="en-GB" sz="1600" dirty="0">
                <a:solidFill>
                  <a:srgbClr val="0000CC"/>
                </a:solidFill>
              </a:rPr>
              <a:t>) </a:t>
            </a:r>
            <a:r>
              <a:rPr lang="en-GB" sz="1600" dirty="0" err="1">
                <a:solidFill>
                  <a:srgbClr val="0000CC"/>
                </a:solidFill>
              </a:rPr>
              <a:t>gilroy</a:t>
            </a:r>
            <a:r>
              <a:rPr lang="en-GB" sz="1600" dirty="0">
                <a:solidFill>
                  <a:srgbClr val="0000CC"/>
                </a:solidFill>
              </a:rPr>
              <a:t>)))</a:t>
            </a:r>
          </a:p>
          <a:p>
            <a:r>
              <a:rPr lang="en-GB" sz="1600" dirty="0">
                <a:solidFill>
                  <a:srgbClr val="0000CC"/>
                </a:solidFill>
              </a:rPr>
              <a:t>                                     (make-node '</a:t>
            </a:r>
            <a:r>
              <a:rPr lang="en-GB" sz="1600" dirty="0" err="1">
                <a:solidFill>
                  <a:srgbClr val="0000CC"/>
                </a:solidFill>
              </a:rPr>
              <a:t>massachusetts</a:t>
            </a:r>
            <a:endParaRPr lang="en-GB" sz="1600" dirty="0">
              <a:solidFill>
                <a:srgbClr val="0000CC"/>
              </a:solidFill>
            </a:endParaRPr>
          </a:p>
          <a:p>
            <a:r>
              <a:rPr lang="en-GB" sz="1600" dirty="0">
                <a:solidFill>
                  <a:srgbClr val="0000CC"/>
                </a:solidFill>
              </a:rPr>
              <a:t>                                                (cities '(</a:t>
            </a:r>
            <a:r>
              <a:rPr lang="en-GB" sz="1600" dirty="0" err="1">
                <a:solidFill>
                  <a:srgbClr val="0000CC"/>
                </a:solidFill>
              </a:rPr>
              <a:t>cambridge</a:t>
            </a:r>
            <a:r>
              <a:rPr lang="en-GB" sz="1600" dirty="0">
                <a:solidFill>
                  <a:srgbClr val="0000CC"/>
                </a:solidFill>
              </a:rPr>
              <a:t> </a:t>
            </a:r>
            <a:r>
              <a:rPr lang="en-GB" sz="1600" dirty="0" err="1">
                <a:solidFill>
                  <a:srgbClr val="0000CC"/>
                </a:solidFill>
              </a:rPr>
              <a:t>amherst</a:t>
            </a:r>
            <a:r>
              <a:rPr lang="en-GB" sz="1600" dirty="0">
                <a:solidFill>
                  <a:srgbClr val="0000CC"/>
                </a:solidFill>
              </a:rPr>
              <a:t> </a:t>
            </a:r>
            <a:r>
              <a:rPr lang="en-GB" sz="1600" dirty="0" err="1">
                <a:solidFill>
                  <a:srgbClr val="0000CC"/>
                </a:solidFill>
              </a:rPr>
              <a:t>sudbury</a:t>
            </a:r>
            <a:r>
              <a:rPr lang="en-GB" sz="1600" dirty="0">
                <a:solidFill>
                  <a:srgbClr val="0000CC"/>
                </a:solidFill>
              </a:rPr>
              <a:t>)))</a:t>
            </a:r>
          </a:p>
          <a:p>
            <a:r>
              <a:rPr lang="en-GB" sz="1600" dirty="0">
                <a:solidFill>
                  <a:srgbClr val="0000CC"/>
                </a:solidFill>
              </a:rPr>
              <a:t>                                     (make-node '</a:t>
            </a:r>
            <a:r>
              <a:rPr lang="en-GB" sz="1600" dirty="0" err="1">
                <a:solidFill>
                  <a:srgbClr val="0000CC"/>
                </a:solidFill>
              </a:rPr>
              <a:t>ohio</a:t>
            </a:r>
            <a:r>
              <a:rPr lang="en-GB" sz="1600" dirty="0">
                <a:solidFill>
                  <a:srgbClr val="0000CC"/>
                </a:solidFill>
              </a:rPr>
              <a:t> (cities '(</a:t>
            </a:r>
            <a:r>
              <a:rPr lang="en-GB" sz="1600" dirty="0" err="1">
                <a:solidFill>
                  <a:srgbClr val="0000CC"/>
                </a:solidFill>
              </a:rPr>
              <a:t>kent</a:t>
            </a:r>
            <a:r>
              <a:rPr lang="en-GB" sz="1600" dirty="0">
                <a:solidFill>
                  <a:srgbClr val="0000CC"/>
                </a:solidFill>
              </a:rPr>
              <a:t>))))) </a:t>
            </a:r>
          </a:p>
          <a:p>
            <a:r>
              <a:rPr lang="en-GB" sz="1600" dirty="0">
                <a:solidFill>
                  <a:srgbClr val="0000CC"/>
                </a:solidFill>
              </a:rPr>
              <a:t>         (make-node '</a:t>
            </a:r>
            <a:r>
              <a:rPr lang="en-GB" sz="1600" dirty="0" err="1">
                <a:solidFill>
                  <a:srgbClr val="0000CC"/>
                </a:solidFill>
              </a:rPr>
              <a:t>zimbabwe</a:t>
            </a:r>
            <a:r>
              <a:rPr lang="en-GB" sz="1600" dirty="0">
                <a:solidFill>
                  <a:srgbClr val="0000CC"/>
                </a:solidFill>
              </a:rPr>
              <a:t> (cities '(</a:t>
            </a:r>
            <a:r>
              <a:rPr lang="en-GB" sz="1600" dirty="0" err="1">
                <a:solidFill>
                  <a:srgbClr val="0000CC"/>
                </a:solidFill>
              </a:rPr>
              <a:t>harare</a:t>
            </a:r>
            <a:r>
              <a:rPr lang="en-GB" sz="1600" dirty="0">
                <a:solidFill>
                  <a:srgbClr val="0000CC"/>
                </a:solidFill>
              </a:rPr>
              <a:t> </a:t>
            </a:r>
            <a:r>
              <a:rPr lang="en-GB" sz="1600" dirty="0" err="1">
                <a:solidFill>
                  <a:srgbClr val="0000CC"/>
                </a:solidFill>
              </a:rPr>
              <a:t>hwange</a:t>
            </a:r>
            <a:r>
              <a:rPr lang="en-GB" sz="1600" dirty="0">
                <a:solidFill>
                  <a:srgbClr val="0000CC"/>
                </a:solidFill>
              </a:rPr>
              <a:t>)))</a:t>
            </a:r>
          </a:p>
          <a:p>
            <a:r>
              <a:rPr lang="en-GB" sz="1600" dirty="0">
                <a:solidFill>
                  <a:srgbClr val="0000CC"/>
                </a:solidFill>
              </a:rPr>
              <a:t>         (make-node </a:t>
            </a:r>
            <a:r>
              <a:rPr lang="en-GB" sz="1600" dirty="0" smtClean="0">
                <a:solidFill>
                  <a:srgbClr val="0000CC"/>
                </a:solidFill>
              </a:rPr>
              <a:t>'china  </a:t>
            </a:r>
            <a:r>
              <a:rPr lang="en-GB" sz="1600" dirty="0">
                <a:solidFill>
                  <a:srgbClr val="0000CC"/>
                </a:solidFill>
              </a:rPr>
              <a:t>(cities '(</a:t>
            </a:r>
            <a:r>
              <a:rPr lang="en-GB" sz="1600" dirty="0" err="1">
                <a:solidFill>
                  <a:srgbClr val="0000CC"/>
                </a:solidFill>
              </a:rPr>
              <a:t>beijing</a:t>
            </a:r>
            <a:r>
              <a:rPr lang="en-GB" sz="1600" dirty="0">
                <a:solidFill>
                  <a:srgbClr val="0000CC"/>
                </a:solidFill>
              </a:rPr>
              <a:t> shanghai </a:t>
            </a:r>
            <a:r>
              <a:rPr lang="en-GB" sz="1600" dirty="0" err="1">
                <a:solidFill>
                  <a:srgbClr val="0000CC"/>
                </a:solidFill>
              </a:rPr>
              <a:t>guangzhou</a:t>
            </a:r>
            <a:r>
              <a:rPr lang="en-GB" sz="1600" dirty="0">
                <a:solidFill>
                  <a:srgbClr val="0000CC"/>
                </a:solidFill>
              </a:rPr>
              <a:t> </a:t>
            </a:r>
            <a:r>
              <a:rPr lang="en-GB" sz="1600" dirty="0" err="1">
                <a:solidFill>
                  <a:srgbClr val="0000CC"/>
                </a:solidFill>
              </a:rPr>
              <a:t>suzhou</a:t>
            </a:r>
            <a:r>
              <a:rPr lang="en-GB" sz="1600" dirty="0">
                <a:solidFill>
                  <a:srgbClr val="0000CC"/>
                </a:solidFill>
              </a:rPr>
              <a:t>)))</a:t>
            </a:r>
          </a:p>
          <a:p>
            <a:r>
              <a:rPr lang="en-GB" sz="1600" dirty="0" smtClean="0">
                <a:solidFill>
                  <a:srgbClr val="0000CC"/>
                </a:solidFill>
              </a:rPr>
              <a:t>)</a:t>
            </a:r>
            <a:endParaRPr lang="ru-RU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83434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24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932746"/>
            <a:ext cx="65659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CC"/>
                </a:solidFill>
              </a:rPr>
              <a:t> (make-node '(great </a:t>
            </a:r>
            <a:r>
              <a:rPr lang="en-GB" dirty="0" err="1">
                <a:solidFill>
                  <a:srgbClr val="0000CC"/>
                </a:solidFill>
              </a:rPr>
              <a:t>britain</a:t>
            </a:r>
            <a:r>
              <a:rPr lang="en-GB" dirty="0">
                <a:solidFill>
                  <a:srgbClr val="0000CC"/>
                </a:solidFill>
              </a:rPr>
              <a:t>)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         (list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          (make-node '</a:t>
            </a:r>
            <a:r>
              <a:rPr lang="en-GB" dirty="0" err="1">
                <a:solidFill>
                  <a:srgbClr val="0000CC"/>
                </a:solidFill>
              </a:rPr>
              <a:t>england</a:t>
            </a:r>
            <a:r>
              <a:rPr lang="en-GB" dirty="0">
                <a:solidFill>
                  <a:srgbClr val="0000CC"/>
                </a:solidFill>
              </a:rPr>
              <a:t> (cities '(</a:t>
            </a:r>
            <a:r>
              <a:rPr lang="en-GB" dirty="0" err="1">
                <a:solidFill>
                  <a:srgbClr val="0000CC"/>
                </a:solidFill>
              </a:rPr>
              <a:t>liverpool</a:t>
            </a:r>
            <a:r>
              <a:rPr lang="en-GB" dirty="0">
                <a:solidFill>
                  <a:srgbClr val="0000CC"/>
                </a:solidFill>
              </a:rPr>
              <a:t>)))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          (make-node '</a:t>
            </a:r>
            <a:r>
              <a:rPr lang="en-GB" dirty="0" err="1">
                <a:solidFill>
                  <a:srgbClr val="0000CC"/>
                </a:solidFill>
              </a:rPr>
              <a:t>scotland</a:t>
            </a:r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                     (cities '(</a:t>
            </a:r>
            <a:r>
              <a:rPr lang="en-GB" dirty="0" err="1">
                <a:solidFill>
                  <a:srgbClr val="0000CC"/>
                </a:solidFill>
              </a:rPr>
              <a:t>edinburgh</a:t>
            </a:r>
            <a:r>
              <a:rPr lang="en-GB" dirty="0">
                <a:solidFill>
                  <a:srgbClr val="0000CC"/>
                </a:solidFill>
              </a:rPr>
              <a:t> </a:t>
            </a:r>
            <a:r>
              <a:rPr lang="en-GB" dirty="0" err="1">
                <a:solidFill>
                  <a:srgbClr val="0000CC"/>
                </a:solidFill>
              </a:rPr>
              <a:t>glasgow</a:t>
            </a:r>
            <a:r>
              <a:rPr lang="en-GB" dirty="0">
                <a:solidFill>
                  <a:srgbClr val="0000CC"/>
                </a:solidFill>
              </a:rPr>
              <a:t> (</a:t>
            </a:r>
            <a:r>
              <a:rPr lang="en-GB" dirty="0" err="1">
                <a:solidFill>
                  <a:srgbClr val="0000CC"/>
                </a:solidFill>
              </a:rPr>
              <a:t>gretna</a:t>
            </a:r>
            <a:r>
              <a:rPr lang="en-GB" dirty="0">
                <a:solidFill>
                  <a:srgbClr val="0000CC"/>
                </a:solidFill>
              </a:rPr>
              <a:t> green))))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          (make-node 'wales (cities '(</a:t>
            </a:r>
            <a:r>
              <a:rPr lang="en-GB" dirty="0" err="1">
                <a:solidFill>
                  <a:srgbClr val="0000CC"/>
                </a:solidFill>
              </a:rPr>
              <a:t>abergavenny</a:t>
            </a:r>
            <a:r>
              <a:rPr lang="en-GB" dirty="0">
                <a:solidFill>
                  <a:srgbClr val="0000CC"/>
                </a:solidFill>
              </a:rPr>
              <a:t>)))))</a:t>
            </a:r>
          </a:p>
          <a:p>
            <a:r>
              <a:rPr lang="en-GB" dirty="0">
                <a:solidFill>
                  <a:srgbClr val="0000CC"/>
                </a:solidFill>
              </a:rPr>
              <a:t>         (make-</a:t>
            </a:r>
            <a:r>
              <a:rPr lang="en-GB" dirty="0" err="1">
                <a:solidFill>
                  <a:srgbClr val="0000CC"/>
                </a:solidFill>
              </a:rPr>
              <a:t>node'australia</a:t>
            </a:r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                   (list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         (make-node '</a:t>
            </a:r>
            <a:r>
              <a:rPr lang="en-GB" dirty="0" err="1">
                <a:solidFill>
                  <a:srgbClr val="0000CC"/>
                </a:solidFill>
              </a:rPr>
              <a:t>victoria</a:t>
            </a:r>
            <a:r>
              <a:rPr lang="en-GB" dirty="0">
                <a:solidFill>
                  <a:srgbClr val="0000CC"/>
                </a:solidFill>
              </a:rPr>
              <a:t> (cities '(</a:t>
            </a:r>
            <a:r>
              <a:rPr lang="en-GB" dirty="0" err="1">
                <a:solidFill>
                  <a:srgbClr val="0000CC"/>
                </a:solidFill>
              </a:rPr>
              <a:t>melbourne</a:t>
            </a:r>
            <a:r>
              <a:rPr lang="en-GB" dirty="0">
                <a:solidFill>
                  <a:srgbClr val="0000CC"/>
                </a:solidFill>
              </a:rPr>
              <a:t>)))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         (make-node '(new south wales) (cities '(</a:t>
            </a:r>
            <a:r>
              <a:rPr lang="en-GB" dirty="0" err="1">
                <a:solidFill>
                  <a:srgbClr val="0000CC"/>
                </a:solidFill>
              </a:rPr>
              <a:t>sydney</a:t>
            </a:r>
            <a:r>
              <a:rPr lang="en-GB" dirty="0">
                <a:solidFill>
                  <a:srgbClr val="0000CC"/>
                </a:solidFill>
              </a:rPr>
              <a:t>)))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         (make-node '</a:t>
            </a:r>
            <a:r>
              <a:rPr lang="en-GB" dirty="0" err="1">
                <a:solidFill>
                  <a:srgbClr val="0000CC"/>
                </a:solidFill>
              </a:rPr>
              <a:t>queensland</a:t>
            </a:r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                               (cities '(cairns (port </a:t>
            </a:r>
            <a:r>
              <a:rPr lang="en-GB" dirty="0" err="1">
                <a:solidFill>
                  <a:srgbClr val="0000CC"/>
                </a:solidFill>
              </a:rPr>
              <a:t>douglas</a:t>
            </a:r>
            <a:r>
              <a:rPr lang="en-GB" dirty="0">
                <a:solidFill>
                  <a:srgbClr val="0000CC"/>
                </a:solidFill>
              </a:rPr>
              <a:t>))))))</a:t>
            </a:r>
          </a:p>
          <a:p>
            <a:r>
              <a:rPr lang="en-GB" dirty="0">
                <a:solidFill>
                  <a:srgbClr val="0000CC"/>
                </a:solidFill>
              </a:rPr>
              <a:t>         (make-node '</a:t>
            </a:r>
            <a:r>
              <a:rPr lang="en-GB" dirty="0" err="1">
                <a:solidFill>
                  <a:srgbClr val="0000CC"/>
                </a:solidFill>
              </a:rPr>
              <a:t>honduras</a:t>
            </a:r>
            <a:r>
              <a:rPr lang="en-GB" dirty="0">
                <a:solidFill>
                  <a:srgbClr val="0000CC"/>
                </a:solidFill>
              </a:rPr>
              <a:t> (cities '(</a:t>
            </a:r>
            <a:r>
              <a:rPr lang="en-GB" dirty="0" err="1">
                <a:solidFill>
                  <a:srgbClr val="0000CC"/>
                </a:solidFill>
              </a:rPr>
              <a:t>tegucigalpa</a:t>
            </a:r>
            <a:r>
              <a:rPr lang="en-GB" dirty="0">
                <a:solidFill>
                  <a:srgbClr val="0000CC"/>
                </a:solidFill>
              </a:rPr>
              <a:t>))))))</a:t>
            </a:r>
          </a:p>
          <a:p>
            <a:endParaRPr lang="en-GB" b="1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(display world-tree)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-27571" y="370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Конструктор дерева </a:t>
            </a:r>
            <a:r>
              <a:rPr lang="en-GB" sz="3600" b="1" dirty="0">
                <a:solidFill>
                  <a:schemeClr val="bg1"/>
                </a:solidFill>
              </a:rPr>
              <a:t>The World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27400" y="4681278"/>
            <a:ext cx="5789028" cy="15696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((world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((</a:t>
            </a:r>
            <a:r>
              <a:rPr lang="en-US" sz="1600" dirty="0" err="1">
                <a:solidFill>
                  <a:srgbClr val="FF0000"/>
                </a:solidFill>
              </a:rPr>
              <a:t>italy</a:t>
            </a:r>
            <a:r>
              <a:rPr lang="en-US" sz="1600" dirty="0">
                <a:solidFill>
                  <a:srgbClr val="FF0000"/>
                </a:solidFill>
              </a:rPr>
              <a:t> ((</a:t>
            </a:r>
            <a:r>
              <a:rPr lang="en-US" sz="1600" dirty="0" err="1">
                <a:solidFill>
                  <a:srgbClr val="FF0000"/>
                </a:solidFill>
              </a:rPr>
              <a:t>venezia</a:t>
            </a:r>
            <a:r>
              <a:rPr lang="en-US" sz="1600" dirty="0">
                <a:solidFill>
                  <a:srgbClr val="FF0000"/>
                </a:solidFill>
              </a:rPr>
              <a:t> ()) (</a:t>
            </a:r>
            <a:r>
              <a:rPr lang="en-US" sz="1600" dirty="0" err="1">
                <a:solidFill>
                  <a:srgbClr val="FF0000"/>
                </a:solidFill>
              </a:rPr>
              <a:t>riomaggiore</a:t>
            </a:r>
            <a:r>
              <a:rPr lang="en-US" sz="1600" dirty="0">
                <a:solidFill>
                  <a:srgbClr val="FF0000"/>
                </a:solidFill>
              </a:rPr>
              <a:t> ()) (</a:t>
            </a:r>
            <a:r>
              <a:rPr lang="en-US" sz="1600" dirty="0" err="1">
                <a:solidFill>
                  <a:srgbClr val="FF0000"/>
                </a:solidFill>
              </a:rPr>
              <a:t>firenze</a:t>
            </a:r>
            <a:r>
              <a:rPr lang="en-US" sz="1600" dirty="0">
                <a:solidFill>
                  <a:srgbClr val="FF0000"/>
                </a:solidFill>
              </a:rPr>
              <a:t> ()) (</a:t>
            </a:r>
            <a:r>
              <a:rPr lang="en-US" sz="1600" dirty="0" err="1">
                <a:solidFill>
                  <a:srgbClr val="FF0000"/>
                </a:solidFill>
              </a:rPr>
              <a:t>roma</a:t>
            </a:r>
            <a:r>
              <a:rPr lang="en-US" sz="1600" dirty="0">
                <a:solidFill>
                  <a:srgbClr val="FF0000"/>
                </a:solidFill>
              </a:rPr>
              <a:t> ())))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((united states)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((</a:t>
            </a:r>
            <a:r>
              <a:rPr lang="en-US" sz="1600" dirty="0" err="1">
                <a:solidFill>
                  <a:srgbClr val="FF0000"/>
                </a:solidFill>
              </a:rPr>
              <a:t>californialine</a:t>
            </a:r>
            <a:r>
              <a:rPr lang="en-US" sz="1600" dirty="0">
                <a:solidFill>
                  <a:srgbClr val="FF0000"/>
                </a:solidFill>
              </a:rPr>
              <a:t> ((</a:t>
            </a:r>
            <a:r>
              <a:rPr lang="en-US" sz="1600" dirty="0" err="1">
                <a:solidFill>
                  <a:srgbClr val="FF0000"/>
                </a:solidFill>
              </a:rPr>
              <a:t>berkeley</a:t>
            </a:r>
            <a:r>
              <a:rPr lang="en-US" sz="1600" dirty="0">
                <a:solidFill>
                  <a:srgbClr val="FF0000"/>
                </a:solidFill>
              </a:rPr>
              <a:t> ()) ((san </a:t>
            </a:r>
            <a:r>
              <a:rPr lang="en-US" sz="1600" dirty="0" err="1">
                <a:solidFill>
                  <a:srgbClr val="FF0000"/>
                </a:solidFill>
              </a:rPr>
              <a:t>francisco</a:t>
            </a:r>
            <a:r>
              <a:rPr lang="en-US" sz="1600" dirty="0">
                <a:solidFill>
                  <a:srgbClr val="FF0000"/>
                </a:solidFill>
              </a:rPr>
              <a:t>) ()) (</a:t>
            </a:r>
            <a:r>
              <a:rPr lang="en-US" sz="1600" dirty="0" err="1">
                <a:solidFill>
                  <a:srgbClr val="FF0000"/>
                </a:solidFill>
              </a:rPr>
              <a:t>gilroy</a:t>
            </a:r>
            <a:r>
              <a:rPr lang="en-US" sz="1600" dirty="0">
                <a:solidFill>
                  <a:srgbClr val="FF0000"/>
                </a:solidFill>
              </a:rPr>
              <a:t> ())))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 (</a:t>
            </a:r>
            <a:r>
              <a:rPr lang="en-US" sz="1600" dirty="0" err="1">
                <a:solidFill>
                  <a:srgbClr val="FF0000"/>
                </a:solidFill>
              </a:rPr>
              <a:t>massachusetts</a:t>
            </a:r>
            <a:r>
              <a:rPr lang="en-US" sz="1600" dirty="0">
                <a:solidFill>
                  <a:srgbClr val="FF0000"/>
                </a:solidFill>
              </a:rPr>
              <a:t> ((</a:t>
            </a:r>
            <a:r>
              <a:rPr lang="en-US" sz="1600" dirty="0" err="1">
                <a:solidFill>
                  <a:srgbClr val="FF0000"/>
                </a:solidFill>
              </a:rPr>
              <a:t>cambridge</a:t>
            </a:r>
            <a:r>
              <a:rPr lang="en-US" sz="1600" dirty="0">
                <a:solidFill>
                  <a:srgbClr val="FF0000"/>
                </a:solidFill>
              </a:rPr>
              <a:t> ()) (</a:t>
            </a:r>
            <a:r>
              <a:rPr lang="en-US" sz="1600" dirty="0" err="1">
                <a:solidFill>
                  <a:srgbClr val="FF0000"/>
                </a:solidFill>
              </a:rPr>
              <a:t>amherst</a:t>
            </a:r>
            <a:r>
              <a:rPr lang="en-US" sz="1600" dirty="0">
                <a:solidFill>
                  <a:srgbClr val="FF0000"/>
                </a:solidFill>
              </a:rPr>
              <a:t> ()) (</a:t>
            </a:r>
            <a:r>
              <a:rPr lang="en-US" sz="1600" dirty="0" err="1">
                <a:solidFill>
                  <a:srgbClr val="FF0000"/>
                </a:solidFill>
              </a:rPr>
              <a:t>sudbury</a:t>
            </a:r>
            <a:r>
              <a:rPr lang="en-US" sz="1600" dirty="0">
                <a:solidFill>
                  <a:srgbClr val="FF0000"/>
                </a:solidFill>
              </a:rPr>
              <a:t> ())))))))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())</a:t>
            </a:r>
            <a:endParaRPr lang="ru-RU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87639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25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7571" y="370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Селектори дерева </a:t>
            </a:r>
            <a:r>
              <a:rPr lang="en-GB" sz="3600" b="1" dirty="0">
                <a:solidFill>
                  <a:schemeClr val="bg1"/>
                </a:solidFill>
              </a:rPr>
              <a:t>The World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324100" y="1125835"/>
            <a:ext cx="2565400" cy="92333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(car world-tree )</a:t>
            </a:r>
          </a:p>
          <a:p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world-tree ))</a:t>
            </a:r>
          </a:p>
          <a:p>
            <a:r>
              <a:rPr lang="en-US" dirty="0">
                <a:solidFill>
                  <a:srgbClr val="0000CC"/>
                </a:solidFill>
              </a:rPr>
              <a:t>(car(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world-tree ))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2386886"/>
            <a:ext cx="8964028" cy="369331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CC"/>
                </a:solidFill>
              </a:rPr>
              <a:t>(define (make-node datum children</a:t>
            </a:r>
            <a:r>
              <a:rPr lang="en-GB" dirty="0" smtClean="0">
                <a:solidFill>
                  <a:srgbClr val="0000CC"/>
                </a:solidFill>
              </a:rPr>
              <a:t>)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 smtClean="0">
                <a:solidFill>
                  <a:srgbClr val="C00000"/>
                </a:solidFill>
              </a:rPr>
              <a:t>; конструктор</a:t>
            </a:r>
            <a:endParaRPr lang="en-GB" dirty="0">
              <a:solidFill>
                <a:srgbClr val="C00000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  (cons datum children))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(define (datum node)</a:t>
            </a:r>
          </a:p>
          <a:p>
            <a:r>
              <a:rPr lang="en-GB" dirty="0">
                <a:solidFill>
                  <a:srgbClr val="0000CC"/>
                </a:solidFill>
              </a:rPr>
              <a:t>  (car node))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(define (children node)</a:t>
            </a:r>
          </a:p>
          <a:p>
            <a:r>
              <a:rPr lang="en-GB" dirty="0">
                <a:solidFill>
                  <a:srgbClr val="0000CC"/>
                </a:solidFill>
              </a:rPr>
              <a:t>  (</a:t>
            </a:r>
            <a:r>
              <a:rPr lang="en-GB" dirty="0" err="1">
                <a:solidFill>
                  <a:srgbClr val="0000CC"/>
                </a:solidFill>
              </a:rPr>
              <a:t>cdr</a:t>
            </a:r>
            <a:r>
              <a:rPr lang="en-GB" dirty="0">
                <a:solidFill>
                  <a:srgbClr val="0000CC"/>
                </a:solidFill>
              </a:rPr>
              <a:t> node))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(datum world-tree</a:t>
            </a:r>
            <a:r>
              <a:rPr lang="en-GB" dirty="0" smtClean="0">
                <a:solidFill>
                  <a:srgbClr val="0000CC"/>
                </a:solidFill>
              </a:rPr>
              <a:t>)</a:t>
            </a:r>
            <a:r>
              <a:rPr lang="uk-UA" dirty="0" smtClean="0">
                <a:solidFill>
                  <a:srgbClr val="0000CC"/>
                </a:solidFill>
              </a:rPr>
              <a:t>                                 </a:t>
            </a:r>
            <a:r>
              <a:rPr lang="en-GB" dirty="0" smtClean="0">
                <a:solidFill>
                  <a:srgbClr val="C00000"/>
                </a:solidFill>
              </a:rPr>
              <a:t>;</a:t>
            </a:r>
            <a:r>
              <a:rPr lang="en-GB" dirty="0">
                <a:solidFill>
                  <a:srgbClr val="C00000"/>
                </a:solidFill>
              </a:rPr>
              <a:t>call -&gt; world</a:t>
            </a:r>
          </a:p>
          <a:p>
            <a:r>
              <a:rPr lang="en-GB" dirty="0">
                <a:solidFill>
                  <a:srgbClr val="0000CC"/>
                </a:solidFill>
              </a:rPr>
              <a:t>(datum (car (children world-tree</a:t>
            </a:r>
            <a:r>
              <a:rPr lang="en-GB" dirty="0" smtClean="0">
                <a:solidFill>
                  <a:srgbClr val="0000CC"/>
                </a:solidFill>
              </a:rPr>
              <a:t>)))</a:t>
            </a:r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GB" dirty="0" smtClean="0">
                <a:solidFill>
                  <a:srgbClr val="C00000"/>
                </a:solidFill>
              </a:rPr>
              <a:t>; </a:t>
            </a:r>
            <a:r>
              <a:rPr lang="en-GB" dirty="0">
                <a:solidFill>
                  <a:srgbClr val="C00000"/>
                </a:solidFill>
              </a:rPr>
              <a:t>(</a:t>
            </a:r>
            <a:r>
              <a:rPr lang="en-GB" dirty="0" err="1">
                <a:solidFill>
                  <a:srgbClr val="C00000"/>
                </a:solidFill>
              </a:rPr>
              <a:t>italy</a:t>
            </a:r>
            <a:r>
              <a:rPr lang="en-GB" dirty="0">
                <a:solidFill>
                  <a:srgbClr val="C00000"/>
                </a:solidFill>
              </a:rPr>
              <a:t> ((</a:t>
            </a:r>
            <a:r>
              <a:rPr lang="en-GB" dirty="0" err="1">
                <a:solidFill>
                  <a:srgbClr val="C00000"/>
                </a:solidFill>
              </a:rPr>
              <a:t>venezia</a:t>
            </a:r>
            <a:r>
              <a:rPr lang="en-GB" dirty="0">
                <a:solidFill>
                  <a:srgbClr val="C00000"/>
                </a:solidFill>
              </a:rPr>
              <a:t> ()) (</a:t>
            </a:r>
            <a:r>
              <a:rPr lang="en-GB" dirty="0" err="1">
                <a:solidFill>
                  <a:srgbClr val="C00000"/>
                </a:solidFill>
              </a:rPr>
              <a:t>riomaggiore</a:t>
            </a:r>
            <a:r>
              <a:rPr lang="en-GB" dirty="0">
                <a:solidFill>
                  <a:srgbClr val="C00000"/>
                </a:solidFill>
              </a:rPr>
              <a:t> ()) (</a:t>
            </a:r>
            <a:r>
              <a:rPr lang="en-GB" dirty="0" err="1">
                <a:solidFill>
                  <a:srgbClr val="C00000"/>
                </a:solidFill>
              </a:rPr>
              <a:t>firenze</a:t>
            </a:r>
            <a:r>
              <a:rPr lang="en-GB" dirty="0">
                <a:solidFill>
                  <a:srgbClr val="C00000"/>
                </a:solidFill>
              </a:rPr>
              <a:t> ()) (</a:t>
            </a:r>
            <a:r>
              <a:rPr lang="en-GB" dirty="0" err="1">
                <a:solidFill>
                  <a:srgbClr val="C00000"/>
                </a:solidFill>
              </a:rPr>
              <a:t>roma</a:t>
            </a:r>
            <a:r>
              <a:rPr lang="en-GB" dirty="0">
                <a:solidFill>
                  <a:srgbClr val="C00000"/>
                </a:solidFill>
              </a:rPr>
              <a:t> ())))</a:t>
            </a:r>
          </a:p>
          <a:p>
            <a:r>
              <a:rPr lang="en-GB" dirty="0">
                <a:solidFill>
                  <a:srgbClr val="0000CC"/>
                </a:solidFill>
              </a:rPr>
              <a:t>(datum (car (children (car (children world-tree</a:t>
            </a:r>
            <a:r>
              <a:rPr lang="en-GB" dirty="0" smtClean="0">
                <a:solidFill>
                  <a:srgbClr val="0000CC"/>
                </a:solidFill>
              </a:rPr>
              <a:t>)))))</a:t>
            </a:r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en-GB" dirty="0" smtClean="0">
                <a:solidFill>
                  <a:srgbClr val="C00000"/>
                </a:solidFill>
              </a:rPr>
              <a:t>; </a:t>
            </a:r>
            <a:r>
              <a:rPr lang="en-GB" dirty="0">
                <a:solidFill>
                  <a:srgbClr val="C00000"/>
                </a:solidFill>
              </a:rPr>
              <a:t>(united states)</a:t>
            </a:r>
          </a:p>
          <a:p>
            <a:r>
              <a:rPr lang="en-GB" dirty="0">
                <a:solidFill>
                  <a:srgbClr val="0000CC"/>
                </a:solidFill>
              </a:rPr>
              <a:t>(datum (</a:t>
            </a:r>
            <a:r>
              <a:rPr lang="en-GB" dirty="0" err="1">
                <a:solidFill>
                  <a:srgbClr val="0000CC"/>
                </a:solidFill>
              </a:rPr>
              <a:t>cdr</a:t>
            </a:r>
            <a:r>
              <a:rPr lang="en-GB" dirty="0">
                <a:solidFill>
                  <a:srgbClr val="0000CC"/>
                </a:solidFill>
              </a:rPr>
              <a:t> (children (car (children world-tree</a:t>
            </a:r>
            <a:r>
              <a:rPr lang="en-GB" dirty="0" smtClean="0">
                <a:solidFill>
                  <a:srgbClr val="0000CC"/>
                </a:solidFill>
              </a:rPr>
              <a:t>)))))</a:t>
            </a:r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en-GB" dirty="0" smtClean="0">
                <a:solidFill>
                  <a:srgbClr val="C00000"/>
                </a:solidFill>
              </a:rPr>
              <a:t>;(</a:t>
            </a:r>
            <a:r>
              <a:rPr lang="en-GB" dirty="0" err="1">
                <a:solidFill>
                  <a:srgbClr val="C00000"/>
                </a:solidFill>
              </a:rPr>
              <a:t>zimbabwe</a:t>
            </a:r>
            <a:r>
              <a:rPr lang="en-GB" dirty="0">
                <a:solidFill>
                  <a:srgbClr val="C00000"/>
                </a:solidFill>
              </a:rPr>
              <a:t> ((</a:t>
            </a:r>
            <a:r>
              <a:rPr lang="en-GB" dirty="0" err="1">
                <a:solidFill>
                  <a:srgbClr val="C00000"/>
                </a:solidFill>
              </a:rPr>
              <a:t>harare</a:t>
            </a:r>
            <a:r>
              <a:rPr lang="en-GB" dirty="0">
                <a:solidFill>
                  <a:srgbClr val="C00000"/>
                </a:solidFill>
              </a:rPr>
              <a:t> ()) (</a:t>
            </a:r>
            <a:r>
              <a:rPr lang="en-GB" dirty="0" err="1">
                <a:solidFill>
                  <a:srgbClr val="C00000"/>
                </a:solidFill>
              </a:rPr>
              <a:t>hwange</a:t>
            </a:r>
            <a:r>
              <a:rPr lang="en-GB" dirty="0">
                <a:solidFill>
                  <a:srgbClr val="C00000"/>
                </a:solidFill>
              </a:rPr>
              <a:t> ())))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844592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26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7571" y="370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Базові операції  над деревами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059970"/>
            <a:ext cx="4483100" cy="5632311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;==========</a:t>
            </a:r>
            <a:r>
              <a:rPr lang="en-US" dirty="0" err="1">
                <a:solidFill>
                  <a:srgbClr val="C00000"/>
                </a:solidFill>
              </a:rPr>
              <a:t>кількість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листків</a:t>
            </a:r>
            <a:r>
              <a:rPr lang="en-US" dirty="0" smtClean="0">
                <a:solidFill>
                  <a:srgbClr val="C00000"/>
                </a:solidFill>
              </a:rPr>
              <a:t>===========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leaf?</a:t>
            </a:r>
          </a:p>
          <a:p>
            <a:r>
              <a:rPr lang="en-US" dirty="0">
                <a:solidFill>
                  <a:srgbClr val="0000CC"/>
                </a:solidFill>
              </a:rPr>
              <a:t>  (null? children </a:t>
            </a:r>
            <a:r>
              <a:rPr lang="en-US" dirty="0" smtClean="0">
                <a:solidFill>
                  <a:srgbClr val="0000CC"/>
                </a:solidFill>
              </a:rPr>
              <a:t>))</a:t>
            </a: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(define (</a:t>
            </a:r>
            <a:r>
              <a:rPr lang="en-GB" b="1" dirty="0">
                <a:solidFill>
                  <a:srgbClr val="0000CC"/>
                </a:solidFill>
              </a:rPr>
              <a:t>children</a:t>
            </a:r>
            <a:r>
              <a:rPr lang="en-GB" dirty="0">
                <a:solidFill>
                  <a:srgbClr val="0000CC"/>
                </a:solidFill>
              </a:rPr>
              <a:t> node)</a:t>
            </a:r>
          </a:p>
          <a:p>
            <a:r>
              <a:rPr lang="en-GB" dirty="0">
                <a:solidFill>
                  <a:srgbClr val="0000CC"/>
                </a:solidFill>
              </a:rPr>
              <a:t>  (</a:t>
            </a:r>
            <a:r>
              <a:rPr lang="en-GB" dirty="0" err="1">
                <a:solidFill>
                  <a:srgbClr val="0000CC"/>
                </a:solidFill>
              </a:rPr>
              <a:t>cdr</a:t>
            </a:r>
            <a:r>
              <a:rPr lang="en-GB" dirty="0">
                <a:solidFill>
                  <a:srgbClr val="0000CC"/>
                </a:solidFill>
              </a:rPr>
              <a:t> node))</a:t>
            </a: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(count-leaves tree)</a:t>
            </a:r>
          </a:p>
          <a:p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; (if (leaf? tree)</a:t>
            </a:r>
          </a:p>
          <a:p>
            <a:r>
              <a:rPr lang="en-US" dirty="0">
                <a:solidFill>
                  <a:srgbClr val="0000CC"/>
                </a:solidFill>
              </a:rPr>
              <a:t>  (if (null? tree) </a:t>
            </a:r>
          </a:p>
          <a:p>
            <a:r>
              <a:rPr lang="en-US" dirty="0">
                <a:solidFill>
                  <a:srgbClr val="0000CC"/>
                </a:solidFill>
              </a:rPr>
              <a:t>      1</a:t>
            </a:r>
          </a:p>
          <a:p>
            <a:r>
              <a:rPr lang="en-US" dirty="0">
                <a:solidFill>
                  <a:srgbClr val="0000CC"/>
                </a:solidFill>
              </a:rPr>
              <a:t>      (count-leaves-in-forest (</a:t>
            </a:r>
            <a:r>
              <a:rPr lang="en-US" b="1" dirty="0">
                <a:solidFill>
                  <a:srgbClr val="0000CC"/>
                </a:solidFill>
              </a:rPr>
              <a:t>children</a:t>
            </a:r>
            <a:r>
              <a:rPr lang="en-US" dirty="0">
                <a:solidFill>
                  <a:srgbClr val="0000CC"/>
                </a:solidFill>
              </a:rPr>
              <a:t> tree))))</a:t>
            </a: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(count-leaves-in-forest </a:t>
            </a:r>
            <a:r>
              <a:rPr lang="en-US" b="1" dirty="0">
                <a:solidFill>
                  <a:srgbClr val="0000CC"/>
                </a:solidFill>
              </a:rPr>
              <a:t>forest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  <a:p>
            <a:r>
              <a:rPr lang="en-US" dirty="0">
                <a:solidFill>
                  <a:srgbClr val="0000CC"/>
                </a:solidFill>
              </a:rPr>
              <a:t>  (if (null? forest)</a:t>
            </a:r>
          </a:p>
          <a:p>
            <a:r>
              <a:rPr lang="en-US" dirty="0">
                <a:solidFill>
                  <a:srgbClr val="0000CC"/>
                </a:solidFill>
              </a:rPr>
              <a:t>      0</a:t>
            </a:r>
          </a:p>
          <a:p>
            <a:r>
              <a:rPr lang="en-US" dirty="0">
                <a:solidFill>
                  <a:srgbClr val="0000CC"/>
                </a:solidFill>
              </a:rPr>
              <a:t>     (+ (count-leaves (car </a:t>
            </a:r>
            <a:r>
              <a:rPr lang="en-US" b="1" dirty="0">
                <a:solidFill>
                  <a:srgbClr val="0000CC"/>
                </a:solidFill>
              </a:rPr>
              <a:t>forest</a:t>
            </a:r>
            <a:r>
              <a:rPr lang="en-US" dirty="0">
                <a:solidFill>
                  <a:srgbClr val="0000CC"/>
                </a:solidFill>
              </a:rPr>
              <a:t>))</a:t>
            </a:r>
          </a:p>
          <a:p>
            <a:r>
              <a:rPr lang="en-US" dirty="0">
                <a:solidFill>
                  <a:srgbClr val="0000CC"/>
                </a:solidFill>
              </a:rPr>
              <a:t>         (count-leaves-in-forest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b="1" dirty="0">
                <a:solidFill>
                  <a:srgbClr val="0000CC"/>
                </a:solidFill>
              </a:rPr>
              <a:t>forest</a:t>
            </a:r>
            <a:r>
              <a:rPr lang="en-US" dirty="0">
                <a:solidFill>
                  <a:srgbClr val="0000CC"/>
                </a:solidFill>
              </a:rPr>
              <a:t>)))))</a:t>
            </a: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(count-leaves </a:t>
            </a:r>
            <a:r>
              <a:rPr lang="en-US" b="1" dirty="0">
                <a:solidFill>
                  <a:srgbClr val="0000CC"/>
                </a:solidFill>
              </a:rPr>
              <a:t>world-tree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 smtClean="0">
                <a:solidFill>
                  <a:srgbClr val="C00000"/>
                </a:solidFill>
              </a:rPr>
              <a:t>;</a:t>
            </a:r>
            <a:r>
              <a:rPr lang="en-US" dirty="0" smtClean="0">
                <a:solidFill>
                  <a:srgbClr val="C00000"/>
                </a:solidFill>
              </a:rPr>
              <a:t>call procedure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572000" y="1628339"/>
            <a:ext cx="4572000" cy="258532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;=========</a:t>
            </a:r>
            <a:r>
              <a:rPr lang="en-US" dirty="0" err="1">
                <a:solidFill>
                  <a:srgbClr val="C00000"/>
                </a:solidFill>
              </a:rPr>
              <a:t>кількість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листків</a:t>
            </a:r>
            <a:r>
              <a:rPr lang="en-US" dirty="0">
                <a:solidFill>
                  <a:srgbClr val="C00000"/>
                </a:solidFill>
              </a:rPr>
              <a:t>======</a:t>
            </a: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(count-leaves tree)</a:t>
            </a:r>
          </a:p>
          <a:p>
            <a:r>
              <a:rPr lang="en-US" dirty="0">
                <a:solidFill>
                  <a:srgbClr val="0000CC"/>
                </a:solidFill>
              </a:rPr>
              <a:t>     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((null? tree) 0)</a:t>
            </a:r>
          </a:p>
          <a:p>
            <a:r>
              <a:rPr lang="en-US" dirty="0">
                <a:solidFill>
                  <a:srgbClr val="0000CC"/>
                </a:solidFill>
              </a:rPr>
              <a:t>                ((not (pair? tree)) 1)</a:t>
            </a:r>
          </a:p>
          <a:p>
            <a:r>
              <a:rPr lang="en-US" dirty="0">
                <a:solidFill>
                  <a:srgbClr val="0000CC"/>
                </a:solidFill>
              </a:rPr>
              <a:t>                (else (+ (count-leaves (car tree))</a:t>
            </a:r>
          </a:p>
          <a:p>
            <a:r>
              <a:rPr lang="en-US" dirty="0">
                <a:solidFill>
                  <a:srgbClr val="0000CC"/>
                </a:solidFill>
              </a:rPr>
              <a:t>                              (count-leaves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tree))))))</a:t>
            </a: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(count-leaves world-tree)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70500" y="5059441"/>
            <a:ext cx="52070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9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4140200" y="4749800"/>
            <a:ext cx="1117600" cy="444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7321748" y="5009634"/>
            <a:ext cx="418704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51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7150100" y="3876125"/>
            <a:ext cx="241300" cy="873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389267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27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7571" y="370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Базові операції  над деревами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3700" y="1323539"/>
            <a:ext cx="4699000" cy="369331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;============</a:t>
            </a:r>
            <a:r>
              <a:rPr lang="uk-UA" dirty="0" smtClean="0">
                <a:solidFill>
                  <a:srgbClr val="C00000"/>
                </a:solidFill>
              </a:rPr>
              <a:t>пошук в дереві</a:t>
            </a:r>
            <a:r>
              <a:rPr lang="en-US" dirty="0" smtClean="0">
                <a:solidFill>
                  <a:srgbClr val="C00000"/>
                </a:solidFill>
              </a:rPr>
              <a:t>===========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(in-tree? place tree)</a:t>
            </a:r>
          </a:p>
          <a:p>
            <a:r>
              <a:rPr lang="en-US" dirty="0">
                <a:solidFill>
                  <a:srgbClr val="0000CC"/>
                </a:solidFill>
              </a:rPr>
              <a:t>  (or (equal? place (datum tree)) </a:t>
            </a:r>
          </a:p>
          <a:p>
            <a:r>
              <a:rPr lang="en-US" dirty="0">
                <a:solidFill>
                  <a:srgbClr val="0000CC"/>
                </a:solidFill>
              </a:rPr>
              <a:t>      (in-forest? place (children tree))))</a:t>
            </a: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(in-forest? place forest)</a:t>
            </a:r>
          </a:p>
          <a:p>
            <a:r>
              <a:rPr lang="en-US" dirty="0">
                <a:solidFill>
                  <a:srgbClr val="0000CC"/>
                </a:solidFill>
              </a:rPr>
              <a:t>  (if (null? forest)</a:t>
            </a:r>
          </a:p>
          <a:p>
            <a:r>
              <a:rPr lang="en-US" dirty="0">
                <a:solidFill>
                  <a:srgbClr val="0000CC"/>
                </a:solidFill>
              </a:rPr>
              <a:t>      #f</a:t>
            </a:r>
          </a:p>
          <a:p>
            <a:r>
              <a:rPr lang="en-US" dirty="0">
                <a:solidFill>
                  <a:srgbClr val="0000CC"/>
                </a:solidFill>
              </a:rPr>
              <a:t>      (or (in-tree? place (car forest))</a:t>
            </a:r>
          </a:p>
          <a:p>
            <a:r>
              <a:rPr lang="en-US" dirty="0">
                <a:solidFill>
                  <a:srgbClr val="0000CC"/>
                </a:solidFill>
              </a:rPr>
              <a:t>          (in-forest? place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forest</a:t>
            </a:r>
            <a:r>
              <a:rPr lang="en-US" dirty="0" smtClean="0">
                <a:solidFill>
                  <a:srgbClr val="0000CC"/>
                </a:solidFill>
              </a:rPr>
              <a:t>)))))</a:t>
            </a:r>
            <a:endParaRPr lang="uk-UA" dirty="0" smtClean="0">
              <a:solidFill>
                <a:srgbClr val="0000CC"/>
              </a:solidFill>
            </a:endParaRPr>
          </a:p>
          <a:p>
            <a:endParaRPr lang="uk-UA" dirty="0">
              <a:solidFill>
                <a:srgbClr val="0000CC"/>
              </a:solidFill>
            </a:endParaRPr>
          </a:p>
          <a:p>
            <a:r>
              <a:rPr lang="en-GB" dirty="0"/>
              <a:t>(in-tree? ’</a:t>
            </a:r>
            <a:r>
              <a:rPr lang="en-GB" dirty="0" err="1"/>
              <a:t>abergavenny</a:t>
            </a:r>
            <a:r>
              <a:rPr lang="en-GB" dirty="0"/>
              <a:t> world-tree</a:t>
            </a:r>
            <a:r>
              <a:rPr lang="en-GB" dirty="0" smtClean="0"/>
              <a:t>)</a:t>
            </a:r>
            <a:endParaRPr lang="uk-UA" dirty="0" smtClean="0"/>
          </a:p>
          <a:p>
            <a:r>
              <a:rPr lang="en-US" dirty="0"/>
              <a:t>(in-tree? ’</a:t>
            </a:r>
            <a:r>
              <a:rPr lang="en-US" dirty="0" err="1"/>
              <a:t>venezia</a:t>
            </a:r>
            <a:r>
              <a:rPr lang="en-US" dirty="0"/>
              <a:t> (</a:t>
            </a:r>
            <a:r>
              <a:rPr lang="en-US" dirty="0" err="1"/>
              <a:t>cadr</a:t>
            </a:r>
            <a:r>
              <a:rPr lang="en-US" dirty="0"/>
              <a:t> (children world-tree)))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00700" y="4191000"/>
            <a:ext cx="377026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#t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#f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3771900" y="4432300"/>
            <a:ext cx="1676400" cy="63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787900" y="4813300"/>
            <a:ext cx="812800" cy="88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963181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28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7571" y="370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Базові операції  над деревами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4300" y="1216253"/>
            <a:ext cx="9002128" cy="507831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;Для любого двоичного дерева, представленного в виде вложенного списка,</a:t>
            </a:r>
          </a:p>
          <a:p>
            <a:r>
              <a:rPr lang="ru-RU" dirty="0">
                <a:solidFill>
                  <a:srgbClr val="C00000"/>
                </a:solidFill>
              </a:rPr>
              <a:t>;в котором каждый узел содержит одно или два целых числа, должна быть одна функция,</a:t>
            </a:r>
          </a:p>
          <a:p>
            <a:r>
              <a:rPr lang="ru-RU" dirty="0">
                <a:solidFill>
                  <a:srgbClr val="C00000"/>
                </a:solidFill>
              </a:rPr>
              <a:t>;которая возвращает список первого значения в каждом узле, и одна,</a:t>
            </a:r>
          </a:p>
          <a:p>
            <a:r>
              <a:rPr lang="ru-RU" dirty="0">
                <a:solidFill>
                  <a:srgbClr val="C00000"/>
                </a:solidFill>
              </a:rPr>
              <a:t>;которая возвращает второе значение в каждом узле</a:t>
            </a:r>
          </a:p>
          <a:p>
            <a:r>
              <a:rPr lang="ru-RU" dirty="0">
                <a:solidFill>
                  <a:srgbClr val="C00000"/>
                </a:solidFill>
              </a:rPr>
              <a:t>;(не забывая все узлы будут иметь второе значение).</a:t>
            </a:r>
          </a:p>
          <a:p>
            <a:endParaRPr lang="ru-RU" dirty="0">
              <a:solidFill>
                <a:srgbClr val="0000CC"/>
              </a:solidFill>
            </a:endParaRPr>
          </a:p>
          <a:p>
            <a:r>
              <a:rPr lang="ru-RU" dirty="0">
                <a:solidFill>
                  <a:srgbClr val="0000CC"/>
                </a:solidFill>
              </a:rPr>
              <a:t>(</a:t>
            </a:r>
            <a:r>
              <a:rPr lang="en-GB" dirty="0">
                <a:solidFill>
                  <a:srgbClr val="0000CC"/>
                </a:solidFill>
              </a:rPr>
              <a:t>define (first-values tree)</a:t>
            </a:r>
          </a:p>
          <a:p>
            <a:r>
              <a:rPr lang="en-GB" dirty="0">
                <a:solidFill>
                  <a:srgbClr val="0000CC"/>
                </a:solidFill>
              </a:rPr>
              <a:t>     (</a:t>
            </a:r>
            <a:r>
              <a:rPr lang="en-GB" dirty="0" err="1">
                <a:solidFill>
                  <a:srgbClr val="0000CC"/>
                </a:solidFill>
              </a:rPr>
              <a:t>cond</a:t>
            </a:r>
            <a:r>
              <a:rPr lang="en-GB" dirty="0">
                <a:solidFill>
                  <a:srgbClr val="0000CC"/>
                </a:solidFill>
              </a:rPr>
              <a:t> ((null? tree) '())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((not (pair? tree)) (list tree))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(else (cons (car (first-values (car tree))) 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            (first-values (car (</a:t>
            </a:r>
            <a:r>
              <a:rPr lang="en-GB" dirty="0" err="1">
                <a:solidFill>
                  <a:srgbClr val="0000CC"/>
                </a:solidFill>
              </a:rPr>
              <a:t>cdr</a:t>
            </a:r>
            <a:r>
              <a:rPr lang="en-GB" dirty="0">
                <a:solidFill>
                  <a:srgbClr val="0000CC"/>
                </a:solidFill>
              </a:rPr>
              <a:t> tree)))))))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(define (second-values tree)</a:t>
            </a:r>
          </a:p>
          <a:p>
            <a:r>
              <a:rPr lang="en-GB" dirty="0">
                <a:solidFill>
                  <a:srgbClr val="0000CC"/>
                </a:solidFill>
              </a:rPr>
              <a:t>     (</a:t>
            </a:r>
            <a:r>
              <a:rPr lang="en-GB" dirty="0" err="1">
                <a:solidFill>
                  <a:srgbClr val="0000CC"/>
                </a:solidFill>
              </a:rPr>
              <a:t>cond</a:t>
            </a:r>
            <a:r>
              <a:rPr lang="en-GB" dirty="0">
                <a:solidFill>
                  <a:srgbClr val="0000CC"/>
                </a:solidFill>
              </a:rPr>
              <a:t> ((null? tree) '())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((not (pair? tree)) (list tree))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(else (cons (</a:t>
            </a:r>
            <a:r>
              <a:rPr lang="en-GB" dirty="0" err="1">
                <a:solidFill>
                  <a:srgbClr val="0000CC"/>
                </a:solidFill>
              </a:rPr>
              <a:t>cdr</a:t>
            </a:r>
            <a:r>
              <a:rPr lang="en-GB" dirty="0">
                <a:solidFill>
                  <a:srgbClr val="0000CC"/>
                </a:solidFill>
              </a:rPr>
              <a:t> (second-values (car tree)))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            (second-values (car (</a:t>
            </a:r>
            <a:r>
              <a:rPr lang="en-GB" dirty="0" err="1">
                <a:solidFill>
                  <a:srgbClr val="0000CC"/>
                </a:solidFill>
              </a:rPr>
              <a:t>cdr</a:t>
            </a:r>
            <a:r>
              <a:rPr lang="en-GB" dirty="0">
                <a:solidFill>
                  <a:srgbClr val="0000CC"/>
                </a:solidFill>
              </a:rPr>
              <a:t> tree)))))))</a:t>
            </a:r>
          </a:p>
          <a:p>
            <a:endParaRPr lang="en-GB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102675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29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7571" y="370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Базові операції  над деревами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4300" y="1216253"/>
            <a:ext cx="9002128" cy="452431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;Для любого двоичного дерева, представленного в виде вложенного списка,</a:t>
            </a:r>
          </a:p>
          <a:p>
            <a:r>
              <a:rPr lang="ru-RU" dirty="0">
                <a:solidFill>
                  <a:srgbClr val="C00000"/>
                </a:solidFill>
              </a:rPr>
              <a:t>;в котором каждый узел содержит одно или два целых числа, должна быть одна функция,</a:t>
            </a:r>
          </a:p>
          <a:p>
            <a:r>
              <a:rPr lang="ru-RU" dirty="0">
                <a:solidFill>
                  <a:srgbClr val="C00000"/>
                </a:solidFill>
              </a:rPr>
              <a:t>;которая возвращает список первого значения в каждом узле, и одна,</a:t>
            </a:r>
          </a:p>
          <a:p>
            <a:r>
              <a:rPr lang="ru-RU" dirty="0">
                <a:solidFill>
                  <a:srgbClr val="C00000"/>
                </a:solidFill>
              </a:rPr>
              <a:t>;которая возвращает второе значение в каждом узле</a:t>
            </a:r>
          </a:p>
          <a:p>
            <a:r>
              <a:rPr lang="ru-RU" dirty="0">
                <a:solidFill>
                  <a:srgbClr val="C00000"/>
                </a:solidFill>
              </a:rPr>
              <a:t>;(не забывая все узлы будут иметь второе значение).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(define (make-tree left right)</a:t>
            </a:r>
          </a:p>
          <a:p>
            <a:r>
              <a:rPr lang="en-GB" dirty="0">
                <a:solidFill>
                  <a:srgbClr val="0000CC"/>
                </a:solidFill>
              </a:rPr>
              <a:t>     (list left right))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(define test (make-tree 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      (make-tree 2 5) 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      (make-tree (make-tree 4 10) (make-tree 6 20))))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test</a:t>
            </a:r>
          </a:p>
          <a:p>
            <a:r>
              <a:rPr lang="en-GB" dirty="0">
                <a:solidFill>
                  <a:srgbClr val="0000CC"/>
                </a:solidFill>
              </a:rPr>
              <a:t>(first-values test)</a:t>
            </a:r>
          </a:p>
          <a:p>
            <a:r>
              <a:rPr lang="en-GB" dirty="0">
                <a:solidFill>
                  <a:srgbClr val="0000CC"/>
                </a:solidFill>
              </a:rPr>
              <a:t>(second-values test)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9101" y="4761065"/>
            <a:ext cx="3037408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((2 5) ((4 10) (6 20)))</a:t>
            </a:r>
          </a:p>
          <a:p>
            <a:r>
              <a:rPr lang="ru-RU" dirty="0">
                <a:solidFill>
                  <a:srgbClr val="C00000"/>
                </a:solidFill>
              </a:rPr>
              <a:t>(2 4 6 20)</a:t>
            </a:r>
          </a:p>
          <a:p>
            <a:r>
              <a:rPr lang="ru-RU" dirty="0">
                <a:solidFill>
                  <a:srgbClr val="C00000"/>
                </a:solidFill>
              </a:rPr>
              <a:t>((5) (10) () 20)</a:t>
            </a:r>
          </a:p>
        </p:txBody>
      </p:sp>
    </p:spTree>
    <p:extLst>
      <p:ext uri="{BB962C8B-B14F-4D97-AF65-F5344CB8AC3E}">
        <p14:creationId xmlns:p14="http://schemas.microsoft.com/office/powerpoint/2010/main" val="980337562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3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5635"/>
            <a:ext cx="9116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Зміст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42156" y="1178026"/>
            <a:ext cx="4847033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b="1" dirty="0" err="1" smtClean="0"/>
              <a:t>Вектори</a:t>
            </a:r>
            <a:endParaRPr lang="ru-RU" b="1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uk-UA" b="1" dirty="0"/>
              <a:t>Процедури для роботи з </a:t>
            </a:r>
            <a:r>
              <a:rPr lang="uk-UA" b="1" dirty="0" smtClean="0"/>
              <a:t>векторами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uk-UA" b="1" dirty="0"/>
              <a:t>Приклади обробки </a:t>
            </a:r>
            <a:r>
              <a:rPr lang="uk-UA" b="1" dirty="0" smtClean="0"/>
              <a:t>векторів</a:t>
            </a:r>
          </a:p>
          <a:p>
            <a:pPr marL="342900" indent="-342900">
              <a:buFont typeface="+mj-lt"/>
              <a:buAutoNum type="arabicPeriod"/>
            </a:pPr>
            <a:r>
              <a:rPr lang="uk-UA" b="1" dirty="0"/>
              <a:t> </a:t>
            </a:r>
            <a:r>
              <a:rPr lang="uk-UA" b="1" dirty="0" smtClean="0"/>
              <a:t>Рядки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uk-UA" b="1" dirty="0"/>
              <a:t>Конструктор </a:t>
            </a:r>
            <a:r>
              <a:rPr lang="uk-UA" b="1" dirty="0" smtClean="0"/>
              <a:t>рядка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uk-UA" b="1" dirty="0"/>
              <a:t>Процедури обробки </a:t>
            </a:r>
            <a:r>
              <a:rPr lang="uk-UA" b="1" dirty="0" smtClean="0"/>
              <a:t>рядків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uk-UA" b="1" dirty="0" smtClean="0"/>
              <a:t>Приклади програми </a:t>
            </a:r>
            <a:r>
              <a:rPr lang="uk-UA" b="1" dirty="0"/>
              <a:t>обробки </a:t>
            </a:r>
            <a:r>
              <a:rPr lang="uk-UA" b="1" dirty="0" smtClean="0"/>
              <a:t>рядків</a:t>
            </a:r>
          </a:p>
          <a:p>
            <a:pPr marL="342900" indent="-342900">
              <a:buFont typeface="+mj-lt"/>
              <a:buAutoNum type="arabicPeriod"/>
            </a:pPr>
            <a:r>
              <a:rPr lang="uk-UA" b="1" dirty="0" smtClean="0"/>
              <a:t>Дерева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uk-UA" b="1" dirty="0" smtClean="0"/>
              <a:t>Приклад дерева </a:t>
            </a:r>
            <a:r>
              <a:rPr lang="en-US" b="1" dirty="0" smtClean="0"/>
              <a:t>The World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uk-UA" b="1" dirty="0"/>
              <a:t>Конструктор дерева </a:t>
            </a:r>
            <a:r>
              <a:rPr lang="en-GB" b="1" dirty="0"/>
              <a:t>The </a:t>
            </a:r>
            <a:r>
              <a:rPr lang="en-GB" b="1" dirty="0" smtClean="0"/>
              <a:t>World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uk-UA" b="1" dirty="0"/>
              <a:t>Селектори дерева </a:t>
            </a:r>
            <a:r>
              <a:rPr lang="en-GB" b="1" dirty="0"/>
              <a:t>The </a:t>
            </a:r>
            <a:r>
              <a:rPr lang="en-GB" b="1" dirty="0" smtClean="0"/>
              <a:t>World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uk-UA" b="1" dirty="0"/>
              <a:t>Базові операції  над </a:t>
            </a:r>
            <a:r>
              <a:rPr lang="uk-UA" b="1" dirty="0" smtClean="0"/>
              <a:t>деревами</a:t>
            </a:r>
            <a:endParaRPr lang="uk-UA" b="1" dirty="0"/>
          </a:p>
          <a:p>
            <a:pPr marL="342900" indent="-342900">
              <a:buFont typeface="+mj-lt"/>
              <a:buAutoNum type="arabicPeriod"/>
            </a:pPr>
            <a:r>
              <a:rPr lang="uk-UA" b="1" dirty="0" smtClean="0"/>
              <a:t>Таблиці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uk-UA" b="1" dirty="0"/>
              <a:t>Операції над таблицями </a:t>
            </a:r>
            <a:endParaRPr lang="uk-UA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uk-UA" b="1" dirty="0"/>
              <a:t>Двовимірні </a:t>
            </a:r>
            <a:r>
              <a:rPr lang="uk-UA" b="1" dirty="0" smtClean="0"/>
              <a:t>таблиці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uk-UA" b="1" dirty="0" smtClean="0"/>
              <a:t>Операції з </a:t>
            </a:r>
            <a:r>
              <a:rPr lang="uk-UA" b="1" smtClean="0"/>
              <a:t>двовимірними  таблицями</a:t>
            </a:r>
            <a:r>
              <a:rPr lang="ru-RU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441760"/>
      </p:ext>
    </p:extLst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7504" y="16490"/>
            <a:ext cx="76094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5400" b="1" dirty="0" smtClean="0">
                <a:solidFill>
                  <a:schemeClr val="bg1"/>
                </a:solidFill>
              </a:rPr>
              <a:t>Таблиці</a:t>
            </a:r>
            <a:endParaRPr lang="uk-UA" sz="54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" y="1011928"/>
            <a:ext cx="9144000" cy="2759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uk-UA" dirty="0" smtClean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Розглянемо 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одновимірну таблицю, де </a:t>
            </a:r>
            <a:r>
              <a:rPr lang="uk-UA" dirty="0" smtClean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кожний 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елемент зберігається під окремим ключем. </a:t>
            </a:r>
            <a:endParaRPr lang="uk-UA" dirty="0" smtClean="0">
              <a:latin typeface="Calibri" panose="020F0502020204030204" pitchFamily="34" charset="0"/>
              <a:ea typeface="Calibri" panose="020F0502020204030204" pitchFamily="34" charset="0"/>
              <a:cs typeface="AntiquaPSCyr-Regular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uk-UA" dirty="0" smtClean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Її 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реалізуємо як список записів, </a:t>
            </a:r>
            <a:r>
              <a:rPr lang="uk-UA" dirty="0" smtClean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кожний 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з яких є парою, що складається з ключа і пов'язаного з ним значення. </a:t>
            </a:r>
            <a:endParaRPr lang="uk-UA" dirty="0" smtClean="0">
              <a:latin typeface="Calibri" panose="020F0502020204030204" pitchFamily="34" charset="0"/>
              <a:ea typeface="Calibri" panose="020F0502020204030204" pitchFamily="34" charset="0"/>
              <a:cs typeface="AntiquaPSCyr-Regular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uk-UA" dirty="0" smtClean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Пари 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пов'язані разом в список за допомогою ланцюжка пар, в кожній з яких </a:t>
            </a:r>
            <a:r>
              <a:rPr lang="uk-UA" dirty="0" err="1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car</a:t>
            </a:r>
            <a:r>
              <a:rPr lang="uk-UA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 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вказують на один із записів. Ці єднальні пари називаються </a:t>
            </a:r>
            <a:r>
              <a:rPr lang="uk-UA" b="1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хребтом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 (</a:t>
            </a:r>
            <a:r>
              <a:rPr lang="uk-UA" dirty="0" err="1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backbone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) таблиці. </a:t>
            </a:r>
            <a:endParaRPr lang="uk-UA" dirty="0" smtClean="0">
              <a:latin typeface="Calibri" panose="020F0502020204030204" pitchFamily="34" charset="0"/>
              <a:ea typeface="Calibri" panose="020F0502020204030204" pitchFamily="34" charset="0"/>
              <a:cs typeface="AntiquaPSCyr-Regular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uk-UA" dirty="0" smtClean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Для 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того, щоб було місце, яке змінюватимемо при додаванні нового запису, таблицю будуємо як </a:t>
            </a:r>
            <a:r>
              <a:rPr lang="uk-UA" b="1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список із заголовком 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(</a:t>
            </a:r>
            <a:r>
              <a:rPr lang="uk-UA" dirty="0" err="1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headed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 </a:t>
            </a:r>
            <a:r>
              <a:rPr lang="uk-UA" dirty="0" err="1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list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). У такого списку є на початку спеціальна </a:t>
            </a:r>
            <a:r>
              <a:rPr lang="uk-UA" b="1" dirty="0" smtClean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хребтова </a:t>
            </a:r>
            <a:r>
              <a:rPr lang="uk-UA" b="1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пара, 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в якій зберігається фіктивний "запис", - в даному випадку довільно вибраний символ *</a:t>
            </a:r>
            <a:r>
              <a:rPr lang="uk-UA" dirty="0" err="1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table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*. </a:t>
            </a:r>
            <a:endParaRPr lang="uk-U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079" y="3771530"/>
            <a:ext cx="4150063" cy="248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11689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16667" y="0"/>
            <a:ext cx="46644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</a:rPr>
              <a:t>Операції </a:t>
            </a:r>
            <a:r>
              <a:rPr lang="uk-UA" sz="3200" b="1" dirty="0" smtClean="0">
                <a:solidFill>
                  <a:schemeClr val="bg1"/>
                </a:solidFill>
              </a:rPr>
              <a:t>над таблицями </a:t>
            </a:r>
            <a:endParaRPr lang="uk-UA" sz="32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9505" y="922584"/>
            <a:ext cx="89588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Інформацію з таблиці можна </a:t>
            </a:r>
            <a:r>
              <a:rPr lang="uk-UA" b="1" dirty="0"/>
              <a:t>витягати</a:t>
            </a:r>
            <a:r>
              <a:rPr lang="uk-UA" dirty="0"/>
              <a:t> за допомогою процедури </a:t>
            </a:r>
            <a:r>
              <a:rPr lang="uk-UA" dirty="0" err="1">
                <a:solidFill>
                  <a:srgbClr val="0000CC"/>
                </a:solidFill>
              </a:rPr>
              <a:t>lookup</a:t>
            </a:r>
            <a:r>
              <a:rPr lang="uk-UA" dirty="0"/>
              <a:t>, яка отримує ключ в якості аргументу, а повертає пов'язане з ним значення (або </a:t>
            </a:r>
            <a:r>
              <a:rPr lang="uk-UA" dirty="0" smtClean="0"/>
              <a:t>хибність, </a:t>
            </a:r>
            <a:r>
              <a:rPr lang="uk-UA" dirty="0"/>
              <a:t>якщо в таблиці з цим ключем ніякого значення не пов'язано). </a:t>
            </a:r>
            <a:endParaRPr lang="uk-UA" dirty="0" smtClean="0"/>
          </a:p>
          <a:p>
            <a:r>
              <a:rPr lang="uk-UA" dirty="0" err="1" smtClean="0">
                <a:solidFill>
                  <a:srgbClr val="0000CC"/>
                </a:solidFill>
              </a:rPr>
              <a:t>Lookup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/>
              <a:t>визначена за допомогою операції </a:t>
            </a:r>
            <a:r>
              <a:rPr lang="uk-UA" dirty="0" err="1">
                <a:solidFill>
                  <a:srgbClr val="0000CC"/>
                </a:solidFill>
              </a:rPr>
              <a:t>assoc</a:t>
            </a:r>
            <a:r>
              <a:rPr lang="uk-UA" dirty="0"/>
              <a:t>, яка вимагає у вигляді аргументів ключ і список записів</a:t>
            </a:r>
            <a:r>
              <a:rPr lang="uk-UA" dirty="0" smtClean="0"/>
              <a:t>.</a:t>
            </a:r>
          </a:p>
          <a:p>
            <a:r>
              <a:rPr lang="uk-UA" dirty="0" err="1" smtClean="0">
                <a:solidFill>
                  <a:srgbClr val="0000CC"/>
                </a:solidFill>
              </a:rPr>
              <a:t>assoc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/>
              <a:t>не бачить </a:t>
            </a:r>
            <a:r>
              <a:rPr lang="uk-UA" dirty="0" smtClean="0"/>
              <a:t>фіктивного запису. </a:t>
            </a:r>
            <a:r>
              <a:rPr lang="uk-UA" dirty="0" err="1">
                <a:solidFill>
                  <a:srgbClr val="0000CC"/>
                </a:solidFill>
              </a:rPr>
              <a:t>assoc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smtClean="0"/>
              <a:t>повертає </a:t>
            </a:r>
            <a:r>
              <a:rPr lang="uk-UA" dirty="0"/>
              <a:t>запис, </a:t>
            </a:r>
            <a:r>
              <a:rPr lang="uk-UA" dirty="0" smtClean="0"/>
              <a:t>який </a:t>
            </a:r>
            <a:r>
              <a:rPr lang="uk-UA" dirty="0"/>
              <a:t>містить в </a:t>
            </a:r>
            <a:r>
              <a:rPr lang="uk-UA" dirty="0" err="1">
                <a:solidFill>
                  <a:srgbClr val="0000CC"/>
                </a:solidFill>
              </a:rPr>
              <a:t>car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шуканий ключ. </a:t>
            </a:r>
            <a:endParaRPr lang="uk-UA" dirty="0" smtClean="0"/>
          </a:p>
          <a:p>
            <a:r>
              <a:rPr lang="uk-UA" dirty="0" smtClean="0"/>
              <a:t>Потім </a:t>
            </a:r>
            <a:r>
              <a:rPr lang="uk-UA" dirty="0" err="1">
                <a:solidFill>
                  <a:srgbClr val="0000CC"/>
                </a:solidFill>
              </a:rPr>
              <a:t>lookup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перевіряє, що запис, </a:t>
            </a:r>
            <a:r>
              <a:rPr lang="uk-UA" dirty="0" smtClean="0"/>
              <a:t>повернутий </a:t>
            </a:r>
            <a:r>
              <a:rPr lang="uk-UA" dirty="0" err="1">
                <a:solidFill>
                  <a:srgbClr val="0000CC"/>
                </a:solidFill>
              </a:rPr>
              <a:t>assoc</a:t>
            </a:r>
            <a:r>
              <a:rPr lang="uk-UA" dirty="0"/>
              <a:t>, не </a:t>
            </a:r>
            <a:r>
              <a:rPr lang="uk-UA" dirty="0" smtClean="0"/>
              <a:t>є хибним, </a:t>
            </a:r>
            <a:r>
              <a:rPr lang="uk-UA" dirty="0"/>
              <a:t>і повертає значення (тобто </a:t>
            </a:r>
            <a:r>
              <a:rPr lang="uk-UA" dirty="0" err="1">
                <a:solidFill>
                  <a:srgbClr val="0000CC"/>
                </a:solidFill>
              </a:rPr>
              <a:t>cdr</a:t>
            </a:r>
            <a:r>
              <a:rPr lang="uk-UA" dirty="0"/>
              <a:t>) записи.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00999" y="3517148"/>
            <a:ext cx="457200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(lookup key table)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((record (</a:t>
            </a:r>
            <a:r>
              <a:rPr lang="en-US" dirty="0" err="1">
                <a:solidFill>
                  <a:srgbClr val="0000CC"/>
                </a:solidFill>
              </a:rPr>
              <a:t>assoc</a:t>
            </a:r>
            <a:r>
              <a:rPr lang="en-US" dirty="0">
                <a:solidFill>
                  <a:srgbClr val="0000CC"/>
                </a:solidFill>
              </a:rPr>
              <a:t> key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table))))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record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record)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</a:t>
            </a:r>
            <a:r>
              <a:rPr lang="en-US" dirty="0" smtClean="0">
                <a:solidFill>
                  <a:srgbClr val="0000CC"/>
                </a:solidFill>
              </a:rPr>
              <a:t>false</a:t>
            </a:r>
            <a:r>
              <a:rPr lang="en-US" dirty="0">
                <a:solidFill>
                  <a:srgbClr val="0000CC"/>
                </a:solidFill>
              </a:rPr>
              <a:t>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86999" y="5097870"/>
            <a:ext cx="4965596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</a:t>
            </a:r>
            <a:r>
              <a:rPr lang="en-US" dirty="0" err="1">
                <a:solidFill>
                  <a:srgbClr val="0000CC"/>
                </a:solidFill>
              </a:rPr>
              <a:t>assoc</a:t>
            </a:r>
            <a:r>
              <a:rPr lang="en-US" dirty="0">
                <a:solidFill>
                  <a:srgbClr val="0000CC"/>
                </a:solidFill>
              </a:rPr>
              <a:t> key records)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((null? records) false)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</a:t>
            </a:r>
            <a:r>
              <a:rPr lang="en-US" dirty="0" smtClean="0">
                <a:solidFill>
                  <a:srgbClr val="0000CC"/>
                </a:solidFill>
              </a:rPr>
              <a:t>((</a:t>
            </a:r>
            <a:r>
              <a:rPr lang="en-US" dirty="0">
                <a:solidFill>
                  <a:srgbClr val="0000CC"/>
                </a:solidFill>
              </a:rPr>
              <a:t>equal? key (</a:t>
            </a:r>
            <a:r>
              <a:rPr lang="en-US" dirty="0" err="1">
                <a:solidFill>
                  <a:srgbClr val="0000CC"/>
                </a:solidFill>
              </a:rPr>
              <a:t>caar</a:t>
            </a:r>
            <a:r>
              <a:rPr lang="en-US" dirty="0">
                <a:solidFill>
                  <a:srgbClr val="0000CC"/>
                </a:solidFill>
              </a:rPr>
              <a:t> records)) (car records))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else (</a:t>
            </a:r>
            <a:r>
              <a:rPr lang="en-US" dirty="0" err="1">
                <a:solidFill>
                  <a:srgbClr val="0000CC"/>
                </a:solidFill>
              </a:rPr>
              <a:t>assoc</a:t>
            </a:r>
            <a:r>
              <a:rPr lang="en-US" dirty="0">
                <a:solidFill>
                  <a:srgbClr val="0000CC"/>
                </a:solidFill>
              </a:rPr>
              <a:t> key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records)))))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035367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34158"/>
            <a:ext cx="87273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Щоб </a:t>
            </a:r>
            <a:r>
              <a:rPr lang="uk-UA" b="1" dirty="0"/>
              <a:t>вставити в таблицю значення </a:t>
            </a:r>
            <a:r>
              <a:rPr lang="uk-UA" dirty="0"/>
              <a:t>під даним ключем, спочатку </a:t>
            </a:r>
            <a:r>
              <a:rPr lang="uk-UA" dirty="0" smtClean="0"/>
              <a:t>з </a:t>
            </a:r>
            <a:r>
              <a:rPr lang="uk-UA" dirty="0"/>
              <a:t>допомогою </a:t>
            </a:r>
            <a:r>
              <a:rPr lang="uk-UA" dirty="0" err="1">
                <a:solidFill>
                  <a:srgbClr val="0000CC"/>
                </a:solidFill>
              </a:rPr>
              <a:t>assoc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перевіряємо, чи немає вже в таблиці </a:t>
            </a:r>
            <a:r>
              <a:rPr lang="uk-UA" dirty="0" smtClean="0"/>
              <a:t>запису </a:t>
            </a:r>
            <a:r>
              <a:rPr lang="uk-UA" dirty="0"/>
              <a:t>з цим ключем.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немає, </a:t>
            </a:r>
            <a:r>
              <a:rPr lang="uk-UA" dirty="0" smtClean="0"/>
              <a:t>формуємо новий запис і </a:t>
            </a:r>
            <a:r>
              <a:rPr lang="uk-UA" dirty="0"/>
              <a:t>вставляємо </a:t>
            </a:r>
            <a:r>
              <a:rPr lang="uk-UA" dirty="0" smtClean="0"/>
              <a:t>його на </a:t>
            </a:r>
            <a:r>
              <a:rPr lang="uk-UA" dirty="0"/>
              <a:t>початок списку записів таблиці, після </a:t>
            </a:r>
            <a:r>
              <a:rPr lang="uk-UA" dirty="0" smtClean="0"/>
              <a:t>фіктивного запису. </a:t>
            </a:r>
          </a:p>
          <a:p>
            <a:r>
              <a:rPr lang="uk-UA" dirty="0" smtClean="0"/>
              <a:t>Якщо в </a:t>
            </a:r>
            <a:r>
              <a:rPr lang="uk-UA" dirty="0"/>
              <a:t>таблиці вже був запис з цим ключем, </a:t>
            </a:r>
            <a:r>
              <a:rPr lang="uk-UA" dirty="0" smtClean="0"/>
              <a:t>переставляємо </a:t>
            </a:r>
            <a:r>
              <a:rPr lang="uk-UA" dirty="0" err="1"/>
              <a:t>cdr</a:t>
            </a:r>
            <a:r>
              <a:rPr lang="uk-UA" dirty="0"/>
              <a:t> </a:t>
            </a:r>
            <a:r>
              <a:rPr lang="uk-UA" dirty="0" smtClean="0"/>
              <a:t>запису </a:t>
            </a:r>
            <a:r>
              <a:rPr lang="uk-UA" dirty="0"/>
              <a:t>на вказане нове значення. </a:t>
            </a:r>
            <a:endParaRPr lang="uk-UA" dirty="0" smtClean="0"/>
          </a:p>
          <a:p>
            <a:r>
              <a:rPr lang="uk-UA" dirty="0" smtClean="0"/>
              <a:t>Заголовок таблиці </a:t>
            </a:r>
            <a:r>
              <a:rPr lang="uk-UA" dirty="0"/>
              <a:t>використовується як нерухоме місце, яке </a:t>
            </a:r>
            <a:r>
              <a:rPr lang="uk-UA" dirty="0" smtClean="0"/>
              <a:t>можемо </a:t>
            </a:r>
            <a:r>
              <a:rPr lang="uk-UA" dirty="0"/>
              <a:t>змінювати при </a:t>
            </a:r>
            <a:r>
              <a:rPr lang="uk-UA" dirty="0" smtClean="0"/>
              <a:t>породжені </a:t>
            </a:r>
            <a:r>
              <a:rPr lang="uk-UA" dirty="0" err="1" smtClean="0"/>
              <a:t>новогоїзапису</a:t>
            </a:r>
            <a:r>
              <a:rPr lang="uk-UA" dirty="0" smtClean="0"/>
              <a:t>.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216667" y="0"/>
            <a:ext cx="46644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</a:rPr>
              <a:t>Операції </a:t>
            </a:r>
            <a:r>
              <a:rPr lang="uk-UA" sz="3200" b="1" dirty="0" smtClean="0">
                <a:solidFill>
                  <a:schemeClr val="bg1"/>
                </a:solidFill>
              </a:rPr>
              <a:t>над таблицями </a:t>
            </a:r>
            <a:endParaRPr lang="uk-UA" sz="32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603" y="3408761"/>
            <a:ext cx="45720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(insert! key value table)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((record (</a:t>
            </a:r>
            <a:r>
              <a:rPr lang="en-US" dirty="0" err="1">
                <a:solidFill>
                  <a:srgbClr val="0000CC"/>
                </a:solidFill>
              </a:rPr>
              <a:t>assoc</a:t>
            </a:r>
            <a:r>
              <a:rPr lang="en-US" dirty="0">
                <a:solidFill>
                  <a:srgbClr val="0000CC"/>
                </a:solidFill>
              </a:rPr>
              <a:t> key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table))))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record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set-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! record value)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set-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! table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cons (cons key value)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table)))))</a:t>
            </a:r>
          </a:p>
          <a:p>
            <a:r>
              <a:rPr lang="en-US" dirty="0">
                <a:solidFill>
                  <a:srgbClr val="0000CC"/>
                </a:solidFill>
              </a:rPr>
              <a:t>’ok)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278055" y="3141775"/>
            <a:ext cx="35476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Щоб </a:t>
            </a:r>
            <a:r>
              <a:rPr lang="uk-UA" dirty="0"/>
              <a:t>створити таблицю, </a:t>
            </a:r>
            <a:r>
              <a:rPr lang="uk-UA" dirty="0" smtClean="0"/>
              <a:t>просто </a:t>
            </a:r>
            <a:r>
              <a:rPr lang="uk-UA" dirty="0"/>
              <a:t>породжуємо список, що містить </a:t>
            </a:r>
            <a:r>
              <a:rPr lang="uk-UA" dirty="0" smtClean="0"/>
              <a:t>символ * </a:t>
            </a:r>
            <a:r>
              <a:rPr lang="en-US" dirty="0" err="1" smtClean="0"/>
              <a:t>t</a:t>
            </a:r>
            <a:r>
              <a:rPr lang="uk-UA" dirty="0" err="1" smtClean="0"/>
              <a:t>able</a:t>
            </a:r>
            <a:r>
              <a:rPr lang="uk-UA" dirty="0" smtClean="0"/>
              <a:t> </a:t>
            </a:r>
            <a:r>
              <a:rPr lang="uk-UA" dirty="0"/>
              <a:t>*: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12443" y="4424423"/>
            <a:ext cx="2737411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(make-table)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      (</a:t>
            </a:r>
            <a:r>
              <a:rPr lang="en-US" dirty="0">
                <a:solidFill>
                  <a:srgbClr val="0000CC"/>
                </a:solidFill>
              </a:rPr>
              <a:t>list ’*table*))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063779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3934" y="107596"/>
            <a:ext cx="3701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</a:rPr>
              <a:t>Д</a:t>
            </a:r>
            <a:r>
              <a:rPr lang="uk-UA" sz="3200" b="1" dirty="0" smtClean="0">
                <a:solidFill>
                  <a:schemeClr val="bg1"/>
                </a:solidFill>
              </a:rPr>
              <a:t>вовимірні </a:t>
            </a:r>
            <a:r>
              <a:rPr lang="uk-UA" sz="3200" b="1" dirty="0">
                <a:solidFill>
                  <a:schemeClr val="bg1"/>
                </a:solidFill>
              </a:rPr>
              <a:t>таблиці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8896" y="1012007"/>
            <a:ext cx="90051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У двовимірної таблиці кожне значення індексується двома ключами. Таку таблицю </a:t>
            </a:r>
            <a:r>
              <a:rPr lang="uk-UA" dirty="0" smtClean="0"/>
              <a:t>можемо </a:t>
            </a:r>
            <a:r>
              <a:rPr lang="uk-UA" dirty="0"/>
              <a:t>побудувати як одновимірну таблицю, в якій кожен ключ </a:t>
            </a:r>
            <a:r>
              <a:rPr lang="uk-UA" dirty="0" smtClean="0"/>
              <a:t>визначає </a:t>
            </a:r>
            <a:r>
              <a:rPr lang="uk-UA" dirty="0" err="1" smtClean="0"/>
              <a:t>підтаблицю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905" y="1827108"/>
            <a:ext cx="5707383" cy="447256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34" y="2297943"/>
            <a:ext cx="1879600" cy="19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82079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66485" y="2147517"/>
            <a:ext cx="6094071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(lookup key-1 key-2 table)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let ((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subtable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assoc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key-1 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cdr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table))))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if 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subtable</a:t>
            </a:r>
            <a:endParaRPr lang="en-US" dirty="0">
              <a:solidFill>
                <a:srgbClr val="0000CC"/>
              </a:solidFill>
              <a:latin typeface="ERKurierPSCyr-Regular"/>
            </a:endParaRP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let ((record 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assoc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key-2 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cdr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subtable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))))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   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if record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       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cdr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record)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       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false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))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 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false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29615" y="0"/>
            <a:ext cx="58314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smtClean="0">
                <a:solidFill>
                  <a:schemeClr val="bg1"/>
                </a:solidFill>
              </a:rPr>
              <a:t>Операції у двовимірній </a:t>
            </a:r>
            <a:r>
              <a:rPr lang="uk-UA" sz="3200" b="1" dirty="0">
                <a:solidFill>
                  <a:schemeClr val="bg1"/>
                </a:solidFill>
              </a:rPr>
              <a:t>таблиці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6809" y="977282"/>
            <a:ext cx="88025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Коли </a:t>
            </a:r>
            <a:r>
              <a:rPr lang="uk-UA" b="1" dirty="0" smtClean="0"/>
              <a:t>шукаємо</a:t>
            </a:r>
            <a:r>
              <a:rPr lang="uk-UA" dirty="0" smtClean="0"/>
              <a:t> </a:t>
            </a:r>
            <a:r>
              <a:rPr lang="uk-UA" dirty="0"/>
              <a:t>в таблиці елемент, спочатку за допомогою першого ключа </a:t>
            </a:r>
            <a:r>
              <a:rPr lang="uk-UA" dirty="0" smtClean="0"/>
              <a:t>знаходимо </a:t>
            </a:r>
            <a:r>
              <a:rPr lang="uk-UA" dirty="0"/>
              <a:t>потрібну </a:t>
            </a:r>
            <a:r>
              <a:rPr lang="uk-UA" dirty="0" err="1"/>
              <a:t>підтаблицю</a:t>
            </a:r>
            <a:r>
              <a:rPr lang="uk-UA" dirty="0"/>
              <a:t>. Потім за допомогою другого ключа </a:t>
            </a:r>
            <a:r>
              <a:rPr lang="uk-UA" dirty="0" smtClean="0"/>
              <a:t>визначаємо </a:t>
            </a:r>
            <a:r>
              <a:rPr lang="uk-UA" dirty="0"/>
              <a:t>запис всередині </a:t>
            </a:r>
            <a:r>
              <a:rPr lang="uk-UA" dirty="0" err="1"/>
              <a:t>підтаблиці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73647"/>
      </p:ext>
    </p:extLst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09376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Щоб вставити в таблицю новий елемент під двома ключами, </a:t>
            </a:r>
            <a:r>
              <a:rPr lang="uk-UA" dirty="0" smtClean="0"/>
              <a:t>за </a:t>
            </a:r>
            <a:r>
              <a:rPr lang="uk-UA" dirty="0"/>
              <a:t>допомогою </a:t>
            </a:r>
            <a:r>
              <a:rPr lang="uk-UA" dirty="0" err="1">
                <a:solidFill>
                  <a:srgbClr val="0000CC"/>
                </a:solidFill>
              </a:rPr>
              <a:t>assoc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перевіряємо, чи відповідає якась </a:t>
            </a:r>
            <a:r>
              <a:rPr lang="uk-UA" dirty="0" err="1"/>
              <a:t>підтаблиця</a:t>
            </a:r>
            <a:r>
              <a:rPr lang="uk-UA" dirty="0"/>
              <a:t> першому ключу.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немає, будуємо нову </a:t>
            </a:r>
            <a:r>
              <a:rPr lang="uk-UA" dirty="0" err="1"/>
              <a:t>підтаблицю</a:t>
            </a:r>
            <a:r>
              <a:rPr lang="uk-UA" dirty="0"/>
              <a:t>, що містить </a:t>
            </a:r>
            <a:r>
              <a:rPr lang="uk-UA" dirty="0" smtClean="0"/>
              <a:t>єдиний </a:t>
            </a:r>
            <a:r>
              <a:rPr lang="uk-UA" dirty="0"/>
              <a:t>запис </a:t>
            </a:r>
            <a:r>
              <a:rPr lang="uk-UA" dirty="0">
                <a:solidFill>
                  <a:srgbClr val="0000CC"/>
                </a:solidFill>
              </a:rPr>
              <a:t>(key-2, </a:t>
            </a:r>
            <a:r>
              <a:rPr lang="uk-UA" dirty="0" err="1">
                <a:solidFill>
                  <a:srgbClr val="0000CC"/>
                </a:solidFill>
              </a:rPr>
              <a:t>value</a:t>
            </a:r>
            <a:r>
              <a:rPr lang="uk-UA" dirty="0">
                <a:solidFill>
                  <a:srgbClr val="0000CC"/>
                </a:solidFill>
              </a:rPr>
              <a:t>), </a:t>
            </a:r>
            <a:r>
              <a:rPr lang="uk-UA" dirty="0"/>
              <a:t>і заносимо її </a:t>
            </a:r>
            <a:r>
              <a:rPr lang="uk-UA" dirty="0" smtClean="0"/>
              <a:t>в таблицю </a:t>
            </a:r>
            <a:r>
              <a:rPr lang="uk-UA" dirty="0"/>
              <a:t>під першим ключем.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для першого ключа вже існує </a:t>
            </a:r>
            <a:r>
              <a:rPr lang="uk-UA" dirty="0" err="1"/>
              <a:t>підтаблиця</a:t>
            </a:r>
            <a:r>
              <a:rPr lang="uk-UA" dirty="0"/>
              <a:t>, </a:t>
            </a:r>
            <a:r>
              <a:rPr lang="uk-UA" dirty="0" smtClean="0"/>
              <a:t>вставляємо </a:t>
            </a:r>
            <a:r>
              <a:rPr lang="uk-UA" dirty="0"/>
              <a:t>новий запис в цю </a:t>
            </a:r>
            <a:r>
              <a:rPr lang="uk-UA" dirty="0" err="1"/>
              <a:t>підтаблицю</a:t>
            </a:r>
            <a:r>
              <a:rPr lang="uk-UA" dirty="0"/>
              <a:t>, використовуючи </a:t>
            </a:r>
            <a:r>
              <a:rPr lang="uk-UA" dirty="0" smtClean="0"/>
              <a:t>метод </a:t>
            </a:r>
            <a:r>
              <a:rPr lang="uk-UA" dirty="0"/>
              <a:t>вставки для одновимірних таблиць: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9615" y="0"/>
            <a:ext cx="58314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smtClean="0">
                <a:solidFill>
                  <a:schemeClr val="bg1"/>
                </a:solidFill>
              </a:rPr>
              <a:t>Операції у двовимірній </a:t>
            </a:r>
            <a:r>
              <a:rPr lang="uk-UA" sz="3200" b="1" dirty="0">
                <a:solidFill>
                  <a:schemeClr val="bg1"/>
                </a:solidFill>
              </a:rPr>
              <a:t>таблиці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95757" y="2653652"/>
            <a:ext cx="6499184" cy="37548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CC"/>
                </a:solidFill>
              </a:rPr>
              <a:t>(define (insert! key-1 key-2 value table)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let ((</a:t>
            </a:r>
            <a:r>
              <a:rPr lang="en-US" sz="1700" dirty="0" err="1">
                <a:solidFill>
                  <a:srgbClr val="0000CC"/>
                </a:solidFill>
              </a:rPr>
              <a:t>subtable</a:t>
            </a:r>
            <a:r>
              <a:rPr lang="en-US" sz="1700" dirty="0">
                <a:solidFill>
                  <a:srgbClr val="0000CC"/>
                </a:solidFill>
              </a:rPr>
              <a:t> (</a:t>
            </a:r>
            <a:r>
              <a:rPr lang="en-US" sz="1700" dirty="0" err="1">
                <a:solidFill>
                  <a:srgbClr val="0000CC"/>
                </a:solidFill>
              </a:rPr>
              <a:t>assoc</a:t>
            </a:r>
            <a:r>
              <a:rPr lang="en-US" sz="1700" dirty="0">
                <a:solidFill>
                  <a:srgbClr val="0000CC"/>
                </a:solidFill>
              </a:rPr>
              <a:t> key-1 (</a:t>
            </a:r>
            <a:r>
              <a:rPr lang="en-US" sz="1700" dirty="0" err="1">
                <a:solidFill>
                  <a:srgbClr val="0000CC"/>
                </a:solidFill>
              </a:rPr>
              <a:t>cdr</a:t>
            </a:r>
            <a:r>
              <a:rPr lang="en-US" sz="1700" dirty="0">
                <a:solidFill>
                  <a:srgbClr val="0000CC"/>
                </a:solidFill>
              </a:rPr>
              <a:t> table))))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if </a:t>
            </a:r>
            <a:r>
              <a:rPr lang="en-US" sz="1700" dirty="0" err="1">
                <a:solidFill>
                  <a:srgbClr val="0000CC"/>
                </a:solidFill>
              </a:rPr>
              <a:t>subtable</a:t>
            </a:r>
            <a:endParaRPr lang="en-US" sz="1700" dirty="0">
              <a:solidFill>
                <a:srgbClr val="0000CC"/>
              </a:solidFill>
            </a:endParaRPr>
          </a:p>
          <a:p>
            <a:r>
              <a:rPr lang="uk-UA" sz="1700" dirty="0" smtClean="0">
                <a:solidFill>
                  <a:srgbClr val="0000CC"/>
                </a:solidFill>
              </a:rPr>
              <a:t>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let ((record (</a:t>
            </a:r>
            <a:r>
              <a:rPr lang="en-US" sz="1700" dirty="0" err="1">
                <a:solidFill>
                  <a:srgbClr val="0000CC"/>
                </a:solidFill>
              </a:rPr>
              <a:t>assoc</a:t>
            </a:r>
            <a:r>
              <a:rPr lang="en-US" sz="1700" dirty="0">
                <a:solidFill>
                  <a:srgbClr val="0000CC"/>
                </a:solidFill>
              </a:rPr>
              <a:t> key-2 (</a:t>
            </a:r>
            <a:r>
              <a:rPr lang="en-US" sz="1700" dirty="0" err="1">
                <a:solidFill>
                  <a:srgbClr val="0000CC"/>
                </a:solidFill>
              </a:rPr>
              <a:t>cdr</a:t>
            </a:r>
            <a:r>
              <a:rPr lang="en-US" sz="1700" dirty="0">
                <a:solidFill>
                  <a:srgbClr val="0000CC"/>
                </a:solidFill>
              </a:rPr>
              <a:t> </a:t>
            </a:r>
            <a:r>
              <a:rPr lang="en-US" sz="1700" dirty="0" err="1">
                <a:solidFill>
                  <a:srgbClr val="0000CC"/>
                </a:solidFill>
              </a:rPr>
              <a:t>subtable</a:t>
            </a:r>
            <a:r>
              <a:rPr lang="en-US" sz="1700" dirty="0">
                <a:solidFill>
                  <a:srgbClr val="0000CC"/>
                </a:solidFill>
              </a:rPr>
              <a:t>))))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if record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set-</a:t>
            </a:r>
            <a:r>
              <a:rPr lang="en-US" sz="1700" dirty="0" err="1">
                <a:solidFill>
                  <a:srgbClr val="0000CC"/>
                </a:solidFill>
              </a:rPr>
              <a:t>cdr</a:t>
            </a:r>
            <a:r>
              <a:rPr lang="en-US" sz="1700" dirty="0">
                <a:solidFill>
                  <a:srgbClr val="0000CC"/>
                </a:solidFill>
              </a:rPr>
              <a:t>! record value)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set-</a:t>
            </a:r>
            <a:r>
              <a:rPr lang="en-US" sz="1700" dirty="0" err="1">
                <a:solidFill>
                  <a:srgbClr val="0000CC"/>
                </a:solidFill>
              </a:rPr>
              <a:t>cdr</a:t>
            </a:r>
            <a:r>
              <a:rPr lang="en-US" sz="1700" dirty="0">
                <a:solidFill>
                  <a:srgbClr val="0000CC"/>
                </a:solidFill>
              </a:rPr>
              <a:t>! </a:t>
            </a:r>
            <a:r>
              <a:rPr lang="en-US" sz="1700" dirty="0" err="1">
                <a:solidFill>
                  <a:srgbClr val="0000CC"/>
                </a:solidFill>
              </a:rPr>
              <a:t>subtable</a:t>
            </a:r>
            <a:endParaRPr lang="en-US" sz="1700" dirty="0">
              <a:solidFill>
                <a:srgbClr val="0000CC"/>
              </a:solidFill>
            </a:endParaRP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cons (cons key-2 value)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 err="1">
                <a:solidFill>
                  <a:srgbClr val="0000CC"/>
                </a:solidFill>
              </a:rPr>
              <a:t>cdr</a:t>
            </a:r>
            <a:r>
              <a:rPr lang="en-US" sz="1700" dirty="0">
                <a:solidFill>
                  <a:srgbClr val="0000CC"/>
                </a:solidFill>
              </a:rPr>
              <a:t> </a:t>
            </a:r>
            <a:r>
              <a:rPr lang="en-US" sz="1700" dirty="0" err="1">
                <a:solidFill>
                  <a:srgbClr val="0000CC"/>
                </a:solidFill>
              </a:rPr>
              <a:t>subtable</a:t>
            </a:r>
            <a:r>
              <a:rPr lang="en-US" sz="1700" dirty="0">
                <a:solidFill>
                  <a:srgbClr val="0000CC"/>
                </a:solidFill>
              </a:rPr>
              <a:t>)))))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set-</a:t>
            </a:r>
            <a:r>
              <a:rPr lang="en-US" sz="1700" dirty="0" err="1">
                <a:solidFill>
                  <a:srgbClr val="0000CC"/>
                </a:solidFill>
              </a:rPr>
              <a:t>cdr</a:t>
            </a:r>
            <a:r>
              <a:rPr lang="en-US" sz="1700" dirty="0">
                <a:solidFill>
                  <a:srgbClr val="0000CC"/>
                </a:solidFill>
              </a:rPr>
              <a:t>! table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cons (list key-1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cons key-2 value))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 err="1">
                <a:solidFill>
                  <a:srgbClr val="0000CC"/>
                </a:solidFill>
              </a:rPr>
              <a:t>cdr</a:t>
            </a:r>
            <a:r>
              <a:rPr lang="en-US" sz="1700" dirty="0">
                <a:solidFill>
                  <a:srgbClr val="0000CC"/>
                </a:solidFill>
              </a:rPr>
              <a:t> table)))))</a:t>
            </a:r>
          </a:p>
          <a:p>
            <a:r>
              <a:rPr lang="en-US" sz="1700" dirty="0">
                <a:solidFill>
                  <a:srgbClr val="0000CC"/>
                </a:solidFill>
              </a:rPr>
              <a:t>’ok)</a:t>
            </a:r>
            <a:endParaRPr lang="uk-UA" sz="17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75615"/>
      </p:ext>
    </p:extLst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90240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Операції </a:t>
            </a:r>
            <a:r>
              <a:rPr lang="uk-UA" dirty="0" err="1">
                <a:solidFill>
                  <a:srgbClr val="0000CC"/>
                </a:solidFill>
              </a:rPr>
              <a:t>lookup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і </a:t>
            </a:r>
            <a:r>
              <a:rPr lang="uk-UA" dirty="0" err="1">
                <a:solidFill>
                  <a:srgbClr val="0000CC"/>
                </a:solidFill>
              </a:rPr>
              <a:t>insert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smtClean="0">
                <a:solidFill>
                  <a:srgbClr val="0000CC"/>
                </a:solidFill>
              </a:rPr>
              <a:t>! </a:t>
            </a:r>
            <a:r>
              <a:rPr lang="uk-UA" dirty="0" smtClean="0"/>
              <a:t>приймають </a:t>
            </a:r>
            <a:r>
              <a:rPr lang="uk-UA" dirty="0"/>
              <a:t>таблицю в якості аргументу. Це дозволяє писати програми, які звертаються більш, ніж до однієї таблиці. </a:t>
            </a:r>
            <a:endParaRPr lang="uk-UA" dirty="0" smtClean="0"/>
          </a:p>
          <a:p>
            <a:r>
              <a:rPr lang="uk-UA" dirty="0" smtClean="0"/>
              <a:t>Інший </a:t>
            </a:r>
            <a:r>
              <a:rPr lang="uk-UA" dirty="0"/>
              <a:t>спосіб роботи з множинними таблицями полягає в </a:t>
            </a:r>
            <a:r>
              <a:rPr lang="uk-UA" dirty="0" smtClean="0"/>
              <a:t>тому, щоб </a:t>
            </a:r>
            <a:r>
              <a:rPr lang="uk-UA" dirty="0"/>
              <a:t>мати для кожної з них свої окремі процедури </a:t>
            </a:r>
            <a:r>
              <a:rPr lang="uk-UA" dirty="0" err="1">
                <a:solidFill>
                  <a:srgbClr val="0000CC"/>
                </a:solidFill>
              </a:rPr>
              <a:t>lookup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і </a:t>
            </a:r>
            <a:r>
              <a:rPr lang="uk-UA" dirty="0" err="1">
                <a:solidFill>
                  <a:srgbClr val="0000CC"/>
                </a:solidFill>
              </a:rPr>
              <a:t>insert</a:t>
            </a:r>
            <a:r>
              <a:rPr lang="uk-UA" dirty="0">
                <a:solidFill>
                  <a:srgbClr val="0000CC"/>
                </a:solidFill>
              </a:rPr>
              <a:t> !. </a:t>
            </a:r>
            <a:endParaRPr lang="uk-UA" dirty="0" smtClean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Цього</a:t>
            </a:r>
            <a:r>
              <a:rPr lang="uk-UA" dirty="0" smtClean="0"/>
              <a:t> можна </a:t>
            </a:r>
            <a:r>
              <a:rPr lang="uk-UA" dirty="0"/>
              <a:t>досягти, представивши таблицю в процедурному вигляді, як об'єкт, який підтримує внутрішню таблицю як частину свого локального стану. Коли йому посилають відповідне повідомлення, цей «табличний об'єкт» видає процедуру, за допомогою якої можна працювати з його внутрішнім станом. </a:t>
            </a:r>
            <a:endParaRPr lang="uk-UA" dirty="0" smtClean="0"/>
          </a:p>
          <a:p>
            <a:pPr algn="ctr"/>
            <a:r>
              <a:rPr lang="uk-UA" b="1" dirty="0" smtClean="0"/>
              <a:t>Приклад генератора </a:t>
            </a:r>
            <a:r>
              <a:rPr lang="uk-UA" b="1" dirty="0"/>
              <a:t>двовимірних </a:t>
            </a:r>
            <a:r>
              <a:rPr lang="uk-UA" b="1" dirty="0" smtClean="0"/>
              <a:t>таблиць</a:t>
            </a:r>
            <a:r>
              <a:rPr lang="uk-UA" dirty="0" smtClean="0"/>
              <a:t>: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49733" y="0"/>
            <a:ext cx="56082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</a:rPr>
              <a:t>Створення локальних таблиць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15073" y="3781028"/>
            <a:ext cx="596675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(make-table)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((local-table (list ’*table*)))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(lookup key-1 key-2)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</a:t>
            </a:r>
            <a:r>
              <a:rPr lang="en-US" dirty="0" err="1">
                <a:solidFill>
                  <a:srgbClr val="0000CC"/>
                </a:solidFill>
              </a:rPr>
              <a:t>subtable</a:t>
            </a:r>
            <a:r>
              <a:rPr lang="en-US" dirty="0">
                <a:solidFill>
                  <a:srgbClr val="0000CC"/>
                </a:solidFill>
              </a:rPr>
              <a:t> (</a:t>
            </a:r>
            <a:r>
              <a:rPr lang="en-US" dirty="0" err="1">
                <a:solidFill>
                  <a:srgbClr val="0000CC"/>
                </a:solidFill>
              </a:rPr>
              <a:t>assoc</a:t>
            </a:r>
            <a:r>
              <a:rPr lang="en-US" dirty="0">
                <a:solidFill>
                  <a:srgbClr val="0000CC"/>
                </a:solidFill>
              </a:rPr>
              <a:t> key-1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local-table))))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</a:t>
            </a:r>
            <a:r>
              <a:rPr lang="en-US" dirty="0" err="1">
                <a:solidFill>
                  <a:srgbClr val="0000CC"/>
                </a:solidFill>
              </a:rPr>
              <a:t>subtable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((record (</a:t>
            </a:r>
            <a:r>
              <a:rPr lang="en-US" dirty="0" err="1">
                <a:solidFill>
                  <a:srgbClr val="0000CC"/>
                </a:solidFill>
              </a:rPr>
              <a:t>assoc</a:t>
            </a:r>
            <a:r>
              <a:rPr lang="en-US" dirty="0">
                <a:solidFill>
                  <a:srgbClr val="0000CC"/>
                </a:solidFill>
              </a:rPr>
              <a:t> key-2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subtable</a:t>
            </a:r>
            <a:r>
              <a:rPr lang="en-US" dirty="0">
                <a:solidFill>
                  <a:srgbClr val="0000CC"/>
                </a:solidFill>
              </a:rPr>
              <a:t>))))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696702"/>
      </p:ext>
    </p:extLst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13756"/>
            <a:ext cx="9144000" cy="62478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uk-UA" sz="1600" dirty="0" smtClean="0">
                <a:solidFill>
                  <a:srgbClr val="0000CC"/>
                </a:solidFill>
              </a:rPr>
              <a:t> 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if record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cdr</a:t>
            </a:r>
            <a:r>
              <a:rPr lang="en-US" sz="1600" dirty="0">
                <a:solidFill>
                  <a:srgbClr val="0000CC"/>
                </a:solidFill>
              </a:rPr>
              <a:t> record)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</a:t>
            </a:r>
            <a:r>
              <a:rPr lang="en-US" sz="1600" dirty="0" smtClean="0">
                <a:solidFill>
                  <a:srgbClr val="0000CC"/>
                </a:solidFill>
              </a:rPr>
              <a:t>false</a:t>
            </a:r>
            <a:r>
              <a:rPr lang="en-US" sz="1600" dirty="0">
                <a:solidFill>
                  <a:srgbClr val="0000CC"/>
                </a:solidFill>
              </a:rPr>
              <a:t>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</a:t>
            </a:r>
            <a:r>
              <a:rPr lang="en-US" sz="1600" dirty="0" smtClean="0">
                <a:solidFill>
                  <a:srgbClr val="0000CC"/>
                </a:solidFill>
              </a:rPr>
              <a:t>false)))</a:t>
            </a:r>
            <a:endParaRPr lang="uk-UA" sz="1600" dirty="0" smtClean="0">
              <a:solidFill>
                <a:srgbClr val="0000CC"/>
              </a:solidFill>
            </a:endParaRPr>
          </a:p>
          <a:p>
            <a:endParaRPr lang="en-US" sz="1600" dirty="0">
              <a:solidFill>
                <a:srgbClr val="0000CC"/>
              </a:solidFill>
            </a:endParaRPr>
          </a:p>
          <a:p>
            <a:r>
              <a:rPr lang="en-US" sz="1600" dirty="0">
                <a:solidFill>
                  <a:srgbClr val="0000CC"/>
                </a:solidFill>
              </a:rPr>
              <a:t>(define (insert! key-1 key-2 value)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let ((</a:t>
            </a:r>
            <a:r>
              <a:rPr lang="en-US" sz="1600" dirty="0" err="1">
                <a:solidFill>
                  <a:srgbClr val="0000CC"/>
                </a:solidFill>
              </a:rPr>
              <a:t>subtable</a:t>
            </a:r>
            <a:r>
              <a:rPr lang="en-US" sz="1600" dirty="0">
                <a:solidFill>
                  <a:srgbClr val="0000CC"/>
                </a:solidFill>
              </a:rPr>
              <a:t> (</a:t>
            </a:r>
            <a:r>
              <a:rPr lang="en-US" sz="1600" dirty="0" err="1">
                <a:solidFill>
                  <a:srgbClr val="0000CC"/>
                </a:solidFill>
              </a:rPr>
              <a:t>assoc</a:t>
            </a:r>
            <a:r>
              <a:rPr lang="en-US" sz="1600" dirty="0">
                <a:solidFill>
                  <a:srgbClr val="0000CC"/>
                </a:solidFill>
              </a:rPr>
              <a:t> key-1 (</a:t>
            </a:r>
            <a:r>
              <a:rPr lang="en-US" sz="1600" dirty="0" err="1">
                <a:solidFill>
                  <a:srgbClr val="0000CC"/>
                </a:solidFill>
              </a:rPr>
              <a:t>cdr</a:t>
            </a:r>
            <a:r>
              <a:rPr lang="en-US" sz="1600" dirty="0">
                <a:solidFill>
                  <a:srgbClr val="0000CC"/>
                </a:solidFill>
              </a:rPr>
              <a:t> local-table))))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if </a:t>
            </a:r>
            <a:r>
              <a:rPr lang="en-US" sz="1600" dirty="0" err="1">
                <a:solidFill>
                  <a:srgbClr val="0000CC"/>
                </a:solidFill>
              </a:rPr>
              <a:t>subtable</a:t>
            </a:r>
            <a:endParaRPr lang="en-US" sz="1600" dirty="0">
              <a:solidFill>
                <a:srgbClr val="0000CC"/>
              </a:solidFill>
            </a:endParaRP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let ((record (</a:t>
            </a:r>
            <a:r>
              <a:rPr lang="en-US" sz="1600" dirty="0" err="1">
                <a:solidFill>
                  <a:srgbClr val="0000CC"/>
                </a:solidFill>
              </a:rPr>
              <a:t>assoc</a:t>
            </a:r>
            <a:r>
              <a:rPr lang="en-US" sz="1600" dirty="0">
                <a:solidFill>
                  <a:srgbClr val="0000CC"/>
                </a:solidFill>
              </a:rPr>
              <a:t> key-2 (</a:t>
            </a:r>
            <a:r>
              <a:rPr lang="en-US" sz="1600" dirty="0" err="1">
                <a:solidFill>
                  <a:srgbClr val="0000CC"/>
                </a:solidFill>
              </a:rPr>
              <a:t>cdr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subtable</a:t>
            </a:r>
            <a:r>
              <a:rPr lang="en-US" sz="1600" dirty="0">
                <a:solidFill>
                  <a:srgbClr val="0000CC"/>
                </a:solidFill>
              </a:rPr>
              <a:t>))))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if record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set-</a:t>
            </a:r>
            <a:r>
              <a:rPr lang="en-US" sz="1600" dirty="0" err="1">
                <a:solidFill>
                  <a:srgbClr val="0000CC"/>
                </a:solidFill>
              </a:rPr>
              <a:t>cdr</a:t>
            </a:r>
            <a:r>
              <a:rPr lang="en-US" sz="1600" dirty="0">
                <a:solidFill>
                  <a:srgbClr val="0000CC"/>
                </a:solidFill>
              </a:rPr>
              <a:t>! record value)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set-</a:t>
            </a:r>
            <a:r>
              <a:rPr lang="en-US" sz="1600" dirty="0" err="1">
                <a:solidFill>
                  <a:srgbClr val="0000CC"/>
                </a:solidFill>
              </a:rPr>
              <a:t>cdr</a:t>
            </a:r>
            <a:r>
              <a:rPr lang="en-US" sz="1600" dirty="0">
                <a:solidFill>
                  <a:srgbClr val="0000CC"/>
                </a:solidFill>
              </a:rPr>
              <a:t>! </a:t>
            </a:r>
            <a:r>
              <a:rPr lang="en-US" sz="1600" dirty="0" err="1">
                <a:solidFill>
                  <a:srgbClr val="0000CC"/>
                </a:solidFill>
              </a:rPr>
              <a:t>subtable</a:t>
            </a:r>
            <a:endParaRPr lang="en-US" sz="1600" dirty="0">
              <a:solidFill>
                <a:srgbClr val="0000CC"/>
              </a:solidFill>
            </a:endParaRP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cons (cons key-2 value)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cdr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subtable</a:t>
            </a:r>
            <a:r>
              <a:rPr lang="en-US" sz="1600" dirty="0">
                <a:solidFill>
                  <a:srgbClr val="0000CC"/>
                </a:solidFill>
              </a:rPr>
              <a:t>)))))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set-</a:t>
            </a:r>
            <a:r>
              <a:rPr lang="en-US" sz="1600" dirty="0" err="1">
                <a:solidFill>
                  <a:srgbClr val="0000CC"/>
                </a:solidFill>
              </a:rPr>
              <a:t>cdr</a:t>
            </a:r>
            <a:r>
              <a:rPr lang="en-US" sz="1600" dirty="0">
                <a:solidFill>
                  <a:srgbClr val="0000CC"/>
                </a:solidFill>
              </a:rPr>
              <a:t>! local-table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cons (list key-1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cons key-2 value))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cdr</a:t>
            </a:r>
            <a:r>
              <a:rPr lang="en-US" sz="1600" dirty="0">
                <a:solidFill>
                  <a:srgbClr val="0000CC"/>
                </a:solidFill>
              </a:rPr>
              <a:t> local-table)))))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</a:t>
            </a:r>
            <a:r>
              <a:rPr lang="en-US" sz="1600" dirty="0" smtClean="0">
                <a:solidFill>
                  <a:srgbClr val="0000CC"/>
                </a:solidFill>
              </a:rPr>
              <a:t>’ok</a:t>
            </a:r>
            <a:r>
              <a:rPr lang="en-US" sz="1600" dirty="0">
                <a:solidFill>
                  <a:srgbClr val="0000CC"/>
                </a:solidFill>
              </a:rPr>
              <a:t>)</a:t>
            </a:r>
          </a:p>
          <a:p>
            <a:endParaRPr lang="uk-UA" sz="1600" dirty="0" smtClean="0">
              <a:solidFill>
                <a:srgbClr val="0000CC"/>
              </a:solidFill>
            </a:endParaRPr>
          </a:p>
          <a:p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(dispatch m)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cond</a:t>
            </a:r>
            <a:r>
              <a:rPr lang="en-US" sz="1600" dirty="0">
                <a:solidFill>
                  <a:srgbClr val="0000CC"/>
                </a:solidFill>
              </a:rPr>
              <a:t> ((</a:t>
            </a:r>
            <a:r>
              <a:rPr lang="en-US" sz="1600" dirty="0" err="1">
                <a:solidFill>
                  <a:srgbClr val="0000CC"/>
                </a:solidFill>
              </a:rPr>
              <a:t>eq</a:t>
            </a:r>
            <a:r>
              <a:rPr lang="en-US" sz="1600" dirty="0">
                <a:solidFill>
                  <a:srgbClr val="0000CC"/>
                </a:solidFill>
              </a:rPr>
              <a:t>? m ’lookup-proc) lookup)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</a:t>
            </a:r>
            <a:r>
              <a:rPr lang="en-US" sz="1600" dirty="0" smtClean="0">
                <a:solidFill>
                  <a:srgbClr val="0000CC"/>
                </a:solidFill>
              </a:rPr>
              <a:t>((</a:t>
            </a:r>
            <a:r>
              <a:rPr lang="en-US" sz="1600" dirty="0" err="1">
                <a:solidFill>
                  <a:srgbClr val="0000CC"/>
                </a:solidFill>
              </a:rPr>
              <a:t>eq</a:t>
            </a:r>
            <a:r>
              <a:rPr lang="en-US" sz="1600" dirty="0">
                <a:solidFill>
                  <a:srgbClr val="0000CC"/>
                </a:solidFill>
              </a:rPr>
              <a:t>? m ’insert-proc!) insert!)</a:t>
            </a:r>
          </a:p>
          <a:p>
            <a:r>
              <a:rPr lang="ru-RU" sz="1600" dirty="0" smtClean="0">
                <a:solidFill>
                  <a:srgbClr val="0000CC"/>
                </a:solidFill>
              </a:rPr>
              <a:t>             (</a:t>
            </a:r>
            <a:r>
              <a:rPr lang="ru-RU" sz="1600" dirty="0" err="1">
                <a:solidFill>
                  <a:srgbClr val="0000CC"/>
                </a:solidFill>
              </a:rPr>
              <a:t>else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error</a:t>
            </a:r>
            <a:r>
              <a:rPr lang="ru-RU" sz="1600" dirty="0">
                <a:solidFill>
                  <a:srgbClr val="0000CC"/>
                </a:solidFill>
              </a:rPr>
              <a:t> "Неизвестная операция -- TABLE" m))))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</a:t>
            </a:r>
            <a:r>
              <a:rPr lang="en-US" sz="1600" dirty="0" smtClean="0">
                <a:solidFill>
                  <a:srgbClr val="0000CC"/>
                </a:solidFill>
              </a:rPr>
              <a:t>dispatch</a:t>
            </a:r>
            <a:r>
              <a:rPr lang="en-US" sz="1600" dirty="0">
                <a:solidFill>
                  <a:srgbClr val="0000CC"/>
                </a:solidFill>
              </a:rPr>
              <a:t>))</a:t>
            </a:r>
            <a:endParaRPr lang="uk-UA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006140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Джерела</a:t>
            </a:r>
            <a:endParaRPr lang="uk-UA" sz="32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1062335"/>
            <a:ext cx="85725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1. </a:t>
            </a:r>
            <a:r>
              <a:rPr lang="en-US" dirty="0" smtClean="0"/>
              <a:t>Harold Abelson</a:t>
            </a:r>
            <a:r>
              <a:rPr lang="uk-UA" dirty="0" smtClean="0"/>
              <a:t>,</a:t>
            </a:r>
            <a:r>
              <a:rPr lang="en-US" dirty="0" smtClean="0"/>
              <a:t> </a:t>
            </a:r>
            <a:r>
              <a:rPr lang="en-US" dirty="0"/>
              <a:t>Gerald Jay </a:t>
            </a:r>
            <a:r>
              <a:rPr lang="en-US" dirty="0" err="1" smtClean="0"/>
              <a:t>Sussman</a:t>
            </a:r>
            <a:r>
              <a:rPr lang="uk-UA" dirty="0" smtClean="0"/>
              <a:t>,</a:t>
            </a:r>
            <a:r>
              <a:rPr lang="en-US" dirty="0" smtClean="0"/>
              <a:t> </a:t>
            </a:r>
            <a:r>
              <a:rPr lang="en-US" dirty="0"/>
              <a:t>Julie </a:t>
            </a:r>
            <a:r>
              <a:rPr lang="en-US" dirty="0" err="1" smtClean="0"/>
              <a:t>Sussman</a:t>
            </a:r>
            <a:r>
              <a:rPr lang="uk-UA" dirty="0" smtClean="0"/>
              <a:t>. </a:t>
            </a:r>
            <a:r>
              <a:rPr lang="en-US" dirty="0"/>
              <a:t>Structure and Interpretation</a:t>
            </a:r>
          </a:p>
          <a:p>
            <a:r>
              <a:rPr lang="en-US" dirty="0"/>
              <a:t>of Computer </a:t>
            </a:r>
            <a:r>
              <a:rPr lang="en-US" dirty="0" smtClean="0"/>
              <a:t>Programs</a:t>
            </a:r>
            <a:r>
              <a:rPr lang="uk-UA" dirty="0" smtClean="0"/>
              <a:t>. </a:t>
            </a:r>
            <a:r>
              <a:rPr lang="en-US" dirty="0"/>
              <a:t>The MIT </a:t>
            </a:r>
            <a:r>
              <a:rPr lang="en-US" dirty="0" smtClean="0"/>
              <a:t>Press</a:t>
            </a:r>
            <a:r>
              <a:rPr lang="uk-UA" dirty="0" smtClean="0"/>
              <a:t>. 2005 (</a:t>
            </a:r>
            <a:r>
              <a:rPr lang="uk-UA" dirty="0" err="1"/>
              <a:t>Харольд</a:t>
            </a:r>
            <a:r>
              <a:rPr lang="uk-UA" dirty="0"/>
              <a:t> </a:t>
            </a:r>
            <a:r>
              <a:rPr lang="uk-UA" dirty="0" err="1" smtClean="0"/>
              <a:t>Абельсон</a:t>
            </a:r>
            <a:r>
              <a:rPr lang="uk-UA" dirty="0" smtClean="0"/>
              <a:t>, Джеральд </a:t>
            </a:r>
            <a:r>
              <a:rPr lang="uk-UA" dirty="0" err="1" smtClean="0"/>
              <a:t>Джей</a:t>
            </a:r>
            <a:r>
              <a:rPr lang="uk-UA" dirty="0" smtClean="0"/>
              <a:t> </a:t>
            </a:r>
            <a:r>
              <a:rPr lang="uk-UA" dirty="0" err="1" smtClean="0"/>
              <a:t>Сассман</a:t>
            </a:r>
            <a:r>
              <a:rPr lang="uk-UA" dirty="0" smtClean="0"/>
              <a:t>, </a:t>
            </a:r>
            <a:r>
              <a:rPr lang="uk-UA" dirty="0" err="1" smtClean="0"/>
              <a:t>Джули</a:t>
            </a:r>
            <a:r>
              <a:rPr lang="uk-UA" dirty="0" smtClean="0"/>
              <a:t> </a:t>
            </a:r>
            <a:r>
              <a:rPr lang="uk-UA" dirty="0" err="1" smtClean="0"/>
              <a:t>Сассман</a:t>
            </a:r>
            <a:r>
              <a:rPr lang="uk-UA" dirty="0" smtClean="0"/>
              <a:t>. </a:t>
            </a:r>
            <a:r>
              <a:rPr lang="uk-UA" dirty="0"/>
              <a:t>Структура и </a:t>
            </a:r>
            <a:r>
              <a:rPr lang="uk-UA" dirty="0" err="1" smtClean="0"/>
              <a:t>интерпретация</a:t>
            </a:r>
            <a:r>
              <a:rPr lang="uk-UA" dirty="0" smtClean="0"/>
              <a:t> </a:t>
            </a:r>
            <a:r>
              <a:rPr lang="uk-UA" dirty="0" err="1" smtClean="0"/>
              <a:t>компьютерных</a:t>
            </a:r>
            <a:r>
              <a:rPr lang="uk-UA" dirty="0" smtClean="0"/>
              <a:t> </a:t>
            </a:r>
            <a:r>
              <a:rPr lang="uk-UA" dirty="0" err="1" smtClean="0"/>
              <a:t>программ</a:t>
            </a:r>
            <a:r>
              <a:rPr lang="uk-UA" dirty="0" smtClean="0"/>
              <a:t>.</a:t>
            </a:r>
            <a:endParaRPr lang="uk-UA" dirty="0"/>
          </a:p>
          <a:p>
            <a:r>
              <a:rPr lang="uk-UA" dirty="0" smtClean="0"/>
              <a:t>«</a:t>
            </a:r>
            <a:r>
              <a:rPr lang="uk-UA" dirty="0" err="1" smtClean="0"/>
              <a:t>Добросвет</a:t>
            </a:r>
            <a:r>
              <a:rPr lang="uk-UA" dirty="0" smtClean="0"/>
              <a:t>», </a:t>
            </a:r>
            <a:r>
              <a:rPr lang="uk-UA" dirty="0"/>
              <a:t>2006</a:t>
            </a:r>
            <a:r>
              <a:rPr lang="uk-UA" dirty="0" smtClean="0"/>
              <a:t>) </a:t>
            </a:r>
          </a:p>
          <a:p>
            <a:r>
              <a:rPr lang="uk-UA" dirty="0" smtClean="0"/>
              <a:t>2. </a:t>
            </a:r>
            <a:r>
              <a:rPr lang="uk-UA" dirty="0" err="1" smtClean="0"/>
              <a:t>Филд</a:t>
            </a:r>
            <a:r>
              <a:rPr lang="uk-UA" dirty="0" smtClean="0"/>
              <a:t>. А., </a:t>
            </a:r>
            <a:r>
              <a:rPr lang="uk-UA" dirty="0" err="1" smtClean="0"/>
              <a:t>Харрисон</a:t>
            </a:r>
            <a:r>
              <a:rPr lang="uk-UA" dirty="0" smtClean="0"/>
              <a:t>  П. </a:t>
            </a:r>
            <a:r>
              <a:rPr lang="uk-UA" dirty="0" err="1" smtClean="0"/>
              <a:t>Функциональное</a:t>
            </a:r>
            <a:r>
              <a:rPr lang="uk-UA" dirty="0" smtClean="0"/>
              <a:t> </a:t>
            </a:r>
            <a:r>
              <a:rPr lang="uk-UA" dirty="0" err="1" smtClean="0"/>
              <a:t>программирование</a:t>
            </a:r>
            <a:r>
              <a:rPr lang="uk-UA" dirty="0" smtClean="0"/>
              <a:t>. –М.: «Мир», 1993</a:t>
            </a:r>
          </a:p>
          <a:p>
            <a:r>
              <a:rPr lang="uk-UA" dirty="0" smtClean="0"/>
              <a:t>3.</a:t>
            </a:r>
            <a:r>
              <a:rPr lang="ru-RU" dirty="0"/>
              <a:t> </a:t>
            </a:r>
            <a:r>
              <a:rPr lang="ru-RU" dirty="0" smtClean="0"/>
              <a:t>Городня Л. Введение </a:t>
            </a:r>
            <a:r>
              <a:rPr lang="ru-RU" dirty="0"/>
              <a:t>программирование на языке </a:t>
            </a:r>
            <a:r>
              <a:rPr lang="ru-RU" dirty="0" smtClean="0"/>
              <a:t>Лисп. </a:t>
            </a:r>
            <a:r>
              <a:rPr lang="en-US" dirty="0" smtClean="0"/>
              <a:t>http</a:t>
            </a:r>
            <a:r>
              <a:rPr lang="en-US" dirty="0"/>
              <a:t>://ict.edu.ru/ft/005133/prog_lisp.pdf</a:t>
            </a:r>
            <a:r>
              <a:rPr lang="uk-UA" dirty="0" smtClean="0"/>
              <a:t>     </a:t>
            </a:r>
          </a:p>
          <a:p>
            <a:r>
              <a:rPr lang="uk-UA" dirty="0" smtClean="0"/>
              <a:t>4. </a:t>
            </a:r>
            <a:r>
              <a:rPr lang="uk-UA" dirty="0" err="1" smtClean="0"/>
              <a:t>Хювенен</a:t>
            </a:r>
            <a:r>
              <a:rPr lang="uk-UA" dirty="0" smtClean="0"/>
              <a:t> Є.  </a:t>
            </a:r>
            <a:r>
              <a:rPr lang="uk-UA" dirty="0" err="1" smtClean="0"/>
              <a:t>Сеппянен</a:t>
            </a:r>
            <a:r>
              <a:rPr lang="uk-UA" dirty="0" smtClean="0"/>
              <a:t> И. Мир </a:t>
            </a:r>
            <a:r>
              <a:rPr lang="uk-UA" dirty="0" err="1" smtClean="0"/>
              <a:t>Лиспа</a:t>
            </a:r>
            <a:r>
              <a:rPr lang="uk-UA" dirty="0" smtClean="0"/>
              <a:t>. Т.1. </a:t>
            </a:r>
            <a:r>
              <a:rPr lang="uk-UA" dirty="0" err="1" smtClean="0"/>
              <a:t>Введение</a:t>
            </a:r>
            <a:r>
              <a:rPr lang="uk-UA" dirty="0" smtClean="0"/>
              <a:t> в </a:t>
            </a:r>
            <a:r>
              <a:rPr lang="uk-UA" dirty="0" err="1"/>
              <a:t>Л</a:t>
            </a:r>
            <a:r>
              <a:rPr lang="uk-UA" dirty="0" err="1" smtClean="0"/>
              <a:t>исп</a:t>
            </a:r>
            <a:r>
              <a:rPr lang="uk-UA" dirty="0" smtClean="0"/>
              <a:t> и </a:t>
            </a:r>
            <a:r>
              <a:rPr lang="uk-UA" dirty="0" err="1" smtClean="0"/>
              <a:t>функциональное</a:t>
            </a:r>
            <a:r>
              <a:rPr lang="uk-UA" dirty="0" smtClean="0"/>
              <a:t> </a:t>
            </a:r>
            <a:r>
              <a:rPr lang="uk-UA" dirty="0" err="1" smtClean="0"/>
              <a:t>программирование</a:t>
            </a:r>
            <a:r>
              <a:rPr lang="uk-UA" dirty="0" smtClean="0"/>
              <a:t>. 1990 </a:t>
            </a:r>
            <a:r>
              <a:rPr lang="en-US" dirty="0" smtClean="0">
                <a:hlinkClick r:id="rId2"/>
              </a:rPr>
              <a:t>bydlokoder.ru/</a:t>
            </a:r>
            <a:r>
              <a:rPr lang="en-US" dirty="0" err="1" smtClean="0">
                <a:hlinkClick r:id="rId2"/>
              </a:rPr>
              <a:t>index.php?p</a:t>
            </a:r>
            <a:r>
              <a:rPr lang="en-US" dirty="0" smtClean="0">
                <a:hlinkClick r:id="rId2"/>
              </a:rPr>
              <a:t>=</a:t>
            </a:r>
            <a:r>
              <a:rPr lang="en-US" dirty="0" err="1" smtClean="0">
                <a:hlinkClick r:id="rId2"/>
              </a:rPr>
              <a:t>books_LISP</a:t>
            </a:r>
            <a:endParaRPr lang="uk-UA" dirty="0" smtClean="0">
              <a:hlinkClick r:id="rId2"/>
            </a:endParaRPr>
          </a:p>
          <a:p>
            <a:pPr fontAlgn="base"/>
            <a:r>
              <a:rPr lang="uk-UA" dirty="0" smtClean="0"/>
              <a:t>5. </a:t>
            </a:r>
            <a:r>
              <a:rPr lang="ru-RU" i="1" dirty="0" err="1"/>
              <a:t>Кристиан</a:t>
            </a:r>
            <a:r>
              <a:rPr lang="ru-RU" i="1" dirty="0"/>
              <a:t> </a:t>
            </a:r>
            <a:r>
              <a:rPr lang="ru-RU" i="1" dirty="0" err="1" smtClean="0"/>
              <a:t>Кеннек</a:t>
            </a:r>
            <a:r>
              <a:rPr lang="ru-RU" b="1" i="1" dirty="0" smtClean="0"/>
              <a:t>. </a:t>
            </a:r>
            <a:r>
              <a:rPr lang="ru-RU" dirty="0" smtClean="0"/>
              <a:t>Интерпретация Лиспа </a:t>
            </a:r>
            <a:r>
              <a:rPr lang="ru-RU" dirty="0"/>
              <a:t>и </a:t>
            </a:r>
            <a:r>
              <a:rPr lang="ru-RU" dirty="0" err="1" smtClean="0"/>
              <a:t>Scheme</a:t>
            </a:r>
            <a:r>
              <a:rPr lang="ru-RU" dirty="0" smtClean="0"/>
              <a:t>. </a:t>
            </a:r>
            <a:r>
              <a:rPr lang="ru-RU" dirty="0" err="1" smtClean="0"/>
              <a:t>Електронний</a:t>
            </a:r>
            <a:r>
              <a:rPr lang="ru-RU" dirty="0" smtClean="0"/>
              <a:t> ресурс. Режим доступу: </a:t>
            </a:r>
            <a:r>
              <a:rPr lang="en-US" dirty="0">
                <a:hlinkClick r:id="rId3"/>
              </a:rPr>
              <a:t>http://blog.ilammy.net/lisp</a:t>
            </a:r>
            <a:r>
              <a:rPr lang="en-US" dirty="0" smtClean="0">
                <a:hlinkClick r:id="rId3"/>
              </a:rPr>
              <a:t>/</a:t>
            </a:r>
            <a:r>
              <a:rPr lang="uk-UA" dirty="0" smtClean="0"/>
              <a:t> </a:t>
            </a:r>
            <a:endParaRPr lang="ru-RU" dirty="0"/>
          </a:p>
          <a:p>
            <a:endParaRPr lang="en-US" dirty="0">
              <a:hlinkClick r:id="rId2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34865098"/>
      </p:ext>
    </p:extLst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39</a:t>
            </a:fld>
            <a:endParaRPr lang="ru-RU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289" y="1667740"/>
            <a:ext cx="3571875" cy="2386013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ru-RU" sz="3200" i="0" dirty="0" err="1" smtClean="0"/>
              <a:t>Дякую</a:t>
            </a:r>
            <a:r>
              <a:rPr lang="ru-RU" sz="3200" i="0" dirty="0" smtClean="0"/>
              <a:t> за </a:t>
            </a:r>
            <a:r>
              <a:rPr lang="ru-RU" sz="3200" i="0" dirty="0" err="1" smtClean="0"/>
              <a:t>увагу</a:t>
            </a:r>
            <a:r>
              <a:rPr lang="ru-RU" sz="3200" i="0" dirty="0" smtClean="0"/>
              <a:t/>
            </a:r>
            <a:br>
              <a:rPr lang="ru-RU" sz="3200" i="0" dirty="0" smtClean="0"/>
            </a:br>
            <a:r>
              <a:rPr lang="ru-RU" sz="3200" i="0" dirty="0" smtClean="0"/>
              <a:t/>
            </a:r>
            <a:br>
              <a:rPr lang="ru-RU" sz="3200" i="0" dirty="0" smtClean="0"/>
            </a:br>
            <a:r>
              <a:rPr lang="ru-RU" sz="3200" i="0" smtClean="0"/>
              <a:t>доц. Ковалюк</a:t>
            </a:r>
            <a:r>
              <a:rPr lang="ru-RU" sz="3200" i="0" dirty="0" smtClean="0"/>
              <a:t> Т.В.</a:t>
            </a:r>
            <a:br>
              <a:rPr lang="ru-RU" sz="3200" i="0" dirty="0" smtClean="0"/>
            </a:br>
            <a:r>
              <a:rPr lang="en-US" sz="3200" i="0" dirty="0" smtClean="0"/>
              <a:t/>
            </a:r>
            <a:br>
              <a:rPr lang="en-US" sz="3200" i="0" dirty="0" smtClean="0"/>
            </a:br>
            <a:r>
              <a:rPr lang="en-US" sz="3200" i="0" dirty="0" smtClean="0"/>
              <a:t>tkovalyuk@ukr.net</a:t>
            </a:r>
            <a:endParaRPr lang="ru-RU" sz="3200" i="0" dirty="0" smtClean="0"/>
          </a:p>
        </p:txBody>
      </p:sp>
    </p:spTree>
    <p:extLst>
      <p:ext uri="{BB962C8B-B14F-4D97-AF65-F5344CB8AC3E}">
        <p14:creationId xmlns:p14="http://schemas.microsoft.com/office/powerpoint/2010/main" val="2646110609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778133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uk-UA" sz="3200" b="1" dirty="0">
              <a:solidFill>
                <a:prstClr val="black"/>
              </a:solidFill>
            </a:endParaRP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>
              <a:ea typeface="Palatino Linotype" panose="0204050205050503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7285" y="1128664"/>
            <a:ext cx="88767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2400" b="1" dirty="0"/>
          </a:p>
          <a:p>
            <a:endParaRPr lang="uk-UA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85635"/>
            <a:ext cx="9116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Функції роботи зі списками </a:t>
            </a:r>
            <a:endParaRPr lang="ru-RU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344513"/>
              </p:ext>
            </p:extLst>
          </p:nvPr>
        </p:nvGraphicFramePr>
        <p:xfrm>
          <a:off x="133642" y="1913494"/>
          <a:ext cx="8849144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186"/>
                <a:gridCol w="762395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 smtClean="0">
                          <a:solidFill>
                            <a:schemeClr val="tx1"/>
                          </a:solidFill>
                        </a:rPr>
                        <a:t>Функції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b="1" dirty="0" smtClean="0">
                          <a:solidFill>
                            <a:schemeClr val="tx1"/>
                          </a:solidFill>
                        </a:rPr>
                        <a:t>Семантика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map 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b="0" dirty="0" smtClean="0"/>
                        <a:t>В</a:t>
                      </a:r>
                      <a:r>
                        <a:rPr lang="ru-RU" sz="2000" b="0" dirty="0" err="1" smtClean="0"/>
                        <a:t>икористовується</a:t>
                      </a:r>
                      <a:r>
                        <a:rPr lang="ru-RU" sz="2000" b="0" dirty="0" smtClean="0"/>
                        <a:t> для </a:t>
                      </a:r>
                      <a:r>
                        <a:rPr lang="ru-RU" sz="2000" b="0" dirty="0" err="1" smtClean="0"/>
                        <a:t>перетворення</a:t>
                      </a:r>
                      <a:r>
                        <a:rPr lang="ru-RU" sz="2000" b="0" dirty="0" smtClean="0"/>
                        <a:t> одного </a:t>
                      </a:r>
                      <a:r>
                        <a:rPr lang="ru-RU" sz="2000" b="0" dirty="0" err="1" smtClean="0"/>
                        <a:t>або</a:t>
                      </a:r>
                      <a:r>
                        <a:rPr lang="ru-RU" sz="2000" b="0" dirty="0" smtClean="0"/>
                        <a:t> </a:t>
                      </a:r>
                      <a:r>
                        <a:rPr lang="ru-RU" sz="2000" b="0" dirty="0" err="1" smtClean="0"/>
                        <a:t>декількох</a:t>
                      </a:r>
                      <a:r>
                        <a:rPr lang="ru-RU" sz="2000" b="0" dirty="0" smtClean="0"/>
                        <a:t> </a:t>
                      </a:r>
                      <a:r>
                        <a:rPr lang="ru-RU" sz="2000" b="0" dirty="0" err="1" smtClean="0"/>
                        <a:t>списків</a:t>
                      </a:r>
                      <a:r>
                        <a:rPr lang="ru-RU" sz="2000" b="0" dirty="0" smtClean="0"/>
                        <a:t> в </a:t>
                      </a:r>
                      <a:r>
                        <a:rPr lang="ru-RU" sz="2000" b="0" dirty="0" err="1" smtClean="0"/>
                        <a:t>інший</a:t>
                      </a:r>
                      <a:r>
                        <a:rPr lang="ru-RU" sz="2000" b="0" dirty="0" smtClean="0"/>
                        <a:t> шляхом </a:t>
                      </a:r>
                      <a:r>
                        <a:rPr lang="ru-RU" sz="2000" b="0" dirty="0" err="1" smtClean="0"/>
                        <a:t>послідовного</a:t>
                      </a:r>
                      <a:r>
                        <a:rPr lang="ru-RU" sz="2000" b="0" dirty="0" smtClean="0"/>
                        <a:t> </a:t>
                      </a:r>
                      <a:r>
                        <a:rPr lang="ru-RU" sz="2000" b="0" dirty="0" err="1" smtClean="0"/>
                        <a:t>застосування</a:t>
                      </a:r>
                      <a:r>
                        <a:rPr lang="ru-RU" sz="2000" b="0" dirty="0" smtClean="0"/>
                        <a:t> </a:t>
                      </a:r>
                      <a:r>
                        <a:rPr lang="ru-RU" sz="2000" b="0" dirty="0" err="1" smtClean="0"/>
                        <a:t>заданої</a:t>
                      </a:r>
                      <a:r>
                        <a:rPr lang="ru-RU" sz="2000" b="0" dirty="0" smtClean="0"/>
                        <a:t> </a:t>
                      </a:r>
                      <a:r>
                        <a:rPr lang="ru-RU" sz="2000" b="0" dirty="0" err="1" smtClean="0"/>
                        <a:t>функції</a:t>
                      </a:r>
                      <a:r>
                        <a:rPr lang="ru-RU" sz="2000" b="0" dirty="0" smtClean="0"/>
                        <a:t> до кожного </a:t>
                      </a:r>
                      <a:r>
                        <a:rPr lang="ru-RU" sz="2000" b="0" dirty="0" err="1" smtClean="0"/>
                        <a:t>елементу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fold</a:t>
                      </a:r>
                    </a:p>
                    <a:p>
                      <a:pPr algn="l"/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 smtClean="0">
                          <a:solidFill>
                            <a:schemeClr val="tx1"/>
                          </a:solidFill>
                        </a:rPr>
                        <a:t>Fold "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спресовує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" заданий список до одного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значення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Працює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це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так: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користувач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задає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початкове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значення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результату (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т.зв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. "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акумулятор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"), і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функцію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, яка на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вхід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отримує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поточне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значення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акумулятора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і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черговий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елемент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зі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списку, а на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виході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видає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нове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значення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акумулятора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. Як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тільки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ми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дісталися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до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кінця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списку,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отримуємо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назад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акумулятор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unfold</a:t>
                      </a:r>
                    </a:p>
                    <a:p>
                      <a:pPr algn="l"/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 smtClean="0">
                          <a:solidFill>
                            <a:schemeClr val="tx1"/>
                          </a:solidFill>
                        </a:rPr>
                        <a:t>Unfold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діє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протилежно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800" b="0" dirty="0" smtClean="0">
                          <a:solidFill>
                            <a:schemeClr val="tx1"/>
                          </a:solidFill>
                        </a:rPr>
                        <a:t>fold: 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вона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розгортає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список з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даних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користувача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задається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початкове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значення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змінної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умова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закінчення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циклу і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модифікація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змінної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на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кожній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ітерації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циклу. У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підсумку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тримуємо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список,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що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складається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з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усіх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значень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цієї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змінної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, в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яких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вона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встигла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побувати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253409" y="1160886"/>
            <a:ext cx="8609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US" dirty="0"/>
              <a:t>C</a:t>
            </a:r>
            <a:r>
              <a:rPr lang="uk-UA" dirty="0" err="1"/>
              <a:t>труктура</a:t>
            </a:r>
            <a:r>
              <a:rPr lang="uk-UA" dirty="0"/>
              <a:t> </a:t>
            </a:r>
            <a:r>
              <a:rPr lang="en-US" dirty="0"/>
              <a:t>lisp (c</a:t>
            </a:r>
            <a:r>
              <a:rPr lang="uk-UA" dirty="0"/>
              <a:t>писок</a:t>
            </a:r>
            <a:r>
              <a:rPr lang="en-US" dirty="0"/>
              <a:t>)</a:t>
            </a:r>
            <a:r>
              <a:rPr lang="uk-UA" dirty="0"/>
              <a:t> вбудована в мови функціонального програмування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55684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5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5635"/>
            <a:ext cx="9116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Вектори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9029" y="979491"/>
            <a:ext cx="9017399" cy="3888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000" b="1" dirty="0" err="1" smtClean="0">
                <a:solidFill>
                  <a:srgbClr val="0000CC"/>
                </a:solidFill>
              </a:rPr>
              <a:t>Вектори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/>
              <a:t>-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b="1" dirty="0" err="1"/>
              <a:t>різнорідні</a:t>
            </a:r>
            <a:r>
              <a:rPr lang="ru-RU" sz="2000" b="1" dirty="0"/>
              <a:t> </a:t>
            </a:r>
            <a:r>
              <a:rPr lang="ru-RU" sz="2000" b="1" dirty="0" err="1"/>
              <a:t>структури</a:t>
            </a:r>
            <a:r>
              <a:rPr lang="ru-RU" sz="2000" dirty="0"/>
              <a:t>, </a:t>
            </a:r>
            <a:r>
              <a:rPr lang="ru-RU" sz="2000" dirty="0" err="1"/>
              <a:t>елементи</a:t>
            </a:r>
            <a:r>
              <a:rPr lang="ru-RU" sz="2000" dirty="0"/>
              <a:t> </a:t>
            </a:r>
            <a:r>
              <a:rPr lang="ru-RU" sz="2000" dirty="0" err="1"/>
              <a:t>яких</a:t>
            </a:r>
            <a:r>
              <a:rPr lang="ru-RU" sz="2000" dirty="0"/>
              <a:t> </a:t>
            </a:r>
            <a:r>
              <a:rPr lang="ru-RU" sz="2000" dirty="0" err="1"/>
              <a:t>індексуються</a:t>
            </a:r>
            <a:r>
              <a:rPr lang="ru-RU" sz="2000" dirty="0"/>
              <a:t> </a:t>
            </a:r>
            <a:r>
              <a:rPr lang="ru-RU" sz="2000" dirty="0" err="1"/>
              <a:t>цілими</a:t>
            </a:r>
            <a:r>
              <a:rPr lang="ru-RU" sz="2000" dirty="0"/>
              <a:t> числами. </a:t>
            </a:r>
            <a:endParaRPr lang="ru-RU" sz="2000" dirty="0" smtClean="0"/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000" dirty="0" smtClean="0"/>
              <a:t>Вектор</a:t>
            </a:r>
            <a:r>
              <a:rPr lang="ru-RU" sz="2000" dirty="0"/>
              <a:t>, як правило, </a:t>
            </a:r>
            <a:r>
              <a:rPr lang="ru-RU" sz="2000" b="1" dirty="0" err="1"/>
              <a:t>займає</a:t>
            </a:r>
            <a:r>
              <a:rPr lang="ru-RU" sz="2000" b="1" dirty="0"/>
              <a:t> </a:t>
            </a:r>
            <a:r>
              <a:rPr lang="ru-RU" sz="2000" b="1" dirty="0" err="1"/>
              <a:t>менше</a:t>
            </a:r>
            <a:r>
              <a:rPr lang="ru-RU" sz="2000" b="1" dirty="0"/>
              <a:t> </a:t>
            </a:r>
            <a:r>
              <a:rPr lang="ru-RU" sz="2000" b="1" dirty="0" err="1"/>
              <a:t>місця</a:t>
            </a:r>
            <a:r>
              <a:rPr lang="ru-RU" sz="2000" dirty="0"/>
              <a:t>, </a:t>
            </a:r>
            <a:r>
              <a:rPr lang="ru-RU" sz="2000" dirty="0" err="1"/>
              <a:t>ніж</a:t>
            </a:r>
            <a:r>
              <a:rPr lang="ru-RU" sz="2000" dirty="0"/>
              <a:t> список </a:t>
            </a:r>
            <a:r>
              <a:rPr lang="ru-RU" sz="2000" dirty="0" err="1"/>
              <a:t>однакової</a:t>
            </a:r>
            <a:r>
              <a:rPr lang="ru-RU" sz="2000" dirty="0"/>
              <a:t> </a:t>
            </a:r>
            <a:r>
              <a:rPr lang="ru-RU" sz="2000" dirty="0" err="1"/>
              <a:t>довжини</a:t>
            </a:r>
            <a:r>
              <a:rPr lang="ru-RU" sz="2000" dirty="0"/>
              <a:t>, і </a:t>
            </a:r>
            <a:r>
              <a:rPr lang="ru-RU" sz="2000" b="1" dirty="0" err="1"/>
              <a:t>середній</a:t>
            </a:r>
            <a:r>
              <a:rPr lang="ru-RU" sz="2000" b="1" dirty="0"/>
              <a:t> час</a:t>
            </a:r>
            <a:r>
              <a:rPr lang="ru-RU" sz="2000" dirty="0"/>
              <a:t>, </a:t>
            </a:r>
            <a:r>
              <a:rPr lang="ru-RU" sz="2000" dirty="0" err="1"/>
              <a:t>необхідний</a:t>
            </a:r>
            <a:r>
              <a:rPr lang="ru-RU" sz="2000" dirty="0"/>
              <a:t> для доступу до </a:t>
            </a:r>
            <a:r>
              <a:rPr lang="ru-RU" sz="2000" dirty="0" err="1"/>
              <a:t>випадково</a:t>
            </a:r>
            <a:r>
              <a:rPr lang="ru-RU" sz="2000" dirty="0"/>
              <a:t> </a:t>
            </a:r>
            <a:r>
              <a:rPr lang="ru-RU" sz="2000" dirty="0" err="1"/>
              <a:t>обраного</a:t>
            </a:r>
            <a:r>
              <a:rPr lang="ru-RU" sz="2000" dirty="0"/>
              <a:t> </a:t>
            </a:r>
            <a:r>
              <a:rPr lang="ru-RU" sz="2000" dirty="0" err="1"/>
              <a:t>елемента</a:t>
            </a:r>
            <a:r>
              <a:rPr lang="ru-RU" sz="2000" dirty="0"/>
              <a:t>, </a:t>
            </a:r>
            <a:r>
              <a:rPr lang="ru-RU" sz="2000" dirty="0" err="1"/>
              <a:t>зазвичай</a:t>
            </a:r>
            <a:r>
              <a:rPr lang="ru-RU" sz="2000" dirty="0"/>
              <a:t> </a:t>
            </a:r>
            <a:r>
              <a:rPr lang="ru-RU" sz="2000" b="1" dirty="0" err="1"/>
              <a:t>менший</a:t>
            </a:r>
            <a:r>
              <a:rPr lang="ru-RU" sz="2000" dirty="0"/>
              <a:t> для вектора, </a:t>
            </a:r>
            <a:r>
              <a:rPr lang="ru-RU" sz="2000" dirty="0" err="1"/>
              <a:t>ніж</a:t>
            </a:r>
            <a:r>
              <a:rPr lang="ru-RU" sz="2000" dirty="0"/>
              <a:t> для списку.</a:t>
            </a: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000" b="1" dirty="0" err="1" smtClean="0">
                <a:solidFill>
                  <a:srgbClr val="0000CC"/>
                </a:solidFill>
              </a:rPr>
              <a:t>Довжина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>
                <a:solidFill>
                  <a:srgbClr val="0000CC"/>
                </a:solidFill>
              </a:rPr>
              <a:t>вектора </a:t>
            </a:r>
            <a:r>
              <a:rPr lang="ru-RU" sz="2000" dirty="0"/>
              <a:t>-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кількість</a:t>
            </a:r>
            <a:r>
              <a:rPr lang="ru-RU" sz="2000" dirty="0"/>
              <a:t> </a:t>
            </a:r>
            <a:r>
              <a:rPr lang="ru-RU" sz="2000" dirty="0" err="1"/>
              <a:t>елементів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він</a:t>
            </a:r>
            <a:r>
              <a:rPr lang="ru-RU" sz="2000" dirty="0"/>
              <a:t> </a:t>
            </a:r>
            <a:r>
              <a:rPr lang="ru-RU" sz="2000" dirty="0" err="1"/>
              <a:t>містить</a:t>
            </a:r>
            <a:r>
              <a:rPr lang="ru-RU" sz="2000" dirty="0"/>
              <a:t>. </a:t>
            </a:r>
            <a:r>
              <a:rPr lang="ru-RU" sz="2000" dirty="0" err="1"/>
              <a:t>Це</a:t>
            </a:r>
            <a:r>
              <a:rPr lang="ru-RU" sz="2000" dirty="0"/>
              <a:t> число є </a:t>
            </a:r>
            <a:r>
              <a:rPr lang="ru-RU" sz="2000" dirty="0" err="1"/>
              <a:t>невід’ємним</a:t>
            </a:r>
            <a:r>
              <a:rPr lang="ru-RU" sz="2000" dirty="0"/>
              <a:t> </a:t>
            </a:r>
            <a:r>
              <a:rPr lang="ru-RU" sz="2000" dirty="0" err="1"/>
              <a:t>цілим</a:t>
            </a:r>
            <a:r>
              <a:rPr lang="ru-RU" sz="2000" dirty="0"/>
              <a:t> числом, яке </a:t>
            </a:r>
            <a:r>
              <a:rPr lang="ru-RU" sz="2000" b="1" dirty="0" err="1"/>
              <a:t>фіксується</a:t>
            </a:r>
            <a:r>
              <a:rPr lang="ru-RU" sz="2000" b="1" dirty="0"/>
              <a:t> при </a:t>
            </a:r>
            <a:r>
              <a:rPr lang="ru-RU" sz="2000" b="1" dirty="0" err="1"/>
              <a:t>створенні</a:t>
            </a:r>
            <a:r>
              <a:rPr lang="ru-RU" sz="2000" b="1" dirty="0"/>
              <a:t> вектора</a:t>
            </a:r>
            <a:r>
              <a:rPr lang="ru-RU" sz="2000" dirty="0"/>
              <a:t>. </a:t>
            </a:r>
            <a:endParaRPr lang="ru-RU" sz="2000" dirty="0" smtClean="0"/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000" b="1" dirty="0" err="1" smtClean="0">
                <a:solidFill>
                  <a:srgbClr val="0000CC"/>
                </a:solidFill>
              </a:rPr>
              <a:t>Дійсні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індекси</a:t>
            </a:r>
            <a:r>
              <a:rPr lang="ru-RU" sz="2000" b="1" dirty="0">
                <a:solidFill>
                  <a:srgbClr val="0000CC"/>
                </a:solidFill>
              </a:rPr>
              <a:t> вектора </a:t>
            </a:r>
            <a:r>
              <a:rPr lang="ru-RU" sz="2000" dirty="0"/>
              <a:t>-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точні</a:t>
            </a:r>
            <a:r>
              <a:rPr lang="ru-RU" sz="2000" dirty="0"/>
              <a:t> </a:t>
            </a:r>
            <a:r>
              <a:rPr lang="ru-RU" sz="2000" dirty="0" err="1"/>
              <a:t>невід’ємні</a:t>
            </a:r>
            <a:r>
              <a:rPr lang="ru-RU" sz="2000" dirty="0"/>
              <a:t> </a:t>
            </a:r>
            <a:r>
              <a:rPr lang="ru-RU" sz="2000" dirty="0" err="1"/>
              <a:t>цілі</a:t>
            </a:r>
            <a:r>
              <a:rPr lang="ru-RU" sz="2000" dirty="0"/>
              <a:t> числа, </a:t>
            </a:r>
            <a:r>
              <a:rPr lang="ru-RU" sz="2000" dirty="0" err="1"/>
              <a:t>менші</a:t>
            </a:r>
            <a:r>
              <a:rPr lang="ru-RU" sz="2000" dirty="0"/>
              <a:t> за </a:t>
            </a:r>
            <a:r>
              <a:rPr lang="ru-RU" sz="2000" dirty="0" err="1"/>
              <a:t>довжину</a:t>
            </a:r>
            <a:r>
              <a:rPr lang="ru-RU" sz="2000" dirty="0"/>
              <a:t> вектора. </a:t>
            </a:r>
            <a:endParaRPr lang="ru-RU" sz="2000" dirty="0" smtClean="0"/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000" b="1" dirty="0" smtClean="0"/>
              <a:t>Перший </a:t>
            </a:r>
            <a:r>
              <a:rPr lang="ru-RU" sz="2000" b="1" dirty="0" err="1"/>
              <a:t>елемент</a:t>
            </a:r>
            <a:r>
              <a:rPr lang="ru-RU" sz="2000" b="1" dirty="0"/>
              <a:t> </a:t>
            </a:r>
            <a:r>
              <a:rPr lang="ru-RU" sz="2000" dirty="0"/>
              <a:t>у </a:t>
            </a:r>
            <a:r>
              <a:rPr lang="ru-RU" sz="2000" dirty="0" err="1"/>
              <a:t>векторі</a:t>
            </a:r>
            <a:r>
              <a:rPr lang="ru-RU" sz="2000" dirty="0"/>
              <a:t> </a:t>
            </a:r>
            <a:r>
              <a:rPr lang="ru-RU" sz="2000" dirty="0" err="1"/>
              <a:t>індексується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0000CC"/>
                </a:solidFill>
              </a:rPr>
              <a:t>нулем</a:t>
            </a:r>
            <a:r>
              <a:rPr lang="ru-RU" sz="2000" dirty="0"/>
              <a:t>, а </a:t>
            </a:r>
            <a:r>
              <a:rPr lang="ru-RU" sz="2000" dirty="0" err="1"/>
              <a:t>останній</a:t>
            </a:r>
            <a:r>
              <a:rPr lang="ru-RU" sz="2000" dirty="0"/>
              <a:t> </a:t>
            </a:r>
            <a:r>
              <a:rPr lang="ru-RU" sz="2000" dirty="0" err="1"/>
              <a:t>елемент</a:t>
            </a:r>
            <a:r>
              <a:rPr lang="ru-RU" sz="2000" dirty="0"/>
              <a:t> </a:t>
            </a:r>
            <a:r>
              <a:rPr lang="ru-RU" sz="2000" dirty="0" err="1"/>
              <a:t>індексується</a:t>
            </a:r>
            <a:r>
              <a:rPr lang="ru-RU" sz="2000" dirty="0"/>
              <a:t> на </a:t>
            </a:r>
            <a:r>
              <a:rPr lang="ru-RU" sz="2000" dirty="0" err="1" smtClean="0"/>
              <a:t>одиницю</a:t>
            </a:r>
            <a:r>
              <a:rPr lang="ru-RU" sz="2000" dirty="0" smtClean="0"/>
              <a:t> </a:t>
            </a:r>
            <a:r>
              <a:rPr lang="ru-RU" sz="2000" dirty="0" err="1"/>
              <a:t>менше</a:t>
            </a:r>
            <a:r>
              <a:rPr lang="ru-RU" sz="2000" dirty="0"/>
              <a:t> </a:t>
            </a:r>
            <a:r>
              <a:rPr lang="ru-RU" sz="2000" dirty="0" err="1"/>
              <a:t>довжини</a:t>
            </a:r>
            <a:r>
              <a:rPr lang="ru-RU" sz="2000" dirty="0"/>
              <a:t> вектора</a:t>
            </a:r>
            <a:r>
              <a:rPr lang="ru-RU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72062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002406" y="87868"/>
            <a:ext cx="1831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>
                <a:solidFill>
                  <a:schemeClr val="bg1"/>
                </a:solidFill>
              </a:rPr>
              <a:t>Вектори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78133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uk-UA" sz="3200" b="1" dirty="0">
              <a:solidFill>
                <a:prstClr val="black"/>
              </a:solidFill>
            </a:endParaRP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>
              <a:ea typeface="Palatino Linotype" panose="0204050205050503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3643" y="1081163"/>
            <a:ext cx="8876713" cy="2472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000" dirty="0" err="1"/>
              <a:t>Вектори</a:t>
            </a:r>
            <a:r>
              <a:rPr lang="ru-RU" sz="2000" dirty="0"/>
              <a:t> </a:t>
            </a:r>
            <a:r>
              <a:rPr lang="ru-RU" sz="2000" dirty="0" err="1"/>
              <a:t>записуються</a:t>
            </a:r>
            <a:r>
              <a:rPr lang="ru-RU" sz="2000" dirty="0"/>
              <a:t> </a:t>
            </a:r>
            <a:r>
              <a:rPr lang="ru-RU" sz="2000" dirty="0" err="1"/>
              <a:t>із</a:t>
            </a:r>
            <a:r>
              <a:rPr lang="ru-RU" sz="2000" dirty="0"/>
              <a:t> </a:t>
            </a:r>
            <a:r>
              <a:rPr lang="ru-RU" sz="2000" dirty="0" err="1"/>
              <a:t>позначенням</a:t>
            </a:r>
            <a:r>
              <a:rPr lang="ru-RU" sz="2000" dirty="0"/>
              <a:t> </a:t>
            </a:r>
            <a:r>
              <a:rPr lang="ru-RU" sz="2000" b="1" dirty="0">
                <a:solidFill>
                  <a:srgbClr val="0000CC"/>
                </a:solidFill>
              </a:rPr>
              <a:t># (</a:t>
            </a:r>
            <a:r>
              <a:rPr lang="ru-RU" sz="2000" b="1" dirty="0" err="1">
                <a:solidFill>
                  <a:srgbClr val="0000CC"/>
                </a:solidFill>
              </a:rPr>
              <a:t>obj</a:t>
            </a:r>
            <a:r>
              <a:rPr lang="ru-RU" sz="2000" b="1" dirty="0">
                <a:solidFill>
                  <a:srgbClr val="0000CC"/>
                </a:solidFill>
              </a:rPr>
              <a:t> ...). </a:t>
            </a:r>
          </a:p>
          <a:p>
            <a:pPr>
              <a:spcAft>
                <a:spcPts val="800"/>
              </a:spcAft>
            </a:pPr>
            <a:r>
              <a:rPr lang="ru-RU" sz="2000" dirty="0" err="1">
                <a:solidFill>
                  <a:srgbClr val="009900"/>
                </a:solidFill>
              </a:rPr>
              <a:t>Наприклад</a:t>
            </a:r>
            <a:r>
              <a:rPr lang="ru-RU" sz="2000" dirty="0">
                <a:solidFill>
                  <a:srgbClr val="009900"/>
                </a:solidFill>
              </a:rPr>
              <a:t>, вектор </a:t>
            </a:r>
            <a:r>
              <a:rPr lang="ru-RU" sz="2000" dirty="0" err="1">
                <a:solidFill>
                  <a:srgbClr val="009900"/>
                </a:solidFill>
              </a:rPr>
              <a:t>довжиною</a:t>
            </a:r>
            <a:r>
              <a:rPr lang="ru-RU" sz="2000" dirty="0">
                <a:solidFill>
                  <a:srgbClr val="009900"/>
                </a:solidFill>
              </a:rPr>
              <a:t> 3, </a:t>
            </a:r>
            <a:r>
              <a:rPr lang="ru-RU" sz="2000" dirty="0" err="1">
                <a:solidFill>
                  <a:srgbClr val="009900"/>
                </a:solidFill>
              </a:rPr>
              <a:t>що</a:t>
            </a:r>
            <a:r>
              <a:rPr lang="ru-RU" sz="2000" dirty="0">
                <a:solidFill>
                  <a:srgbClr val="009900"/>
                </a:solidFill>
              </a:rPr>
              <a:t> </a:t>
            </a:r>
            <a:r>
              <a:rPr lang="ru-RU" sz="2000" dirty="0" err="1">
                <a:solidFill>
                  <a:srgbClr val="009900"/>
                </a:solidFill>
              </a:rPr>
              <a:t>містить</a:t>
            </a:r>
            <a:r>
              <a:rPr lang="ru-RU" sz="2000" dirty="0">
                <a:solidFill>
                  <a:srgbClr val="009900"/>
                </a:solidFill>
              </a:rPr>
              <a:t> </a:t>
            </a:r>
            <a:r>
              <a:rPr lang="ru-RU" sz="2000" dirty="0" err="1">
                <a:solidFill>
                  <a:srgbClr val="009900"/>
                </a:solidFill>
              </a:rPr>
              <a:t>нульове</a:t>
            </a:r>
            <a:r>
              <a:rPr lang="ru-RU" sz="2000" dirty="0">
                <a:solidFill>
                  <a:srgbClr val="009900"/>
                </a:solidFill>
              </a:rPr>
              <a:t> </a:t>
            </a:r>
            <a:r>
              <a:rPr lang="ru-RU" sz="2000" dirty="0" err="1">
                <a:solidFill>
                  <a:srgbClr val="009900"/>
                </a:solidFill>
              </a:rPr>
              <a:t>значення</a:t>
            </a:r>
            <a:r>
              <a:rPr lang="ru-RU" sz="2000" dirty="0">
                <a:solidFill>
                  <a:srgbClr val="009900"/>
                </a:solidFill>
              </a:rPr>
              <a:t> в </a:t>
            </a:r>
            <a:r>
              <a:rPr lang="ru-RU" sz="2000" dirty="0" err="1">
                <a:solidFill>
                  <a:srgbClr val="009900"/>
                </a:solidFill>
              </a:rPr>
              <a:t>індексі</a:t>
            </a:r>
            <a:r>
              <a:rPr lang="ru-RU" sz="2000" dirty="0">
                <a:solidFill>
                  <a:srgbClr val="009900"/>
                </a:solidFill>
              </a:rPr>
              <a:t> 0, список (2 2 2 2) в </a:t>
            </a:r>
            <a:r>
              <a:rPr lang="ru-RU" sz="2000" dirty="0" err="1">
                <a:solidFill>
                  <a:srgbClr val="009900"/>
                </a:solidFill>
              </a:rPr>
              <a:t>індексі</a:t>
            </a:r>
            <a:r>
              <a:rPr lang="ru-RU" sz="2000" dirty="0">
                <a:solidFill>
                  <a:srgbClr val="009900"/>
                </a:solidFill>
              </a:rPr>
              <a:t> 1 та рядок "Анна" в </a:t>
            </a:r>
            <a:r>
              <a:rPr lang="ru-RU" sz="2000" dirty="0" err="1">
                <a:solidFill>
                  <a:srgbClr val="009900"/>
                </a:solidFill>
              </a:rPr>
              <a:t>індексі</a:t>
            </a:r>
            <a:r>
              <a:rPr lang="ru-RU" sz="2000" dirty="0">
                <a:solidFill>
                  <a:srgbClr val="009900"/>
                </a:solidFill>
              </a:rPr>
              <a:t> 2, </a:t>
            </a:r>
            <a:r>
              <a:rPr lang="ru-RU" sz="2000" dirty="0" err="1">
                <a:solidFill>
                  <a:srgbClr val="009900"/>
                </a:solidFill>
              </a:rPr>
              <a:t>можна</a:t>
            </a:r>
            <a:r>
              <a:rPr lang="ru-RU" sz="2000" dirty="0">
                <a:solidFill>
                  <a:srgbClr val="009900"/>
                </a:solidFill>
              </a:rPr>
              <a:t> </a:t>
            </a:r>
            <a:r>
              <a:rPr lang="ru-RU" sz="2000" dirty="0" err="1">
                <a:solidFill>
                  <a:srgbClr val="009900"/>
                </a:solidFill>
              </a:rPr>
              <a:t>записати</a:t>
            </a:r>
            <a:r>
              <a:rPr lang="ru-RU" sz="2000" dirty="0">
                <a:solidFill>
                  <a:srgbClr val="009900"/>
                </a:solidFill>
              </a:rPr>
              <a:t> так:</a:t>
            </a:r>
          </a:p>
          <a:p>
            <a:pPr algn="ctr">
              <a:spcAft>
                <a:spcPts val="800"/>
              </a:spcAft>
            </a:pPr>
            <a:r>
              <a:rPr lang="nn-NO" sz="2000" dirty="0">
                <a:solidFill>
                  <a:srgbClr val="0000CC"/>
                </a:solidFill>
              </a:rPr>
              <a:t>#(0 (2 2 2 2) "Anna</a:t>
            </a:r>
            <a:r>
              <a:rPr lang="nn-NO" sz="2000" dirty="0" smtClean="0">
                <a:solidFill>
                  <a:srgbClr val="0000CC"/>
                </a:solidFill>
              </a:rPr>
              <a:t>")</a:t>
            </a:r>
            <a:endParaRPr lang="uk-UA" sz="2000" dirty="0" smtClean="0">
              <a:solidFill>
                <a:srgbClr val="0000CC"/>
              </a:solidFill>
            </a:endParaRP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Векторні</a:t>
            </a:r>
            <a:r>
              <a:rPr lang="ru-RU" sz="2000" dirty="0" smtClean="0"/>
              <a:t> </a:t>
            </a:r>
            <a:r>
              <a:rPr lang="ru-RU" sz="2000" dirty="0" err="1"/>
              <a:t>константи</a:t>
            </a:r>
            <a:r>
              <a:rPr lang="ru-RU" sz="2000" dirty="0"/>
              <a:t> </a:t>
            </a:r>
            <a:r>
              <a:rPr lang="ru-RU" sz="2000" dirty="0" err="1"/>
              <a:t>повинні</a:t>
            </a:r>
            <a:r>
              <a:rPr lang="ru-RU" sz="2000" dirty="0"/>
              <a:t> </a:t>
            </a:r>
            <a:r>
              <a:rPr lang="en-GB" sz="2000" dirty="0" smtClean="0"/>
              <a:t>quoted </a:t>
            </a:r>
            <a:r>
              <a:rPr lang="ru-RU" sz="2000" dirty="0" err="1" smtClean="0"/>
              <a:t>цитуватися</a:t>
            </a:r>
            <a:r>
              <a:rPr lang="en-US" sz="2000" dirty="0" smtClean="0"/>
              <a:t> (</a:t>
            </a:r>
            <a:r>
              <a:rPr lang="en-US" sz="2800" b="1" dirty="0" smtClean="0"/>
              <a:t>‘</a:t>
            </a:r>
            <a:r>
              <a:rPr lang="en-US" sz="2000" dirty="0" smtClean="0"/>
              <a:t>)</a:t>
            </a:r>
            <a:r>
              <a:rPr lang="ru-RU" sz="2000" dirty="0" smtClean="0"/>
              <a:t>:</a:t>
            </a:r>
            <a:endParaRPr lang="ru-RU" sz="2000" dirty="0"/>
          </a:p>
          <a:p>
            <a:pPr algn="ctr">
              <a:spcAft>
                <a:spcPts val="800"/>
              </a:spcAft>
            </a:pPr>
            <a:r>
              <a:rPr lang="en-US" sz="2000" dirty="0" smtClean="0">
                <a:solidFill>
                  <a:srgbClr val="0000CC"/>
                </a:solidFill>
              </a:rPr>
              <a:t>‘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nn-NO" sz="2000" dirty="0">
                <a:solidFill>
                  <a:srgbClr val="0000CC"/>
                </a:solidFill>
              </a:rPr>
              <a:t>#(0 (2 2 2 2) "Anna</a:t>
            </a:r>
            <a:r>
              <a:rPr lang="nn-NO" sz="2000" dirty="0" smtClean="0">
                <a:solidFill>
                  <a:srgbClr val="0000CC"/>
                </a:solidFill>
              </a:rPr>
              <a:t>")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smtClean="0">
                <a:solidFill>
                  <a:srgbClr val="0000CC"/>
                </a:solidFill>
              </a:rPr>
              <a:t>===&gt; </a:t>
            </a:r>
            <a:r>
              <a:rPr lang="ru-RU" sz="2000" dirty="0">
                <a:solidFill>
                  <a:srgbClr val="0000CC"/>
                </a:solidFill>
              </a:rPr>
              <a:t># (0 (2 2 2 2) "Анна")</a:t>
            </a:r>
            <a:endParaRPr lang="uk-UA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993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7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48730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Процедури для роботи з векторами</a:t>
            </a:r>
            <a:endParaRPr lang="uk-UA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05578"/>
              </p:ext>
            </p:extLst>
          </p:nvPr>
        </p:nvGraphicFramePr>
        <p:xfrm>
          <a:off x="106878" y="1066735"/>
          <a:ext cx="8858991" cy="53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611579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(vector?</a:t>
                      </a:r>
                      <a:r>
                        <a:rPr lang="en-GB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GB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#t,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якщо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obj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є вектором,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інакше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#f.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(make-vector</a:t>
                      </a:r>
                      <a:r>
                        <a:rPr lang="en-GB" sz="1800" i="1" dirty="0" smtClean="0"/>
                        <a:t> k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створений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вектор з k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елементів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2639">
                <a:tc>
                  <a:txBody>
                    <a:bodyPr/>
                    <a:lstStyle/>
                    <a:p>
                      <a:r>
                        <a:rPr lang="en-GB" sz="1800" b="0" dirty="0" smtClean="0">
                          <a:solidFill>
                            <a:schemeClr val="tx1"/>
                          </a:solidFill>
                        </a:rPr>
                        <a:t>(make-vector k fill)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створений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вектор з k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елементів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кожний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елемент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якого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ініціалізований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значенням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800" b="0" dirty="0" smtClean="0">
                          <a:solidFill>
                            <a:schemeClr val="tx1"/>
                          </a:solidFill>
                        </a:rPr>
                        <a:t>fill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(vector</a:t>
                      </a:r>
                      <a:r>
                        <a:rPr lang="en-GB" sz="1800" i="1" dirty="0" smtClean="0"/>
                        <a:t> </a:t>
                      </a:r>
                      <a:r>
                        <a:rPr lang="en-GB" sz="1800" i="1" dirty="0" err="1" smtClean="0"/>
                        <a:t>obj</a:t>
                      </a:r>
                      <a:r>
                        <a:rPr lang="en-GB" sz="1800" i="1" dirty="0" smtClean="0"/>
                        <a:t> ...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створений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вектор,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елементи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якого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містять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задані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аргументи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Аналогічно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list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(vector-length</a:t>
                      </a:r>
                      <a:r>
                        <a:rPr lang="en-GB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uk-UA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вектор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кількість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елементів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у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векторі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як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точне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ціле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число.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dirty="0" smtClean="0">
                          <a:solidFill>
                            <a:schemeClr val="tx1"/>
                          </a:solidFill>
                        </a:rPr>
                        <a:t>(vector-ref </a:t>
                      </a:r>
                      <a:r>
                        <a:rPr lang="uk-UA" sz="1800" b="0" dirty="0" smtClean="0">
                          <a:solidFill>
                            <a:schemeClr val="tx1"/>
                          </a:solidFill>
                        </a:rPr>
                        <a:t>вектор </a:t>
                      </a:r>
                      <a:r>
                        <a:rPr lang="en-GB" sz="1800" b="0" dirty="0" smtClean="0">
                          <a:solidFill>
                            <a:schemeClr val="tx1"/>
                          </a:solidFill>
                        </a:rPr>
                        <a:t>k)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значення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k-</a:t>
                      </a:r>
                      <a:r>
                        <a:rPr lang="uk-UA" sz="1800" b="0" dirty="0" smtClean="0">
                          <a:solidFill>
                            <a:schemeClr val="tx1"/>
                          </a:solidFill>
                        </a:rPr>
                        <a:t> го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елемента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вектора. </a:t>
                      </a:r>
                      <a:r>
                        <a:rPr lang="en-GB" sz="1800" b="0" dirty="0" smtClean="0">
                          <a:solidFill>
                            <a:schemeClr val="tx1"/>
                          </a:solidFill>
                        </a:rPr>
                        <a:t>k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має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бути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допустимим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валідним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індексом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вектора. 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(vector-set!</a:t>
                      </a:r>
                      <a:r>
                        <a:rPr lang="en-GB" sz="1800" i="1" dirty="0" smtClean="0"/>
                        <a:t> </a:t>
                      </a:r>
                      <a:r>
                        <a:rPr lang="uk-UA" sz="1800" i="1" dirty="0" smtClean="0"/>
                        <a:t>вектор </a:t>
                      </a:r>
                      <a:r>
                        <a:rPr lang="en-GB" sz="1800" i="1" dirty="0" smtClean="0"/>
                        <a:t>k </a:t>
                      </a:r>
                      <a:r>
                        <a:rPr lang="en-GB" sz="1800" i="1" dirty="0" err="1" smtClean="0"/>
                        <a:t>obj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b="0" dirty="0" smtClean="0">
                          <a:solidFill>
                            <a:schemeClr val="tx1"/>
                          </a:solidFill>
                        </a:rPr>
                        <a:t>Присвоєння значення </a:t>
                      </a:r>
                      <a:r>
                        <a:rPr lang="en-GB" sz="1800" i="1" dirty="0" err="1" smtClean="0"/>
                        <a:t>obj</a:t>
                      </a:r>
                      <a:r>
                        <a:rPr lang="uk-UA" sz="1800" i="1" dirty="0" smtClean="0"/>
                        <a:t> </a:t>
                      </a:r>
                      <a:r>
                        <a:rPr lang="en-GB" sz="1800" i="1" dirty="0" smtClean="0"/>
                        <a:t>k</a:t>
                      </a:r>
                      <a:r>
                        <a:rPr lang="uk-UA" sz="1800" i="0" dirty="0" smtClean="0"/>
                        <a:t>-му елементу </a:t>
                      </a:r>
                      <a:r>
                        <a:rPr lang="uk-UA" sz="1800" i="0" dirty="0" err="1" smtClean="0"/>
                        <a:t>вектора</a:t>
                      </a:r>
                      <a:endParaRPr lang="ru-RU" sz="1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(vector-&gt;list</a:t>
                      </a:r>
                      <a:r>
                        <a:rPr lang="en-GB" sz="1800" i="1" dirty="0" smtClean="0"/>
                        <a:t> vector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створений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список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об'єктів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що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містяться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в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елементах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вектора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1800" dirty="0" smtClean="0"/>
                        <a:t>(</a:t>
                      </a:r>
                      <a:r>
                        <a:rPr lang="en-GB" sz="1800" dirty="0" smtClean="0"/>
                        <a:t>list-&gt;vector</a:t>
                      </a:r>
                      <a:r>
                        <a:rPr lang="en-GB" sz="1800" i="1" dirty="0" smtClean="0"/>
                        <a:t> list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новостворений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вектор,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ініціалізований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</a:rPr>
                        <a:t>елементами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 списку .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(vector-fill!</a:t>
                      </a:r>
                      <a:r>
                        <a:rPr lang="en-GB" sz="1800" i="1" dirty="0" smtClean="0"/>
                        <a:t> </a:t>
                      </a:r>
                      <a:r>
                        <a:rPr lang="uk-UA" sz="1800" i="1" dirty="0" smtClean="0"/>
                        <a:t>Вектор заповнювач</a:t>
                      </a:r>
                      <a:r>
                        <a:rPr lang="en-GB" sz="1800" dirty="0" smtClean="0"/>
                        <a:t>)</a:t>
                      </a:r>
                      <a:r>
                        <a:rPr lang="en-GB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b="0" dirty="0" smtClean="0">
                          <a:solidFill>
                            <a:schemeClr val="tx1"/>
                          </a:solidFill>
                        </a:rPr>
                        <a:t>Кожний елемент </a:t>
                      </a:r>
                      <a:r>
                        <a:rPr lang="uk-UA" sz="1800" b="0" dirty="0" err="1" smtClean="0">
                          <a:solidFill>
                            <a:schemeClr val="tx1"/>
                          </a:solidFill>
                        </a:rPr>
                        <a:t>вектора</a:t>
                      </a:r>
                      <a:r>
                        <a:rPr lang="uk-UA" sz="1800" b="0" dirty="0" smtClean="0">
                          <a:solidFill>
                            <a:schemeClr val="tx1"/>
                          </a:solidFill>
                        </a:rPr>
                        <a:t> набуває значення </a:t>
                      </a:r>
                      <a:r>
                        <a:rPr lang="en-GB" sz="1800" dirty="0" smtClean="0"/>
                        <a:t>fill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0930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" y="87868"/>
            <a:ext cx="8823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Приклади обробки векторів</a:t>
            </a:r>
            <a:endParaRPr lang="uk-UA" sz="3600" b="1" dirty="0">
              <a:solidFill>
                <a:schemeClr val="bg1"/>
              </a:solidFill>
            </a:endParaRPr>
          </a:p>
        </p:txBody>
      </p:sp>
      <p:grpSp>
        <p:nvGrpSpPr>
          <p:cNvPr id="32" name="Группа 31"/>
          <p:cNvGrpSpPr/>
          <p:nvPr/>
        </p:nvGrpSpPr>
        <p:grpSpPr>
          <a:xfrm>
            <a:off x="267285" y="1059463"/>
            <a:ext cx="8849143" cy="5546868"/>
            <a:chOff x="267285" y="1059463"/>
            <a:chExt cx="8849143" cy="5546868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5307461" y="1944712"/>
              <a:ext cx="3808967" cy="646331"/>
            </a:xfrm>
            <a:prstGeom prst="rect">
              <a:avLst/>
            </a:prstGeom>
            <a:ln>
              <a:solidFill>
                <a:srgbClr val="0000CC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dirty="0" smtClean="0">
                  <a:solidFill>
                    <a:srgbClr val="0000CC"/>
                  </a:solidFill>
                </a:rPr>
                <a:t>(</a:t>
              </a:r>
              <a:r>
                <a:rPr lang="en-GB" dirty="0">
                  <a:solidFill>
                    <a:srgbClr val="0000CC"/>
                  </a:solidFill>
                </a:rPr>
                <a:t>vector-&gt;list '#(dah </a:t>
              </a:r>
              <a:r>
                <a:rPr lang="en-GB" dirty="0" err="1">
                  <a:solidFill>
                    <a:srgbClr val="0000CC"/>
                  </a:solidFill>
                </a:rPr>
                <a:t>dah</a:t>
              </a:r>
              <a:r>
                <a:rPr lang="en-GB" dirty="0">
                  <a:solidFill>
                    <a:srgbClr val="0000CC"/>
                  </a:solidFill>
                </a:rPr>
                <a:t> </a:t>
              </a:r>
              <a:r>
                <a:rPr lang="en-GB" dirty="0" err="1">
                  <a:solidFill>
                    <a:srgbClr val="0000CC"/>
                  </a:solidFill>
                </a:rPr>
                <a:t>didah</a:t>
              </a:r>
              <a:r>
                <a:rPr lang="en-GB" dirty="0">
                  <a:solidFill>
                    <a:srgbClr val="0000CC"/>
                  </a:solidFill>
                </a:rPr>
                <a:t>))  </a:t>
              </a:r>
            </a:p>
            <a:p>
              <a:r>
                <a:rPr lang="en-GB" dirty="0">
                  <a:solidFill>
                    <a:srgbClr val="0000CC"/>
                  </a:solidFill>
                </a:rPr>
                <a:t>  </a:t>
              </a:r>
              <a:r>
                <a:rPr lang="en-GB" dirty="0" smtClean="0">
                  <a:solidFill>
                    <a:srgbClr val="0000CC"/>
                  </a:solidFill>
                </a:rPr>
                <a:t>            </a:t>
              </a:r>
              <a:endParaRPr lang="en-GB" dirty="0">
                <a:solidFill>
                  <a:srgbClr val="0000CC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397246" y="1059463"/>
              <a:ext cx="3331606" cy="923330"/>
            </a:xfrm>
            <a:prstGeom prst="rect">
              <a:avLst/>
            </a:prstGeom>
            <a:ln>
              <a:solidFill>
                <a:srgbClr val="0000CC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rgbClr val="0000CC"/>
                  </a:solidFill>
                </a:rPr>
                <a:t>(define </a:t>
              </a:r>
              <a:r>
                <a:rPr lang="en-GB" dirty="0" err="1">
                  <a:solidFill>
                    <a:srgbClr val="0000CC"/>
                  </a:solidFill>
                </a:rPr>
                <a:t>vec</a:t>
              </a:r>
              <a:r>
                <a:rPr lang="en-GB" dirty="0">
                  <a:solidFill>
                    <a:srgbClr val="0000CC"/>
                  </a:solidFill>
                </a:rPr>
                <a:t> (vector 'a 'b 'c 'd 'e)  )</a:t>
              </a:r>
            </a:p>
            <a:p>
              <a:r>
                <a:rPr lang="en-GB" dirty="0" err="1">
                  <a:solidFill>
                    <a:srgbClr val="0000CC"/>
                  </a:solidFill>
                </a:rPr>
                <a:t>vec</a:t>
              </a:r>
              <a:endParaRPr lang="en-GB" dirty="0">
                <a:solidFill>
                  <a:srgbClr val="0000CC"/>
                </a:solidFill>
              </a:endParaRPr>
            </a:p>
            <a:p>
              <a:r>
                <a:rPr lang="en-GB" dirty="0">
                  <a:solidFill>
                    <a:srgbClr val="0000CC"/>
                  </a:solidFill>
                </a:rPr>
                <a:t>(vector 'a 'b 'c)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22669" y="2181726"/>
              <a:ext cx="1950599" cy="369332"/>
            </a:xfrm>
            <a:prstGeom prst="rect">
              <a:avLst/>
            </a:prstGeom>
            <a:ln>
              <a:solidFill>
                <a:srgbClr val="0000CC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CC"/>
                  </a:solidFill>
                </a:rPr>
                <a:t>(vector-length </a:t>
              </a:r>
              <a:r>
                <a:rPr lang="en-GB" dirty="0" err="1">
                  <a:solidFill>
                    <a:srgbClr val="0000CC"/>
                  </a:solidFill>
                </a:rPr>
                <a:t>vec</a:t>
              </a:r>
              <a:r>
                <a:rPr lang="en-GB" dirty="0">
                  <a:solidFill>
                    <a:srgbClr val="0000CC"/>
                  </a:solidFill>
                </a:rPr>
                <a:t>)</a:t>
              </a: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422669" y="2713989"/>
              <a:ext cx="1787092" cy="369332"/>
            </a:xfrm>
            <a:prstGeom prst="rect">
              <a:avLst/>
            </a:prstGeom>
            <a:ln>
              <a:solidFill>
                <a:srgbClr val="0000CC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CC"/>
                  </a:solidFill>
                </a:rPr>
                <a:t>(vector-ref </a:t>
              </a:r>
              <a:r>
                <a:rPr lang="en-GB" dirty="0" err="1">
                  <a:solidFill>
                    <a:srgbClr val="0000CC"/>
                  </a:solidFill>
                </a:rPr>
                <a:t>vec</a:t>
              </a:r>
              <a:r>
                <a:rPr lang="en-GB" dirty="0">
                  <a:solidFill>
                    <a:srgbClr val="0000CC"/>
                  </a:solidFill>
                </a:rPr>
                <a:t> 2)</a:t>
              </a: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422669" y="3259327"/>
              <a:ext cx="3414733" cy="369332"/>
            </a:xfrm>
            <a:prstGeom prst="rect">
              <a:avLst/>
            </a:prstGeom>
            <a:ln>
              <a:solidFill>
                <a:srgbClr val="0000CC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rgbClr val="0000CC"/>
                  </a:solidFill>
                </a:rPr>
                <a:t>(vector-ref '#(1 1 2 3 5 8 13 21</a:t>
              </a:r>
              <a:r>
                <a:rPr lang="en-GB" dirty="0" smtClean="0">
                  <a:solidFill>
                    <a:srgbClr val="0000CC"/>
                  </a:solidFill>
                </a:rPr>
                <a:t>)  </a:t>
              </a:r>
              <a:r>
                <a:rPr lang="en-GB" dirty="0">
                  <a:solidFill>
                    <a:srgbClr val="0000CC"/>
                  </a:solidFill>
                </a:rPr>
                <a:t>5)</a:t>
              </a: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67285" y="3767677"/>
              <a:ext cx="4269089" cy="1754326"/>
            </a:xfrm>
            <a:prstGeom prst="rect">
              <a:avLst/>
            </a:prstGeom>
            <a:ln>
              <a:solidFill>
                <a:srgbClr val="0000CC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rgbClr val="0000CC"/>
                  </a:solidFill>
                </a:rPr>
                <a:t>(vector-ref '#(1 1 2 3 5 8 13 21) </a:t>
              </a:r>
              <a:r>
                <a:rPr lang="en-GB" dirty="0">
                  <a:solidFill>
                    <a:srgbClr val="C00000"/>
                  </a:solidFill>
                </a:rPr>
                <a:t>; </a:t>
              </a:r>
              <a:r>
                <a:rPr lang="ru-RU" dirty="0" smtClean="0">
                  <a:solidFill>
                    <a:srgbClr val="C00000"/>
                  </a:solidFill>
                </a:rPr>
                <a:t>числа</a:t>
              </a:r>
            </a:p>
            <a:p>
              <a:r>
                <a:rPr lang="ru-RU" dirty="0">
                  <a:solidFill>
                    <a:srgbClr val="C00000"/>
                  </a:solidFill>
                </a:rPr>
                <a:t> </a:t>
              </a:r>
              <a:r>
                <a:rPr lang="ru-RU" dirty="0" smtClean="0">
                  <a:solidFill>
                    <a:srgbClr val="C00000"/>
                  </a:solidFill>
                </a:rPr>
                <a:t>                                                       ;</a:t>
              </a:r>
              <a:r>
                <a:rPr lang="ru-RU" dirty="0" err="1" smtClean="0">
                  <a:solidFill>
                    <a:srgbClr val="C00000"/>
                  </a:solidFill>
                </a:rPr>
                <a:t>Фібоначчі</a:t>
              </a:r>
              <a:endParaRPr lang="ru-RU" dirty="0">
                <a:solidFill>
                  <a:srgbClr val="C00000"/>
                </a:solidFill>
              </a:endParaRPr>
            </a:p>
            <a:p>
              <a:r>
                <a:rPr lang="ru-RU" dirty="0">
                  <a:solidFill>
                    <a:srgbClr val="0000CC"/>
                  </a:solidFill>
                </a:rPr>
                <a:t>            (</a:t>
              </a:r>
              <a:r>
                <a:rPr lang="en-GB" dirty="0">
                  <a:solidFill>
                    <a:srgbClr val="0000CC"/>
                  </a:solidFill>
                </a:rPr>
                <a:t>let ((</a:t>
              </a:r>
              <a:r>
                <a:rPr lang="en-GB" dirty="0" err="1">
                  <a:solidFill>
                    <a:srgbClr val="0000CC"/>
                  </a:solidFill>
                </a:rPr>
                <a:t>i</a:t>
              </a:r>
              <a:r>
                <a:rPr lang="en-GB" dirty="0">
                  <a:solidFill>
                    <a:srgbClr val="0000CC"/>
                  </a:solidFill>
                </a:rPr>
                <a:t> (round (* 2 (</a:t>
              </a:r>
              <a:r>
                <a:rPr lang="en-GB" dirty="0" err="1">
                  <a:solidFill>
                    <a:srgbClr val="0000CC"/>
                  </a:solidFill>
                </a:rPr>
                <a:t>acos</a:t>
              </a:r>
              <a:r>
                <a:rPr lang="en-GB" dirty="0">
                  <a:solidFill>
                    <a:srgbClr val="0000CC"/>
                  </a:solidFill>
                </a:rPr>
                <a:t> -1)))))</a:t>
              </a:r>
            </a:p>
            <a:p>
              <a:r>
                <a:rPr lang="en-GB" dirty="0">
                  <a:solidFill>
                    <a:srgbClr val="0000CC"/>
                  </a:solidFill>
                </a:rPr>
                <a:t>              (if (inexact? </a:t>
              </a:r>
              <a:r>
                <a:rPr lang="en-GB" dirty="0" err="1">
                  <a:solidFill>
                    <a:srgbClr val="0000CC"/>
                  </a:solidFill>
                </a:rPr>
                <a:t>i</a:t>
              </a:r>
              <a:r>
                <a:rPr lang="en-GB" dirty="0">
                  <a:solidFill>
                    <a:srgbClr val="0000CC"/>
                  </a:solidFill>
                </a:rPr>
                <a:t>)</a:t>
              </a:r>
            </a:p>
            <a:p>
              <a:r>
                <a:rPr lang="en-GB" dirty="0">
                  <a:solidFill>
                    <a:srgbClr val="0000CC"/>
                  </a:solidFill>
                </a:rPr>
                <a:t>                  (inexact-&gt;exact </a:t>
              </a:r>
              <a:r>
                <a:rPr lang="en-GB" dirty="0" err="1">
                  <a:solidFill>
                    <a:srgbClr val="0000CC"/>
                  </a:solidFill>
                </a:rPr>
                <a:t>i</a:t>
              </a:r>
              <a:r>
                <a:rPr lang="en-GB" dirty="0">
                  <a:solidFill>
                    <a:srgbClr val="0000CC"/>
                  </a:solidFill>
                </a:rPr>
                <a:t>)</a:t>
              </a:r>
            </a:p>
            <a:p>
              <a:r>
                <a:rPr lang="en-GB" dirty="0">
                  <a:solidFill>
                    <a:srgbClr val="0000CC"/>
                  </a:solidFill>
                </a:rPr>
                <a:t>                  </a:t>
              </a:r>
              <a:r>
                <a:rPr lang="en-GB" dirty="0" err="1">
                  <a:solidFill>
                    <a:srgbClr val="0000CC"/>
                  </a:solidFill>
                </a:rPr>
                <a:t>i</a:t>
              </a:r>
              <a:r>
                <a:rPr lang="en-GB" dirty="0">
                  <a:solidFill>
                    <a:srgbClr val="0000CC"/>
                  </a:solidFill>
                </a:rPr>
                <a:t>)))</a:t>
              </a: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305277" y="5683001"/>
              <a:ext cx="3808967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CC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rgbClr val="0000CC"/>
                  </a:solidFill>
                </a:rPr>
                <a:t>(let ((</a:t>
              </a:r>
              <a:r>
                <a:rPr lang="en-GB" dirty="0" err="1">
                  <a:solidFill>
                    <a:srgbClr val="0000CC"/>
                  </a:solidFill>
                </a:rPr>
                <a:t>vec</a:t>
              </a:r>
              <a:r>
                <a:rPr lang="en-GB" dirty="0">
                  <a:solidFill>
                    <a:srgbClr val="0000CC"/>
                  </a:solidFill>
                </a:rPr>
                <a:t> (vector 0 '(2 2 2 2) "Anna")))</a:t>
              </a:r>
            </a:p>
            <a:p>
              <a:r>
                <a:rPr lang="en-GB" dirty="0">
                  <a:solidFill>
                    <a:srgbClr val="0000CC"/>
                  </a:solidFill>
                </a:rPr>
                <a:t>  (vector-set! </a:t>
              </a:r>
              <a:r>
                <a:rPr lang="en-GB" dirty="0" err="1">
                  <a:solidFill>
                    <a:srgbClr val="0000CC"/>
                  </a:solidFill>
                </a:rPr>
                <a:t>vec</a:t>
              </a:r>
              <a:r>
                <a:rPr lang="en-GB" dirty="0">
                  <a:solidFill>
                    <a:srgbClr val="0000CC"/>
                  </a:solidFill>
                </a:rPr>
                <a:t> 1 '(5 5))</a:t>
              </a:r>
            </a:p>
            <a:p>
              <a:r>
                <a:rPr lang="en-GB" dirty="0">
                  <a:solidFill>
                    <a:srgbClr val="0000CC"/>
                  </a:solidFill>
                </a:rPr>
                <a:t>  </a:t>
              </a:r>
              <a:r>
                <a:rPr lang="en-GB" dirty="0" err="1">
                  <a:solidFill>
                    <a:srgbClr val="0000CC"/>
                  </a:solidFill>
                </a:rPr>
                <a:t>vec</a:t>
              </a:r>
              <a:r>
                <a:rPr lang="en-GB" dirty="0">
                  <a:solidFill>
                    <a:srgbClr val="0000CC"/>
                  </a:solidFill>
                </a:rPr>
                <a:t>)</a:t>
              </a: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3800275" y="1396998"/>
              <a:ext cx="7360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===&gt;</a:t>
              </a:r>
              <a:endParaRPr lang="ru-RU" dirty="0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4536374" y="1368695"/>
              <a:ext cx="1220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>
                  <a:solidFill>
                    <a:srgbClr val="C00000"/>
                  </a:solidFill>
                </a:rPr>
                <a:t>#(a b c d e)</a:t>
              </a:r>
            </a:p>
          </p:txBody>
        </p:sp>
        <p:sp>
          <p:nvSpPr>
            <p:cNvPr id="18" name="Прямоугольник 17"/>
            <p:cNvSpPr/>
            <p:nvPr/>
          </p:nvSpPr>
          <p:spPr>
            <a:xfrm rot="5400000">
              <a:off x="6588429" y="4479549"/>
              <a:ext cx="7360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===&gt;</a:t>
              </a:r>
              <a:endParaRPr lang="ru-RU" dirty="0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3923177" y="3293148"/>
              <a:ext cx="7360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===&gt;</a:t>
              </a:r>
              <a:endParaRPr lang="ru-RU" dirty="0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2613592" y="2790036"/>
              <a:ext cx="7360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===&gt;</a:t>
              </a:r>
              <a:endParaRPr lang="ru-RU" dirty="0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3439383" y="216681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3471072" y="2741856"/>
              <a:ext cx="282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c</a:t>
              </a:r>
              <a:endParaRPr lang="ru-RU" dirty="0">
                <a:solidFill>
                  <a:srgbClr val="C00000"/>
                </a:solidFill>
              </a:endParaRPr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4659276" y="327168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>
                  <a:solidFill>
                    <a:srgbClr val="C00000"/>
                  </a:solidFill>
                </a:rPr>
                <a:t>8</a:t>
              </a:r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6054886" y="3858170"/>
              <a:ext cx="2679901" cy="369332"/>
            </a:xfrm>
            <a:prstGeom prst="rect">
              <a:avLst/>
            </a:prstGeom>
            <a:ln>
              <a:solidFill>
                <a:srgbClr val="0000CC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CC"/>
                  </a:solidFill>
                </a:rPr>
                <a:t>(list-&gt;vector '(</a:t>
              </a:r>
              <a:r>
                <a:rPr lang="en-GB" dirty="0" err="1">
                  <a:solidFill>
                    <a:srgbClr val="0000CC"/>
                  </a:solidFill>
                </a:rPr>
                <a:t>dididit</a:t>
              </a:r>
              <a:r>
                <a:rPr lang="en-GB" dirty="0">
                  <a:solidFill>
                    <a:srgbClr val="0000CC"/>
                  </a:solidFill>
                </a:rPr>
                <a:t> dah)) </a:t>
              </a:r>
              <a:endParaRPr lang="ru-RU" dirty="0">
                <a:solidFill>
                  <a:srgbClr val="0000CC"/>
                </a:solidFill>
              </a:endParaRPr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4592912" y="4391843"/>
              <a:ext cx="7360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===&gt;</a:t>
              </a:r>
              <a:endParaRPr lang="ru-RU" dirty="0"/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5329011" y="4356217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>
                  <a:solidFill>
                    <a:srgbClr val="C00000"/>
                  </a:solidFill>
                </a:rPr>
                <a:t>13</a:t>
              </a:r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4291226" y="5837027"/>
              <a:ext cx="7360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===&gt;</a:t>
              </a:r>
              <a:endParaRPr lang="ru-RU" dirty="0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5006587" y="5837027"/>
              <a:ext cx="17652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#(0 (5 5) "Anna")</a:t>
              </a:r>
              <a:endParaRPr lang="ru-RU" dirty="0">
                <a:solidFill>
                  <a:srgbClr val="C00000"/>
                </a:solidFill>
              </a:endParaRPr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6884725" y="2810640"/>
              <a:ext cx="16690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(dah </a:t>
              </a:r>
              <a:r>
                <a:rPr lang="en-GB" dirty="0" err="1">
                  <a:solidFill>
                    <a:srgbClr val="C00000"/>
                  </a:solidFill>
                </a:rPr>
                <a:t>dah</a:t>
              </a:r>
              <a:r>
                <a:rPr lang="en-GB" dirty="0">
                  <a:solidFill>
                    <a:srgbClr val="C00000"/>
                  </a:solidFill>
                </a:rPr>
                <a:t> </a:t>
              </a:r>
              <a:r>
                <a:rPr lang="en-GB" dirty="0" err="1">
                  <a:solidFill>
                    <a:srgbClr val="C00000"/>
                  </a:solidFill>
                </a:rPr>
                <a:t>didah</a:t>
              </a:r>
              <a:r>
                <a:rPr lang="en-GB" dirty="0">
                  <a:solidFill>
                    <a:srgbClr val="C00000"/>
                  </a:solidFill>
                </a:rPr>
                <a:t>)</a:t>
              </a:r>
              <a:endParaRPr lang="ru-RU" dirty="0">
                <a:solidFill>
                  <a:srgbClr val="C00000"/>
                </a:solidFill>
              </a:endParaRPr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7141145" y="4445217"/>
              <a:ext cx="14494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#(</a:t>
              </a:r>
              <a:r>
                <a:rPr lang="en-GB" dirty="0" err="1">
                  <a:solidFill>
                    <a:srgbClr val="C00000"/>
                  </a:solidFill>
                </a:rPr>
                <a:t>dididit</a:t>
              </a:r>
              <a:r>
                <a:rPr lang="en-GB" dirty="0">
                  <a:solidFill>
                    <a:srgbClr val="C00000"/>
                  </a:solidFill>
                </a:rPr>
                <a:t> dah)</a:t>
              </a:r>
              <a:endParaRPr lang="ru-RU" dirty="0">
                <a:solidFill>
                  <a:srgbClr val="C00000"/>
                </a:solidFill>
              </a:endParaRPr>
            </a:p>
          </p:txBody>
        </p:sp>
        <p:sp>
          <p:nvSpPr>
            <p:cNvPr id="31" name="Прямоугольник 30"/>
            <p:cNvSpPr/>
            <p:nvPr/>
          </p:nvSpPr>
          <p:spPr>
            <a:xfrm rot="5400000">
              <a:off x="6403764" y="2792026"/>
              <a:ext cx="7360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===&gt;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2787617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9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0004" y="1004731"/>
            <a:ext cx="6222671" cy="535531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CC"/>
                </a:solidFill>
              </a:rPr>
              <a:t>(define (vector-add v1 v2)</a:t>
            </a:r>
          </a:p>
          <a:p>
            <a:r>
              <a:rPr lang="en-GB" dirty="0">
                <a:solidFill>
                  <a:srgbClr val="0000CC"/>
                </a:solidFill>
              </a:rPr>
              <a:t>  (let ((lenv1 (vector-length v1))</a:t>
            </a:r>
          </a:p>
          <a:p>
            <a:r>
              <a:rPr lang="en-GB" dirty="0">
                <a:solidFill>
                  <a:srgbClr val="0000CC"/>
                </a:solidFill>
              </a:rPr>
              <a:t>        (lenv2 (vector-length v2)))</a:t>
            </a:r>
          </a:p>
          <a:p>
            <a:r>
              <a:rPr lang="en-GB" dirty="0">
                <a:solidFill>
                  <a:srgbClr val="0000CC"/>
                </a:solidFill>
              </a:rPr>
              <a:t>    (if (= lenv1 lenv2)</a:t>
            </a:r>
          </a:p>
          <a:p>
            <a:r>
              <a:rPr lang="en-GB" dirty="0">
                <a:solidFill>
                  <a:srgbClr val="0000CC"/>
                </a:solidFill>
              </a:rPr>
              <a:t>        (let ((v (make-vector lenv1)))</a:t>
            </a:r>
          </a:p>
          <a:p>
            <a:r>
              <a:rPr lang="en-GB" dirty="0">
                <a:solidFill>
                  <a:srgbClr val="0000CC"/>
                </a:solidFill>
              </a:rPr>
              <a:t>          (let loop ((</a:t>
            </a:r>
            <a:r>
              <a:rPr lang="en-GB" dirty="0" err="1">
                <a:solidFill>
                  <a:srgbClr val="0000CC"/>
                </a:solidFill>
              </a:rPr>
              <a:t>i</a:t>
            </a:r>
            <a:r>
              <a:rPr lang="en-GB" dirty="0">
                <a:solidFill>
                  <a:srgbClr val="0000CC"/>
                </a:solidFill>
              </a:rPr>
              <a:t> 0))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 (if (= </a:t>
            </a:r>
            <a:r>
              <a:rPr lang="en-GB" dirty="0" err="1">
                <a:solidFill>
                  <a:srgbClr val="0000CC"/>
                </a:solidFill>
              </a:rPr>
              <a:t>i</a:t>
            </a:r>
            <a:r>
              <a:rPr lang="en-GB" dirty="0">
                <a:solidFill>
                  <a:srgbClr val="0000CC"/>
                </a:solidFill>
              </a:rPr>
              <a:t> lenv1)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     v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     (begin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       (vector-set! v </a:t>
            </a:r>
            <a:r>
              <a:rPr lang="en-GB" dirty="0" err="1">
                <a:solidFill>
                  <a:srgbClr val="0000CC"/>
                </a:solidFill>
              </a:rPr>
              <a:t>i</a:t>
            </a:r>
            <a:r>
              <a:rPr lang="en-GB" dirty="0">
                <a:solidFill>
                  <a:srgbClr val="0000CC"/>
                </a:solidFill>
              </a:rPr>
              <a:t> (+ (vector-ref v1 </a:t>
            </a:r>
            <a:r>
              <a:rPr lang="en-GB" dirty="0" err="1">
                <a:solidFill>
                  <a:srgbClr val="0000CC"/>
                </a:solidFill>
              </a:rPr>
              <a:t>i</a:t>
            </a:r>
            <a:r>
              <a:rPr lang="en-GB" dirty="0">
                <a:solidFill>
                  <a:srgbClr val="0000CC"/>
                </a:solidFill>
              </a:rPr>
              <a:t>) (vector-ref v2 </a:t>
            </a:r>
            <a:r>
              <a:rPr lang="en-GB" dirty="0" err="1">
                <a:solidFill>
                  <a:srgbClr val="0000CC"/>
                </a:solidFill>
              </a:rPr>
              <a:t>i</a:t>
            </a:r>
            <a:r>
              <a:rPr lang="en-GB" dirty="0">
                <a:solidFill>
                  <a:srgbClr val="0000CC"/>
                </a:solidFill>
              </a:rPr>
              <a:t>)))</a:t>
            </a:r>
          </a:p>
          <a:p>
            <a:r>
              <a:rPr lang="en-GB" dirty="0">
                <a:solidFill>
                  <a:srgbClr val="0000CC"/>
                </a:solidFill>
              </a:rPr>
              <a:t>                  (loop (+ </a:t>
            </a:r>
            <a:r>
              <a:rPr lang="en-GB" dirty="0" err="1">
                <a:solidFill>
                  <a:srgbClr val="0000CC"/>
                </a:solidFill>
              </a:rPr>
              <a:t>i</a:t>
            </a:r>
            <a:r>
              <a:rPr lang="en-GB" dirty="0">
                <a:solidFill>
                  <a:srgbClr val="0000CC"/>
                </a:solidFill>
              </a:rPr>
              <a:t> 1))))))</a:t>
            </a:r>
          </a:p>
          <a:p>
            <a:r>
              <a:rPr lang="en-GB" dirty="0">
                <a:solidFill>
                  <a:srgbClr val="0000CC"/>
                </a:solidFill>
              </a:rPr>
              <a:t>        (write "different dimensions."))))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(define v1 (vector 1 2 3 4 5))</a:t>
            </a:r>
          </a:p>
          <a:p>
            <a:r>
              <a:rPr lang="en-GB" dirty="0">
                <a:solidFill>
                  <a:srgbClr val="0000CC"/>
                </a:solidFill>
              </a:rPr>
              <a:t>(define v2 (vector 1 2 3 4 ))</a:t>
            </a:r>
          </a:p>
          <a:p>
            <a:r>
              <a:rPr lang="en-GB" dirty="0">
                <a:solidFill>
                  <a:srgbClr val="0000CC"/>
                </a:solidFill>
              </a:rPr>
              <a:t>(vector-add v1 v2)</a:t>
            </a:r>
          </a:p>
          <a:p>
            <a:r>
              <a:rPr lang="en-GB" dirty="0">
                <a:solidFill>
                  <a:srgbClr val="0000CC"/>
                </a:solidFill>
              </a:rPr>
              <a:t>(newline)</a:t>
            </a:r>
          </a:p>
          <a:p>
            <a:r>
              <a:rPr lang="en-GB" dirty="0">
                <a:solidFill>
                  <a:srgbClr val="0000CC"/>
                </a:solidFill>
              </a:rPr>
              <a:t>(define v3 (vector 1 2 3 4 5))</a:t>
            </a:r>
          </a:p>
          <a:p>
            <a:r>
              <a:rPr lang="en-GB" dirty="0">
                <a:solidFill>
                  <a:srgbClr val="0000CC"/>
                </a:solidFill>
              </a:rPr>
              <a:t>(vector-add v1 v3)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7571" y="0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Приклад функції обчислення суми векторів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876952" y="5350271"/>
            <a:ext cx="2687645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"</a:t>
            </a:r>
            <a:r>
              <a:rPr lang="ru-RU" dirty="0" err="1">
                <a:solidFill>
                  <a:srgbClr val="FF0000"/>
                </a:solidFill>
              </a:rPr>
              <a:t>different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dimensions</a:t>
            </a:r>
            <a:r>
              <a:rPr lang="ru-RU" dirty="0" smtClean="0">
                <a:solidFill>
                  <a:srgbClr val="FF0000"/>
                </a:solidFill>
              </a:rPr>
              <a:t>.«</a:t>
            </a:r>
          </a:p>
          <a:p>
            <a:endParaRPr lang="ru-RU" dirty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#(2 4 6 8 10)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2173184" y="5320145"/>
            <a:ext cx="3681351" cy="2256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2113808" y="6068291"/>
            <a:ext cx="3763144" cy="71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394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12035</TotalTime>
  <Words>4267</Words>
  <Application>Microsoft Office PowerPoint</Application>
  <PresentationFormat>Экран (4:3)</PresentationFormat>
  <Paragraphs>655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9" baseType="lpstr">
      <vt:lpstr>AntiquaPSCyr-Regular</vt:lpstr>
      <vt:lpstr>Arial</vt:lpstr>
      <vt:lpstr>Calibri</vt:lpstr>
      <vt:lpstr>Calibri Light</vt:lpstr>
      <vt:lpstr>Courier New</vt:lpstr>
      <vt:lpstr>ERKurierPSCyr-Regular</vt:lpstr>
      <vt:lpstr>Palatino Linotype</vt:lpstr>
      <vt:lpstr>Times New Roman</vt:lpstr>
      <vt:lpstr>Wingdings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  доц. Ковалюк Т.В.  tkovalyuk@ukr.net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Tetyana Kovalyuk</cp:lastModifiedBy>
  <cp:revision>398</cp:revision>
  <dcterms:created xsi:type="dcterms:W3CDTF">2018-09-03T19:09:38Z</dcterms:created>
  <dcterms:modified xsi:type="dcterms:W3CDTF">2020-11-16T22:23:44Z</dcterms:modified>
</cp:coreProperties>
</file>