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499" r:id="rId2"/>
    <p:sldId id="310" r:id="rId3"/>
    <p:sldId id="53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9" r:id="rId13"/>
    <p:sldId id="520" r:id="rId14"/>
    <p:sldId id="511" r:id="rId15"/>
    <p:sldId id="517" r:id="rId16"/>
    <p:sldId id="512" r:id="rId17"/>
    <p:sldId id="513" r:id="rId18"/>
    <p:sldId id="518" r:id="rId19"/>
    <p:sldId id="514" r:id="rId20"/>
    <p:sldId id="516" r:id="rId21"/>
    <p:sldId id="515" r:id="rId22"/>
    <p:sldId id="502" r:id="rId23"/>
    <p:sldId id="522" r:id="rId24"/>
    <p:sldId id="523" r:id="rId25"/>
    <p:sldId id="521" r:id="rId26"/>
    <p:sldId id="524" r:id="rId27"/>
    <p:sldId id="525" r:id="rId28"/>
    <p:sldId id="526" r:id="rId29"/>
    <p:sldId id="531" r:id="rId30"/>
    <p:sldId id="487" r:id="rId31"/>
    <p:sldId id="489" r:id="rId32"/>
    <p:sldId id="490" r:id="rId33"/>
    <p:sldId id="491" r:id="rId34"/>
    <p:sldId id="494" r:id="rId35"/>
    <p:sldId id="495" r:id="rId36"/>
    <p:sldId id="496" r:id="rId37"/>
    <p:sldId id="497" r:id="rId38"/>
    <p:sldId id="311" r:id="rId39"/>
    <p:sldId id="27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1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9112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6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white"/>
                </a:solidFill>
              </a:rPr>
              <a:t>Т.В. </a:t>
            </a:r>
            <a:r>
              <a:rPr lang="uk-UA" sz="900" dirty="0" err="1" smtClean="0">
                <a:solidFill>
                  <a:prstClr val="white"/>
                </a:solidFill>
              </a:rPr>
              <a:t>Ковалюк</a:t>
            </a:r>
            <a:r>
              <a:rPr lang="uk-UA" sz="9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white"/>
                </a:solidFill>
              </a:rPr>
              <a:t>ім</a:t>
            </a:r>
            <a:r>
              <a:rPr lang="uk-UA" sz="900" dirty="0" smtClean="0">
                <a:solidFill>
                  <a:prstClr val="white"/>
                </a:solidFill>
              </a:rPr>
              <a:t> </a:t>
            </a:r>
            <a:r>
              <a:rPr lang="uk-UA" sz="900" dirty="0" err="1" smtClean="0">
                <a:solidFill>
                  <a:prstClr val="white"/>
                </a:solidFill>
              </a:rPr>
              <a:t>Т.Шевченка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91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Т. 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5"/>
            <a:ext cx="917585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551552"/>
            <a:ext cx="872020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0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16427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08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71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</a:t>
            </a:r>
            <a:r>
              <a:rPr lang="uk-UA" sz="900" dirty="0" err="1" smtClean="0">
                <a:solidFill>
                  <a:prstClr val="black"/>
                </a:solidFill>
              </a:rPr>
              <a:t>Т.Шевченка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reference/strings.html?q=string-spli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533013" y="1538793"/>
            <a:ext cx="6264696" cy="178236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9624" y="3757167"/>
            <a:ext cx="6669360" cy="212365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24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271273" y="5770960"/>
            <a:ext cx="872728" cy="209550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>
                <a:solidFill>
                  <a:prstClr val="black"/>
                </a:solidFill>
              </a:rPr>
              <a:pPr/>
              <a:t>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62041" y="47458"/>
            <a:ext cx="428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Процедура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for-each</a:t>
            </a:r>
            <a:r>
              <a:rPr lang="uk-UA" sz="3600" b="1" dirty="0" smtClean="0">
                <a:solidFill>
                  <a:schemeClr val="bg1"/>
                </a:solidFill>
              </a:rPr>
              <a:t>  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62041" y="3764148"/>
            <a:ext cx="2185060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2000">
                <a:solidFill>
                  <a:srgbClr val="FF0000"/>
                </a:solidFill>
              </a:rPr>
              <a:t>#(0 1 4 9 16)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87236" y="1305341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((</a:t>
            </a:r>
            <a:r>
              <a:rPr lang="ru-RU" sz="2000" dirty="0" smtClean="0">
                <a:solidFill>
                  <a:srgbClr val="0000CC"/>
                </a:solidFill>
              </a:rPr>
              <a:t>v</a:t>
            </a:r>
            <a:r>
              <a:rPr lang="en-US" sz="2000" dirty="0" err="1" smtClean="0">
                <a:solidFill>
                  <a:srgbClr val="0000CC"/>
                </a:solidFill>
              </a:rPr>
              <a:t>ec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make-vector</a:t>
            </a:r>
            <a:r>
              <a:rPr lang="ru-RU" sz="2000" dirty="0">
                <a:solidFill>
                  <a:srgbClr val="0000CC"/>
                </a:solidFill>
              </a:rPr>
              <a:t> 5)))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(</a:t>
            </a:r>
            <a:r>
              <a:rPr lang="ru-RU" sz="2000" b="1" dirty="0" err="1">
                <a:solidFill>
                  <a:srgbClr val="0000CC"/>
                </a:solidFill>
              </a:rPr>
              <a:t>for-each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lambda</a:t>
            </a:r>
            <a:r>
              <a:rPr lang="ru-RU" sz="2000" dirty="0">
                <a:solidFill>
                  <a:srgbClr val="0000CC"/>
                </a:solidFill>
              </a:rPr>
              <a:t> (i)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 (</a:t>
            </a:r>
            <a:r>
              <a:rPr lang="ru-RU" sz="2000" dirty="0" err="1">
                <a:solidFill>
                  <a:srgbClr val="0000CC"/>
                </a:solidFill>
              </a:rPr>
              <a:t>vector-set</a:t>
            </a:r>
            <a:r>
              <a:rPr lang="ru-RU" sz="2000" dirty="0">
                <a:solidFill>
                  <a:srgbClr val="0000CC"/>
                </a:solidFill>
              </a:rPr>
              <a:t>! </a:t>
            </a:r>
            <a:r>
              <a:rPr lang="ru-RU" sz="2000" dirty="0" err="1">
                <a:solidFill>
                  <a:srgbClr val="0000CC"/>
                </a:solidFill>
              </a:rPr>
              <a:t>vec</a:t>
            </a:r>
            <a:r>
              <a:rPr lang="ru-RU" sz="2000" dirty="0">
                <a:solidFill>
                  <a:srgbClr val="0000CC"/>
                </a:solidFill>
              </a:rPr>
              <a:t> i (* i i)))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'(0 1 2 3 4))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</a:t>
            </a:r>
            <a:r>
              <a:rPr lang="ru-RU" sz="2000" dirty="0" err="1">
                <a:solidFill>
                  <a:srgbClr val="0000CC"/>
                </a:solidFill>
              </a:rPr>
              <a:t>vec</a:t>
            </a:r>
            <a:r>
              <a:rPr lang="ru-RU" sz="2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6338" y="3265714"/>
            <a:ext cx="12778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FF0000"/>
                </a:solidFill>
              </a:rPr>
              <a:t>Результат 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07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263" y="-109593"/>
            <a:ext cx="2227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dirty="0" smtClean="0">
                <a:solidFill>
                  <a:schemeClr val="bg1"/>
                </a:solidFill>
              </a:rPr>
              <a:t>Рядки</a:t>
            </a:r>
            <a:endParaRPr lang="uk-UA" sz="6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96169"/>
            <a:ext cx="914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/>
              <a:t>Рядки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послідовності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Рядки </a:t>
            </a:r>
            <a:r>
              <a:rPr lang="ru-RU" sz="2000" dirty="0" err="1"/>
              <a:t>записуються</a:t>
            </a:r>
            <a:r>
              <a:rPr lang="ru-RU" sz="2000" dirty="0"/>
              <a:t> як </a:t>
            </a:r>
            <a:r>
              <a:rPr lang="ru-RU" sz="2000" dirty="0" err="1"/>
              <a:t>послідовності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, </a:t>
            </a:r>
            <a:r>
              <a:rPr lang="ru-RU" sz="2000" dirty="0" err="1"/>
              <a:t>укладених</a:t>
            </a:r>
            <a:r>
              <a:rPr lang="ru-RU" sz="2000" dirty="0"/>
              <a:t> у </a:t>
            </a:r>
            <a:r>
              <a:rPr lang="ru-RU" sz="2000" dirty="0" err="1"/>
              <a:t>подвійні</a:t>
            </a:r>
            <a:r>
              <a:rPr lang="ru-RU" sz="2000" dirty="0"/>
              <a:t> лапки </a:t>
            </a:r>
            <a:r>
              <a:rPr lang="ru-RU" sz="2000" dirty="0" smtClean="0"/>
              <a:t>(")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 </a:t>
            </a:r>
            <a:r>
              <a:rPr lang="ru-RU" sz="2000" dirty="0" err="1"/>
              <a:t>Подвійне</a:t>
            </a:r>
            <a:r>
              <a:rPr lang="ru-RU" sz="2000" dirty="0"/>
              <a:t> </a:t>
            </a:r>
            <a:r>
              <a:rPr lang="ru-RU" sz="2000" dirty="0" err="1"/>
              <a:t>цитування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</a:t>
            </a:r>
            <a:r>
              <a:rPr lang="ru-RU" sz="2000" dirty="0" err="1"/>
              <a:t>всередину</a:t>
            </a:r>
            <a:r>
              <a:rPr lang="ru-RU" sz="2000" dirty="0"/>
              <a:t> рядка,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перекриваючи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зворотною</a:t>
            </a:r>
            <a:r>
              <a:rPr lang="ru-RU" sz="2000" dirty="0"/>
              <a:t> </a:t>
            </a:r>
            <a:r>
              <a:rPr lang="ru-RU" sz="2000" dirty="0" err="1"/>
              <a:t>рискою</a:t>
            </a:r>
            <a:r>
              <a:rPr lang="ru-RU" sz="2000" dirty="0"/>
              <a:t> </a:t>
            </a:r>
            <a:r>
              <a:rPr lang="ru-RU" sz="2000" dirty="0" err="1"/>
              <a:t>рискою</a:t>
            </a:r>
            <a:r>
              <a:rPr lang="ru-RU" sz="2000" dirty="0"/>
              <a:t> (\),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8541" y="2499805"/>
            <a:ext cx="451065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"The word \"recursion\" has many meanings."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049334"/>
            <a:ext cx="86036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Рядкова</a:t>
            </a:r>
            <a:r>
              <a:rPr lang="ru-RU" sz="2000" dirty="0" smtClean="0"/>
              <a:t> </a:t>
            </a:r>
            <a:r>
              <a:rPr lang="ru-RU" sz="2000" dirty="0"/>
              <a:t>константа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продовжуватися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одного рядка до </a:t>
            </a:r>
            <a:r>
              <a:rPr lang="ru-RU" sz="2000" dirty="0" err="1"/>
              <a:t>наступного</a:t>
            </a:r>
            <a:r>
              <a:rPr lang="ru-RU" sz="2000" dirty="0"/>
              <a:t>, але </a:t>
            </a:r>
            <a:r>
              <a:rPr lang="ru-RU" sz="2000" dirty="0" err="1"/>
              <a:t>точний</a:t>
            </a:r>
            <a:r>
              <a:rPr lang="ru-RU" sz="2000" dirty="0"/>
              <a:t> </a:t>
            </a:r>
            <a:r>
              <a:rPr lang="ru-RU" sz="2000" dirty="0" err="1"/>
              <a:t>вміст</a:t>
            </a:r>
            <a:r>
              <a:rPr lang="ru-RU" sz="2000" dirty="0"/>
              <a:t> такого рядка не </a:t>
            </a:r>
            <a:r>
              <a:rPr lang="ru-RU" sz="2000" dirty="0" err="1"/>
              <a:t>вказаний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Довжина</a:t>
            </a:r>
            <a:r>
              <a:rPr lang="ru-RU" sz="2000" dirty="0" smtClean="0"/>
              <a:t> </a:t>
            </a:r>
            <a:r>
              <a:rPr lang="ru-RU" sz="2000" dirty="0"/>
              <a:t>рядка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містить</a:t>
            </a:r>
            <a:r>
              <a:rPr lang="ru-RU" sz="2000" dirty="0"/>
              <a:t>. </a:t>
            </a:r>
            <a:r>
              <a:rPr lang="ru-RU" sz="2000" dirty="0" err="1"/>
              <a:t>Це</a:t>
            </a:r>
            <a:r>
              <a:rPr lang="ru-RU" sz="2000" dirty="0"/>
              <a:t> число є </a:t>
            </a:r>
            <a:r>
              <a:rPr lang="ru-RU" sz="2000" dirty="0" err="1"/>
              <a:t>точним</a:t>
            </a:r>
            <a:r>
              <a:rPr lang="ru-RU" sz="2000" dirty="0"/>
              <a:t>, </a:t>
            </a:r>
            <a:r>
              <a:rPr lang="ru-RU" sz="2000" dirty="0" err="1"/>
              <a:t>невід’ємним</a:t>
            </a:r>
            <a:r>
              <a:rPr lang="ru-RU" sz="2000" dirty="0"/>
              <a:t> </a:t>
            </a:r>
            <a:r>
              <a:rPr lang="ru-RU" sz="2000" dirty="0" err="1"/>
              <a:t>цілим</a:t>
            </a:r>
            <a:r>
              <a:rPr lang="ru-RU" sz="2000" dirty="0"/>
              <a:t> числом, яке </a:t>
            </a:r>
            <a:r>
              <a:rPr lang="ru-RU" sz="2000" b="1" dirty="0" err="1"/>
              <a:t>фіксується</a:t>
            </a:r>
            <a:r>
              <a:rPr lang="ru-RU" sz="2000" b="1" dirty="0"/>
              <a:t> </a:t>
            </a:r>
            <a:r>
              <a:rPr lang="ru-RU" sz="2000" b="1" dirty="0" err="1"/>
              <a:t>під</a:t>
            </a:r>
            <a:r>
              <a:rPr lang="ru-RU" sz="2000" b="1" dirty="0"/>
              <a:t> час </a:t>
            </a:r>
            <a:r>
              <a:rPr lang="ru-RU" sz="2000" b="1" dirty="0" err="1"/>
              <a:t>створення</a:t>
            </a:r>
            <a:r>
              <a:rPr lang="ru-RU" sz="2000" b="1" dirty="0"/>
              <a:t> рядка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Валідні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індекси</a:t>
            </a:r>
            <a:r>
              <a:rPr lang="ru-RU" sz="2000" dirty="0" smtClean="0"/>
              <a:t> </a:t>
            </a:r>
            <a:r>
              <a:rPr lang="ru-RU" sz="2000" dirty="0"/>
              <a:t>рядка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точні</a:t>
            </a:r>
            <a:r>
              <a:rPr lang="ru-RU" sz="2000" dirty="0"/>
              <a:t> </a:t>
            </a:r>
            <a:r>
              <a:rPr lang="ru-RU" sz="2000" dirty="0" err="1"/>
              <a:t>невід’ємні</a:t>
            </a:r>
            <a:r>
              <a:rPr lang="ru-RU" sz="2000" dirty="0"/>
              <a:t> </a:t>
            </a:r>
            <a:r>
              <a:rPr lang="ru-RU" sz="2000" dirty="0" err="1"/>
              <a:t>цілі</a:t>
            </a:r>
            <a:r>
              <a:rPr lang="ru-RU" sz="2000" dirty="0"/>
              <a:t> числа, </a:t>
            </a:r>
            <a:r>
              <a:rPr lang="ru-RU" sz="2000" dirty="0" err="1"/>
              <a:t>менші</a:t>
            </a:r>
            <a:r>
              <a:rPr lang="ru-RU" sz="2000" dirty="0"/>
              <a:t> за </a:t>
            </a:r>
            <a:r>
              <a:rPr lang="ru-RU" sz="2000" dirty="0" err="1"/>
              <a:t>довжину</a:t>
            </a:r>
            <a:r>
              <a:rPr lang="ru-RU" sz="2000" dirty="0"/>
              <a:t> рядка.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Перший </a:t>
            </a:r>
            <a:r>
              <a:rPr lang="ru-RU" sz="2000" dirty="0"/>
              <a:t>символ рядка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індекс</a:t>
            </a:r>
            <a:r>
              <a:rPr lang="ru-RU" sz="2000" dirty="0"/>
              <a:t> 0, </a:t>
            </a:r>
            <a:r>
              <a:rPr lang="ru-RU" sz="2000" dirty="0" err="1"/>
              <a:t>другий</a:t>
            </a:r>
            <a:r>
              <a:rPr lang="ru-RU" sz="2000" dirty="0"/>
              <a:t> - </a:t>
            </a:r>
            <a:r>
              <a:rPr lang="ru-RU" sz="2000" dirty="0" err="1"/>
              <a:t>індекс</a:t>
            </a:r>
            <a:r>
              <a:rPr lang="ru-RU" sz="2000" dirty="0"/>
              <a:t> 1 </a:t>
            </a:r>
            <a:r>
              <a:rPr lang="ru-RU" sz="2000" dirty="0" err="1"/>
              <a:t>тощо</a:t>
            </a:r>
            <a:r>
              <a:rPr lang="ru-RU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 </a:t>
            </a:r>
            <a:r>
              <a:rPr lang="ru-RU" sz="2000" dirty="0"/>
              <a:t>початок і </a:t>
            </a:r>
            <a:r>
              <a:rPr lang="ru-RU" sz="2000" dirty="0" err="1"/>
              <a:t>кінець</a:t>
            </a:r>
            <a:r>
              <a:rPr lang="ru-RU" sz="2000" dirty="0"/>
              <a:t> </a:t>
            </a:r>
            <a:r>
              <a:rPr lang="ru-RU" sz="2000" dirty="0" smtClean="0"/>
              <a:t>рядка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однакові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індекси</a:t>
            </a:r>
            <a:r>
              <a:rPr lang="ru-RU" sz="2000" dirty="0" smtClean="0"/>
              <a:t>, </a:t>
            </a:r>
            <a:r>
              <a:rPr lang="ru-RU" sz="2000" dirty="0" err="1" smtClean="0"/>
              <a:t>посилаються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err="1"/>
              <a:t>нульовий</a:t>
            </a:r>
            <a:r>
              <a:rPr lang="ru-RU" sz="2000" dirty="0"/>
              <a:t> </a:t>
            </a:r>
            <a:r>
              <a:rPr lang="ru-RU" sz="2000" dirty="0" err="1"/>
              <a:t>підрядок</a:t>
            </a:r>
            <a:r>
              <a:rPr lang="ru-RU" sz="2000" dirty="0"/>
              <a:t>, а </a:t>
            </a:r>
            <a:r>
              <a:rPr lang="ru-RU" sz="2000" dirty="0" err="1"/>
              <a:t>якщо</a:t>
            </a:r>
            <a:r>
              <a:rPr lang="ru-RU" sz="2000" dirty="0"/>
              <a:t> початок </a:t>
            </a:r>
            <a:r>
              <a:rPr lang="ru-RU" sz="2000" dirty="0" err="1"/>
              <a:t>дорівнює</a:t>
            </a:r>
            <a:r>
              <a:rPr lang="ru-RU" sz="2000" dirty="0"/>
              <a:t> нулю, а </a:t>
            </a:r>
            <a:r>
              <a:rPr lang="ru-RU" sz="2000" dirty="0" err="1"/>
              <a:t>кінець</a:t>
            </a:r>
            <a:r>
              <a:rPr lang="ru-RU" sz="2000" dirty="0"/>
              <a:t> - </a:t>
            </a:r>
            <a:r>
              <a:rPr lang="ru-RU" sz="2000" dirty="0" err="1" smtClean="0"/>
              <a:t>довжині</a:t>
            </a:r>
            <a:r>
              <a:rPr lang="ru-RU" sz="2000" dirty="0" smtClean="0"/>
              <a:t> </a:t>
            </a:r>
            <a:r>
              <a:rPr lang="ru-RU" sz="2000" dirty="0"/>
              <a:t>рядка, то </a:t>
            </a:r>
            <a:r>
              <a:rPr lang="ru-RU" sz="2000" dirty="0" err="1" smtClean="0"/>
              <a:t>посилаються</a:t>
            </a:r>
            <a:r>
              <a:rPr lang="ru-RU" sz="2000" dirty="0" smtClean="0"/>
              <a:t> </a:t>
            </a:r>
            <a:r>
              <a:rPr lang="ru-RU" sz="2000" dirty="0"/>
              <a:t>на весь рядок.</a:t>
            </a:r>
          </a:p>
        </p:txBody>
      </p:sp>
    </p:spTree>
    <p:extLst>
      <p:ext uri="{BB962C8B-B14F-4D97-AF65-F5344CB8AC3E}">
        <p14:creationId xmlns:p14="http://schemas.microsoft.com/office/powerpoint/2010/main" val="39728672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0789" y="130584"/>
            <a:ext cx="397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Конструктор рядка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940" y="980289"/>
            <a:ext cx="9015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Процедури</a:t>
            </a:r>
            <a:r>
              <a:rPr lang="ru-RU" dirty="0"/>
              <a:t> конструктора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створюють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рядкові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можливо</a:t>
            </a:r>
            <a:r>
              <a:rPr lang="ru-RU" dirty="0"/>
              <a:t>, </a:t>
            </a:r>
            <a:r>
              <a:rPr lang="ru-RU" dirty="0" err="1"/>
              <a:t>ініціалізуючи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деякими</a:t>
            </a:r>
            <a:r>
              <a:rPr lang="ru-RU" dirty="0"/>
              <a:t> </a:t>
            </a:r>
            <a:r>
              <a:rPr lang="ru-RU" dirty="0" err="1"/>
              <a:t>заданими</a:t>
            </a:r>
            <a:r>
              <a:rPr lang="ru-RU" dirty="0"/>
              <a:t> </a:t>
            </a:r>
            <a:r>
              <a:rPr lang="ru-RU" dirty="0" err="1"/>
              <a:t>символьними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29097" y="2128574"/>
            <a:ext cx="2808513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(string #\x #\y #\z) ⇒ "xyz"</a:t>
            </a:r>
          </a:p>
          <a:p>
            <a:r>
              <a:rPr lang="en-GB" dirty="0">
                <a:solidFill>
                  <a:srgbClr val="0000CC"/>
                </a:solidFill>
              </a:rPr>
              <a:t>(string)             ⇒ ""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0231" y="1645328"/>
            <a:ext cx="527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1. Рядок, </a:t>
            </a:r>
            <a:r>
              <a:rPr lang="ru-RU" dirty="0" err="1" smtClean="0"/>
              <a:t>зроблений</a:t>
            </a:r>
            <a:r>
              <a:rPr lang="ru-RU" dirty="0" smtClean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заданих</a:t>
            </a:r>
            <a:r>
              <a:rPr lang="ru-RU" dirty="0"/>
              <a:t> </a:t>
            </a:r>
            <a:r>
              <a:rPr lang="ru-RU" dirty="0" err="1"/>
              <a:t>аргументів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5063" y="2891576"/>
            <a:ext cx="409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2. Рядок,  </a:t>
            </a:r>
            <a:r>
              <a:rPr lang="ru-RU" dirty="0" err="1" smtClean="0"/>
              <a:t>створений</a:t>
            </a:r>
            <a:r>
              <a:rPr lang="ru-RU" dirty="0" smtClean="0"/>
              <a:t> </a:t>
            </a:r>
            <a:r>
              <a:rPr lang="ru-RU" dirty="0" err="1"/>
              <a:t>зі</a:t>
            </a:r>
            <a:r>
              <a:rPr lang="ru-RU" dirty="0"/>
              <a:t> списку </a:t>
            </a:r>
            <a:r>
              <a:rPr lang="ru-RU" dirty="0" err="1"/>
              <a:t>символів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79860" y="3377579"/>
            <a:ext cx="3428824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(list-&gt;string '(#\a #\b #\c)) ⇒ "</a:t>
            </a:r>
            <a:r>
              <a:rPr lang="en-US" dirty="0" err="1">
                <a:solidFill>
                  <a:srgbClr val="0000CC"/>
                </a:solidFill>
              </a:rPr>
              <a:t>abc</a:t>
            </a:r>
            <a:r>
              <a:rPr lang="en-US" dirty="0">
                <a:solidFill>
                  <a:srgbClr val="0000CC"/>
                </a:solidFill>
              </a:rPr>
              <a:t>"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063" y="3879533"/>
            <a:ext cx="5410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Рядок  </a:t>
            </a:r>
            <a:r>
              <a:rPr lang="ru-RU" dirty="0" err="1"/>
              <a:t>зі</a:t>
            </a:r>
            <a:r>
              <a:rPr lang="ru-RU" dirty="0"/>
              <a:t> списку </a:t>
            </a:r>
            <a:r>
              <a:rPr lang="ru-RU" dirty="0" err="1"/>
              <a:t>символів</a:t>
            </a:r>
            <a:r>
              <a:rPr lang="ru-RU" dirty="0"/>
              <a:t> у </a:t>
            </a:r>
            <a:r>
              <a:rPr lang="ru-RU" dirty="0" err="1"/>
              <a:t>зворотному</a:t>
            </a:r>
            <a:r>
              <a:rPr lang="ru-RU" dirty="0"/>
              <a:t> порядку.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06511" y="4295562"/>
            <a:ext cx="4195892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(reverse-list-&gt;string '(#\a #\B #\c)) ⇒ "</a:t>
            </a:r>
            <a:r>
              <a:rPr lang="en-GB" dirty="0" err="1">
                <a:solidFill>
                  <a:srgbClr val="0000CC"/>
                </a:solidFill>
              </a:rPr>
              <a:t>cBa</a:t>
            </a:r>
            <a:r>
              <a:rPr lang="en-GB" dirty="0">
                <a:solidFill>
                  <a:srgbClr val="0000CC"/>
                </a:solidFill>
              </a:rPr>
              <a:t>"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0231" y="4843152"/>
            <a:ext cx="2948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4. Рядок </a:t>
            </a:r>
            <a:r>
              <a:rPr lang="ru-RU" dirty="0" err="1" smtClean="0"/>
              <a:t>заданої</a:t>
            </a:r>
            <a:r>
              <a:rPr lang="ru-RU" dirty="0" smtClean="0"/>
              <a:t> </a:t>
            </a:r>
            <a:r>
              <a:rPr lang="ru-RU" dirty="0" err="1" smtClean="0"/>
              <a:t>довжини</a:t>
            </a:r>
            <a:r>
              <a:rPr lang="ru-RU" dirty="0" smtClean="0"/>
              <a:t> </a:t>
            </a:r>
            <a:r>
              <a:rPr lang="en-GB" dirty="0"/>
              <a:t>k.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8118" y="5479696"/>
            <a:ext cx="1992853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make-string </a:t>
            </a:r>
            <a:r>
              <a:rPr lang="en-GB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 [</a:t>
            </a:r>
            <a:r>
              <a:rPr lang="en-GB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chr</a:t>
            </a:r>
            <a:r>
              <a:rPr lang="en-GB" i="1" dirty="0">
                <a:solidFill>
                  <a:srgbClr val="0000CC"/>
                </a:solidFill>
                <a:latin typeface="Times New Roman" panose="02020603050405020304" pitchFamily="18" charset="0"/>
              </a:rPr>
              <a:t>]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376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92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Процедури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бібліотеки</a:t>
            </a:r>
            <a:r>
              <a:rPr lang="ru-RU" sz="3600" b="1" dirty="0" smtClean="0">
                <a:solidFill>
                  <a:schemeClr val="bg1"/>
                </a:solidFill>
              </a:rPr>
              <a:t> SRFI-13 стандарт </a:t>
            </a:r>
            <a:r>
              <a:rPr lang="en-US" sz="3600" b="1" dirty="0" smtClean="0">
                <a:solidFill>
                  <a:schemeClr val="bg1"/>
                </a:solidFill>
              </a:rPr>
              <a:t>R6RS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0184" y="1145186"/>
            <a:ext cx="85502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• String Syntax	  	</a:t>
            </a:r>
            <a:r>
              <a:rPr lang="en-US" sz="2000" dirty="0" smtClean="0">
                <a:solidFill>
                  <a:srgbClr val="0000CC"/>
                </a:solidFill>
              </a:rPr>
              <a:t>	Read </a:t>
            </a:r>
            <a:r>
              <a:rPr lang="en-US" sz="2000" dirty="0">
                <a:solidFill>
                  <a:srgbClr val="0000CC"/>
                </a:solidFill>
              </a:rPr>
              <a:t>syntax for strings.</a:t>
            </a:r>
          </a:p>
          <a:p>
            <a:r>
              <a:rPr lang="en-US" sz="2000" dirty="0"/>
              <a:t>• </a:t>
            </a:r>
            <a:r>
              <a:rPr lang="en-US" sz="2000" dirty="0">
                <a:solidFill>
                  <a:srgbClr val="C00000"/>
                </a:solidFill>
              </a:rPr>
              <a:t>String Predicates	  	</a:t>
            </a:r>
            <a:r>
              <a:rPr lang="en-US" sz="2000" dirty="0" smtClean="0">
                <a:solidFill>
                  <a:srgbClr val="C00000"/>
                </a:solidFill>
              </a:rPr>
              <a:t>Testing </a:t>
            </a:r>
            <a:r>
              <a:rPr lang="en-US" sz="2000" dirty="0">
                <a:solidFill>
                  <a:srgbClr val="C00000"/>
                </a:solidFill>
              </a:rPr>
              <a:t>strings for certain properties.</a:t>
            </a:r>
          </a:p>
          <a:p>
            <a:r>
              <a:rPr lang="en-US" sz="2000" dirty="0"/>
              <a:t>• </a:t>
            </a:r>
            <a:r>
              <a:rPr lang="en-US" sz="2000" dirty="0">
                <a:solidFill>
                  <a:srgbClr val="0000CC"/>
                </a:solidFill>
              </a:rPr>
              <a:t>String Constructors	  	Creating new string objects.</a:t>
            </a:r>
          </a:p>
          <a:p>
            <a:r>
              <a:rPr lang="en-US" sz="2000" dirty="0"/>
              <a:t>• </a:t>
            </a:r>
            <a:r>
              <a:rPr lang="en-US" sz="2000" dirty="0">
                <a:solidFill>
                  <a:srgbClr val="C00000"/>
                </a:solidFill>
              </a:rPr>
              <a:t>List/String Conversion	  	Converting from/to lists of characters.</a:t>
            </a:r>
          </a:p>
          <a:p>
            <a:r>
              <a:rPr lang="en-US" sz="2000" dirty="0"/>
              <a:t>• </a:t>
            </a:r>
            <a:r>
              <a:rPr lang="en-US" sz="2000" dirty="0">
                <a:solidFill>
                  <a:srgbClr val="0000CC"/>
                </a:solidFill>
              </a:rPr>
              <a:t>String Selection	  	</a:t>
            </a:r>
            <a:r>
              <a:rPr lang="en-US" sz="2000" dirty="0" smtClean="0">
                <a:solidFill>
                  <a:srgbClr val="0000CC"/>
                </a:solidFill>
              </a:rPr>
              <a:t>	Select </a:t>
            </a:r>
            <a:r>
              <a:rPr lang="en-US" sz="2000" dirty="0">
                <a:solidFill>
                  <a:srgbClr val="0000CC"/>
                </a:solidFill>
              </a:rPr>
              <a:t>portions from strings.</a:t>
            </a:r>
          </a:p>
          <a:p>
            <a:r>
              <a:rPr lang="en-US" sz="2000" dirty="0"/>
              <a:t>• String Modification	  	Modify parts or whole strings.</a:t>
            </a:r>
          </a:p>
          <a:p>
            <a:r>
              <a:rPr lang="en-US" sz="2000" dirty="0">
                <a:solidFill>
                  <a:srgbClr val="0000CC"/>
                </a:solidFill>
              </a:rPr>
              <a:t>• String Comparison	  	Lexicographic ordering predicates.</a:t>
            </a:r>
          </a:p>
          <a:p>
            <a:r>
              <a:rPr lang="en-US" sz="2000" dirty="0"/>
              <a:t>• String Searching	  	</a:t>
            </a:r>
            <a:r>
              <a:rPr lang="en-US" sz="2000" dirty="0" smtClean="0"/>
              <a:t>Searching </a:t>
            </a:r>
            <a:r>
              <a:rPr lang="en-US" sz="2000" dirty="0"/>
              <a:t>in strings.</a:t>
            </a:r>
          </a:p>
          <a:p>
            <a:r>
              <a:rPr lang="en-US" sz="2000" dirty="0">
                <a:solidFill>
                  <a:srgbClr val="0000CC"/>
                </a:solidFill>
              </a:rPr>
              <a:t>• Alphabetic Case Mapping	 </a:t>
            </a:r>
            <a:r>
              <a:rPr lang="en-US" sz="2000" dirty="0" smtClean="0">
                <a:solidFill>
                  <a:srgbClr val="0000CC"/>
                </a:solidFill>
              </a:rPr>
              <a:t>Convert </a:t>
            </a:r>
            <a:r>
              <a:rPr lang="en-US" sz="2000" dirty="0">
                <a:solidFill>
                  <a:srgbClr val="0000CC"/>
                </a:solidFill>
              </a:rPr>
              <a:t>the alphabetic case of strings.</a:t>
            </a:r>
          </a:p>
          <a:p>
            <a:r>
              <a:rPr lang="en-US" sz="2000" dirty="0"/>
              <a:t>• Reversing and Appending Strings	 </a:t>
            </a:r>
            <a:r>
              <a:rPr lang="en-US" sz="2000" dirty="0" smtClean="0"/>
              <a:t>Appending </a:t>
            </a:r>
            <a:r>
              <a:rPr lang="en-US" sz="2000" dirty="0"/>
              <a:t>strings to form a new string.</a:t>
            </a:r>
          </a:p>
          <a:p>
            <a:r>
              <a:rPr lang="en-US" sz="2000" dirty="0">
                <a:solidFill>
                  <a:srgbClr val="0000CC"/>
                </a:solidFill>
              </a:rPr>
              <a:t>• Mapping Folding and Unfolding	</a:t>
            </a:r>
            <a:r>
              <a:rPr lang="en-US" sz="2000" dirty="0" smtClean="0">
                <a:solidFill>
                  <a:srgbClr val="0000CC"/>
                </a:solidFill>
              </a:rPr>
              <a:t> Iterating </a:t>
            </a:r>
            <a:r>
              <a:rPr lang="en-US" sz="2000" dirty="0">
                <a:solidFill>
                  <a:srgbClr val="0000CC"/>
                </a:solidFill>
              </a:rPr>
              <a:t>over strings.</a:t>
            </a:r>
          </a:p>
          <a:p>
            <a:r>
              <a:rPr lang="en-US" sz="2000" dirty="0"/>
              <a:t>• Miscellaneous String Operations	 </a:t>
            </a:r>
            <a:r>
              <a:rPr lang="en-US" sz="2000" dirty="0" smtClean="0"/>
              <a:t>Replicating</a:t>
            </a:r>
            <a:r>
              <a:rPr lang="en-US" sz="2000" dirty="0"/>
              <a:t>, insertion, parsing, ...</a:t>
            </a:r>
          </a:p>
          <a:p>
            <a:r>
              <a:rPr lang="en-US" sz="2000" dirty="0">
                <a:solidFill>
                  <a:srgbClr val="0000CC"/>
                </a:solidFill>
              </a:rPr>
              <a:t>• Representing Strings as Bytes	 </a:t>
            </a:r>
            <a:r>
              <a:rPr lang="en-US" sz="2000" dirty="0" smtClean="0">
                <a:solidFill>
                  <a:srgbClr val="0000CC"/>
                </a:solidFill>
              </a:rPr>
              <a:t>Encoding </a:t>
            </a:r>
            <a:r>
              <a:rPr lang="en-US" sz="2000" dirty="0">
                <a:solidFill>
                  <a:srgbClr val="0000CC"/>
                </a:solidFill>
              </a:rPr>
              <a:t>and decoding strings.</a:t>
            </a:r>
          </a:p>
          <a:p>
            <a:r>
              <a:rPr lang="en-US" sz="2000" dirty="0"/>
              <a:t>• Conversion to/from C	  	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667776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615466" y="131802"/>
            <a:ext cx="56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Процедури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09089"/>
              </p:ext>
            </p:extLst>
          </p:nvPr>
        </p:nvGraphicFramePr>
        <p:xfrm>
          <a:off x="0" y="1541975"/>
          <a:ext cx="8858991" cy="528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74"/>
                <a:gridCol w="615141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(string?</a:t>
                      </a:r>
                      <a:r>
                        <a:rPr lang="en-GB" sz="1800" b="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GB" sz="1800" b="0" i="1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t,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є рядком,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інакше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f.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(make-string</a:t>
                      </a:r>
                      <a:r>
                        <a:rPr lang="en-GB" sz="1800" i="1" dirty="0" smtClean="0"/>
                        <a:t> k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щойно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виділений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рядок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довжиною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k. 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63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(make-string</a:t>
                      </a:r>
                      <a:r>
                        <a:rPr lang="en-GB" sz="1800" i="1" dirty="0" smtClean="0"/>
                        <a:t> k char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Всі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рядка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ініціалізуються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символом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(string-length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кількість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символів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у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вказаному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рядку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(string-ref</a:t>
                      </a:r>
                      <a:r>
                        <a:rPr lang="en-GB" sz="1800" i="1" dirty="0" smtClean="0"/>
                        <a:t> string k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k-й символ рядка з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використанням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індексації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нульового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походження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(string-set!</a:t>
                      </a:r>
                      <a:r>
                        <a:rPr lang="en-GB" sz="1800" i="1" dirty="0" smtClean="0"/>
                        <a:t> string k char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Зберігає</a:t>
                      </a:r>
                      <a:r>
                        <a:rPr lang="ru-RU" sz="1800" dirty="0" smtClean="0"/>
                        <a:t>  </a:t>
                      </a:r>
                      <a:r>
                        <a:rPr lang="ru-RU" sz="1800" dirty="0" err="1" smtClean="0"/>
                        <a:t>char</a:t>
                      </a:r>
                      <a:r>
                        <a:rPr lang="ru-RU" sz="1800" dirty="0" smtClean="0"/>
                        <a:t> в k-</a:t>
                      </a:r>
                      <a:r>
                        <a:rPr lang="ru-RU" sz="1800" dirty="0" err="1" smtClean="0"/>
                        <a:t>му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елементі</a:t>
                      </a:r>
                      <a:r>
                        <a:rPr lang="ru-RU" sz="1800" dirty="0" smtClean="0"/>
                        <a:t> рядка і </a:t>
                      </a:r>
                      <a:r>
                        <a:rPr lang="ru-RU" sz="1800" dirty="0" err="1" smtClean="0"/>
                        <a:t>повертає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невизначене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значення</a:t>
                      </a:r>
                      <a:r>
                        <a:rPr lang="ru-RU" sz="1800" dirty="0" smtClean="0"/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(string=?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</a:t>
                      </a:r>
                      <a:r>
                        <a:rPr lang="en-GB" sz="180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</a:t>
                      </a:r>
                      <a:r>
                        <a:rPr lang="en-GB" sz="180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#t,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два рядки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однакової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довжини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містять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однакові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символи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однакових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позиціях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інакше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#f. </a:t>
                      </a:r>
                      <a:endParaRPr lang="ru-RU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(string-ci=? string1 string2)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#t,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рядкі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відрізняються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тільки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регістром</a:t>
                      </a:r>
                      <a:r>
                        <a:rPr lang="uk-UA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dirty="0" smtClean="0"/>
                        <a:t>(string&lt;?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(string&gt;? string1 string2)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(string&lt;=?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(string&gt;=?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1" y="943997"/>
            <a:ext cx="898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docs.racket-lang.org/reference/strings.html?q=string-split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911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615466" y="131802"/>
            <a:ext cx="56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Процедури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30379"/>
              </p:ext>
            </p:extLst>
          </p:nvPr>
        </p:nvGraphicFramePr>
        <p:xfrm>
          <a:off x="106878" y="1066735"/>
          <a:ext cx="8858991" cy="475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958"/>
                <a:gridCol w="58070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(string-ci&lt;?</a:t>
                      </a:r>
                      <a:r>
                        <a:rPr lang="en-GB" sz="1800" b="0" i="1" dirty="0" smtClean="0">
                          <a:solidFill>
                            <a:schemeClr val="tx1"/>
                          </a:solidFill>
                        </a:rPr>
                        <a:t> string</a:t>
                      </a:r>
                      <a:r>
                        <a:rPr lang="en-GB" sz="1800" b="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800" b="0" i="1" dirty="0" smtClean="0">
                          <a:solidFill>
                            <a:schemeClr val="tx1"/>
                          </a:solidFill>
                        </a:rPr>
                        <a:t> string</a:t>
                      </a:r>
                      <a:r>
                        <a:rPr lang="en-GB" sz="1800" b="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(string-ci</a:t>
                      </a:r>
                      <a:r>
                        <a:rPr lang="en-US" sz="1800" dirty="0" smtClean="0"/>
                        <a:t>&gt;</a:t>
                      </a:r>
                      <a:r>
                        <a:rPr lang="en-GB" sz="1800" dirty="0" smtClean="0"/>
                        <a:t>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63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(string-ci&lt;=?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(string-ci&gt;=?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(substring</a:t>
                      </a:r>
                      <a:r>
                        <a:rPr lang="en-GB" sz="1800" i="1" dirty="0" smtClean="0"/>
                        <a:t> string start end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uk-UA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800" b="0" baseline="0" dirty="0" err="1" smtClean="0">
                          <a:solidFill>
                            <a:schemeClr val="tx1"/>
                          </a:solidFill>
                        </a:rPr>
                        <a:t>підрядок</a:t>
                      </a:r>
                      <a:r>
                        <a:rPr lang="uk-UA" sz="1800" b="0" baseline="0" dirty="0" smtClean="0">
                          <a:solidFill>
                            <a:schemeClr val="tx1"/>
                          </a:solidFill>
                        </a:rPr>
                        <a:t> рядка з позиції </a:t>
                      </a:r>
                      <a:r>
                        <a:rPr lang="en-GB" sz="1800" i="1" dirty="0" smtClean="0"/>
                        <a:t>start </a:t>
                      </a:r>
                      <a:r>
                        <a:rPr lang="uk-UA" sz="1800" i="1" dirty="0" smtClean="0"/>
                        <a:t>до позиції </a:t>
                      </a:r>
                      <a:r>
                        <a:rPr lang="en-GB" sz="1800" i="1" dirty="0" smtClean="0"/>
                        <a:t>end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(string-append</a:t>
                      </a:r>
                      <a:r>
                        <a:rPr lang="en-GB" sz="1800" i="1" dirty="0" smtClean="0"/>
                        <a:t> string ...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рядок,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символи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утворюють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конкатенацію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даних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рядків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dirty="0" smtClean="0"/>
                        <a:t>(string-&gt;list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i="0" dirty="0" smtClean="0">
                          <a:solidFill>
                            <a:schemeClr val="tx1"/>
                          </a:solidFill>
                        </a:rPr>
                        <a:t>Повертає список символів</a:t>
                      </a:r>
                      <a:endParaRPr lang="ru-RU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(list-&gt;string</a:t>
                      </a:r>
                      <a:r>
                        <a:rPr lang="en-GB" sz="1800" i="1" dirty="0" smtClean="0"/>
                        <a:t> list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Повертає рядок, сформований із списку символів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(string-copy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копію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заданого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рядка.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(string-fill!</a:t>
                      </a:r>
                      <a:r>
                        <a:rPr lang="en-GB" sz="1800" i="1" dirty="0" smtClean="0"/>
                        <a:t> string char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Зберігає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у кожному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заданого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рядка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9465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010" y="1234365"/>
            <a:ext cx="78643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</a:t>
            </a:r>
            <a:r>
              <a:rPr lang="ru-RU" dirty="0" err="1">
                <a:solidFill>
                  <a:srgbClr val="C00000"/>
                </a:solidFill>
              </a:rPr>
              <a:t>Замінити</a:t>
            </a:r>
            <a:r>
              <a:rPr lang="ru-RU" dirty="0">
                <a:solidFill>
                  <a:srgbClr val="C00000"/>
                </a:solidFill>
              </a:rPr>
              <a:t> в </a:t>
            </a:r>
            <a:r>
              <a:rPr lang="ru-RU" dirty="0" smtClean="0">
                <a:solidFill>
                  <a:srgbClr val="C00000"/>
                </a:solidFill>
              </a:rPr>
              <a:t>рядку </a:t>
            </a:r>
            <a:r>
              <a:rPr lang="ru-RU" dirty="0" err="1" smtClean="0">
                <a:solidFill>
                  <a:srgbClr val="C00000"/>
                </a:solidFill>
              </a:rPr>
              <a:t>входження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заданого</a:t>
            </a:r>
            <a:r>
              <a:rPr lang="ru-RU" dirty="0">
                <a:solidFill>
                  <a:srgbClr val="C00000"/>
                </a:solidFill>
              </a:rPr>
              <a:t> слова на </a:t>
            </a:r>
            <a:r>
              <a:rPr lang="ru-RU" dirty="0" err="1" smtClean="0">
                <a:solidFill>
                  <a:srgbClr val="C00000"/>
                </a:solidFill>
              </a:rPr>
              <a:t>задане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нове</a:t>
            </a:r>
            <a:r>
              <a:rPr lang="ru-RU" dirty="0">
                <a:solidFill>
                  <a:srgbClr val="C00000"/>
                </a:solidFill>
              </a:rPr>
              <a:t> слово</a:t>
            </a:r>
            <a:r>
              <a:rPr lang="ru-RU" dirty="0"/>
              <a:t>.</a:t>
            </a:r>
          </a:p>
          <a:p>
            <a:r>
              <a:rPr lang="en-GB" dirty="0"/>
              <a:t>(define replace</a:t>
            </a:r>
          </a:p>
          <a:p>
            <a:r>
              <a:rPr lang="en-GB" dirty="0"/>
              <a:t>  (lambda (source target replacement)</a:t>
            </a:r>
          </a:p>
          <a:p>
            <a:r>
              <a:rPr lang="en-GB" dirty="0"/>
              <a:t>    (if (</a:t>
            </a:r>
            <a:r>
              <a:rPr lang="en-GB" dirty="0" err="1"/>
              <a:t>eqv</a:t>
            </a:r>
            <a:r>
              <a:rPr lang="en-GB" dirty="0"/>
              <a:t>? source target)</a:t>
            </a:r>
          </a:p>
          <a:p>
            <a:r>
              <a:rPr lang="en-GB" dirty="0"/>
              <a:t>        replacement</a:t>
            </a:r>
          </a:p>
          <a:p>
            <a:r>
              <a:rPr lang="en-GB" dirty="0"/>
              <a:t>        (if (null? source)</a:t>
            </a:r>
          </a:p>
          <a:p>
            <a:r>
              <a:rPr lang="en-GB" dirty="0"/>
              <a:t>            '() </a:t>
            </a:r>
            <a:r>
              <a:rPr lang="en-GB" dirty="0">
                <a:solidFill>
                  <a:srgbClr val="C00000"/>
                </a:solidFill>
              </a:rPr>
              <a:t>;;base case</a:t>
            </a:r>
          </a:p>
          <a:p>
            <a:r>
              <a:rPr lang="en-GB" dirty="0"/>
              <a:t>            (if (equal? target (car source))</a:t>
            </a:r>
          </a:p>
          <a:p>
            <a:r>
              <a:rPr lang="en-GB" dirty="0"/>
              <a:t>                (cons replacement (replace (</a:t>
            </a:r>
            <a:r>
              <a:rPr lang="en-GB" dirty="0" err="1"/>
              <a:t>cdr</a:t>
            </a:r>
            <a:r>
              <a:rPr lang="en-GB" dirty="0"/>
              <a:t> source) target replacement))</a:t>
            </a:r>
          </a:p>
          <a:p>
            <a:r>
              <a:rPr lang="en-GB" dirty="0"/>
              <a:t>                (if (not (list? (car source)))</a:t>
            </a:r>
          </a:p>
          <a:p>
            <a:r>
              <a:rPr lang="en-GB" dirty="0"/>
              <a:t>                    (cons (car source) (replace (</a:t>
            </a:r>
            <a:r>
              <a:rPr lang="en-GB" dirty="0" err="1"/>
              <a:t>cdr</a:t>
            </a:r>
            <a:r>
              <a:rPr lang="en-GB" dirty="0"/>
              <a:t> source) target replacement))</a:t>
            </a:r>
          </a:p>
          <a:p>
            <a:r>
              <a:rPr lang="en-GB" dirty="0"/>
              <a:t>                    (cons (replace (car source) target replacement) (replace (</a:t>
            </a:r>
            <a:r>
              <a:rPr lang="en-GB" dirty="0" err="1"/>
              <a:t>cdr</a:t>
            </a:r>
            <a:r>
              <a:rPr lang="en-GB" dirty="0"/>
              <a:t> source) target replacement</a:t>
            </a:r>
            <a:r>
              <a:rPr lang="en-GB" dirty="0" smtClean="0"/>
              <a:t>))))))))</a:t>
            </a:r>
            <a:endParaRPr lang="ru-RU" dirty="0" smtClean="0"/>
          </a:p>
          <a:p>
            <a:r>
              <a:rPr lang="en-US" dirty="0" smtClean="0"/>
              <a:t>;========================================</a:t>
            </a:r>
            <a:endParaRPr lang="ru-RU" dirty="0"/>
          </a:p>
          <a:p>
            <a:r>
              <a:rPr lang="ru-RU" dirty="0"/>
              <a:t>(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err="1"/>
              <a:t>txt</a:t>
            </a:r>
            <a:r>
              <a:rPr lang="ru-RU" dirty="0"/>
              <a:t> (</a:t>
            </a:r>
            <a:r>
              <a:rPr lang="ru-RU" dirty="0" err="1"/>
              <a:t>list</a:t>
            </a:r>
            <a:r>
              <a:rPr lang="ru-RU" dirty="0"/>
              <a:t> "</a:t>
            </a:r>
            <a:r>
              <a:rPr lang="ru-RU" dirty="0" err="1"/>
              <a:t>some</a:t>
            </a:r>
            <a:r>
              <a:rPr lang="ru-RU" dirty="0"/>
              <a:t>" "</a:t>
            </a:r>
            <a:r>
              <a:rPr lang="ru-RU" dirty="0" err="1"/>
              <a:t>text</a:t>
            </a:r>
            <a:r>
              <a:rPr lang="ru-RU" dirty="0"/>
              <a:t>" "</a:t>
            </a:r>
            <a:r>
              <a:rPr lang="ru-RU" dirty="0" err="1"/>
              <a:t>here</a:t>
            </a:r>
            <a:r>
              <a:rPr lang="ru-RU" dirty="0"/>
              <a:t>"))</a:t>
            </a:r>
          </a:p>
          <a:p>
            <a:r>
              <a:rPr lang="ru-RU" dirty="0"/>
              <a:t>(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err="1"/>
              <a:t>fnd</a:t>
            </a:r>
            <a:r>
              <a:rPr lang="ru-RU" dirty="0"/>
              <a:t> "</a:t>
            </a:r>
            <a:r>
              <a:rPr lang="ru-RU" dirty="0" err="1"/>
              <a:t>text</a:t>
            </a:r>
            <a:r>
              <a:rPr lang="ru-RU" dirty="0"/>
              <a:t>")</a:t>
            </a:r>
          </a:p>
          <a:p>
            <a:r>
              <a:rPr lang="ru-RU" dirty="0"/>
              <a:t>(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err="1"/>
              <a:t>rplc</a:t>
            </a:r>
            <a:r>
              <a:rPr lang="ru-RU" dirty="0"/>
              <a:t> "</a:t>
            </a:r>
            <a:r>
              <a:rPr lang="ru-RU" dirty="0" err="1"/>
              <a:t>sad</a:t>
            </a:r>
            <a:r>
              <a:rPr lang="ru-RU" dirty="0"/>
              <a:t>")</a:t>
            </a:r>
          </a:p>
          <a:p>
            <a:r>
              <a:rPr lang="ru-RU" dirty="0"/>
              <a:t>(</a:t>
            </a:r>
            <a:r>
              <a:rPr lang="ru-RU" dirty="0" err="1"/>
              <a:t>replace</a:t>
            </a:r>
            <a:r>
              <a:rPr lang="ru-RU" dirty="0"/>
              <a:t> </a:t>
            </a:r>
            <a:r>
              <a:rPr lang="ru-RU" dirty="0" err="1"/>
              <a:t>txt</a:t>
            </a:r>
            <a:r>
              <a:rPr lang="ru-RU" dirty="0"/>
              <a:t> </a:t>
            </a:r>
            <a:r>
              <a:rPr lang="ru-RU" dirty="0" err="1"/>
              <a:t>fnd</a:t>
            </a:r>
            <a:r>
              <a:rPr lang="ru-RU" dirty="0"/>
              <a:t> </a:t>
            </a:r>
            <a:r>
              <a:rPr lang="ru-RU" dirty="0" err="1"/>
              <a:t>rplc</a:t>
            </a:r>
            <a:r>
              <a:rPr lang="ru-RU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7571" y="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програми1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777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 smtClean="0">
              <a:ea typeface="Palatino Linotype" panose="02040502050505030304" pitchFamily="18" charset="0"/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8307" y="1043863"/>
            <a:ext cx="91146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</a:t>
            </a:r>
            <a:r>
              <a:rPr lang="ru-RU" dirty="0" err="1">
                <a:solidFill>
                  <a:srgbClr val="C00000"/>
                </a:solidFill>
              </a:rPr>
              <a:t>Записати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кожне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речення</a:t>
            </a:r>
            <a:r>
              <a:rPr lang="ru-RU" dirty="0">
                <a:solidFill>
                  <a:srgbClr val="C00000"/>
                </a:solidFill>
              </a:rPr>
              <a:t> тексту в порядку </a:t>
            </a:r>
            <a:r>
              <a:rPr lang="ru-RU" dirty="0" err="1">
                <a:solidFill>
                  <a:srgbClr val="C00000"/>
                </a:solidFill>
              </a:rPr>
              <a:t>зростання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кількості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голосних</a:t>
            </a:r>
            <a:r>
              <a:rPr lang="ru-RU" dirty="0">
                <a:solidFill>
                  <a:srgbClr val="C00000"/>
                </a:solidFill>
              </a:rPr>
              <a:t> букв в </a:t>
            </a:r>
            <a:r>
              <a:rPr lang="ru-RU" dirty="0" err="1">
                <a:solidFill>
                  <a:srgbClr val="C00000"/>
                </a:solidFill>
              </a:rPr>
              <a:t>слові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US" sz="1600" dirty="0" smtClean="0">
                <a:solidFill>
                  <a:srgbClr val="C00000"/>
                </a:solidFill>
              </a:rPr>
              <a:t>;</a:t>
            </a:r>
            <a:r>
              <a:rPr lang="uk-UA" sz="1600" dirty="0" smtClean="0">
                <a:solidFill>
                  <a:srgbClr val="C00000"/>
                </a:solidFill>
              </a:rPr>
              <a:t>текст для сортування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T (</a:t>
            </a:r>
            <a:r>
              <a:rPr lang="ru-RU" sz="1600" dirty="0" err="1">
                <a:solidFill>
                  <a:srgbClr val="0000CC"/>
                </a:solidFill>
              </a:rPr>
              <a:t>quote</a:t>
            </a:r>
            <a:r>
              <a:rPr lang="ru-RU" sz="1600" dirty="0">
                <a:solidFill>
                  <a:srgbClr val="0000CC"/>
                </a:solidFill>
              </a:rPr>
              <a:t>("</a:t>
            </a:r>
            <a:r>
              <a:rPr lang="ru-RU" sz="1600" dirty="0" err="1">
                <a:solidFill>
                  <a:srgbClr val="0000CC"/>
                </a:solidFill>
              </a:rPr>
              <a:t>hello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mrs</a:t>
            </a:r>
            <a:r>
              <a:rPr lang="ru-RU" sz="1600" dirty="0">
                <a:solidFill>
                  <a:srgbClr val="0000CC"/>
                </a:solidFill>
              </a:rPr>
              <a:t>." "</a:t>
            </a:r>
            <a:r>
              <a:rPr lang="ru-RU" sz="1600" dirty="0" err="1">
                <a:solidFill>
                  <a:srgbClr val="0000CC"/>
                </a:solidFill>
              </a:rPr>
              <a:t>aaaaaaaaa</a:t>
            </a:r>
            <a:r>
              <a:rPr lang="ru-RU" sz="1600" dirty="0">
                <a:solidFill>
                  <a:srgbClr val="0000CC"/>
                </a:solidFill>
              </a:rPr>
              <a:t>" "</a:t>
            </a:r>
            <a:r>
              <a:rPr lang="ru-RU" sz="1600" dirty="0" err="1">
                <a:solidFill>
                  <a:srgbClr val="0000CC"/>
                </a:solidFill>
              </a:rPr>
              <a:t>what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are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you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doing</a:t>
            </a:r>
            <a:r>
              <a:rPr lang="ru-RU" sz="1600" dirty="0">
                <a:solidFill>
                  <a:srgbClr val="0000CC"/>
                </a:solidFill>
              </a:rPr>
              <a:t>?" "</a:t>
            </a:r>
            <a:r>
              <a:rPr lang="ru-RU" sz="1600" dirty="0" err="1">
                <a:solidFill>
                  <a:srgbClr val="0000CC"/>
                </a:solidFill>
              </a:rPr>
              <a:t>bbbbbbbbbbbb</a:t>
            </a:r>
            <a:r>
              <a:rPr lang="ru-RU" sz="1600" dirty="0">
                <a:solidFill>
                  <a:srgbClr val="0000CC"/>
                </a:solidFill>
              </a:rPr>
              <a:t>" "</a:t>
            </a:r>
            <a:r>
              <a:rPr lang="ru-RU" sz="1600" dirty="0" err="1">
                <a:solidFill>
                  <a:srgbClr val="0000CC"/>
                </a:solidFill>
              </a:rPr>
              <a:t>good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bye</a:t>
            </a:r>
            <a:r>
              <a:rPr lang="ru-RU" sz="1600" dirty="0" smtClean="0">
                <a:solidFill>
                  <a:srgbClr val="0000CC"/>
                </a:solidFill>
              </a:rPr>
              <a:t>.")))</a:t>
            </a:r>
          </a:p>
          <a:p>
            <a:endParaRPr lang="ru-RU" sz="1600" dirty="0"/>
          </a:p>
          <a:p>
            <a:r>
              <a:rPr lang="en-US" sz="1600" dirty="0" smtClean="0">
                <a:solidFill>
                  <a:srgbClr val="C00000"/>
                </a:solidFill>
              </a:rPr>
              <a:t>;</a:t>
            </a:r>
            <a:r>
              <a:rPr lang="uk-UA" sz="1600" dirty="0" smtClean="0">
                <a:solidFill>
                  <a:srgbClr val="C00000"/>
                </a:solidFill>
              </a:rPr>
              <a:t>п</a:t>
            </a:r>
            <a:r>
              <a:rPr lang="ru-RU" sz="1600" dirty="0" err="1" smtClean="0">
                <a:solidFill>
                  <a:srgbClr val="C00000"/>
                </a:solidFill>
              </a:rPr>
              <a:t>еревірка</a:t>
            </a:r>
            <a:r>
              <a:rPr lang="ru-RU" sz="1600" dirty="0" smtClean="0">
                <a:solidFill>
                  <a:srgbClr val="C00000"/>
                </a:solidFill>
              </a:rPr>
              <a:t> , </a:t>
            </a:r>
            <a:r>
              <a:rPr lang="ru-RU" sz="1600" dirty="0" err="1" smtClean="0">
                <a:solidFill>
                  <a:srgbClr val="C00000"/>
                </a:solidFill>
              </a:rPr>
              <a:t>чи</a:t>
            </a:r>
            <a:r>
              <a:rPr lang="ru-RU" sz="1600" dirty="0" smtClean="0">
                <a:solidFill>
                  <a:srgbClr val="C00000"/>
                </a:solidFill>
              </a:rPr>
              <a:t> є буква </a:t>
            </a:r>
            <a:r>
              <a:rPr lang="ru-RU" sz="1600" dirty="0" err="1" smtClean="0">
                <a:solidFill>
                  <a:srgbClr val="C00000"/>
                </a:solidFill>
              </a:rPr>
              <a:t>голосна</a:t>
            </a:r>
            <a:endParaRPr lang="ru-RU" sz="1600" dirty="0"/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isVowelChar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cond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#\e)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#\y)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#\u)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#\i)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#\o)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#\a)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</a:t>
            </a:r>
            <a:r>
              <a:rPr lang="ru-RU" sz="1600" dirty="0" err="1">
                <a:solidFill>
                  <a:srgbClr val="0000CC"/>
                </a:solidFill>
              </a:rPr>
              <a:t>else</a:t>
            </a:r>
            <a:r>
              <a:rPr lang="ru-RU" sz="1600" dirty="0">
                <a:solidFill>
                  <a:srgbClr val="0000CC"/>
                </a:solidFill>
              </a:rPr>
              <a:t> 0</a:t>
            </a:r>
            <a:r>
              <a:rPr lang="ru-RU" sz="1600" dirty="0" smtClean="0">
                <a:solidFill>
                  <a:srgbClr val="0000CC"/>
                </a:solidFill>
              </a:rPr>
              <a:t>) ))</a:t>
            </a:r>
          </a:p>
          <a:p>
            <a:endParaRPr lang="ru-RU" sz="1600" dirty="0"/>
          </a:p>
          <a:p>
            <a:r>
              <a:rPr lang="en-US" sz="1600" dirty="0" smtClean="0">
                <a:solidFill>
                  <a:srgbClr val="C00000"/>
                </a:solidFill>
              </a:rPr>
              <a:t>;</a:t>
            </a:r>
            <a:r>
              <a:rPr lang="uk-UA" sz="1600" dirty="0" smtClean="0">
                <a:solidFill>
                  <a:srgbClr val="C00000"/>
                </a:solidFill>
              </a:rPr>
              <a:t> підрахунок кількості голосних</a:t>
            </a:r>
            <a:endParaRPr lang="ru-RU" sz="1600" dirty="0"/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vowelCount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(&gt; (</a:t>
            </a:r>
            <a:r>
              <a:rPr lang="ru-RU" sz="1600" dirty="0" err="1">
                <a:solidFill>
                  <a:srgbClr val="0000CC"/>
                </a:solidFill>
              </a:rPr>
              <a:t>length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 0)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(+ (</a:t>
            </a:r>
            <a:r>
              <a:rPr lang="ru-RU" sz="1600" dirty="0" err="1">
                <a:solidFill>
                  <a:srgbClr val="0000CC"/>
                </a:solidFill>
              </a:rPr>
              <a:t>isVowelChar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 </a:t>
            </a:r>
            <a:endParaRPr lang="ru-RU" sz="1600" dirty="0" smtClean="0">
              <a:solidFill>
                <a:srgbClr val="0000CC"/>
              </a:solidFill>
            </a:endParaRPr>
          </a:p>
          <a:p>
            <a:r>
              <a:rPr lang="ru-RU" sz="1600" dirty="0" smtClean="0">
                <a:solidFill>
                  <a:srgbClr val="0000CC"/>
                </a:solidFill>
              </a:rPr>
              <a:t>        (</a:t>
            </a:r>
            <a:r>
              <a:rPr lang="ru-RU" sz="1600" dirty="0" err="1">
                <a:solidFill>
                  <a:srgbClr val="0000CC"/>
                </a:solidFill>
              </a:rPr>
              <a:t>vowelCount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0</a:t>
            </a:r>
            <a:r>
              <a:rPr lang="ru-RU" sz="1600" dirty="0" smtClean="0">
                <a:solidFill>
                  <a:srgbClr val="0000CC"/>
                </a:solidFill>
              </a:rPr>
              <a:t>) 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програми2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25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969141"/>
            <a:ext cx="9262975" cy="55399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;</a:t>
            </a:r>
            <a:r>
              <a:rPr lang="ru-RU" dirty="0" err="1" smtClean="0">
                <a:solidFill>
                  <a:srgbClr val="C00000"/>
                </a:solidFill>
              </a:rPr>
              <a:t>визначення</a:t>
            </a:r>
            <a:r>
              <a:rPr lang="ru-RU" dirty="0" smtClean="0">
                <a:solidFill>
                  <a:srgbClr val="C00000"/>
                </a:solidFill>
              </a:rPr>
              <a:t> слова з </a:t>
            </a:r>
            <a:r>
              <a:rPr lang="ru-RU" dirty="0" err="1" smtClean="0">
                <a:solidFill>
                  <a:srgbClr val="C00000"/>
                </a:solidFill>
              </a:rPr>
              <a:t>максимальної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кількості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голосних</a:t>
            </a:r>
            <a:r>
              <a:rPr lang="ru-RU" dirty="0" smtClean="0"/>
              <a:t>.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word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not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null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(&gt; (</a:t>
            </a:r>
            <a:r>
              <a:rPr lang="ru-RU" sz="1600" dirty="0" err="1">
                <a:solidFill>
                  <a:srgbClr val="0000CC"/>
                </a:solidFill>
              </a:rPr>
              <a:t>vowelCount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string</a:t>
            </a:r>
            <a:r>
              <a:rPr lang="ru-RU" sz="1600" dirty="0">
                <a:solidFill>
                  <a:srgbClr val="0000CC"/>
                </a:solidFill>
              </a:rPr>
              <a:t>-&gt;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word</a:t>
            </a:r>
            <a:r>
              <a:rPr lang="ru-RU" sz="1600" dirty="0">
                <a:solidFill>
                  <a:srgbClr val="0000CC"/>
                </a:solidFill>
              </a:rPr>
              <a:t>)) (</a:t>
            </a:r>
            <a:r>
              <a:rPr lang="ru-RU" sz="1600" dirty="0" err="1">
                <a:solidFill>
                  <a:srgbClr val="0000CC"/>
                </a:solidFill>
              </a:rPr>
              <a:t>vowelCount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string</a:t>
            </a:r>
            <a:r>
              <a:rPr lang="ru-RU" sz="1600" dirty="0">
                <a:solidFill>
                  <a:srgbClr val="0000CC"/>
                </a:solidFill>
              </a:rPr>
              <a:t>-&gt;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word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</a:t>
            </a:r>
            <a:r>
              <a:rPr lang="ru-RU" sz="1600" dirty="0" err="1" smtClean="0">
                <a:solidFill>
                  <a:srgbClr val="0000CC"/>
                </a:solidFill>
              </a:rPr>
              <a:t>word</a:t>
            </a:r>
            <a:r>
              <a:rPr lang="ru-RU" sz="1600" dirty="0" smtClean="0">
                <a:solidFill>
                  <a:srgbClr val="0000CC"/>
                </a:solidFill>
              </a:rPr>
              <a:t>  ) 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uk-UA" sz="1600" dirty="0" smtClean="0">
                <a:solidFill>
                  <a:srgbClr val="C00000"/>
                </a:solidFill>
              </a:rPr>
              <a:t>;видалення слів з максим кількістю голосних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/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delete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lambda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item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 smtClean="0">
                <a:solidFill>
                  <a:srgbClr val="0000CC"/>
                </a:solidFill>
              </a:rPr>
              <a:t>)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cond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   ((</a:t>
            </a:r>
            <a:r>
              <a:rPr lang="ru-RU" sz="1600" dirty="0" err="1">
                <a:solidFill>
                  <a:srgbClr val="0000CC"/>
                </a:solidFill>
              </a:rPr>
              <a:t>equal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item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))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(</a:t>
            </a:r>
            <a:r>
              <a:rPr lang="ru-RU" sz="1600" dirty="0" err="1">
                <a:solidFill>
                  <a:srgbClr val="0000CC"/>
                </a:solidFill>
              </a:rPr>
              <a:t>else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delete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item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)))))))</a:t>
            </a:r>
          </a:p>
          <a:p>
            <a:r>
              <a:rPr lang="uk-UA" sz="1600" dirty="0" smtClean="0">
                <a:solidFill>
                  <a:srgbClr val="C00000"/>
                </a:solidFill>
              </a:rPr>
              <a:t>; сортування тексту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sortText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not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null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(</a:t>
            </a:r>
            <a:r>
              <a:rPr lang="ru-RU" sz="1600" dirty="0" err="1">
                <a:solidFill>
                  <a:srgbClr val="0000CC"/>
                </a:solidFill>
              </a:rPr>
              <a:t>sortText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delete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))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</a:t>
            </a:r>
            <a:r>
              <a:rPr lang="ru-RU" sz="1600" dirty="0" smtClean="0">
                <a:solidFill>
                  <a:srgbClr val="0000CC"/>
                </a:solidFill>
              </a:rPr>
              <a:t>))</a:t>
            </a:r>
          </a:p>
          <a:p>
            <a:r>
              <a:rPr lang="uk-UA" sz="1600" dirty="0" smtClean="0">
                <a:solidFill>
                  <a:srgbClr val="C00000"/>
                </a:solidFill>
              </a:rPr>
              <a:t>; старт програми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sortText</a:t>
            </a:r>
            <a:r>
              <a:rPr lang="ru-RU" sz="1600" dirty="0">
                <a:solidFill>
                  <a:srgbClr val="0000CC"/>
                </a:solidFill>
              </a:rPr>
              <a:t> 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програми2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5711" y="4101316"/>
            <a:ext cx="400578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aaaaaaaaa</a:t>
            </a:r>
            <a:r>
              <a:rPr lang="en-US" dirty="0">
                <a:solidFill>
                  <a:srgbClr val="FF0000"/>
                </a:solidFill>
              </a:rPr>
              <a:t>" "what are you doing?" "good bye." "hello </a:t>
            </a:r>
            <a:r>
              <a:rPr lang="en-US" dirty="0" err="1">
                <a:solidFill>
                  <a:srgbClr val="FF0000"/>
                </a:solidFill>
              </a:rPr>
              <a:t>mrs.</a:t>
            </a:r>
            <a:r>
              <a:rPr lang="en-US" dirty="0">
                <a:solidFill>
                  <a:srgbClr val="FF0000"/>
                </a:solidFill>
              </a:rPr>
              <a:t>" "</a:t>
            </a:r>
            <a:r>
              <a:rPr lang="en-US" dirty="0" err="1">
                <a:solidFill>
                  <a:srgbClr val="FF0000"/>
                </a:solidFill>
              </a:rPr>
              <a:t>bbbbbbbbbbbb</a:t>
            </a:r>
            <a:r>
              <a:rPr lang="en-US" dirty="0">
                <a:solidFill>
                  <a:srgbClr val="FF0000"/>
                </a:solidFill>
              </a:rPr>
              <a:t>" . #&lt;void&gt;)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5711" y="2916939"/>
            <a:ext cx="412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“</a:t>
            </a:r>
            <a:r>
              <a:rPr lang="ru-RU" dirty="0" err="1" smtClean="0">
                <a:solidFill>
                  <a:srgbClr val="009900"/>
                </a:solidFill>
              </a:rPr>
              <a:t>hello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mrs</a:t>
            </a:r>
            <a:r>
              <a:rPr lang="ru-RU" dirty="0">
                <a:solidFill>
                  <a:srgbClr val="009900"/>
                </a:solidFill>
              </a:rPr>
              <a:t>." "</a:t>
            </a:r>
            <a:r>
              <a:rPr lang="ru-RU" dirty="0" err="1">
                <a:solidFill>
                  <a:srgbClr val="009900"/>
                </a:solidFill>
              </a:rPr>
              <a:t>aaaaaaaaa</a:t>
            </a:r>
            <a:r>
              <a:rPr lang="ru-RU" dirty="0">
                <a:solidFill>
                  <a:srgbClr val="009900"/>
                </a:solidFill>
              </a:rPr>
              <a:t>" "</a:t>
            </a:r>
            <a:r>
              <a:rPr lang="ru-RU" dirty="0" err="1">
                <a:solidFill>
                  <a:srgbClr val="009900"/>
                </a:solidFill>
              </a:rPr>
              <a:t>what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are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you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doing</a:t>
            </a:r>
            <a:r>
              <a:rPr lang="ru-RU" dirty="0">
                <a:solidFill>
                  <a:srgbClr val="009900"/>
                </a:solidFill>
              </a:rPr>
              <a:t>?" "</a:t>
            </a:r>
            <a:r>
              <a:rPr lang="ru-RU" dirty="0" err="1">
                <a:solidFill>
                  <a:srgbClr val="009900"/>
                </a:solidFill>
              </a:rPr>
              <a:t>bbbbbbbbbbbb</a:t>
            </a:r>
            <a:r>
              <a:rPr lang="ru-RU" dirty="0">
                <a:solidFill>
                  <a:srgbClr val="009900"/>
                </a:solidFill>
              </a:rPr>
              <a:t>" "</a:t>
            </a:r>
            <a:r>
              <a:rPr lang="ru-RU" dirty="0" err="1">
                <a:solidFill>
                  <a:srgbClr val="009900"/>
                </a:solidFill>
              </a:rPr>
              <a:t>good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bye</a:t>
            </a:r>
            <a:r>
              <a:rPr lang="ru-RU" dirty="0" smtClean="0">
                <a:solidFill>
                  <a:srgbClr val="009900"/>
                </a:solidFill>
              </a:rPr>
              <a:t>."</a:t>
            </a:r>
            <a:endParaRPr lang="ru-RU" dirty="0">
              <a:solidFill>
                <a:srgbClr val="009900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6721434" y="3646283"/>
            <a:ext cx="277169" cy="41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86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-189635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 smtClean="0">
                <a:solidFill>
                  <a:schemeClr val="bg1"/>
                </a:solidFill>
              </a:rPr>
              <a:t>Дерева</a:t>
            </a:r>
            <a:endParaRPr lang="uk-UA" sz="6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879" y="1087444"/>
            <a:ext cx="8918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Великою </a:t>
            </a:r>
            <a:r>
              <a:rPr lang="ru-RU" dirty="0" err="1"/>
              <a:t>перевагою</a:t>
            </a:r>
            <a:r>
              <a:rPr lang="ru-RU" dirty="0"/>
              <a:t> </a:t>
            </a:r>
            <a:r>
              <a:rPr lang="ru-RU" dirty="0" err="1"/>
              <a:t>повнофункціональних</a:t>
            </a:r>
            <a:r>
              <a:rPr lang="ru-RU" dirty="0"/>
              <a:t> </a:t>
            </a:r>
            <a:r>
              <a:rPr lang="ru-RU" dirty="0" err="1"/>
              <a:t>списків</a:t>
            </a:r>
            <a:r>
              <a:rPr lang="ru-RU" dirty="0"/>
              <a:t> перед </a:t>
            </a:r>
            <a:r>
              <a:rPr lang="ru-RU" dirty="0" err="1"/>
              <a:t>реченнями</a:t>
            </a:r>
            <a:r>
              <a:rPr lang="ru-RU" dirty="0"/>
              <a:t> є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ru-RU" dirty="0" err="1" smtClean="0"/>
              <a:t>представляти</a:t>
            </a:r>
            <a:r>
              <a:rPr lang="ru-RU" dirty="0" smtClean="0"/>
              <a:t> дан</a:t>
            </a:r>
            <a:r>
              <a:rPr lang="uk-UA" dirty="0"/>
              <a:t>і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підсписків</a:t>
            </a:r>
            <a:r>
              <a:rPr lang="ru-RU" dirty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9" y="1868648"/>
            <a:ext cx="2529444" cy="19552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62894" y="1868648"/>
            <a:ext cx="6153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Компоненти</a:t>
            </a:r>
            <a:r>
              <a:rPr lang="ru-RU" dirty="0"/>
              <a:t> дерева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dirty="0" err="1" smtClean="0"/>
              <a:t>вузлами</a:t>
            </a:r>
            <a:r>
              <a:rPr lang="ru-RU" dirty="0" smtClean="0"/>
              <a:t> (</a:t>
            </a:r>
            <a:r>
              <a:rPr lang="en-US" dirty="0" smtClean="0"/>
              <a:t>nodes</a:t>
            </a:r>
            <a:r>
              <a:rPr lang="ru-RU" dirty="0" smtClean="0"/>
              <a:t>). </a:t>
            </a:r>
            <a:endParaRPr lang="en-US" dirty="0" smtClean="0"/>
          </a:p>
          <a:p>
            <a:r>
              <a:rPr lang="uk-UA" dirty="0" smtClean="0"/>
              <a:t>Вузли розташовані по гілках. </a:t>
            </a:r>
          </a:p>
          <a:p>
            <a:r>
              <a:rPr lang="uk-UA" dirty="0" smtClean="0"/>
              <a:t>Термінальні вершини називаються листками. </a:t>
            </a:r>
          </a:p>
          <a:p>
            <a:r>
              <a:rPr lang="uk-UA" dirty="0" smtClean="0"/>
              <a:t>Список дерев називається лісом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9790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112" y="1128664"/>
            <a:ext cx="9143999" cy="489364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Функціональні структури даних (вектори, рядки, дерева, хеш-таблиці) </a:t>
            </a: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276"/>
            <a:ext cx="9116428" cy="5530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дерева </a:t>
            </a:r>
            <a:r>
              <a:rPr lang="en-GB" sz="3600" b="1" dirty="0">
                <a:solidFill>
                  <a:schemeClr val="bg1"/>
                </a:solidFill>
              </a:rPr>
              <a:t>The World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513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5013" y="1110781"/>
            <a:ext cx="855023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/>
              <a:t>вузол</a:t>
            </a:r>
            <a:r>
              <a:rPr lang="ru-RU" sz="2000" dirty="0"/>
              <a:t> у </a:t>
            </a:r>
            <a:r>
              <a:rPr lang="ru-RU" sz="2000" dirty="0" err="1"/>
              <a:t>дереві</a:t>
            </a:r>
            <a:r>
              <a:rPr lang="ru-RU" sz="2000" dirty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</a:t>
            </a:r>
            <a:r>
              <a:rPr lang="ru-RU" sz="2000" dirty="0" err="1"/>
              <a:t>якийсь</a:t>
            </a:r>
            <a:r>
              <a:rPr lang="ru-RU" sz="2000" dirty="0"/>
              <a:t> </a:t>
            </a:r>
            <a:r>
              <a:rPr lang="ru-RU" sz="2000" dirty="0" err="1"/>
              <a:t>регіон</a:t>
            </a:r>
            <a:r>
              <a:rPr lang="ru-RU" sz="2000" dirty="0"/>
              <a:t> </a:t>
            </a:r>
            <a:r>
              <a:rPr lang="ru-RU" sz="2000" dirty="0" err="1"/>
              <a:t>світу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Кожен</a:t>
            </a:r>
            <a:r>
              <a:rPr lang="ru-RU" sz="2000" dirty="0" smtClean="0"/>
              <a:t> </a:t>
            </a:r>
            <a:r>
              <a:rPr lang="ru-RU" sz="2000" dirty="0" err="1"/>
              <a:t>вузол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/>
              <a:t>нуль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 smtClean="0"/>
              <a:t>більше</a:t>
            </a:r>
            <a:r>
              <a:rPr lang="ru-RU" sz="2000" dirty="0" smtClean="0"/>
              <a:t>  </a:t>
            </a:r>
            <a:r>
              <a:rPr lang="ru-RU" sz="2000" dirty="0" err="1" smtClean="0"/>
              <a:t>дочірних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елементів</a:t>
            </a:r>
            <a:r>
              <a:rPr lang="ru-RU" sz="2000" dirty="0" smtClean="0"/>
              <a:t>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Дочірні елементи складають теж дерево.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Отже структура дерева </a:t>
            </a:r>
            <a:r>
              <a:rPr lang="uk-UA" sz="2000" dirty="0" err="1" smtClean="0"/>
              <a:t>рекурсвна</a:t>
            </a:r>
            <a:endParaRPr lang="uk-UA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Кореневий</a:t>
            </a:r>
            <a:r>
              <a:rPr lang="ru-RU" sz="2000" dirty="0" smtClean="0"/>
              <a:t>  </a:t>
            </a:r>
            <a:r>
              <a:rPr lang="ru-RU" sz="2000" dirty="0" err="1"/>
              <a:t>вузол</a:t>
            </a:r>
            <a:r>
              <a:rPr lang="ru-RU" sz="2000" dirty="0"/>
              <a:t> дерева </a:t>
            </a:r>
            <a:r>
              <a:rPr lang="ru-RU" sz="2000" dirty="0" err="1"/>
              <a:t>включає</a:t>
            </a:r>
            <a:r>
              <a:rPr lang="ru-RU" sz="2000" dirty="0"/>
              <a:t> все </a:t>
            </a:r>
            <a:r>
              <a:rPr lang="ru-RU" sz="2000" dirty="0" smtClean="0"/>
              <a:t>дерево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Вузол включає всі дочірні </a:t>
            </a:r>
            <a:r>
              <a:rPr lang="uk-UA" sz="2000" dirty="0" err="1" smtClean="0"/>
              <a:t>піддерева</a:t>
            </a:r>
            <a:endParaRPr lang="uk-UA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Конструктор для дерева </a:t>
            </a:r>
            <a:r>
              <a:rPr lang="ru-RU" sz="2000" dirty="0" err="1"/>
              <a:t>насправді</a:t>
            </a:r>
            <a:r>
              <a:rPr lang="ru-RU" sz="2000" dirty="0"/>
              <a:t> є конструктором для одного </a:t>
            </a:r>
            <a:r>
              <a:rPr lang="ru-RU" sz="2000" dirty="0" err="1" smtClean="0"/>
              <a:t>кореневого</a:t>
            </a:r>
            <a:r>
              <a:rPr lang="ru-RU" sz="2000" dirty="0" smtClean="0"/>
              <a:t> </a:t>
            </a:r>
            <a:r>
              <a:rPr lang="ru-RU" sz="2000" dirty="0" err="1"/>
              <a:t>вузла</a:t>
            </a:r>
            <a:r>
              <a:rPr lang="ru-RU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дерева </a:t>
            </a:r>
            <a:r>
              <a:rPr lang="en-US" sz="3600" b="1" dirty="0" smtClean="0">
                <a:solidFill>
                  <a:schemeClr val="bg1"/>
                </a:solidFill>
              </a:rPr>
              <a:t>“</a:t>
            </a:r>
            <a:r>
              <a:rPr lang="en-GB" sz="3600" b="1" dirty="0" smtClean="0">
                <a:solidFill>
                  <a:schemeClr val="bg1"/>
                </a:solidFill>
              </a:rPr>
              <a:t>The World”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60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36141"/>
            <a:ext cx="6513616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CC"/>
                </a:solidFill>
              </a:rPr>
              <a:t>(define </a:t>
            </a:r>
            <a:r>
              <a:rPr lang="en-GB" sz="1600" b="1" dirty="0" smtClean="0">
                <a:solidFill>
                  <a:srgbClr val="0000CC"/>
                </a:solidFill>
              </a:rPr>
              <a:t>make-node</a:t>
            </a:r>
            <a:r>
              <a:rPr lang="en-GB" sz="1600" dirty="0" smtClean="0">
                <a:solidFill>
                  <a:srgbClr val="0000CC"/>
                </a:solidFill>
              </a:rPr>
              <a:t> list)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(define world-tree ;; painful-to-type version   ;error make-node undefined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(make-node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'world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(list (</a:t>
            </a:r>
            <a:r>
              <a:rPr lang="en-GB" sz="1600" b="1" dirty="0" smtClean="0">
                <a:solidFill>
                  <a:srgbClr val="0000CC"/>
                </a:solidFill>
              </a:rPr>
              <a:t>make-node</a:t>
            </a:r>
            <a:r>
              <a:rPr lang="en-GB" sz="1600" dirty="0" smtClean="0">
                <a:solidFill>
                  <a:srgbClr val="0000CC"/>
                </a:solidFill>
              </a:rPr>
              <a:t>  '</a:t>
            </a:r>
            <a:r>
              <a:rPr lang="en-GB" sz="1600" dirty="0" err="1" smtClean="0">
                <a:solidFill>
                  <a:srgbClr val="0000CC"/>
                </a:solidFill>
              </a:rPr>
              <a:t>italy</a:t>
            </a:r>
            <a:endParaRPr lang="en-GB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          (list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venezia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riomaggiore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firenze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roma</a:t>
            </a:r>
            <a:r>
              <a:rPr lang="en-GB" sz="1600" dirty="0" smtClean="0">
                <a:solidFill>
                  <a:srgbClr val="0000CC"/>
                </a:solidFill>
              </a:rPr>
              <a:t> '())))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(</a:t>
            </a:r>
            <a:r>
              <a:rPr lang="en-GB" sz="1600" b="1" dirty="0" smtClean="0">
                <a:solidFill>
                  <a:srgbClr val="0000CC"/>
                </a:solidFill>
              </a:rPr>
              <a:t>make-node</a:t>
            </a:r>
            <a:r>
              <a:rPr lang="en-GB" sz="1600" dirty="0" smtClean="0">
                <a:solidFill>
                  <a:srgbClr val="0000CC"/>
                </a:solidFill>
              </a:rPr>
              <a:t>  '(united states)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(list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california</a:t>
            </a:r>
            <a:endParaRPr lang="en-GB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(list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berkeley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      (make-node '(san </a:t>
            </a:r>
            <a:r>
              <a:rPr lang="en-GB" sz="1600" dirty="0" err="1" smtClean="0">
                <a:solidFill>
                  <a:srgbClr val="0000CC"/>
                </a:solidFill>
              </a:rPr>
              <a:t>francisco</a:t>
            </a:r>
            <a:r>
              <a:rPr lang="en-GB" sz="1600" dirty="0" smtClean="0">
                <a:solidFill>
                  <a:srgbClr val="0000CC"/>
                </a:solidFill>
              </a:rPr>
              <a:t>)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gilroy</a:t>
            </a:r>
            <a:r>
              <a:rPr lang="en-GB" sz="1600" dirty="0" smtClean="0">
                <a:solidFill>
                  <a:srgbClr val="0000CC"/>
                </a:solidFill>
              </a:rPr>
              <a:t> '())))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(</a:t>
            </a:r>
            <a:r>
              <a:rPr lang="en-GB" sz="1600" b="1" dirty="0" smtClean="0">
                <a:solidFill>
                  <a:srgbClr val="0000CC"/>
                </a:solidFill>
              </a:rPr>
              <a:t>make-node</a:t>
            </a:r>
            <a:r>
              <a:rPr lang="en-GB" sz="1600" dirty="0" smtClean="0">
                <a:solidFill>
                  <a:srgbClr val="0000CC"/>
                </a:solidFill>
              </a:rPr>
              <a:t> '</a:t>
            </a:r>
            <a:r>
              <a:rPr lang="en-GB" sz="1600" dirty="0" err="1" smtClean="0">
                <a:solidFill>
                  <a:srgbClr val="0000CC"/>
                </a:solidFill>
              </a:rPr>
              <a:t>massachusetts</a:t>
            </a:r>
            <a:endParaRPr lang="en-GB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(list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cambridge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amherst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sudbury</a:t>
            </a:r>
            <a:r>
              <a:rPr lang="en-GB" sz="1600" dirty="0" smtClean="0">
                <a:solidFill>
                  <a:srgbClr val="0000CC"/>
                </a:solidFill>
              </a:rPr>
              <a:t> '()))))))))</a:t>
            </a:r>
          </a:p>
          <a:p>
            <a:endParaRPr lang="en-GB" sz="1600" dirty="0" smtClean="0">
              <a:solidFill>
                <a:srgbClr val="0000CC"/>
              </a:solidFill>
            </a:endParaRPr>
          </a:p>
          <a:p>
            <a:endParaRPr lang="en-GB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(display world-tree)</a:t>
            </a:r>
            <a:endParaRPr lang="ru-RU" sz="16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86283" y="2632437"/>
            <a:ext cx="45720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(world ((</a:t>
            </a:r>
            <a:r>
              <a:rPr lang="en-US" dirty="0" err="1">
                <a:solidFill>
                  <a:srgbClr val="FF0000"/>
                </a:solidFill>
              </a:rPr>
              <a:t>italy</a:t>
            </a:r>
            <a:r>
              <a:rPr lang="en-US" dirty="0">
                <a:solidFill>
                  <a:srgbClr val="FF0000"/>
                </a:solidFill>
              </a:rPr>
              <a:t> ((</a:t>
            </a:r>
            <a:r>
              <a:rPr lang="en-US" dirty="0" err="1">
                <a:solidFill>
                  <a:srgbClr val="FF0000"/>
                </a:solidFill>
              </a:rPr>
              <a:t>venezia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riomaggiore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firenze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roma</a:t>
            </a:r>
            <a:r>
              <a:rPr lang="en-US" dirty="0">
                <a:solidFill>
                  <a:srgbClr val="FF0000"/>
                </a:solidFill>
              </a:rPr>
              <a:t> ()))) ((united states) ((</a:t>
            </a:r>
            <a:r>
              <a:rPr lang="en-US" dirty="0" err="1">
                <a:solidFill>
                  <a:srgbClr val="FF0000"/>
                </a:solidFill>
              </a:rPr>
              <a:t>californialine</a:t>
            </a:r>
            <a:r>
              <a:rPr lang="en-US" dirty="0">
                <a:solidFill>
                  <a:srgbClr val="FF0000"/>
                </a:solidFill>
              </a:rPr>
              <a:t> ((</a:t>
            </a:r>
            <a:r>
              <a:rPr lang="en-US" dirty="0" err="1">
                <a:solidFill>
                  <a:srgbClr val="FF0000"/>
                </a:solidFill>
              </a:rPr>
              <a:t>berkeley</a:t>
            </a:r>
            <a:r>
              <a:rPr lang="en-US" dirty="0">
                <a:solidFill>
                  <a:srgbClr val="FF0000"/>
                </a:solidFill>
              </a:rPr>
              <a:t> ()) ((san </a:t>
            </a:r>
            <a:r>
              <a:rPr lang="en-US" dirty="0" err="1">
                <a:solidFill>
                  <a:srgbClr val="FF0000"/>
                </a:solidFill>
              </a:rPr>
              <a:t>francisco</a:t>
            </a:r>
            <a:r>
              <a:rPr lang="en-US" dirty="0">
                <a:solidFill>
                  <a:srgbClr val="FF0000"/>
                </a:solidFill>
              </a:rPr>
              <a:t>) ()) (</a:t>
            </a:r>
            <a:r>
              <a:rPr lang="en-US" dirty="0" err="1">
                <a:solidFill>
                  <a:srgbClr val="FF0000"/>
                </a:solidFill>
              </a:rPr>
              <a:t>gilroy</a:t>
            </a:r>
            <a:r>
              <a:rPr lang="en-US" dirty="0">
                <a:solidFill>
                  <a:srgbClr val="FF0000"/>
                </a:solidFill>
              </a:rPr>
              <a:t> ()))) (</a:t>
            </a:r>
            <a:r>
              <a:rPr lang="en-US" dirty="0" err="1">
                <a:solidFill>
                  <a:srgbClr val="FF0000"/>
                </a:solidFill>
              </a:rPr>
              <a:t>massachusetts</a:t>
            </a:r>
            <a:r>
              <a:rPr lang="en-US" dirty="0">
                <a:solidFill>
                  <a:srgbClr val="FF0000"/>
                </a:solidFill>
              </a:rPr>
              <a:t> ((</a:t>
            </a:r>
            <a:r>
              <a:rPr lang="en-US" dirty="0" err="1">
                <a:solidFill>
                  <a:srgbClr val="FF0000"/>
                </a:solidFill>
              </a:rPr>
              <a:t>cambridge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amherst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sudbury</a:t>
            </a:r>
            <a:r>
              <a:rPr lang="en-US" dirty="0">
                <a:solidFill>
                  <a:srgbClr val="FF0000"/>
                </a:solidFill>
              </a:rPr>
              <a:t> ())))))))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7" name="Прямая со стрелкой 6"/>
          <p:cNvCxnSpPr>
            <a:endCxn id="5" idx="2"/>
          </p:cNvCxnSpPr>
          <p:nvPr/>
        </p:nvCxnSpPr>
        <p:spPr>
          <a:xfrm flipV="1">
            <a:off x="1769423" y="4109765"/>
            <a:ext cx="5202860" cy="24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1939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Конструктор дерева </a:t>
            </a:r>
            <a:r>
              <a:rPr lang="en-GB" sz="3600" b="1" dirty="0">
                <a:solidFill>
                  <a:schemeClr val="bg1"/>
                </a:solidFill>
              </a:rPr>
              <a:t>The World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878" y="1007563"/>
            <a:ext cx="88011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(leaf datum)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(make-node datum '()))</a:t>
            </a: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(cities name-list)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(map leaf name-list))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uk-UA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(</a:t>
            </a:r>
            <a:r>
              <a:rPr lang="en-GB" sz="1600" dirty="0">
                <a:solidFill>
                  <a:srgbClr val="0000CC"/>
                </a:solidFill>
              </a:rPr>
              <a:t>define world-tree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(make-node 'world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(list  (make-node '</a:t>
            </a:r>
            <a:r>
              <a:rPr lang="en-GB" sz="1600" dirty="0" err="1">
                <a:solidFill>
                  <a:srgbClr val="0000CC"/>
                </a:solidFill>
              </a:rPr>
              <a:t>italy</a:t>
            </a:r>
            <a:endParaRPr lang="en-GB" sz="1600" dirty="0">
              <a:solidFill>
                <a:srgbClr val="0000CC"/>
              </a:solidFill>
            </a:endParaRP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(cities '(</a:t>
            </a:r>
            <a:r>
              <a:rPr lang="en-GB" sz="1600" dirty="0" err="1">
                <a:solidFill>
                  <a:srgbClr val="0000CC"/>
                </a:solidFill>
              </a:rPr>
              <a:t>venezia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riomaggiore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firenze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roma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       (make-node '(united states)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(list (make-node '</a:t>
            </a:r>
            <a:r>
              <a:rPr lang="en-GB" sz="1600" dirty="0" err="1">
                <a:solidFill>
                  <a:srgbClr val="0000CC"/>
                </a:solidFill>
              </a:rPr>
              <a:t>california</a:t>
            </a:r>
            <a:endParaRPr lang="en-GB" sz="1600" dirty="0">
              <a:solidFill>
                <a:srgbClr val="0000CC"/>
              </a:solidFill>
            </a:endParaRP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                 (cities '(</a:t>
            </a:r>
            <a:r>
              <a:rPr lang="en-GB" sz="1600" dirty="0" err="1">
                <a:solidFill>
                  <a:srgbClr val="0000CC"/>
                </a:solidFill>
              </a:rPr>
              <a:t>berkeley</a:t>
            </a:r>
            <a:r>
              <a:rPr lang="en-GB" sz="1600" dirty="0">
                <a:solidFill>
                  <a:srgbClr val="0000CC"/>
                </a:solidFill>
              </a:rPr>
              <a:t> (san </a:t>
            </a:r>
            <a:r>
              <a:rPr lang="en-GB" sz="1600" dirty="0" err="1">
                <a:solidFill>
                  <a:srgbClr val="0000CC"/>
                </a:solidFill>
              </a:rPr>
              <a:t>francisco</a:t>
            </a:r>
            <a:r>
              <a:rPr lang="en-GB" sz="1600" dirty="0">
                <a:solidFill>
                  <a:srgbClr val="0000CC"/>
                </a:solidFill>
              </a:rPr>
              <a:t>) </a:t>
            </a:r>
            <a:r>
              <a:rPr lang="en-GB" sz="1600" dirty="0" err="1">
                <a:solidFill>
                  <a:srgbClr val="0000CC"/>
                </a:solidFill>
              </a:rPr>
              <a:t>gilroy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      (make-node '</a:t>
            </a:r>
            <a:r>
              <a:rPr lang="en-GB" sz="1600" dirty="0" err="1">
                <a:solidFill>
                  <a:srgbClr val="0000CC"/>
                </a:solidFill>
              </a:rPr>
              <a:t>massachusetts</a:t>
            </a:r>
            <a:endParaRPr lang="en-GB" sz="1600" dirty="0">
              <a:solidFill>
                <a:srgbClr val="0000CC"/>
              </a:solidFill>
            </a:endParaRP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                 (cities '(</a:t>
            </a:r>
            <a:r>
              <a:rPr lang="en-GB" sz="1600" dirty="0" err="1">
                <a:solidFill>
                  <a:srgbClr val="0000CC"/>
                </a:solidFill>
              </a:rPr>
              <a:t>cambridge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amherst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sudbury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      (make-node '</a:t>
            </a:r>
            <a:r>
              <a:rPr lang="en-GB" sz="1600" dirty="0" err="1">
                <a:solidFill>
                  <a:srgbClr val="0000CC"/>
                </a:solidFill>
              </a:rPr>
              <a:t>ohio</a:t>
            </a:r>
            <a:r>
              <a:rPr lang="en-GB" sz="1600" dirty="0">
                <a:solidFill>
                  <a:srgbClr val="0000CC"/>
                </a:solidFill>
              </a:rPr>
              <a:t> (cities '(</a:t>
            </a:r>
            <a:r>
              <a:rPr lang="en-GB" sz="1600" dirty="0" err="1">
                <a:solidFill>
                  <a:srgbClr val="0000CC"/>
                </a:solidFill>
              </a:rPr>
              <a:t>kent</a:t>
            </a:r>
            <a:r>
              <a:rPr lang="en-GB" sz="1600" dirty="0">
                <a:solidFill>
                  <a:srgbClr val="0000CC"/>
                </a:solidFill>
              </a:rPr>
              <a:t>))))) 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(make-node '</a:t>
            </a:r>
            <a:r>
              <a:rPr lang="en-GB" sz="1600" dirty="0" err="1">
                <a:solidFill>
                  <a:srgbClr val="0000CC"/>
                </a:solidFill>
              </a:rPr>
              <a:t>zimbabwe</a:t>
            </a:r>
            <a:r>
              <a:rPr lang="en-GB" sz="1600" dirty="0">
                <a:solidFill>
                  <a:srgbClr val="0000CC"/>
                </a:solidFill>
              </a:rPr>
              <a:t> (cities '(</a:t>
            </a:r>
            <a:r>
              <a:rPr lang="en-GB" sz="1600" dirty="0" err="1">
                <a:solidFill>
                  <a:srgbClr val="0000CC"/>
                </a:solidFill>
              </a:rPr>
              <a:t>harare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hwange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(make-node </a:t>
            </a:r>
            <a:r>
              <a:rPr lang="en-GB" sz="1600" dirty="0" smtClean="0">
                <a:solidFill>
                  <a:srgbClr val="0000CC"/>
                </a:solidFill>
              </a:rPr>
              <a:t>'china  </a:t>
            </a:r>
            <a:r>
              <a:rPr lang="en-GB" sz="1600" dirty="0">
                <a:solidFill>
                  <a:srgbClr val="0000CC"/>
                </a:solidFill>
              </a:rPr>
              <a:t>(cities '(</a:t>
            </a:r>
            <a:r>
              <a:rPr lang="en-GB" sz="1600" dirty="0" err="1">
                <a:solidFill>
                  <a:srgbClr val="0000CC"/>
                </a:solidFill>
              </a:rPr>
              <a:t>beijing</a:t>
            </a:r>
            <a:r>
              <a:rPr lang="en-GB" sz="1600" dirty="0">
                <a:solidFill>
                  <a:srgbClr val="0000CC"/>
                </a:solidFill>
              </a:rPr>
              <a:t> shanghai </a:t>
            </a:r>
            <a:r>
              <a:rPr lang="en-GB" sz="1600" dirty="0" err="1">
                <a:solidFill>
                  <a:srgbClr val="0000CC"/>
                </a:solidFill>
              </a:rPr>
              <a:t>guangzhou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suzhou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)</a:t>
            </a:r>
            <a:endParaRPr lang="ru-RU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3434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24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32746"/>
            <a:ext cx="65659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 (make-node '(great </a:t>
            </a:r>
            <a:r>
              <a:rPr lang="en-GB" dirty="0" err="1">
                <a:solidFill>
                  <a:srgbClr val="0000CC"/>
                </a:solidFill>
              </a:rPr>
              <a:t>britain</a:t>
            </a:r>
            <a:r>
              <a:rPr lang="en-GB" dirty="0">
                <a:solidFill>
                  <a:srgbClr val="0000CC"/>
                </a:solidFill>
              </a:rPr>
              <a:t>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(list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(make-node '</a:t>
            </a:r>
            <a:r>
              <a:rPr lang="en-GB" dirty="0" err="1">
                <a:solidFill>
                  <a:srgbClr val="0000CC"/>
                </a:solidFill>
              </a:rPr>
              <a:t>england</a:t>
            </a:r>
            <a:r>
              <a:rPr lang="en-GB" dirty="0">
                <a:solidFill>
                  <a:srgbClr val="0000CC"/>
                </a:solidFill>
              </a:rPr>
              <a:t> (cities '(</a:t>
            </a:r>
            <a:r>
              <a:rPr lang="en-GB" dirty="0" err="1">
                <a:solidFill>
                  <a:srgbClr val="0000CC"/>
                </a:solidFill>
              </a:rPr>
              <a:t>liverpool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(make-node '</a:t>
            </a:r>
            <a:r>
              <a:rPr lang="en-GB" dirty="0" err="1">
                <a:solidFill>
                  <a:srgbClr val="0000CC"/>
                </a:solidFill>
              </a:rPr>
              <a:t>scotland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                 (cities '(</a:t>
            </a:r>
            <a:r>
              <a:rPr lang="en-GB" dirty="0" err="1">
                <a:solidFill>
                  <a:srgbClr val="0000CC"/>
                </a:solidFill>
              </a:rPr>
              <a:t>edinburgh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 err="1">
                <a:solidFill>
                  <a:srgbClr val="0000CC"/>
                </a:solidFill>
              </a:rPr>
              <a:t>glasgow</a:t>
            </a:r>
            <a:r>
              <a:rPr lang="en-GB" dirty="0">
                <a:solidFill>
                  <a:srgbClr val="0000CC"/>
                </a:solidFill>
              </a:rPr>
              <a:t> (</a:t>
            </a:r>
            <a:r>
              <a:rPr lang="en-GB" dirty="0" err="1">
                <a:solidFill>
                  <a:srgbClr val="0000CC"/>
                </a:solidFill>
              </a:rPr>
              <a:t>gretna</a:t>
            </a:r>
            <a:r>
              <a:rPr lang="en-GB" dirty="0">
                <a:solidFill>
                  <a:srgbClr val="0000CC"/>
                </a:solidFill>
              </a:rPr>
              <a:t> green))))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(make-node 'wales (cities '(</a:t>
            </a:r>
            <a:r>
              <a:rPr lang="en-GB" dirty="0" err="1">
                <a:solidFill>
                  <a:srgbClr val="0000CC"/>
                </a:solidFill>
              </a:rPr>
              <a:t>abergavenny</a:t>
            </a:r>
            <a:r>
              <a:rPr lang="en-GB" dirty="0">
                <a:solidFill>
                  <a:srgbClr val="0000CC"/>
                </a:solidFill>
              </a:rPr>
              <a:t>)))))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(make-</a:t>
            </a:r>
            <a:r>
              <a:rPr lang="en-GB" dirty="0" err="1">
                <a:solidFill>
                  <a:srgbClr val="0000CC"/>
                </a:solidFill>
              </a:rPr>
              <a:t>node'australia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               (list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(make-node '</a:t>
            </a:r>
            <a:r>
              <a:rPr lang="en-GB" dirty="0" err="1">
                <a:solidFill>
                  <a:srgbClr val="0000CC"/>
                </a:solidFill>
              </a:rPr>
              <a:t>victoria</a:t>
            </a:r>
            <a:r>
              <a:rPr lang="en-GB" dirty="0">
                <a:solidFill>
                  <a:srgbClr val="0000CC"/>
                </a:solidFill>
              </a:rPr>
              <a:t> (cities '(</a:t>
            </a:r>
            <a:r>
              <a:rPr lang="en-GB" dirty="0" err="1">
                <a:solidFill>
                  <a:srgbClr val="0000CC"/>
                </a:solidFill>
              </a:rPr>
              <a:t>melbourne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(make-node '(new south wales) (cities '(</a:t>
            </a:r>
            <a:r>
              <a:rPr lang="en-GB" dirty="0" err="1">
                <a:solidFill>
                  <a:srgbClr val="0000CC"/>
                </a:solidFill>
              </a:rPr>
              <a:t>sydney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(make-node '</a:t>
            </a:r>
            <a:r>
              <a:rPr lang="en-GB" dirty="0" err="1">
                <a:solidFill>
                  <a:srgbClr val="0000CC"/>
                </a:solidFill>
              </a:rPr>
              <a:t>queensland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                           (cities '(cairns (port </a:t>
            </a:r>
            <a:r>
              <a:rPr lang="en-GB" dirty="0" err="1">
                <a:solidFill>
                  <a:srgbClr val="0000CC"/>
                </a:solidFill>
              </a:rPr>
              <a:t>douglas</a:t>
            </a:r>
            <a:r>
              <a:rPr lang="en-GB" dirty="0">
                <a:solidFill>
                  <a:srgbClr val="0000CC"/>
                </a:solidFill>
              </a:rPr>
              <a:t>))))))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(make-node '</a:t>
            </a:r>
            <a:r>
              <a:rPr lang="en-GB" dirty="0" err="1">
                <a:solidFill>
                  <a:srgbClr val="0000CC"/>
                </a:solidFill>
              </a:rPr>
              <a:t>honduras</a:t>
            </a:r>
            <a:r>
              <a:rPr lang="en-GB" dirty="0">
                <a:solidFill>
                  <a:srgbClr val="0000CC"/>
                </a:solidFill>
              </a:rPr>
              <a:t> (cities '(</a:t>
            </a:r>
            <a:r>
              <a:rPr lang="en-GB" dirty="0" err="1">
                <a:solidFill>
                  <a:srgbClr val="0000CC"/>
                </a:solidFill>
              </a:rPr>
              <a:t>tegucigalpa</a:t>
            </a:r>
            <a:r>
              <a:rPr lang="en-GB" dirty="0">
                <a:solidFill>
                  <a:srgbClr val="0000CC"/>
                </a:solidFill>
              </a:rPr>
              <a:t>))))))</a:t>
            </a:r>
          </a:p>
          <a:p>
            <a:endParaRPr lang="en-GB" b="1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(display world-tree)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Конструктор дерева </a:t>
            </a:r>
            <a:r>
              <a:rPr lang="en-GB" sz="3600" b="1" dirty="0">
                <a:solidFill>
                  <a:schemeClr val="bg1"/>
                </a:solidFill>
              </a:rPr>
              <a:t>The World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27400" y="4681278"/>
            <a:ext cx="5789028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((world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((</a:t>
            </a:r>
            <a:r>
              <a:rPr lang="en-US" sz="1600" dirty="0" err="1">
                <a:solidFill>
                  <a:srgbClr val="FF0000"/>
                </a:solidFill>
              </a:rPr>
              <a:t>italy</a:t>
            </a:r>
            <a:r>
              <a:rPr lang="en-US" sz="1600" dirty="0">
                <a:solidFill>
                  <a:srgbClr val="FF0000"/>
                </a:solidFill>
              </a:rPr>
              <a:t> ((</a:t>
            </a:r>
            <a:r>
              <a:rPr lang="en-US" sz="1600" dirty="0" err="1">
                <a:solidFill>
                  <a:srgbClr val="FF0000"/>
                </a:solidFill>
              </a:rPr>
              <a:t>venezia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riomaggiore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firenze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roma</a:t>
            </a:r>
            <a:r>
              <a:rPr lang="en-US" sz="1600" dirty="0">
                <a:solidFill>
                  <a:srgbClr val="FF0000"/>
                </a:solidFill>
              </a:rPr>
              <a:t> ())))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((united states)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((</a:t>
            </a:r>
            <a:r>
              <a:rPr lang="en-US" sz="1600" dirty="0" err="1">
                <a:solidFill>
                  <a:srgbClr val="FF0000"/>
                </a:solidFill>
              </a:rPr>
              <a:t>californialine</a:t>
            </a:r>
            <a:r>
              <a:rPr lang="en-US" sz="1600" dirty="0">
                <a:solidFill>
                  <a:srgbClr val="FF0000"/>
                </a:solidFill>
              </a:rPr>
              <a:t> ((</a:t>
            </a:r>
            <a:r>
              <a:rPr lang="en-US" sz="1600" dirty="0" err="1">
                <a:solidFill>
                  <a:srgbClr val="FF0000"/>
                </a:solidFill>
              </a:rPr>
              <a:t>berkeley</a:t>
            </a:r>
            <a:r>
              <a:rPr lang="en-US" sz="1600" dirty="0">
                <a:solidFill>
                  <a:srgbClr val="FF0000"/>
                </a:solidFill>
              </a:rPr>
              <a:t> ()) ((san </a:t>
            </a:r>
            <a:r>
              <a:rPr lang="en-US" sz="1600" dirty="0" err="1">
                <a:solidFill>
                  <a:srgbClr val="FF0000"/>
                </a:solidFill>
              </a:rPr>
              <a:t>francisco</a:t>
            </a:r>
            <a:r>
              <a:rPr lang="en-US" sz="1600" dirty="0">
                <a:solidFill>
                  <a:srgbClr val="FF0000"/>
                </a:solidFill>
              </a:rPr>
              <a:t>) ()) (</a:t>
            </a:r>
            <a:r>
              <a:rPr lang="en-US" sz="1600" dirty="0" err="1">
                <a:solidFill>
                  <a:srgbClr val="FF0000"/>
                </a:solidFill>
              </a:rPr>
              <a:t>gilroy</a:t>
            </a:r>
            <a:r>
              <a:rPr lang="en-US" sz="1600" dirty="0">
                <a:solidFill>
                  <a:srgbClr val="FF0000"/>
                </a:solidFill>
              </a:rPr>
              <a:t> ())))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(</a:t>
            </a:r>
            <a:r>
              <a:rPr lang="en-US" sz="1600" dirty="0" err="1">
                <a:solidFill>
                  <a:srgbClr val="FF0000"/>
                </a:solidFill>
              </a:rPr>
              <a:t>massachusetts</a:t>
            </a:r>
            <a:r>
              <a:rPr lang="en-US" sz="1600" dirty="0">
                <a:solidFill>
                  <a:srgbClr val="FF0000"/>
                </a:solidFill>
              </a:rPr>
              <a:t> ((</a:t>
            </a:r>
            <a:r>
              <a:rPr lang="en-US" sz="1600" dirty="0" err="1">
                <a:solidFill>
                  <a:srgbClr val="FF0000"/>
                </a:solidFill>
              </a:rPr>
              <a:t>cambridge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amherst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sudbury</a:t>
            </a:r>
            <a:r>
              <a:rPr lang="en-US" sz="1600" dirty="0">
                <a:solidFill>
                  <a:srgbClr val="FF0000"/>
                </a:solidFill>
              </a:rPr>
              <a:t> ())))))))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())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763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Селектори дерева </a:t>
            </a:r>
            <a:r>
              <a:rPr lang="en-GB" sz="3600" b="1" dirty="0">
                <a:solidFill>
                  <a:schemeClr val="bg1"/>
                </a:solidFill>
              </a:rPr>
              <a:t>The World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4100" y="1125835"/>
            <a:ext cx="25654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(car world-tree )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world-tree ))</a:t>
            </a:r>
          </a:p>
          <a:p>
            <a:r>
              <a:rPr lang="en-US" dirty="0">
                <a:solidFill>
                  <a:srgbClr val="0000CC"/>
                </a:solidFill>
              </a:rPr>
              <a:t>(car(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world-tree 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386886"/>
            <a:ext cx="8964028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(define (make-node datum children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; конструктор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(cons datum children))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(datum node)</a:t>
            </a:r>
          </a:p>
          <a:p>
            <a:r>
              <a:rPr lang="en-GB" dirty="0">
                <a:solidFill>
                  <a:srgbClr val="0000CC"/>
                </a:solidFill>
              </a:rPr>
              <a:t>  (car node))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(children node)</a:t>
            </a:r>
          </a:p>
          <a:p>
            <a:r>
              <a:rPr lang="en-GB" dirty="0">
                <a:solidFill>
                  <a:srgbClr val="0000CC"/>
                </a:solidFill>
              </a:rPr>
              <a:t> 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node))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(datum world-tree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GB" dirty="0" smtClean="0">
                <a:solidFill>
                  <a:srgbClr val="C00000"/>
                </a:solidFill>
              </a:rPr>
              <a:t>;</a:t>
            </a:r>
            <a:r>
              <a:rPr lang="en-GB" dirty="0">
                <a:solidFill>
                  <a:srgbClr val="C00000"/>
                </a:solidFill>
              </a:rPr>
              <a:t>call -&gt; world</a:t>
            </a:r>
          </a:p>
          <a:p>
            <a:r>
              <a:rPr lang="en-GB" dirty="0">
                <a:solidFill>
                  <a:srgbClr val="0000CC"/>
                </a:solidFill>
              </a:rPr>
              <a:t>(datum (car (children world-tree</a:t>
            </a:r>
            <a:r>
              <a:rPr lang="en-GB" dirty="0" smtClean="0">
                <a:solidFill>
                  <a:srgbClr val="0000CC"/>
                </a:solidFill>
              </a:rPr>
              <a:t>)))</a:t>
            </a:r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GB" dirty="0" smtClean="0">
                <a:solidFill>
                  <a:srgbClr val="C00000"/>
                </a:solidFill>
              </a:rPr>
              <a:t>; 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italy</a:t>
            </a:r>
            <a:r>
              <a:rPr lang="en-GB" dirty="0">
                <a:solidFill>
                  <a:srgbClr val="C00000"/>
                </a:solidFill>
              </a:rPr>
              <a:t> ((</a:t>
            </a:r>
            <a:r>
              <a:rPr lang="en-GB" dirty="0" err="1">
                <a:solidFill>
                  <a:srgbClr val="C00000"/>
                </a:solidFill>
              </a:rPr>
              <a:t>venezia</a:t>
            </a:r>
            <a:r>
              <a:rPr lang="en-GB" dirty="0">
                <a:solidFill>
                  <a:srgbClr val="C00000"/>
                </a:solidFill>
              </a:rPr>
              <a:t> ()) (</a:t>
            </a:r>
            <a:r>
              <a:rPr lang="en-GB" dirty="0" err="1">
                <a:solidFill>
                  <a:srgbClr val="C00000"/>
                </a:solidFill>
              </a:rPr>
              <a:t>riomaggiore</a:t>
            </a:r>
            <a:r>
              <a:rPr lang="en-GB" dirty="0">
                <a:solidFill>
                  <a:srgbClr val="C00000"/>
                </a:solidFill>
              </a:rPr>
              <a:t> ()) (</a:t>
            </a:r>
            <a:r>
              <a:rPr lang="en-GB" dirty="0" err="1">
                <a:solidFill>
                  <a:srgbClr val="C00000"/>
                </a:solidFill>
              </a:rPr>
              <a:t>firenze</a:t>
            </a:r>
            <a:r>
              <a:rPr lang="en-GB" dirty="0">
                <a:solidFill>
                  <a:srgbClr val="C00000"/>
                </a:solidFill>
              </a:rPr>
              <a:t> ()) (</a:t>
            </a:r>
            <a:r>
              <a:rPr lang="en-GB" dirty="0" err="1">
                <a:solidFill>
                  <a:srgbClr val="C00000"/>
                </a:solidFill>
              </a:rPr>
              <a:t>roma</a:t>
            </a:r>
            <a:r>
              <a:rPr lang="en-GB" dirty="0">
                <a:solidFill>
                  <a:srgbClr val="C00000"/>
                </a:solidFill>
              </a:rPr>
              <a:t> ())))</a:t>
            </a:r>
          </a:p>
          <a:p>
            <a:r>
              <a:rPr lang="en-GB" dirty="0">
                <a:solidFill>
                  <a:srgbClr val="0000CC"/>
                </a:solidFill>
              </a:rPr>
              <a:t>(datum (car (children (car (children world-tree</a:t>
            </a:r>
            <a:r>
              <a:rPr lang="en-GB" dirty="0" smtClean="0">
                <a:solidFill>
                  <a:srgbClr val="0000CC"/>
                </a:solidFill>
              </a:rPr>
              <a:t>)))))</a:t>
            </a:r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GB" dirty="0" smtClean="0">
                <a:solidFill>
                  <a:srgbClr val="C00000"/>
                </a:solidFill>
              </a:rPr>
              <a:t>; </a:t>
            </a:r>
            <a:r>
              <a:rPr lang="en-GB" dirty="0">
                <a:solidFill>
                  <a:srgbClr val="C00000"/>
                </a:solidFill>
              </a:rPr>
              <a:t>(united states)</a:t>
            </a:r>
          </a:p>
          <a:p>
            <a:r>
              <a:rPr lang="en-GB" dirty="0">
                <a:solidFill>
                  <a:srgbClr val="0000CC"/>
                </a:solidFill>
              </a:rPr>
              <a:t>(datum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(children (car (children world-tree</a:t>
            </a:r>
            <a:r>
              <a:rPr lang="en-GB" dirty="0" smtClean="0">
                <a:solidFill>
                  <a:srgbClr val="0000CC"/>
                </a:solidFill>
              </a:rPr>
              <a:t>)))))</a:t>
            </a:r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GB" dirty="0" smtClean="0">
                <a:solidFill>
                  <a:srgbClr val="C00000"/>
                </a:solidFill>
              </a:rPr>
              <a:t>;(</a:t>
            </a:r>
            <a:r>
              <a:rPr lang="en-GB" dirty="0" err="1">
                <a:solidFill>
                  <a:srgbClr val="C00000"/>
                </a:solidFill>
              </a:rPr>
              <a:t>zimbabwe</a:t>
            </a:r>
            <a:r>
              <a:rPr lang="en-GB" dirty="0">
                <a:solidFill>
                  <a:srgbClr val="C00000"/>
                </a:solidFill>
              </a:rPr>
              <a:t> ((</a:t>
            </a:r>
            <a:r>
              <a:rPr lang="en-GB" dirty="0" err="1">
                <a:solidFill>
                  <a:srgbClr val="C00000"/>
                </a:solidFill>
              </a:rPr>
              <a:t>harare</a:t>
            </a:r>
            <a:r>
              <a:rPr lang="en-GB" dirty="0">
                <a:solidFill>
                  <a:srgbClr val="C00000"/>
                </a:solidFill>
              </a:rPr>
              <a:t> ()) (</a:t>
            </a:r>
            <a:r>
              <a:rPr lang="en-GB" dirty="0" err="1">
                <a:solidFill>
                  <a:srgbClr val="C00000"/>
                </a:solidFill>
              </a:rPr>
              <a:t>hwange</a:t>
            </a:r>
            <a:r>
              <a:rPr lang="en-GB" dirty="0">
                <a:solidFill>
                  <a:srgbClr val="C00000"/>
                </a:solidFill>
              </a:rPr>
              <a:t> ())))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4459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Базові операції  над деревами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59970"/>
            <a:ext cx="4483100" cy="563231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;==========</a:t>
            </a:r>
            <a:r>
              <a:rPr lang="en-US" dirty="0" err="1">
                <a:solidFill>
                  <a:srgbClr val="C00000"/>
                </a:solidFill>
              </a:rPr>
              <a:t>кількість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листків</a:t>
            </a:r>
            <a:r>
              <a:rPr lang="en-US" dirty="0" smtClean="0">
                <a:solidFill>
                  <a:srgbClr val="C00000"/>
                </a:solidFill>
              </a:rPr>
              <a:t>===========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leaf?</a:t>
            </a:r>
          </a:p>
          <a:p>
            <a:r>
              <a:rPr lang="en-US" dirty="0">
                <a:solidFill>
                  <a:srgbClr val="0000CC"/>
                </a:solidFill>
              </a:rPr>
              <a:t>  (null? children 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</a:t>
            </a:r>
            <a:r>
              <a:rPr lang="en-GB" b="1" dirty="0">
                <a:solidFill>
                  <a:srgbClr val="0000CC"/>
                </a:solidFill>
              </a:rPr>
              <a:t>children</a:t>
            </a:r>
            <a:r>
              <a:rPr lang="en-GB" dirty="0">
                <a:solidFill>
                  <a:srgbClr val="0000CC"/>
                </a:solidFill>
              </a:rPr>
              <a:t> node)</a:t>
            </a:r>
          </a:p>
          <a:p>
            <a:r>
              <a:rPr lang="en-GB" dirty="0">
                <a:solidFill>
                  <a:srgbClr val="0000CC"/>
                </a:solidFill>
              </a:rPr>
              <a:t> 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node))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(count-leaves tree)</a:t>
            </a:r>
          </a:p>
          <a:p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; (if (leaf? tree)</a:t>
            </a:r>
          </a:p>
          <a:p>
            <a:r>
              <a:rPr lang="en-US" dirty="0">
                <a:solidFill>
                  <a:srgbClr val="0000CC"/>
                </a:solidFill>
              </a:rPr>
              <a:t>  (if (null? tree) </a:t>
            </a:r>
          </a:p>
          <a:p>
            <a:r>
              <a:rPr lang="en-US" dirty="0">
                <a:solidFill>
                  <a:srgbClr val="0000CC"/>
                </a:solidFill>
              </a:rPr>
              <a:t>      1</a:t>
            </a:r>
          </a:p>
          <a:p>
            <a:r>
              <a:rPr lang="en-US" dirty="0">
                <a:solidFill>
                  <a:srgbClr val="0000CC"/>
                </a:solidFill>
              </a:rPr>
              <a:t>      (count-leaves-in-forest (</a:t>
            </a:r>
            <a:r>
              <a:rPr lang="en-US" b="1" dirty="0">
                <a:solidFill>
                  <a:srgbClr val="0000CC"/>
                </a:solidFill>
              </a:rPr>
              <a:t>children</a:t>
            </a:r>
            <a:r>
              <a:rPr lang="en-US" dirty="0">
                <a:solidFill>
                  <a:srgbClr val="0000CC"/>
                </a:solidFill>
              </a:rPr>
              <a:t> tree))))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(count-leaves-in-forest </a:t>
            </a:r>
            <a:r>
              <a:rPr lang="en-US" b="1" dirty="0">
                <a:solidFill>
                  <a:srgbClr val="0000CC"/>
                </a:solidFill>
              </a:rPr>
              <a:t>forest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en-US" dirty="0">
                <a:solidFill>
                  <a:srgbClr val="0000CC"/>
                </a:solidFill>
              </a:rPr>
              <a:t>  (if (null? forest)</a:t>
            </a:r>
          </a:p>
          <a:p>
            <a:r>
              <a:rPr lang="en-US" dirty="0">
                <a:solidFill>
                  <a:srgbClr val="0000CC"/>
                </a:solidFill>
              </a:rPr>
              <a:t>      0</a:t>
            </a:r>
          </a:p>
          <a:p>
            <a:r>
              <a:rPr lang="en-US" dirty="0">
                <a:solidFill>
                  <a:srgbClr val="0000CC"/>
                </a:solidFill>
              </a:rPr>
              <a:t>     (+ (count-leaves (car </a:t>
            </a:r>
            <a:r>
              <a:rPr lang="en-US" b="1" dirty="0">
                <a:solidFill>
                  <a:srgbClr val="0000CC"/>
                </a:solidFill>
              </a:rPr>
              <a:t>forest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         (count-leaves-in-forest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forest</a:t>
            </a:r>
            <a:r>
              <a:rPr lang="en-US" dirty="0">
                <a:solidFill>
                  <a:srgbClr val="0000CC"/>
                </a:solidFill>
              </a:rPr>
              <a:t>)))))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(count-leaves </a:t>
            </a:r>
            <a:r>
              <a:rPr lang="en-US" b="1" dirty="0">
                <a:solidFill>
                  <a:srgbClr val="0000CC"/>
                </a:solidFill>
              </a:rPr>
              <a:t>world-tree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;</a:t>
            </a:r>
            <a:r>
              <a:rPr lang="en-US" dirty="0" smtClean="0">
                <a:solidFill>
                  <a:srgbClr val="C00000"/>
                </a:solidFill>
              </a:rPr>
              <a:t>call procedure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1628339"/>
            <a:ext cx="4572000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;=========</a:t>
            </a:r>
            <a:r>
              <a:rPr lang="en-US" dirty="0" err="1">
                <a:solidFill>
                  <a:srgbClr val="C00000"/>
                </a:solidFill>
              </a:rPr>
              <a:t>кількість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листків</a:t>
            </a:r>
            <a:r>
              <a:rPr lang="en-US" dirty="0">
                <a:solidFill>
                  <a:srgbClr val="C00000"/>
                </a:solidFill>
              </a:rPr>
              <a:t>======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(count-leaves tree)</a:t>
            </a:r>
          </a:p>
          <a:p>
            <a:r>
              <a:rPr lang="en-US" dirty="0">
                <a:solidFill>
                  <a:srgbClr val="0000CC"/>
                </a:solidFill>
              </a:rPr>
              <a:t>     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tree) 0)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((not (pair? tree)) 1)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(else (+ (count-leaves (car tree))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 (count-leaves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tree))))))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(count-leaves world-tree)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70500" y="5059441"/>
            <a:ext cx="5207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140200" y="4749800"/>
            <a:ext cx="111760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21748" y="5009634"/>
            <a:ext cx="41870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51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150100" y="3876125"/>
            <a:ext cx="241300" cy="873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89267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Базові операції  над деревами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3700" y="1323539"/>
            <a:ext cx="4699000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;============</a:t>
            </a:r>
            <a:r>
              <a:rPr lang="uk-UA" dirty="0" smtClean="0">
                <a:solidFill>
                  <a:srgbClr val="C00000"/>
                </a:solidFill>
              </a:rPr>
              <a:t>пошук в дереві</a:t>
            </a:r>
            <a:r>
              <a:rPr lang="en-US" dirty="0" smtClean="0">
                <a:solidFill>
                  <a:srgbClr val="C00000"/>
                </a:solidFill>
              </a:rPr>
              <a:t>===========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(in-tree? place tree)</a:t>
            </a:r>
          </a:p>
          <a:p>
            <a:r>
              <a:rPr lang="en-US" dirty="0">
                <a:solidFill>
                  <a:srgbClr val="0000CC"/>
                </a:solidFill>
              </a:rPr>
              <a:t>  (or (equal? place (datum tree)) </a:t>
            </a:r>
          </a:p>
          <a:p>
            <a:r>
              <a:rPr lang="en-US" dirty="0">
                <a:solidFill>
                  <a:srgbClr val="0000CC"/>
                </a:solidFill>
              </a:rPr>
              <a:t>      (in-forest? place (children tree))))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(in-forest? place forest)</a:t>
            </a:r>
          </a:p>
          <a:p>
            <a:r>
              <a:rPr lang="en-US" dirty="0">
                <a:solidFill>
                  <a:srgbClr val="0000CC"/>
                </a:solidFill>
              </a:rPr>
              <a:t>  (if (null? forest)</a:t>
            </a:r>
          </a:p>
          <a:p>
            <a:r>
              <a:rPr lang="en-US" dirty="0">
                <a:solidFill>
                  <a:srgbClr val="0000CC"/>
                </a:solidFill>
              </a:rPr>
              <a:t>      #f</a:t>
            </a:r>
          </a:p>
          <a:p>
            <a:r>
              <a:rPr lang="en-US" dirty="0">
                <a:solidFill>
                  <a:srgbClr val="0000CC"/>
                </a:solidFill>
              </a:rPr>
              <a:t>      (or (in-tree? place (car forest))</a:t>
            </a:r>
          </a:p>
          <a:p>
            <a:r>
              <a:rPr lang="en-US" dirty="0">
                <a:solidFill>
                  <a:srgbClr val="0000CC"/>
                </a:solidFill>
              </a:rPr>
              <a:t>          (in-forest? place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forest</a:t>
            </a:r>
            <a:r>
              <a:rPr lang="en-US" dirty="0" smtClean="0">
                <a:solidFill>
                  <a:srgbClr val="0000CC"/>
                </a:solidFill>
              </a:rPr>
              <a:t>)))))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GB" dirty="0"/>
              <a:t>(in-tree? ’</a:t>
            </a:r>
            <a:r>
              <a:rPr lang="en-GB" dirty="0" err="1"/>
              <a:t>abergavenny</a:t>
            </a:r>
            <a:r>
              <a:rPr lang="en-GB" dirty="0"/>
              <a:t> world-tree</a:t>
            </a:r>
            <a:r>
              <a:rPr lang="en-GB" dirty="0" smtClean="0"/>
              <a:t>)</a:t>
            </a:r>
            <a:endParaRPr lang="uk-UA" dirty="0" smtClean="0"/>
          </a:p>
          <a:p>
            <a:r>
              <a:rPr lang="en-US" dirty="0"/>
              <a:t>(in-tree? ’</a:t>
            </a:r>
            <a:r>
              <a:rPr lang="en-US" dirty="0" err="1"/>
              <a:t>venezia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(children world-tree)))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0700" y="4191000"/>
            <a:ext cx="37702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#f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771900" y="4432300"/>
            <a:ext cx="1676400" cy="63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787900" y="4813300"/>
            <a:ext cx="812800" cy="88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63181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Базові операції  над деревами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1216253"/>
            <a:ext cx="9002128" cy="50783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;Для любого двоичного дерева, представленного в виде вложенного списка,</a:t>
            </a:r>
          </a:p>
          <a:p>
            <a:r>
              <a:rPr lang="ru-RU" dirty="0">
                <a:solidFill>
                  <a:srgbClr val="C00000"/>
                </a:solidFill>
              </a:rPr>
              <a:t>;в котором каждый узел содержит одно или два целых числа, должна быть одна функция,</a:t>
            </a:r>
          </a:p>
          <a:p>
            <a:r>
              <a:rPr lang="ru-RU" dirty="0">
                <a:solidFill>
                  <a:srgbClr val="C00000"/>
                </a:solidFill>
              </a:rPr>
              <a:t>;которая возвращает список первого значения в каждом узле, и одна,</a:t>
            </a:r>
          </a:p>
          <a:p>
            <a:r>
              <a:rPr lang="ru-RU" dirty="0">
                <a:solidFill>
                  <a:srgbClr val="C00000"/>
                </a:solidFill>
              </a:rPr>
              <a:t>;которая возвращает второе значение в каждом узле</a:t>
            </a:r>
          </a:p>
          <a:p>
            <a:r>
              <a:rPr lang="ru-RU" dirty="0">
                <a:solidFill>
                  <a:srgbClr val="C00000"/>
                </a:solidFill>
              </a:rPr>
              <a:t>;(не забывая все узлы будут иметь второе значение).</a:t>
            </a:r>
          </a:p>
          <a:p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define (first-values tree)</a:t>
            </a:r>
          </a:p>
          <a:p>
            <a:r>
              <a:rPr lang="en-GB" dirty="0">
                <a:solidFill>
                  <a:srgbClr val="0000CC"/>
                </a:solidFill>
              </a:rPr>
              <a:t>     (</a:t>
            </a:r>
            <a:r>
              <a:rPr lang="en-GB" dirty="0" err="1">
                <a:solidFill>
                  <a:srgbClr val="0000CC"/>
                </a:solidFill>
              </a:rPr>
              <a:t>cond</a:t>
            </a:r>
            <a:r>
              <a:rPr lang="en-GB" dirty="0">
                <a:solidFill>
                  <a:srgbClr val="0000CC"/>
                </a:solidFill>
              </a:rPr>
              <a:t> ((null? tree) '())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((not (pair? tree)) (list tree))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(else (cons (car (first-values (car tree))) 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  (first-values (car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tree)))))))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(second-values tree)</a:t>
            </a:r>
          </a:p>
          <a:p>
            <a:r>
              <a:rPr lang="en-GB" dirty="0">
                <a:solidFill>
                  <a:srgbClr val="0000CC"/>
                </a:solidFill>
              </a:rPr>
              <a:t>     (</a:t>
            </a:r>
            <a:r>
              <a:rPr lang="en-GB" dirty="0" err="1">
                <a:solidFill>
                  <a:srgbClr val="0000CC"/>
                </a:solidFill>
              </a:rPr>
              <a:t>cond</a:t>
            </a:r>
            <a:r>
              <a:rPr lang="en-GB" dirty="0">
                <a:solidFill>
                  <a:srgbClr val="0000CC"/>
                </a:solidFill>
              </a:rPr>
              <a:t> ((null? tree) '())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((not (pair? tree)) (list tree))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(else (cons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(second-values (car tree)))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  (second-values (car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tree)))))))</a:t>
            </a:r>
          </a:p>
          <a:p>
            <a:endParaRPr lang="en-GB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0267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Базові операції  над деревами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1216253"/>
            <a:ext cx="9002128" cy="452431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;Для любого двоичного дерева, представленного в виде вложенного списка,</a:t>
            </a:r>
          </a:p>
          <a:p>
            <a:r>
              <a:rPr lang="ru-RU" dirty="0">
                <a:solidFill>
                  <a:srgbClr val="C00000"/>
                </a:solidFill>
              </a:rPr>
              <a:t>;в котором каждый узел содержит одно или два целых числа, должна быть одна функция,</a:t>
            </a:r>
          </a:p>
          <a:p>
            <a:r>
              <a:rPr lang="ru-RU" dirty="0">
                <a:solidFill>
                  <a:srgbClr val="C00000"/>
                </a:solidFill>
              </a:rPr>
              <a:t>;которая возвращает список первого значения в каждом узле, и одна,</a:t>
            </a:r>
          </a:p>
          <a:p>
            <a:r>
              <a:rPr lang="ru-RU" dirty="0">
                <a:solidFill>
                  <a:srgbClr val="C00000"/>
                </a:solidFill>
              </a:rPr>
              <a:t>;которая возвращает второе значение в каждом узле</a:t>
            </a:r>
          </a:p>
          <a:p>
            <a:r>
              <a:rPr lang="ru-RU" dirty="0">
                <a:solidFill>
                  <a:srgbClr val="C00000"/>
                </a:solidFill>
              </a:rPr>
              <a:t>;(не забывая все узлы будут иметь второе значение).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(make-tree left right)</a:t>
            </a:r>
          </a:p>
          <a:p>
            <a:r>
              <a:rPr lang="en-GB" dirty="0">
                <a:solidFill>
                  <a:srgbClr val="0000CC"/>
                </a:solidFill>
              </a:rPr>
              <a:t>     (list left right))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test (make-tree 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(make-tree 2 5) 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(make-tree (make-tree 4 10) (make-tree 6 20))))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test</a:t>
            </a:r>
          </a:p>
          <a:p>
            <a:r>
              <a:rPr lang="en-GB" dirty="0">
                <a:solidFill>
                  <a:srgbClr val="0000CC"/>
                </a:solidFill>
              </a:rPr>
              <a:t>(first-values test)</a:t>
            </a:r>
          </a:p>
          <a:p>
            <a:r>
              <a:rPr lang="en-GB" dirty="0">
                <a:solidFill>
                  <a:srgbClr val="0000CC"/>
                </a:solidFill>
              </a:rPr>
              <a:t>(second-values test)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101" y="4761065"/>
            <a:ext cx="303740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((2 5) ((4 10) (6 20)))</a:t>
            </a:r>
          </a:p>
          <a:p>
            <a:r>
              <a:rPr lang="ru-RU" dirty="0">
                <a:solidFill>
                  <a:srgbClr val="C00000"/>
                </a:solidFill>
              </a:rPr>
              <a:t>(2 4 6 20)</a:t>
            </a:r>
          </a:p>
          <a:p>
            <a:r>
              <a:rPr lang="ru-RU" dirty="0">
                <a:solidFill>
                  <a:srgbClr val="C00000"/>
                </a:solidFill>
              </a:rPr>
              <a:t>((5) (10) () 20)</a:t>
            </a:r>
          </a:p>
        </p:txBody>
      </p:sp>
    </p:spTree>
    <p:extLst>
      <p:ext uri="{BB962C8B-B14F-4D97-AF65-F5344CB8AC3E}">
        <p14:creationId xmlns:p14="http://schemas.microsoft.com/office/powerpoint/2010/main" val="98033756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Зміст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156" y="1178026"/>
            <a:ext cx="484703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Вектори</a:t>
            </a:r>
            <a:endParaRPr lang="ru-RU" b="1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Процедури для роботи з </a:t>
            </a:r>
            <a:r>
              <a:rPr lang="uk-UA" b="1" dirty="0" smtClean="0"/>
              <a:t>векторами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Приклади обробки </a:t>
            </a:r>
            <a:r>
              <a:rPr lang="uk-UA" b="1" dirty="0" smtClean="0"/>
              <a:t>векторів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/>
              <a:t> </a:t>
            </a:r>
            <a:r>
              <a:rPr lang="uk-UA" b="1" dirty="0" smtClean="0"/>
              <a:t>Рядки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Конструктор </a:t>
            </a:r>
            <a:r>
              <a:rPr lang="uk-UA" b="1" dirty="0" smtClean="0"/>
              <a:t>рядка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Процедури обробки </a:t>
            </a:r>
            <a:r>
              <a:rPr lang="uk-UA" b="1" dirty="0" smtClean="0"/>
              <a:t>рядків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 smtClean="0"/>
              <a:t>Приклади програми </a:t>
            </a:r>
            <a:r>
              <a:rPr lang="uk-UA" b="1" dirty="0"/>
              <a:t>обробки </a:t>
            </a:r>
            <a:r>
              <a:rPr lang="uk-UA" b="1" dirty="0" smtClean="0"/>
              <a:t>рядків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/>
              <a:t>Дерева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 smtClean="0"/>
              <a:t>Приклад дерева </a:t>
            </a:r>
            <a:r>
              <a:rPr lang="en-US" b="1" dirty="0" smtClean="0"/>
              <a:t>The World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Конструктор дерева </a:t>
            </a:r>
            <a:r>
              <a:rPr lang="en-GB" b="1" dirty="0"/>
              <a:t>The </a:t>
            </a:r>
            <a:r>
              <a:rPr lang="en-GB" b="1" dirty="0" smtClean="0"/>
              <a:t>World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Селектори дерева </a:t>
            </a:r>
            <a:r>
              <a:rPr lang="en-GB" b="1" dirty="0"/>
              <a:t>The </a:t>
            </a:r>
            <a:r>
              <a:rPr lang="en-GB" b="1" dirty="0" smtClean="0"/>
              <a:t>World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Базові операції  над </a:t>
            </a:r>
            <a:r>
              <a:rPr lang="uk-UA" b="1" dirty="0" smtClean="0"/>
              <a:t>деревами</a:t>
            </a:r>
            <a:endParaRPr lang="uk-UA" b="1" dirty="0"/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/>
              <a:t>Таблиці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b="1" dirty="0"/>
              <a:t>Операції над таблицями </a:t>
            </a:r>
            <a:endParaRPr lang="uk-UA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b="1" dirty="0"/>
              <a:t>Двовимірні </a:t>
            </a:r>
            <a:r>
              <a:rPr lang="uk-UA" b="1" dirty="0" smtClean="0"/>
              <a:t>таблиці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b="1" dirty="0" smtClean="0"/>
              <a:t>Операції з </a:t>
            </a:r>
            <a:r>
              <a:rPr lang="uk-UA" b="1" smtClean="0"/>
              <a:t>двовимірними  таблицями</a:t>
            </a:r>
            <a:r>
              <a:rPr lang="ru-RU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44176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7609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 smtClean="0">
                <a:solidFill>
                  <a:schemeClr val="bg1"/>
                </a:solidFill>
              </a:rPr>
              <a:t>Таблиці</a:t>
            </a:r>
            <a:endParaRPr lang="uk-UA" sz="54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1011928"/>
            <a:ext cx="91440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Розглянемо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одновимірну таблицю, де </a:t>
            </a: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кожний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елемент зберігається під окремим ключем.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Її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реалізуємо як список записів, </a:t>
            </a: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кожний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з яких є парою, що складається з ключа і пов'язаного з ним значення.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Пари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пов'язані разом в список за допомогою ланцюжка пар, в кожній з яких </a:t>
            </a:r>
            <a:r>
              <a:rPr lang="uk-UA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car</a:t>
            </a:r>
            <a:r>
              <a:rPr lang="uk-UA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вказують на один із записів. Ці єднальні пари називаються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хребтом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(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backbone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) таблиці.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Для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того, щоб було місце, яке змінюватимемо при додаванні нового запису, таблицю будуємо як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список із заголовком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(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headed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list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). У такого списку є на початку спеціальна </a:t>
            </a:r>
            <a:r>
              <a:rPr lang="uk-UA" b="1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хребтова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пара,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в якій зберігається фіктивний "запис", - в даному випадку довільно вибраний символ *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table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*. 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79" y="3771530"/>
            <a:ext cx="4150063" cy="24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89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6667" y="0"/>
            <a:ext cx="4664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Операції </a:t>
            </a:r>
            <a:r>
              <a:rPr lang="uk-UA" sz="3200" b="1" dirty="0" smtClean="0">
                <a:solidFill>
                  <a:schemeClr val="bg1"/>
                </a:solidFill>
              </a:rPr>
              <a:t>над таблицями 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505" y="922584"/>
            <a:ext cx="89588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Інформацію з таблиці можна </a:t>
            </a:r>
            <a:r>
              <a:rPr lang="uk-UA" b="1" dirty="0"/>
              <a:t>витягати</a:t>
            </a:r>
            <a:r>
              <a:rPr lang="uk-UA" dirty="0"/>
              <a:t> за допомогою процедури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/>
              <a:t>, яка отримує ключ в якості аргументу, а повертає пов'язане з ним значення (або </a:t>
            </a:r>
            <a:r>
              <a:rPr lang="uk-UA" dirty="0" smtClean="0"/>
              <a:t>хибність, </a:t>
            </a:r>
            <a:r>
              <a:rPr lang="uk-UA" dirty="0"/>
              <a:t>якщо в таблиці з цим ключем ніякого значення не пов'язано).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Lookup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визначена за допомогою операції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/>
              <a:t>, яка вимагає у вигляді аргументів ключ і список записів</a:t>
            </a:r>
            <a:r>
              <a:rPr lang="uk-UA" dirty="0" smtClean="0"/>
              <a:t>.</a:t>
            </a:r>
          </a:p>
          <a:p>
            <a:r>
              <a:rPr lang="uk-UA" dirty="0" err="1" smtClean="0">
                <a:solidFill>
                  <a:srgbClr val="0000CC"/>
                </a:solidFill>
              </a:rPr>
              <a:t>assoc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не бачить </a:t>
            </a:r>
            <a:r>
              <a:rPr lang="uk-UA" dirty="0" smtClean="0"/>
              <a:t>фіктивного запису.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повертає </a:t>
            </a:r>
            <a:r>
              <a:rPr lang="uk-UA" dirty="0"/>
              <a:t>запис, </a:t>
            </a:r>
            <a:r>
              <a:rPr lang="uk-UA" dirty="0" smtClean="0"/>
              <a:t>який </a:t>
            </a:r>
            <a:r>
              <a:rPr lang="uk-UA" dirty="0"/>
              <a:t>містить в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шуканий ключ. </a:t>
            </a:r>
            <a:endParaRPr lang="uk-UA" dirty="0" smtClean="0"/>
          </a:p>
          <a:p>
            <a:r>
              <a:rPr lang="uk-UA" dirty="0" smtClean="0"/>
              <a:t>Потім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перевіряє, що запис, </a:t>
            </a:r>
            <a:r>
              <a:rPr lang="uk-UA" dirty="0" smtClean="0"/>
              <a:t>повернутий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/>
              <a:t>, не </a:t>
            </a:r>
            <a:r>
              <a:rPr lang="uk-UA" dirty="0" smtClean="0"/>
              <a:t>є хибним, </a:t>
            </a:r>
            <a:r>
              <a:rPr lang="uk-UA" dirty="0"/>
              <a:t>і повертає значення (тобто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/>
              <a:t>) записи.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0999" y="3517148"/>
            <a:ext cx="457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(lookup key 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record)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false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86999" y="5097870"/>
            <a:ext cx="49655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records)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records) false)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equal? key (</a:t>
            </a:r>
            <a:r>
              <a:rPr lang="en-US" dirty="0" err="1">
                <a:solidFill>
                  <a:srgbClr val="0000CC"/>
                </a:solidFill>
              </a:rPr>
              <a:t>caar</a:t>
            </a:r>
            <a:r>
              <a:rPr lang="en-US" dirty="0">
                <a:solidFill>
                  <a:srgbClr val="0000CC"/>
                </a:solidFill>
              </a:rPr>
              <a:t> records)) (car records))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records)))))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35367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34158"/>
            <a:ext cx="8727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</a:t>
            </a:r>
            <a:r>
              <a:rPr lang="uk-UA" b="1" dirty="0"/>
              <a:t>вставити в таблицю значення </a:t>
            </a:r>
            <a:r>
              <a:rPr lang="uk-UA" dirty="0"/>
              <a:t>під даним ключем, спочатку </a:t>
            </a:r>
            <a:r>
              <a:rPr lang="uk-UA" dirty="0" smtClean="0"/>
              <a:t>з </a:t>
            </a:r>
            <a:r>
              <a:rPr lang="uk-UA" dirty="0"/>
              <a:t>допомогою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перевіряємо, чи немає вже в таблиці </a:t>
            </a:r>
            <a:r>
              <a:rPr lang="uk-UA" dirty="0" smtClean="0"/>
              <a:t>запису </a:t>
            </a:r>
            <a:r>
              <a:rPr lang="uk-UA" dirty="0"/>
              <a:t>з цим ключем.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немає, </a:t>
            </a:r>
            <a:r>
              <a:rPr lang="uk-UA" dirty="0" smtClean="0"/>
              <a:t>формуємо новий запис і </a:t>
            </a:r>
            <a:r>
              <a:rPr lang="uk-UA" dirty="0"/>
              <a:t>вставляємо </a:t>
            </a:r>
            <a:r>
              <a:rPr lang="uk-UA" dirty="0" smtClean="0"/>
              <a:t>його на </a:t>
            </a:r>
            <a:r>
              <a:rPr lang="uk-UA" dirty="0"/>
              <a:t>початок списку записів таблиці, після </a:t>
            </a:r>
            <a:r>
              <a:rPr lang="uk-UA" dirty="0" smtClean="0"/>
              <a:t>фіктивного запису. </a:t>
            </a:r>
          </a:p>
          <a:p>
            <a:r>
              <a:rPr lang="uk-UA" dirty="0" smtClean="0"/>
              <a:t>Якщо в </a:t>
            </a:r>
            <a:r>
              <a:rPr lang="uk-UA" dirty="0"/>
              <a:t>таблиці вже був запис з цим ключем, </a:t>
            </a:r>
            <a:r>
              <a:rPr lang="uk-UA" dirty="0" smtClean="0"/>
              <a:t>переставляємо </a:t>
            </a:r>
            <a:r>
              <a:rPr lang="uk-UA" dirty="0" err="1"/>
              <a:t>cdr</a:t>
            </a:r>
            <a:r>
              <a:rPr lang="uk-UA" dirty="0"/>
              <a:t> </a:t>
            </a:r>
            <a:r>
              <a:rPr lang="uk-UA" dirty="0" smtClean="0"/>
              <a:t>запису </a:t>
            </a:r>
            <a:r>
              <a:rPr lang="uk-UA" dirty="0"/>
              <a:t>на вказане нове значення. </a:t>
            </a:r>
            <a:endParaRPr lang="uk-UA" dirty="0" smtClean="0"/>
          </a:p>
          <a:p>
            <a:r>
              <a:rPr lang="uk-UA" dirty="0" smtClean="0"/>
              <a:t>Заголовок таблиці </a:t>
            </a:r>
            <a:r>
              <a:rPr lang="uk-UA" dirty="0"/>
              <a:t>використовується як нерухоме місце, яке </a:t>
            </a:r>
            <a:r>
              <a:rPr lang="uk-UA" dirty="0" smtClean="0"/>
              <a:t>можемо </a:t>
            </a:r>
            <a:r>
              <a:rPr lang="uk-UA" dirty="0"/>
              <a:t>змінювати при </a:t>
            </a:r>
            <a:r>
              <a:rPr lang="uk-UA" dirty="0" smtClean="0"/>
              <a:t>породжені </a:t>
            </a:r>
            <a:r>
              <a:rPr lang="uk-UA" dirty="0" err="1" smtClean="0"/>
              <a:t>новогоїзапису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16667" y="0"/>
            <a:ext cx="4664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Операції </a:t>
            </a:r>
            <a:r>
              <a:rPr lang="uk-UA" sz="3200" b="1" dirty="0" smtClean="0">
                <a:solidFill>
                  <a:schemeClr val="bg1"/>
                </a:solidFill>
              </a:rPr>
              <a:t>над таблицями 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3" y="3408761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(insert! key value 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table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(cons key value)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table)))))</a:t>
            </a:r>
          </a:p>
          <a:p>
            <a:r>
              <a:rPr lang="en-US" dirty="0">
                <a:solidFill>
                  <a:srgbClr val="0000CC"/>
                </a:solidFill>
              </a:rPr>
              <a:t>’ok)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78055" y="3141775"/>
            <a:ext cx="3547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Щоб </a:t>
            </a:r>
            <a:r>
              <a:rPr lang="uk-UA" dirty="0"/>
              <a:t>створити таблицю, </a:t>
            </a:r>
            <a:r>
              <a:rPr lang="uk-UA" dirty="0" smtClean="0"/>
              <a:t>просто </a:t>
            </a:r>
            <a:r>
              <a:rPr lang="uk-UA" dirty="0"/>
              <a:t>породжуємо список, що містить </a:t>
            </a:r>
            <a:r>
              <a:rPr lang="uk-UA" dirty="0" smtClean="0"/>
              <a:t>символ * </a:t>
            </a:r>
            <a:r>
              <a:rPr lang="en-US" dirty="0" err="1" smtClean="0"/>
              <a:t>t</a:t>
            </a:r>
            <a:r>
              <a:rPr lang="uk-UA" dirty="0" err="1" smtClean="0"/>
              <a:t>able</a:t>
            </a:r>
            <a:r>
              <a:rPr lang="uk-UA" dirty="0" smtClean="0"/>
              <a:t> </a:t>
            </a:r>
            <a:r>
              <a:rPr lang="uk-UA" dirty="0"/>
              <a:t>*: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12443" y="4424423"/>
            <a:ext cx="273741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(make-table)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(</a:t>
            </a:r>
            <a:r>
              <a:rPr lang="en-US" dirty="0">
                <a:solidFill>
                  <a:srgbClr val="0000CC"/>
                </a:solidFill>
              </a:rPr>
              <a:t>list ’*table*))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63779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3934" y="107596"/>
            <a:ext cx="3701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Д</a:t>
            </a:r>
            <a:r>
              <a:rPr lang="uk-UA" sz="3200" b="1" dirty="0" smtClean="0">
                <a:solidFill>
                  <a:schemeClr val="bg1"/>
                </a:solidFill>
              </a:rPr>
              <a:t>вовимірні </a:t>
            </a:r>
            <a:r>
              <a:rPr lang="uk-UA" sz="3200" b="1" dirty="0">
                <a:solidFill>
                  <a:schemeClr val="bg1"/>
                </a:solidFill>
              </a:rPr>
              <a:t>таблиці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8896" y="1012007"/>
            <a:ext cx="9005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двовимірної таблиці кожне значення індексується двома ключами. Таку таблицю </a:t>
            </a:r>
            <a:r>
              <a:rPr lang="uk-UA" dirty="0" smtClean="0"/>
              <a:t>можемо </a:t>
            </a:r>
            <a:r>
              <a:rPr lang="uk-UA" dirty="0"/>
              <a:t>побудувати як одновимірну таблицю, в якій кожен ключ </a:t>
            </a:r>
            <a:r>
              <a:rPr lang="uk-UA" dirty="0" smtClean="0"/>
              <a:t>визначає </a:t>
            </a:r>
            <a:r>
              <a:rPr lang="uk-UA" dirty="0" err="1" smtClean="0"/>
              <a:t>підтаблицю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05" y="1827108"/>
            <a:ext cx="5707383" cy="44725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4" y="2297943"/>
            <a:ext cx="1879600" cy="19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2079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6485" y="2147517"/>
            <a:ext cx="609407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(lookup key-1 key-2 table)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let ((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assoc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key-1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let ((record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assoc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key-2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record)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false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false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9615" y="0"/>
            <a:ext cx="5831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Операції у двовимірній </a:t>
            </a:r>
            <a:r>
              <a:rPr lang="uk-UA" sz="3200" b="1" dirty="0">
                <a:solidFill>
                  <a:schemeClr val="bg1"/>
                </a:solidFill>
              </a:rPr>
              <a:t>таблиці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6809" y="977282"/>
            <a:ext cx="8802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Коли </a:t>
            </a:r>
            <a:r>
              <a:rPr lang="uk-UA" b="1" dirty="0" smtClean="0"/>
              <a:t>шукаємо</a:t>
            </a:r>
            <a:r>
              <a:rPr lang="uk-UA" dirty="0" smtClean="0"/>
              <a:t> </a:t>
            </a:r>
            <a:r>
              <a:rPr lang="uk-UA" dirty="0"/>
              <a:t>в таблиці елемент, спочатку за допомогою першого ключа </a:t>
            </a:r>
            <a:r>
              <a:rPr lang="uk-UA" dirty="0" smtClean="0"/>
              <a:t>знаходимо </a:t>
            </a:r>
            <a:r>
              <a:rPr lang="uk-UA" dirty="0"/>
              <a:t>потрібну </a:t>
            </a:r>
            <a:r>
              <a:rPr lang="uk-UA" dirty="0" err="1"/>
              <a:t>підтаблицю</a:t>
            </a:r>
            <a:r>
              <a:rPr lang="uk-UA" dirty="0"/>
              <a:t>. Потім за допомогою другого ключа </a:t>
            </a:r>
            <a:r>
              <a:rPr lang="uk-UA" dirty="0" smtClean="0"/>
              <a:t>визначаємо </a:t>
            </a:r>
            <a:r>
              <a:rPr lang="uk-UA" dirty="0"/>
              <a:t>запис всередині </a:t>
            </a:r>
            <a:r>
              <a:rPr lang="uk-UA" dirty="0" err="1"/>
              <a:t>підтаблиці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3647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0937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вставити в таблицю новий елемент під двома ключами, </a:t>
            </a:r>
            <a:r>
              <a:rPr lang="uk-UA" dirty="0" smtClean="0"/>
              <a:t>за </a:t>
            </a:r>
            <a:r>
              <a:rPr lang="uk-UA" dirty="0"/>
              <a:t>допомогою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перевіряємо, чи відповідає якась </a:t>
            </a:r>
            <a:r>
              <a:rPr lang="uk-UA" dirty="0" err="1"/>
              <a:t>підтаблиця</a:t>
            </a:r>
            <a:r>
              <a:rPr lang="uk-UA" dirty="0"/>
              <a:t> першому ключу.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немає, будуємо нову </a:t>
            </a:r>
            <a:r>
              <a:rPr lang="uk-UA" dirty="0" err="1"/>
              <a:t>підтаблицю</a:t>
            </a:r>
            <a:r>
              <a:rPr lang="uk-UA" dirty="0"/>
              <a:t>, що містить </a:t>
            </a:r>
            <a:r>
              <a:rPr lang="uk-UA" dirty="0" smtClean="0"/>
              <a:t>єдиний </a:t>
            </a:r>
            <a:r>
              <a:rPr lang="uk-UA" dirty="0"/>
              <a:t>запис </a:t>
            </a:r>
            <a:r>
              <a:rPr lang="uk-UA" dirty="0">
                <a:solidFill>
                  <a:srgbClr val="0000CC"/>
                </a:solidFill>
              </a:rPr>
              <a:t>(key-2, </a:t>
            </a:r>
            <a:r>
              <a:rPr lang="uk-UA" dirty="0" err="1">
                <a:solidFill>
                  <a:srgbClr val="0000CC"/>
                </a:solidFill>
              </a:rPr>
              <a:t>value</a:t>
            </a:r>
            <a:r>
              <a:rPr lang="uk-UA" dirty="0">
                <a:solidFill>
                  <a:srgbClr val="0000CC"/>
                </a:solidFill>
              </a:rPr>
              <a:t>), </a:t>
            </a:r>
            <a:r>
              <a:rPr lang="uk-UA" dirty="0"/>
              <a:t>і заносимо її </a:t>
            </a:r>
            <a:r>
              <a:rPr lang="uk-UA" dirty="0" smtClean="0"/>
              <a:t>в таблицю </a:t>
            </a:r>
            <a:r>
              <a:rPr lang="uk-UA" dirty="0"/>
              <a:t>під першим ключем.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для першого ключа вже існує </a:t>
            </a:r>
            <a:r>
              <a:rPr lang="uk-UA" dirty="0" err="1"/>
              <a:t>підтаблиця</a:t>
            </a:r>
            <a:r>
              <a:rPr lang="uk-UA" dirty="0"/>
              <a:t>, </a:t>
            </a:r>
            <a:r>
              <a:rPr lang="uk-UA" dirty="0" smtClean="0"/>
              <a:t>вставляємо </a:t>
            </a:r>
            <a:r>
              <a:rPr lang="uk-UA" dirty="0"/>
              <a:t>новий запис в цю </a:t>
            </a:r>
            <a:r>
              <a:rPr lang="uk-UA" dirty="0" err="1"/>
              <a:t>підтаблицю</a:t>
            </a:r>
            <a:r>
              <a:rPr lang="uk-UA" dirty="0"/>
              <a:t>, використовуючи </a:t>
            </a:r>
            <a:r>
              <a:rPr lang="uk-UA" dirty="0" smtClean="0"/>
              <a:t>метод </a:t>
            </a:r>
            <a:r>
              <a:rPr lang="uk-UA" dirty="0"/>
              <a:t>вставки для одновимірних таблиць: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9615" y="0"/>
            <a:ext cx="5831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Операції у двовимірній </a:t>
            </a:r>
            <a:r>
              <a:rPr lang="uk-UA" sz="3200" b="1" dirty="0">
                <a:solidFill>
                  <a:schemeClr val="bg1"/>
                </a:solidFill>
              </a:rPr>
              <a:t>таблиці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5757" y="2653652"/>
            <a:ext cx="6499184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(insert! key-1 key-2 value table)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 (</a:t>
            </a:r>
            <a:r>
              <a:rPr lang="en-US" sz="1700" dirty="0" err="1">
                <a:solidFill>
                  <a:srgbClr val="0000CC"/>
                </a:solidFill>
              </a:rPr>
              <a:t>assoc</a:t>
            </a:r>
            <a:r>
              <a:rPr lang="en-US" sz="1700" dirty="0">
                <a:solidFill>
                  <a:srgbClr val="0000CC"/>
                </a:solidFill>
              </a:rPr>
              <a:t> key-1 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endParaRPr lang="en-US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((record (</a:t>
            </a:r>
            <a:r>
              <a:rPr lang="en-US" sz="1700" dirty="0" err="1">
                <a:solidFill>
                  <a:srgbClr val="0000CC"/>
                </a:solidFill>
              </a:rPr>
              <a:t>assoc</a:t>
            </a:r>
            <a:r>
              <a:rPr lang="en-US" sz="1700" dirty="0">
                <a:solidFill>
                  <a:srgbClr val="0000CC"/>
                </a:solidFill>
              </a:rPr>
              <a:t> key-2 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endParaRPr lang="en-US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(cons key-2 value)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)))))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table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(list key-1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key-2 value))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table)))))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’ok)</a:t>
            </a:r>
            <a:endParaRPr lang="uk-UA" sz="17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75615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9024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Операції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insert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! </a:t>
            </a:r>
            <a:r>
              <a:rPr lang="uk-UA" dirty="0" smtClean="0"/>
              <a:t>приймають </a:t>
            </a:r>
            <a:r>
              <a:rPr lang="uk-UA" dirty="0"/>
              <a:t>таблицю в якості аргументу. Це дозволяє писати програми, які звертаються більш, ніж до однієї таблиці. </a:t>
            </a:r>
            <a:endParaRPr lang="uk-UA" dirty="0" smtClean="0"/>
          </a:p>
          <a:p>
            <a:r>
              <a:rPr lang="uk-UA" dirty="0" smtClean="0"/>
              <a:t>Інший </a:t>
            </a:r>
            <a:r>
              <a:rPr lang="uk-UA" dirty="0"/>
              <a:t>спосіб роботи з множинними таблицями полягає в </a:t>
            </a:r>
            <a:r>
              <a:rPr lang="uk-UA" dirty="0" smtClean="0"/>
              <a:t>тому, щоб </a:t>
            </a:r>
            <a:r>
              <a:rPr lang="uk-UA" dirty="0"/>
              <a:t>мати для кожної з них свої окремі процедури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insert</a:t>
            </a:r>
            <a:r>
              <a:rPr lang="uk-UA" dirty="0">
                <a:solidFill>
                  <a:srgbClr val="0000CC"/>
                </a:solidFill>
              </a:rPr>
              <a:t> !.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Цього</a:t>
            </a:r>
            <a:r>
              <a:rPr lang="uk-UA" dirty="0" smtClean="0"/>
              <a:t> можна </a:t>
            </a:r>
            <a:r>
              <a:rPr lang="uk-UA" dirty="0"/>
              <a:t>досягти, представивши таблицю в процедурному вигляді, як об'єкт, який підтримує внутрішню таблицю як частину свого локального стану. Коли йому посилають відповідне повідомлення, цей «табличний об'єкт» видає процедуру, за допомогою якої можна працювати з його внутрішнім станом. </a:t>
            </a:r>
            <a:endParaRPr lang="uk-UA" dirty="0" smtClean="0"/>
          </a:p>
          <a:p>
            <a:pPr algn="ctr"/>
            <a:r>
              <a:rPr lang="uk-UA" b="1" dirty="0" smtClean="0"/>
              <a:t>Приклад генератора </a:t>
            </a:r>
            <a:r>
              <a:rPr lang="uk-UA" b="1" dirty="0"/>
              <a:t>двовимірних </a:t>
            </a:r>
            <a:r>
              <a:rPr lang="uk-UA" b="1" dirty="0" smtClean="0"/>
              <a:t>таблиць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49733" y="0"/>
            <a:ext cx="5608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Створення локальних таблиць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5073" y="3781028"/>
            <a:ext cx="596675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((local-table (list ’*table*)))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(lookup key-1 key-2)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key-1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local-table))))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key-2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9670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8135" y="610136"/>
            <a:ext cx="9144000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sz="1600" dirty="0" smtClean="0">
                <a:solidFill>
                  <a:srgbClr val="0000CC"/>
                </a:solidFill>
              </a:rPr>
              <a:t>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record)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</a:t>
            </a:r>
            <a:r>
              <a:rPr lang="en-US" sz="1600" dirty="0" smtClean="0">
                <a:solidFill>
                  <a:srgbClr val="0000CC"/>
                </a:solidFill>
              </a:rPr>
              <a:t>false</a:t>
            </a:r>
            <a:r>
              <a:rPr lang="en-US" sz="16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false)))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(insert! key-1 key-2 value)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assoc</a:t>
            </a:r>
            <a:r>
              <a:rPr lang="en-US" sz="1600" dirty="0">
                <a:solidFill>
                  <a:srgbClr val="0000CC"/>
                </a:solidFill>
              </a:rPr>
              <a:t> key-1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local-table))))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if 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endParaRPr lang="en-US" sz="1600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((record (</a:t>
            </a:r>
            <a:r>
              <a:rPr lang="en-US" sz="1600" dirty="0" err="1">
                <a:solidFill>
                  <a:srgbClr val="0000CC"/>
                </a:solidFill>
              </a:rPr>
              <a:t>assoc</a:t>
            </a:r>
            <a:r>
              <a:rPr lang="en-US" sz="1600" dirty="0">
                <a:solidFill>
                  <a:srgbClr val="0000CC"/>
                </a:solidFill>
              </a:rPr>
              <a:t> key-2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r>
              <a:rPr lang="en-US" sz="16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set-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set-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! 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endParaRPr lang="en-US" sz="1600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cons (cons key-2 value)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r>
              <a:rPr lang="en-US" sz="1600" dirty="0">
                <a:solidFill>
                  <a:srgbClr val="0000CC"/>
                </a:solidFill>
              </a:rPr>
              <a:t>)))))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set-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! local-table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cons (list key-1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cons key-2 value))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local-table)))))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’ok</a:t>
            </a:r>
            <a:r>
              <a:rPr lang="en-US" sz="1600" dirty="0">
                <a:solidFill>
                  <a:srgbClr val="0000CC"/>
                </a:solidFill>
              </a:rPr>
              <a:t>)</a:t>
            </a:r>
          </a:p>
          <a:p>
            <a:endParaRPr lang="uk-UA" sz="1600" dirty="0" smtClean="0">
              <a:solidFill>
                <a:srgbClr val="0000CC"/>
              </a:solidFill>
            </a:endParaRPr>
          </a:p>
          <a:p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(dispatch m)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cond</a:t>
            </a:r>
            <a:r>
              <a:rPr lang="en-US" sz="1600" dirty="0">
                <a:solidFill>
                  <a:srgbClr val="0000CC"/>
                </a:solidFill>
              </a:rPr>
              <a:t> ((</a:t>
            </a:r>
            <a:r>
              <a:rPr lang="en-US" sz="1600" dirty="0" err="1">
                <a:solidFill>
                  <a:srgbClr val="0000CC"/>
                </a:solidFill>
              </a:rPr>
              <a:t>eq</a:t>
            </a:r>
            <a:r>
              <a:rPr lang="en-US" sz="1600" dirty="0">
                <a:solidFill>
                  <a:srgbClr val="0000CC"/>
                </a:solidFill>
              </a:rPr>
              <a:t>? m ’lookup-proc) lookup)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 err="1">
                <a:solidFill>
                  <a:srgbClr val="0000CC"/>
                </a:solidFill>
              </a:rPr>
              <a:t>eq</a:t>
            </a:r>
            <a:r>
              <a:rPr lang="en-US" sz="1600" dirty="0">
                <a:solidFill>
                  <a:srgbClr val="0000CC"/>
                </a:solidFill>
              </a:rPr>
              <a:t>? m ’insert-proc!) insert!)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             (</a:t>
            </a:r>
            <a:r>
              <a:rPr lang="ru-RU" sz="1600" dirty="0" err="1">
                <a:solidFill>
                  <a:srgbClr val="0000CC"/>
                </a:solidFill>
              </a:rPr>
              <a:t>else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error</a:t>
            </a:r>
            <a:r>
              <a:rPr lang="ru-RU" sz="1600" dirty="0">
                <a:solidFill>
                  <a:srgbClr val="0000CC"/>
                </a:solidFill>
              </a:rPr>
              <a:t> "Неизвестная операция -- TABLE" m))))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dispatch</a:t>
            </a:r>
            <a:r>
              <a:rPr lang="en-US" sz="1600" dirty="0">
                <a:solidFill>
                  <a:srgbClr val="0000CC"/>
                </a:solidFill>
              </a:rPr>
              <a:t>))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49733" y="0"/>
            <a:ext cx="5608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Створення локальних таблиць</a:t>
            </a:r>
          </a:p>
        </p:txBody>
      </p:sp>
    </p:spTree>
    <p:extLst>
      <p:ext uri="{BB962C8B-B14F-4D97-AF65-F5344CB8AC3E}">
        <p14:creationId xmlns:p14="http://schemas.microsoft.com/office/powerpoint/2010/main" val="2365006140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Джерела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289" y="1667740"/>
            <a:ext cx="3571875" cy="23860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smtClean="0"/>
              <a:t>доц. 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Функції роботи зі списками </a:t>
            </a:r>
            <a:endParaRPr lang="ru-RU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513"/>
              </p:ext>
            </p:extLst>
          </p:nvPr>
        </p:nvGraphicFramePr>
        <p:xfrm>
          <a:off x="133642" y="1913494"/>
          <a:ext cx="884914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86"/>
                <a:gridCol w="76239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solidFill>
                            <a:schemeClr val="tx1"/>
                          </a:solidFill>
                        </a:rPr>
                        <a:t>Функції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0" dirty="0" smtClean="0"/>
                        <a:t>В</a:t>
                      </a:r>
                      <a:r>
                        <a:rPr lang="ru-RU" sz="2000" b="0" dirty="0" err="1" smtClean="0"/>
                        <a:t>икористовується</a:t>
                      </a:r>
                      <a:r>
                        <a:rPr lang="ru-RU" sz="2000" b="0" dirty="0" smtClean="0"/>
                        <a:t> для </a:t>
                      </a:r>
                      <a:r>
                        <a:rPr lang="ru-RU" sz="2000" b="0" dirty="0" err="1" smtClean="0"/>
                        <a:t>перетворення</a:t>
                      </a:r>
                      <a:r>
                        <a:rPr lang="ru-RU" sz="2000" b="0" dirty="0" smtClean="0"/>
                        <a:t> одного </a:t>
                      </a:r>
                      <a:r>
                        <a:rPr lang="ru-RU" sz="2000" b="0" dirty="0" err="1" smtClean="0"/>
                        <a:t>або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декількох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списків</a:t>
                      </a:r>
                      <a:r>
                        <a:rPr lang="ru-RU" sz="2000" b="0" dirty="0" smtClean="0"/>
                        <a:t> в </a:t>
                      </a:r>
                      <a:r>
                        <a:rPr lang="ru-RU" sz="2000" b="0" dirty="0" err="1" smtClean="0"/>
                        <a:t>інший</a:t>
                      </a:r>
                      <a:r>
                        <a:rPr lang="ru-RU" sz="2000" b="0" dirty="0" smtClean="0"/>
                        <a:t> шляхом </a:t>
                      </a:r>
                      <a:r>
                        <a:rPr lang="ru-RU" sz="2000" b="0" dirty="0" err="1" smtClean="0"/>
                        <a:t>послідовного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застосування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заданої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функції</a:t>
                      </a:r>
                      <a:r>
                        <a:rPr lang="ru-RU" sz="2000" b="0" dirty="0" smtClean="0"/>
                        <a:t> до кожного </a:t>
                      </a:r>
                      <a:r>
                        <a:rPr lang="ru-RU" sz="2000" b="0" dirty="0" err="1" smtClean="0"/>
                        <a:t>елементу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  <a:p>
                      <a:pPr algn="l"/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Fold "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спресовує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" заданий список до одного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Працює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це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так: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користувач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початкове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результату (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т.зв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 "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акумулятор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"), і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функцію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яка 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вхід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отримує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поточне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акумулятора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черговий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списку, а 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виході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видає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нове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акумулятора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 Як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тільки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ми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дісталися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до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кінця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списку,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отримуємо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назад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акумулятор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unfold</a:t>
                      </a:r>
                    </a:p>
                    <a:p>
                      <a:pPr algn="l"/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Unfold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діє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протилежно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fold: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вона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розгортає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список з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даних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задається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початкове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змінної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умова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закінчення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циклу і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модифікація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змінної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кожній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ітерації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циклу. У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підсумку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тримуємо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список,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складається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з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цієї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змінної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в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яких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вона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встигла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побувати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53409" y="1160886"/>
            <a:ext cx="8609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dirty="0"/>
              <a:t>C</a:t>
            </a:r>
            <a:r>
              <a:rPr lang="uk-UA" dirty="0" err="1"/>
              <a:t>труктура</a:t>
            </a:r>
            <a:r>
              <a:rPr lang="uk-UA" dirty="0"/>
              <a:t> </a:t>
            </a:r>
            <a:r>
              <a:rPr lang="en-US" dirty="0"/>
              <a:t>lisp (c</a:t>
            </a:r>
            <a:r>
              <a:rPr lang="uk-UA" dirty="0"/>
              <a:t>писок</a:t>
            </a:r>
            <a:r>
              <a:rPr lang="en-US" dirty="0"/>
              <a:t>)</a:t>
            </a:r>
            <a:r>
              <a:rPr lang="uk-UA" dirty="0"/>
              <a:t> вбудована в мови функціонального програмування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568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Вектори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029" y="979491"/>
            <a:ext cx="9017399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>
                <a:solidFill>
                  <a:srgbClr val="0000CC"/>
                </a:solidFill>
              </a:rPr>
              <a:t>Вектори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b="1" dirty="0" err="1"/>
              <a:t>різнорідні</a:t>
            </a:r>
            <a:r>
              <a:rPr lang="ru-RU" sz="2000" b="1" dirty="0"/>
              <a:t> </a:t>
            </a:r>
            <a:r>
              <a:rPr lang="ru-RU" sz="2000" b="1" dirty="0" err="1"/>
              <a:t>структури</a:t>
            </a:r>
            <a:r>
              <a:rPr lang="ru-RU" sz="2000" dirty="0"/>
              <a:t>, </a:t>
            </a:r>
            <a:r>
              <a:rPr lang="ru-RU" sz="2000" dirty="0" err="1"/>
              <a:t>елементи</a:t>
            </a:r>
            <a:r>
              <a:rPr lang="ru-RU" sz="2000" dirty="0"/>
              <a:t>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індексуються</a:t>
            </a:r>
            <a:r>
              <a:rPr lang="ru-RU" sz="2000" dirty="0"/>
              <a:t> </a:t>
            </a:r>
            <a:r>
              <a:rPr lang="ru-RU" sz="2000" dirty="0" err="1"/>
              <a:t>цілими</a:t>
            </a:r>
            <a:r>
              <a:rPr lang="ru-RU" sz="2000" dirty="0"/>
              <a:t> числами. </a:t>
            </a:r>
            <a:endParaRPr lang="ru-RU" sz="2000" dirty="0" smtClean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Вектор</a:t>
            </a:r>
            <a:r>
              <a:rPr lang="ru-RU" sz="2000" dirty="0"/>
              <a:t>, як правило, </a:t>
            </a:r>
            <a:r>
              <a:rPr lang="ru-RU" sz="2000" b="1" dirty="0" err="1"/>
              <a:t>займає</a:t>
            </a:r>
            <a:r>
              <a:rPr lang="ru-RU" sz="2000" b="1" dirty="0"/>
              <a:t> </a:t>
            </a:r>
            <a:r>
              <a:rPr lang="ru-RU" sz="2000" b="1" dirty="0" err="1"/>
              <a:t>менше</a:t>
            </a:r>
            <a:r>
              <a:rPr lang="ru-RU" sz="2000" b="1" dirty="0"/>
              <a:t> </a:t>
            </a:r>
            <a:r>
              <a:rPr lang="ru-RU" sz="2000" b="1" dirty="0" err="1"/>
              <a:t>місця</a:t>
            </a:r>
            <a:r>
              <a:rPr lang="ru-RU" sz="2000" dirty="0"/>
              <a:t>, </a:t>
            </a:r>
            <a:r>
              <a:rPr lang="ru-RU" sz="2000" dirty="0" err="1"/>
              <a:t>ніж</a:t>
            </a:r>
            <a:r>
              <a:rPr lang="ru-RU" sz="2000" dirty="0"/>
              <a:t> список </a:t>
            </a:r>
            <a:r>
              <a:rPr lang="ru-RU" sz="2000" dirty="0" err="1"/>
              <a:t>однакової</a:t>
            </a:r>
            <a:r>
              <a:rPr lang="ru-RU" sz="2000" dirty="0"/>
              <a:t> </a:t>
            </a:r>
            <a:r>
              <a:rPr lang="ru-RU" sz="2000" dirty="0" err="1"/>
              <a:t>довжини</a:t>
            </a:r>
            <a:r>
              <a:rPr lang="ru-RU" sz="2000" dirty="0"/>
              <a:t>, і </a:t>
            </a:r>
            <a:r>
              <a:rPr lang="ru-RU" sz="2000" b="1" dirty="0" err="1"/>
              <a:t>середній</a:t>
            </a:r>
            <a:r>
              <a:rPr lang="ru-RU" sz="2000" b="1" dirty="0"/>
              <a:t> час</a:t>
            </a:r>
            <a:r>
              <a:rPr lang="ru-RU" sz="2000" dirty="0"/>
              <a:t>, </a:t>
            </a:r>
            <a:r>
              <a:rPr lang="ru-RU" sz="2000" dirty="0" err="1"/>
              <a:t>необхідний</a:t>
            </a:r>
            <a:r>
              <a:rPr lang="ru-RU" sz="2000" dirty="0"/>
              <a:t> для доступу до </a:t>
            </a:r>
            <a:r>
              <a:rPr lang="ru-RU" sz="2000" dirty="0" err="1"/>
              <a:t>випадково</a:t>
            </a:r>
            <a:r>
              <a:rPr lang="ru-RU" sz="2000" dirty="0"/>
              <a:t> </a:t>
            </a:r>
            <a:r>
              <a:rPr lang="ru-RU" sz="2000" dirty="0" err="1"/>
              <a:t>обраного</a:t>
            </a:r>
            <a:r>
              <a:rPr lang="ru-RU" sz="2000" dirty="0"/>
              <a:t> </a:t>
            </a:r>
            <a:r>
              <a:rPr lang="ru-RU" sz="2000" dirty="0" err="1"/>
              <a:t>елемента</a:t>
            </a:r>
            <a:r>
              <a:rPr lang="ru-RU" sz="2000" dirty="0"/>
              <a:t>, </a:t>
            </a:r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b="1" dirty="0" err="1"/>
              <a:t>менший</a:t>
            </a:r>
            <a:r>
              <a:rPr lang="ru-RU" sz="2000" dirty="0"/>
              <a:t> для вектора, </a:t>
            </a:r>
            <a:r>
              <a:rPr lang="ru-RU" sz="2000" dirty="0" err="1"/>
              <a:t>ніж</a:t>
            </a:r>
            <a:r>
              <a:rPr lang="ru-RU" sz="2000" dirty="0"/>
              <a:t> для списку.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>
                <a:solidFill>
                  <a:srgbClr val="0000CC"/>
                </a:solidFill>
              </a:rPr>
              <a:t>Довжина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>
                <a:solidFill>
                  <a:srgbClr val="0000CC"/>
                </a:solidFill>
              </a:rPr>
              <a:t>вектора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містить</a:t>
            </a:r>
            <a:r>
              <a:rPr lang="ru-RU" sz="2000" dirty="0"/>
              <a:t>. </a:t>
            </a:r>
            <a:r>
              <a:rPr lang="ru-RU" sz="2000" dirty="0" err="1"/>
              <a:t>Це</a:t>
            </a:r>
            <a:r>
              <a:rPr lang="ru-RU" sz="2000" dirty="0"/>
              <a:t> число є </a:t>
            </a:r>
            <a:r>
              <a:rPr lang="ru-RU" sz="2000" dirty="0" err="1"/>
              <a:t>невід’ємним</a:t>
            </a:r>
            <a:r>
              <a:rPr lang="ru-RU" sz="2000" dirty="0"/>
              <a:t> </a:t>
            </a:r>
            <a:r>
              <a:rPr lang="ru-RU" sz="2000" dirty="0" err="1"/>
              <a:t>цілим</a:t>
            </a:r>
            <a:r>
              <a:rPr lang="ru-RU" sz="2000" dirty="0"/>
              <a:t> числом, яке </a:t>
            </a:r>
            <a:r>
              <a:rPr lang="ru-RU" sz="2000" b="1" dirty="0" err="1"/>
              <a:t>фіксується</a:t>
            </a:r>
            <a:r>
              <a:rPr lang="ru-RU" sz="2000" b="1" dirty="0"/>
              <a:t> при </a:t>
            </a:r>
            <a:r>
              <a:rPr lang="ru-RU" sz="2000" b="1" dirty="0" err="1"/>
              <a:t>створенні</a:t>
            </a:r>
            <a:r>
              <a:rPr lang="ru-RU" sz="2000" b="1" dirty="0"/>
              <a:t> вектора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>
                <a:solidFill>
                  <a:srgbClr val="0000CC"/>
                </a:solidFill>
              </a:rPr>
              <a:t>Дійсні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індекси</a:t>
            </a:r>
            <a:r>
              <a:rPr lang="ru-RU" sz="2000" b="1" dirty="0">
                <a:solidFill>
                  <a:srgbClr val="0000CC"/>
                </a:solidFill>
              </a:rPr>
              <a:t> вектора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точні</a:t>
            </a:r>
            <a:r>
              <a:rPr lang="ru-RU" sz="2000" dirty="0"/>
              <a:t> </a:t>
            </a:r>
            <a:r>
              <a:rPr lang="ru-RU" sz="2000" dirty="0" err="1"/>
              <a:t>невід’ємні</a:t>
            </a:r>
            <a:r>
              <a:rPr lang="ru-RU" sz="2000" dirty="0"/>
              <a:t> </a:t>
            </a:r>
            <a:r>
              <a:rPr lang="ru-RU" sz="2000" dirty="0" err="1"/>
              <a:t>цілі</a:t>
            </a:r>
            <a:r>
              <a:rPr lang="ru-RU" sz="2000" dirty="0"/>
              <a:t> числа, </a:t>
            </a:r>
            <a:r>
              <a:rPr lang="ru-RU" sz="2000" dirty="0" err="1"/>
              <a:t>менші</a:t>
            </a:r>
            <a:r>
              <a:rPr lang="ru-RU" sz="2000" dirty="0"/>
              <a:t> за </a:t>
            </a:r>
            <a:r>
              <a:rPr lang="ru-RU" sz="2000" dirty="0" err="1"/>
              <a:t>довжину</a:t>
            </a:r>
            <a:r>
              <a:rPr lang="ru-RU" sz="2000" dirty="0"/>
              <a:t> вектора. </a:t>
            </a:r>
            <a:endParaRPr lang="ru-RU" sz="2000" dirty="0" smtClean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b="1" dirty="0" smtClean="0"/>
              <a:t>Перший </a:t>
            </a:r>
            <a:r>
              <a:rPr lang="ru-RU" sz="2000" b="1" dirty="0" err="1"/>
              <a:t>елемент</a:t>
            </a:r>
            <a:r>
              <a:rPr lang="ru-RU" sz="2000" b="1" dirty="0"/>
              <a:t> </a:t>
            </a:r>
            <a:r>
              <a:rPr lang="ru-RU" sz="2000" dirty="0"/>
              <a:t>у </a:t>
            </a:r>
            <a:r>
              <a:rPr lang="ru-RU" sz="2000" dirty="0" err="1"/>
              <a:t>векторі</a:t>
            </a:r>
            <a:r>
              <a:rPr lang="ru-RU" sz="2000" dirty="0"/>
              <a:t> </a:t>
            </a:r>
            <a:r>
              <a:rPr lang="ru-RU" sz="2000" dirty="0" err="1"/>
              <a:t>індексується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нулем</a:t>
            </a:r>
            <a:r>
              <a:rPr lang="ru-RU" sz="2000" dirty="0"/>
              <a:t>, а </a:t>
            </a:r>
            <a:r>
              <a:rPr lang="ru-RU" sz="2000" dirty="0" err="1"/>
              <a:t>останній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ru-RU" sz="2000" dirty="0" err="1"/>
              <a:t>індексується</a:t>
            </a:r>
            <a:r>
              <a:rPr lang="ru-RU" sz="2000" dirty="0"/>
              <a:t> на </a:t>
            </a:r>
            <a:r>
              <a:rPr lang="ru-RU" sz="2000" dirty="0" err="1" smtClean="0"/>
              <a:t>одиницю</a:t>
            </a:r>
            <a:r>
              <a:rPr lang="ru-RU" sz="2000" dirty="0" smtClean="0"/>
              <a:t> </a:t>
            </a:r>
            <a:r>
              <a:rPr lang="ru-RU" sz="2000" dirty="0" err="1"/>
              <a:t>менше</a:t>
            </a:r>
            <a:r>
              <a:rPr lang="ru-RU" sz="2000" dirty="0"/>
              <a:t> </a:t>
            </a:r>
            <a:r>
              <a:rPr lang="ru-RU" sz="2000" dirty="0" err="1"/>
              <a:t>довжини</a:t>
            </a:r>
            <a:r>
              <a:rPr lang="ru-RU" sz="2000" dirty="0"/>
              <a:t> вектора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206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83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Вектори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3643" y="1081163"/>
            <a:ext cx="8876713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Вектори</a:t>
            </a:r>
            <a:r>
              <a:rPr lang="ru-RU" sz="2000" dirty="0"/>
              <a:t> </a:t>
            </a:r>
            <a:r>
              <a:rPr lang="ru-RU" sz="2000" dirty="0" err="1"/>
              <a:t>записуються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позначенням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# (</a:t>
            </a:r>
            <a:r>
              <a:rPr lang="ru-RU" sz="2000" b="1" dirty="0" err="1">
                <a:solidFill>
                  <a:srgbClr val="0000CC"/>
                </a:solidFill>
              </a:rPr>
              <a:t>obj</a:t>
            </a:r>
            <a:r>
              <a:rPr lang="ru-RU" sz="2000" b="1" dirty="0">
                <a:solidFill>
                  <a:srgbClr val="0000CC"/>
                </a:solidFill>
              </a:rPr>
              <a:t> ...). </a:t>
            </a:r>
          </a:p>
          <a:p>
            <a:pPr>
              <a:spcAft>
                <a:spcPts val="800"/>
              </a:spcAft>
            </a:pPr>
            <a:r>
              <a:rPr lang="ru-RU" sz="2000" dirty="0" err="1">
                <a:solidFill>
                  <a:srgbClr val="009900"/>
                </a:solidFill>
              </a:rPr>
              <a:t>Наприклад</a:t>
            </a:r>
            <a:r>
              <a:rPr lang="ru-RU" sz="2000" dirty="0">
                <a:solidFill>
                  <a:srgbClr val="009900"/>
                </a:solidFill>
              </a:rPr>
              <a:t>, вектор </a:t>
            </a:r>
            <a:r>
              <a:rPr lang="ru-RU" sz="2000" dirty="0" err="1">
                <a:solidFill>
                  <a:srgbClr val="009900"/>
                </a:solidFill>
              </a:rPr>
              <a:t>довжиною</a:t>
            </a:r>
            <a:r>
              <a:rPr lang="ru-RU" sz="2000" dirty="0">
                <a:solidFill>
                  <a:srgbClr val="009900"/>
                </a:solidFill>
              </a:rPr>
              <a:t> 3, </a:t>
            </a:r>
            <a:r>
              <a:rPr lang="ru-RU" sz="2000" dirty="0" err="1">
                <a:solidFill>
                  <a:srgbClr val="009900"/>
                </a:solidFill>
              </a:rPr>
              <a:t>що</a:t>
            </a:r>
            <a:r>
              <a:rPr lang="ru-RU" sz="2000" dirty="0">
                <a:solidFill>
                  <a:srgbClr val="009900"/>
                </a:solidFill>
              </a:rPr>
              <a:t> </a:t>
            </a:r>
            <a:r>
              <a:rPr lang="ru-RU" sz="2000" dirty="0" err="1">
                <a:solidFill>
                  <a:srgbClr val="009900"/>
                </a:solidFill>
              </a:rPr>
              <a:t>містить</a:t>
            </a:r>
            <a:r>
              <a:rPr lang="ru-RU" sz="2000" dirty="0">
                <a:solidFill>
                  <a:srgbClr val="009900"/>
                </a:solidFill>
              </a:rPr>
              <a:t> </a:t>
            </a:r>
            <a:r>
              <a:rPr lang="ru-RU" sz="2000" dirty="0" err="1">
                <a:solidFill>
                  <a:srgbClr val="009900"/>
                </a:solidFill>
              </a:rPr>
              <a:t>нульове</a:t>
            </a:r>
            <a:r>
              <a:rPr lang="ru-RU" sz="2000" dirty="0">
                <a:solidFill>
                  <a:srgbClr val="009900"/>
                </a:solidFill>
              </a:rPr>
              <a:t> </a:t>
            </a:r>
            <a:r>
              <a:rPr lang="ru-RU" sz="2000" dirty="0" err="1">
                <a:solidFill>
                  <a:srgbClr val="009900"/>
                </a:solidFill>
              </a:rPr>
              <a:t>значення</a:t>
            </a:r>
            <a:r>
              <a:rPr lang="ru-RU" sz="2000" dirty="0">
                <a:solidFill>
                  <a:srgbClr val="009900"/>
                </a:solidFill>
              </a:rPr>
              <a:t> в </a:t>
            </a:r>
            <a:r>
              <a:rPr lang="ru-RU" sz="2000" dirty="0" err="1">
                <a:solidFill>
                  <a:srgbClr val="009900"/>
                </a:solidFill>
              </a:rPr>
              <a:t>індексі</a:t>
            </a:r>
            <a:r>
              <a:rPr lang="ru-RU" sz="2000" dirty="0">
                <a:solidFill>
                  <a:srgbClr val="009900"/>
                </a:solidFill>
              </a:rPr>
              <a:t> 0, список (2 2 2 2) в </a:t>
            </a:r>
            <a:r>
              <a:rPr lang="ru-RU" sz="2000" dirty="0" err="1">
                <a:solidFill>
                  <a:srgbClr val="009900"/>
                </a:solidFill>
              </a:rPr>
              <a:t>індексі</a:t>
            </a:r>
            <a:r>
              <a:rPr lang="ru-RU" sz="2000" dirty="0">
                <a:solidFill>
                  <a:srgbClr val="009900"/>
                </a:solidFill>
              </a:rPr>
              <a:t> 1 та рядок "Анна" в </a:t>
            </a:r>
            <a:r>
              <a:rPr lang="ru-RU" sz="2000" dirty="0" err="1">
                <a:solidFill>
                  <a:srgbClr val="009900"/>
                </a:solidFill>
              </a:rPr>
              <a:t>індексі</a:t>
            </a:r>
            <a:r>
              <a:rPr lang="ru-RU" sz="2000" dirty="0">
                <a:solidFill>
                  <a:srgbClr val="009900"/>
                </a:solidFill>
              </a:rPr>
              <a:t> 2, </a:t>
            </a:r>
            <a:r>
              <a:rPr lang="ru-RU" sz="2000" dirty="0" err="1">
                <a:solidFill>
                  <a:srgbClr val="009900"/>
                </a:solidFill>
              </a:rPr>
              <a:t>можна</a:t>
            </a:r>
            <a:r>
              <a:rPr lang="ru-RU" sz="2000" dirty="0">
                <a:solidFill>
                  <a:srgbClr val="009900"/>
                </a:solidFill>
              </a:rPr>
              <a:t> </a:t>
            </a:r>
            <a:r>
              <a:rPr lang="ru-RU" sz="2000" dirty="0" err="1">
                <a:solidFill>
                  <a:srgbClr val="009900"/>
                </a:solidFill>
              </a:rPr>
              <a:t>записати</a:t>
            </a:r>
            <a:r>
              <a:rPr lang="ru-RU" sz="2000" dirty="0">
                <a:solidFill>
                  <a:srgbClr val="009900"/>
                </a:solidFill>
              </a:rPr>
              <a:t> так:</a:t>
            </a:r>
          </a:p>
          <a:p>
            <a:pPr algn="ctr">
              <a:spcAft>
                <a:spcPts val="800"/>
              </a:spcAft>
            </a:pPr>
            <a:r>
              <a:rPr lang="nn-NO" sz="2000" dirty="0">
                <a:solidFill>
                  <a:srgbClr val="0000CC"/>
                </a:solidFill>
              </a:rPr>
              <a:t>#(0 (2 2 2 2) "Anna</a:t>
            </a:r>
            <a:r>
              <a:rPr lang="nn-NO" sz="2000" dirty="0" smtClean="0">
                <a:solidFill>
                  <a:srgbClr val="0000CC"/>
                </a:solidFill>
              </a:rPr>
              <a:t>")</a:t>
            </a:r>
            <a:endParaRPr lang="uk-UA" sz="2000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Векторні</a:t>
            </a:r>
            <a:r>
              <a:rPr lang="ru-RU" sz="2000" dirty="0" smtClean="0"/>
              <a:t> </a:t>
            </a:r>
            <a:r>
              <a:rPr lang="ru-RU" sz="2000" dirty="0" err="1"/>
              <a:t>константи</a:t>
            </a:r>
            <a:r>
              <a:rPr lang="ru-RU" sz="2000" dirty="0"/>
              <a:t> </a:t>
            </a:r>
            <a:r>
              <a:rPr lang="ru-RU" sz="2000" dirty="0" err="1"/>
              <a:t>повинні</a:t>
            </a:r>
            <a:r>
              <a:rPr lang="ru-RU" sz="2000" dirty="0"/>
              <a:t> </a:t>
            </a:r>
            <a:r>
              <a:rPr lang="en-GB" sz="2000" dirty="0" smtClean="0"/>
              <a:t>quoted </a:t>
            </a:r>
            <a:r>
              <a:rPr lang="ru-RU" sz="2000" dirty="0" err="1" smtClean="0"/>
              <a:t>цитуватися</a:t>
            </a:r>
            <a:r>
              <a:rPr lang="en-US" sz="2000" dirty="0" smtClean="0"/>
              <a:t> (</a:t>
            </a:r>
            <a:r>
              <a:rPr lang="en-US" sz="2800" b="1" dirty="0" smtClean="0"/>
              <a:t>‘</a:t>
            </a:r>
            <a:r>
              <a:rPr lang="en-US" sz="2000" dirty="0" smtClean="0"/>
              <a:t>)</a:t>
            </a:r>
            <a:r>
              <a:rPr lang="ru-RU" sz="2000" dirty="0" smtClean="0"/>
              <a:t>:</a:t>
            </a:r>
            <a:endParaRPr lang="ru-RU" sz="2000" dirty="0"/>
          </a:p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00CC"/>
                </a:solidFill>
              </a:rPr>
              <a:t>‘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nn-NO" sz="2000" dirty="0">
                <a:solidFill>
                  <a:srgbClr val="0000CC"/>
                </a:solidFill>
              </a:rPr>
              <a:t>#(0 (2 2 2 2) "Anna</a:t>
            </a:r>
            <a:r>
              <a:rPr lang="nn-NO" sz="2000" dirty="0" smtClean="0">
                <a:solidFill>
                  <a:srgbClr val="0000CC"/>
                </a:solidFill>
              </a:rPr>
              <a:t>")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===&gt; </a:t>
            </a:r>
            <a:r>
              <a:rPr lang="ru-RU" sz="2000" dirty="0">
                <a:solidFill>
                  <a:srgbClr val="0000CC"/>
                </a:solidFill>
              </a:rPr>
              <a:t># (0 (2 2 2 2) "Анна")</a:t>
            </a:r>
            <a:endParaRPr lang="uk-UA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93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4873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Процедури для роботи з векторами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42230"/>
              </p:ext>
            </p:extLst>
          </p:nvPr>
        </p:nvGraphicFramePr>
        <p:xfrm>
          <a:off x="106878" y="1066735"/>
          <a:ext cx="8858991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611579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(vector?</a:t>
                      </a:r>
                      <a:r>
                        <a:rPr lang="en-GB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#t,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є вектором,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інакше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#f.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(make-vector</a:t>
                      </a:r>
                      <a:r>
                        <a:rPr lang="en-GB" sz="1800" i="1" dirty="0" smtClean="0"/>
                        <a:t> k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 з k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639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(make-vector k fill)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 з k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кожний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ініціалізований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(vector</a:t>
                      </a:r>
                      <a:r>
                        <a:rPr lang="en-GB" sz="1800" i="1" dirty="0" smtClean="0"/>
                        <a:t> </a:t>
                      </a:r>
                      <a:r>
                        <a:rPr lang="en-GB" sz="1800" i="1" dirty="0" err="1" smtClean="0"/>
                        <a:t>obj</a:t>
                      </a:r>
                      <a:r>
                        <a:rPr lang="en-GB" sz="1800" i="1" dirty="0" smtClean="0"/>
                        <a:t> ...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містять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задані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аргументи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Аналогічно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(vector-length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uk-U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вектор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кількість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у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векторі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як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точне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ціле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число.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(vector-ref 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вектор 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k)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k-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 го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вектора. 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k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має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бути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допустимим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валідним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індексом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вектора. 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(vector-set!</a:t>
                      </a:r>
                      <a:r>
                        <a:rPr lang="en-GB" sz="1800" i="1" dirty="0" smtClean="0"/>
                        <a:t> </a:t>
                      </a:r>
                      <a:r>
                        <a:rPr lang="uk-UA" sz="1800" i="1" dirty="0" smtClean="0"/>
                        <a:t>вектор </a:t>
                      </a:r>
                      <a:r>
                        <a:rPr lang="en-GB" sz="1800" i="1" dirty="0" smtClean="0"/>
                        <a:t>k </a:t>
                      </a:r>
                      <a:r>
                        <a:rPr lang="en-GB" sz="1800" i="1" dirty="0" err="1" smtClean="0"/>
                        <a:t>obj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Присвоєння значення </a:t>
                      </a:r>
                      <a:r>
                        <a:rPr lang="en-GB" sz="1800" i="1" dirty="0" err="1" smtClean="0"/>
                        <a:t>obj</a:t>
                      </a:r>
                      <a:r>
                        <a:rPr lang="uk-UA" sz="1800" i="1" dirty="0" smtClean="0"/>
                        <a:t> </a:t>
                      </a:r>
                      <a:r>
                        <a:rPr lang="en-GB" sz="1800" i="1" dirty="0" smtClean="0"/>
                        <a:t>k</a:t>
                      </a:r>
                      <a:r>
                        <a:rPr lang="uk-UA" sz="1800" i="0" dirty="0" smtClean="0"/>
                        <a:t>-му елементу </a:t>
                      </a:r>
                      <a:r>
                        <a:rPr lang="uk-UA" sz="1800" i="0" dirty="0" err="1" smtClean="0"/>
                        <a:t>вектора</a:t>
                      </a:r>
                      <a:endParaRPr lang="ru-RU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(vector-&gt;list</a:t>
                      </a:r>
                      <a:r>
                        <a:rPr lang="en-GB" sz="1800" i="1" dirty="0" smtClean="0"/>
                        <a:t> vector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список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містяться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елементах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вектора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dirty="0" smtClean="0"/>
                        <a:t>(</a:t>
                      </a:r>
                      <a:r>
                        <a:rPr lang="en-GB" sz="1800" dirty="0" smtClean="0"/>
                        <a:t>list-&gt;vector</a:t>
                      </a:r>
                      <a:r>
                        <a:rPr lang="en-GB" sz="1800" i="1" dirty="0" smtClean="0"/>
                        <a:t> list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новостворений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ініціалізований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елементами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списку 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(vector-fill!</a:t>
                      </a:r>
                      <a:r>
                        <a:rPr lang="en-GB" sz="1800" i="1" dirty="0" smtClean="0"/>
                        <a:t> </a:t>
                      </a:r>
                      <a:r>
                        <a:rPr lang="uk-UA" sz="1800" i="1" dirty="0" smtClean="0"/>
                        <a:t>Вектор заповнювач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Кожний 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</a:rPr>
                        <a:t>вектора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 набуває значення </a:t>
                      </a:r>
                      <a:r>
                        <a:rPr lang="en-GB" sz="1800" dirty="0" smtClean="0"/>
                        <a:t>fill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930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" y="87868"/>
            <a:ext cx="882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Приклади обробки векторів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267285" y="1059463"/>
            <a:ext cx="8849143" cy="5546868"/>
            <a:chOff x="267285" y="1059463"/>
            <a:chExt cx="8849143" cy="554686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307461" y="1944712"/>
              <a:ext cx="3808967" cy="646331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rgbClr val="0000CC"/>
                  </a:solidFill>
                </a:rPr>
                <a:t>(</a:t>
              </a:r>
              <a:r>
                <a:rPr lang="en-GB" dirty="0">
                  <a:solidFill>
                    <a:srgbClr val="0000CC"/>
                  </a:solidFill>
                </a:rPr>
                <a:t>vector-&gt;list '#(dah </a:t>
              </a:r>
              <a:r>
                <a:rPr lang="en-GB" dirty="0" err="1">
                  <a:solidFill>
                    <a:srgbClr val="0000CC"/>
                  </a:solidFill>
                </a:rPr>
                <a:t>dah</a:t>
              </a:r>
              <a:r>
                <a:rPr lang="en-GB" dirty="0">
                  <a:solidFill>
                    <a:srgbClr val="0000CC"/>
                  </a:solidFill>
                </a:rPr>
                <a:t> </a:t>
              </a:r>
              <a:r>
                <a:rPr lang="en-GB" dirty="0" err="1">
                  <a:solidFill>
                    <a:srgbClr val="0000CC"/>
                  </a:solidFill>
                </a:rPr>
                <a:t>didah</a:t>
              </a:r>
              <a:r>
                <a:rPr lang="en-GB" dirty="0">
                  <a:solidFill>
                    <a:srgbClr val="0000CC"/>
                  </a:solidFill>
                </a:rPr>
                <a:t>))  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</a:t>
              </a:r>
              <a:r>
                <a:rPr lang="en-GB" dirty="0" smtClean="0">
                  <a:solidFill>
                    <a:srgbClr val="0000CC"/>
                  </a:solidFill>
                </a:rPr>
                <a:t>            </a:t>
              </a:r>
              <a:endParaRPr lang="en-GB" dirty="0">
                <a:solidFill>
                  <a:srgbClr val="0000CC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97246" y="1059463"/>
              <a:ext cx="3331606" cy="923330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(define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 (vector 'a 'b 'c 'd 'e)  )</a:t>
              </a:r>
            </a:p>
            <a:p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endParaRPr lang="en-GB" dirty="0">
                <a:solidFill>
                  <a:srgbClr val="0000CC"/>
                </a:solidFill>
              </a:endParaRPr>
            </a:p>
            <a:p>
              <a:r>
                <a:rPr lang="en-GB" dirty="0">
                  <a:solidFill>
                    <a:srgbClr val="0000CC"/>
                  </a:solidFill>
                </a:rPr>
                <a:t>(vector 'a 'b 'c)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22669" y="2181726"/>
              <a:ext cx="1950599" cy="369332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(vector-length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22669" y="2713989"/>
              <a:ext cx="1787092" cy="369332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(vector-ref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 2)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22669" y="3259327"/>
              <a:ext cx="3414733" cy="369332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(vector-ref '#(1 1 2 3 5 8 13 21</a:t>
              </a:r>
              <a:r>
                <a:rPr lang="en-GB" dirty="0" smtClean="0">
                  <a:solidFill>
                    <a:srgbClr val="0000CC"/>
                  </a:solidFill>
                </a:rPr>
                <a:t>)  </a:t>
              </a:r>
              <a:r>
                <a:rPr lang="en-GB" dirty="0">
                  <a:solidFill>
                    <a:srgbClr val="0000CC"/>
                  </a:solidFill>
                </a:rPr>
                <a:t>5)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67285" y="3767677"/>
              <a:ext cx="4269089" cy="1754326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(vector-ref '#(1 1 2 3 5 8 13 21) </a:t>
              </a:r>
              <a:r>
                <a:rPr lang="en-GB" dirty="0">
                  <a:solidFill>
                    <a:srgbClr val="C00000"/>
                  </a:solidFill>
                </a:rPr>
                <a:t>; </a:t>
              </a:r>
              <a:r>
                <a:rPr lang="ru-RU" dirty="0" smtClean="0">
                  <a:solidFill>
                    <a:srgbClr val="C00000"/>
                  </a:solidFill>
                </a:rPr>
                <a:t>числа</a:t>
              </a:r>
            </a:p>
            <a:p>
              <a:r>
                <a:rPr lang="ru-RU" dirty="0">
                  <a:solidFill>
                    <a:srgbClr val="C00000"/>
                  </a:solidFill>
                </a:rPr>
                <a:t> </a:t>
              </a:r>
              <a:r>
                <a:rPr lang="ru-RU" dirty="0" smtClean="0">
                  <a:solidFill>
                    <a:srgbClr val="C00000"/>
                  </a:solidFill>
                </a:rPr>
                <a:t>                                                       ;</a:t>
              </a:r>
              <a:r>
                <a:rPr lang="ru-RU" dirty="0" err="1" smtClean="0">
                  <a:solidFill>
                    <a:srgbClr val="C00000"/>
                  </a:solidFill>
                </a:rPr>
                <a:t>Фібоначчі</a:t>
              </a:r>
              <a:endParaRPr lang="ru-RU" dirty="0">
                <a:solidFill>
                  <a:srgbClr val="C00000"/>
                </a:solidFill>
              </a:endParaRPr>
            </a:p>
            <a:p>
              <a:r>
                <a:rPr lang="ru-RU" dirty="0">
                  <a:solidFill>
                    <a:srgbClr val="0000CC"/>
                  </a:solidFill>
                </a:rPr>
                <a:t>            (</a:t>
              </a:r>
              <a:r>
                <a:rPr lang="en-GB" dirty="0">
                  <a:solidFill>
                    <a:srgbClr val="0000CC"/>
                  </a:solidFill>
                </a:rPr>
                <a:t>let ((</a:t>
              </a:r>
              <a:r>
                <a:rPr lang="en-GB" dirty="0" err="1">
                  <a:solidFill>
                    <a:srgbClr val="0000CC"/>
                  </a:solidFill>
                </a:rPr>
                <a:t>i</a:t>
              </a:r>
              <a:r>
                <a:rPr lang="en-GB" dirty="0">
                  <a:solidFill>
                    <a:srgbClr val="0000CC"/>
                  </a:solidFill>
                </a:rPr>
                <a:t> (round (* 2 (</a:t>
              </a:r>
              <a:r>
                <a:rPr lang="en-GB" dirty="0" err="1">
                  <a:solidFill>
                    <a:srgbClr val="0000CC"/>
                  </a:solidFill>
                </a:rPr>
                <a:t>acos</a:t>
              </a:r>
              <a:r>
                <a:rPr lang="en-GB" dirty="0">
                  <a:solidFill>
                    <a:srgbClr val="0000CC"/>
                  </a:solidFill>
                </a:rPr>
                <a:t> -1)))))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            (if (inexact? </a:t>
              </a:r>
              <a:r>
                <a:rPr lang="en-GB" dirty="0" err="1">
                  <a:solidFill>
                    <a:srgbClr val="0000CC"/>
                  </a:solidFill>
                </a:rPr>
                <a:t>i</a:t>
              </a:r>
              <a:r>
                <a:rPr lang="en-GB" dirty="0">
                  <a:solidFill>
                    <a:srgbClr val="0000CC"/>
                  </a:solidFill>
                </a:rPr>
                <a:t>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                (inexact-&gt;exact </a:t>
              </a:r>
              <a:r>
                <a:rPr lang="en-GB" dirty="0" err="1">
                  <a:solidFill>
                    <a:srgbClr val="0000CC"/>
                  </a:solidFill>
                </a:rPr>
                <a:t>i</a:t>
              </a:r>
              <a:r>
                <a:rPr lang="en-GB" dirty="0">
                  <a:solidFill>
                    <a:srgbClr val="0000CC"/>
                  </a:solidFill>
                </a:rPr>
                <a:t>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                </a:t>
              </a:r>
              <a:r>
                <a:rPr lang="en-GB" dirty="0" err="1">
                  <a:solidFill>
                    <a:srgbClr val="0000CC"/>
                  </a:solidFill>
                </a:rPr>
                <a:t>i</a:t>
              </a:r>
              <a:r>
                <a:rPr lang="en-GB" dirty="0">
                  <a:solidFill>
                    <a:srgbClr val="0000CC"/>
                  </a:solidFill>
                </a:rPr>
                <a:t>)))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05277" y="5683001"/>
              <a:ext cx="3808967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(let ((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 (vector 0 '(2 2 2 2) "Anna")))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(vector-set!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 1 '(5 5))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800275" y="1396998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536374" y="1368695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C00000"/>
                  </a:solidFill>
                </a:rPr>
                <a:t>#(a b c d e)</a:t>
              </a:r>
            </a:p>
          </p:txBody>
        </p:sp>
        <p:sp>
          <p:nvSpPr>
            <p:cNvPr id="18" name="Прямоугольник 17"/>
            <p:cNvSpPr/>
            <p:nvPr/>
          </p:nvSpPr>
          <p:spPr>
            <a:xfrm rot="5400000">
              <a:off x="6588429" y="4479549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923177" y="3293148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613592" y="2790036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3439383" y="21668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3471072" y="2741856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659276" y="327168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54886" y="3858170"/>
              <a:ext cx="2679901" cy="369332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(list-&gt;vector '(</a:t>
              </a:r>
              <a:r>
                <a:rPr lang="en-GB" dirty="0" err="1">
                  <a:solidFill>
                    <a:srgbClr val="0000CC"/>
                  </a:solidFill>
                </a:rPr>
                <a:t>dididit</a:t>
              </a:r>
              <a:r>
                <a:rPr lang="en-GB" dirty="0">
                  <a:solidFill>
                    <a:srgbClr val="0000CC"/>
                  </a:solidFill>
                </a:rPr>
                <a:t> dah)) </a:t>
              </a:r>
              <a:endParaRPr lang="ru-RU" dirty="0">
                <a:solidFill>
                  <a:srgbClr val="0000CC"/>
                </a:solidFill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4592912" y="4391843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329011" y="4356217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C00000"/>
                  </a:solidFill>
                </a:rPr>
                <a:t>13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291226" y="5837027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5006587" y="5837027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#(0 (5 5) "Anna")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6884725" y="2810640"/>
              <a:ext cx="1669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(dah </a:t>
              </a:r>
              <a:r>
                <a:rPr lang="en-GB" dirty="0" err="1">
                  <a:solidFill>
                    <a:srgbClr val="C00000"/>
                  </a:solidFill>
                </a:rPr>
                <a:t>dah</a:t>
              </a:r>
              <a:r>
                <a:rPr lang="en-GB" dirty="0">
                  <a:solidFill>
                    <a:srgbClr val="C00000"/>
                  </a:solidFill>
                </a:rPr>
                <a:t> </a:t>
              </a:r>
              <a:r>
                <a:rPr lang="en-GB" dirty="0" err="1">
                  <a:solidFill>
                    <a:srgbClr val="C00000"/>
                  </a:solidFill>
                </a:rPr>
                <a:t>didah</a:t>
              </a:r>
              <a:r>
                <a:rPr lang="en-GB" dirty="0">
                  <a:solidFill>
                    <a:srgbClr val="C00000"/>
                  </a:solidFill>
                </a:rPr>
                <a:t>)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7141145" y="4445217"/>
              <a:ext cx="1449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#(</a:t>
              </a:r>
              <a:r>
                <a:rPr lang="en-GB" dirty="0" err="1">
                  <a:solidFill>
                    <a:srgbClr val="C00000"/>
                  </a:solidFill>
                </a:rPr>
                <a:t>dididit</a:t>
              </a:r>
              <a:r>
                <a:rPr lang="en-GB" dirty="0">
                  <a:solidFill>
                    <a:srgbClr val="C00000"/>
                  </a:solidFill>
                </a:rPr>
                <a:t> dah)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 rot="5400000">
              <a:off x="6403764" y="2792026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7617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004" y="1004731"/>
            <a:ext cx="6222671" cy="535531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(define (vector-add v1 v2)</a:t>
            </a:r>
          </a:p>
          <a:p>
            <a:r>
              <a:rPr lang="en-GB" dirty="0">
                <a:solidFill>
                  <a:srgbClr val="0000CC"/>
                </a:solidFill>
              </a:rPr>
              <a:t>  (let ((lenv1 (vector-length v1))</a:t>
            </a:r>
          </a:p>
          <a:p>
            <a:r>
              <a:rPr lang="en-GB" dirty="0">
                <a:solidFill>
                  <a:srgbClr val="0000CC"/>
                </a:solidFill>
              </a:rPr>
              <a:t>        (lenv2 (vector-length v2)))</a:t>
            </a:r>
          </a:p>
          <a:p>
            <a:r>
              <a:rPr lang="en-GB" dirty="0">
                <a:solidFill>
                  <a:srgbClr val="0000CC"/>
                </a:solidFill>
              </a:rPr>
              <a:t>    (if (= lenv1 lenv2)</a:t>
            </a:r>
          </a:p>
          <a:p>
            <a:r>
              <a:rPr lang="en-GB" dirty="0">
                <a:solidFill>
                  <a:srgbClr val="0000CC"/>
                </a:solidFill>
              </a:rPr>
              <a:t>        (let ((v (make-vector lenv1)))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(let </a:t>
            </a:r>
            <a:r>
              <a:rPr lang="en-GB" b="1" dirty="0">
                <a:solidFill>
                  <a:srgbClr val="FF0000"/>
                </a:solidFill>
              </a:rPr>
              <a:t>loop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((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 0))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(if (=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 lenv1)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v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(begin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(vector-set! v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 (+ (vector-ref v1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) (vector-ref v2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(</a:t>
            </a:r>
            <a:r>
              <a:rPr lang="en-GB" b="1" dirty="0">
                <a:solidFill>
                  <a:srgbClr val="FF0000"/>
                </a:solidFill>
              </a:rPr>
              <a:t>loop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(+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 1))))))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</a:t>
            </a:r>
            <a:r>
              <a:rPr lang="en-GB" dirty="0" smtClean="0">
                <a:solidFill>
                  <a:srgbClr val="0000CC"/>
                </a:solidFill>
              </a:rPr>
              <a:t>(display "different </a:t>
            </a:r>
            <a:r>
              <a:rPr lang="en-GB" dirty="0">
                <a:solidFill>
                  <a:srgbClr val="0000CC"/>
                </a:solidFill>
              </a:rPr>
              <a:t>dimensions."))))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;======================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v1 (vector 1 2 3 4 5))</a:t>
            </a:r>
          </a:p>
          <a:p>
            <a:r>
              <a:rPr lang="en-GB" dirty="0">
                <a:solidFill>
                  <a:srgbClr val="0000CC"/>
                </a:solidFill>
              </a:rPr>
              <a:t>(define v2 (vector 1 2 3 4 ))</a:t>
            </a:r>
          </a:p>
          <a:p>
            <a:r>
              <a:rPr lang="en-GB" dirty="0">
                <a:solidFill>
                  <a:srgbClr val="0000CC"/>
                </a:solidFill>
              </a:rPr>
              <a:t>(vector-add v1 v2)</a:t>
            </a:r>
          </a:p>
          <a:p>
            <a:r>
              <a:rPr lang="en-GB" dirty="0">
                <a:solidFill>
                  <a:srgbClr val="0000CC"/>
                </a:solidFill>
              </a:rPr>
              <a:t>(newline)</a:t>
            </a:r>
          </a:p>
          <a:p>
            <a:r>
              <a:rPr lang="en-GB" dirty="0">
                <a:solidFill>
                  <a:srgbClr val="0000CC"/>
                </a:solidFill>
              </a:rPr>
              <a:t>(define v3 (vector </a:t>
            </a:r>
            <a:r>
              <a:rPr lang="en-GB" dirty="0" smtClean="0">
                <a:solidFill>
                  <a:srgbClr val="0000CC"/>
                </a:solidFill>
              </a:rPr>
              <a:t>2 20 13 </a:t>
            </a:r>
            <a:r>
              <a:rPr lang="en-GB" dirty="0">
                <a:solidFill>
                  <a:srgbClr val="0000CC"/>
                </a:solidFill>
              </a:rPr>
              <a:t>4 </a:t>
            </a:r>
            <a:r>
              <a:rPr lang="en-GB" dirty="0" smtClean="0">
                <a:solidFill>
                  <a:srgbClr val="0000CC"/>
                </a:solidFill>
              </a:rPr>
              <a:t>15</a:t>
            </a:r>
            <a:r>
              <a:rPr lang="en-GB" dirty="0">
                <a:solidFill>
                  <a:srgbClr val="0000CC"/>
                </a:solidFill>
              </a:rPr>
              <a:t>))</a:t>
            </a:r>
          </a:p>
          <a:p>
            <a:r>
              <a:rPr lang="en-GB" dirty="0">
                <a:solidFill>
                  <a:srgbClr val="0000CC"/>
                </a:solidFill>
              </a:rPr>
              <a:t>(vector-add v1 v3)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7571" y="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функції обчислення суми векторів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4535" y="5345369"/>
            <a:ext cx="2687645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"</a:t>
            </a:r>
            <a:r>
              <a:rPr lang="ru-RU" dirty="0" err="1">
                <a:solidFill>
                  <a:srgbClr val="FF0000"/>
                </a:solidFill>
              </a:rPr>
              <a:t>different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dimensions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#(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22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6 </a:t>
            </a:r>
            <a:r>
              <a:rPr lang="ru-RU" dirty="0">
                <a:solidFill>
                  <a:srgbClr val="FF0000"/>
                </a:solidFill>
              </a:rPr>
              <a:t>8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2173184" y="5320145"/>
            <a:ext cx="3681351" cy="225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113808" y="6068291"/>
            <a:ext cx="3763144" cy="71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9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12310</TotalTime>
  <Words>4275</Words>
  <Application>Microsoft Office PowerPoint</Application>
  <PresentationFormat>Экран (4:3)</PresentationFormat>
  <Paragraphs>656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9" baseType="lpstr">
      <vt:lpstr>AntiquaPSCyr-Regular</vt:lpstr>
      <vt:lpstr>Arial</vt:lpstr>
      <vt:lpstr>Calibri</vt:lpstr>
      <vt:lpstr>Calibri Light</vt:lpstr>
      <vt:lpstr>Courier New</vt:lpstr>
      <vt:lpstr>ERKurierPSCyr-Regular</vt:lpstr>
      <vt:lpstr>Palatino Linotype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405</cp:revision>
  <dcterms:created xsi:type="dcterms:W3CDTF">2018-09-03T19:09:38Z</dcterms:created>
  <dcterms:modified xsi:type="dcterms:W3CDTF">2021-11-09T11:42:15Z</dcterms:modified>
</cp:coreProperties>
</file>