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3"/>
  </p:notesMasterIdLst>
  <p:sldIdLst>
    <p:sldId id="499" r:id="rId2"/>
    <p:sldId id="500" r:id="rId3"/>
    <p:sldId id="31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5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501" r:id="rId25"/>
    <p:sldId id="481" r:id="rId26"/>
    <p:sldId id="484" r:id="rId27"/>
    <p:sldId id="486" r:id="rId28"/>
    <p:sldId id="488" r:id="rId29"/>
    <p:sldId id="485" r:id="rId30"/>
    <p:sldId id="311" r:id="rId31"/>
    <p:sldId id="274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1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9112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6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white"/>
                </a:solidFill>
              </a:rPr>
              <a:t>Т.В. </a:t>
            </a:r>
            <a:r>
              <a:rPr lang="uk-UA" sz="900" dirty="0" err="1" smtClean="0">
                <a:solidFill>
                  <a:prstClr val="white"/>
                </a:solidFill>
              </a:rPr>
              <a:t>Ковалюк</a:t>
            </a:r>
            <a:r>
              <a:rPr lang="uk-UA" sz="9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white"/>
                </a:solidFill>
              </a:rPr>
              <a:t>ім</a:t>
            </a:r>
            <a:r>
              <a:rPr lang="uk-UA" sz="900" dirty="0" smtClean="0">
                <a:solidFill>
                  <a:prstClr val="white"/>
                </a:solidFill>
              </a:rPr>
              <a:t> </a:t>
            </a:r>
            <a:r>
              <a:rPr lang="uk-UA" sz="900" dirty="0" err="1" smtClean="0">
                <a:solidFill>
                  <a:prstClr val="white"/>
                </a:solidFill>
              </a:rPr>
              <a:t>Т.Шевченка</a:t>
            </a:r>
            <a:endParaRPr lang="ru-RU" sz="9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91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Т. 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5"/>
            <a:ext cx="917585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551552"/>
            <a:ext cx="872020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  <a:cs typeface="Arial" charset="0"/>
              </a:rPr>
              <a:pPr/>
              <a:t>‹#›</a:t>
            </a:fld>
            <a:r>
              <a:rPr lang="ru-RU" smtClean="0">
                <a:solidFill>
                  <a:prstClr val="black"/>
                </a:solidFill>
                <a:cs typeface="Arial" charset="0"/>
              </a:rPr>
              <a:t>/85</a:t>
            </a:r>
            <a:endParaRPr lang="ru-RU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430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16427" cy="68580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08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71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900" dirty="0" smtClean="0">
                <a:solidFill>
                  <a:prstClr val="black"/>
                </a:solidFill>
              </a:rPr>
              <a:t>Т.В. </a:t>
            </a:r>
            <a:r>
              <a:rPr lang="uk-UA" sz="900" dirty="0" err="1" smtClean="0">
                <a:solidFill>
                  <a:prstClr val="black"/>
                </a:solidFill>
              </a:rPr>
              <a:t>Ковалюк</a:t>
            </a:r>
            <a:r>
              <a:rPr lang="uk-UA" sz="9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900" dirty="0" err="1" smtClean="0">
                <a:solidFill>
                  <a:prstClr val="black"/>
                </a:solidFill>
              </a:rPr>
              <a:t>ім</a:t>
            </a:r>
            <a:r>
              <a:rPr lang="uk-UA" sz="900" dirty="0" smtClean="0">
                <a:solidFill>
                  <a:prstClr val="black"/>
                </a:solidFill>
              </a:rPr>
              <a:t> </a:t>
            </a:r>
            <a:r>
              <a:rPr lang="uk-UA" sz="900" dirty="0" err="1" smtClean="0">
                <a:solidFill>
                  <a:prstClr val="black"/>
                </a:solidFill>
              </a:rPr>
              <a:t>Т.Шевченка</a:t>
            </a:r>
            <a:endParaRPr lang="ru-RU" sz="9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172402" y="6479087"/>
            <a:ext cx="872020" cy="28002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105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black"/>
                </a:solidFill>
                <a:latin typeface="Calibri" panose="020F0502020204030204"/>
              </a:rPr>
              <a:t>/38</a:t>
            </a:r>
            <a:endParaRPr lang="ru-RU" sz="10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1533013" y="1538793"/>
            <a:ext cx="6264696" cy="178236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700" kern="10" dirty="0" err="1">
                <a:solidFill>
                  <a:prstClr val="white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2700" kern="10" dirty="0">
              <a:solidFill>
                <a:prstClr val="white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9624" y="3757167"/>
            <a:ext cx="6669360" cy="212365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Лектор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Ковалюк</a:t>
            </a: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Тетяна</a:t>
            </a: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</a:t>
            </a:r>
            <a:r>
              <a:rPr lang="ru-RU" sz="2400" b="1" i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Володимирівна</a:t>
            </a:r>
            <a:endParaRPr lang="ru-RU" sz="24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i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 к.т.н., доцент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b="1" i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kern="10" dirty="0" err="1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tkovalyuk@u</a:t>
            </a:r>
            <a:r>
              <a:rPr lang="en-US" b="1" kern="10" dirty="0">
                <a:ln w="9525">
                  <a:solidFill>
                    <a:srgbClr val="44546A"/>
                  </a:solidFill>
                  <a:round/>
                  <a:headEnd/>
                  <a:tailEnd/>
                </a:ln>
                <a:solidFill>
                  <a:prstClr val="white"/>
                </a:solidFill>
                <a:latin typeface="Arial"/>
                <a:cs typeface="Arial"/>
              </a:rPr>
              <a:t>kr.net</a:t>
            </a:r>
            <a:endParaRPr lang="uk-UA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prstClr val="white"/>
                </a:solidFill>
                <a:latin typeface="Arial" charset="0"/>
                <a:cs typeface="Arial" charset="0"/>
              </a:rPr>
              <a:t>https://github.com/tkovalyuk/funcprogram</a:t>
            </a:r>
            <a:endParaRPr lang="ru-RU" b="1" kern="10" dirty="0">
              <a:ln w="9525">
                <a:solidFill>
                  <a:srgbClr val="44546A"/>
                </a:solidFill>
                <a:round/>
                <a:headEnd/>
                <a:tailEnd/>
              </a:ln>
              <a:solidFill>
                <a:prstClr val="white"/>
              </a:solidFill>
              <a:latin typeface="Arial"/>
              <a:cs typeface="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2400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8271273" y="5770960"/>
            <a:ext cx="872728" cy="209550"/>
          </a:xfrm>
          <a:prstGeom prst="rect">
            <a:avLst/>
          </a:prstGeom>
        </p:spPr>
        <p:txBody>
          <a:bodyPr/>
          <a:lstStyle/>
          <a:p>
            <a:fld id="{54BDC68D-FF80-4D4E-BAF3-F6A29ED33A36}" type="slidenum">
              <a:rPr lang="ru-RU">
                <a:solidFill>
                  <a:prstClr val="black"/>
                </a:solidFill>
              </a:rPr>
              <a:pPr/>
              <a:t>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1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11511"/>
            <a:ext cx="936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chemeClr val="bg1"/>
                </a:solidFill>
              </a:rPr>
              <a:t>Моделювання банківських операцій. Опис коду 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3083" y="1305342"/>
            <a:ext cx="871369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Кожен </a:t>
            </a:r>
            <a:r>
              <a:rPr lang="uk-UA" dirty="0">
                <a:solidFill>
                  <a:srgbClr val="0000CC"/>
                </a:solidFill>
              </a:rPr>
              <a:t>виклик </a:t>
            </a:r>
            <a:r>
              <a:rPr lang="uk-UA" dirty="0" err="1">
                <a:solidFill>
                  <a:srgbClr val="0000CC"/>
                </a:solidFill>
              </a:rPr>
              <a:t>make-account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створює оточення з локальної змінної стану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Усередині </a:t>
            </a:r>
            <a:r>
              <a:rPr lang="uk-UA" dirty="0"/>
              <a:t>цього оточення </a:t>
            </a:r>
            <a:r>
              <a:rPr lang="uk-UA" dirty="0" err="1"/>
              <a:t>m</a:t>
            </a:r>
            <a:r>
              <a:rPr lang="uk-UA" dirty="0" err="1">
                <a:solidFill>
                  <a:srgbClr val="0000CC"/>
                </a:solidFill>
              </a:rPr>
              <a:t>ake-account</a:t>
            </a:r>
            <a:r>
              <a:rPr lang="uk-UA" dirty="0"/>
              <a:t> визначає процедури </a:t>
            </a:r>
            <a:r>
              <a:rPr lang="uk-UA" dirty="0" err="1">
                <a:solidFill>
                  <a:srgbClr val="0000CC"/>
                </a:solidFill>
              </a:rPr>
              <a:t>deposit</a:t>
            </a:r>
            <a:endParaRPr lang="uk-UA" dirty="0">
              <a:solidFill>
                <a:srgbClr val="0000CC"/>
              </a:solidFill>
            </a:endParaRPr>
          </a:p>
          <a:p>
            <a:pPr>
              <a:spcAft>
                <a:spcPts val="600"/>
              </a:spcAft>
            </a:pP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, які звертаються </a:t>
            </a:r>
            <a:r>
              <a:rPr lang="uk-UA" dirty="0" smtClean="0"/>
              <a:t>до змінної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, а також додаткову процедуру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/>
              <a:t>, яка приймає «повідомлення» в якості введення, і повертає одну з двох локальних процедур.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Сама </a:t>
            </a:r>
            <a:r>
              <a:rPr lang="uk-UA" dirty="0"/>
              <a:t>процедура </a:t>
            </a:r>
            <a:r>
              <a:rPr lang="uk-UA" dirty="0" err="1">
                <a:solidFill>
                  <a:srgbClr val="0000CC"/>
                </a:solidFill>
              </a:rPr>
              <a:t>dispatch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повертається як значення, яке представляє об'єкт-банківський рахунок.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Це </a:t>
            </a:r>
            <a:r>
              <a:rPr lang="uk-UA" dirty="0"/>
              <a:t>не що інше, як стиль </a:t>
            </a:r>
            <a:r>
              <a:rPr lang="uk-UA" dirty="0" smtClean="0"/>
              <a:t>програмування з </a:t>
            </a:r>
            <a:r>
              <a:rPr lang="uk-UA" dirty="0"/>
              <a:t>передачею повідомлень (</a:t>
            </a:r>
            <a:r>
              <a:rPr lang="uk-UA" dirty="0" err="1">
                <a:solidFill>
                  <a:srgbClr val="0000CC"/>
                </a:solidFill>
              </a:rPr>
              <a:t>message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passing</a:t>
            </a:r>
            <a:r>
              <a:rPr lang="uk-UA" dirty="0" smtClean="0"/>
              <a:t>), </a:t>
            </a:r>
            <a:r>
              <a:rPr lang="uk-UA" dirty="0"/>
              <a:t>який використовується в поєднанні з можливістю змінювати локальні змінні.</a:t>
            </a:r>
          </a:p>
        </p:txBody>
      </p:sp>
    </p:spTree>
    <p:extLst>
      <p:ext uri="{BB962C8B-B14F-4D97-AF65-F5344CB8AC3E}">
        <p14:creationId xmlns:p14="http://schemas.microsoft.com/office/powerpoint/2010/main" val="425197276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124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Як </a:t>
            </a:r>
            <a:r>
              <a:rPr lang="uk-UA" dirty="0"/>
              <a:t>приклад розглянемо </a:t>
            </a:r>
            <a:r>
              <a:rPr lang="uk-UA" dirty="0" smtClean="0"/>
              <a:t>процедуру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/>
              <a:t>, яка, будучи викликаною, кожен раз </a:t>
            </a:r>
            <a:r>
              <a:rPr lang="uk-UA" dirty="0" smtClean="0"/>
              <a:t> повертає </a:t>
            </a:r>
            <a:r>
              <a:rPr lang="uk-UA" dirty="0"/>
              <a:t>випадкове ціле </a:t>
            </a:r>
            <a:r>
              <a:rPr lang="uk-UA" dirty="0" smtClean="0"/>
              <a:t>число, що не повторюється. </a:t>
            </a:r>
          </a:p>
          <a:p>
            <a:r>
              <a:rPr lang="uk-UA" dirty="0" smtClean="0"/>
              <a:t>Послідовні </a:t>
            </a:r>
            <a:r>
              <a:rPr lang="uk-UA" dirty="0"/>
              <a:t>звернення до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повинні породжувати послідовність чисел, яка володіє статистичними властивостями </a:t>
            </a:r>
            <a:r>
              <a:rPr lang="uk-UA" b="1" dirty="0"/>
              <a:t>рівномірного </a:t>
            </a:r>
            <a:r>
              <a:rPr lang="uk-UA" b="1" dirty="0" smtClean="0"/>
              <a:t>розподілу.</a:t>
            </a:r>
            <a:endParaRPr lang="uk-UA" b="1" dirty="0"/>
          </a:p>
          <a:p>
            <a:r>
              <a:rPr lang="uk-UA" dirty="0"/>
              <a:t>Припустимо, що </a:t>
            </a:r>
            <a:r>
              <a:rPr lang="uk-UA" dirty="0" smtClean="0"/>
              <a:t>є </a:t>
            </a:r>
            <a:r>
              <a:rPr lang="uk-UA" dirty="0"/>
              <a:t>процедура </a:t>
            </a:r>
            <a:r>
              <a:rPr lang="uk-UA" dirty="0" err="1"/>
              <a:t>r</a:t>
            </a:r>
            <a:r>
              <a:rPr lang="uk-UA" dirty="0" err="1">
                <a:solidFill>
                  <a:srgbClr val="0000CC"/>
                </a:solidFill>
              </a:rPr>
              <a:t>and-update</a:t>
            </a:r>
            <a:r>
              <a:rPr lang="uk-UA" dirty="0"/>
              <a:t>, яка має </a:t>
            </a:r>
            <a:r>
              <a:rPr lang="uk-UA" dirty="0" smtClean="0"/>
              <a:t>наступну властивістю</a:t>
            </a:r>
            <a:r>
              <a:rPr lang="uk-UA" dirty="0"/>
              <a:t>: якщо </a:t>
            </a:r>
            <a:r>
              <a:rPr lang="uk-UA" dirty="0" smtClean="0"/>
              <a:t>почати </a:t>
            </a:r>
            <a:r>
              <a:rPr lang="uk-UA" dirty="0"/>
              <a:t>з деякого даного числа </a:t>
            </a:r>
            <a:r>
              <a:rPr lang="uk-UA" dirty="0">
                <a:solidFill>
                  <a:srgbClr val="0000CC"/>
                </a:solidFill>
              </a:rPr>
              <a:t>x1 </a:t>
            </a:r>
            <a:r>
              <a:rPr lang="uk-UA" dirty="0"/>
              <a:t>і </a:t>
            </a:r>
            <a:r>
              <a:rPr lang="uk-UA" dirty="0" smtClean="0"/>
              <a:t>побудувати </a:t>
            </a:r>
            <a:r>
              <a:rPr lang="uk-UA" dirty="0"/>
              <a:t>послідовність</a:t>
            </a:r>
          </a:p>
          <a:p>
            <a:pPr algn="ctr"/>
            <a:r>
              <a:rPr lang="uk-UA" dirty="0">
                <a:solidFill>
                  <a:srgbClr val="0000CC"/>
                </a:solidFill>
              </a:rPr>
              <a:t>x2 = (</a:t>
            </a:r>
            <a:r>
              <a:rPr lang="uk-UA" dirty="0" err="1">
                <a:solidFill>
                  <a:srgbClr val="0000CC"/>
                </a:solidFill>
              </a:rPr>
              <a:t>rand-update</a:t>
            </a:r>
            <a:r>
              <a:rPr lang="uk-UA" dirty="0">
                <a:solidFill>
                  <a:srgbClr val="0000CC"/>
                </a:solidFill>
              </a:rPr>
              <a:t> x1)</a:t>
            </a:r>
          </a:p>
          <a:p>
            <a:pPr algn="ctr"/>
            <a:r>
              <a:rPr lang="uk-UA" dirty="0">
                <a:solidFill>
                  <a:srgbClr val="0000CC"/>
                </a:solidFill>
              </a:rPr>
              <a:t>x3 = (</a:t>
            </a:r>
            <a:r>
              <a:rPr lang="uk-UA" dirty="0" err="1">
                <a:solidFill>
                  <a:srgbClr val="0000CC"/>
                </a:solidFill>
              </a:rPr>
              <a:t>rand-update</a:t>
            </a:r>
            <a:r>
              <a:rPr lang="uk-UA" dirty="0">
                <a:solidFill>
                  <a:srgbClr val="0000CC"/>
                </a:solidFill>
              </a:rPr>
              <a:t> x2)</a:t>
            </a:r>
          </a:p>
          <a:p>
            <a:r>
              <a:rPr lang="uk-UA" dirty="0"/>
              <a:t>то послідовність величин </a:t>
            </a:r>
            <a:r>
              <a:rPr lang="uk-UA" dirty="0">
                <a:solidFill>
                  <a:srgbClr val="0000CC"/>
                </a:solidFill>
              </a:rPr>
              <a:t>x1, x2, x3. </a:t>
            </a:r>
            <a:r>
              <a:rPr lang="uk-UA" dirty="0"/>
              <a:t>. . буде володіти необхідними математичними властивостями.</a:t>
            </a:r>
          </a:p>
          <a:p>
            <a:r>
              <a:rPr lang="uk-UA" dirty="0" smtClean="0"/>
              <a:t>Можна </a:t>
            </a:r>
            <a:r>
              <a:rPr lang="uk-UA" dirty="0"/>
              <a:t>реалізувати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як процедуру з </a:t>
            </a:r>
            <a:r>
              <a:rPr lang="uk-UA" dirty="0" smtClean="0"/>
              <a:t>внутрішньою змінною стану </a:t>
            </a:r>
            <a:r>
              <a:rPr lang="uk-UA" dirty="0" smtClean="0">
                <a:solidFill>
                  <a:srgbClr val="0000CC"/>
                </a:solidFill>
              </a:rPr>
              <a:t>x</a:t>
            </a:r>
            <a:r>
              <a:rPr lang="uk-UA" dirty="0"/>
              <a:t>, яка </a:t>
            </a:r>
            <a:r>
              <a:rPr lang="uk-UA" dirty="0" err="1"/>
              <a:t>ініціалізується</a:t>
            </a:r>
            <a:r>
              <a:rPr lang="uk-UA" dirty="0"/>
              <a:t> деяким наперед заданим значенням </a:t>
            </a:r>
            <a:r>
              <a:rPr lang="uk-UA" dirty="0">
                <a:solidFill>
                  <a:srgbClr val="0000CC"/>
                </a:solidFill>
              </a:rPr>
              <a:t>random-init</a:t>
            </a:r>
            <a:r>
              <a:rPr lang="uk-UA" dirty="0"/>
              <a:t>.</a:t>
            </a:r>
          </a:p>
          <a:p>
            <a:r>
              <a:rPr lang="uk-UA" b="1" dirty="0"/>
              <a:t>Кожен виклик </a:t>
            </a:r>
            <a:r>
              <a:rPr lang="uk-UA" b="1" dirty="0" err="1">
                <a:solidFill>
                  <a:srgbClr val="0000CC"/>
                </a:solidFill>
              </a:rPr>
              <a:t>rand</a:t>
            </a:r>
            <a:r>
              <a:rPr lang="uk-UA" b="1" dirty="0">
                <a:solidFill>
                  <a:srgbClr val="0000CC"/>
                </a:solidFill>
              </a:rPr>
              <a:t> </a:t>
            </a:r>
            <a:r>
              <a:rPr lang="uk-UA" b="1" dirty="0"/>
              <a:t>обчислює </a:t>
            </a:r>
            <a:r>
              <a:rPr lang="uk-UA" b="1" dirty="0" err="1">
                <a:solidFill>
                  <a:srgbClr val="0000CC"/>
                </a:solidFill>
              </a:rPr>
              <a:t>rand-update</a:t>
            </a:r>
            <a:r>
              <a:rPr lang="uk-UA" b="1" dirty="0"/>
              <a:t> від поточного значення</a:t>
            </a:r>
            <a:r>
              <a:rPr lang="uk-UA" b="1" dirty="0">
                <a:solidFill>
                  <a:srgbClr val="0000CC"/>
                </a:solidFill>
              </a:rPr>
              <a:t> x</a:t>
            </a:r>
            <a:r>
              <a:rPr lang="uk-UA" b="1" dirty="0"/>
              <a:t>, повертає </a:t>
            </a:r>
            <a:r>
              <a:rPr lang="uk-UA" b="1" dirty="0" smtClean="0"/>
              <a:t>це значення </a:t>
            </a:r>
            <a:r>
              <a:rPr lang="uk-UA" b="1" dirty="0"/>
              <a:t>як випадкове число, </a:t>
            </a:r>
            <a:r>
              <a:rPr lang="uk-UA" b="1" dirty="0" smtClean="0"/>
              <a:t>і зберігає </a:t>
            </a:r>
            <a:r>
              <a:rPr lang="uk-UA" b="1" dirty="0"/>
              <a:t>його як нове значення</a:t>
            </a:r>
            <a:r>
              <a:rPr lang="uk-UA" b="1" dirty="0">
                <a:solidFill>
                  <a:srgbClr val="0000CC"/>
                </a:solidFill>
              </a:rPr>
              <a:t> x</a:t>
            </a:r>
            <a:r>
              <a:rPr lang="uk-UA" b="1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73148" y="0"/>
            <a:ext cx="522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Переваги  </a:t>
            </a:r>
            <a:r>
              <a:rPr lang="uk-UA" sz="3600" b="1" dirty="0">
                <a:solidFill>
                  <a:schemeClr val="bg1"/>
                </a:solidFill>
              </a:rPr>
              <a:t>присвоювання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44763" y="4782762"/>
            <a:ext cx="4572000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rand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((x random-</a:t>
            </a:r>
            <a:r>
              <a:rPr lang="en-US" dirty="0" err="1">
                <a:solidFill>
                  <a:srgbClr val="0000CC"/>
                </a:solidFill>
              </a:rPr>
              <a:t>init</a:t>
            </a:r>
            <a:r>
              <a:rPr lang="en-US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set! x (rand-update x))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0590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021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  <a:latin typeface="AntiquaPSCyr-Italic"/>
              </a:rPr>
              <a:t>Метод  Монте-Карло. Приклад</a:t>
            </a:r>
            <a:endParaRPr lang="uk-UA" sz="3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" y="1070705"/>
                <a:ext cx="914400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/>
                  <a:t>Метод Монте-Карло полягає в тому, щоб випадковим чином вибирати </a:t>
                </a:r>
                <a:r>
                  <a:rPr lang="uk-UA" dirty="0" smtClean="0"/>
                  <a:t>тестові точки </a:t>
                </a:r>
                <a:r>
                  <a:rPr lang="uk-UA" dirty="0"/>
                  <a:t>з </a:t>
                </a:r>
                <a:r>
                  <a:rPr lang="uk-UA" dirty="0" smtClean="0"/>
                  <a:t>великої кількості й </a:t>
                </a:r>
                <a:r>
                  <a:rPr lang="uk-UA" dirty="0"/>
                  <a:t>потім робити висновки на підставі ймовірностей, які оцінюються за результатами тестів. </a:t>
                </a:r>
                <a:endParaRPr lang="uk-UA" dirty="0" smtClean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 smtClean="0"/>
                  <a:t>Наприклад</a:t>
                </a:r>
                <a:r>
                  <a:rPr lang="uk-UA" dirty="0"/>
                  <a:t>, можна отримати наближене </a:t>
                </a:r>
                <a:r>
                  <a:rPr lang="uk-UA" dirty="0" smtClean="0"/>
                  <a:t>значення,</a:t>
                </a:r>
                <a:r>
                  <a:rPr lang="uk-UA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dirty="0"/>
                  <a:t> використовуючи той факт, що для двох випадково обраних цілих чисел ймовірність того, що їх найбільший спільний дільник </a:t>
                </a:r>
                <a:r>
                  <a:rPr lang="uk-UA" dirty="0" smtClean="0"/>
                  <a:t>буде дорівнювати 1, </a:t>
                </a:r>
                <a:r>
                  <a:rPr lang="uk-UA" dirty="0"/>
                  <a:t>складає 6 /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baseline="30000" dirty="0"/>
                  <a:t>27</a:t>
                </a:r>
                <a:r>
                  <a:rPr lang="uk-UA" dirty="0"/>
                  <a:t>. </a:t>
                </a:r>
                <a:endParaRPr lang="uk-UA" dirty="0" smtClean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 smtClean="0"/>
                  <a:t>Щоб </a:t>
                </a:r>
                <a:r>
                  <a:rPr lang="uk-UA" dirty="0"/>
                  <a:t>отримати наближене значення 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dirty="0"/>
                  <a:t>, проводиться велика кількість тестів. В кожному тесті випадковим чином вибирається два числа і перевіряється, чи не рівний їх НОД одиниці. Частка тестів, які проходять, дає наближення до 6 /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baseline="30000" dirty="0"/>
                  <a:t>27</a:t>
                </a:r>
                <a:r>
                  <a:rPr lang="uk-UA" dirty="0"/>
                  <a:t>, і звідси отримуємо наближене значення </a:t>
                </a:r>
                <a14:m>
                  <m:oMath xmlns:m="http://schemas.openxmlformats.org/officeDocument/2006/math">
                    <m:r>
                      <a:rPr lang="uk-UA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r>
                  <a:rPr lang="uk-UA" baseline="30000" dirty="0"/>
                  <a:t>27</a:t>
                </a:r>
                <a:endParaRPr lang="uk-UA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/>
                  <a:t>У центрі програми знаходиться процедура </a:t>
                </a:r>
                <a:r>
                  <a:rPr lang="uk-UA" dirty="0" err="1">
                    <a:solidFill>
                      <a:srgbClr val="0000CC"/>
                    </a:solidFill>
                  </a:rPr>
                  <a:t>monte-carlo</a:t>
                </a:r>
                <a:r>
                  <a:rPr lang="uk-UA" dirty="0"/>
                  <a:t>, яка в якості аргументів приймає кількість спроб тестування, а також сам тест </a:t>
                </a:r>
                <a:r>
                  <a:rPr lang="uk-UA" dirty="0" smtClean="0"/>
                  <a:t>– процедуру без </a:t>
                </a:r>
                <a:r>
                  <a:rPr lang="uk-UA" dirty="0"/>
                  <a:t>аргументів, що повертає при </a:t>
                </a:r>
                <a:r>
                  <a:rPr lang="uk-UA" dirty="0" smtClean="0"/>
                  <a:t>кожному </a:t>
                </a:r>
                <a:r>
                  <a:rPr lang="uk-UA" dirty="0"/>
                  <a:t>виклику або істину, або </a:t>
                </a:r>
                <a:r>
                  <a:rPr lang="uk-UA" dirty="0" smtClean="0"/>
                  <a:t>хибність.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uk-UA" dirty="0" smtClean="0"/>
                  <a:t>Процедура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m</a:t>
                </a:r>
                <a:r>
                  <a:rPr lang="uk-UA" dirty="0" err="1" smtClean="0">
                    <a:solidFill>
                      <a:srgbClr val="0000CC"/>
                    </a:solidFill>
                  </a:rPr>
                  <a:t>onte-carlo</a:t>
                </a:r>
                <a:r>
                  <a:rPr lang="uk-UA" dirty="0" smtClean="0">
                    <a:solidFill>
                      <a:srgbClr val="0000CC"/>
                    </a:solidFill>
                  </a:rPr>
                  <a:t> </a:t>
                </a:r>
                <a:r>
                  <a:rPr lang="uk-UA" dirty="0"/>
                  <a:t>запускає тест вказану кількість разів і повертає число, що </a:t>
                </a:r>
                <a:r>
                  <a:rPr lang="uk-UA" dirty="0" smtClean="0"/>
                  <a:t>позначає</a:t>
                </a:r>
                <a:r>
                  <a:rPr lang="en-US" dirty="0" smtClean="0"/>
                  <a:t> </a:t>
                </a:r>
                <a:r>
                  <a:rPr lang="uk-UA" dirty="0" smtClean="0"/>
                  <a:t>частку </a:t>
                </a:r>
                <a:r>
                  <a:rPr lang="uk-UA" dirty="0"/>
                  <a:t>спроб, в яких тест повернув </a:t>
                </a:r>
                <a:r>
                  <a:rPr lang="uk-UA" dirty="0" smtClean="0"/>
                  <a:t>істинне значення.</a:t>
                </a:r>
                <a:endParaRPr lang="uk-UA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70705"/>
                <a:ext cx="9144000" cy="4555093"/>
              </a:xfrm>
              <a:prstGeom prst="rect">
                <a:avLst/>
              </a:prstGeom>
              <a:blipFill rotWithShape="0">
                <a:blip r:embed="rId2"/>
                <a:stretch>
                  <a:fillRect l="-400" t="-803" b="-12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31921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48532"/>
            <a:ext cx="4516244" cy="355481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</a:rPr>
              <a:t>(define (estimate-pi </a:t>
            </a:r>
            <a:r>
              <a:rPr lang="uk-UA" sz="1500" dirty="0" smtClean="0">
                <a:solidFill>
                  <a:srgbClr val="0000CC"/>
                </a:solidFill>
              </a:rPr>
              <a:t> </a:t>
            </a:r>
            <a:r>
              <a:rPr lang="en-US" sz="1500" dirty="0" smtClean="0">
                <a:solidFill>
                  <a:srgbClr val="0000CC"/>
                </a:solidFill>
              </a:rPr>
              <a:t>trials</a:t>
            </a:r>
            <a:r>
              <a:rPr lang="en-US" sz="1500" dirty="0">
                <a:solidFill>
                  <a:srgbClr val="0000CC"/>
                </a:solidFill>
              </a:rPr>
              <a:t>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sqrt</a:t>
            </a:r>
            <a:r>
              <a:rPr lang="en-US" sz="1500" dirty="0">
                <a:solidFill>
                  <a:srgbClr val="0000CC"/>
                </a:solidFill>
              </a:rPr>
              <a:t> (/ 6 (monte-</a:t>
            </a:r>
            <a:r>
              <a:rPr lang="en-US" sz="1500" dirty="0" err="1">
                <a:solidFill>
                  <a:srgbClr val="0000CC"/>
                </a:solidFill>
              </a:rPr>
              <a:t>carlo</a:t>
            </a:r>
            <a:r>
              <a:rPr lang="en-US" sz="1500" dirty="0">
                <a:solidFill>
                  <a:srgbClr val="0000CC"/>
                </a:solidFill>
              </a:rPr>
              <a:t> trials </a:t>
            </a:r>
            <a:r>
              <a:rPr lang="en-US" sz="1500" dirty="0" err="1">
                <a:solidFill>
                  <a:srgbClr val="0000CC"/>
                </a:solidFill>
              </a:rPr>
              <a:t>cesaro</a:t>
            </a:r>
            <a:r>
              <a:rPr lang="en-US" sz="1500" dirty="0">
                <a:solidFill>
                  <a:srgbClr val="0000CC"/>
                </a:solidFill>
              </a:rPr>
              <a:t>-test</a:t>
            </a:r>
            <a:r>
              <a:rPr lang="en-US" sz="1500" dirty="0" smtClean="0">
                <a:solidFill>
                  <a:srgbClr val="0000CC"/>
                </a:solidFill>
              </a:rPr>
              <a:t>))))</a:t>
            </a:r>
            <a:endParaRPr lang="uk-UA" sz="1500" dirty="0" smtClean="0">
              <a:solidFill>
                <a:srgbClr val="0000CC"/>
              </a:solidFill>
            </a:endParaRPr>
          </a:p>
          <a:p>
            <a:endParaRPr lang="en-US" sz="1500" dirty="0">
              <a:solidFill>
                <a:srgbClr val="0000CC"/>
              </a:solidFill>
            </a:endParaRPr>
          </a:p>
          <a:p>
            <a:r>
              <a:rPr lang="en-US" sz="1500" dirty="0">
                <a:solidFill>
                  <a:srgbClr val="0000CC"/>
                </a:solidFill>
              </a:rPr>
              <a:t>(define (</a:t>
            </a:r>
            <a:r>
              <a:rPr lang="en-US" sz="1500" dirty="0" err="1">
                <a:solidFill>
                  <a:srgbClr val="0000CC"/>
                </a:solidFill>
              </a:rPr>
              <a:t>cesaro</a:t>
            </a:r>
            <a:r>
              <a:rPr lang="en-US" sz="1500" dirty="0">
                <a:solidFill>
                  <a:srgbClr val="0000CC"/>
                </a:solidFill>
              </a:rPr>
              <a:t>-test)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</a:t>
            </a:r>
            <a:r>
              <a:rPr lang="en-US" sz="1500" dirty="0" smtClean="0">
                <a:solidFill>
                  <a:srgbClr val="0000CC"/>
                </a:solidFill>
              </a:rPr>
              <a:t>(= </a:t>
            </a:r>
            <a:r>
              <a:rPr lang="en-US" sz="1500" dirty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 (</a:t>
            </a:r>
            <a:r>
              <a:rPr lang="en-US" sz="1500" b="1" dirty="0">
                <a:solidFill>
                  <a:srgbClr val="0000CC"/>
                </a:solidFill>
              </a:rPr>
              <a:t>rand</a:t>
            </a:r>
            <a:r>
              <a:rPr lang="en-US" sz="1500" dirty="0">
                <a:solidFill>
                  <a:srgbClr val="0000CC"/>
                </a:solidFill>
              </a:rPr>
              <a:t>) (</a:t>
            </a:r>
            <a:r>
              <a:rPr lang="en-US" sz="1500" b="1" dirty="0">
                <a:solidFill>
                  <a:srgbClr val="0000CC"/>
                </a:solidFill>
              </a:rPr>
              <a:t>rand</a:t>
            </a:r>
            <a:r>
              <a:rPr lang="en-US" sz="1500" dirty="0">
                <a:solidFill>
                  <a:srgbClr val="0000CC"/>
                </a:solidFill>
              </a:rPr>
              <a:t>)) 1))</a:t>
            </a:r>
          </a:p>
          <a:p>
            <a:endParaRPr lang="uk-UA" sz="1500" dirty="0" smtClean="0">
              <a:solidFill>
                <a:srgbClr val="0000CC"/>
              </a:solidFill>
            </a:endParaRPr>
          </a:p>
          <a:p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define (monte-</a:t>
            </a:r>
            <a:r>
              <a:rPr lang="en-US" sz="1500" dirty="0" err="1">
                <a:solidFill>
                  <a:srgbClr val="0000CC"/>
                </a:solidFill>
              </a:rPr>
              <a:t>carlo</a:t>
            </a:r>
            <a:r>
              <a:rPr lang="en-US" sz="1500" dirty="0">
                <a:solidFill>
                  <a:srgbClr val="0000CC"/>
                </a:solidFill>
              </a:rPr>
              <a:t> trials experiment)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define 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trials-remaining trials-passed)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cond</a:t>
            </a:r>
            <a:r>
              <a:rPr lang="en-US" sz="1500" dirty="0">
                <a:solidFill>
                  <a:srgbClr val="0000CC"/>
                </a:solidFill>
              </a:rPr>
              <a:t> ((= trials-remaining 0)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(/ </a:t>
            </a:r>
            <a:r>
              <a:rPr lang="en-US" sz="1500" dirty="0">
                <a:solidFill>
                  <a:srgbClr val="0000CC"/>
                </a:solidFill>
              </a:rPr>
              <a:t>trials-passed trials))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</a:t>
            </a:r>
            <a:r>
              <a:rPr lang="en-US" sz="1500" dirty="0" smtClean="0">
                <a:solidFill>
                  <a:srgbClr val="0000CC"/>
                </a:solidFill>
              </a:rPr>
              <a:t>((</a:t>
            </a:r>
            <a:r>
              <a:rPr lang="en-US" sz="1500" dirty="0">
                <a:solidFill>
                  <a:srgbClr val="0000CC"/>
                </a:solidFill>
              </a:rPr>
              <a:t>experiment)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 (+ trials-passed 1)))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else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 trials-passed))))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 0))</a:t>
            </a:r>
            <a:endParaRPr lang="uk-UA" sz="15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55760" y="0"/>
            <a:ext cx="554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  <a:latin typeface="AntiquaPSCyr-Italic"/>
              </a:rPr>
              <a:t>Метод  Монте-Карло. Приклад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2056034"/>
            <a:ext cx="4572000" cy="424731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</a:rPr>
              <a:t>(define (estimate-pi trials)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sqrt</a:t>
            </a:r>
            <a:r>
              <a:rPr lang="en-US" sz="1500" dirty="0">
                <a:solidFill>
                  <a:srgbClr val="0000CC"/>
                </a:solidFill>
              </a:rPr>
              <a:t> (/ 6 (random-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-test trials random-</a:t>
            </a:r>
            <a:r>
              <a:rPr lang="en-US" sz="1500" dirty="0" err="1">
                <a:solidFill>
                  <a:srgbClr val="0000CC"/>
                </a:solidFill>
              </a:rPr>
              <a:t>init</a:t>
            </a:r>
            <a:r>
              <a:rPr lang="en-US" sz="1500" dirty="0" smtClean="0">
                <a:solidFill>
                  <a:srgbClr val="0000CC"/>
                </a:solidFill>
              </a:rPr>
              <a:t>))))</a:t>
            </a:r>
            <a:endParaRPr lang="uk-UA" sz="1500" dirty="0" smtClean="0">
              <a:solidFill>
                <a:srgbClr val="0000CC"/>
              </a:solidFill>
            </a:endParaRPr>
          </a:p>
          <a:p>
            <a:endParaRPr lang="en-US" sz="1500" dirty="0">
              <a:solidFill>
                <a:srgbClr val="0000CC"/>
              </a:solidFill>
            </a:endParaRPr>
          </a:p>
          <a:p>
            <a:r>
              <a:rPr lang="en-US" sz="1500" dirty="0">
                <a:solidFill>
                  <a:srgbClr val="0000CC"/>
                </a:solidFill>
              </a:rPr>
              <a:t>(define (random-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-test trials initial-x)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define 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trials-remaining trials-passed x)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let ((x1 (rand-update x)))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let ((x2 (rand-update x1)))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cond</a:t>
            </a:r>
            <a:r>
              <a:rPr lang="en-US" sz="1500" dirty="0">
                <a:solidFill>
                  <a:srgbClr val="0000CC"/>
                </a:solidFill>
              </a:rPr>
              <a:t> ((= trials-remaining 0)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(/ </a:t>
            </a:r>
            <a:r>
              <a:rPr lang="en-US" sz="1500" dirty="0">
                <a:solidFill>
                  <a:srgbClr val="0000CC"/>
                </a:solidFill>
              </a:rPr>
              <a:t>trials-passed trials))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((= </a:t>
            </a:r>
            <a:r>
              <a:rPr lang="en-US" sz="1500" dirty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gcd</a:t>
            </a:r>
            <a:r>
              <a:rPr lang="en-US" sz="1500" dirty="0">
                <a:solidFill>
                  <a:srgbClr val="0000CC"/>
                </a:solidFill>
              </a:rPr>
              <a:t> x1 x2)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(+ </a:t>
            </a:r>
            <a:r>
              <a:rPr lang="en-US" sz="1500" dirty="0">
                <a:solidFill>
                  <a:srgbClr val="0000CC"/>
                </a:solidFill>
              </a:rPr>
              <a:t>trials-passed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x2</a:t>
            </a:r>
            <a:r>
              <a:rPr lang="en-US" sz="15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else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(- trials-remaining 1)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trials-passed</a:t>
            </a:r>
            <a:endParaRPr lang="en-US" sz="1500" dirty="0">
              <a:solidFill>
                <a:srgbClr val="0000CC"/>
              </a:solidFill>
            </a:endParaRP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US" sz="1500" dirty="0" smtClean="0">
                <a:solidFill>
                  <a:srgbClr val="0000CC"/>
                </a:solidFill>
              </a:rPr>
              <a:t>x2</a:t>
            </a:r>
            <a:r>
              <a:rPr lang="en-US" sz="1500" dirty="0">
                <a:solidFill>
                  <a:srgbClr val="0000CC"/>
                </a:solidFill>
              </a:rPr>
              <a:t>))))))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 err="1">
                <a:solidFill>
                  <a:srgbClr val="0000CC"/>
                </a:solidFill>
              </a:rPr>
              <a:t>iter</a:t>
            </a:r>
            <a:r>
              <a:rPr lang="en-US" sz="1500" dirty="0">
                <a:solidFill>
                  <a:srgbClr val="0000CC"/>
                </a:solidFill>
              </a:rPr>
              <a:t> trials 0 initial-x))</a:t>
            </a:r>
            <a:endParaRPr lang="uk-UA" sz="15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3019" y="947855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Без присвоєння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57560" y="793288"/>
            <a:ext cx="302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Використовуючи присвоєння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6049" y="1317187"/>
            <a:ext cx="3624146" cy="124649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CC"/>
                </a:solidFill>
              </a:rPr>
              <a:t>(define rand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let ((x random-</a:t>
            </a:r>
            <a:r>
              <a:rPr lang="en-US" sz="1500" dirty="0" err="1">
                <a:solidFill>
                  <a:srgbClr val="0000CC"/>
                </a:solidFill>
              </a:rPr>
              <a:t>init</a:t>
            </a:r>
            <a:r>
              <a:rPr lang="en-US" sz="1500" dirty="0">
                <a:solidFill>
                  <a:srgbClr val="0000CC"/>
                </a:solidFill>
              </a:rPr>
              <a:t>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</a:t>
            </a:r>
            <a:r>
              <a:rPr lang="en-US" sz="1500" dirty="0" smtClean="0">
                <a:solidFill>
                  <a:srgbClr val="0000CC"/>
                </a:solidFill>
              </a:rPr>
              <a:t>(</a:t>
            </a:r>
            <a:r>
              <a:rPr lang="en-US" sz="1500" dirty="0">
                <a:solidFill>
                  <a:srgbClr val="0000CC"/>
                </a:solidFill>
              </a:rPr>
              <a:t>lambda ()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</a:t>
            </a:r>
            <a:r>
              <a:rPr lang="en-US" sz="1500" b="1" dirty="0" smtClean="0">
                <a:solidFill>
                  <a:srgbClr val="0000CC"/>
                </a:solidFill>
              </a:rPr>
              <a:t>(</a:t>
            </a:r>
            <a:r>
              <a:rPr lang="en-US" sz="1500" b="1" dirty="0">
                <a:solidFill>
                  <a:srgbClr val="0000CC"/>
                </a:solidFill>
              </a:rPr>
              <a:t>set! x (rand-update x))</a:t>
            </a:r>
          </a:p>
          <a:p>
            <a:r>
              <a:rPr lang="uk-UA" sz="1500" dirty="0" smtClean="0">
                <a:solidFill>
                  <a:srgbClr val="0000CC"/>
                </a:solidFill>
              </a:rPr>
              <a:t>              </a:t>
            </a:r>
            <a:r>
              <a:rPr lang="en-US" sz="1500" dirty="0" smtClean="0">
                <a:solidFill>
                  <a:srgbClr val="0000CC"/>
                </a:solidFill>
              </a:rPr>
              <a:t>x</a:t>
            </a:r>
            <a:r>
              <a:rPr lang="en-US" sz="1500" dirty="0">
                <a:solidFill>
                  <a:srgbClr val="0000CC"/>
                </a:solidFill>
              </a:rPr>
              <a:t>)))</a:t>
            </a:r>
            <a:endParaRPr lang="uk-UA" sz="15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7616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55760" y="0"/>
            <a:ext cx="554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  <a:latin typeface="AntiquaPSCyr-Italic"/>
              </a:rPr>
              <a:t>Метод  Монте-Карло. Приклад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9931" y="1104158"/>
            <a:ext cx="869795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b="1" dirty="0" smtClean="0"/>
              <a:t>Пояснення до програми.</a:t>
            </a:r>
          </a:p>
          <a:p>
            <a:pPr>
              <a:spcAft>
                <a:spcPts val="600"/>
              </a:spcAft>
            </a:pPr>
            <a:r>
              <a:rPr lang="uk-UA" dirty="0" smtClean="0"/>
              <a:t>У </a:t>
            </a:r>
            <a:r>
              <a:rPr lang="uk-UA" dirty="0"/>
              <a:t>першій версії </a:t>
            </a:r>
            <a:r>
              <a:rPr lang="uk-UA" dirty="0" smtClean="0"/>
              <a:t>програми, </a:t>
            </a:r>
            <a:r>
              <a:rPr lang="uk-UA" dirty="0"/>
              <a:t>використовуючи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/>
              <a:t>, </a:t>
            </a:r>
            <a:r>
              <a:rPr lang="uk-UA" dirty="0" smtClean="0"/>
              <a:t>метод </a:t>
            </a:r>
            <a:r>
              <a:rPr lang="uk-UA" dirty="0"/>
              <a:t>Монте-Карло </a:t>
            </a:r>
            <a:r>
              <a:rPr lang="uk-UA" dirty="0" smtClean="0"/>
              <a:t>поданий безпосередньо </a:t>
            </a:r>
            <a:r>
              <a:rPr lang="uk-UA" dirty="0"/>
              <a:t>як </a:t>
            </a:r>
            <a:r>
              <a:rPr lang="uk-UA" dirty="0" smtClean="0"/>
              <a:t>узагальнена процедура </a:t>
            </a:r>
            <a:r>
              <a:rPr lang="uk-UA" dirty="0" err="1">
                <a:solidFill>
                  <a:srgbClr val="0000CC"/>
                </a:solidFill>
              </a:rPr>
              <a:t>monte-carlo</a:t>
            </a:r>
            <a:r>
              <a:rPr lang="uk-UA" dirty="0"/>
              <a:t>, яка в якості аргументу приймає довільну процедуру </a:t>
            </a:r>
            <a:r>
              <a:rPr lang="uk-UA" dirty="0" err="1">
                <a:solidFill>
                  <a:srgbClr val="0000CC"/>
                </a:solidFill>
              </a:rPr>
              <a:t>experiment</a:t>
            </a:r>
            <a:r>
              <a:rPr lang="uk-UA" dirty="0"/>
              <a:t>.</a:t>
            </a:r>
          </a:p>
          <a:p>
            <a:pPr>
              <a:spcAft>
                <a:spcPts val="600"/>
              </a:spcAft>
            </a:pPr>
            <a:r>
              <a:rPr lang="uk-UA" dirty="0"/>
              <a:t>У другому варіанті програми, де у генератора випадкових чисел немає локального стану,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random-gcd-test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доводиться безпосередньо </a:t>
            </a:r>
            <a:r>
              <a:rPr lang="uk-UA" dirty="0" smtClean="0"/>
              <a:t>працювати з </a:t>
            </a:r>
            <a:r>
              <a:rPr lang="uk-UA" dirty="0"/>
              <a:t>випадковими числами </a:t>
            </a:r>
            <a:r>
              <a:rPr lang="uk-UA" dirty="0">
                <a:solidFill>
                  <a:srgbClr val="0000CC"/>
                </a:solidFill>
              </a:rPr>
              <a:t>x1</a:t>
            </a:r>
            <a:r>
              <a:rPr lang="uk-UA" dirty="0"/>
              <a:t> і </a:t>
            </a:r>
            <a:r>
              <a:rPr lang="uk-UA" dirty="0">
                <a:solidFill>
                  <a:srgbClr val="0000CC"/>
                </a:solidFill>
              </a:rPr>
              <a:t>x2</a:t>
            </a:r>
            <a:r>
              <a:rPr lang="uk-UA" dirty="0"/>
              <a:t> і передавати в </a:t>
            </a:r>
            <a:r>
              <a:rPr lang="uk-UA" dirty="0" smtClean="0"/>
              <a:t>ітеративному </a:t>
            </a:r>
            <a:r>
              <a:rPr lang="uk-UA" dirty="0"/>
              <a:t>циклі x2 в якості нового входу </a:t>
            </a:r>
            <a:r>
              <a:rPr lang="uk-UA" dirty="0" err="1"/>
              <a:t>r</a:t>
            </a:r>
            <a:r>
              <a:rPr lang="uk-UA" dirty="0" err="1">
                <a:solidFill>
                  <a:srgbClr val="0000CC"/>
                </a:solidFill>
              </a:rPr>
              <a:t>and-update</a:t>
            </a:r>
            <a:r>
              <a:rPr lang="uk-UA" dirty="0"/>
              <a:t>.</a:t>
            </a:r>
          </a:p>
          <a:p>
            <a:pPr>
              <a:spcAft>
                <a:spcPts val="600"/>
              </a:spcAft>
            </a:pPr>
            <a:r>
              <a:rPr lang="uk-UA" dirty="0"/>
              <a:t>Через те, що обробка випадкових чисел відбувається явно, структура накопичення результатів тестів починає залежати від того, що тест використовує саме два випадкових числа, тоді як для інших тестів Монте-Карло може </a:t>
            </a:r>
            <a:r>
              <a:rPr lang="uk-UA" dirty="0" smtClean="0"/>
              <a:t>знадобитися </a:t>
            </a:r>
            <a:r>
              <a:rPr lang="uk-UA" dirty="0"/>
              <a:t>одне або три. Навіть процедура верхнього рівня </a:t>
            </a:r>
            <a:r>
              <a:rPr lang="uk-UA" dirty="0" err="1">
                <a:solidFill>
                  <a:srgbClr val="0000CC"/>
                </a:solidFill>
              </a:rPr>
              <a:t>estimate-pi</a:t>
            </a:r>
            <a:r>
              <a:rPr lang="uk-UA" dirty="0"/>
              <a:t> змушена піклуватися </a:t>
            </a:r>
            <a:r>
              <a:rPr lang="uk-UA" dirty="0" smtClean="0"/>
              <a:t>про те, </a:t>
            </a:r>
            <a:r>
              <a:rPr lang="uk-UA" dirty="0"/>
              <a:t>щоб надати початкове значення випадкового числа.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У </a:t>
            </a:r>
            <a:r>
              <a:rPr lang="uk-UA" dirty="0"/>
              <a:t>першому варіанті програми присвоювання </a:t>
            </a:r>
            <a:r>
              <a:rPr lang="uk-UA" dirty="0" err="1" smtClean="0"/>
              <a:t>інкапсулює</a:t>
            </a:r>
            <a:r>
              <a:rPr lang="uk-UA" dirty="0" smtClean="0"/>
              <a:t> </a:t>
            </a:r>
            <a:r>
              <a:rPr lang="uk-UA" dirty="0"/>
              <a:t>стан генератора випадкових чисел всередині </a:t>
            </a:r>
            <a:r>
              <a:rPr lang="uk-UA" dirty="0" err="1">
                <a:solidFill>
                  <a:srgbClr val="0000CC"/>
                </a:solidFill>
              </a:rPr>
              <a:t>rand</a:t>
            </a:r>
            <a:r>
              <a:rPr lang="uk-UA" dirty="0"/>
              <a:t>, так що стан генератора залишається незалежним від решти </a:t>
            </a:r>
            <a:r>
              <a:rPr lang="uk-UA" dirty="0" smtClean="0"/>
              <a:t>програми.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640463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059" y="901654"/>
            <a:ext cx="90659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b="1" dirty="0" smtClean="0"/>
              <a:t>Операція </a:t>
            </a:r>
            <a:r>
              <a:rPr lang="uk-UA" b="1" dirty="0" err="1">
                <a:solidFill>
                  <a:srgbClr val="0000CC"/>
                </a:solidFill>
              </a:rPr>
              <a:t>set</a:t>
            </a:r>
            <a:r>
              <a:rPr lang="uk-UA" b="1" dirty="0">
                <a:solidFill>
                  <a:srgbClr val="0000CC"/>
                </a:solidFill>
              </a:rPr>
              <a:t>! </a:t>
            </a:r>
            <a:r>
              <a:rPr lang="uk-UA" b="1" dirty="0"/>
              <a:t>дозволяє моделювати об'єкти, що володіють внутрішнім станом</a:t>
            </a:r>
            <a:r>
              <a:rPr lang="uk-UA" dirty="0"/>
              <a:t>. Однак за цю перевагу доводиться платити.</a:t>
            </a:r>
          </a:p>
          <a:p>
            <a:pPr>
              <a:spcAft>
                <a:spcPts val="600"/>
              </a:spcAft>
            </a:pPr>
            <a:r>
              <a:rPr lang="uk-UA" dirty="0"/>
              <a:t>Поки </a:t>
            </a:r>
            <a:r>
              <a:rPr lang="uk-UA" dirty="0" smtClean="0"/>
              <a:t>не застосовується </a:t>
            </a:r>
            <a:r>
              <a:rPr lang="uk-UA" dirty="0"/>
              <a:t>присвоювання, два обчислення однієї і тієї </a:t>
            </a:r>
            <a:r>
              <a:rPr lang="uk-UA" dirty="0" smtClean="0"/>
              <a:t>самої процедури з одними </a:t>
            </a:r>
            <a:r>
              <a:rPr lang="uk-UA" dirty="0"/>
              <a:t>і тими </a:t>
            </a:r>
            <a:r>
              <a:rPr lang="uk-UA" dirty="0" smtClean="0"/>
              <a:t>самими аргументами </a:t>
            </a:r>
            <a:r>
              <a:rPr lang="uk-UA" dirty="0"/>
              <a:t>завжди </a:t>
            </a:r>
            <a:r>
              <a:rPr lang="uk-UA" b="1" dirty="0"/>
              <a:t>дають однаковий результат</a:t>
            </a:r>
            <a:r>
              <a:rPr lang="uk-UA" dirty="0"/>
              <a:t>. </a:t>
            </a:r>
            <a:r>
              <a:rPr lang="uk-UA" dirty="0" smtClean="0"/>
              <a:t>Отже, можна вважати</a:t>
            </a:r>
            <a:r>
              <a:rPr lang="uk-UA" dirty="0"/>
              <a:t>, що процедури обчислюють математичні функції. Відповідно, </a:t>
            </a:r>
            <a:r>
              <a:rPr lang="uk-UA" b="1" dirty="0">
                <a:solidFill>
                  <a:srgbClr val="FF0000"/>
                </a:solidFill>
              </a:rPr>
              <a:t>програмування, в якому присвоювання не використовується, відомо як функціональне програмування </a:t>
            </a:r>
            <a:r>
              <a:rPr lang="uk-UA" dirty="0"/>
              <a:t>(</a:t>
            </a:r>
            <a:r>
              <a:rPr lang="uk-UA" dirty="0" err="1">
                <a:solidFill>
                  <a:srgbClr val="0000CC"/>
                </a:solidFill>
              </a:rPr>
              <a:t>functional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programming</a:t>
            </a:r>
            <a:r>
              <a:rPr lang="uk-UA" dirty="0">
                <a:solidFill>
                  <a:srgbClr val="0000CC"/>
                </a:solidFill>
              </a:rPr>
              <a:t>). </a:t>
            </a:r>
            <a:endParaRPr lang="uk-UA" dirty="0" smtClean="0">
              <a:solidFill>
                <a:srgbClr val="0000CC"/>
              </a:solidFill>
            </a:endParaRPr>
          </a:p>
          <a:p>
            <a:pPr>
              <a:spcAft>
                <a:spcPts val="600"/>
              </a:spcAft>
            </a:pPr>
            <a:r>
              <a:rPr lang="uk-UA" dirty="0" smtClean="0"/>
              <a:t>Використовуючи присвоєння, мову </a:t>
            </a:r>
            <a:r>
              <a:rPr lang="uk-UA" dirty="0"/>
              <a:t>програмування </a:t>
            </a:r>
            <a:r>
              <a:rPr lang="uk-UA" dirty="0" smtClean="0"/>
              <a:t>не можна </a:t>
            </a:r>
            <a:r>
              <a:rPr lang="uk-UA" dirty="0"/>
              <a:t>більше описувати за допомогою </a:t>
            </a:r>
            <a:r>
              <a:rPr lang="uk-UA" b="1" dirty="0" err="1" smtClean="0"/>
              <a:t>підстановочної</a:t>
            </a:r>
            <a:r>
              <a:rPr lang="uk-UA" b="1" dirty="0" smtClean="0"/>
              <a:t> </a:t>
            </a:r>
            <a:r>
              <a:rPr lang="uk-UA" b="1" dirty="0"/>
              <a:t>моделі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Проблема полягає </a:t>
            </a:r>
            <a:r>
              <a:rPr lang="uk-UA" dirty="0"/>
              <a:t>в тому, що підстановка передбачає, що </a:t>
            </a:r>
            <a:r>
              <a:rPr lang="uk-UA" b="1" dirty="0"/>
              <a:t>символи в мові - просто імена для значень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Але </a:t>
            </a:r>
            <a:r>
              <a:rPr lang="uk-UA" dirty="0"/>
              <a:t>як тільки </a:t>
            </a:r>
            <a:r>
              <a:rPr lang="uk-UA" dirty="0" smtClean="0"/>
              <a:t>вводиться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err="1">
                <a:solidFill>
                  <a:srgbClr val="0000CC"/>
                </a:solidFill>
              </a:rPr>
              <a:t>set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і уявлення, що значення змінної може змінюватися, змінна вже не може бути всього лише ім'ям. Тепер </a:t>
            </a:r>
            <a:r>
              <a:rPr lang="uk-UA" b="1" dirty="0"/>
              <a:t>змінна деяким чином відповідає місцю, в якому може зберігатися значення</a:t>
            </a:r>
            <a:r>
              <a:rPr lang="uk-UA" dirty="0"/>
              <a:t>, і значення це може змінюватися.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8420" y="-902"/>
            <a:ext cx="8965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Витрати, пов'язані з введенням присвоювання</a:t>
            </a:r>
          </a:p>
        </p:txBody>
      </p:sp>
    </p:spTree>
    <p:extLst>
      <p:ext uri="{BB962C8B-B14F-4D97-AF65-F5344CB8AC3E}">
        <p14:creationId xmlns:p14="http://schemas.microsoft.com/office/powerpoint/2010/main" val="266998076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420" y="-902"/>
            <a:ext cx="8965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Витрати, пов'язані з введенням присвоювання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969475"/>
            <a:ext cx="896558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Мова, </a:t>
            </a:r>
            <a:r>
              <a:rPr lang="uk-UA" dirty="0" smtClean="0"/>
              <a:t>в якій дотримується </a:t>
            </a:r>
            <a:r>
              <a:rPr lang="uk-UA" dirty="0"/>
              <a:t>правило, що в будь-якому </a:t>
            </a:r>
            <a:r>
              <a:rPr lang="uk-UA" dirty="0" smtClean="0"/>
              <a:t>виразі </a:t>
            </a:r>
            <a:r>
              <a:rPr lang="uk-UA" dirty="0"/>
              <a:t>«однакове можна </a:t>
            </a:r>
            <a:r>
              <a:rPr lang="uk-UA" dirty="0" smtClean="0"/>
              <a:t>підставити </a:t>
            </a:r>
            <a:r>
              <a:rPr lang="uk-UA" dirty="0"/>
              <a:t>замість </a:t>
            </a:r>
            <a:r>
              <a:rPr lang="uk-UA" dirty="0" smtClean="0"/>
              <a:t>однакового», </a:t>
            </a:r>
            <a:r>
              <a:rPr lang="uk-UA" dirty="0"/>
              <a:t>не змінюючи його значення, називається </a:t>
            </a:r>
            <a:r>
              <a:rPr lang="uk-UA" b="1" dirty="0" err="1">
                <a:solidFill>
                  <a:srgbClr val="C00000"/>
                </a:solidFill>
              </a:rPr>
              <a:t>референціально</a:t>
            </a:r>
            <a:r>
              <a:rPr lang="uk-UA" b="1" dirty="0">
                <a:solidFill>
                  <a:srgbClr val="C00000"/>
                </a:solidFill>
              </a:rPr>
              <a:t> </a:t>
            </a:r>
            <a:r>
              <a:rPr lang="uk-UA" b="1" dirty="0" smtClean="0">
                <a:solidFill>
                  <a:srgbClr val="C00000"/>
                </a:solidFill>
              </a:rPr>
              <a:t>прозорою </a:t>
            </a:r>
            <a:r>
              <a:rPr lang="uk-UA" dirty="0"/>
              <a:t>(</a:t>
            </a:r>
            <a:r>
              <a:rPr lang="uk-UA" dirty="0" err="1"/>
              <a:t>referentially</a:t>
            </a:r>
            <a:r>
              <a:rPr lang="uk-UA" dirty="0"/>
              <a:t> </a:t>
            </a:r>
            <a:r>
              <a:rPr lang="uk-UA" dirty="0" err="1"/>
              <a:t>transparent</a:t>
            </a:r>
            <a:r>
              <a:rPr lang="uk-UA" dirty="0" smtClean="0"/>
              <a:t>).</a:t>
            </a:r>
          </a:p>
          <a:p>
            <a:pPr>
              <a:spcAft>
                <a:spcPts val="600"/>
              </a:spcAft>
            </a:pPr>
            <a:r>
              <a:rPr lang="ru-RU" dirty="0"/>
              <a:t>На </a:t>
            </a:r>
            <a:r>
              <a:rPr lang="ru-RU" dirty="0" err="1"/>
              <a:t>противагу</a:t>
            </a:r>
            <a:r>
              <a:rPr lang="ru-RU" dirty="0"/>
              <a:t> </a:t>
            </a:r>
            <a:r>
              <a:rPr lang="ru-RU" dirty="0" err="1"/>
              <a:t>функціональному</a:t>
            </a:r>
            <a:r>
              <a:rPr lang="ru-RU" dirty="0"/>
              <a:t> </a:t>
            </a:r>
            <a:r>
              <a:rPr lang="ru-RU" dirty="0" err="1"/>
              <a:t>програмуванню</a:t>
            </a:r>
            <a:r>
              <a:rPr lang="ru-RU" dirty="0"/>
              <a:t>, стиль </a:t>
            </a:r>
            <a:r>
              <a:rPr lang="ru-RU" dirty="0" err="1"/>
              <a:t>програмування</a:t>
            </a:r>
            <a:r>
              <a:rPr lang="ru-RU" dirty="0"/>
              <a:t>, при </a:t>
            </a:r>
            <a:r>
              <a:rPr lang="ru-RU" dirty="0" err="1"/>
              <a:t>якому</a:t>
            </a:r>
            <a:r>
              <a:rPr lang="ru-RU" dirty="0"/>
              <a:t> активно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присвоювання</a:t>
            </a:r>
            <a:r>
              <a:rPr lang="ru-RU" dirty="0"/>
              <a:t>, </a:t>
            </a:r>
            <a:r>
              <a:rPr lang="ru-RU" dirty="0" err="1"/>
              <a:t>називається</a:t>
            </a:r>
            <a:r>
              <a:rPr lang="ru-RU" dirty="0"/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імперативним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програмуванням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dirty="0"/>
              <a:t>(</a:t>
            </a:r>
            <a:r>
              <a:rPr lang="ru-RU" dirty="0" err="1"/>
              <a:t>imperative</a:t>
            </a:r>
            <a:r>
              <a:rPr lang="ru-RU" dirty="0"/>
              <a:t> </a:t>
            </a:r>
            <a:r>
              <a:rPr lang="ru-RU" dirty="0" err="1"/>
              <a:t>programming</a:t>
            </a:r>
            <a:r>
              <a:rPr lang="ru-RU" dirty="0"/>
              <a:t>).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420" y="3261947"/>
            <a:ext cx="3356517" cy="203132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 product counter)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 counter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product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 (* counter product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       </a:t>
            </a:r>
            <a:r>
              <a:rPr lang="en-US" dirty="0" smtClean="0">
                <a:solidFill>
                  <a:srgbClr val="0000CC"/>
                </a:solidFill>
              </a:rPr>
              <a:t>(+ </a:t>
            </a:r>
            <a:r>
              <a:rPr lang="en-US" dirty="0">
                <a:solidFill>
                  <a:srgbClr val="0000CC"/>
                </a:solidFill>
              </a:rPr>
              <a:t>counter 1))))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 1 1))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14078" y="3247903"/>
            <a:ext cx="5051502" cy="313932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(factorial n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  <a:endParaRPr lang="uk-UA" dirty="0" smtClean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(let ((product 1)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counter 1))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define 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 counter n)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product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begin (set! product (* counter product))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set! counter (+ counter 1))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iter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850" y="2892615"/>
            <a:ext cx="21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Імперативний стиль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5129561" y="284668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Функціональний стиль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4494791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2738" y="1280796"/>
            <a:ext cx="8697952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 smtClean="0"/>
              <a:t>Щоб </a:t>
            </a:r>
            <a:r>
              <a:rPr lang="uk-UA" dirty="0"/>
              <a:t>моделювати об'єкти із змінним станом, </a:t>
            </a:r>
            <a:r>
              <a:rPr lang="uk-UA" dirty="0" smtClean="0"/>
              <a:t>будемо </a:t>
            </a:r>
            <a:r>
              <a:rPr lang="uk-UA" dirty="0"/>
              <a:t>проектувати абстракції даних, які, крім конструкторів і </a:t>
            </a:r>
            <a:r>
              <a:rPr lang="uk-UA" dirty="0" smtClean="0"/>
              <a:t>селекторів, </a:t>
            </a:r>
            <a:r>
              <a:rPr lang="uk-UA" dirty="0"/>
              <a:t>включають </a:t>
            </a:r>
            <a:r>
              <a:rPr lang="uk-UA" b="1" dirty="0"/>
              <a:t>мутатори (</a:t>
            </a:r>
            <a:r>
              <a:rPr lang="uk-UA" b="1" dirty="0" err="1"/>
              <a:t>mutators</a:t>
            </a:r>
            <a:r>
              <a:rPr lang="uk-UA" b="1" dirty="0"/>
              <a:t>), що модифікують об'єкти </a:t>
            </a:r>
            <a:r>
              <a:rPr lang="uk-UA" b="1" dirty="0" smtClean="0"/>
              <a:t>даних.</a:t>
            </a:r>
          </a:p>
          <a:p>
            <a:pPr>
              <a:spcAft>
                <a:spcPts val="600"/>
              </a:spcAft>
            </a:pPr>
            <a:r>
              <a:rPr lang="uk-UA" dirty="0"/>
              <a:t>Об'єкти даних, для яких визначені мутатори, називаються </a:t>
            </a:r>
            <a:r>
              <a:rPr lang="uk-UA" b="1" dirty="0"/>
              <a:t>змінними об'єктами даних</a:t>
            </a:r>
          </a:p>
          <a:p>
            <a:pPr>
              <a:spcAft>
                <a:spcPts val="600"/>
              </a:spcAft>
            </a:pPr>
            <a:r>
              <a:rPr lang="uk-UA" dirty="0"/>
              <a:t>(</a:t>
            </a:r>
            <a:r>
              <a:rPr lang="en-US" b="1" dirty="0"/>
              <a:t>Mutable data objects).</a:t>
            </a:r>
            <a:endParaRPr lang="uk-UA" b="1" dirty="0"/>
          </a:p>
          <a:p>
            <a:pPr>
              <a:spcAft>
                <a:spcPts val="600"/>
              </a:spcAft>
            </a:pPr>
            <a:r>
              <a:rPr lang="uk-UA" dirty="0" smtClean="0"/>
              <a:t>Елементарні </a:t>
            </a:r>
            <a:r>
              <a:rPr lang="uk-UA" dirty="0"/>
              <a:t>мутатори для пар називаються </a:t>
            </a:r>
            <a:r>
              <a:rPr lang="uk-UA" dirty="0" err="1" smtClean="0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! і </a:t>
            </a:r>
            <a:r>
              <a:rPr lang="uk-UA" dirty="0" err="1" smtClean="0">
                <a:solidFill>
                  <a:srgbClr val="0000CC"/>
                </a:solidFill>
              </a:rPr>
              <a:t>set-cdr</a:t>
            </a:r>
            <a:r>
              <a:rPr lang="uk-UA" dirty="0" smtClean="0"/>
              <a:t>!.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uk-UA" dirty="0" err="1" smtClean="0">
                <a:solidFill>
                  <a:srgbClr val="0000CC"/>
                </a:solidFill>
              </a:rPr>
              <a:t>et-car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приймає два аргументи, перший з яких має бути парою. Він модифікує цю пару, підставляючи замість покажчика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покажчик на свій другий аргумент</a:t>
            </a:r>
            <a:r>
              <a:rPr lang="uk-UA" dirty="0" smtClean="0"/>
              <a:t>.</a:t>
            </a:r>
          </a:p>
          <a:p>
            <a:r>
              <a:rPr lang="uk-UA" dirty="0"/>
              <a:t>Операція </a:t>
            </a:r>
            <a:r>
              <a:rPr lang="uk-UA" dirty="0" err="1">
                <a:solidFill>
                  <a:srgbClr val="0000CC"/>
                </a:solidFill>
              </a:rPr>
              <a:t>set-cdr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подібна </a:t>
            </a:r>
            <a:r>
              <a:rPr lang="uk-UA" dirty="0" err="1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 !.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Єдина </a:t>
            </a:r>
            <a:r>
              <a:rPr lang="uk-UA" dirty="0"/>
              <a:t>різниця полягає в тому, що замінюється не покажчик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/>
              <a:t>, а покажчик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err="1" smtClean="0"/>
              <a:t>Cons</a:t>
            </a:r>
            <a:r>
              <a:rPr lang="uk-UA" dirty="0" smtClean="0"/>
              <a:t> </a:t>
            </a:r>
            <a:r>
              <a:rPr lang="uk-UA" dirty="0"/>
              <a:t>створює нову </a:t>
            </a:r>
            <a:r>
              <a:rPr lang="uk-UA" dirty="0" err="1"/>
              <a:t>списковую</a:t>
            </a:r>
            <a:r>
              <a:rPr lang="uk-UA" dirty="0"/>
              <a:t> структуру, породжуючи нові пари, а </a:t>
            </a:r>
            <a:r>
              <a:rPr lang="uk-UA" dirty="0" err="1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!</a:t>
            </a:r>
            <a:r>
              <a:rPr lang="uk-UA" dirty="0"/>
              <a:t> і </a:t>
            </a:r>
            <a:r>
              <a:rPr lang="uk-UA" dirty="0" err="1">
                <a:solidFill>
                  <a:srgbClr val="0000CC"/>
                </a:solidFill>
              </a:rPr>
              <a:t>set-cdr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змінюють існуючі</a:t>
            </a:r>
          </a:p>
          <a:p>
            <a:pPr>
              <a:spcAft>
                <a:spcPts val="600"/>
              </a:spcAft>
            </a:pP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2738" y="115372"/>
            <a:ext cx="8813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Моделювання за допомогою змінних даних</a:t>
            </a:r>
          </a:p>
        </p:txBody>
      </p:sp>
    </p:spTree>
    <p:extLst>
      <p:ext uri="{BB962C8B-B14F-4D97-AF65-F5344CB8AC3E}">
        <p14:creationId xmlns:p14="http://schemas.microsoft.com/office/powerpoint/2010/main" val="318580838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69035"/>
            <a:ext cx="4706106" cy="28669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0442" y="4158734"/>
            <a:ext cx="2935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Списки x: ((a b) c d) и y: (e f).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54" y="969035"/>
            <a:ext cx="4429005" cy="29080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06176" y="4020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 smtClean="0"/>
              <a:t>застосування</a:t>
            </a:r>
            <a:r>
              <a:rPr lang="ru-RU" dirty="0" smtClean="0"/>
              <a:t> (</a:t>
            </a:r>
            <a:r>
              <a:rPr lang="ru-RU" dirty="0" err="1" smtClean="0"/>
              <a:t>set-car</a:t>
            </a:r>
            <a:r>
              <a:rPr lang="ru-RU" dirty="0"/>
              <a:t>! x y) </a:t>
            </a:r>
            <a:r>
              <a:rPr lang="ru-RU" dirty="0" smtClean="0"/>
              <a:t>до </a:t>
            </a:r>
            <a:r>
              <a:rPr lang="ru-RU" dirty="0" err="1" smtClean="0"/>
              <a:t>списків</a:t>
            </a:r>
            <a:r>
              <a:rPr lang="ru-RU" dirty="0" smtClean="0"/>
              <a:t> </a:t>
            </a:r>
            <a:r>
              <a:rPr lang="ru-RU" dirty="0"/>
              <a:t>x: ((a b) c d) и y: (e f)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848" y="4844984"/>
            <a:ext cx="90872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Припустимо</a:t>
            </a:r>
            <a:r>
              <a:rPr lang="uk-UA" dirty="0"/>
              <a:t>, що змінна x має значенням список </a:t>
            </a:r>
            <a:r>
              <a:rPr lang="uk-UA" dirty="0">
                <a:solidFill>
                  <a:srgbClr val="0000CC"/>
                </a:solidFill>
              </a:rPr>
              <a:t>((a b) c d), </a:t>
            </a:r>
            <a:r>
              <a:rPr lang="uk-UA" dirty="0"/>
              <a:t>а змінна </a:t>
            </a:r>
            <a:r>
              <a:rPr lang="uk-UA" dirty="0">
                <a:solidFill>
                  <a:srgbClr val="0000CC"/>
                </a:solidFill>
              </a:rPr>
              <a:t>y</a:t>
            </a:r>
            <a:r>
              <a:rPr lang="uk-UA" dirty="0"/>
              <a:t> список </a:t>
            </a:r>
            <a:r>
              <a:rPr lang="uk-UA" dirty="0">
                <a:solidFill>
                  <a:srgbClr val="0000CC"/>
                </a:solidFill>
              </a:rPr>
              <a:t>(e f). </a:t>
            </a:r>
            <a:r>
              <a:rPr lang="uk-UA" dirty="0"/>
              <a:t>Обчислення виразу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set-car</a:t>
            </a:r>
            <a:r>
              <a:rPr lang="uk-UA" dirty="0">
                <a:solidFill>
                  <a:srgbClr val="0000CC"/>
                </a:solidFill>
              </a:rPr>
              <a:t>! х y) </a:t>
            </a:r>
            <a:r>
              <a:rPr lang="uk-UA" dirty="0"/>
              <a:t>змінює пару, з якою пов'язана змінна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, замінюючи її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на значення </a:t>
            </a:r>
            <a:r>
              <a:rPr lang="uk-UA" dirty="0">
                <a:solidFill>
                  <a:srgbClr val="0000CC"/>
                </a:solidFill>
              </a:rPr>
              <a:t>y</a:t>
            </a:r>
            <a:r>
              <a:rPr lang="uk-UA" dirty="0"/>
              <a:t>. </a:t>
            </a:r>
          </a:p>
          <a:p>
            <a:r>
              <a:rPr lang="uk-UA" dirty="0"/>
              <a:t>Структура </a:t>
            </a:r>
            <a:r>
              <a:rPr lang="uk-UA" dirty="0">
                <a:solidFill>
                  <a:srgbClr val="0000CC"/>
                </a:solidFill>
              </a:rPr>
              <a:t>x</a:t>
            </a:r>
            <a:r>
              <a:rPr lang="uk-UA" dirty="0"/>
              <a:t> змінилася, і тепер її можна записати як </a:t>
            </a:r>
            <a:r>
              <a:rPr lang="uk-UA" dirty="0">
                <a:solidFill>
                  <a:srgbClr val="0000CC"/>
                </a:solidFill>
              </a:rPr>
              <a:t>((e f) c d). </a:t>
            </a:r>
            <a:r>
              <a:rPr lang="uk-UA" dirty="0"/>
              <a:t>Пари, що представляють список </a:t>
            </a:r>
            <a:r>
              <a:rPr lang="uk-UA" dirty="0">
                <a:solidFill>
                  <a:srgbClr val="0000CC"/>
                </a:solidFill>
              </a:rPr>
              <a:t>(a b), </a:t>
            </a:r>
            <a:r>
              <a:rPr lang="uk-UA" dirty="0"/>
              <a:t>на які вказував замінений покажчик, тепер відокремлені від вихідної структури.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47504" y="16490"/>
            <a:ext cx="7296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err="1" smtClean="0">
                <a:solidFill>
                  <a:schemeClr val="bg1"/>
                </a:solidFill>
              </a:rPr>
              <a:t>Спискова</a:t>
            </a:r>
            <a:r>
              <a:rPr lang="uk-UA" sz="3600" b="1" dirty="0" smtClean="0">
                <a:solidFill>
                  <a:schemeClr val="bg1"/>
                </a:solidFill>
              </a:rPr>
              <a:t> структура, що змінюється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7545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420" y="1007161"/>
            <a:ext cx="8608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Операція </a:t>
            </a:r>
            <a:r>
              <a:rPr lang="uk-UA" dirty="0" err="1"/>
              <a:t>set-cdr</a:t>
            </a:r>
            <a:r>
              <a:rPr lang="uk-UA" dirty="0"/>
              <a:t>! подібна </a:t>
            </a:r>
            <a:r>
              <a:rPr lang="uk-UA" dirty="0" err="1"/>
              <a:t>set-car</a:t>
            </a:r>
            <a:r>
              <a:rPr lang="uk-UA" dirty="0"/>
              <a:t> !. </a:t>
            </a:r>
            <a:endParaRPr lang="uk-UA" dirty="0" smtClean="0"/>
          </a:p>
          <a:p>
            <a:r>
              <a:rPr lang="uk-UA" dirty="0" smtClean="0"/>
              <a:t>Єдина </a:t>
            </a:r>
            <a:r>
              <a:rPr lang="uk-UA" dirty="0"/>
              <a:t>різниця полягає в тому, </a:t>
            </a:r>
            <a:r>
              <a:rPr lang="uk-UA" dirty="0" smtClean="0"/>
              <a:t>що замінюється </a:t>
            </a:r>
            <a:r>
              <a:rPr lang="uk-UA" dirty="0"/>
              <a:t>не покажчик </a:t>
            </a:r>
            <a:r>
              <a:rPr lang="uk-UA" dirty="0" err="1"/>
              <a:t>car</a:t>
            </a:r>
            <a:r>
              <a:rPr lang="uk-UA" dirty="0"/>
              <a:t>, а покажчик </a:t>
            </a:r>
            <a:r>
              <a:rPr lang="uk-UA" dirty="0" err="1"/>
              <a:t>cdr</a:t>
            </a:r>
            <a:r>
              <a:rPr lang="uk-UA" dirty="0"/>
              <a:t>. </a:t>
            </a:r>
            <a:r>
              <a:rPr lang="uk-UA" dirty="0" err="1" smtClean="0"/>
              <a:t>Cons</a:t>
            </a:r>
            <a:r>
              <a:rPr lang="uk-UA" dirty="0" smtClean="0"/>
              <a:t> </a:t>
            </a:r>
            <a:r>
              <a:rPr lang="uk-UA" dirty="0"/>
              <a:t>створює нову </a:t>
            </a:r>
            <a:r>
              <a:rPr lang="uk-UA" dirty="0" err="1"/>
              <a:t>списковую</a:t>
            </a:r>
            <a:r>
              <a:rPr lang="uk-UA" dirty="0"/>
              <a:t> структуру, породжуючи нові пари, а </a:t>
            </a:r>
            <a:r>
              <a:rPr lang="uk-UA" dirty="0" err="1" smtClean="0"/>
              <a:t>set-car</a:t>
            </a:r>
            <a:r>
              <a:rPr lang="uk-UA" dirty="0"/>
              <a:t>! і </a:t>
            </a:r>
            <a:r>
              <a:rPr lang="uk-UA" dirty="0" err="1"/>
              <a:t>set-cdr</a:t>
            </a:r>
            <a:r>
              <a:rPr lang="uk-UA" dirty="0"/>
              <a:t>! змінюють існуючі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" y="2519139"/>
            <a:ext cx="4224087" cy="28557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18411" y="2654352"/>
            <a:ext cx="36687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 smtClean="0"/>
              <a:t>застосування</a:t>
            </a:r>
            <a:r>
              <a:rPr lang="ru-RU" dirty="0" smtClean="0"/>
              <a:t> (</a:t>
            </a:r>
            <a:r>
              <a:rPr lang="ru-RU" dirty="0" err="1" smtClean="0"/>
              <a:t>set-cdr</a:t>
            </a:r>
            <a:r>
              <a:rPr lang="ru-RU" dirty="0"/>
              <a:t>! x y) </a:t>
            </a:r>
            <a:r>
              <a:rPr lang="ru-RU" dirty="0" smtClean="0"/>
              <a:t>до </a:t>
            </a:r>
            <a:r>
              <a:rPr lang="ru-RU" dirty="0" err="1" smtClean="0"/>
              <a:t>списків</a:t>
            </a:r>
            <a:r>
              <a:rPr lang="ru-RU" dirty="0" smtClean="0"/>
              <a:t> </a:t>
            </a:r>
          </a:p>
          <a:p>
            <a:r>
              <a:rPr lang="uk-UA" dirty="0" smtClean="0"/>
              <a:t>x</a:t>
            </a:r>
            <a:r>
              <a:rPr lang="uk-UA" dirty="0"/>
              <a:t>: ((a b) c d) і y: (e f</a:t>
            </a:r>
            <a:r>
              <a:rPr lang="uk-UA" dirty="0" smtClean="0"/>
              <a:t>)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dirty="0" smtClean="0"/>
              <a:t>Тут </a:t>
            </a:r>
            <a:r>
              <a:rPr lang="uk-UA" dirty="0"/>
              <a:t>покажчик </a:t>
            </a:r>
            <a:r>
              <a:rPr lang="uk-UA" dirty="0" err="1"/>
              <a:t>cdr</a:t>
            </a:r>
            <a:r>
              <a:rPr lang="uk-UA" dirty="0"/>
              <a:t> в складі x замінився покажчиком на (e f). Крім того, список (c d), який був </a:t>
            </a:r>
            <a:r>
              <a:rPr lang="uk-UA" dirty="0" err="1"/>
              <a:t>cdr</a:t>
            </a:r>
            <a:r>
              <a:rPr lang="uk-UA" dirty="0"/>
              <a:t> x, виявляється відокремленим від структури</a:t>
            </a:r>
          </a:p>
          <a:p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7504" y="16490"/>
            <a:ext cx="6515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err="1" smtClean="0">
                <a:solidFill>
                  <a:schemeClr val="bg1"/>
                </a:solidFill>
              </a:rPr>
              <a:t>Спискова</a:t>
            </a:r>
            <a:r>
              <a:rPr lang="uk-UA" sz="3200" b="1" dirty="0" smtClean="0">
                <a:solidFill>
                  <a:schemeClr val="bg1"/>
                </a:solidFill>
              </a:rPr>
              <a:t> структура, що змінюється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81407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r>
              <a:rPr lang="ru-RU" smtClean="0">
                <a:solidFill>
                  <a:prstClr val="black"/>
                </a:solidFill>
              </a:rPr>
              <a:t>/38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1349152"/>
            <a:ext cx="9143999" cy="397031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ru-RU" sz="7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Присвоєння в мові </a:t>
            </a:r>
          </a:p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ru-RU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sz="60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uk-UA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Черги та таблиці</a:t>
            </a:r>
            <a:endParaRPr lang="ru-RU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8698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6515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err="1" smtClean="0">
                <a:solidFill>
                  <a:schemeClr val="bg1"/>
                </a:solidFill>
              </a:rPr>
              <a:t>Спискова</a:t>
            </a:r>
            <a:r>
              <a:rPr lang="uk-UA" sz="3200" b="1" dirty="0" smtClean="0">
                <a:solidFill>
                  <a:schemeClr val="bg1"/>
                </a:solidFill>
              </a:rPr>
              <a:t> структура, що змінюється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2004" y="968089"/>
            <a:ext cx="8744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створює нову </a:t>
            </a:r>
            <a:r>
              <a:rPr lang="uk-UA" dirty="0" err="1"/>
              <a:t>списковую</a:t>
            </a:r>
            <a:r>
              <a:rPr lang="uk-UA" dirty="0"/>
              <a:t> структуру, породжуючи нові пари, а </a:t>
            </a:r>
            <a:r>
              <a:rPr lang="uk-UA" dirty="0" err="1">
                <a:solidFill>
                  <a:srgbClr val="0000CC"/>
                </a:solidFill>
              </a:rPr>
              <a:t>setcar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і </a:t>
            </a:r>
            <a:r>
              <a:rPr lang="uk-UA" dirty="0" err="1" smtClean="0">
                <a:solidFill>
                  <a:srgbClr val="0000CC"/>
                </a:solidFill>
              </a:rPr>
              <a:t>set</a:t>
            </a:r>
            <a:r>
              <a:rPr lang="uk-UA" dirty="0" smtClean="0">
                <a:solidFill>
                  <a:srgbClr val="0000CC"/>
                </a:solidFill>
              </a:rPr>
              <a:t>-</a:t>
            </a:r>
            <a:r>
              <a:rPr lang="en-US" dirty="0" err="1" smtClean="0">
                <a:solidFill>
                  <a:srgbClr val="0000CC"/>
                </a:solidFill>
              </a:rPr>
              <a:t>cdr</a:t>
            </a:r>
            <a:r>
              <a:rPr lang="uk-UA" dirty="0" smtClean="0">
                <a:solidFill>
                  <a:srgbClr val="0000CC"/>
                </a:solidFill>
              </a:rPr>
              <a:t>! </a:t>
            </a:r>
            <a:r>
              <a:rPr lang="uk-UA" dirty="0"/>
              <a:t>змінюють існуючі. </a:t>
            </a:r>
            <a:endParaRPr lang="en-US" dirty="0" smtClean="0"/>
          </a:p>
          <a:p>
            <a:r>
              <a:rPr lang="uk-UA" dirty="0" smtClean="0"/>
              <a:t>Можна реалізувати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за </a:t>
            </a:r>
            <a:r>
              <a:rPr lang="uk-UA" dirty="0" smtClean="0"/>
              <a:t>допомогою цих </a:t>
            </a:r>
            <a:r>
              <a:rPr lang="uk-UA" dirty="0"/>
              <a:t>двох </a:t>
            </a:r>
            <a:r>
              <a:rPr lang="uk-UA" dirty="0" err="1"/>
              <a:t>мутаторов</a:t>
            </a:r>
            <a:r>
              <a:rPr lang="uk-UA" dirty="0"/>
              <a:t> і процедури </a:t>
            </a:r>
            <a:r>
              <a:rPr lang="uk-UA" dirty="0" err="1">
                <a:solidFill>
                  <a:srgbClr val="0000CC"/>
                </a:solidFill>
              </a:rPr>
              <a:t>get-new-pai</a:t>
            </a:r>
            <a:r>
              <a:rPr lang="uk-UA" dirty="0" err="1"/>
              <a:t>r</a:t>
            </a:r>
            <a:r>
              <a:rPr lang="uk-UA" dirty="0"/>
              <a:t>, яка повертає нову </a:t>
            </a:r>
            <a:r>
              <a:rPr lang="uk-UA" dirty="0" smtClean="0"/>
              <a:t>пару, яка </a:t>
            </a:r>
            <a:r>
              <a:rPr lang="uk-UA" dirty="0"/>
              <a:t>не є частиною жодної існуючої </a:t>
            </a:r>
            <a:r>
              <a:rPr lang="uk-UA" dirty="0" err="1"/>
              <a:t>списковому</a:t>
            </a:r>
            <a:r>
              <a:rPr lang="uk-UA" dirty="0"/>
              <a:t> структури. </a:t>
            </a:r>
            <a:endParaRPr lang="uk-UA" dirty="0" smtClean="0"/>
          </a:p>
          <a:p>
            <a:r>
              <a:rPr lang="uk-UA" dirty="0" smtClean="0"/>
              <a:t>Породжуючи </a:t>
            </a:r>
            <a:r>
              <a:rPr lang="uk-UA" dirty="0"/>
              <a:t>нову пару, присвоюємо її вказівниками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потрібні значення, і повертаємо нову пару в якості результату </a:t>
            </a:r>
            <a:r>
              <a:rPr lang="uk-UA" dirty="0" err="1" smtClean="0">
                <a:solidFill>
                  <a:srgbClr val="0000CC"/>
                </a:solidFill>
              </a:rPr>
              <a:t>cons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77655" y="3076463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(cons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((new (get-new-pair)))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set-car! new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new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new</a:t>
            </a:r>
            <a:r>
              <a:rPr lang="en-US" dirty="0">
                <a:solidFill>
                  <a:srgbClr val="0000CC"/>
                </a:solidFill>
              </a:rPr>
              <a:t>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121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03" y="1037422"/>
            <a:ext cx="5283201" cy="31164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3417" y="4390624"/>
            <a:ext cx="769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Змінна</a:t>
            </a:r>
            <a:r>
              <a:rPr lang="ru-RU" dirty="0" smtClean="0"/>
              <a:t> </a:t>
            </a:r>
            <a:r>
              <a:rPr lang="ru-RU" dirty="0">
                <a:solidFill>
                  <a:srgbClr val="0000CC"/>
                </a:solidFill>
              </a:rPr>
              <a:t>x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значенням</a:t>
            </a:r>
            <a:r>
              <a:rPr lang="ru-RU" dirty="0"/>
              <a:t> список </a:t>
            </a:r>
            <a:r>
              <a:rPr lang="ru-RU" dirty="0">
                <a:solidFill>
                  <a:srgbClr val="0000CC"/>
                </a:solidFill>
              </a:rPr>
              <a:t>((</a:t>
            </a:r>
            <a:r>
              <a:rPr lang="ru-RU" dirty="0" err="1" smtClean="0">
                <a:solidFill>
                  <a:srgbClr val="0000CC"/>
                </a:solidFill>
              </a:rPr>
              <a:t>ab</a:t>
            </a:r>
            <a:r>
              <a:rPr lang="ru-RU" dirty="0">
                <a:solidFill>
                  <a:srgbClr val="0000CC"/>
                </a:solidFill>
              </a:rPr>
              <a:t>) c d), </a:t>
            </a:r>
            <a:r>
              <a:rPr lang="ru-RU" dirty="0"/>
              <a:t>а </a:t>
            </a:r>
            <a:r>
              <a:rPr lang="ru-RU" dirty="0" err="1"/>
              <a:t>змінна</a:t>
            </a:r>
            <a:r>
              <a:rPr lang="ru-RU" dirty="0"/>
              <a:t> </a:t>
            </a:r>
            <a:r>
              <a:rPr lang="ru-RU" dirty="0">
                <a:solidFill>
                  <a:srgbClr val="0000CC"/>
                </a:solidFill>
              </a:rPr>
              <a:t>y</a:t>
            </a:r>
            <a:r>
              <a:rPr lang="ru-RU" dirty="0"/>
              <a:t> список </a:t>
            </a:r>
            <a:r>
              <a:rPr lang="ru-RU" dirty="0">
                <a:solidFill>
                  <a:srgbClr val="0000CC"/>
                </a:solidFill>
              </a:rPr>
              <a:t>(</a:t>
            </a:r>
            <a:r>
              <a:rPr lang="ru-RU" dirty="0" smtClean="0">
                <a:solidFill>
                  <a:srgbClr val="0000CC"/>
                </a:solidFill>
              </a:rPr>
              <a:t>e f). </a:t>
            </a:r>
            <a:r>
              <a:rPr lang="uk-UA" dirty="0" smtClean="0"/>
              <a:t>Застосування </a:t>
            </a:r>
            <a:r>
              <a:rPr lang="uk-UA" dirty="0">
                <a:solidFill>
                  <a:srgbClr val="0000CC"/>
                </a:solidFill>
              </a:rPr>
              <a:t>(</a:t>
            </a:r>
            <a:r>
              <a:rPr lang="uk-UA" dirty="0" err="1">
                <a:solidFill>
                  <a:srgbClr val="0000CC"/>
                </a:solidFill>
              </a:rPr>
              <a:t>define</a:t>
            </a:r>
            <a:r>
              <a:rPr lang="uk-UA" dirty="0">
                <a:solidFill>
                  <a:srgbClr val="0000CC"/>
                </a:solidFill>
              </a:rPr>
              <a:t> z (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y (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x)) </a:t>
            </a:r>
            <a:r>
              <a:rPr lang="uk-UA" dirty="0"/>
              <a:t>до </a:t>
            </a:r>
            <a:r>
              <a:rPr lang="uk-UA" dirty="0" smtClean="0"/>
              <a:t>списків.</a:t>
            </a:r>
          </a:p>
          <a:p>
            <a:r>
              <a:rPr lang="uk-UA" dirty="0" smtClean="0"/>
              <a:t>Змінна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 </a:t>
            </a:r>
            <a:r>
              <a:rPr lang="uk-UA" dirty="0"/>
              <a:t>виявляється пов'язана з новою парою, створеної операцією </a:t>
            </a:r>
            <a:r>
              <a:rPr lang="en-US" dirty="0" smtClean="0">
                <a:solidFill>
                  <a:srgbClr val="0000CC"/>
                </a:solidFill>
              </a:rPr>
              <a:t>cons</a:t>
            </a:r>
            <a:r>
              <a:rPr lang="uk-UA" dirty="0" smtClean="0">
                <a:solidFill>
                  <a:srgbClr val="0000CC"/>
                </a:solidFill>
              </a:rPr>
              <a:t>,</a:t>
            </a:r>
            <a:r>
              <a:rPr lang="en-US" dirty="0" smtClean="0"/>
              <a:t> </a:t>
            </a:r>
            <a:r>
              <a:rPr lang="uk-UA" dirty="0"/>
              <a:t>список, який є значенням </a:t>
            </a:r>
            <a:r>
              <a:rPr lang="en-US" dirty="0" smtClean="0">
                <a:solidFill>
                  <a:srgbClr val="0000CC"/>
                </a:solidFill>
              </a:rPr>
              <a:t>x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7504" y="16490"/>
            <a:ext cx="6515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err="1" smtClean="0">
                <a:solidFill>
                  <a:schemeClr val="bg1"/>
                </a:solidFill>
              </a:rPr>
              <a:t>Спискова</a:t>
            </a:r>
            <a:r>
              <a:rPr lang="uk-UA" sz="3200" b="1" dirty="0" smtClean="0">
                <a:solidFill>
                  <a:schemeClr val="bg1"/>
                </a:solidFill>
              </a:rPr>
              <a:t> структура, що змінюється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0757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Подання черг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024" y="920997"/>
            <a:ext cx="8808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Черга (</a:t>
            </a:r>
            <a:r>
              <a:rPr lang="uk-UA" b="1" dirty="0" err="1">
                <a:solidFill>
                  <a:srgbClr val="0000CC"/>
                </a:solidFill>
              </a:rPr>
              <a:t>queue</a:t>
            </a:r>
            <a:r>
              <a:rPr lang="uk-UA" b="1" dirty="0"/>
              <a:t>) являє собою послідовність, в яку можна додавати елементи з одного кінця (він називається хвостом (</a:t>
            </a:r>
            <a:r>
              <a:rPr lang="uk-UA" b="1" dirty="0" err="1">
                <a:solidFill>
                  <a:srgbClr val="0000CC"/>
                </a:solidFill>
              </a:rPr>
              <a:t>rear</a:t>
            </a:r>
            <a:r>
              <a:rPr lang="uk-UA" b="1" dirty="0"/>
              <a:t>)) і </a:t>
            </a:r>
            <a:r>
              <a:rPr lang="uk-UA" b="1" dirty="0" smtClean="0"/>
              <a:t>вибирати </a:t>
            </a:r>
            <a:r>
              <a:rPr lang="uk-UA" b="1" dirty="0"/>
              <a:t>з іншого (він називається головою (</a:t>
            </a:r>
            <a:r>
              <a:rPr lang="uk-UA" b="1" dirty="0" err="1">
                <a:solidFill>
                  <a:srgbClr val="0000CC"/>
                </a:solidFill>
              </a:rPr>
              <a:t>front</a:t>
            </a:r>
            <a:r>
              <a:rPr lang="uk-UA" b="1" dirty="0"/>
              <a:t>)). </a:t>
            </a:r>
            <a:endParaRPr lang="uk-UA" b="1" dirty="0" smtClean="0"/>
          </a:p>
          <a:p>
            <a:r>
              <a:rPr lang="uk-UA" dirty="0" smtClean="0"/>
              <a:t>Оскільки </a:t>
            </a:r>
            <a:r>
              <a:rPr lang="uk-UA" dirty="0"/>
              <a:t>елементи видаляються завжди в тому ж порядку, в якому вони були додані, чергу називають буфером </a:t>
            </a:r>
            <a:r>
              <a:rPr lang="uk-UA" dirty="0">
                <a:solidFill>
                  <a:srgbClr val="0000CC"/>
                </a:solidFill>
              </a:rPr>
              <a:t>FIFO</a:t>
            </a:r>
            <a:r>
              <a:rPr lang="uk-UA" dirty="0"/>
              <a:t> (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uk-UA" b="1" dirty="0" err="1"/>
              <a:t>First</a:t>
            </a:r>
            <a:r>
              <a:rPr lang="uk-UA" b="1" dirty="0"/>
              <a:t> </a:t>
            </a:r>
            <a:r>
              <a:rPr lang="uk-UA" b="1" dirty="0" err="1"/>
              <a:t>in</a:t>
            </a:r>
            <a:r>
              <a:rPr lang="uk-UA" b="1" dirty="0"/>
              <a:t>, </a:t>
            </a:r>
            <a:r>
              <a:rPr lang="uk-UA" b="1" dirty="0" err="1"/>
              <a:t>first</a:t>
            </a:r>
            <a:r>
              <a:rPr lang="uk-UA" b="1" dirty="0"/>
              <a:t> </a:t>
            </a:r>
            <a:r>
              <a:rPr lang="uk-UA" b="1" dirty="0" err="1"/>
              <a:t>out</a:t>
            </a:r>
            <a:r>
              <a:rPr lang="uk-UA" b="1" dirty="0"/>
              <a:t> </a:t>
            </a:r>
            <a:r>
              <a:rPr lang="uk-UA" dirty="0"/>
              <a:t>- першим увійшов, першим вийшов).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75323"/>
            <a:ext cx="914400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/>
              <a:t>З точки зору абстракції даних, можна вважати, що черга визначається </a:t>
            </a:r>
            <a:r>
              <a:rPr lang="uk-UA" dirty="0" smtClean="0"/>
              <a:t>таким</a:t>
            </a:r>
            <a:r>
              <a:rPr lang="en-US" dirty="0" smtClean="0"/>
              <a:t> </a:t>
            </a:r>
            <a:r>
              <a:rPr lang="uk-UA" dirty="0" smtClean="0">
                <a:solidFill>
                  <a:srgbClr val="C00000"/>
                </a:solidFill>
              </a:rPr>
              <a:t>набором </a:t>
            </a:r>
            <a:r>
              <a:rPr lang="uk-UA" dirty="0">
                <a:solidFill>
                  <a:srgbClr val="C00000"/>
                </a:solidFill>
              </a:rPr>
              <a:t>операцій:</a:t>
            </a:r>
          </a:p>
          <a:p>
            <a:r>
              <a:rPr lang="uk-UA" dirty="0"/>
              <a:t>• </a:t>
            </a:r>
            <a:r>
              <a:rPr lang="uk-UA" b="1" dirty="0"/>
              <a:t>конструктор</a:t>
            </a:r>
            <a:r>
              <a:rPr lang="uk-UA" dirty="0"/>
              <a:t> (</a:t>
            </a:r>
            <a:r>
              <a:rPr lang="uk-UA" dirty="0" err="1">
                <a:solidFill>
                  <a:srgbClr val="0000CC"/>
                </a:solidFill>
              </a:rPr>
              <a:t>make-queue</a:t>
            </a:r>
            <a:r>
              <a:rPr lang="uk-UA" dirty="0"/>
              <a:t>) повертає порожню чергу (чергу, в якій </a:t>
            </a:r>
            <a:r>
              <a:rPr lang="uk-UA" dirty="0" smtClean="0"/>
              <a:t>немає жодного </a:t>
            </a:r>
            <a:r>
              <a:rPr lang="uk-UA" dirty="0"/>
              <a:t>елемента).</a:t>
            </a:r>
          </a:p>
          <a:p>
            <a:r>
              <a:rPr lang="uk-UA" dirty="0"/>
              <a:t>• </a:t>
            </a:r>
            <a:r>
              <a:rPr lang="uk-UA" b="1" dirty="0"/>
              <a:t>два селектора</a:t>
            </a:r>
            <a:r>
              <a:rPr lang="uk-UA" dirty="0"/>
              <a:t>: </a:t>
            </a:r>
            <a:endParaRPr lang="uk-UA" dirty="0" smtClean="0"/>
          </a:p>
          <a:p>
            <a:pPr lvl="1"/>
            <a:r>
              <a:rPr lang="uk-UA" dirty="0" smtClean="0"/>
              <a:t>(</a:t>
            </a:r>
            <a:r>
              <a:rPr lang="uk-UA" dirty="0" err="1">
                <a:solidFill>
                  <a:srgbClr val="0000CC"/>
                </a:solidFill>
              </a:rPr>
              <a:t>empty-queue</a:t>
            </a:r>
            <a:r>
              <a:rPr lang="uk-UA" dirty="0">
                <a:solidFill>
                  <a:srgbClr val="0000CC"/>
                </a:solidFill>
              </a:rPr>
              <a:t>? </a:t>
            </a:r>
            <a:r>
              <a:rPr lang="en-US" dirty="0" smtClean="0"/>
              <a:t>&lt;</a:t>
            </a:r>
            <a:r>
              <a:rPr lang="uk-UA" dirty="0" err="1" smtClean="0"/>
              <a:t>очередь</a:t>
            </a:r>
            <a:r>
              <a:rPr lang="en-US" dirty="0" smtClean="0"/>
              <a:t>&gt;</a:t>
            </a:r>
            <a:r>
              <a:rPr lang="uk-UA" dirty="0" smtClean="0"/>
              <a:t>) </a:t>
            </a:r>
            <a:r>
              <a:rPr lang="uk-UA" dirty="0"/>
              <a:t>перевіряє, </a:t>
            </a:r>
            <a:r>
              <a:rPr lang="uk-UA" dirty="0" smtClean="0"/>
              <a:t> чи порожня черга,</a:t>
            </a:r>
            <a:endParaRPr lang="uk-UA" dirty="0"/>
          </a:p>
          <a:p>
            <a:pPr lvl="1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f</a:t>
            </a:r>
            <a:r>
              <a:rPr lang="uk-UA" dirty="0" err="1" smtClean="0">
                <a:solidFill>
                  <a:srgbClr val="0000CC"/>
                </a:solidFill>
              </a:rPr>
              <a:t>ront-queue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очередь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 </a:t>
            </a:r>
            <a:r>
              <a:rPr lang="uk-UA" dirty="0"/>
              <a:t>повертає об'єкт, що знаходиться в голові черги. </a:t>
            </a:r>
            <a:r>
              <a:rPr lang="uk-UA" dirty="0" smtClean="0"/>
              <a:t> Якщо черга </a:t>
            </a:r>
            <a:r>
              <a:rPr lang="uk-UA" dirty="0"/>
              <a:t>порожня, він повідомляє про помилку. Черга не модифікується.</a:t>
            </a:r>
          </a:p>
          <a:p>
            <a:r>
              <a:rPr lang="uk-UA" dirty="0"/>
              <a:t>• </a:t>
            </a:r>
            <a:r>
              <a:rPr lang="uk-UA" b="1" dirty="0" smtClean="0"/>
              <a:t>два </a:t>
            </a:r>
            <a:r>
              <a:rPr lang="uk-UA" b="1" dirty="0"/>
              <a:t>мутаторів</a:t>
            </a:r>
            <a:r>
              <a:rPr lang="uk-UA" dirty="0"/>
              <a:t>: </a:t>
            </a:r>
            <a:endParaRPr lang="en-US" dirty="0" smtClean="0"/>
          </a:p>
          <a:p>
            <a:pPr lvl="1"/>
            <a:r>
              <a:rPr lang="uk-UA" dirty="0" smtClean="0"/>
              <a:t>(</a:t>
            </a:r>
            <a:r>
              <a:rPr lang="uk-UA" dirty="0" err="1">
                <a:solidFill>
                  <a:srgbClr val="0000CC"/>
                </a:solidFill>
              </a:rPr>
              <a:t>insert-queue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очередь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&lt;</a:t>
            </a:r>
            <a:r>
              <a:rPr lang="uk-UA" dirty="0" smtClean="0">
                <a:solidFill>
                  <a:srgbClr val="0000CC"/>
                </a:solidFill>
              </a:rPr>
              <a:t>елемент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 </a:t>
            </a:r>
            <a:r>
              <a:rPr lang="uk-UA" dirty="0"/>
              <a:t>вставляє елемент </a:t>
            </a:r>
            <a:r>
              <a:rPr lang="uk-UA" dirty="0" smtClean="0"/>
              <a:t>в</a:t>
            </a:r>
            <a:r>
              <a:rPr lang="en-US" dirty="0" smtClean="0"/>
              <a:t> </a:t>
            </a:r>
            <a:r>
              <a:rPr lang="uk-UA" dirty="0" smtClean="0"/>
              <a:t>хвіст </a:t>
            </a:r>
            <a:r>
              <a:rPr lang="uk-UA" dirty="0"/>
              <a:t>черги і повертає в якості значення змінену чергу; </a:t>
            </a:r>
            <a:endParaRPr lang="en-US" dirty="0" smtClean="0"/>
          </a:p>
          <a:p>
            <a:pPr lvl="1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d</a:t>
            </a:r>
            <a:r>
              <a:rPr lang="uk-UA" dirty="0" err="1" smtClean="0">
                <a:solidFill>
                  <a:srgbClr val="0000CC"/>
                </a:solidFill>
              </a:rPr>
              <a:t>elete-queue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очередь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</a:t>
            </a:r>
            <a:r>
              <a:rPr lang="uk-UA" dirty="0" smtClean="0"/>
              <a:t> </a:t>
            </a:r>
            <a:r>
              <a:rPr lang="uk-UA" dirty="0"/>
              <a:t>видаляє елемент з</a:t>
            </a:r>
            <a:r>
              <a:rPr lang="uk-UA" dirty="0" smtClean="0"/>
              <a:t> голови </a:t>
            </a:r>
            <a:r>
              <a:rPr lang="uk-UA" dirty="0"/>
              <a:t>черги і повертає в якості значення змінену чергу. Якщо перед знищенням елемента </a:t>
            </a:r>
            <a:r>
              <a:rPr lang="uk-UA" dirty="0" smtClean="0"/>
              <a:t>черга </a:t>
            </a:r>
            <a:r>
              <a:rPr lang="uk-UA" dirty="0"/>
              <a:t>виявляється порожньою, виводиться повідомлення про помилку.</a:t>
            </a:r>
          </a:p>
        </p:txBody>
      </p:sp>
    </p:spTree>
    <p:extLst>
      <p:ext uri="{BB962C8B-B14F-4D97-AF65-F5344CB8AC3E}">
        <p14:creationId xmlns:p14="http://schemas.microsoft.com/office/powerpoint/2010/main" val="8725062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Подання черг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941697"/>
            <a:ext cx="9062977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Оскільки </a:t>
            </a:r>
            <a:r>
              <a:rPr lang="uk-UA" dirty="0" smtClean="0"/>
              <a:t>черга </a:t>
            </a:r>
            <a:r>
              <a:rPr lang="uk-UA" dirty="0"/>
              <a:t>є </a:t>
            </a:r>
            <a:r>
              <a:rPr lang="uk-UA" dirty="0" smtClean="0"/>
              <a:t>послідовністю </a:t>
            </a:r>
            <a:r>
              <a:rPr lang="uk-UA" dirty="0"/>
              <a:t>елементів, </a:t>
            </a:r>
            <a:r>
              <a:rPr lang="uk-UA" dirty="0" smtClean="0"/>
              <a:t>її можна </a:t>
            </a:r>
            <a:r>
              <a:rPr lang="uk-UA" dirty="0"/>
              <a:t>представити як звичайний </a:t>
            </a:r>
            <a:r>
              <a:rPr lang="uk-UA" dirty="0" smtClean="0"/>
              <a:t>список: </a:t>
            </a:r>
            <a:r>
              <a:rPr lang="uk-UA" dirty="0"/>
              <a:t>головою </a:t>
            </a:r>
            <a:r>
              <a:rPr lang="uk-UA" dirty="0" smtClean="0"/>
              <a:t>черги має бути </a:t>
            </a:r>
            <a:r>
              <a:rPr lang="uk-UA" dirty="0" err="1" smtClean="0">
                <a:solidFill>
                  <a:srgbClr val="0000CC"/>
                </a:solidFill>
              </a:rPr>
              <a:t>car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цього списку, вставка елемента в чергу зводилася б до додавання нового елемента в кінець списку, а знищення елемента з черги складалося б просто у взятті </a:t>
            </a:r>
            <a:r>
              <a:rPr lang="uk-UA" b="1" dirty="0" err="1"/>
              <a:t>cdr</a:t>
            </a:r>
            <a:r>
              <a:rPr lang="uk-UA" dirty="0"/>
              <a:t> списку.</a:t>
            </a:r>
          </a:p>
          <a:p>
            <a:pPr>
              <a:spcAft>
                <a:spcPts val="600"/>
              </a:spcAft>
            </a:pPr>
            <a:r>
              <a:rPr lang="uk-UA" dirty="0"/>
              <a:t>Складність зі </a:t>
            </a:r>
            <a:r>
              <a:rPr lang="uk-UA" dirty="0" err="1" smtClean="0"/>
              <a:t>списковим</a:t>
            </a:r>
            <a:r>
              <a:rPr lang="uk-UA" dirty="0" smtClean="0"/>
              <a:t> </a:t>
            </a:r>
            <a:r>
              <a:rPr lang="uk-UA" dirty="0"/>
              <a:t>поданням виникає через </a:t>
            </a:r>
            <a:r>
              <a:rPr lang="uk-UA" b="1" dirty="0"/>
              <a:t>необхідність шукати кінець </a:t>
            </a:r>
            <a:r>
              <a:rPr lang="uk-UA" b="1" dirty="0" smtClean="0"/>
              <a:t>списку для додавання нового елемента</a:t>
            </a:r>
            <a:r>
              <a:rPr lang="uk-UA" dirty="0" smtClean="0"/>
              <a:t>. </a:t>
            </a:r>
            <a:r>
              <a:rPr lang="uk-UA" dirty="0"/>
              <a:t>Шукати доводиться тому, що, хоча стандартний спосіб представлення списку у вигляді ланцюжка пар дає нам покажчик на початок списку, доступного покажчика на кінець він не дає. Модифікація, що обходить цей недолік, полягає в тому, щоб </a:t>
            </a:r>
            <a:r>
              <a:rPr lang="uk-UA" b="1" dirty="0"/>
              <a:t>представляти чергу у вигляді списку, і тримати ще додатковий </a:t>
            </a:r>
            <a:r>
              <a:rPr lang="uk-UA" b="1" dirty="0" smtClean="0"/>
              <a:t>покажчик </a:t>
            </a:r>
            <a:r>
              <a:rPr lang="uk-UA" dirty="0" smtClean="0"/>
              <a:t>на </a:t>
            </a:r>
            <a:r>
              <a:rPr lang="uk-UA" dirty="0"/>
              <a:t>його останню пару. В такому випадку, коли потрібно вставити елемент, </a:t>
            </a:r>
            <a:r>
              <a:rPr lang="uk-UA" dirty="0" smtClean="0"/>
              <a:t>можна </a:t>
            </a:r>
            <a:r>
              <a:rPr lang="uk-UA" dirty="0"/>
              <a:t>просто подивитися на цей покажчик і уникнути за рахунок цього перегляду всього списку.</a:t>
            </a:r>
          </a:p>
          <a:p>
            <a:pPr>
              <a:spcAft>
                <a:spcPts val="600"/>
              </a:spcAft>
            </a:pPr>
            <a:r>
              <a:rPr lang="uk-UA" b="1" dirty="0"/>
              <a:t>Черга, таким чином, представляється у вигляді пари покажчиків, </a:t>
            </a:r>
            <a:r>
              <a:rPr lang="uk-UA" b="1" dirty="0" err="1" smtClean="0">
                <a:solidFill>
                  <a:srgbClr val="0000CC"/>
                </a:solidFill>
              </a:rPr>
              <a:t>front-ptr</a:t>
            </a:r>
            <a:r>
              <a:rPr lang="uk-UA" b="1" dirty="0" smtClean="0">
                <a:solidFill>
                  <a:srgbClr val="0000CC"/>
                </a:solidFill>
              </a:rPr>
              <a:t> </a:t>
            </a:r>
            <a:r>
              <a:rPr lang="uk-UA" b="1" dirty="0">
                <a:solidFill>
                  <a:srgbClr val="0000CC"/>
                </a:solidFill>
              </a:rPr>
              <a:t>і </a:t>
            </a:r>
            <a:r>
              <a:rPr lang="uk-UA" b="1" dirty="0" err="1" smtClean="0">
                <a:solidFill>
                  <a:srgbClr val="0000CC"/>
                </a:solidFill>
              </a:rPr>
              <a:t>rear-</a:t>
            </a:r>
            <a:r>
              <a:rPr lang="uk-UA" b="1" dirty="0" err="1">
                <a:solidFill>
                  <a:srgbClr val="0000CC"/>
                </a:solidFill>
              </a:rPr>
              <a:t>ptr</a:t>
            </a:r>
            <a:r>
              <a:rPr lang="uk-UA" b="1" dirty="0" smtClean="0"/>
              <a:t>, </a:t>
            </a:r>
            <a:r>
              <a:rPr lang="uk-UA" b="1" dirty="0"/>
              <a:t>які позначають, відповідно, першу і останню пару </a:t>
            </a:r>
            <a:r>
              <a:rPr lang="uk-UA" b="1" dirty="0" smtClean="0"/>
              <a:t>звичайного </a:t>
            </a:r>
            <a:r>
              <a:rPr lang="uk-UA" dirty="0" smtClean="0"/>
              <a:t>списку</a:t>
            </a:r>
            <a:r>
              <a:rPr lang="uk-UA" dirty="0"/>
              <a:t>. 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Оскільки </a:t>
            </a:r>
            <a:r>
              <a:rPr lang="uk-UA" dirty="0"/>
              <a:t>нам хочеться, щоб черга була об'єктом з власною індивідуальністю, з'єднати ці два покажчика можна за допомогою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/>
              <a:t>, так що власне </a:t>
            </a:r>
            <a:r>
              <a:rPr lang="uk-UA" dirty="0" smtClean="0"/>
              <a:t>черга є </a:t>
            </a:r>
            <a:r>
              <a:rPr lang="uk-UA" dirty="0"/>
              <a:t>результатом </a:t>
            </a:r>
            <a:r>
              <a:rPr lang="uk-UA" dirty="0" err="1">
                <a:solidFill>
                  <a:srgbClr val="0000CC"/>
                </a:solidFill>
              </a:rPr>
              <a:t>cons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двох покажчиків</a:t>
            </a:r>
          </a:p>
        </p:txBody>
      </p:sp>
    </p:spTree>
    <p:extLst>
      <p:ext uri="{BB962C8B-B14F-4D97-AF65-F5344CB8AC3E}">
        <p14:creationId xmlns:p14="http://schemas.microsoft.com/office/powerpoint/2010/main" val="120951226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23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  <a:ea typeface="Calibri" panose="020F0502020204030204" pitchFamily="34" charset="0"/>
              </a:rPr>
              <a:t>Процедури обробки черг мовою </a:t>
            </a:r>
            <a:r>
              <a:rPr lang="uk-UA" sz="3200" b="1" dirty="0" err="1">
                <a:solidFill>
                  <a:schemeClr val="bg1"/>
                </a:solidFill>
                <a:ea typeface="Calibri" panose="020F0502020204030204" pitchFamily="34" charset="0"/>
              </a:rPr>
              <a:t>Scheme</a:t>
            </a:r>
            <a:r>
              <a:rPr lang="uk-UA" sz="3200" b="1" dirty="0">
                <a:solidFill>
                  <a:schemeClr val="bg1"/>
                </a:solidFill>
                <a:ea typeface="Calibri" panose="020F0502020204030204" pitchFamily="34" charset="0"/>
              </a:rPr>
              <a:t> (</a:t>
            </a:r>
            <a:r>
              <a:rPr lang="uk-UA" sz="3200" b="1" dirty="0" err="1" smtClean="0">
                <a:solidFill>
                  <a:schemeClr val="bg1"/>
                </a:solidFill>
                <a:ea typeface="Calibri" panose="020F0502020204030204" pitchFamily="34" charset="0"/>
              </a:rPr>
              <a:t>Racket</a:t>
            </a:r>
            <a:r>
              <a:rPr lang="en-US" sz="3200" b="1" dirty="0" smtClean="0">
                <a:solidFill>
                  <a:schemeClr val="bg1"/>
                </a:solidFill>
                <a:ea typeface="Calibri" panose="020F0502020204030204" pitchFamily="34" charset="0"/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34861"/>
              </p:ext>
            </p:extLst>
          </p:nvPr>
        </p:nvGraphicFramePr>
        <p:xfrm>
          <a:off x="202067" y="1178680"/>
          <a:ext cx="8941933" cy="41171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7226"/>
                <a:gridCol w="5034707"/>
              </a:tblGrid>
              <a:tr h="5509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Ім’я процедури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Зміст процедури</a:t>
                      </a:r>
                      <a:endParaRPr lang="uk-UA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make-queue</a:t>
                      </a:r>
                      <a:r>
                        <a:rPr lang="uk-UA" sz="1800" dirty="0">
                          <a:effectLst/>
                        </a:rPr>
                        <a:t>)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конструктор повертає порожню чергу (чергу, в якій немає жодного елемента).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empty-queue</a:t>
                      </a:r>
                      <a:r>
                        <a:rPr lang="uk-UA" sz="1800" dirty="0">
                          <a:effectLst/>
                        </a:rPr>
                        <a:t>? &lt;</a:t>
                      </a:r>
                      <a:r>
                        <a:rPr lang="uk-UA" sz="1800" dirty="0" err="1">
                          <a:effectLst/>
                        </a:rPr>
                        <a:t>очередь</a:t>
                      </a:r>
                      <a:r>
                        <a:rPr lang="uk-UA" sz="1800" dirty="0">
                          <a:effectLst/>
                        </a:rPr>
                        <a:t>&gt;)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перевіряє, чи порожня черга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front-queue</a:t>
                      </a:r>
                      <a:r>
                        <a:rPr lang="uk-UA" sz="1800" dirty="0">
                          <a:effectLst/>
                        </a:rPr>
                        <a:t> &lt;</a:t>
                      </a:r>
                      <a:r>
                        <a:rPr lang="uk-UA" sz="1800" dirty="0" err="1">
                          <a:effectLst/>
                        </a:rPr>
                        <a:t>очередь</a:t>
                      </a:r>
                      <a:r>
                        <a:rPr lang="uk-UA" sz="1800" dirty="0">
                          <a:effectLst/>
                        </a:rPr>
                        <a:t>&gt;)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селектор повертає об'єкт, що знаходиться в голові черги.  Якщо черга порожня, він повідомляє про помилку. Черга не модифікується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insert-queue</a:t>
                      </a:r>
                      <a:r>
                        <a:rPr lang="uk-UA" sz="1800" dirty="0">
                          <a:effectLst/>
                        </a:rPr>
                        <a:t>! &lt;</a:t>
                      </a:r>
                      <a:r>
                        <a:rPr lang="uk-UA" sz="1800" dirty="0" err="1">
                          <a:effectLst/>
                        </a:rPr>
                        <a:t>очередь</a:t>
                      </a:r>
                      <a:r>
                        <a:rPr lang="uk-UA" sz="1800" dirty="0">
                          <a:effectLst/>
                        </a:rPr>
                        <a:t>&gt;  &lt;елемент&gt;)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мутатор вставляє елемент в хвіст черги і повертає в якості значення змінену чергу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uk-UA" sz="1800" dirty="0" err="1">
                          <a:effectLst/>
                        </a:rPr>
                        <a:t>delete-queue</a:t>
                      </a:r>
                      <a:r>
                        <a:rPr lang="uk-UA" sz="1800" dirty="0">
                          <a:effectLst/>
                        </a:rPr>
                        <a:t>! &lt;</a:t>
                      </a:r>
                      <a:r>
                        <a:rPr lang="uk-UA" sz="1800" dirty="0" err="1">
                          <a:effectLst/>
                        </a:rPr>
                        <a:t>очередь</a:t>
                      </a:r>
                      <a:r>
                        <a:rPr lang="uk-UA" sz="1800" dirty="0">
                          <a:effectLst/>
                        </a:rPr>
                        <a:t>&gt;)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мутатор видаляє елемент з голови черги і повертає в якості значення змінену чергу. Якщо перед знищенням елемента черга виявляється порожньою, виводиться повідомлення про помилку.</a:t>
                      </a:r>
                      <a:endParaRPr lang="uk-UA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74111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8395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визначення операцій над чергою використовують такі процедури, які дозволяють читати і записувати покажчики на початок і кінець черги: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Операції над чергами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14800" y="1753091"/>
            <a:ext cx="5474825" cy="14311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0000CC"/>
                </a:solidFill>
              </a:rPr>
              <a:t>(define (front-ptr queue) (car queue))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CC"/>
                </a:solidFill>
              </a:rPr>
              <a:t>(define (rear-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 (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 queue))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CC"/>
                </a:solidFill>
              </a:rPr>
              <a:t>(define (set-front-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item) (set-car! queue item))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CC"/>
                </a:solidFill>
              </a:rPr>
              <a:t>(define (set-rear-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item) (set-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queue item))</a:t>
            </a:r>
            <a:endParaRPr lang="uk-UA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4" y="3429872"/>
            <a:ext cx="4775201" cy="20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1345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Операції над чергами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222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Черга </a:t>
            </a:r>
            <a:r>
              <a:rPr lang="uk-UA" dirty="0"/>
              <a:t>буде вважатися </a:t>
            </a:r>
            <a:r>
              <a:rPr lang="uk-UA" b="1" dirty="0"/>
              <a:t>пустою</a:t>
            </a:r>
            <a:r>
              <a:rPr lang="uk-UA" dirty="0"/>
              <a:t>, якщо її головний покажчик вказує на порожній список: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89636" y="1427833"/>
            <a:ext cx="61866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(empty-queue? queue) (null? (front-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086" y="1898323"/>
            <a:ext cx="8896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2. Конструктор </a:t>
            </a:r>
            <a:r>
              <a:rPr lang="uk-UA" dirty="0" err="1">
                <a:solidFill>
                  <a:srgbClr val="0000CC"/>
                </a:solidFill>
              </a:rPr>
              <a:t>make-queue</a:t>
            </a:r>
            <a:r>
              <a:rPr lang="uk-UA" dirty="0"/>
              <a:t> повертає в якості </a:t>
            </a:r>
            <a:r>
              <a:rPr lang="uk-UA" dirty="0" smtClean="0"/>
              <a:t>початкової порожньої черги </a:t>
            </a:r>
            <a:r>
              <a:rPr lang="uk-UA" dirty="0"/>
              <a:t>пару, в </a:t>
            </a:r>
            <a:r>
              <a:rPr lang="uk-UA" dirty="0" smtClean="0"/>
              <a:t>якій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/>
              <a:t>, і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є порожніми </a:t>
            </a:r>
            <a:r>
              <a:rPr lang="uk-UA" dirty="0" smtClean="0"/>
              <a:t>списками: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05758" y="2613490"/>
            <a:ext cx="515442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(make-queue) (cons ’() ’()))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1311" y="3051658"/>
            <a:ext cx="8815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3. При </a:t>
            </a:r>
            <a:r>
              <a:rPr lang="uk-UA" dirty="0"/>
              <a:t>зверненні до елементу в голові черги </a:t>
            </a:r>
            <a:r>
              <a:rPr lang="uk-UA" dirty="0" smtClean="0"/>
              <a:t>повертається </a:t>
            </a:r>
            <a:r>
              <a:rPr lang="uk-UA" dirty="0" err="1" smtClean="0">
                <a:solidFill>
                  <a:srgbClr val="0000CC"/>
                </a:solidFill>
              </a:rPr>
              <a:t>car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пари, на яку вказує головний покажчик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13616" y="3905721"/>
            <a:ext cx="556268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(front-queue queue)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(empty-queue? queue)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"FRONT </a:t>
            </a:r>
            <a:r>
              <a:rPr lang="ru-RU" dirty="0" err="1" smtClean="0">
                <a:solidFill>
                  <a:srgbClr val="0000CC"/>
                </a:solidFill>
              </a:rPr>
              <a:t>викликана</a:t>
            </a:r>
            <a:r>
              <a:rPr lang="ru-RU" dirty="0" smtClean="0">
                <a:solidFill>
                  <a:srgbClr val="0000CC"/>
                </a:solidFill>
              </a:rPr>
              <a:t> з </a:t>
            </a:r>
            <a:r>
              <a:rPr lang="ru-RU" dirty="0" err="1" smtClean="0">
                <a:solidFill>
                  <a:srgbClr val="0000CC"/>
                </a:solidFill>
              </a:rPr>
              <a:t>пустоїчерги</a:t>
            </a:r>
            <a:r>
              <a:rPr lang="ru-RU" dirty="0" smtClean="0">
                <a:solidFill>
                  <a:srgbClr val="0000CC"/>
                </a:solidFill>
              </a:rPr>
              <a:t>" </a:t>
            </a:r>
            <a:r>
              <a:rPr lang="ru-RU" dirty="0" err="1">
                <a:solidFill>
                  <a:srgbClr val="0000CC"/>
                </a:solidFill>
              </a:rPr>
              <a:t>queue</a:t>
            </a:r>
            <a:r>
              <a:rPr lang="ru-RU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car (front-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68915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759" y="3129859"/>
            <a:ext cx="6719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 </a:t>
            </a:r>
            <a:r>
              <a:rPr lang="ru-RU" dirty="0" err="1" smtClean="0"/>
              <a:t>застосування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00CC"/>
                </a:solidFill>
              </a:rPr>
              <a:t>(</a:t>
            </a:r>
            <a:r>
              <a:rPr lang="ru-RU" dirty="0" err="1" smtClean="0">
                <a:solidFill>
                  <a:srgbClr val="0000CC"/>
                </a:solidFill>
              </a:rPr>
              <a:t>insert-queue</a:t>
            </a:r>
            <a:r>
              <a:rPr lang="ru-RU" dirty="0">
                <a:solidFill>
                  <a:srgbClr val="0000CC"/>
                </a:solidFill>
              </a:rPr>
              <a:t>! q </a:t>
            </a:r>
            <a:r>
              <a:rPr lang="ru-RU" dirty="0" smtClean="0">
                <a:solidFill>
                  <a:srgbClr val="0000CC"/>
                </a:solidFill>
              </a:rPr>
              <a:t>’d) </a:t>
            </a:r>
            <a:r>
              <a:rPr lang="ru-RU" dirty="0" smtClean="0"/>
              <a:t>до </a:t>
            </a:r>
            <a:r>
              <a:rPr lang="ru-RU" dirty="0" err="1" smtClean="0"/>
              <a:t>черги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Операції над чергами</a:t>
            </a:r>
            <a:endParaRPr lang="uk-UA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827" y="3950519"/>
            <a:ext cx="5639987" cy="18825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827" y="933333"/>
            <a:ext cx="4876801" cy="206064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1031765"/>
            <a:ext cx="31067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Вставка</a:t>
            </a:r>
            <a:r>
              <a:rPr lang="uk-UA" dirty="0" smtClean="0"/>
              <a:t> елемента </a:t>
            </a:r>
            <a:r>
              <a:rPr lang="uk-UA" dirty="0"/>
              <a:t>в кінець </a:t>
            </a:r>
            <a:r>
              <a:rPr lang="uk-UA" dirty="0" smtClean="0"/>
              <a:t>черги здійснюється відповідно до малюнку</a:t>
            </a:r>
          </a:p>
          <a:p>
            <a:r>
              <a:rPr lang="uk-UA" dirty="0" smtClean="0"/>
              <a:t>Насамперед створюється нова пара,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якої </a:t>
            </a:r>
            <a:r>
              <a:rPr lang="uk-UA" dirty="0" smtClean="0"/>
              <a:t>містить вставляється </a:t>
            </a:r>
            <a:r>
              <a:rPr lang="uk-UA" dirty="0"/>
              <a:t>елемент</a:t>
            </a:r>
            <a:r>
              <a:rPr lang="uk-UA" dirty="0" smtClean="0"/>
              <a:t>, що вставляється, </a:t>
            </a:r>
            <a:r>
              <a:rPr lang="uk-UA" dirty="0"/>
              <a:t>а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- порожній список.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чергу була порожня, </a:t>
            </a:r>
            <a:r>
              <a:rPr lang="uk-UA" dirty="0" smtClean="0"/>
              <a:t> на </a:t>
            </a:r>
            <a:r>
              <a:rPr lang="uk-UA" dirty="0"/>
              <a:t>цю пару </a:t>
            </a:r>
            <a:r>
              <a:rPr lang="uk-UA" dirty="0" err="1" smtClean="0"/>
              <a:t>перепризначаються</a:t>
            </a:r>
            <a:r>
              <a:rPr lang="uk-UA" dirty="0" smtClean="0"/>
              <a:t> і </a:t>
            </a:r>
            <a:r>
              <a:rPr lang="uk-UA" dirty="0"/>
              <a:t>головний, і хвостовій покажчики. В іншому випадку, </a:t>
            </a:r>
            <a:r>
              <a:rPr lang="uk-UA" dirty="0" smtClean="0"/>
              <a:t>змінюється остання пара черги </a:t>
            </a:r>
            <a:r>
              <a:rPr lang="uk-UA" dirty="0"/>
              <a:t>так, щоб наступної була нова пара, і хвостовій </a:t>
            </a:r>
            <a:r>
              <a:rPr lang="uk-UA" dirty="0" smtClean="0"/>
              <a:t>покажчик теж </a:t>
            </a:r>
            <a:r>
              <a:rPr lang="uk-UA" dirty="0" err="1" smtClean="0"/>
              <a:t>перепризначається</a:t>
            </a:r>
            <a:r>
              <a:rPr lang="uk-UA" dirty="0" smtClean="0"/>
              <a:t> на неї.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5846096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31765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Вставка</a:t>
            </a:r>
            <a:r>
              <a:rPr lang="uk-UA" dirty="0" smtClean="0"/>
              <a:t> елемента </a:t>
            </a:r>
            <a:r>
              <a:rPr lang="uk-UA" dirty="0"/>
              <a:t>в кінець </a:t>
            </a:r>
            <a:r>
              <a:rPr lang="uk-UA" dirty="0" smtClean="0"/>
              <a:t>черги здійснюється відповідно до малюнку</a:t>
            </a:r>
          </a:p>
          <a:p>
            <a:r>
              <a:rPr lang="uk-UA" dirty="0" smtClean="0"/>
              <a:t>Насамперед створюється нова пара, </a:t>
            </a:r>
            <a:r>
              <a:rPr lang="uk-UA" dirty="0" err="1">
                <a:solidFill>
                  <a:srgbClr val="0000CC"/>
                </a:solidFill>
              </a:rPr>
              <a:t>car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якої </a:t>
            </a:r>
            <a:r>
              <a:rPr lang="uk-UA" dirty="0" smtClean="0"/>
              <a:t>містить вставляється </a:t>
            </a:r>
            <a:r>
              <a:rPr lang="uk-UA" dirty="0"/>
              <a:t>елемент</a:t>
            </a:r>
            <a:r>
              <a:rPr lang="uk-UA" dirty="0" smtClean="0"/>
              <a:t>, що вставляється, </a:t>
            </a:r>
            <a:r>
              <a:rPr lang="uk-UA" dirty="0"/>
              <a:t>а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- порожній список.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чергу була порожня, </a:t>
            </a:r>
            <a:r>
              <a:rPr lang="uk-UA" dirty="0" smtClean="0"/>
              <a:t> на </a:t>
            </a:r>
            <a:r>
              <a:rPr lang="uk-UA" dirty="0"/>
              <a:t>цю пару </a:t>
            </a:r>
            <a:r>
              <a:rPr lang="uk-UA" dirty="0" err="1" smtClean="0"/>
              <a:t>перепризначаються</a:t>
            </a:r>
            <a:r>
              <a:rPr lang="uk-UA" dirty="0" smtClean="0"/>
              <a:t> і </a:t>
            </a:r>
            <a:r>
              <a:rPr lang="uk-UA" dirty="0"/>
              <a:t>головний, і хвостовій покажчики. В іншому випадку, </a:t>
            </a:r>
            <a:r>
              <a:rPr lang="uk-UA" dirty="0" smtClean="0"/>
              <a:t>змінюється остання пара черги </a:t>
            </a:r>
            <a:r>
              <a:rPr lang="uk-UA" dirty="0"/>
              <a:t>так, щоб наступної була нова пара, і хвостовій </a:t>
            </a:r>
            <a:r>
              <a:rPr lang="uk-UA" dirty="0" smtClean="0"/>
              <a:t>покажчик теж </a:t>
            </a:r>
            <a:r>
              <a:rPr lang="uk-UA" dirty="0" err="1" smtClean="0"/>
              <a:t>перепризначається</a:t>
            </a:r>
            <a:r>
              <a:rPr lang="uk-UA" dirty="0" smtClean="0"/>
              <a:t> на неї.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Операції над чергами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50807" y="2993262"/>
            <a:ext cx="501809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(insert-queue! queue item)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let ((new-pair (cons item ’())))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((empty-queue? queue)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set-front-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</a:t>
            </a:r>
            <a:r>
              <a:rPr lang="en-US" dirty="0" smtClean="0">
                <a:solidFill>
                  <a:srgbClr val="0000CC"/>
                </a:solidFill>
              </a:rPr>
              <a:t>queue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</a:t>
            </a:r>
            <a:r>
              <a:rPr lang="en-US" dirty="0" err="1">
                <a:solidFill>
                  <a:srgbClr val="0000CC"/>
                </a:solidFill>
              </a:rPr>
              <a:t>cdr</a:t>
            </a:r>
            <a:r>
              <a:rPr lang="en-US" dirty="0">
                <a:solidFill>
                  <a:srgbClr val="0000CC"/>
                </a:solidFill>
              </a:rPr>
              <a:t>! (rear-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 queue)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set-rear-</a:t>
            </a:r>
            <a:r>
              <a:rPr lang="en-US" dirty="0" err="1">
                <a:solidFill>
                  <a:srgbClr val="0000CC"/>
                </a:solidFill>
              </a:rPr>
              <a:t>ptr</a:t>
            </a:r>
            <a:r>
              <a:rPr lang="en-US" dirty="0">
                <a:solidFill>
                  <a:srgbClr val="0000CC"/>
                </a:solidFill>
              </a:rPr>
              <a:t>! queue new-pair)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</a:t>
            </a:r>
            <a:r>
              <a:rPr lang="en-US" dirty="0" smtClean="0">
                <a:solidFill>
                  <a:srgbClr val="0000CC"/>
                </a:solidFill>
              </a:rPr>
              <a:t>queue</a:t>
            </a:r>
            <a:r>
              <a:rPr lang="en-US" dirty="0">
                <a:solidFill>
                  <a:srgbClr val="0000CC"/>
                </a:solidFill>
              </a:rPr>
              <a:t>))))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613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171" y="1011611"/>
            <a:ext cx="8947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знищити елемент в голові черги, </a:t>
            </a:r>
            <a:r>
              <a:rPr lang="uk-UA" dirty="0" smtClean="0"/>
              <a:t>просто переставляється головний покажчик </a:t>
            </a:r>
            <a:r>
              <a:rPr lang="uk-UA" dirty="0"/>
              <a:t>на другий елемент черги, а його можна знайти в </a:t>
            </a:r>
            <a:r>
              <a:rPr lang="uk-UA" dirty="0" err="1">
                <a:solidFill>
                  <a:srgbClr val="0000CC"/>
                </a:solidFill>
              </a:rPr>
              <a:t>cdr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першого елемента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47504" y="16490"/>
            <a:ext cx="76094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Операції над чергами</a:t>
            </a:r>
            <a:endParaRPr lang="uk-UA" sz="32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12" y="1657942"/>
            <a:ext cx="5842001" cy="20097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81895" y="3859828"/>
            <a:ext cx="6591783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(delete-queue! queue)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((empty-queue? queue)</a:t>
            </a:r>
          </a:p>
          <a:p>
            <a:r>
              <a:rPr lang="ru-RU" dirty="0" smtClean="0">
                <a:solidFill>
                  <a:srgbClr val="0000CC"/>
                </a:solidFill>
              </a:rPr>
              <a:t>                (</a:t>
            </a:r>
            <a:r>
              <a:rPr lang="ru-RU" dirty="0" err="1">
                <a:solidFill>
                  <a:srgbClr val="0000CC"/>
                </a:solidFill>
              </a:rPr>
              <a:t>error</a:t>
            </a:r>
            <a:r>
              <a:rPr lang="ru-RU" dirty="0">
                <a:solidFill>
                  <a:srgbClr val="0000CC"/>
                </a:solidFill>
              </a:rPr>
              <a:t> "DELETE! вызвана с пустой очередью" </a:t>
            </a:r>
            <a:r>
              <a:rPr lang="ru-RU" dirty="0" err="1">
                <a:solidFill>
                  <a:srgbClr val="0000CC"/>
                </a:solidFill>
              </a:rPr>
              <a:t>queue</a:t>
            </a:r>
            <a:r>
              <a:rPr lang="ru-RU" dirty="0">
                <a:solidFill>
                  <a:srgbClr val="0000CC"/>
                </a:solidFill>
              </a:rPr>
              <a:t>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else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</a:t>
            </a:r>
            <a:r>
              <a:rPr lang="fr-FR" dirty="0" smtClean="0">
                <a:solidFill>
                  <a:srgbClr val="0000CC"/>
                </a:solidFill>
              </a:rPr>
              <a:t>(</a:t>
            </a:r>
            <a:r>
              <a:rPr lang="fr-FR" dirty="0">
                <a:solidFill>
                  <a:srgbClr val="0000CC"/>
                </a:solidFill>
              </a:rPr>
              <a:t>set-front-ptr! queue (cdr (front-ptr queue)))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</a:t>
            </a:r>
            <a:r>
              <a:rPr lang="en-US" dirty="0" smtClean="0">
                <a:solidFill>
                  <a:srgbClr val="0000CC"/>
                </a:solidFill>
              </a:rPr>
              <a:t>queue</a:t>
            </a:r>
            <a:r>
              <a:rPr lang="en-US" dirty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7868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87868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Зміст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285" y="1128664"/>
            <a:ext cx="88767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Внутрішні змінні </a:t>
            </a:r>
            <a:r>
              <a:rPr lang="uk-UA" sz="2400" b="1" dirty="0" smtClean="0"/>
              <a:t>стану: </a:t>
            </a:r>
          </a:p>
          <a:p>
            <a:r>
              <a:rPr lang="uk-UA" sz="2400" b="1" dirty="0"/>
              <a:t> </a:t>
            </a:r>
            <a:r>
              <a:rPr lang="uk-UA" sz="2400" b="1" dirty="0" smtClean="0"/>
              <a:t>      Форма </a:t>
            </a:r>
            <a:r>
              <a:rPr lang="en-US" sz="2400" b="1" dirty="0"/>
              <a:t>set</a:t>
            </a:r>
            <a:r>
              <a:rPr lang="en-US" sz="2400" b="1" dirty="0" smtClean="0"/>
              <a:t>!</a:t>
            </a:r>
            <a:endParaRPr lang="uk-UA" sz="2400" b="1" dirty="0" smtClean="0"/>
          </a:p>
          <a:p>
            <a:r>
              <a:rPr lang="uk-UA" sz="2400" b="1" dirty="0" smtClean="0"/>
              <a:t>       Форма </a:t>
            </a:r>
            <a:r>
              <a:rPr lang="en-US" sz="2400" b="1" dirty="0"/>
              <a:t>begin</a:t>
            </a:r>
            <a:endParaRPr lang="uk-UA" sz="2400" b="1" dirty="0"/>
          </a:p>
          <a:p>
            <a:r>
              <a:rPr lang="uk-UA" sz="2400" b="1" dirty="0"/>
              <a:t>Моделювання банківських операцій. </a:t>
            </a:r>
            <a:r>
              <a:rPr lang="uk-UA" sz="2400" b="1" dirty="0" smtClean="0"/>
              <a:t>Приклад</a:t>
            </a:r>
            <a:endParaRPr lang="en-US" sz="2400" b="1" dirty="0" smtClean="0"/>
          </a:p>
          <a:p>
            <a:r>
              <a:rPr lang="uk-UA" sz="2400" b="1" dirty="0"/>
              <a:t>Метод  Монте-Карло. </a:t>
            </a:r>
            <a:r>
              <a:rPr lang="uk-UA" sz="2400" b="1" dirty="0" smtClean="0"/>
              <a:t>Приклад</a:t>
            </a:r>
            <a:endParaRPr lang="en-US" sz="2400" b="1" dirty="0" smtClean="0"/>
          </a:p>
          <a:p>
            <a:r>
              <a:rPr lang="uk-UA" sz="2400" b="1" dirty="0" smtClean="0"/>
              <a:t>Переваги та недоліки, </a:t>
            </a:r>
            <a:r>
              <a:rPr lang="uk-UA" sz="2400" b="1" dirty="0"/>
              <a:t>пов'язані з введенням присвоювання</a:t>
            </a:r>
          </a:p>
          <a:p>
            <a:r>
              <a:rPr lang="uk-UA" sz="2400" b="1" dirty="0" err="1"/>
              <a:t>Спискова</a:t>
            </a:r>
            <a:r>
              <a:rPr lang="uk-UA" sz="2400" b="1" dirty="0"/>
              <a:t> структура, що </a:t>
            </a:r>
            <a:r>
              <a:rPr lang="uk-UA" sz="2400" b="1" dirty="0" smtClean="0"/>
              <a:t>змінюється</a:t>
            </a:r>
          </a:p>
          <a:p>
            <a:r>
              <a:rPr lang="uk-UA" sz="2400" b="1" dirty="0"/>
              <a:t>Подання </a:t>
            </a:r>
            <a:r>
              <a:rPr lang="uk-UA" sz="2400" b="1" dirty="0" smtClean="0"/>
              <a:t>черг</a:t>
            </a:r>
          </a:p>
          <a:p>
            <a:r>
              <a:rPr lang="uk-UA" sz="2400" b="1" dirty="0"/>
              <a:t>Операції над </a:t>
            </a:r>
            <a:r>
              <a:rPr lang="uk-UA" sz="2400" b="1" dirty="0" smtClean="0"/>
              <a:t>чергами</a:t>
            </a:r>
          </a:p>
          <a:p>
            <a:r>
              <a:rPr lang="uk-UA" sz="2400" b="1" dirty="0"/>
              <a:t>Подання </a:t>
            </a:r>
            <a:r>
              <a:rPr lang="uk-UA" sz="2400" b="1" dirty="0" smtClean="0"/>
              <a:t>таблиць</a:t>
            </a:r>
          </a:p>
          <a:p>
            <a:r>
              <a:rPr lang="uk-UA" sz="2400" b="1" dirty="0"/>
              <a:t>Операції над таблицями </a:t>
            </a:r>
          </a:p>
          <a:p>
            <a:endParaRPr lang="uk-UA" sz="2400" b="1" dirty="0"/>
          </a:p>
          <a:p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Джерела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62335"/>
            <a:ext cx="91164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2000" dirty="0" smtClean="0"/>
              <a:t>1. </a:t>
            </a:r>
            <a:r>
              <a:rPr lang="en-US" sz="2000" dirty="0" smtClean="0"/>
              <a:t>Harold Abelson</a:t>
            </a:r>
            <a:r>
              <a:rPr lang="uk-UA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Gerald Jay </a:t>
            </a:r>
            <a:r>
              <a:rPr lang="en-US" sz="2000" dirty="0" err="1" smtClean="0"/>
              <a:t>Sussman</a:t>
            </a:r>
            <a:r>
              <a:rPr lang="uk-UA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Julie </a:t>
            </a:r>
            <a:r>
              <a:rPr lang="en-US" sz="2000" dirty="0" err="1" smtClean="0"/>
              <a:t>Sussman</a:t>
            </a:r>
            <a:r>
              <a:rPr lang="uk-UA" sz="2000" dirty="0" smtClean="0"/>
              <a:t>. </a:t>
            </a:r>
            <a:r>
              <a:rPr lang="en-US" sz="2000" dirty="0"/>
              <a:t>Structure and Interpretation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of Computer </a:t>
            </a:r>
            <a:r>
              <a:rPr lang="en-US" sz="2000" dirty="0" smtClean="0"/>
              <a:t>Programs</a:t>
            </a:r>
            <a:r>
              <a:rPr lang="uk-UA" sz="2000" dirty="0" smtClean="0"/>
              <a:t>. </a:t>
            </a:r>
            <a:r>
              <a:rPr lang="en-US" sz="2000" dirty="0"/>
              <a:t>The MIT </a:t>
            </a:r>
            <a:r>
              <a:rPr lang="en-US" sz="2000" dirty="0" smtClean="0"/>
              <a:t>Press</a:t>
            </a:r>
            <a:r>
              <a:rPr lang="uk-UA" sz="2000" dirty="0" smtClean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 smtClean="0"/>
              <a:t>Абельсон</a:t>
            </a:r>
            <a:r>
              <a:rPr lang="uk-UA" sz="2000" dirty="0" smtClean="0"/>
              <a:t>, Джеральд </a:t>
            </a:r>
            <a:r>
              <a:rPr lang="uk-UA" sz="2000" dirty="0" err="1" smtClean="0"/>
              <a:t>Джей</a:t>
            </a:r>
            <a:r>
              <a:rPr lang="uk-UA" sz="2000" dirty="0" smtClean="0"/>
              <a:t> </a:t>
            </a:r>
            <a:r>
              <a:rPr lang="uk-UA" sz="2000" dirty="0" err="1" smtClean="0"/>
              <a:t>Сассман</a:t>
            </a:r>
            <a:r>
              <a:rPr lang="uk-UA" sz="2000" dirty="0" smtClean="0"/>
              <a:t>, </a:t>
            </a:r>
            <a:r>
              <a:rPr lang="uk-UA" sz="2000" dirty="0" err="1" smtClean="0"/>
              <a:t>Джули</a:t>
            </a:r>
            <a:r>
              <a:rPr lang="uk-UA" sz="2000" dirty="0" smtClean="0"/>
              <a:t> </a:t>
            </a:r>
            <a:r>
              <a:rPr lang="uk-UA" sz="2000" dirty="0" err="1" smtClean="0"/>
              <a:t>Сассман</a:t>
            </a:r>
            <a:r>
              <a:rPr lang="uk-UA" sz="2000" dirty="0" smtClean="0"/>
              <a:t>. </a:t>
            </a:r>
            <a:r>
              <a:rPr lang="uk-UA" sz="2000" dirty="0"/>
              <a:t>Структура и </a:t>
            </a:r>
            <a:r>
              <a:rPr lang="uk-UA" sz="2000" dirty="0" err="1" smtClean="0"/>
              <a:t>интерпретация</a:t>
            </a:r>
            <a:r>
              <a:rPr lang="uk-UA" sz="2000" dirty="0" smtClean="0"/>
              <a:t> </a:t>
            </a:r>
            <a:r>
              <a:rPr lang="uk-UA" sz="2000" dirty="0" err="1" smtClean="0"/>
              <a:t>компьютерных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</a:t>
            </a:r>
            <a:r>
              <a:rPr lang="uk-UA" sz="2000" dirty="0" smtClean="0"/>
              <a:t>.</a:t>
            </a:r>
            <a:endParaRPr lang="uk-UA" sz="2000" dirty="0"/>
          </a:p>
          <a:p>
            <a:pPr>
              <a:spcAft>
                <a:spcPts val="600"/>
              </a:spcAft>
            </a:pPr>
            <a:r>
              <a:rPr lang="uk-UA" sz="2000" dirty="0" smtClean="0"/>
              <a:t>«</a:t>
            </a:r>
            <a:r>
              <a:rPr lang="uk-UA" sz="2000" dirty="0" err="1" smtClean="0"/>
              <a:t>Добросвет</a:t>
            </a:r>
            <a:r>
              <a:rPr lang="uk-UA" sz="2000" dirty="0" smtClean="0"/>
              <a:t>», </a:t>
            </a:r>
            <a:r>
              <a:rPr lang="uk-UA" sz="2000" dirty="0"/>
              <a:t>2006</a:t>
            </a:r>
            <a:r>
              <a:rPr lang="uk-UA" sz="2000" dirty="0" smtClean="0"/>
              <a:t>) </a:t>
            </a:r>
          </a:p>
          <a:p>
            <a:pPr>
              <a:spcAft>
                <a:spcPts val="600"/>
              </a:spcAft>
            </a:pPr>
            <a:r>
              <a:rPr lang="uk-UA" sz="2000" dirty="0" smtClean="0"/>
              <a:t>2. </a:t>
            </a:r>
            <a:r>
              <a:rPr lang="uk-UA" sz="2000" dirty="0" err="1" smtClean="0"/>
              <a:t>Филд</a:t>
            </a:r>
            <a:r>
              <a:rPr lang="uk-UA" sz="2000" dirty="0" smtClean="0"/>
              <a:t>. А., </a:t>
            </a:r>
            <a:r>
              <a:rPr lang="uk-UA" sz="2000" dirty="0" err="1" smtClean="0"/>
              <a:t>Харрисон</a:t>
            </a:r>
            <a:r>
              <a:rPr lang="uk-UA" sz="2000" dirty="0" smtClean="0"/>
              <a:t>  П. </a:t>
            </a:r>
            <a:r>
              <a:rPr lang="uk-UA" sz="2000" dirty="0" err="1" smtClean="0"/>
              <a:t>Функциональное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программирование</a:t>
            </a:r>
            <a:r>
              <a:rPr lang="uk-UA" sz="2000" dirty="0" smtClean="0"/>
              <a:t>. –М.: «Мир», 1993</a:t>
            </a:r>
          </a:p>
          <a:p>
            <a:pPr>
              <a:spcAft>
                <a:spcPts val="600"/>
              </a:spcAft>
            </a:pPr>
            <a:r>
              <a:rPr lang="uk-UA" sz="2000" dirty="0" smtClean="0"/>
              <a:t>3.</a:t>
            </a:r>
            <a:r>
              <a:rPr lang="ru-RU" sz="2000" dirty="0"/>
              <a:t> </a:t>
            </a:r>
            <a:r>
              <a:rPr lang="ru-RU" sz="2000" dirty="0" smtClean="0"/>
              <a:t>Городня Л. Введение </a:t>
            </a:r>
            <a:r>
              <a:rPr lang="ru-RU" sz="2000" dirty="0"/>
              <a:t>программирование на языке </a:t>
            </a:r>
            <a:r>
              <a:rPr lang="ru-RU" sz="2000" dirty="0" smtClean="0"/>
              <a:t>Лисп. </a:t>
            </a:r>
            <a:r>
              <a:rPr lang="en-US" sz="2000" dirty="0" smtClean="0"/>
              <a:t>http</a:t>
            </a:r>
            <a:r>
              <a:rPr lang="en-US" sz="2000" dirty="0"/>
              <a:t>://ict.edu.ru/ft/005133/prog_lisp.pdf</a:t>
            </a:r>
            <a:r>
              <a:rPr lang="uk-UA" sz="2000" dirty="0" smtClean="0"/>
              <a:t>     </a:t>
            </a:r>
          </a:p>
          <a:p>
            <a:pPr>
              <a:spcAft>
                <a:spcPts val="600"/>
              </a:spcAft>
            </a:pPr>
            <a:r>
              <a:rPr lang="uk-UA" sz="2000" dirty="0" smtClean="0"/>
              <a:t>4. </a:t>
            </a:r>
            <a:r>
              <a:rPr lang="uk-UA" sz="2000" dirty="0" err="1" smtClean="0"/>
              <a:t>Хювенен</a:t>
            </a:r>
            <a:r>
              <a:rPr lang="uk-UA" sz="2000" dirty="0" smtClean="0"/>
              <a:t> Э.  </a:t>
            </a:r>
            <a:r>
              <a:rPr lang="uk-UA" sz="2000" dirty="0" err="1" smtClean="0"/>
              <a:t>Сеппянен</a:t>
            </a:r>
            <a:r>
              <a:rPr lang="uk-UA" sz="2000" dirty="0" smtClean="0"/>
              <a:t> И. Мир </a:t>
            </a:r>
            <a:r>
              <a:rPr lang="uk-UA" sz="2000" dirty="0" err="1" smtClean="0"/>
              <a:t>Лиспа</a:t>
            </a:r>
            <a:r>
              <a:rPr lang="uk-UA" sz="2000" dirty="0" smtClean="0"/>
              <a:t>. Т.1. </a:t>
            </a:r>
            <a:r>
              <a:rPr lang="uk-UA" sz="2000" dirty="0" err="1" smtClean="0"/>
              <a:t>Введение</a:t>
            </a:r>
            <a:r>
              <a:rPr lang="uk-UA" sz="2000" dirty="0" smtClean="0"/>
              <a:t> в </a:t>
            </a:r>
            <a:r>
              <a:rPr lang="uk-UA" sz="2000" dirty="0" err="1"/>
              <a:t>Л</a:t>
            </a:r>
            <a:r>
              <a:rPr lang="uk-UA" sz="2000" dirty="0" err="1" smtClean="0"/>
              <a:t>исп</a:t>
            </a:r>
            <a:r>
              <a:rPr lang="uk-UA" sz="2000" dirty="0" smtClean="0"/>
              <a:t> и </a:t>
            </a:r>
            <a:r>
              <a:rPr lang="uk-UA" sz="2000" dirty="0" err="1" smtClean="0"/>
              <a:t>функциональное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программирование</a:t>
            </a:r>
            <a:r>
              <a:rPr lang="uk-UA" sz="2000" dirty="0" smtClean="0"/>
              <a:t>. 1990 </a:t>
            </a:r>
            <a:r>
              <a:rPr lang="en-US" sz="2000" dirty="0" smtClean="0">
                <a:hlinkClick r:id="rId2"/>
              </a:rPr>
              <a:t>bydlokoder.ru/</a:t>
            </a:r>
            <a:r>
              <a:rPr lang="en-US" sz="2000" dirty="0" err="1" smtClean="0">
                <a:hlinkClick r:id="rId2"/>
              </a:rPr>
              <a:t>index.php?p</a:t>
            </a:r>
            <a:r>
              <a:rPr lang="en-US" sz="2000" dirty="0" smtClean="0">
                <a:hlinkClick r:id="rId2"/>
              </a:rPr>
              <a:t>=</a:t>
            </a:r>
            <a:r>
              <a:rPr lang="en-US" sz="2000" dirty="0" err="1" smtClean="0">
                <a:hlinkClick r:id="rId2"/>
              </a:rPr>
              <a:t>books_LISP</a:t>
            </a:r>
            <a:endParaRPr lang="uk-UA" sz="2000" dirty="0" smtClean="0">
              <a:hlinkClick r:id="rId2"/>
            </a:endParaRPr>
          </a:p>
          <a:p>
            <a:pPr fontAlgn="base">
              <a:spcAft>
                <a:spcPts val="600"/>
              </a:spcAft>
            </a:pPr>
            <a:r>
              <a:rPr lang="uk-UA" sz="2000" dirty="0" smtClean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 smtClean="0"/>
              <a:t>Кеннек</a:t>
            </a:r>
            <a:r>
              <a:rPr lang="ru-RU" sz="2000" b="1" i="1" dirty="0" smtClean="0"/>
              <a:t>. </a:t>
            </a:r>
            <a:r>
              <a:rPr lang="ru-RU" sz="2000" dirty="0" smtClean="0"/>
              <a:t>Интерпретация Лиспа </a:t>
            </a:r>
            <a:r>
              <a:rPr lang="ru-RU" sz="2000" dirty="0"/>
              <a:t>и </a:t>
            </a:r>
            <a:r>
              <a:rPr lang="ru-RU" sz="2000" dirty="0" err="1" smtClean="0"/>
              <a:t>Scheme</a:t>
            </a:r>
            <a:r>
              <a:rPr lang="ru-RU" sz="2000" dirty="0" smtClean="0"/>
              <a:t>. </a:t>
            </a:r>
            <a:r>
              <a:rPr lang="ru-RU" sz="2000" dirty="0" err="1" smtClean="0"/>
              <a:t>Електронний</a:t>
            </a:r>
            <a:r>
              <a:rPr lang="ru-RU" sz="2000" dirty="0" smtClean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</a:t>
            </a:r>
            <a:r>
              <a:rPr lang="en-US" sz="2000" dirty="0" smtClean="0">
                <a:hlinkClick r:id="rId3"/>
              </a:rPr>
              <a:t>/</a:t>
            </a:r>
            <a:r>
              <a:rPr lang="uk-UA" sz="2000" dirty="0" smtClean="0"/>
              <a:t> </a:t>
            </a:r>
            <a:endParaRPr lang="ru-RU" sz="2000" dirty="0"/>
          </a:p>
          <a:p>
            <a:pPr>
              <a:spcAft>
                <a:spcPts val="600"/>
              </a:spcAft>
            </a:pPr>
            <a:endParaRPr lang="en-US" sz="2000" dirty="0">
              <a:hlinkClick r:id="rId2"/>
            </a:endParaRPr>
          </a:p>
          <a:p>
            <a:pPr>
              <a:spcAft>
                <a:spcPts val="600"/>
              </a:spcAft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3289" y="1667740"/>
            <a:ext cx="3571875" cy="23860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smtClean="0"/>
              <a:t>доц. 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779" y="1013629"/>
            <a:ext cx="87648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Кожен обчислювальний об'єкт повинен містити власні внутрішні змінні стану (</a:t>
            </a:r>
            <a:r>
              <a:rPr lang="uk-UA" dirty="0" err="1"/>
              <a:t>local</a:t>
            </a:r>
            <a:r>
              <a:rPr lang="uk-UA" dirty="0"/>
              <a:t> </a:t>
            </a:r>
            <a:r>
              <a:rPr lang="uk-UA" dirty="0" err="1"/>
              <a:t>state</a:t>
            </a:r>
            <a:r>
              <a:rPr lang="uk-UA" dirty="0"/>
              <a:t> </a:t>
            </a:r>
            <a:r>
              <a:rPr lang="uk-UA" dirty="0" err="1"/>
              <a:t>variables</a:t>
            </a:r>
            <a:r>
              <a:rPr lang="uk-UA" dirty="0"/>
              <a:t>), що описують стан реального об'єкта. Оскільки об'єкти в </a:t>
            </a:r>
            <a:r>
              <a:rPr lang="ru-RU" dirty="0" err="1" smtClean="0"/>
              <a:t>систекмы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uk-UA" dirty="0" smtClean="0"/>
              <a:t>моделюється, </a:t>
            </a:r>
            <a:r>
              <a:rPr lang="uk-UA" dirty="0"/>
              <a:t>змінюються з часом, змінні стану відповідних обчислювальних об'єктів також повинні змінюватися.</a:t>
            </a:r>
          </a:p>
          <a:p>
            <a:r>
              <a:rPr lang="uk-UA" dirty="0"/>
              <a:t>Якщо </a:t>
            </a:r>
            <a:r>
              <a:rPr lang="uk-UA" dirty="0" smtClean="0"/>
              <a:t>потрібно моделювати змінні стану </a:t>
            </a:r>
            <a:r>
              <a:rPr lang="uk-UA" dirty="0"/>
              <a:t>звичайними символічними іменами в мові програмування, в </a:t>
            </a:r>
            <a:r>
              <a:rPr lang="uk-UA" dirty="0" smtClean="0"/>
              <a:t>ній </a:t>
            </a:r>
            <a:r>
              <a:rPr lang="uk-UA" dirty="0"/>
              <a:t>повинен бути </a:t>
            </a:r>
            <a:r>
              <a:rPr lang="uk-UA" b="1" dirty="0"/>
              <a:t>оператор присвоювання </a:t>
            </a:r>
            <a:r>
              <a:rPr lang="uk-UA" dirty="0"/>
              <a:t>(</a:t>
            </a:r>
            <a:r>
              <a:rPr lang="uk-UA" dirty="0" err="1"/>
              <a:t>assignment</a:t>
            </a:r>
            <a:r>
              <a:rPr lang="uk-UA" dirty="0"/>
              <a:t> </a:t>
            </a:r>
            <a:r>
              <a:rPr lang="uk-UA" dirty="0" err="1"/>
              <a:t>operator</a:t>
            </a:r>
            <a:r>
              <a:rPr lang="uk-UA" dirty="0"/>
              <a:t>), який дозволяв </a:t>
            </a:r>
            <a:r>
              <a:rPr lang="uk-UA" dirty="0" smtClean="0"/>
              <a:t>би змінювати </a:t>
            </a:r>
            <a:r>
              <a:rPr lang="uk-UA" dirty="0"/>
              <a:t>значення, пов'язане з ім'ям.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56304" y="0"/>
            <a:ext cx="4708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Внутрішні змінні стану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8777" y="3591364"/>
            <a:ext cx="8764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Для виконання присвоєння використовується </a:t>
            </a:r>
            <a:r>
              <a:rPr lang="uk-UA" dirty="0"/>
              <a:t>особлива форма </a:t>
            </a:r>
            <a:r>
              <a:rPr lang="uk-UA" dirty="0" err="1" smtClean="0">
                <a:solidFill>
                  <a:srgbClr val="0000CC"/>
                </a:solidFill>
              </a:rPr>
              <a:t>set</a:t>
            </a:r>
            <a:r>
              <a:rPr lang="uk-UA" dirty="0" smtClean="0">
                <a:solidFill>
                  <a:srgbClr val="0000CC"/>
                </a:solidFill>
              </a:rPr>
              <a:t>!, </a:t>
            </a:r>
            <a:r>
              <a:rPr lang="uk-UA" dirty="0"/>
              <a:t>синтаксис якої </a:t>
            </a:r>
            <a:r>
              <a:rPr lang="uk-UA" dirty="0" smtClean="0"/>
              <a:t> такий:</a:t>
            </a:r>
            <a:endParaRPr lang="uk-UA" dirty="0"/>
          </a:p>
          <a:p>
            <a:pPr algn="ctr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uk-UA" dirty="0" err="1" smtClean="0">
                <a:solidFill>
                  <a:srgbClr val="0000CC"/>
                </a:solidFill>
              </a:rPr>
              <a:t>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err="1" smtClean="0">
                <a:solidFill>
                  <a:srgbClr val="0000CC"/>
                </a:solidFill>
              </a:rPr>
              <a:t>ім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smtClean="0">
                <a:solidFill>
                  <a:srgbClr val="0000CC"/>
                </a:solidFill>
              </a:rPr>
              <a:t>я</a:t>
            </a:r>
            <a:r>
              <a:rPr lang="en-US" dirty="0" smtClean="0">
                <a:solidFill>
                  <a:srgbClr val="0000CC"/>
                </a:solidFill>
              </a:rPr>
              <a:t>&gt;  &lt;</a:t>
            </a:r>
            <a:r>
              <a:rPr lang="uk-UA" dirty="0" smtClean="0">
                <a:solidFill>
                  <a:srgbClr val="0000CC"/>
                </a:solidFill>
              </a:rPr>
              <a:t>нове-значення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)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/>
              <a:t>Тут 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00CC"/>
                </a:solidFill>
              </a:rPr>
              <a:t>i</a:t>
            </a:r>
            <a:r>
              <a:rPr lang="uk-UA" dirty="0" smtClean="0">
                <a:solidFill>
                  <a:srgbClr val="0000CC"/>
                </a:solidFill>
              </a:rPr>
              <a:t>м</a:t>
            </a:r>
            <a:r>
              <a:rPr lang="en-US" dirty="0" smtClean="0">
                <a:solidFill>
                  <a:srgbClr val="0000CC"/>
                </a:solidFill>
              </a:rPr>
              <a:t>’</a:t>
            </a:r>
            <a:r>
              <a:rPr lang="uk-UA" dirty="0" smtClean="0">
                <a:solidFill>
                  <a:srgbClr val="0000CC"/>
                </a:solidFill>
              </a:rPr>
              <a:t>я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- символ, а </a:t>
            </a:r>
            <a:r>
              <a:rPr lang="en-US" dirty="0" smtClean="0"/>
              <a:t>&lt;</a:t>
            </a:r>
            <a:r>
              <a:rPr lang="uk-UA" dirty="0" smtClean="0">
                <a:solidFill>
                  <a:srgbClr val="0000CC"/>
                </a:solidFill>
              </a:rPr>
              <a:t>нове-значення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- </a:t>
            </a:r>
            <a:r>
              <a:rPr lang="uk-UA" dirty="0" smtClean="0"/>
              <a:t>довільний вираз. 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uk-UA" dirty="0" err="1" smtClean="0">
                <a:solidFill>
                  <a:srgbClr val="0000CC"/>
                </a:solidFill>
              </a:rPr>
              <a:t>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замінює значення </a:t>
            </a:r>
            <a:r>
              <a:rPr lang="en-US" dirty="0" smtClean="0"/>
              <a:t>&lt;</a:t>
            </a:r>
            <a:r>
              <a:rPr lang="uk-UA" dirty="0" smtClean="0">
                <a:solidFill>
                  <a:srgbClr val="0000CC"/>
                </a:solidFill>
              </a:rPr>
              <a:t>імені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на результат, отриманий при обчисленні </a:t>
            </a:r>
            <a:r>
              <a:rPr lang="en-US" dirty="0" smtClean="0"/>
              <a:t>&lt;</a:t>
            </a:r>
            <a:r>
              <a:rPr lang="uk-UA" dirty="0" smtClean="0"/>
              <a:t>но</a:t>
            </a:r>
            <a:r>
              <a:rPr lang="uk-UA" dirty="0" smtClean="0">
                <a:solidFill>
                  <a:srgbClr val="0000CC"/>
                </a:solidFill>
              </a:rPr>
              <a:t>вого-значення</a:t>
            </a:r>
            <a:r>
              <a:rPr lang="en-US" dirty="0" smtClean="0"/>
              <a:t>&gt;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Ім'я </a:t>
            </a:r>
            <a:r>
              <a:rPr lang="uk-UA" dirty="0" err="1">
                <a:solidFill>
                  <a:srgbClr val="0000CC"/>
                </a:solidFill>
              </a:rPr>
              <a:t>set</a:t>
            </a:r>
            <a:r>
              <a:rPr lang="uk-UA" dirty="0">
                <a:solidFill>
                  <a:srgbClr val="0000CC"/>
                </a:solidFill>
              </a:rPr>
              <a:t>! </a:t>
            </a:r>
            <a:r>
              <a:rPr lang="uk-UA" dirty="0"/>
              <a:t>відображає </a:t>
            </a:r>
            <a:r>
              <a:rPr lang="uk-UA" dirty="0" smtClean="0"/>
              <a:t>угоду, що прийнята </a:t>
            </a:r>
            <a:r>
              <a:rPr lang="uk-UA" dirty="0"/>
              <a:t>в </a:t>
            </a:r>
            <a:r>
              <a:rPr lang="uk-UA" dirty="0" err="1"/>
              <a:t>Scheme</a:t>
            </a:r>
            <a:r>
              <a:rPr lang="uk-UA" dirty="0"/>
              <a:t>: </a:t>
            </a:r>
            <a:r>
              <a:rPr lang="uk-UA" dirty="0" smtClean="0"/>
              <a:t>операціям, </a:t>
            </a:r>
            <a:r>
              <a:rPr lang="uk-UA" dirty="0"/>
              <a:t>які змінюють значення змінних (або структури </a:t>
            </a:r>
            <a:r>
              <a:rPr lang="uk-UA" dirty="0" smtClean="0"/>
              <a:t>даних) , даються </a:t>
            </a:r>
            <a:r>
              <a:rPr lang="uk-UA" dirty="0"/>
              <a:t>імена </a:t>
            </a:r>
            <a:r>
              <a:rPr lang="uk-UA" b="1" dirty="0"/>
              <a:t>зі знаком оклику </a:t>
            </a:r>
            <a:r>
              <a:rPr lang="uk-UA" dirty="0"/>
              <a:t>на кінці. Це нагадує угоду називати предикати іменами, які закінчуються на знак </a:t>
            </a:r>
            <a:r>
              <a:rPr lang="uk-UA" dirty="0" smtClean="0"/>
              <a:t>запитання.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847171" y="3016405"/>
            <a:ext cx="16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Форма </a:t>
            </a:r>
            <a:r>
              <a:rPr lang="en-US" sz="2400" b="1" dirty="0" smtClean="0"/>
              <a:t>set!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18497905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209" y="922636"/>
            <a:ext cx="9054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У </a:t>
            </a:r>
            <a:r>
              <a:rPr lang="uk-UA" dirty="0"/>
              <a:t>загальному випадку обчислення виразу</a:t>
            </a:r>
          </a:p>
          <a:p>
            <a:pPr algn="ctr"/>
            <a:r>
              <a:rPr lang="uk-UA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uk-UA" dirty="0" err="1" smtClean="0">
                <a:solidFill>
                  <a:srgbClr val="0000CC"/>
                </a:solidFill>
              </a:rPr>
              <a:t>egin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&lt;</a:t>
            </a:r>
            <a:r>
              <a:rPr lang="uk-UA" dirty="0" smtClean="0">
                <a:solidFill>
                  <a:srgbClr val="0000CC"/>
                </a:solidFill>
              </a:rPr>
              <a:t>вира</a:t>
            </a:r>
            <a:r>
              <a:rPr lang="ru-RU" dirty="0" smtClean="0">
                <a:solidFill>
                  <a:srgbClr val="0000CC"/>
                </a:solidFill>
              </a:rPr>
              <a:t>з</a:t>
            </a:r>
            <a:r>
              <a:rPr lang="uk-UA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 &lt;</a:t>
            </a:r>
            <a:r>
              <a:rPr lang="uk-UA" dirty="0" smtClean="0">
                <a:solidFill>
                  <a:srgbClr val="0000CC"/>
                </a:solidFill>
              </a:rPr>
              <a:t>вираз2</a:t>
            </a:r>
            <a:r>
              <a:rPr lang="en-US" dirty="0" smtClean="0">
                <a:solidFill>
                  <a:srgbClr val="0000CC"/>
                </a:solidFill>
              </a:rPr>
              <a:t>&gt;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>
                <a:solidFill>
                  <a:srgbClr val="0000CC"/>
                </a:solidFill>
              </a:rPr>
              <a:t>...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uk-UA" dirty="0" smtClean="0">
                <a:solidFill>
                  <a:srgbClr val="0000CC"/>
                </a:solidFill>
              </a:rPr>
              <a:t>вираз</a:t>
            </a:r>
            <a:r>
              <a:rPr lang="en-US" dirty="0" smtClean="0">
                <a:solidFill>
                  <a:srgbClr val="0000CC"/>
                </a:solidFill>
              </a:rPr>
              <a:t>k&gt;</a:t>
            </a:r>
            <a:r>
              <a:rPr lang="uk-UA" dirty="0" smtClean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/>
              <a:t>призводить </a:t>
            </a:r>
            <a:r>
              <a:rPr lang="uk-UA" dirty="0"/>
              <a:t>до послідовного обчислення виразів від </a:t>
            </a:r>
            <a:r>
              <a:rPr lang="en-US" dirty="0" smtClean="0"/>
              <a:t>&lt;</a:t>
            </a:r>
            <a:r>
              <a:rPr lang="uk-UA" dirty="0" smtClean="0"/>
              <a:t>вираз1</a:t>
            </a:r>
            <a:r>
              <a:rPr lang="en-US" dirty="0" smtClean="0"/>
              <a:t>&gt;</a:t>
            </a:r>
            <a:r>
              <a:rPr lang="uk-UA" dirty="0" smtClean="0"/>
              <a:t> до</a:t>
            </a:r>
            <a:r>
              <a:rPr lang="en-US" dirty="0" smtClean="0"/>
              <a:t> </a:t>
            </a:r>
            <a:r>
              <a:rPr lang="uk-UA" dirty="0"/>
              <a:t> </a:t>
            </a:r>
            <a:r>
              <a:rPr lang="en-US" dirty="0" smtClean="0"/>
              <a:t>&lt;</a:t>
            </a:r>
            <a:r>
              <a:rPr lang="uk-UA" dirty="0" err="1" smtClean="0"/>
              <a:t>виразk</a:t>
            </a:r>
            <a:r>
              <a:rPr lang="en-US" dirty="0" smtClean="0"/>
              <a:t>&gt;</a:t>
            </a:r>
            <a:r>
              <a:rPr lang="uk-UA" dirty="0" smtClean="0"/>
              <a:t>, </a:t>
            </a:r>
            <a:r>
              <a:rPr lang="uk-UA" dirty="0"/>
              <a:t>і значення останнього виразу </a:t>
            </a:r>
            <a:r>
              <a:rPr lang="en-US" dirty="0" smtClean="0"/>
              <a:t>&lt;</a:t>
            </a:r>
            <a:r>
              <a:rPr lang="uk-UA" dirty="0" err="1" smtClean="0"/>
              <a:t>виразk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uk-UA" dirty="0"/>
              <a:t>повертається в якості значення всієї форми </a:t>
            </a:r>
            <a:r>
              <a:rPr lang="uk-UA" dirty="0" err="1" smtClean="0">
                <a:solidFill>
                  <a:srgbClr val="0000CC"/>
                </a:solidFill>
              </a:rPr>
              <a:t>begin</a:t>
            </a:r>
            <a:r>
              <a:rPr lang="uk-UA" dirty="0" smtClean="0"/>
              <a:t>.</a:t>
            </a:r>
          </a:p>
          <a:p>
            <a:r>
              <a:rPr lang="ru-RU" dirty="0" err="1" smtClean="0"/>
              <a:t>Формі</a:t>
            </a:r>
            <a:r>
              <a:rPr lang="ru-RU" dirty="0" smtClean="0"/>
              <a:t> </a:t>
            </a:r>
            <a:r>
              <a:rPr lang="uk-UA" dirty="0" err="1" smtClean="0">
                <a:solidFill>
                  <a:srgbClr val="0000CC"/>
                </a:solidFill>
              </a:rPr>
              <a:t>begin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передує оператор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CC"/>
                </a:solidFill>
              </a:rPr>
              <a:t>f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/>
              <a:t>перевірки</a:t>
            </a:r>
            <a:r>
              <a:rPr lang="ru-RU" dirty="0" smtClean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 :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346344" y="0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Форма </a:t>
            </a:r>
            <a:r>
              <a:rPr lang="en-US" sz="3600" b="1" dirty="0" smtClean="0">
                <a:solidFill>
                  <a:schemeClr val="bg1"/>
                </a:solidFill>
              </a:rPr>
              <a:t>begin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418" y="2587041"/>
            <a:ext cx="4493941" cy="19236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balance 100</a:t>
            </a:r>
            <a:r>
              <a:rPr lang="en-US" sz="1700" dirty="0" smtClean="0">
                <a:solidFill>
                  <a:srgbClr val="0000CC"/>
                </a:solidFill>
              </a:rPr>
              <a:t>)</a:t>
            </a:r>
            <a:endParaRPr lang="uk-UA" sz="1700" dirty="0" smtClean="0">
              <a:solidFill>
                <a:srgbClr val="0000CC"/>
              </a:solidFill>
            </a:endParaRP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(define (withdraw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balance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"Недостатньо грошей </a:t>
            </a:r>
            <a:r>
              <a:rPr lang="uk-UA" sz="1700" dirty="0">
                <a:solidFill>
                  <a:srgbClr val="0000CC"/>
                </a:solidFill>
              </a:rPr>
              <a:t>на </a:t>
            </a:r>
            <a:r>
              <a:rPr lang="uk-UA" sz="1700" dirty="0" smtClean="0">
                <a:solidFill>
                  <a:srgbClr val="0000CC"/>
                </a:solidFill>
              </a:rPr>
              <a:t>рахунку"))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16375" y="2456236"/>
            <a:ext cx="3746810" cy="2185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/>
              <a:t>(withdraw 25)</a:t>
            </a:r>
          </a:p>
          <a:p>
            <a:r>
              <a:rPr lang="uk-UA" sz="1700" i="1" dirty="0">
                <a:solidFill>
                  <a:srgbClr val="FF0000"/>
                </a:solidFill>
              </a:rPr>
              <a:t>75</a:t>
            </a:r>
          </a:p>
          <a:p>
            <a:r>
              <a:rPr lang="en-US" sz="1700" dirty="0"/>
              <a:t>(withdraw 25)</a:t>
            </a:r>
          </a:p>
          <a:p>
            <a:r>
              <a:rPr lang="uk-UA" sz="1700" i="1" dirty="0">
                <a:solidFill>
                  <a:srgbClr val="FF0000"/>
                </a:solidFill>
              </a:rPr>
              <a:t>50</a:t>
            </a:r>
          </a:p>
          <a:p>
            <a:r>
              <a:rPr lang="en-US" sz="1700" dirty="0"/>
              <a:t>(withdraw 60)</a:t>
            </a:r>
          </a:p>
          <a:p>
            <a:r>
              <a:rPr lang="uk-UA" sz="1700" i="1" dirty="0" smtClean="0"/>
              <a:t>"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>
                <a:solidFill>
                  <a:srgbClr val="FF0000"/>
                </a:solidFill>
              </a:rPr>
              <a:t>Недостатньо грошей на рахунку </a:t>
            </a:r>
            <a:r>
              <a:rPr lang="uk-UA" sz="1700" i="1" dirty="0" smtClean="0"/>
              <a:t>"</a:t>
            </a:r>
            <a:endParaRPr lang="uk-UA" sz="1700" i="1" dirty="0"/>
          </a:p>
          <a:p>
            <a:r>
              <a:rPr lang="en-US" sz="1700" dirty="0"/>
              <a:t>(withdraw 15)</a:t>
            </a:r>
          </a:p>
          <a:p>
            <a:r>
              <a:rPr lang="uk-UA" sz="1700" i="1" dirty="0">
                <a:solidFill>
                  <a:srgbClr val="FF0000"/>
                </a:solidFill>
              </a:rPr>
              <a:t>35</a:t>
            </a:r>
            <a:endParaRPr lang="uk-UA" sz="17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605" y="4661411"/>
            <a:ext cx="91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У прикладі використовується змінна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, яка показує залишок грошей на рахунку. Процедура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перевіряє, </a:t>
            </a:r>
            <a:r>
              <a:rPr lang="uk-UA" dirty="0" smtClean="0"/>
              <a:t>чи значення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не </a:t>
            </a:r>
            <a:r>
              <a:rPr lang="uk-UA" dirty="0" smtClean="0"/>
              <a:t>менше за </a:t>
            </a:r>
            <a:r>
              <a:rPr lang="uk-UA" dirty="0"/>
              <a:t>значення аргументу </a:t>
            </a:r>
            <a:r>
              <a:rPr lang="uk-UA" dirty="0" err="1">
                <a:solidFill>
                  <a:srgbClr val="0000CC"/>
                </a:solidFill>
              </a:rPr>
              <a:t>amount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це так,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зменшує значення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на </a:t>
            </a:r>
            <a:r>
              <a:rPr lang="uk-UA" dirty="0" err="1">
                <a:solidFill>
                  <a:srgbClr val="0000CC"/>
                </a:solidFill>
              </a:rPr>
              <a:t>amount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і повертає нове значення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. В іншому випадку </a:t>
            </a:r>
            <a:r>
              <a:rPr lang="uk-UA" dirty="0" smtClean="0"/>
              <a:t>процедура повертає </a:t>
            </a:r>
            <a:r>
              <a:rPr lang="uk-UA" dirty="0"/>
              <a:t>повідомлення «</a:t>
            </a:r>
            <a:r>
              <a:rPr lang="uk-UA" dirty="0">
                <a:solidFill>
                  <a:srgbClr val="0000CC"/>
                </a:solidFill>
              </a:rPr>
              <a:t>Недостатньо грошей на рахунку</a:t>
            </a:r>
            <a:r>
              <a:rPr lang="uk-UA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1470526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56304" y="0"/>
            <a:ext cx="4708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Внутрішні змінні стану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5263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uk-UA" dirty="0" smtClean="0"/>
              <a:t>Змінна </a:t>
            </a:r>
            <a:r>
              <a:rPr lang="uk-UA" dirty="0" err="1" smtClean="0">
                <a:solidFill>
                  <a:srgbClr val="0000CC"/>
                </a:solidFill>
              </a:rPr>
              <a:t>balance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/>
              <a:t>є </a:t>
            </a:r>
            <a:r>
              <a:rPr lang="uk-UA" dirty="0" smtClean="0"/>
              <a:t>змінною, що визначена </a:t>
            </a:r>
            <a:r>
              <a:rPr lang="uk-UA" dirty="0"/>
              <a:t>в глобальному вимірі, і будь-яка процедура може прочитати або змінити її значення. </a:t>
            </a:r>
            <a:r>
              <a:rPr lang="uk-UA" dirty="0" smtClean="0"/>
              <a:t>Потрібно </a:t>
            </a:r>
            <a:r>
              <a:rPr lang="uk-UA" dirty="0"/>
              <a:t>зробити </a:t>
            </a:r>
            <a:r>
              <a:rPr lang="uk-UA" dirty="0" err="1" smtClean="0">
                <a:solidFill>
                  <a:srgbClr val="0000CC"/>
                </a:solidFill>
              </a:rPr>
              <a:t>balance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>внутрішньою змінною </a:t>
            </a:r>
            <a:r>
              <a:rPr lang="uk-UA" dirty="0"/>
              <a:t>для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, так, щоб тільки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>
                <a:solidFill>
                  <a:srgbClr val="0000CC"/>
                </a:solidFill>
              </a:rPr>
              <a:t> </a:t>
            </a:r>
            <a:r>
              <a:rPr lang="uk-UA" dirty="0"/>
              <a:t>мала доступ до неї безпосередньо, а будь-яка інша процедура - тільки за допомогою викликів 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.</a:t>
            </a:r>
          </a:p>
          <a:p>
            <a:pPr indent="457200"/>
            <a:r>
              <a:rPr lang="uk-UA" b="1" dirty="0" smtClean="0"/>
              <a:t>Зробити </a:t>
            </a:r>
            <a:r>
              <a:rPr lang="uk-UA" b="1" dirty="0" err="1">
                <a:solidFill>
                  <a:srgbClr val="0000CC"/>
                </a:solidFill>
              </a:rPr>
              <a:t>balance</a:t>
            </a:r>
            <a:r>
              <a:rPr lang="uk-UA" b="1" dirty="0">
                <a:solidFill>
                  <a:srgbClr val="0000CC"/>
                </a:solidFill>
              </a:rPr>
              <a:t> </a:t>
            </a:r>
            <a:r>
              <a:rPr lang="uk-UA" b="1" dirty="0"/>
              <a:t>внутрішньої по відношенню до </a:t>
            </a:r>
            <a:r>
              <a:rPr lang="uk-UA" b="1" dirty="0" err="1">
                <a:solidFill>
                  <a:srgbClr val="0000CC"/>
                </a:solidFill>
              </a:rPr>
              <a:t>withdraw</a:t>
            </a:r>
            <a:r>
              <a:rPr lang="uk-UA" b="1" dirty="0">
                <a:solidFill>
                  <a:srgbClr val="0000CC"/>
                </a:solidFill>
              </a:rPr>
              <a:t> </a:t>
            </a:r>
            <a:r>
              <a:rPr lang="uk-UA" dirty="0"/>
              <a:t>ми можемо, переписавши визначення наступним чином: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057195"/>
            <a:ext cx="485078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new-withdraw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let ((balance 100))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(&gt;= balance </a:t>
            </a:r>
            <a:r>
              <a:rPr lang="en-US" dirty="0" smtClean="0">
                <a:solidFill>
                  <a:srgbClr val="0000CC"/>
                </a:solidFill>
              </a:rPr>
              <a:t>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(begin (set! balance (- balance amount))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balance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"Недостатньо грошей на рахунку"))))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6896" y="2628773"/>
            <a:ext cx="4022911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700" dirty="0" smtClean="0"/>
              <a:t>Опис прокладу.</a:t>
            </a:r>
          </a:p>
          <a:p>
            <a:r>
              <a:rPr lang="uk-UA" sz="1700" dirty="0" smtClean="0"/>
              <a:t>Використовуючи </a:t>
            </a:r>
            <a:r>
              <a:rPr lang="uk-UA" sz="1700" dirty="0" err="1">
                <a:solidFill>
                  <a:srgbClr val="0000CC"/>
                </a:solidFill>
              </a:rPr>
              <a:t>let</a:t>
            </a:r>
            <a:r>
              <a:rPr lang="uk-UA" sz="1700" dirty="0"/>
              <a:t>, створюється оточення з </a:t>
            </a:r>
            <a:r>
              <a:rPr lang="uk-UA" sz="1700" dirty="0" smtClean="0"/>
              <a:t>внутрішньою змінною </a:t>
            </a:r>
            <a:r>
              <a:rPr lang="uk-UA" sz="1700" dirty="0" err="1">
                <a:solidFill>
                  <a:srgbClr val="0000CC"/>
                </a:solidFill>
              </a:rPr>
              <a:t>balance</a:t>
            </a:r>
            <a:r>
              <a:rPr lang="uk-UA" sz="1700" dirty="0"/>
              <a:t>, якій спочатку присвоюється значення </a:t>
            </a:r>
            <a:r>
              <a:rPr lang="uk-UA" sz="1700" dirty="0">
                <a:solidFill>
                  <a:srgbClr val="0000CC"/>
                </a:solidFill>
              </a:rPr>
              <a:t>100</a:t>
            </a:r>
            <a:r>
              <a:rPr lang="uk-UA" sz="1700" dirty="0"/>
              <a:t>. Усередині цього локального оточення за допомогою </a:t>
            </a:r>
            <a:r>
              <a:rPr lang="uk-UA" sz="1700" dirty="0" err="1">
                <a:solidFill>
                  <a:srgbClr val="0000CC"/>
                </a:solidFill>
              </a:rPr>
              <a:t>lambda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 smtClean="0"/>
              <a:t>визначається процедура, </a:t>
            </a:r>
            <a:r>
              <a:rPr lang="uk-UA" sz="1700" dirty="0"/>
              <a:t>яка бере в якості аргументу </a:t>
            </a:r>
            <a:r>
              <a:rPr lang="uk-UA" sz="1700" dirty="0" err="1">
                <a:solidFill>
                  <a:srgbClr val="0000CC"/>
                </a:solidFill>
              </a:rPr>
              <a:t>amount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 smtClean="0"/>
              <a:t>і повертає </a:t>
            </a:r>
            <a:r>
              <a:rPr lang="uk-UA" sz="1700" dirty="0"/>
              <a:t>результат </a:t>
            </a:r>
            <a:r>
              <a:rPr lang="uk-UA" sz="1700" dirty="0" smtClean="0"/>
              <a:t>виразу </a:t>
            </a:r>
            <a:r>
              <a:rPr lang="uk-UA" sz="1700" dirty="0" err="1" smtClean="0">
                <a:solidFill>
                  <a:srgbClr val="0000CC"/>
                </a:solidFill>
              </a:rPr>
              <a:t>let</a:t>
            </a:r>
            <a:r>
              <a:rPr lang="uk-UA" sz="1700" dirty="0" smtClean="0"/>
              <a:t>. </a:t>
            </a:r>
          </a:p>
          <a:p>
            <a:r>
              <a:rPr lang="uk-UA" sz="1700" dirty="0" smtClean="0"/>
              <a:t>Її </a:t>
            </a:r>
            <a:r>
              <a:rPr lang="uk-UA" sz="1700" dirty="0"/>
              <a:t>змінна </a:t>
            </a:r>
            <a:r>
              <a:rPr lang="uk-UA" sz="1700" dirty="0" err="1">
                <a:solidFill>
                  <a:srgbClr val="0000CC"/>
                </a:solidFill>
              </a:rPr>
              <a:t>balance</a:t>
            </a:r>
            <a:r>
              <a:rPr lang="uk-UA" sz="1700" dirty="0">
                <a:solidFill>
                  <a:srgbClr val="0000CC"/>
                </a:solidFill>
              </a:rPr>
              <a:t> </a:t>
            </a:r>
            <a:r>
              <a:rPr lang="uk-UA" sz="1700" dirty="0"/>
              <a:t>недоступна для всіх інших процедур</a:t>
            </a:r>
          </a:p>
        </p:txBody>
      </p:sp>
    </p:spTree>
    <p:extLst>
      <p:ext uri="{BB962C8B-B14F-4D97-AF65-F5344CB8AC3E}">
        <p14:creationId xmlns:p14="http://schemas.microsoft.com/office/powerpoint/2010/main" val="208710896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513633"/>
            <a:ext cx="4204009" cy="19236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</a:t>
            </a:r>
            <a:r>
              <a:rPr lang="en-US" sz="1700" dirty="0">
                <a:solidFill>
                  <a:srgbClr val="C00000"/>
                </a:solidFill>
              </a:rPr>
              <a:t>balance</a:t>
            </a:r>
            <a:r>
              <a:rPr lang="en-US" sz="1700" dirty="0">
                <a:solidFill>
                  <a:srgbClr val="0000CC"/>
                </a:solidFill>
              </a:rPr>
              <a:t> 100</a:t>
            </a:r>
            <a:r>
              <a:rPr lang="en-US" sz="1700" dirty="0" smtClean="0">
                <a:solidFill>
                  <a:srgbClr val="0000CC"/>
                </a:solidFill>
              </a:rPr>
              <a:t>)</a:t>
            </a:r>
            <a:endParaRPr lang="uk-UA" sz="1700" dirty="0" smtClean="0">
              <a:solidFill>
                <a:srgbClr val="0000CC"/>
              </a:solidFill>
            </a:endParaRP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(define (withdraw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</a:t>
            </a:r>
            <a:r>
              <a:rPr lang="en-US" sz="1700" dirty="0" smtClean="0">
                <a:solidFill>
                  <a:srgbClr val="0000CC"/>
                </a:solidFill>
              </a:rPr>
              <a:t>(</a:t>
            </a:r>
            <a:r>
              <a:rPr lang="en-US" sz="1700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             </a:t>
            </a:r>
            <a:r>
              <a:rPr lang="en-US" sz="1700" dirty="0" smtClean="0">
                <a:solidFill>
                  <a:srgbClr val="0000CC"/>
                </a:solidFill>
              </a:rPr>
              <a:t>balance</a:t>
            </a:r>
            <a:r>
              <a:rPr lang="en-US" sz="1700" dirty="0">
                <a:solidFill>
                  <a:srgbClr val="0000CC"/>
                </a:solidFill>
              </a:rPr>
              <a:t>)</a:t>
            </a:r>
          </a:p>
          <a:p>
            <a:r>
              <a:rPr lang="uk-UA" sz="1700" dirty="0" smtClean="0">
                <a:solidFill>
                  <a:srgbClr val="0000CC"/>
                </a:solidFill>
              </a:rPr>
              <a:t>         "Недостатньо грошей </a:t>
            </a:r>
            <a:r>
              <a:rPr lang="uk-UA" sz="1700" dirty="0">
                <a:solidFill>
                  <a:srgbClr val="0000CC"/>
                </a:solidFill>
              </a:rPr>
              <a:t>на </a:t>
            </a:r>
            <a:r>
              <a:rPr lang="uk-UA" sz="1700" dirty="0" smtClean="0">
                <a:solidFill>
                  <a:srgbClr val="0000CC"/>
                </a:solidFill>
              </a:rPr>
              <a:t>рахунку"))</a:t>
            </a:r>
            <a:endParaRPr lang="uk-UA" sz="17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93219" y="1513633"/>
            <a:ext cx="485078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new-withdraw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let ((</a:t>
            </a:r>
            <a:r>
              <a:rPr lang="en-US" b="1" dirty="0">
                <a:solidFill>
                  <a:srgbClr val="C00000"/>
                </a:solidFill>
              </a:rPr>
              <a:t>balance</a:t>
            </a:r>
            <a:r>
              <a:rPr lang="en-US" b="1" dirty="0">
                <a:solidFill>
                  <a:srgbClr val="0000CC"/>
                </a:solidFill>
              </a:rPr>
              <a:t> 100))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lambda (amount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(&gt;= balance </a:t>
            </a:r>
            <a:r>
              <a:rPr lang="en-US" dirty="0" smtClean="0">
                <a:solidFill>
                  <a:srgbClr val="0000CC"/>
                </a:solidFill>
              </a:rPr>
              <a:t>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</a:t>
            </a:r>
            <a:r>
              <a:rPr lang="en-US" dirty="0" smtClean="0">
                <a:solidFill>
                  <a:srgbClr val="0000CC"/>
                </a:solidFill>
              </a:rPr>
              <a:t>(begin (set! balance (- balance amount))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  </a:t>
            </a:r>
            <a:r>
              <a:rPr lang="en-US" dirty="0" smtClean="0">
                <a:solidFill>
                  <a:srgbClr val="0000CC"/>
                </a:solidFill>
              </a:rPr>
              <a:t>balance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"Недостатньо грошей на рахунку"))))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56304" y="0"/>
            <a:ext cx="4708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Внутрішні змінні стану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904" y="1121998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Глобальна </a:t>
            </a:r>
            <a:r>
              <a:rPr lang="en-US" dirty="0" smtClean="0"/>
              <a:t>“</a:t>
            </a:r>
            <a:r>
              <a:rPr lang="uk-UA" dirty="0" smtClean="0"/>
              <a:t>змінна</a:t>
            </a:r>
            <a:r>
              <a:rPr lang="en-US" dirty="0" smtClean="0"/>
              <a:t>”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051502" y="1095420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Локальна </a:t>
            </a:r>
            <a:r>
              <a:rPr lang="en-US" dirty="0" smtClean="0"/>
              <a:t>“</a:t>
            </a:r>
            <a:r>
              <a:rPr lang="uk-UA" dirty="0" smtClean="0"/>
              <a:t>змінна</a:t>
            </a:r>
            <a:r>
              <a:rPr lang="en-US" dirty="0" smtClean="0"/>
              <a:t>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073062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6304" y="0"/>
            <a:ext cx="4708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chemeClr val="bg1"/>
                </a:solidFill>
              </a:rPr>
              <a:t>Внутрішні змінні стану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0304" y="3316104"/>
            <a:ext cx="4708494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(make-withdraw balance)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lambda (amount)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               </a:t>
            </a:r>
            <a:r>
              <a:rPr lang="en-US" dirty="0" smtClean="0">
                <a:solidFill>
                  <a:srgbClr val="0000CC"/>
                </a:solidFill>
              </a:rPr>
              <a:t>balance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     "Недостатньо </a:t>
            </a:r>
            <a:r>
              <a:rPr lang="uk-UA" dirty="0">
                <a:solidFill>
                  <a:srgbClr val="0000CC"/>
                </a:solidFill>
              </a:rPr>
              <a:t>грошей на </a:t>
            </a:r>
            <a:r>
              <a:rPr lang="uk-UA" dirty="0" smtClean="0">
                <a:solidFill>
                  <a:srgbClr val="0000CC"/>
                </a:solidFill>
              </a:rPr>
              <a:t>рахунку")))</a:t>
            </a:r>
          </a:p>
          <a:p>
            <a:endParaRPr lang="uk-UA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(define W1 (make-withdraw 100))</a:t>
            </a:r>
          </a:p>
          <a:p>
            <a:r>
              <a:rPr lang="en-US" dirty="0">
                <a:solidFill>
                  <a:srgbClr val="0000CC"/>
                </a:solidFill>
              </a:rPr>
              <a:t>(define W2 (make-withdraw 100))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6285" y="895144"/>
            <a:ext cx="8695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Розглянемо  процедуру </a:t>
            </a:r>
            <a:r>
              <a:rPr lang="uk-UA" dirty="0">
                <a:solidFill>
                  <a:srgbClr val="0000CC"/>
                </a:solidFill>
              </a:rPr>
              <a:t>make-</a:t>
            </a:r>
            <a:r>
              <a:rPr lang="uk-UA" dirty="0" err="1">
                <a:solidFill>
                  <a:srgbClr val="0000CC"/>
                </a:solidFill>
              </a:rPr>
              <a:t>withdraw</a:t>
            </a:r>
            <a:r>
              <a:rPr lang="uk-UA" dirty="0"/>
              <a:t>, </a:t>
            </a:r>
            <a:r>
              <a:rPr lang="uk-UA" dirty="0" smtClean="0"/>
              <a:t>яка створює </a:t>
            </a:r>
            <a:r>
              <a:rPr lang="uk-UA" dirty="0"/>
              <a:t>«обробники зняття грошей </a:t>
            </a:r>
            <a:r>
              <a:rPr lang="uk-UA" dirty="0" smtClean="0"/>
              <a:t>з рахунків». </a:t>
            </a:r>
            <a:r>
              <a:rPr lang="uk-UA" dirty="0"/>
              <a:t>Формальний параметр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, що передається в </a:t>
            </a:r>
            <a:r>
              <a:rPr lang="uk-UA" dirty="0" err="1">
                <a:solidFill>
                  <a:srgbClr val="0000CC"/>
                </a:solidFill>
              </a:rPr>
              <a:t>make-withdraw</a:t>
            </a:r>
            <a:r>
              <a:rPr lang="uk-UA" dirty="0"/>
              <a:t>, вказує початкову суму грошей на </a:t>
            </a:r>
            <a:r>
              <a:rPr lang="uk-UA" dirty="0" smtClean="0"/>
              <a:t>рахунку.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00426" y="3316104"/>
            <a:ext cx="3836018" cy="2308324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(W1 50)</a:t>
            </a:r>
          </a:p>
          <a:p>
            <a:r>
              <a:rPr lang="uk-UA" i="1" dirty="0">
                <a:solidFill>
                  <a:srgbClr val="FF0000"/>
                </a:solidFill>
              </a:rPr>
              <a:t>50</a:t>
            </a:r>
          </a:p>
          <a:p>
            <a:r>
              <a:rPr lang="en-US" dirty="0">
                <a:solidFill>
                  <a:srgbClr val="0000CC"/>
                </a:solidFill>
              </a:rPr>
              <a:t>(W2 70)</a:t>
            </a:r>
          </a:p>
          <a:p>
            <a:r>
              <a:rPr lang="uk-UA" i="1" dirty="0" smtClean="0">
                <a:solidFill>
                  <a:srgbClr val="FF0000"/>
                </a:solidFill>
              </a:rPr>
              <a:t>30</a:t>
            </a:r>
          </a:p>
          <a:p>
            <a:r>
              <a:rPr lang="en-US" dirty="0">
                <a:solidFill>
                  <a:srgbClr val="0000CC"/>
                </a:solidFill>
              </a:rPr>
              <a:t>(W2 40)</a:t>
            </a:r>
          </a:p>
          <a:p>
            <a:r>
              <a:rPr lang="uk-UA" i="1" dirty="0" smtClean="0">
                <a:solidFill>
                  <a:srgbClr val="FF0000"/>
                </a:solidFill>
              </a:rPr>
              <a:t>"</a:t>
            </a:r>
            <a:r>
              <a:rPr lang="uk-UA" dirty="0" smtClean="0">
                <a:solidFill>
                  <a:srgbClr val="FF0000"/>
                </a:solidFill>
              </a:rPr>
              <a:t>Недостатньо </a:t>
            </a:r>
            <a:r>
              <a:rPr lang="uk-UA" dirty="0">
                <a:solidFill>
                  <a:srgbClr val="FF0000"/>
                </a:solidFill>
              </a:rPr>
              <a:t>грошей на </a:t>
            </a:r>
            <a:r>
              <a:rPr lang="uk-UA" dirty="0" smtClean="0">
                <a:solidFill>
                  <a:srgbClr val="FF0000"/>
                </a:solidFill>
              </a:rPr>
              <a:t>рахунку</a:t>
            </a:r>
            <a:r>
              <a:rPr lang="uk-UA" i="1" dirty="0" smtClean="0">
                <a:solidFill>
                  <a:srgbClr val="FF0000"/>
                </a:solidFill>
              </a:rPr>
              <a:t>"</a:t>
            </a:r>
            <a:endParaRPr lang="uk-UA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(W1 40)</a:t>
            </a:r>
          </a:p>
          <a:p>
            <a:r>
              <a:rPr lang="uk-UA" i="1" dirty="0">
                <a:solidFill>
                  <a:srgbClr val="FF0000"/>
                </a:solidFill>
              </a:rPr>
              <a:t>10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4505" y="2067288"/>
            <a:ext cx="8398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W1 і W2 - повністю незалежні об'єкти, кожен зі своєю локальною змінною </a:t>
            </a:r>
            <a:r>
              <a:rPr lang="uk-UA" dirty="0" err="1">
                <a:solidFill>
                  <a:srgbClr val="0000CC"/>
                </a:solidFill>
              </a:rPr>
              <a:t>balance</a:t>
            </a:r>
            <a:r>
              <a:rPr lang="uk-UA" dirty="0"/>
              <a:t>. </a:t>
            </a:r>
            <a:r>
              <a:rPr lang="uk-UA" dirty="0" smtClean="0"/>
              <a:t>Зменшення значення одної локальної змінної (зняття </a:t>
            </a:r>
            <a:r>
              <a:rPr lang="uk-UA" dirty="0"/>
              <a:t>грошей з одного </a:t>
            </a:r>
            <a:r>
              <a:rPr lang="uk-UA" dirty="0" smtClean="0"/>
              <a:t>рахунку) </a:t>
            </a:r>
            <a:r>
              <a:rPr lang="uk-UA" dirty="0"/>
              <a:t>не впливає на </a:t>
            </a:r>
            <a:r>
              <a:rPr lang="uk-UA" dirty="0" smtClean="0"/>
              <a:t>іншу.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585510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6011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Моделюються прості операції обробки банківських </a:t>
            </a:r>
            <a:r>
              <a:rPr lang="uk-UA" dirty="0"/>
              <a:t>рахунків: занесення грошей на рахунок і зняття грошей з рахунку 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-44606" y="43370"/>
            <a:ext cx="9144000" cy="61555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uk-UA" sz="3400" b="1" dirty="0" smtClean="0">
                <a:solidFill>
                  <a:schemeClr val="bg1"/>
                </a:solidFill>
              </a:rPr>
              <a:t>Моделювання банківських операцій. Приклад </a:t>
            </a:r>
            <a:endParaRPr lang="uk-UA" sz="34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210" y="1606446"/>
            <a:ext cx="5497551" cy="378565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(define (make-account balance)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(withdraw amount)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if (&gt;= balance amount)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begin (set! balance (- balance amount))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balance</a:t>
            </a:r>
            <a:r>
              <a:rPr lang="en-US" sz="1600" dirty="0">
                <a:solidFill>
                  <a:srgbClr val="0000CC"/>
                </a:solidFill>
              </a:rPr>
              <a:t>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"Недостатньо </a:t>
            </a:r>
            <a:r>
              <a:rPr lang="uk-UA" sz="1600" dirty="0">
                <a:solidFill>
                  <a:srgbClr val="0000CC"/>
                </a:solidFill>
              </a:rPr>
              <a:t>грошей на </a:t>
            </a:r>
            <a:r>
              <a:rPr lang="uk-UA" sz="1600" dirty="0" smtClean="0">
                <a:solidFill>
                  <a:srgbClr val="0000CC"/>
                </a:solidFill>
              </a:rPr>
              <a:t>рахунку"))</a:t>
            </a:r>
            <a:endParaRPr lang="uk-UA" sz="1600" dirty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(deposit amount)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set! balance (+ balance amount))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</a:t>
            </a:r>
            <a:r>
              <a:rPr lang="en-US" sz="1600" dirty="0" smtClean="0">
                <a:solidFill>
                  <a:srgbClr val="0000CC"/>
                </a:solidFill>
              </a:rPr>
              <a:t>balance</a:t>
            </a:r>
            <a:r>
              <a:rPr lang="en-US" sz="1600" dirty="0">
                <a:solidFill>
                  <a:srgbClr val="0000CC"/>
                </a:solidFill>
              </a:rPr>
              <a:t>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define (dispatch m)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cond</a:t>
            </a:r>
            <a:r>
              <a:rPr lang="en-US" sz="1600" dirty="0">
                <a:solidFill>
                  <a:srgbClr val="0000CC"/>
                </a:solidFill>
              </a:rPr>
              <a:t> 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’withdraw) withdraw)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((</a:t>
            </a:r>
            <a:r>
              <a:rPr lang="en-US" sz="1600" dirty="0" err="1">
                <a:solidFill>
                  <a:srgbClr val="0000CC"/>
                </a:solidFill>
              </a:rPr>
              <a:t>eq</a:t>
            </a:r>
            <a:r>
              <a:rPr lang="en-US" sz="1600" dirty="0">
                <a:solidFill>
                  <a:srgbClr val="0000CC"/>
                </a:solidFill>
              </a:rPr>
              <a:t>? m ’deposit) deposit)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>
                <a:solidFill>
                  <a:srgbClr val="0000CC"/>
                </a:solidFill>
              </a:rPr>
              <a:t>else (error "</a:t>
            </a:r>
            <a:r>
              <a:rPr lang="uk-UA" sz="1600" dirty="0" smtClean="0">
                <a:solidFill>
                  <a:srgbClr val="0000CC"/>
                </a:solidFill>
              </a:rPr>
              <a:t>Невідомий виклик -- </a:t>
            </a:r>
            <a:r>
              <a:rPr lang="en-US" sz="1600" dirty="0">
                <a:solidFill>
                  <a:srgbClr val="0000CC"/>
                </a:solidFill>
              </a:rPr>
              <a:t>MAKE-ACCOUNT"</a:t>
            </a:r>
          </a:p>
          <a:p>
            <a:r>
              <a:rPr lang="uk-UA" sz="1600" dirty="0" smtClean="0">
                <a:solidFill>
                  <a:srgbClr val="0000CC"/>
                </a:solidFill>
              </a:rPr>
              <a:t>                              </a:t>
            </a:r>
            <a:r>
              <a:rPr lang="en-US" sz="1600" dirty="0" smtClean="0">
                <a:solidFill>
                  <a:srgbClr val="0000CC"/>
                </a:solidFill>
              </a:rPr>
              <a:t>m</a:t>
            </a:r>
            <a:r>
              <a:rPr lang="en-US" sz="1600" dirty="0">
                <a:solidFill>
                  <a:srgbClr val="0000CC"/>
                </a:solidFill>
              </a:rPr>
              <a:t>))))</a:t>
            </a:r>
          </a:p>
          <a:p>
            <a:r>
              <a:rPr lang="en-US" sz="1600" dirty="0">
                <a:solidFill>
                  <a:srgbClr val="0000CC"/>
                </a:solidFill>
              </a:rPr>
              <a:t>dispatch)</a:t>
            </a:r>
            <a:endParaRPr lang="uk-UA" sz="16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31365" y="1960389"/>
            <a:ext cx="3468029" cy="343170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CC"/>
                </a:solidFill>
              </a:rPr>
              <a:t>(define 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(make-account 100</a:t>
            </a:r>
            <a:r>
              <a:rPr lang="en-US" sz="1700" dirty="0" smtClean="0">
                <a:solidFill>
                  <a:srgbClr val="0000CC"/>
                </a:solidFill>
              </a:rPr>
              <a:t>))</a:t>
            </a:r>
            <a:endParaRPr lang="uk-UA" sz="1700" dirty="0" smtClean="0">
              <a:solidFill>
                <a:srgbClr val="0000CC"/>
              </a:solidFill>
            </a:endParaRPr>
          </a:p>
          <a:p>
            <a:endParaRPr lang="en-US" sz="1700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((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’withdraw) 50)</a:t>
            </a:r>
          </a:p>
          <a:p>
            <a:r>
              <a:rPr lang="uk-UA" sz="1700" i="1" dirty="0" smtClean="0">
                <a:solidFill>
                  <a:srgbClr val="FF0000"/>
                </a:solidFill>
              </a:rPr>
              <a:t>50</a:t>
            </a:r>
          </a:p>
          <a:p>
            <a:endParaRPr lang="uk-UA" sz="1700" i="1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((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’withdraw) 60)</a:t>
            </a:r>
          </a:p>
          <a:p>
            <a:r>
              <a:rPr lang="uk-UA" sz="1700" i="1" dirty="0" smtClean="0">
                <a:solidFill>
                  <a:srgbClr val="FF0000"/>
                </a:solidFill>
              </a:rPr>
              <a:t>"</a:t>
            </a:r>
            <a:r>
              <a:rPr lang="uk-UA" sz="1700" dirty="0" smtClean="0">
                <a:solidFill>
                  <a:srgbClr val="FF0000"/>
                </a:solidFill>
              </a:rPr>
              <a:t>Недостатньо </a:t>
            </a:r>
            <a:r>
              <a:rPr lang="uk-UA" sz="1700" dirty="0">
                <a:solidFill>
                  <a:srgbClr val="FF0000"/>
                </a:solidFill>
              </a:rPr>
              <a:t>грошей на </a:t>
            </a:r>
            <a:r>
              <a:rPr lang="uk-UA" sz="1700" dirty="0" smtClean="0">
                <a:solidFill>
                  <a:srgbClr val="FF0000"/>
                </a:solidFill>
              </a:rPr>
              <a:t>рахунку</a:t>
            </a:r>
            <a:r>
              <a:rPr lang="en-US" sz="1700" dirty="0" smtClean="0">
                <a:solidFill>
                  <a:srgbClr val="FF0000"/>
                </a:solidFill>
              </a:rPr>
              <a:t>”</a:t>
            </a:r>
            <a:endParaRPr lang="uk-UA" sz="1700" i="1" dirty="0" smtClean="0">
              <a:solidFill>
                <a:srgbClr val="FF0000"/>
              </a:solidFill>
            </a:endParaRPr>
          </a:p>
          <a:p>
            <a:endParaRPr lang="uk-UA" sz="1700" i="1" dirty="0">
              <a:solidFill>
                <a:srgbClr val="0000CC"/>
              </a:solidFill>
            </a:endParaRPr>
          </a:p>
          <a:p>
            <a:r>
              <a:rPr lang="en-US" sz="1700" dirty="0">
                <a:solidFill>
                  <a:srgbClr val="0000CC"/>
                </a:solidFill>
              </a:rPr>
              <a:t>((</a:t>
            </a:r>
            <a:r>
              <a:rPr lang="en-US" sz="1700" dirty="0" err="1">
                <a:solidFill>
                  <a:srgbClr val="0000CC"/>
                </a:solidFill>
              </a:rPr>
              <a:t>acc</a:t>
            </a:r>
            <a:r>
              <a:rPr lang="en-US" sz="1700" dirty="0">
                <a:solidFill>
                  <a:srgbClr val="0000CC"/>
                </a:solidFill>
              </a:rPr>
              <a:t> ’deposit) 40</a:t>
            </a:r>
            <a:r>
              <a:rPr lang="en-US" sz="1700" dirty="0" smtClean="0">
                <a:solidFill>
                  <a:srgbClr val="0000CC"/>
                </a:solidFill>
              </a:rPr>
              <a:t>)</a:t>
            </a:r>
            <a:endParaRPr lang="uk-UA" sz="1700" dirty="0" smtClean="0">
              <a:solidFill>
                <a:srgbClr val="0000CC"/>
              </a:solidFill>
            </a:endParaRPr>
          </a:p>
          <a:p>
            <a:r>
              <a:rPr lang="uk-UA" sz="1600" dirty="0" smtClean="0">
                <a:solidFill>
                  <a:srgbClr val="FF0000"/>
                </a:solidFill>
              </a:rPr>
              <a:t>90</a:t>
            </a:r>
          </a:p>
          <a:p>
            <a:endParaRPr lang="uk-UA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0000CC"/>
                </a:solidFill>
              </a:rPr>
              <a:t>((</a:t>
            </a:r>
            <a:r>
              <a:rPr lang="en-US" sz="1600" dirty="0" err="1">
                <a:solidFill>
                  <a:srgbClr val="0000CC"/>
                </a:solidFill>
              </a:rPr>
              <a:t>acc</a:t>
            </a:r>
            <a:r>
              <a:rPr lang="en-US" sz="1600" dirty="0">
                <a:solidFill>
                  <a:srgbClr val="0000CC"/>
                </a:solidFill>
              </a:rPr>
              <a:t> ’withdraw) 60)</a:t>
            </a:r>
          </a:p>
          <a:p>
            <a:r>
              <a:rPr lang="uk-UA" sz="1600" dirty="0">
                <a:solidFill>
                  <a:srgbClr val="FF0000"/>
                </a:solidFill>
              </a:rPr>
              <a:t>30</a:t>
            </a:r>
            <a:endParaRPr lang="uk-UA" sz="17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894" y="1562498"/>
            <a:ext cx="20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Виклик процедури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838088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11340</TotalTime>
  <Words>3772</Words>
  <Application>Microsoft Office PowerPoint</Application>
  <PresentationFormat>Экран (4:3)</PresentationFormat>
  <Paragraphs>360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AntiquaPSCyr-Italic</vt:lpstr>
      <vt:lpstr>Arial</vt:lpstr>
      <vt:lpstr>Calibri</vt:lpstr>
      <vt:lpstr>Calibri Light</vt:lpstr>
      <vt:lpstr>Cambria Math</vt:lpstr>
      <vt:lpstr>Palatino Linotype</vt:lpstr>
      <vt:lpstr>Symbol</vt:lpstr>
      <vt:lpstr>Times New Roman</vt:lpstr>
      <vt:lpstr>Wingdings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359</cp:revision>
  <dcterms:created xsi:type="dcterms:W3CDTF">2018-09-03T19:09:38Z</dcterms:created>
  <dcterms:modified xsi:type="dcterms:W3CDTF">2021-11-02T13:09:20Z</dcterms:modified>
</cp:coreProperties>
</file>