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0" r:id="rId1"/>
  </p:sldMasterIdLst>
  <p:notesMasterIdLst>
    <p:notesMasterId r:id="rId46"/>
  </p:notesMasterIdLst>
  <p:sldIdLst>
    <p:sldId id="440" r:id="rId2"/>
    <p:sldId id="453" r:id="rId3"/>
    <p:sldId id="310" r:id="rId4"/>
    <p:sldId id="344" r:id="rId5"/>
    <p:sldId id="381" r:id="rId6"/>
    <p:sldId id="382" r:id="rId7"/>
    <p:sldId id="383" r:id="rId8"/>
    <p:sldId id="384" r:id="rId9"/>
    <p:sldId id="379" r:id="rId10"/>
    <p:sldId id="386" r:id="rId11"/>
    <p:sldId id="387" r:id="rId12"/>
    <p:sldId id="380" r:id="rId13"/>
    <p:sldId id="390" r:id="rId14"/>
    <p:sldId id="388" r:id="rId15"/>
    <p:sldId id="389" r:id="rId16"/>
    <p:sldId id="399" r:id="rId17"/>
    <p:sldId id="391" r:id="rId18"/>
    <p:sldId id="392" r:id="rId19"/>
    <p:sldId id="444" r:id="rId20"/>
    <p:sldId id="393" r:id="rId21"/>
    <p:sldId id="405" r:id="rId22"/>
    <p:sldId id="445" r:id="rId23"/>
    <p:sldId id="394" r:id="rId24"/>
    <p:sldId id="395" r:id="rId25"/>
    <p:sldId id="396" r:id="rId26"/>
    <p:sldId id="397" r:id="rId27"/>
    <p:sldId id="398" r:id="rId28"/>
    <p:sldId id="400" r:id="rId29"/>
    <p:sldId id="401" r:id="rId30"/>
    <p:sldId id="424" r:id="rId31"/>
    <p:sldId id="402" r:id="rId32"/>
    <p:sldId id="403" r:id="rId33"/>
    <p:sldId id="404" r:id="rId34"/>
    <p:sldId id="408" r:id="rId35"/>
    <p:sldId id="446" r:id="rId36"/>
    <p:sldId id="407" r:id="rId37"/>
    <p:sldId id="447" r:id="rId38"/>
    <p:sldId id="448" r:id="rId39"/>
    <p:sldId id="449" r:id="rId40"/>
    <p:sldId id="451" r:id="rId41"/>
    <p:sldId id="450" r:id="rId42"/>
    <p:sldId id="452" r:id="rId43"/>
    <p:sldId id="311" r:id="rId44"/>
    <p:sldId id="274" r:id="rId4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9900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12" autoAdjust="0"/>
    <p:restoredTop sz="94660"/>
  </p:normalViewPr>
  <p:slideViewPr>
    <p:cSldViewPr snapToGrid="0">
      <p:cViewPr varScale="1">
        <p:scale>
          <a:sx n="94" d="100"/>
          <a:sy n="94" d="100"/>
        </p:scale>
        <p:origin x="84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0D3305-0669-4187-B053-04634DAC3092}" type="datetimeFigureOut">
              <a:rPr lang="ru-RU" smtClean="0"/>
              <a:t>03.12.2020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97EC5D-23C8-4C01-A532-DB2E21CE9C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9786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7EC5D-23C8-4C01-A532-DB2E21CE9C7B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9419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7EC5D-23C8-4C01-A532-DB2E21CE9C7B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6051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3388" y="-26426"/>
            <a:ext cx="12225391" cy="6858000"/>
          </a:xfrm>
          <a:prstGeom prst="rect">
            <a:avLst/>
          </a:prstGeom>
        </p:spPr>
      </p:pic>
      <p:sp>
        <p:nvSpPr>
          <p:cNvPr id="3" name="Прямоугольник 2"/>
          <p:cNvSpPr/>
          <p:nvPr userDrawn="1"/>
        </p:nvSpPr>
        <p:spPr>
          <a:xfrm>
            <a:off x="-12149" y="935146"/>
            <a:ext cx="12225391" cy="59228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ru-RU" sz="2400" dirty="0">
              <a:solidFill>
                <a:prstClr val="white"/>
              </a:solidFill>
            </a:endParaRPr>
          </a:p>
        </p:txBody>
      </p:sp>
      <p:sp>
        <p:nvSpPr>
          <p:cNvPr id="4" name="Footer Placeholder 4"/>
          <p:cNvSpPr txBox="1">
            <a:spLocks/>
          </p:cNvSpPr>
          <p:nvPr userDrawn="1"/>
        </p:nvSpPr>
        <p:spPr>
          <a:xfrm>
            <a:off x="3503716" y="6551552"/>
            <a:ext cx="7311041" cy="288758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900" dirty="0" smtClean="0">
                <a:solidFill>
                  <a:prstClr val="white"/>
                </a:solidFill>
              </a:rPr>
              <a:t>Т.В. </a:t>
            </a:r>
            <a:r>
              <a:rPr lang="uk-UA" sz="900" dirty="0" err="1" smtClean="0">
                <a:solidFill>
                  <a:prstClr val="white"/>
                </a:solidFill>
              </a:rPr>
              <a:t>Ковалюк</a:t>
            </a:r>
            <a:r>
              <a:rPr lang="uk-UA" sz="900" dirty="0" smtClean="0">
                <a:solidFill>
                  <a:prstClr val="white"/>
                </a:solidFill>
              </a:rPr>
              <a:t> Функціональне програмування КНУ </a:t>
            </a:r>
            <a:r>
              <a:rPr lang="uk-UA" sz="900" dirty="0" err="1" smtClean="0">
                <a:solidFill>
                  <a:prstClr val="white"/>
                </a:solidFill>
              </a:rPr>
              <a:t>ім</a:t>
            </a:r>
            <a:r>
              <a:rPr lang="uk-UA" sz="900" dirty="0" smtClean="0">
                <a:solidFill>
                  <a:prstClr val="white"/>
                </a:solidFill>
              </a:rPr>
              <a:t> </a:t>
            </a:r>
            <a:r>
              <a:rPr lang="uk-UA" sz="900" dirty="0" err="1" smtClean="0">
                <a:solidFill>
                  <a:prstClr val="white"/>
                </a:solidFill>
              </a:rPr>
              <a:t>Т.Шевченка</a:t>
            </a:r>
            <a:endParaRPr lang="ru-RU" sz="900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 txBox="1">
            <a:spLocks/>
          </p:cNvSpPr>
          <p:nvPr userDrawn="1"/>
        </p:nvSpPr>
        <p:spPr>
          <a:xfrm>
            <a:off x="3496522" y="6551552"/>
            <a:ext cx="7311041" cy="288758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1400" dirty="0" smtClean="0">
                <a:solidFill>
                  <a:prstClr val="black"/>
                </a:solidFill>
              </a:rPr>
              <a:t>Т.В. </a:t>
            </a:r>
            <a:r>
              <a:rPr lang="uk-UA" sz="1400" dirty="0" err="1" smtClean="0">
                <a:solidFill>
                  <a:prstClr val="black"/>
                </a:solidFill>
              </a:rPr>
              <a:t>Ковалюк</a:t>
            </a:r>
            <a:r>
              <a:rPr lang="en-US" sz="1400" dirty="0" smtClean="0">
                <a:solidFill>
                  <a:prstClr val="black"/>
                </a:solidFill>
              </a:rPr>
              <a:t>.</a:t>
            </a:r>
            <a:r>
              <a:rPr lang="uk-UA" sz="1400" dirty="0" smtClean="0">
                <a:solidFill>
                  <a:prstClr val="black"/>
                </a:solidFill>
              </a:rPr>
              <a:t> Функціональне програмування</a:t>
            </a:r>
            <a:r>
              <a:rPr lang="en-US" sz="1400" dirty="0" smtClean="0">
                <a:solidFill>
                  <a:prstClr val="black"/>
                </a:solidFill>
              </a:rPr>
              <a:t>.</a:t>
            </a:r>
            <a:r>
              <a:rPr lang="uk-UA" sz="1400" dirty="0" smtClean="0">
                <a:solidFill>
                  <a:prstClr val="black"/>
                </a:solidFill>
              </a:rPr>
              <a:t> КНУ </a:t>
            </a:r>
            <a:r>
              <a:rPr lang="uk-UA" sz="1400" dirty="0" err="1" smtClean="0">
                <a:solidFill>
                  <a:prstClr val="black"/>
                </a:solidFill>
              </a:rPr>
              <a:t>ім</a:t>
            </a:r>
            <a:r>
              <a:rPr lang="uk-UA" sz="1400" dirty="0" smtClean="0">
                <a:solidFill>
                  <a:prstClr val="black"/>
                </a:solidFill>
              </a:rPr>
              <a:t> Т. Шевченка</a:t>
            </a:r>
            <a:endParaRPr lang="ru-RU" sz="1400" dirty="0">
              <a:solidFill>
                <a:prstClr val="black"/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" y="6438046"/>
            <a:ext cx="12234479" cy="10569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2544" y="6551552"/>
            <a:ext cx="1162693" cy="2800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54BDC68D-FF80-4D4E-BAF3-F6A29ED33A36}" type="slidenum">
              <a:rPr lang="ru-RU" smtClean="0">
                <a:solidFill>
                  <a:prstClr val="black"/>
                </a:solidFill>
                <a:cs typeface="Arial" charset="0"/>
              </a:rPr>
              <a:pPr/>
              <a:t>‹#›</a:t>
            </a:fld>
            <a:r>
              <a:rPr lang="ru-RU" smtClean="0">
                <a:solidFill>
                  <a:prstClr val="black"/>
                </a:solidFill>
                <a:cs typeface="Arial" charset="0"/>
              </a:rPr>
              <a:t>/85</a:t>
            </a:r>
            <a:endParaRPr lang="ru-RU" dirty="0">
              <a:solidFill>
                <a:prstClr val="black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2054982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  <a:cs typeface="Arial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0"/>
            <a:ext cx="12155236" cy="6858000"/>
          </a:xfrm>
          <a:prstGeom prst="rect">
            <a:avLst/>
          </a:prstGeom>
        </p:spPr>
      </p:pic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10896536" y="6479087"/>
            <a:ext cx="1162693" cy="280022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z="1400" smtClean="0">
                <a:solidFill>
                  <a:prstClr val="black"/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r>
              <a:rPr lang="ru-RU" sz="1400" dirty="0" smtClean="0">
                <a:solidFill>
                  <a:prstClr val="black"/>
                </a:solidFill>
                <a:latin typeface="Calibri" panose="020F0502020204030204"/>
              </a:rPr>
              <a:t>/38</a:t>
            </a:r>
            <a:endParaRPr lang="ru-RU" sz="1400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08296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>
            <a:off x="-1" y="706705"/>
            <a:ext cx="12192000" cy="108000"/>
          </a:xfrm>
          <a:prstGeom prst="rect">
            <a:avLst/>
          </a:prstGeom>
          <a:gradFill flip="none" rotWithShape="1">
            <a:gsLst>
              <a:gs pos="0">
                <a:srgbClr val="0000CC"/>
              </a:gs>
              <a:gs pos="77000">
                <a:srgbClr val="FFFF0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0" y="6443242"/>
            <a:ext cx="12192000" cy="72000"/>
          </a:xfrm>
          <a:prstGeom prst="rect">
            <a:avLst/>
          </a:prstGeom>
          <a:gradFill flip="none" rotWithShape="1">
            <a:gsLst>
              <a:gs pos="0">
                <a:srgbClr val="0000CC"/>
              </a:gs>
              <a:gs pos="77000">
                <a:srgbClr val="FFFF0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/>
          </a:p>
        </p:txBody>
      </p:sp>
    </p:spTree>
    <p:extLst>
      <p:ext uri="{BB962C8B-B14F-4D97-AF65-F5344CB8AC3E}">
        <p14:creationId xmlns:p14="http://schemas.microsoft.com/office/powerpoint/2010/main" val="4100399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>
            <a:off x="-1" y="706705"/>
            <a:ext cx="12192000" cy="108000"/>
          </a:xfrm>
          <a:prstGeom prst="rect">
            <a:avLst/>
          </a:prstGeom>
          <a:gradFill flip="none" rotWithShape="1">
            <a:gsLst>
              <a:gs pos="0">
                <a:srgbClr val="0000CC"/>
              </a:gs>
              <a:gs pos="77000">
                <a:srgbClr val="FFFF0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0" y="6443242"/>
            <a:ext cx="12192000" cy="72000"/>
          </a:xfrm>
          <a:prstGeom prst="rect">
            <a:avLst/>
          </a:prstGeom>
          <a:gradFill flip="none" rotWithShape="1">
            <a:gsLst>
              <a:gs pos="0">
                <a:srgbClr val="0000CC"/>
              </a:gs>
              <a:gs pos="77000">
                <a:srgbClr val="FFFF0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/>
          </a:p>
        </p:txBody>
      </p:sp>
    </p:spTree>
    <p:extLst>
      <p:ext uri="{BB962C8B-B14F-4D97-AF65-F5344CB8AC3E}">
        <p14:creationId xmlns:p14="http://schemas.microsoft.com/office/powerpoint/2010/main" val="3774081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prstClr val="black">
                  <a:tint val="75000"/>
                </a:prstClr>
              </a:solidFill>
              <a:cs typeface="Arial" charset="0"/>
            </a:endParaRPr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4042762" y="6612106"/>
            <a:ext cx="7311041" cy="288758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900" dirty="0" smtClean="0">
                <a:solidFill>
                  <a:prstClr val="black"/>
                </a:solidFill>
              </a:rPr>
              <a:t>Т.В. </a:t>
            </a:r>
            <a:r>
              <a:rPr lang="uk-UA" sz="900" dirty="0" err="1" smtClean="0">
                <a:solidFill>
                  <a:prstClr val="black"/>
                </a:solidFill>
              </a:rPr>
              <a:t>Ковалюк</a:t>
            </a:r>
            <a:r>
              <a:rPr lang="uk-UA" sz="900" dirty="0" smtClean="0">
                <a:solidFill>
                  <a:prstClr val="black"/>
                </a:solidFill>
              </a:rPr>
              <a:t> Функціональне програмування КНУ </a:t>
            </a:r>
            <a:r>
              <a:rPr lang="uk-UA" sz="900" dirty="0" err="1" smtClean="0">
                <a:solidFill>
                  <a:prstClr val="black"/>
                </a:solidFill>
              </a:rPr>
              <a:t>ім</a:t>
            </a:r>
            <a:r>
              <a:rPr lang="uk-UA" sz="900" dirty="0" smtClean="0">
                <a:solidFill>
                  <a:prstClr val="black"/>
                </a:solidFill>
              </a:rPr>
              <a:t> </a:t>
            </a:r>
            <a:r>
              <a:rPr lang="uk-UA" sz="900" dirty="0" err="1" smtClean="0">
                <a:solidFill>
                  <a:prstClr val="black"/>
                </a:solidFill>
              </a:rPr>
              <a:t>Т.Шевченка</a:t>
            </a:r>
            <a:endParaRPr lang="ru-RU" sz="900" dirty="0">
              <a:solidFill>
                <a:prstClr val="black"/>
              </a:solidFill>
            </a:endParaRPr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10896536" y="6479087"/>
            <a:ext cx="1162693" cy="280022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z="1400" smtClean="0">
                <a:solidFill>
                  <a:prstClr val="black"/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r>
              <a:rPr lang="ru-RU" sz="1400" dirty="0" smtClean="0">
                <a:solidFill>
                  <a:prstClr val="black"/>
                </a:solidFill>
                <a:latin typeface="Calibri" panose="020F0502020204030204"/>
              </a:rPr>
              <a:t>/38</a:t>
            </a:r>
            <a:endParaRPr lang="ru-RU" sz="1400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139177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676" r:id="rId3"/>
    <p:sldLayoutId id="2147483677" r:id="rId4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1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ilammy.net/lisp/" TargetMode="External"/><Relationship Id="rId2" Type="http://schemas.openxmlformats.org/officeDocument/2006/relationships/hyperlink" Target="http://bydlokoder.ru/index.php?p=books_LISP" TargetMode="Externa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ordArt 5"/>
          <p:cNvSpPr>
            <a:spLocks noChangeArrowheads="1" noChangeShapeType="1" noTextEdit="1"/>
          </p:cNvSpPr>
          <p:nvPr/>
        </p:nvSpPr>
        <p:spPr bwMode="auto">
          <a:xfrm>
            <a:off x="1828800" y="559559"/>
            <a:ext cx="8488907" cy="2825085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uk-UA" sz="2700" kern="10" dirty="0" smtClean="0">
                <a:solidFill>
                  <a:prstClr val="white"/>
                </a:solidFill>
                <a:effectLst>
                  <a:outerShdw dist="68392" dir="1308085" algn="ctr" rotWithShape="0">
                    <a:srgbClr val="F6FB17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Функціональне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uk-UA" sz="2700" kern="10" dirty="0" smtClean="0">
                <a:solidFill>
                  <a:prstClr val="white"/>
                </a:solidFill>
                <a:effectLst>
                  <a:outerShdw dist="68392" dir="1308085" algn="ctr" rotWithShape="0">
                    <a:srgbClr val="F6FB17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програмування</a:t>
            </a:r>
            <a:endParaRPr lang="uk-UA" sz="2700" kern="10" dirty="0">
              <a:solidFill>
                <a:prstClr val="white"/>
              </a:solidFill>
              <a:effectLst>
                <a:outerShdw dist="68392" dir="1308085" algn="ctr" rotWithShape="0">
                  <a:srgbClr val="F6FB17">
                    <a:alpha val="79999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42414" y="3879997"/>
            <a:ext cx="8675293" cy="280076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uk-UA" sz="2800" b="1" i="1" kern="10" dirty="0" smtClean="0">
                <a:ln w="9525">
                  <a:solidFill>
                    <a:srgbClr val="44546A"/>
                  </a:solidFill>
                  <a:round/>
                  <a:headEnd/>
                  <a:tailEnd/>
                </a:ln>
                <a:solidFill>
                  <a:prstClr val="white"/>
                </a:solidFill>
                <a:latin typeface="Arial"/>
                <a:cs typeface="Arial"/>
              </a:rPr>
              <a:t>Лектор </a:t>
            </a:r>
            <a:r>
              <a:rPr lang="uk-UA" sz="2800" b="1" i="1" kern="10" dirty="0" err="1" smtClean="0">
                <a:ln w="9525">
                  <a:solidFill>
                    <a:srgbClr val="44546A"/>
                  </a:solidFill>
                  <a:round/>
                  <a:headEnd/>
                  <a:tailEnd/>
                </a:ln>
                <a:solidFill>
                  <a:prstClr val="white"/>
                </a:solidFill>
                <a:latin typeface="Arial"/>
                <a:cs typeface="Arial"/>
              </a:rPr>
              <a:t>Ковалюк</a:t>
            </a:r>
            <a:r>
              <a:rPr lang="uk-UA" sz="2800" b="1" i="1" kern="10" dirty="0" smtClean="0">
                <a:ln w="9525">
                  <a:solidFill>
                    <a:srgbClr val="44546A"/>
                  </a:solidFill>
                  <a:round/>
                  <a:headEnd/>
                  <a:tailEnd/>
                </a:ln>
                <a:solidFill>
                  <a:prstClr val="white"/>
                </a:solidFill>
                <a:latin typeface="Arial"/>
                <a:cs typeface="Arial"/>
              </a:rPr>
              <a:t> Тетяна Володимирівна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uk-UA" sz="2800" b="1" i="1" kern="10" dirty="0" smtClean="0">
                <a:ln w="9525">
                  <a:solidFill>
                    <a:srgbClr val="44546A"/>
                  </a:solidFill>
                  <a:round/>
                  <a:headEnd/>
                  <a:tailEnd/>
                </a:ln>
                <a:solidFill>
                  <a:prstClr val="white"/>
                </a:solidFill>
                <a:latin typeface="Arial"/>
                <a:cs typeface="Arial"/>
              </a:rPr>
              <a:t> </a:t>
            </a:r>
            <a:r>
              <a:rPr lang="uk-UA" sz="2800" b="1" i="1" kern="10" dirty="0" err="1" smtClean="0">
                <a:ln w="9525">
                  <a:solidFill>
                    <a:srgbClr val="44546A"/>
                  </a:solidFill>
                  <a:round/>
                  <a:headEnd/>
                  <a:tailEnd/>
                </a:ln>
                <a:solidFill>
                  <a:prstClr val="white"/>
                </a:solidFill>
                <a:latin typeface="Arial"/>
                <a:cs typeface="Arial"/>
              </a:rPr>
              <a:t>к.т.н</a:t>
            </a:r>
            <a:r>
              <a:rPr lang="uk-UA" sz="2800" b="1" i="1" kern="10" dirty="0" smtClean="0">
                <a:ln w="9525">
                  <a:solidFill>
                    <a:srgbClr val="44546A"/>
                  </a:solidFill>
                  <a:round/>
                  <a:headEnd/>
                  <a:tailEnd/>
                </a:ln>
                <a:solidFill>
                  <a:prstClr val="white"/>
                </a:solidFill>
                <a:latin typeface="Arial"/>
                <a:cs typeface="Arial"/>
              </a:rPr>
              <a:t>., доцент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uk-UA" sz="2800" b="1" i="1" kern="10" dirty="0" smtClean="0">
              <a:ln w="9525">
                <a:solidFill>
                  <a:srgbClr val="44546A"/>
                </a:solidFill>
                <a:round/>
                <a:headEnd/>
                <a:tailEnd/>
              </a:ln>
              <a:solidFill>
                <a:prstClr val="white"/>
              </a:solidFill>
              <a:latin typeface="Arial"/>
              <a:cs typeface="Arial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2800" dirty="0" err="1">
                <a:solidFill>
                  <a:schemeClr val="bg1"/>
                </a:solidFill>
              </a:rPr>
              <a:t>tkovalyuk@u</a:t>
            </a:r>
            <a:r>
              <a:rPr lang="en-US" sz="2800" dirty="0">
                <a:solidFill>
                  <a:schemeClr val="bg1"/>
                </a:solidFill>
              </a:rPr>
              <a:t>kr.net</a:t>
            </a:r>
            <a:endParaRPr lang="uk-UA" sz="2800" dirty="0">
              <a:solidFill>
                <a:schemeClr val="bg1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uk-UA" sz="2000" b="1" kern="10" dirty="0">
              <a:ln w="9525">
                <a:solidFill>
                  <a:srgbClr val="44546A"/>
                </a:solidFill>
                <a:round/>
                <a:headEnd/>
                <a:tailEnd/>
              </a:ln>
              <a:solidFill>
                <a:prstClr val="white"/>
              </a:solidFill>
              <a:latin typeface="Arial"/>
              <a:cs typeface="Arial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GB" sz="2000" dirty="0">
                <a:solidFill>
                  <a:prstClr val="white"/>
                </a:solidFill>
                <a:latin typeface="Arial" charset="0"/>
                <a:cs typeface="Arial" charset="0"/>
              </a:rPr>
              <a:t>https://github.com/tkovalyuk/funcprogram</a:t>
            </a:r>
            <a:endParaRPr lang="ru-RU" sz="2000" b="1" kern="10" dirty="0">
              <a:ln w="9525">
                <a:solidFill>
                  <a:srgbClr val="44546A"/>
                </a:solidFill>
                <a:round/>
                <a:headEnd/>
                <a:tailEnd/>
              </a:ln>
              <a:solidFill>
                <a:prstClr val="white"/>
              </a:solidFill>
              <a:latin typeface="Arial"/>
              <a:cs typeface="Arial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 sz="2400" dirty="0">
              <a:solidFill>
                <a:prstClr val="white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3959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24001" y="1"/>
            <a:ext cx="91439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ctr">
              <a:spcBef>
                <a:spcPts val="600"/>
              </a:spcBef>
              <a:spcAft>
                <a:spcPts val="600"/>
              </a:spcAft>
            </a:pPr>
            <a:r>
              <a:rPr lang="uk-UA" sz="3600" b="1" dirty="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Примітиви для роботи з символами</a:t>
            </a:r>
            <a:endParaRPr lang="ru-RU" sz="3600" b="1" dirty="0">
              <a:solidFill>
                <a:schemeClr val="bg1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0" y="993792"/>
            <a:ext cx="1215523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uk-UA" sz="2000" dirty="0"/>
              <a:t>За допомогою </a:t>
            </a:r>
            <a:r>
              <a:rPr lang="uk-UA" sz="2000" dirty="0" err="1">
                <a:solidFill>
                  <a:srgbClr val="0000CC"/>
                </a:solidFill>
              </a:rPr>
              <a:t>eq</a:t>
            </a:r>
            <a:r>
              <a:rPr lang="uk-UA" sz="2000" dirty="0">
                <a:solidFill>
                  <a:srgbClr val="0000CC"/>
                </a:solidFill>
              </a:rPr>
              <a:t>? </a:t>
            </a:r>
            <a:r>
              <a:rPr lang="uk-UA" sz="2000" dirty="0"/>
              <a:t>реалізуємо процедуру </a:t>
            </a:r>
            <a:r>
              <a:rPr lang="uk-UA" sz="2000" dirty="0" err="1">
                <a:solidFill>
                  <a:srgbClr val="0000CC"/>
                </a:solidFill>
              </a:rPr>
              <a:t>memq</a:t>
            </a:r>
            <a:r>
              <a:rPr lang="uk-UA" sz="2000" dirty="0"/>
              <a:t>.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uk-UA" sz="2000" dirty="0" err="1">
                <a:solidFill>
                  <a:srgbClr val="0000CC"/>
                </a:solidFill>
              </a:rPr>
              <a:t>memq</a:t>
            </a:r>
            <a:r>
              <a:rPr lang="uk-UA" sz="2000" dirty="0">
                <a:solidFill>
                  <a:srgbClr val="0000CC"/>
                </a:solidFill>
              </a:rPr>
              <a:t> </a:t>
            </a:r>
            <a:r>
              <a:rPr lang="uk-UA" sz="2000" dirty="0" smtClean="0"/>
              <a:t>приймає </a:t>
            </a:r>
            <a:r>
              <a:rPr lang="uk-UA" sz="2000" dirty="0"/>
              <a:t>два аргументи: символ і список.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uk-UA" sz="2000" dirty="0"/>
              <a:t>Якщо символ не міститься в списку (тобто, не дорівнює в сенсі </a:t>
            </a:r>
            <a:r>
              <a:rPr lang="uk-UA" sz="2000" dirty="0" err="1">
                <a:solidFill>
                  <a:srgbClr val="0000CC"/>
                </a:solidFill>
              </a:rPr>
              <a:t>eq</a:t>
            </a:r>
            <a:r>
              <a:rPr lang="uk-UA" sz="2000" dirty="0">
                <a:solidFill>
                  <a:srgbClr val="0000CC"/>
                </a:solidFill>
              </a:rPr>
              <a:t>? </a:t>
            </a:r>
            <a:r>
              <a:rPr lang="uk-UA" sz="2000" dirty="0"/>
              <a:t>жодному з елементів списку), то </a:t>
            </a:r>
            <a:r>
              <a:rPr lang="uk-UA" sz="2000" dirty="0" err="1">
                <a:solidFill>
                  <a:srgbClr val="0000CC"/>
                </a:solidFill>
              </a:rPr>
              <a:t>memq</a:t>
            </a:r>
            <a:r>
              <a:rPr lang="uk-UA" sz="2000" dirty="0">
                <a:solidFill>
                  <a:srgbClr val="0000CC"/>
                </a:solidFill>
              </a:rPr>
              <a:t> </a:t>
            </a:r>
            <a:r>
              <a:rPr lang="uk-UA" sz="2000" dirty="0"/>
              <a:t>повертає хибність.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uk-UA" sz="2000" dirty="0"/>
              <a:t>В іншому випадку </a:t>
            </a:r>
            <a:r>
              <a:rPr lang="uk-UA" sz="2000" dirty="0" err="1">
                <a:solidFill>
                  <a:srgbClr val="0000CC"/>
                </a:solidFill>
              </a:rPr>
              <a:t>memq</a:t>
            </a:r>
            <a:r>
              <a:rPr lang="uk-UA" sz="2000" dirty="0">
                <a:solidFill>
                  <a:srgbClr val="0000CC"/>
                </a:solidFill>
              </a:rPr>
              <a:t> </a:t>
            </a:r>
            <a:r>
              <a:rPr lang="uk-UA" sz="2000" dirty="0"/>
              <a:t>повертає </a:t>
            </a:r>
            <a:r>
              <a:rPr lang="uk-UA" sz="2000" dirty="0">
                <a:solidFill>
                  <a:srgbClr val="C00000"/>
                </a:solidFill>
              </a:rPr>
              <a:t>підсписок списку, починаючи з першого входження символу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3567112" y="2957823"/>
            <a:ext cx="5729287" cy="1323439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</a:rPr>
              <a:t>(define (</a:t>
            </a:r>
            <a:r>
              <a:rPr lang="en-US" sz="2000" dirty="0" err="1">
                <a:solidFill>
                  <a:srgbClr val="0000CC"/>
                </a:solidFill>
              </a:rPr>
              <a:t>memq</a:t>
            </a:r>
            <a:r>
              <a:rPr lang="en-US" sz="2000" dirty="0">
                <a:solidFill>
                  <a:srgbClr val="0000CC"/>
                </a:solidFill>
              </a:rPr>
              <a:t> item x)</a:t>
            </a:r>
          </a:p>
          <a:p>
            <a:r>
              <a:rPr lang="uk-UA" sz="2000" dirty="0">
                <a:solidFill>
                  <a:srgbClr val="0000CC"/>
                </a:solidFill>
              </a:rPr>
              <a:t>    </a:t>
            </a:r>
            <a:r>
              <a:rPr lang="en-US" sz="2000" dirty="0">
                <a:solidFill>
                  <a:srgbClr val="0000CC"/>
                </a:solidFill>
              </a:rPr>
              <a:t>(</a:t>
            </a:r>
            <a:r>
              <a:rPr lang="en-US" sz="2000" dirty="0" err="1">
                <a:solidFill>
                  <a:srgbClr val="0000CC"/>
                </a:solidFill>
              </a:rPr>
              <a:t>cond</a:t>
            </a:r>
            <a:r>
              <a:rPr lang="en-US" sz="2000" dirty="0">
                <a:solidFill>
                  <a:srgbClr val="0000CC"/>
                </a:solidFill>
              </a:rPr>
              <a:t> ((null? x) #</a:t>
            </a:r>
            <a:r>
              <a:rPr lang="en-US" sz="2000" dirty="0" smtClean="0">
                <a:solidFill>
                  <a:srgbClr val="0000CC"/>
                </a:solidFill>
              </a:rPr>
              <a:t>f)</a:t>
            </a:r>
            <a:endParaRPr lang="en-US" sz="2000" dirty="0">
              <a:solidFill>
                <a:srgbClr val="0000CC"/>
              </a:solidFill>
            </a:endParaRPr>
          </a:p>
          <a:p>
            <a:r>
              <a:rPr lang="uk-UA" sz="2000" dirty="0">
                <a:solidFill>
                  <a:srgbClr val="0000CC"/>
                </a:solidFill>
              </a:rPr>
              <a:t>               </a:t>
            </a:r>
            <a:r>
              <a:rPr lang="en-US" sz="2000" dirty="0">
                <a:solidFill>
                  <a:srgbClr val="0000CC"/>
                </a:solidFill>
              </a:rPr>
              <a:t>((</a:t>
            </a:r>
            <a:r>
              <a:rPr lang="en-US" sz="2000" dirty="0" err="1">
                <a:solidFill>
                  <a:srgbClr val="0000CC"/>
                </a:solidFill>
              </a:rPr>
              <a:t>eq</a:t>
            </a:r>
            <a:r>
              <a:rPr lang="en-US" sz="2000" dirty="0">
                <a:solidFill>
                  <a:srgbClr val="0000CC"/>
                </a:solidFill>
              </a:rPr>
              <a:t>? item (car x)) x)</a:t>
            </a:r>
          </a:p>
          <a:p>
            <a:r>
              <a:rPr lang="uk-UA" sz="2000" dirty="0">
                <a:solidFill>
                  <a:srgbClr val="0000CC"/>
                </a:solidFill>
              </a:rPr>
              <a:t>               </a:t>
            </a:r>
            <a:r>
              <a:rPr lang="en-US" sz="2000" dirty="0">
                <a:solidFill>
                  <a:srgbClr val="0000CC"/>
                </a:solidFill>
              </a:rPr>
              <a:t>(else (</a:t>
            </a:r>
            <a:r>
              <a:rPr lang="en-US" sz="2000" dirty="0" err="1">
                <a:solidFill>
                  <a:srgbClr val="0000CC"/>
                </a:solidFill>
              </a:rPr>
              <a:t>memq</a:t>
            </a:r>
            <a:r>
              <a:rPr lang="en-US" sz="2000" dirty="0">
                <a:solidFill>
                  <a:srgbClr val="0000CC"/>
                </a:solidFill>
              </a:rPr>
              <a:t> item (</a:t>
            </a:r>
            <a:r>
              <a:rPr lang="en-US" sz="2000" dirty="0" err="1">
                <a:solidFill>
                  <a:srgbClr val="0000CC"/>
                </a:solidFill>
              </a:rPr>
              <a:t>cdr</a:t>
            </a:r>
            <a:r>
              <a:rPr lang="en-US" sz="2000" dirty="0">
                <a:solidFill>
                  <a:srgbClr val="0000CC"/>
                </a:solidFill>
              </a:rPr>
              <a:t> x)))))</a:t>
            </a:r>
            <a:endParaRPr lang="uk-UA" sz="2000" dirty="0">
              <a:solidFill>
                <a:srgbClr val="0000CC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567113" y="4632931"/>
            <a:ext cx="5729287" cy="1631216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</a:rPr>
              <a:t>(</a:t>
            </a:r>
            <a:r>
              <a:rPr lang="en-US" sz="2000" dirty="0" err="1">
                <a:solidFill>
                  <a:srgbClr val="0000CC"/>
                </a:solidFill>
              </a:rPr>
              <a:t>memq</a:t>
            </a:r>
            <a:r>
              <a:rPr lang="en-US" sz="2000" dirty="0">
                <a:solidFill>
                  <a:srgbClr val="0000CC"/>
                </a:solidFill>
              </a:rPr>
              <a:t> ’apple ’(pear banana prune))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#f</a:t>
            </a:r>
            <a:endParaRPr lang="en-US" sz="2000" dirty="0">
              <a:solidFill>
                <a:srgbClr val="FF0000"/>
              </a:solidFill>
            </a:endParaRPr>
          </a:p>
          <a:p>
            <a:endParaRPr lang="ru-RU" sz="2000" dirty="0"/>
          </a:p>
          <a:p>
            <a:r>
              <a:rPr lang="en-US" sz="2000" dirty="0">
                <a:solidFill>
                  <a:srgbClr val="0000CC"/>
                </a:solidFill>
              </a:rPr>
              <a:t>(</a:t>
            </a:r>
            <a:r>
              <a:rPr lang="en-US" sz="2000" dirty="0" err="1">
                <a:solidFill>
                  <a:srgbClr val="0000CC"/>
                </a:solidFill>
              </a:rPr>
              <a:t>memq</a:t>
            </a:r>
            <a:r>
              <a:rPr lang="en-US" sz="2000" dirty="0">
                <a:solidFill>
                  <a:srgbClr val="0000CC"/>
                </a:solidFill>
              </a:rPr>
              <a:t> ’apple ’(x (apple sauce) y apple pear))</a:t>
            </a:r>
          </a:p>
          <a:p>
            <a:r>
              <a:rPr lang="uk-UA" sz="2000" dirty="0">
                <a:solidFill>
                  <a:srgbClr val="FF0000"/>
                </a:solidFill>
              </a:rPr>
              <a:t>(</a:t>
            </a:r>
            <a:r>
              <a:rPr lang="en-US" sz="2000" dirty="0">
                <a:solidFill>
                  <a:srgbClr val="FF0000"/>
                </a:solidFill>
              </a:rPr>
              <a:t>apple pear)</a:t>
            </a:r>
            <a:endParaRPr lang="uk-UA" sz="20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7665" y="4932340"/>
            <a:ext cx="2732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Виклик процедури </a:t>
            </a:r>
            <a:r>
              <a:rPr lang="en-US" dirty="0" err="1">
                <a:solidFill>
                  <a:srgbClr val="0000CC"/>
                </a:solidFill>
              </a:rPr>
              <a:t>memq</a:t>
            </a:r>
            <a:r>
              <a:rPr lang="uk-UA" dirty="0"/>
              <a:t> 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10</a:t>
            </a:fld>
            <a:r>
              <a:rPr lang="ru-RU" smtClean="0"/>
              <a:t>/65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5303068"/>
      </p:ext>
    </p:extLst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24001" y="1"/>
            <a:ext cx="91439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ctr">
              <a:spcBef>
                <a:spcPts val="600"/>
              </a:spcBef>
              <a:spcAft>
                <a:spcPts val="600"/>
              </a:spcAft>
            </a:pPr>
            <a:r>
              <a:rPr lang="uk-UA" sz="3600" b="1" dirty="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Вправи для запитання</a:t>
            </a:r>
            <a:endParaRPr lang="ru-RU" sz="3600" b="1" dirty="0">
              <a:solidFill>
                <a:schemeClr val="bg1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122145" y="2110219"/>
            <a:ext cx="5528980" cy="4093428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000CC"/>
                </a:solidFill>
              </a:rPr>
              <a:t>(list ’a ’b ’c)</a:t>
            </a:r>
            <a:endParaRPr lang="uk-UA" sz="2000" dirty="0">
              <a:solidFill>
                <a:srgbClr val="0000CC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>
              <a:solidFill>
                <a:srgbClr val="0000CC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000CC"/>
                </a:solidFill>
              </a:rPr>
              <a:t>(list (list ’</a:t>
            </a:r>
            <a:r>
              <a:rPr lang="en-US" sz="2000" dirty="0" err="1">
                <a:solidFill>
                  <a:srgbClr val="0000CC"/>
                </a:solidFill>
              </a:rPr>
              <a:t>george</a:t>
            </a:r>
            <a:r>
              <a:rPr lang="en-US" sz="2000" dirty="0">
                <a:solidFill>
                  <a:srgbClr val="0000CC"/>
                </a:solidFill>
              </a:rPr>
              <a:t>))</a:t>
            </a:r>
            <a:endParaRPr lang="uk-UA" sz="2000" dirty="0">
              <a:solidFill>
                <a:srgbClr val="0000CC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>
              <a:solidFill>
                <a:srgbClr val="0000CC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s-ES" sz="2000" dirty="0">
                <a:solidFill>
                  <a:srgbClr val="0000CC"/>
                </a:solidFill>
              </a:rPr>
              <a:t>(cdr ’((x1 x2) (y1 y2)))</a:t>
            </a:r>
            <a:endParaRPr lang="uk-UA" sz="2000" dirty="0">
              <a:solidFill>
                <a:srgbClr val="0000CC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s-ES" sz="2000" dirty="0">
              <a:solidFill>
                <a:srgbClr val="0000CC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s-ES" sz="2000" dirty="0">
                <a:solidFill>
                  <a:srgbClr val="0000CC"/>
                </a:solidFill>
              </a:rPr>
              <a:t>(cadr ’((x1 x2) (y1 y2)))</a:t>
            </a:r>
            <a:endParaRPr lang="uk-UA" sz="2000" dirty="0">
              <a:solidFill>
                <a:srgbClr val="0000CC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s-ES" sz="2000" dirty="0">
              <a:solidFill>
                <a:srgbClr val="0000CC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000CC"/>
                </a:solidFill>
              </a:rPr>
              <a:t>(pair? (car ’(a short list)))</a:t>
            </a:r>
            <a:endParaRPr lang="uk-UA" sz="2000" dirty="0">
              <a:solidFill>
                <a:srgbClr val="0000CC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>
              <a:solidFill>
                <a:srgbClr val="0000CC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000CC"/>
                </a:solidFill>
              </a:rPr>
              <a:t>(</a:t>
            </a:r>
            <a:r>
              <a:rPr lang="en-US" sz="2000" dirty="0" err="1">
                <a:solidFill>
                  <a:srgbClr val="0000CC"/>
                </a:solidFill>
              </a:rPr>
              <a:t>memq</a:t>
            </a:r>
            <a:r>
              <a:rPr lang="en-US" sz="2000" dirty="0">
                <a:solidFill>
                  <a:srgbClr val="0000CC"/>
                </a:solidFill>
              </a:rPr>
              <a:t> ’red ’((red shoes) (blue socks)))</a:t>
            </a:r>
          </a:p>
          <a:p>
            <a:pPr marL="457200" indent="-457200">
              <a:buFont typeface="+mj-lt"/>
              <a:buAutoNum type="arabicPeriod"/>
            </a:pPr>
            <a:endParaRPr lang="uk-UA" sz="2000" dirty="0">
              <a:solidFill>
                <a:srgbClr val="0000CC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000CC"/>
                </a:solidFill>
              </a:rPr>
              <a:t>(</a:t>
            </a:r>
            <a:r>
              <a:rPr lang="en-US" sz="2000" dirty="0" err="1">
                <a:solidFill>
                  <a:srgbClr val="0000CC"/>
                </a:solidFill>
              </a:rPr>
              <a:t>memq</a:t>
            </a:r>
            <a:r>
              <a:rPr lang="en-US" sz="2000" dirty="0">
                <a:solidFill>
                  <a:srgbClr val="0000CC"/>
                </a:solidFill>
              </a:rPr>
              <a:t> ’red ’(red shoes blue socks))</a:t>
            </a:r>
            <a:endParaRPr lang="uk-UA" sz="2000" dirty="0">
              <a:solidFill>
                <a:srgbClr val="0000CC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77421" y="976046"/>
            <a:ext cx="120145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>
                <a:solidFill>
                  <a:srgbClr val="C00000"/>
                </a:solidFill>
                <a:latin typeface="AntiquaPSCyr-Regular"/>
              </a:rPr>
              <a:t>Що</a:t>
            </a:r>
            <a:r>
              <a:rPr lang="ru-RU" dirty="0">
                <a:solidFill>
                  <a:srgbClr val="C00000"/>
                </a:solidFill>
                <a:latin typeface="AntiquaPSCyr-Regular"/>
              </a:rPr>
              <a:t> </a:t>
            </a:r>
            <a:r>
              <a:rPr lang="ru-RU" dirty="0" err="1">
                <a:solidFill>
                  <a:srgbClr val="C00000"/>
                </a:solidFill>
                <a:latin typeface="AntiquaPSCyr-Regular"/>
              </a:rPr>
              <a:t>надрукує</a:t>
            </a:r>
            <a:r>
              <a:rPr lang="ru-RU" dirty="0">
                <a:solidFill>
                  <a:srgbClr val="C00000"/>
                </a:solidFill>
                <a:latin typeface="AntiquaPSCyr-Regular"/>
              </a:rPr>
              <a:t> </a:t>
            </a:r>
            <a:r>
              <a:rPr lang="ru-RU" dirty="0" err="1">
                <a:solidFill>
                  <a:srgbClr val="C00000"/>
                </a:solidFill>
                <a:latin typeface="AntiquaPSCyr-Regular"/>
              </a:rPr>
              <a:t>інтерпретатор</a:t>
            </a:r>
            <a:r>
              <a:rPr lang="ru-RU" dirty="0">
                <a:solidFill>
                  <a:srgbClr val="C00000"/>
                </a:solidFill>
                <a:latin typeface="AntiquaPSCyr-Regular"/>
              </a:rPr>
              <a:t> у </a:t>
            </a:r>
            <a:r>
              <a:rPr lang="ru-RU" dirty="0" err="1">
                <a:solidFill>
                  <a:srgbClr val="C00000"/>
                </a:solidFill>
                <a:latin typeface="AntiquaPSCyr-Regular"/>
              </a:rPr>
              <a:t>відповідь</a:t>
            </a:r>
            <a:r>
              <a:rPr lang="ru-RU" dirty="0">
                <a:solidFill>
                  <a:srgbClr val="C00000"/>
                </a:solidFill>
                <a:latin typeface="AntiquaPSCyr-Regular"/>
              </a:rPr>
              <a:t> на </a:t>
            </a:r>
            <a:r>
              <a:rPr lang="ru-RU" dirty="0" err="1">
                <a:solidFill>
                  <a:srgbClr val="C00000"/>
                </a:solidFill>
                <a:latin typeface="AntiquaPSCyr-Regular"/>
              </a:rPr>
              <a:t>кожний</a:t>
            </a:r>
            <a:r>
              <a:rPr lang="ru-RU" dirty="0">
                <a:solidFill>
                  <a:srgbClr val="C00000"/>
                </a:solidFill>
                <a:latin typeface="AntiquaPSCyr-Regular"/>
              </a:rPr>
              <a:t> з </a:t>
            </a:r>
            <a:r>
              <a:rPr lang="ru-RU" dirty="0" err="1">
                <a:solidFill>
                  <a:srgbClr val="C00000"/>
                </a:solidFill>
                <a:latin typeface="AntiquaPSCyr-Regular"/>
              </a:rPr>
              <a:t>наступних</a:t>
            </a:r>
            <a:r>
              <a:rPr lang="ru-RU" dirty="0">
                <a:solidFill>
                  <a:srgbClr val="C00000"/>
                </a:solidFill>
                <a:latin typeface="AntiquaPSCyr-Regular"/>
              </a:rPr>
              <a:t> </a:t>
            </a:r>
            <a:r>
              <a:rPr lang="ru-RU" dirty="0" err="1" smtClean="0">
                <a:solidFill>
                  <a:srgbClr val="C00000"/>
                </a:solidFill>
                <a:latin typeface="AntiquaPSCyr-Regular"/>
              </a:rPr>
              <a:t>виразів</a:t>
            </a:r>
            <a:r>
              <a:rPr lang="ru-RU" dirty="0" smtClean="0">
                <a:solidFill>
                  <a:srgbClr val="C00000"/>
                </a:solidFill>
                <a:latin typeface="AntiquaPSCyr-Regular"/>
              </a:rPr>
              <a:t>?</a:t>
            </a:r>
            <a:r>
              <a:rPr lang="en-US" dirty="0" smtClean="0">
                <a:solidFill>
                  <a:srgbClr val="C00000"/>
                </a:solidFill>
                <a:latin typeface="AntiquaPSCyr-Regular"/>
              </a:rPr>
              <a:t> </a:t>
            </a:r>
            <a:r>
              <a:rPr lang="uk-UA" dirty="0" smtClean="0">
                <a:solidFill>
                  <a:srgbClr val="C00000"/>
                </a:solidFill>
                <a:latin typeface="AntiquaPSCyr-Regular"/>
              </a:rPr>
              <a:t>Н</a:t>
            </a:r>
            <a:r>
              <a:rPr lang="ru-RU" dirty="0" err="1" smtClean="0">
                <a:solidFill>
                  <a:srgbClr val="C00000"/>
                </a:solidFill>
                <a:latin typeface="AntiquaPSCyr-Regular"/>
              </a:rPr>
              <a:t>апишіть</a:t>
            </a:r>
            <a:r>
              <a:rPr lang="ru-RU" dirty="0" smtClean="0">
                <a:solidFill>
                  <a:srgbClr val="C00000"/>
                </a:solidFill>
                <a:latin typeface="AntiquaPSCyr-Regular"/>
              </a:rPr>
              <a:t> </a:t>
            </a:r>
            <a:r>
              <a:rPr lang="ru-RU" dirty="0" err="1">
                <a:solidFill>
                  <a:srgbClr val="C00000"/>
                </a:solidFill>
                <a:latin typeface="AntiquaPSCyr-Regular"/>
              </a:rPr>
              <a:t>відповідь</a:t>
            </a:r>
            <a:r>
              <a:rPr lang="ru-RU" dirty="0">
                <a:solidFill>
                  <a:srgbClr val="C00000"/>
                </a:solidFill>
                <a:latin typeface="AntiquaPSCyr-Regular"/>
              </a:rPr>
              <a:t> в </a:t>
            </a:r>
            <a:r>
              <a:rPr lang="ru-RU" dirty="0" err="1">
                <a:solidFill>
                  <a:srgbClr val="C00000"/>
                </a:solidFill>
                <a:latin typeface="AntiquaPSCyr-Regular"/>
              </a:rPr>
              <a:t>презентації</a:t>
            </a:r>
            <a:endParaRPr lang="ru-RU" dirty="0">
              <a:solidFill>
                <a:srgbClr val="C00000"/>
              </a:solidFill>
              <a:latin typeface="AntiquaPSCyr-Regula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71535" y="1643854"/>
            <a:ext cx="14302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200" dirty="0"/>
              <a:t>Запитання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91083" y="1740887"/>
            <a:ext cx="12971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000" dirty="0"/>
              <a:t>Відповідь 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11</a:t>
            </a:fld>
            <a:r>
              <a:rPr lang="ru-RU" smtClean="0"/>
              <a:t>/65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7482139" y="2443505"/>
            <a:ext cx="2572609" cy="3693319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(a b c</a:t>
            </a:r>
            <a:r>
              <a:rPr lang="es-ES" dirty="0" smtClean="0">
                <a:solidFill>
                  <a:schemeClr val="bg1">
                    <a:lumMod val="95000"/>
                  </a:schemeClr>
                </a:solidFill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endParaRPr lang="es-ES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((george</a:t>
            </a:r>
            <a:r>
              <a:rPr lang="es-ES" dirty="0" smtClean="0">
                <a:solidFill>
                  <a:schemeClr val="bg1">
                    <a:lumMod val="95000"/>
                  </a:schemeClr>
                </a:solidFill>
              </a:rPr>
              <a:t>))</a:t>
            </a:r>
          </a:p>
          <a:p>
            <a:pPr marL="342900" indent="-342900">
              <a:buFont typeface="+mj-lt"/>
              <a:buAutoNum type="arabicPeriod"/>
            </a:pPr>
            <a:endParaRPr lang="es-ES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((y1 y2</a:t>
            </a:r>
            <a:r>
              <a:rPr lang="es-ES" dirty="0" smtClean="0">
                <a:solidFill>
                  <a:schemeClr val="bg1">
                    <a:lumMod val="95000"/>
                  </a:schemeClr>
                </a:solidFill>
              </a:rPr>
              <a:t>))</a:t>
            </a:r>
          </a:p>
          <a:p>
            <a:pPr marL="342900" indent="-342900">
              <a:buFont typeface="+mj-lt"/>
              <a:buAutoNum type="arabicPeriod"/>
            </a:pPr>
            <a:endParaRPr lang="es-ES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(y1 y2</a:t>
            </a:r>
            <a:r>
              <a:rPr lang="es-ES" dirty="0" smtClean="0">
                <a:solidFill>
                  <a:schemeClr val="bg1">
                    <a:lumMod val="95000"/>
                  </a:schemeClr>
                </a:solidFill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endParaRPr lang="es-ES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#</a:t>
            </a:r>
            <a:r>
              <a:rPr lang="es-ES" dirty="0" smtClean="0">
                <a:solidFill>
                  <a:schemeClr val="bg1">
                    <a:lumMod val="95000"/>
                  </a:schemeClr>
                </a:solidFill>
              </a:rPr>
              <a:t>f</a:t>
            </a:r>
          </a:p>
          <a:p>
            <a:pPr marL="342900" indent="-342900">
              <a:buFont typeface="+mj-lt"/>
              <a:buAutoNum type="arabicPeriod"/>
            </a:pPr>
            <a:endParaRPr lang="es-ES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#</a:t>
            </a:r>
            <a:r>
              <a:rPr lang="es-ES" dirty="0" smtClean="0">
                <a:solidFill>
                  <a:schemeClr val="bg1">
                    <a:lumMod val="95000"/>
                  </a:schemeClr>
                </a:solidFill>
              </a:rPr>
              <a:t>f</a:t>
            </a:r>
          </a:p>
          <a:p>
            <a:pPr marL="342900" indent="-342900">
              <a:buFont typeface="+mj-lt"/>
              <a:buAutoNum type="arabicPeriod"/>
            </a:pPr>
            <a:endParaRPr lang="es-ES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(red shoes blue socks)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0490986"/>
      </p:ext>
    </p:extLst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346580" y="86261"/>
            <a:ext cx="91439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ctr">
              <a:spcBef>
                <a:spcPts val="600"/>
              </a:spcBef>
              <a:spcAft>
                <a:spcPts val="600"/>
              </a:spcAft>
            </a:pPr>
            <a:r>
              <a:rPr lang="en-US" sz="3600" b="1" dirty="0" smtClean="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C</a:t>
            </a:r>
            <a:r>
              <a:rPr lang="uk-UA" sz="36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имвольне</a:t>
            </a:r>
            <a:r>
              <a:rPr lang="uk-UA" sz="3600" b="1" dirty="0" smtClean="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uk-UA" sz="3600" b="1" dirty="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диференціювання</a:t>
            </a:r>
            <a:endParaRPr lang="ru-RU" sz="3600" b="1" dirty="0">
              <a:solidFill>
                <a:schemeClr val="bg1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95534" y="1019967"/>
            <a:ext cx="12059703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uk-UA" sz="2200" dirty="0"/>
              <a:t>Як приклад абстракції даних розглянемо </a:t>
            </a:r>
            <a:r>
              <a:rPr lang="uk-UA" sz="2200" dirty="0" smtClean="0"/>
              <a:t>процедуру, </a:t>
            </a:r>
            <a:r>
              <a:rPr lang="uk-UA" sz="2200" dirty="0"/>
              <a:t>яка здійснює </a:t>
            </a:r>
            <a:r>
              <a:rPr lang="uk-UA" sz="2200" b="1" dirty="0"/>
              <a:t>символьне диференціювання алгебричних виразів.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uk-UA" sz="2200" dirty="0"/>
              <a:t>Ця процедура приймає в якості аргументів </a:t>
            </a:r>
            <a:r>
              <a:rPr lang="uk-UA" sz="2200" b="1" dirty="0">
                <a:solidFill>
                  <a:srgbClr val="0000CC"/>
                </a:solidFill>
              </a:rPr>
              <a:t>алгебричний вираз і змінну </a:t>
            </a:r>
            <a:r>
              <a:rPr lang="uk-UA" sz="2200" dirty="0"/>
              <a:t>та повертає </a:t>
            </a:r>
            <a:r>
              <a:rPr lang="uk-UA" sz="2200" b="1" dirty="0"/>
              <a:t>похідну</a:t>
            </a:r>
            <a:r>
              <a:rPr lang="uk-UA" sz="2200" dirty="0"/>
              <a:t> </a:t>
            </a:r>
            <a:r>
              <a:rPr lang="uk-UA" sz="2200" b="1" dirty="0"/>
              <a:t>виразу</a:t>
            </a:r>
            <a:r>
              <a:rPr lang="uk-UA" sz="2200" dirty="0"/>
              <a:t> по відношенню до цієї змінної.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uk-UA" sz="2200" dirty="0">
                <a:solidFill>
                  <a:srgbClr val="C00000"/>
                </a:solidFill>
              </a:rPr>
              <a:t>Наприклад, якщо аргументами до процедури служать </a:t>
            </a:r>
            <a:r>
              <a:rPr lang="uk-UA" sz="2200" dirty="0">
                <a:solidFill>
                  <a:srgbClr val="0000CC"/>
                </a:solidFill>
              </a:rPr>
              <a:t>ax</a:t>
            </a:r>
            <a:r>
              <a:rPr lang="uk-UA" sz="2200" baseline="30000" dirty="0">
                <a:solidFill>
                  <a:srgbClr val="0000CC"/>
                </a:solidFill>
              </a:rPr>
              <a:t>2</a:t>
            </a:r>
            <a:r>
              <a:rPr lang="uk-UA" sz="2200" dirty="0">
                <a:solidFill>
                  <a:srgbClr val="0000CC"/>
                </a:solidFill>
              </a:rPr>
              <a:t> + </a:t>
            </a:r>
            <a:r>
              <a:rPr lang="uk-UA" sz="2200" dirty="0" err="1">
                <a:solidFill>
                  <a:srgbClr val="0000CC"/>
                </a:solidFill>
              </a:rPr>
              <a:t>bx</a:t>
            </a:r>
            <a:r>
              <a:rPr lang="uk-UA" sz="2200" dirty="0">
                <a:solidFill>
                  <a:srgbClr val="0000CC"/>
                </a:solidFill>
              </a:rPr>
              <a:t> + c </a:t>
            </a:r>
            <a:r>
              <a:rPr lang="uk-UA" sz="2200" dirty="0"/>
              <a:t>та </a:t>
            </a:r>
            <a:r>
              <a:rPr lang="uk-UA" sz="2200" dirty="0">
                <a:solidFill>
                  <a:srgbClr val="0000CC"/>
                </a:solidFill>
              </a:rPr>
              <a:t>x</a:t>
            </a:r>
            <a:r>
              <a:rPr lang="uk-UA" sz="2200" dirty="0"/>
              <a:t>, </a:t>
            </a:r>
            <a:r>
              <a:rPr lang="uk-UA" sz="2200" dirty="0">
                <a:solidFill>
                  <a:srgbClr val="C00000"/>
                </a:solidFill>
              </a:rPr>
              <a:t>процедура повинна повертати </a:t>
            </a:r>
            <a:r>
              <a:rPr lang="uk-UA" sz="2200" dirty="0">
                <a:solidFill>
                  <a:srgbClr val="0000CC"/>
                </a:solidFill>
              </a:rPr>
              <a:t>2ax + b</a:t>
            </a:r>
            <a:r>
              <a:rPr lang="uk-UA" sz="2200" dirty="0"/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uk-UA" sz="2200" dirty="0"/>
              <a:t>Символьне диференціювання має для </a:t>
            </a:r>
            <a:r>
              <a:rPr lang="uk-UA" sz="2200" dirty="0" err="1"/>
              <a:t>Ліспа</a:t>
            </a:r>
            <a:r>
              <a:rPr lang="uk-UA" sz="2200" dirty="0"/>
              <a:t> особливе історичне значення. Воно було одним із спонукальних прикладів при розробці комп'ютерної мови для обробки символів.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429904" y="4555200"/>
            <a:ext cx="11368583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uk-UA" sz="2200" dirty="0"/>
              <a:t>Спочатку розробимо алгоритм диференціювання, який працює з абстрактними об'єктами, такими як «Суми», «Добуток» і «Змінні», не звертаючи уваги на те, як вони повинні бути представлені.</a:t>
            </a:r>
          </a:p>
          <a:p>
            <a:pPr marL="457200" indent="-457200">
              <a:buFont typeface="+mj-lt"/>
              <a:buAutoNum type="arabicPeriod"/>
            </a:pPr>
            <a:r>
              <a:rPr lang="uk-UA" sz="2200" dirty="0"/>
              <a:t>Тільки після цього </a:t>
            </a:r>
            <a:r>
              <a:rPr lang="uk-UA" sz="2200" dirty="0" smtClean="0"/>
              <a:t>звернемося </a:t>
            </a:r>
            <a:r>
              <a:rPr lang="uk-UA" sz="2200" dirty="0"/>
              <a:t>до задачі </a:t>
            </a:r>
            <a:r>
              <a:rPr lang="uk-UA" sz="2200" dirty="0" smtClean="0"/>
              <a:t>представлення</a:t>
            </a:r>
            <a:r>
              <a:rPr lang="en-US" sz="2200" dirty="0" smtClean="0"/>
              <a:t> </a:t>
            </a:r>
            <a:r>
              <a:rPr lang="uk-UA" sz="2200" dirty="0" smtClean="0"/>
              <a:t>алгебраїчних виразів.</a:t>
            </a:r>
            <a:endParaRPr lang="uk-UA" sz="2200" dirty="0"/>
          </a:p>
        </p:txBody>
      </p:sp>
      <p:sp>
        <p:nvSpPr>
          <p:cNvPr id="9" name="TextBox 8"/>
          <p:cNvSpPr txBox="1"/>
          <p:nvPr/>
        </p:nvSpPr>
        <p:spPr>
          <a:xfrm>
            <a:off x="3899632" y="3968627"/>
            <a:ext cx="4429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/>
              <a:t>Етапи розробки програми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12</a:t>
            </a:fld>
            <a:r>
              <a:rPr lang="ru-RU" smtClean="0"/>
              <a:t>/65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3068269"/>
      </p:ext>
    </p:extLst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-95534" y="0"/>
            <a:ext cx="12287534" cy="4862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32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Програма</a:t>
            </a:r>
            <a:r>
              <a:rPr lang="ru-RU" sz="3200" b="1" dirty="0" smtClean="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3200" b="1" dirty="0" err="1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диференціювання</a:t>
            </a:r>
            <a:r>
              <a:rPr lang="ru-RU" sz="3200" b="1" dirty="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з </a:t>
            </a:r>
            <a:r>
              <a:rPr lang="ru-RU" sz="3200" b="1" dirty="0" err="1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абстрактними</a:t>
            </a:r>
            <a:r>
              <a:rPr lang="ru-RU" sz="3200" b="1" dirty="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3200" b="1" dirty="0" err="1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даними</a:t>
            </a:r>
            <a:endParaRPr lang="ru-RU" sz="3200" b="1" dirty="0">
              <a:solidFill>
                <a:schemeClr val="bg1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00581" y="1014174"/>
            <a:ext cx="1209141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/>
              <a:t>Розглянемо програму символьного диференціювання, яка працює з виразами, побудованими тільки за допомогою операцій </a:t>
            </a:r>
            <a:r>
              <a:rPr lang="uk-UA" sz="2000" b="1" dirty="0"/>
              <a:t>додавання</a:t>
            </a:r>
            <a:r>
              <a:rPr lang="uk-UA" sz="2000" dirty="0"/>
              <a:t> і </a:t>
            </a:r>
            <a:r>
              <a:rPr lang="uk-UA" sz="2000" b="1" dirty="0"/>
              <a:t>множення</a:t>
            </a:r>
            <a:r>
              <a:rPr lang="uk-UA" sz="2000" dirty="0"/>
              <a:t> з двома аргументами. </a:t>
            </a:r>
          </a:p>
          <a:p>
            <a:r>
              <a:rPr lang="uk-UA" sz="2000" dirty="0"/>
              <a:t>Диференціювати </a:t>
            </a:r>
            <a:r>
              <a:rPr lang="uk-UA" sz="2000" dirty="0" smtClean="0"/>
              <a:t>будь</a:t>
            </a:r>
            <a:r>
              <a:rPr lang="en-US" sz="2000" dirty="0" smtClean="0"/>
              <a:t>-</a:t>
            </a:r>
            <a:r>
              <a:rPr lang="uk-UA" sz="2000" dirty="0" smtClean="0"/>
              <a:t>який вираз </a:t>
            </a:r>
            <a:r>
              <a:rPr lang="uk-UA" sz="2000" dirty="0"/>
              <a:t>можна, застосовуючи такі правила редукції: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6732527" y="2363879"/>
            <a:ext cx="5422710" cy="37087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uk-UA" sz="2000" dirty="0"/>
              <a:t>Правила (3) та (4) по суті своїй рекурсивні. </a:t>
            </a:r>
            <a:endParaRPr lang="uk-UA" sz="2000" dirty="0" smtClean="0"/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uk-UA" sz="2000" dirty="0" smtClean="0"/>
              <a:t>Тобто</a:t>
            </a:r>
            <a:r>
              <a:rPr lang="uk-UA" sz="2000" dirty="0"/>
              <a:t>, щоб отримати похідну суми, спочатку потрібно отримати похідні доданків і їх скласти. </a:t>
            </a:r>
            <a:endParaRPr lang="uk-UA" sz="2000" dirty="0" smtClean="0"/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uk-UA" sz="2000" dirty="0" smtClean="0"/>
              <a:t>Кожний </a:t>
            </a:r>
            <a:r>
              <a:rPr lang="uk-UA" sz="2000" dirty="0"/>
              <a:t>доданок в свою чергу може бути виразом, </a:t>
            </a:r>
            <a:r>
              <a:rPr lang="uk-UA" sz="2000" dirty="0" smtClean="0"/>
              <a:t>який </a:t>
            </a:r>
            <a:r>
              <a:rPr lang="uk-UA" sz="2000" dirty="0"/>
              <a:t>потрібно розкласти на складові. </a:t>
            </a:r>
            <a:endParaRPr lang="uk-UA" sz="2000" dirty="0" smtClean="0"/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uk-UA" sz="2000" dirty="0" smtClean="0"/>
              <a:t>Розбиваючи </a:t>
            </a:r>
            <a:r>
              <a:rPr lang="uk-UA" sz="2000" dirty="0"/>
              <a:t>їх на все більш дрібні частини, можна дійти до стадії, коли всі частини є або </a:t>
            </a:r>
            <a:r>
              <a:rPr lang="uk-UA" sz="2000" b="1" dirty="0"/>
              <a:t>константами</a:t>
            </a:r>
            <a:r>
              <a:rPr lang="uk-UA" sz="2000" dirty="0"/>
              <a:t>, або </a:t>
            </a:r>
            <a:r>
              <a:rPr lang="uk-UA" sz="2000" b="1" dirty="0"/>
              <a:t>змінними</a:t>
            </a:r>
            <a:r>
              <a:rPr lang="uk-UA" sz="2000" dirty="0"/>
              <a:t>, і їх похідні дорівнюватимуть або </a:t>
            </a:r>
            <a:r>
              <a:rPr lang="uk-UA" sz="2000" b="1" dirty="0">
                <a:solidFill>
                  <a:srgbClr val="0000CC"/>
                </a:solidFill>
              </a:rPr>
              <a:t>0</a:t>
            </a:r>
            <a:r>
              <a:rPr lang="uk-UA" sz="2000" dirty="0"/>
              <a:t>, або </a:t>
            </a:r>
            <a:r>
              <a:rPr lang="uk-UA" sz="2000" b="1" dirty="0">
                <a:solidFill>
                  <a:srgbClr val="0000CC"/>
                </a:solidFill>
              </a:rPr>
              <a:t>1</a:t>
            </a:r>
            <a:r>
              <a:rPr lang="uk-UA" sz="2000" dirty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13</a:t>
            </a:fld>
            <a:r>
              <a:rPr lang="ru-RU" smtClean="0"/>
              <a:t>/65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877" y="2281747"/>
            <a:ext cx="5925413" cy="3518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717036"/>
      </p:ext>
    </p:extLst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8853" y="988388"/>
            <a:ext cx="1201875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200" dirty="0"/>
              <a:t>Припустимо, що вже є процедури, які реалізують </a:t>
            </a:r>
            <a:r>
              <a:rPr lang="uk-UA" sz="2200" b="1" dirty="0" smtClean="0">
                <a:solidFill>
                  <a:srgbClr val="0000CC"/>
                </a:solidFill>
              </a:rPr>
              <a:t>селектори</a:t>
            </a:r>
            <a:r>
              <a:rPr lang="uk-UA" sz="2200" dirty="0">
                <a:solidFill>
                  <a:srgbClr val="0000CC"/>
                </a:solidFill>
              </a:rPr>
              <a:t>, </a:t>
            </a:r>
            <a:r>
              <a:rPr lang="uk-UA" sz="2200" b="1" dirty="0">
                <a:solidFill>
                  <a:srgbClr val="0000CC"/>
                </a:solidFill>
              </a:rPr>
              <a:t>конструктори</a:t>
            </a:r>
            <a:r>
              <a:rPr lang="uk-UA" sz="2200" dirty="0">
                <a:solidFill>
                  <a:srgbClr val="0000CC"/>
                </a:solidFill>
              </a:rPr>
              <a:t> і </a:t>
            </a:r>
            <a:r>
              <a:rPr lang="uk-UA" sz="2200" b="1" dirty="0">
                <a:solidFill>
                  <a:srgbClr val="0000CC"/>
                </a:solidFill>
              </a:rPr>
              <a:t>предикати</a:t>
            </a:r>
            <a:r>
              <a:rPr lang="uk-UA" sz="2200" dirty="0"/>
              <a:t>: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4481271"/>
              </p:ext>
            </p:extLst>
          </p:nvPr>
        </p:nvGraphicFramePr>
        <p:xfrm>
          <a:off x="938852" y="1573444"/>
          <a:ext cx="9133196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641"/>
                <a:gridCol w="5322555"/>
              </a:tblGrid>
              <a:tr h="370840">
                <a:tc>
                  <a:txBody>
                    <a:bodyPr/>
                    <a:lstStyle/>
                    <a:p>
                      <a:r>
                        <a:rPr lang="uk-UA" sz="2000" dirty="0" smtClean="0">
                          <a:solidFill>
                            <a:schemeClr val="tx1"/>
                          </a:solidFill>
                        </a:rPr>
                        <a:t>Процедура </a:t>
                      </a:r>
                      <a:endParaRPr lang="uk-UA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uk-UA" sz="2000" dirty="0" smtClean="0">
                          <a:solidFill>
                            <a:schemeClr val="tx1"/>
                          </a:solidFill>
                        </a:rPr>
                        <a:t>Семантика процедури</a:t>
                      </a:r>
                      <a:endParaRPr lang="uk-UA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solidFill>
                            <a:srgbClr val="0000CC"/>
                          </a:solidFill>
                        </a:rPr>
                        <a:t>(</a:t>
                      </a:r>
                      <a:r>
                        <a:rPr lang="ru-RU" sz="2000" dirty="0" err="1" smtClean="0">
                          <a:solidFill>
                            <a:srgbClr val="0000CC"/>
                          </a:solidFill>
                        </a:rPr>
                        <a:t>variable</a:t>
                      </a:r>
                      <a:r>
                        <a:rPr lang="ru-RU" sz="2000" dirty="0" smtClean="0">
                          <a:solidFill>
                            <a:srgbClr val="0000CC"/>
                          </a:solidFill>
                        </a:rPr>
                        <a:t>? </a:t>
                      </a:r>
                      <a:r>
                        <a:rPr lang="en-US" sz="2000" dirty="0" err="1" smtClean="0">
                          <a:solidFill>
                            <a:srgbClr val="0000CC"/>
                          </a:solidFill>
                        </a:rPr>
                        <a:t>var</a:t>
                      </a:r>
                      <a:r>
                        <a:rPr lang="ru-RU" sz="2000" dirty="0" smtClean="0">
                          <a:solidFill>
                            <a:srgbClr val="0000CC"/>
                          </a:solidFill>
                        </a:rPr>
                        <a:t>) </a:t>
                      </a:r>
                      <a:endParaRPr lang="uk-UA" sz="200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solidFill>
                            <a:schemeClr val="tx1"/>
                          </a:solidFill>
                        </a:rPr>
                        <a:t>var</a:t>
                      </a:r>
                      <a:r>
                        <a:rPr lang="uk-UA" sz="2000" baseline="0" dirty="0" smtClean="0">
                          <a:solidFill>
                            <a:schemeClr val="tx1"/>
                          </a:solidFill>
                        </a:rPr>
                        <a:t> змінна?</a:t>
                      </a:r>
                      <a:endParaRPr lang="uk-UA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solidFill>
                            <a:srgbClr val="0000CC"/>
                          </a:solidFill>
                        </a:rPr>
                        <a:t>(</a:t>
                      </a:r>
                      <a:r>
                        <a:rPr lang="ru-RU" sz="2000" dirty="0" err="1" smtClean="0">
                          <a:solidFill>
                            <a:srgbClr val="0000CC"/>
                          </a:solidFill>
                        </a:rPr>
                        <a:t>same-variable</a:t>
                      </a:r>
                      <a:r>
                        <a:rPr lang="ru-RU" sz="2000" dirty="0" smtClean="0">
                          <a:solidFill>
                            <a:srgbClr val="0000CC"/>
                          </a:solidFill>
                        </a:rPr>
                        <a:t>? v1 v2) </a:t>
                      </a:r>
                      <a:endParaRPr lang="uk-UA" sz="200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uk-UA" sz="2000" dirty="0" smtClean="0">
                          <a:solidFill>
                            <a:schemeClr val="tx1"/>
                          </a:solidFill>
                        </a:rPr>
                        <a:t>Чи є 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v1 </a:t>
                      </a:r>
                      <a:r>
                        <a:rPr lang="uk-UA" sz="2000" dirty="0" smtClean="0">
                          <a:solidFill>
                            <a:schemeClr val="tx1"/>
                          </a:solidFill>
                        </a:rPr>
                        <a:t>і 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v2 </a:t>
                      </a:r>
                      <a:r>
                        <a:rPr lang="uk-UA" sz="2000" dirty="0" smtClean="0">
                          <a:solidFill>
                            <a:schemeClr val="tx1"/>
                          </a:solidFill>
                        </a:rPr>
                        <a:t>однієї і тієї самою змінною?</a:t>
                      </a:r>
                      <a:endParaRPr lang="uk-UA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solidFill>
                            <a:srgbClr val="0000CC"/>
                          </a:solidFill>
                        </a:rPr>
                        <a:t>(</a:t>
                      </a:r>
                      <a:r>
                        <a:rPr lang="ru-RU" sz="2000" dirty="0" err="1" smtClean="0">
                          <a:solidFill>
                            <a:srgbClr val="0000CC"/>
                          </a:solidFill>
                        </a:rPr>
                        <a:t>sum</a:t>
                      </a:r>
                      <a:r>
                        <a:rPr lang="ru-RU" sz="2000" dirty="0" smtClean="0">
                          <a:solidFill>
                            <a:srgbClr val="0000CC"/>
                          </a:solidFill>
                        </a:rPr>
                        <a:t>? </a:t>
                      </a:r>
                      <a:r>
                        <a:rPr lang="en-US" sz="2000" dirty="0" err="1" smtClean="0">
                          <a:solidFill>
                            <a:srgbClr val="0000CC"/>
                          </a:solidFill>
                        </a:rPr>
                        <a:t>var</a:t>
                      </a:r>
                      <a:r>
                        <a:rPr lang="ru-RU" sz="2000" dirty="0" smtClean="0">
                          <a:solidFill>
                            <a:srgbClr val="0000CC"/>
                          </a:solidFill>
                        </a:rPr>
                        <a:t>) </a:t>
                      </a:r>
                      <a:endParaRPr lang="uk-UA" sz="200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solidFill>
                            <a:schemeClr val="tx1"/>
                          </a:solidFill>
                        </a:rPr>
                        <a:t>var</a:t>
                      </a:r>
                      <a:r>
                        <a:rPr lang="uk-UA" sz="2000" baseline="0" dirty="0" smtClean="0">
                          <a:solidFill>
                            <a:schemeClr val="tx1"/>
                          </a:solidFill>
                        </a:rPr>
                        <a:t> сума?</a:t>
                      </a:r>
                      <a:endParaRPr lang="uk-UA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solidFill>
                            <a:srgbClr val="0000CC"/>
                          </a:solidFill>
                        </a:rPr>
                        <a:t>(</a:t>
                      </a:r>
                      <a:r>
                        <a:rPr lang="ru-RU" sz="2000" dirty="0" err="1" smtClean="0">
                          <a:solidFill>
                            <a:srgbClr val="0000CC"/>
                          </a:solidFill>
                        </a:rPr>
                        <a:t>addend</a:t>
                      </a:r>
                      <a:r>
                        <a:rPr lang="ru-RU" sz="2000" dirty="0" smtClean="0">
                          <a:solidFill>
                            <a:srgbClr val="0000CC"/>
                          </a:solidFill>
                        </a:rPr>
                        <a:t> </a:t>
                      </a:r>
                      <a:r>
                        <a:rPr lang="en-US" sz="2000" dirty="0" err="1" smtClean="0">
                          <a:solidFill>
                            <a:srgbClr val="0000CC"/>
                          </a:solidFill>
                        </a:rPr>
                        <a:t>var</a:t>
                      </a:r>
                      <a:r>
                        <a:rPr lang="ru-RU" sz="2000" dirty="0" smtClean="0">
                          <a:solidFill>
                            <a:srgbClr val="0000CC"/>
                          </a:solidFill>
                        </a:rPr>
                        <a:t>) </a:t>
                      </a:r>
                      <a:endParaRPr lang="uk-UA" sz="200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uk-UA" sz="2000" dirty="0" smtClean="0">
                          <a:solidFill>
                            <a:schemeClr val="tx1"/>
                          </a:solidFill>
                        </a:rPr>
                        <a:t>Перший доданок суми </a:t>
                      </a:r>
                      <a:r>
                        <a:rPr lang="en-US" sz="2000" dirty="0" err="1" smtClean="0">
                          <a:solidFill>
                            <a:schemeClr val="tx1"/>
                          </a:solidFill>
                        </a:rPr>
                        <a:t>var</a:t>
                      </a:r>
                      <a:endParaRPr lang="uk-UA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solidFill>
                            <a:srgbClr val="0000CC"/>
                          </a:solidFill>
                        </a:rPr>
                        <a:t>(</a:t>
                      </a:r>
                      <a:r>
                        <a:rPr lang="ru-RU" sz="2000" dirty="0" err="1" smtClean="0">
                          <a:solidFill>
                            <a:srgbClr val="0000CC"/>
                          </a:solidFill>
                        </a:rPr>
                        <a:t>augend</a:t>
                      </a:r>
                      <a:r>
                        <a:rPr lang="ru-RU" sz="2000" dirty="0" smtClean="0">
                          <a:solidFill>
                            <a:srgbClr val="0000CC"/>
                          </a:solidFill>
                        </a:rPr>
                        <a:t> </a:t>
                      </a:r>
                      <a:r>
                        <a:rPr lang="en-US" sz="2000" dirty="0" err="1" smtClean="0">
                          <a:solidFill>
                            <a:srgbClr val="0000CC"/>
                          </a:solidFill>
                        </a:rPr>
                        <a:t>var</a:t>
                      </a:r>
                      <a:r>
                        <a:rPr lang="ru-RU" sz="2000" dirty="0" smtClean="0">
                          <a:solidFill>
                            <a:srgbClr val="0000CC"/>
                          </a:solidFill>
                        </a:rPr>
                        <a:t>) </a:t>
                      </a:r>
                      <a:endParaRPr lang="uk-UA" sz="200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2000" dirty="0" smtClean="0">
                          <a:solidFill>
                            <a:schemeClr val="tx1"/>
                          </a:solidFill>
                        </a:rPr>
                        <a:t>Другий доданок суми </a:t>
                      </a:r>
                      <a:r>
                        <a:rPr lang="en-US" sz="2000" dirty="0" err="1" smtClean="0">
                          <a:solidFill>
                            <a:schemeClr val="tx1"/>
                          </a:solidFill>
                        </a:rPr>
                        <a:t>var</a:t>
                      </a:r>
                      <a:endParaRPr lang="uk-UA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00CC"/>
                          </a:solidFill>
                        </a:rPr>
                        <a:t>(make-sum a1 a2) </a:t>
                      </a:r>
                      <a:endParaRPr lang="uk-UA" sz="200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uk-UA" sz="2000" dirty="0" smtClean="0">
                          <a:solidFill>
                            <a:schemeClr val="tx1"/>
                          </a:solidFill>
                        </a:rPr>
                        <a:t>Будує суму 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a1 </a:t>
                      </a:r>
                      <a:r>
                        <a:rPr lang="uk-UA" sz="2000" dirty="0" smtClean="0">
                          <a:solidFill>
                            <a:schemeClr val="tx1"/>
                          </a:solidFill>
                        </a:rPr>
                        <a:t>та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 a2</a:t>
                      </a:r>
                      <a:endParaRPr lang="uk-UA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solidFill>
                            <a:srgbClr val="0000CC"/>
                          </a:solidFill>
                        </a:rPr>
                        <a:t>(</a:t>
                      </a:r>
                      <a:r>
                        <a:rPr lang="ru-RU" sz="2000" dirty="0" err="1" smtClean="0">
                          <a:solidFill>
                            <a:srgbClr val="0000CC"/>
                          </a:solidFill>
                        </a:rPr>
                        <a:t>product</a:t>
                      </a:r>
                      <a:r>
                        <a:rPr lang="ru-RU" sz="2000" dirty="0" smtClean="0">
                          <a:solidFill>
                            <a:srgbClr val="0000CC"/>
                          </a:solidFill>
                        </a:rPr>
                        <a:t>? </a:t>
                      </a:r>
                      <a:r>
                        <a:rPr lang="en-US" sz="2000" dirty="0" err="1" smtClean="0">
                          <a:solidFill>
                            <a:srgbClr val="0000CC"/>
                          </a:solidFill>
                        </a:rPr>
                        <a:t>var</a:t>
                      </a:r>
                      <a:r>
                        <a:rPr lang="ru-RU" sz="2000" dirty="0" smtClean="0">
                          <a:solidFill>
                            <a:srgbClr val="0000CC"/>
                          </a:solidFill>
                        </a:rPr>
                        <a:t>) </a:t>
                      </a:r>
                      <a:endParaRPr lang="uk-UA" sz="200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solidFill>
                            <a:schemeClr val="tx1"/>
                          </a:solidFill>
                        </a:rPr>
                        <a:t>var</a:t>
                      </a:r>
                      <a:r>
                        <a:rPr lang="uk-UA" sz="2000" dirty="0" smtClean="0">
                          <a:solidFill>
                            <a:schemeClr val="tx1"/>
                          </a:solidFill>
                        </a:rPr>
                        <a:t> добуток?</a:t>
                      </a:r>
                      <a:endParaRPr lang="uk-UA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solidFill>
                            <a:srgbClr val="0000CC"/>
                          </a:solidFill>
                        </a:rPr>
                        <a:t>(</a:t>
                      </a:r>
                      <a:r>
                        <a:rPr lang="ru-RU" sz="2000" dirty="0" err="1" smtClean="0">
                          <a:solidFill>
                            <a:srgbClr val="0000CC"/>
                          </a:solidFill>
                        </a:rPr>
                        <a:t>multiplier</a:t>
                      </a:r>
                      <a:r>
                        <a:rPr lang="ru-RU" sz="2000" dirty="0" smtClean="0">
                          <a:solidFill>
                            <a:srgbClr val="0000CC"/>
                          </a:solidFill>
                        </a:rPr>
                        <a:t> </a:t>
                      </a:r>
                      <a:r>
                        <a:rPr lang="en-US" sz="2000" dirty="0" err="1" smtClean="0">
                          <a:solidFill>
                            <a:srgbClr val="0000CC"/>
                          </a:solidFill>
                        </a:rPr>
                        <a:t>var</a:t>
                      </a:r>
                      <a:r>
                        <a:rPr lang="ru-RU" sz="2000" dirty="0" smtClean="0">
                          <a:solidFill>
                            <a:srgbClr val="0000CC"/>
                          </a:solidFill>
                        </a:rPr>
                        <a:t>) </a:t>
                      </a:r>
                      <a:endParaRPr lang="uk-UA" sz="200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uk-UA" sz="2000" dirty="0" smtClean="0">
                          <a:solidFill>
                            <a:schemeClr val="tx1"/>
                          </a:solidFill>
                        </a:rPr>
                        <a:t>Перший множник добутку </a:t>
                      </a:r>
                      <a:r>
                        <a:rPr lang="en-US" sz="2000" dirty="0" err="1" smtClean="0">
                          <a:solidFill>
                            <a:schemeClr val="tx1"/>
                          </a:solidFill>
                        </a:rPr>
                        <a:t>var</a:t>
                      </a:r>
                      <a:endParaRPr lang="uk-UA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solidFill>
                            <a:srgbClr val="0000CC"/>
                          </a:solidFill>
                        </a:rPr>
                        <a:t>(</a:t>
                      </a:r>
                      <a:r>
                        <a:rPr lang="ru-RU" sz="2000" dirty="0" err="1" smtClean="0">
                          <a:solidFill>
                            <a:srgbClr val="0000CC"/>
                          </a:solidFill>
                        </a:rPr>
                        <a:t>multiplicand</a:t>
                      </a:r>
                      <a:r>
                        <a:rPr lang="ru-RU" sz="2000" dirty="0" smtClean="0">
                          <a:solidFill>
                            <a:srgbClr val="0000CC"/>
                          </a:solidFill>
                        </a:rPr>
                        <a:t> </a:t>
                      </a:r>
                      <a:r>
                        <a:rPr lang="en-US" sz="2000" dirty="0" err="1" smtClean="0">
                          <a:solidFill>
                            <a:srgbClr val="0000CC"/>
                          </a:solidFill>
                        </a:rPr>
                        <a:t>var</a:t>
                      </a:r>
                      <a:r>
                        <a:rPr lang="ru-RU" sz="2000" dirty="0" smtClean="0">
                          <a:solidFill>
                            <a:srgbClr val="0000CC"/>
                          </a:solidFill>
                        </a:rPr>
                        <a:t>) </a:t>
                      </a:r>
                      <a:endParaRPr lang="uk-UA" sz="200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2000" dirty="0" smtClean="0">
                          <a:solidFill>
                            <a:schemeClr val="tx1"/>
                          </a:solidFill>
                        </a:rPr>
                        <a:t>Другий множник добутку </a:t>
                      </a:r>
                      <a:r>
                        <a:rPr lang="en-US" sz="2000" dirty="0" err="1" smtClean="0">
                          <a:solidFill>
                            <a:schemeClr val="tx1"/>
                          </a:solidFill>
                        </a:rPr>
                        <a:t>var</a:t>
                      </a:r>
                      <a:endParaRPr lang="uk-UA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solidFill>
                            <a:srgbClr val="0000CC"/>
                          </a:solidFill>
                        </a:rPr>
                        <a:t>(</a:t>
                      </a:r>
                      <a:r>
                        <a:rPr lang="ru-RU" sz="2000" dirty="0" err="1" smtClean="0">
                          <a:solidFill>
                            <a:srgbClr val="0000CC"/>
                          </a:solidFill>
                        </a:rPr>
                        <a:t>make-product</a:t>
                      </a:r>
                      <a:r>
                        <a:rPr lang="ru-RU" sz="2000" dirty="0" smtClean="0">
                          <a:solidFill>
                            <a:srgbClr val="0000CC"/>
                          </a:solidFill>
                        </a:rPr>
                        <a:t> m1 m2) </a:t>
                      </a:r>
                      <a:endParaRPr lang="uk-UA" sz="200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2000" dirty="0" smtClean="0">
                          <a:solidFill>
                            <a:schemeClr val="tx1"/>
                          </a:solidFill>
                        </a:rPr>
                        <a:t>Будує добуток </a:t>
                      </a:r>
                      <a:r>
                        <a:rPr lang="ru-RU" sz="2000" dirty="0" smtClean="0">
                          <a:solidFill>
                            <a:schemeClr val="tx1"/>
                          </a:solidFill>
                        </a:rPr>
                        <a:t>m1 m2</a:t>
                      </a:r>
                      <a:endParaRPr lang="uk-UA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00CC"/>
                          </a:solidFill>
                          <a:latin typeface="+mn-lt"/>
                        </a:rPr>
                        <a:t>number? </a:t>
                      </a:r>
                      <a:endParaRPr lang="uk-UA" sz="2000" dirty="0">
                        <a:solidFill>
                          <a:srgbClr val="0000CC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2000" dirty="0" smtClean="0">
                          <a:solidFill>
                            <a:schemeClr val="tx1"/>
                          </a:solidFill>
                        </a:rPr>
                        <a:t>Елементарний предикат, що розпізнає числа</a:t>
                      </a:r>
                      <a:endParaRPr lang="uk-UA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14</a:t>
            </a:fld>
            <a:r>
              <a:rPr lang="ru-RU" smtClean="0"/>
              <a:t>/65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-95534" y="0"/>
            <a:ext cx="12287534" cy="4862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32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Програма</a:t>
            </a:r>
            <a:r>
              <a:rPr lang="ru-RU" sz="3200" b="1" dirty="0" smtClean="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3200" b="1" dirty="0" err="1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диференціювання</a:t>
            </a:r>
            <a:r>
              <a:rPr lang="ru-RU" sz="3200" b="1" dirty="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з </a:t>
            </a:r>
            <a:r>
              <a:rPr lang="ru-RU" sz="3200" b="1" dirty="0" err="1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абстрактними</a:t>
            </a:r>
            <a:r>
              <a:rPr lang="ru-RU" sz="3200" b="1" dirty="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3200" b="1" dirty="0" err="1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даними</a:t>
            </a:r>
            <a:endParaRPr lang="ru-RU" sz="3200" b="1" dirty="0">
              <a:solidFill>
                <a:schemeClr val="bg1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219595"/>
      </p:ext>
    </p:extLst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115690" y="1752366"/>
            <a:ext cx="8458200" cy="5170646"/>
          </a:xfrm>
          <a:prstGeom prst="rect">
            <a:avLst/>
          </a:prstGeom>
          <a:solidFill>
            <a:schemeClr val="bg1"/>
          </a:solidFill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CC"/>
                </a:solidFill>
              </a:rPr>
              <a:t>(define (</a:t>
            </a:r>
            <a:r>
              <a:rPr lang="en-US" sz="2200" b="1" dirty="0" err="1">
                <a:solidFill>
                  <a:srgbClr val="0000CC"/>
                </a:solidFill>
              </a:rPr>
              <a:t>deriv</a:t>
            </a:r>
            <a:r>
              <a:rPr lang="en-US" sz="2200" dirty="0">
                <a:solidFill>
                  <a:srgbClr val="0000CC"/>
                </a:solidFill>
              </a:rPr>
              <a:t> </a:t>
            </a:r>
            <a:r>
              <a:rPr lang="en-US" sz="2200" dirty="0" err="1">
                <a:solidFill>
                  <a:srgbClr val="0000CC"/>
                </a:solidFill>
              </a:rPr>
              <a:t>exp</a:t>
            </a:r>
            <a:r>
              <a:rPr lang="en-US" sz="2200" dirty="0">
                <a:solidFill>
                  <a:srgbClr val="0000CC"/>
                </a:solidFill>
              </a:rPr>
              <a:t> </a:t>
            </a:r>
            <a:r>
              <a:rPr lang="en-US" sz="2200" dirty="0" err="1">
                <a:solidFill>
                  <a:srgbClr val="0000CC"/>
                </a:solidFill>
              </a:rPr>
              <a:t>var</a:t>
            </a:r>
            <a:r>
              <a:rPr lang="en-US" sz="2200" dirty="0">
                <a:solidFill>
                  <a:srgbClr val="0000CC"/>
                </a:solidFill>
              </a:rPr>
              <a:t>)</a:t>
            </a:r>
          </a:p>
          <a:p>
            <a:r>
              <a:rPr lang="uk-UA" sz="2200" dirty="0">
                <a:solidFill>
                  <a:srgbClr val="0000CC"/>
                </a:solidFill>
              </a:rPr>
              <a:t>    </a:t>
            </a:r>
            <a:r>
              <a:rPr lang="en-US" sz="2200" dirty="0">
                <a:solidFill>
                  <a:srgbClr val="0000CC"/>
                </a:solidFill>
              </a:rPr>
              <a:t>(</a:t>
            </a:r>
            <a:r>
              <a:rPr lang="en-US" sz="2200" dirty="0" err="1">
                <a:solidFill>
                  <a:srgbClr val="0000CC"/>
                </a:solidFill>
              </a:rPr>
              <a:t>cond</a:t>
            </a:r>
            <a:r>
              <a:rPr lang="en-US" sz="2200" dirty="0">
                <a:solidFill>
                  <a:srgbClr val="0000CC"/>
                </a:solidFill>
              </a:rPr>
              <a:t> ((</a:t>
            </a:r>
            <a:r>
              <a:rPr lang="en-US" sz="2200" b="1" dirty="0">
                <a:solidFill>
                  <a:srgbClr val="0000CC"/>
                </a:solidFill>
              </a:rPr>
              <a:t>number</a:t>
            </a:r>
            <a:r>
              <a:rPr lang="en-US" sz="2200" dirty="0">
                <a:solidFill>
                  <a:srgbClr val="0000CC"/>
                </a:solidFill>
              </a:rPr>
              <a:t>? </a:t>
            </a:r>
            <a:r>
              <a:rPr lang="en-US" sz="2200" dirty="0" err="1">
                <a:solidFill>
                  <a:srgbClr val="0000CC"/>
                </a:solidFill>
              </a:rPr>
              <a:t>exp</a:t>
            </a:r>
            <a:r>
              <a:rPr lang="en-US" sz="2200" dirty="0">
                <a:solidFill>
                  <a:srgbClr val="0000CC"/>
                </a:solidFill>
              </a:rPr>
              <a:t>) 0)</a:t>
            </a:r>
          </a:p>
          <a:p>
            <a:r>
              <a:rPr lang="uk-UA" sz="2200" dirty="0">
                <a:solidFill>
                  <a:srgbClr val="0000CC"/>
                </a:solidFill>
              </a:rPr>
              <a:t>              </a:t>
            </a:r>
            <a:r>
              <a:rPr lang="en-US" sz="2200" dirty="0">
                <a:solidFill>
                  <a:srgbClr val="0000CC"/>
                </a:solidFill>
              </a:rPr>
              <a:t>((</a:t>
            </a:r>
            <a:r>
              <a:rPr lang="en-US" sz="2200" b="1" dirty="0">
                <a:solidFill>
                  <a:srgbClr val="0000CC"/>
                </a:solidFill>
              </a:rPr>
              <a:t>variable</a:t>
            </a:r>
            <a:r>
              <a:rPr lang="en-US" sz="2200" dirty="0">
                <a:solidFill>
                  <a:srgbClr val="0000CC"/>
                </a:solidFill>
              </a:rPr>
              <a:t>? </a:t>
            </a:r>
            <a:r>
              <a:rPr lang="en-US" sz="2200" dirty="0" err="1">
                <a:solidFill>
                  <a:srgbClr val="0000CC"/>
                </a:solidFill>
              </a:rPr>
              <a:t>exp</a:t>
            </a:r>
            <a:r>
              <a:rPr lang="en-US" sz="2200" dirty="0">
                <a:solidFill>
                  <a:srgbClr val="0000CC"/>
                </a:solidFill>
              </a:rPr>
              <a:t>)</a:t>
            </a:r>
          </a:p>
          <a:p>
            <a:r>
              <a:rPr lang="uk-UA" sz="2200" dirty="0">
                <a:solidFill>
                  <a:srgbClr val="0000CC"/>
                </a:solidFill>
              </a:rPr>
              <a:t>                </a:t>
            </a:r>
            <a:r>
              <a:rPr lang="en-US" sz="2200" dirty="0">
                <a:solidFill>
                  <a:srgbClr val="0000CC"/>
                </a:solidFill>
              </a:rPr>
              <a:t>(if (</a:t>
            </a:r>
            <a:r>
              <a:rPr lang="en-US" sz="2200" b="1" dirty="0">
                <a:solidFill>
                  <a:srgbClr val="0000CC"/>
                </a:solidFill>
              </a:rPr>
              <a:t>same-variable? </a:t>
            </a:r>
            <a:r>
              <a:rPr lang="en-US" sz="2200" dirty="0" err="1">
                <a:solidFill>
                  <a:srgbClr val="0000CC"/>
                </a:solidFill>
              </a:rPr>
              <a:t>exp</a:t>
            </a:r>
            <a:r>
              <a:rPr lang="en-US" sz="2200" dirty="0">
                <a:solidFill>
                  <a:srgbClr val="0000CC"/>
                </a:solidFill>
              </a:rPr>
              <a:t> </a:t>
            </a:r>
            <a:r>
              <a:rPr lang="en-US" sz="2200" dirty="0" err="1">
                <a:solidFill>
                  <a:srgbClr val="0000CC"/>
                </a:solidFill>
              </a:rPr>
              <a:t>var</a:t>
            </a:r>
            <a:r>
              <a:rPr lang="en-US" sz="2200" dirty="0">
                <a:solidFill>
                  <a:srgbClr val="0000CC"/>
                </a:solidFill>
              </a:rPr>
              <a:t>) 1 0))</a:t>
            </a:r>
          </a:p>
          <a:p>
            <a:r>
              <a:rPr lang="uk-UA" sz="2200" dirty="0">
                <a:solidFill>
                  <a:srgbClr val="0000CC"/>
                </a:solidFill>
              </a:rPr>
              <a:t>             </a:t>
            </a:r>
            <a:r>
              <a:rPr lang="en-US" sz="2200" dirty="0">
                <a:solidFill>
                  <a:srgbClr val="0000CC"/>
                </a:solidFill>
              </a:rPr>
              <a:t>((</a:t>
            </a:r>
            <a:r>
              <a:rPr lang="en-US" sz="2200" b="1" dirty="0">
                <a:solidFill>
                  <a:srgbClr val="0000CC"/>
                </a:solidFill>
              </a:rPr>
              <a:t>sum</a:t>
            </a:r>
            <a:r>
              <a:rPr lang="en-US" sz="2200" dirty="0">
                <a:solidFill>
                  <a:srgbClr val="0000CC"/>
                </a:solidFill>
              </a:rPr>
              <a:t>? </a:t>
            </a:r>
            <a:r>
              <a:rPr lang="en-US" sz="2200" dirty="0" err="1">
                <a:solidFill>
                  <a:srgbClr val="0000CC"/>
                </a:solidFill>
              </a:rPr>
              <a:t>exp</a:t>
            </a:r>
            <a:r>
              <a:rPr lang="en-US" sz="2200" dirty="0">
                <a:solidFill>
                  <a:srgbClr val="0000CC"/>
                </a:solidFill>
              </a:rPr>
              <a:t>)</a:t>
            </a:r>
          </a:p>
          <a:p>
            <a:r>
              <a:rPr lang="uk-UA" sz="2200" dirty="0">
                <a:solidFill>
                  <a:srgbClr val="0000CC"/>
                </a:solidFill>
              </a:rPr>
              <a:t>              </a:t>
            </a:r>
            <a:r>
              <a:rPr lang="en-US" sz="2200" dirty="0">
                <a:solidFill>
                  <a:srgbClr val="0000CC"/>
                </a:solidFill>
              </a:rPr>
              <a:t>(</a:t>
            </a:r>
            <a:r>
              <a:rPr lang="en-US" sz="2200" b="1" dirty="0">
                <a:solidFill>
                  <a:srgbClr val="0000CC"/>
                </a:solidFill>
              </a:rPr>
              <a:t>make-sum</a:t>
            </a:r>
            <a:r>
              <a:rPr lang="en-US" sz="2200" dirty="0">
                <a:solidFill>
                  <a:srgbClr val="0000CC"/>
                </a:solidFill>
              </a:rPr>
              <a:t> (</a:t>
            </a:r>
            <a:r>
              <a:rPr lang="en-US" sz="2200" b="1" dirty="0" err="1">
                <a:solidFill>
                  <a:srgbClr val="0000CC"/>
                </a:solidFill>
              </a:rPr>
              <a:t>deriv</a:t>
            </a:r>
            <a:r>
              <a:rPr lang="en-US" sz="2200" dirty="0">
                <a:solidFill>
                  <a:srgbClr val="0000CC"/>
                </a:solidFill>
              </a:rPr>
              <a:t> (</a:t>
            </a:r>
            <a:r>
              <a:rPr lang="en-US" sz="2200" b="1" dirty="0">
                <a:solidFill>
                  <a:srgbClr val="0000CC"/>
                </a:solidFill>
              </a:rPr>
              <a:t>addend</a:t>
            </a:r>
            <a:r>
              <a:rPr lang="en-US" sz="2200" dirty="0">
                <a:solidFill>
                  <a:srgbClr val="0000CC"/>
                </a:solidFill>
              </a:rPr>
              <a:t> </a:t>
            </a:r>
            <a:r>
              <a:rPr lang="en-US" sz="2200" dirty="0" err="1">
                <a:solidFill>
                  <a:srgbClr val="0000CC"/>
                </a:solidFill>
              </a:rPr>
              <a:t>exp</a:t>
            </a:r>
            <a:r>
              <a:rPr lang="en-US" sz="2200" dirty="0">
                <a:solidFill>
                  <a:srgbClr val="0000CC"/>
                </a:solidFill>
              </a:rPr>
              <a:t>) </a:t>
            </a:r>
            <a:r>
              <a:rPr lang="en-US" sz="2200" dirty="0" err="1">
                <a:solidFill>
                  <a:srgbClr val="0000CC"/>
                </a:solidFill>
              </a:rPr>
              <a:t>var</a:t>
            </a:r>
            <a:r>
              <a:rPr lang="en-US" sz="2200" dirty="0">
                <a:solidFill>
                  <a:srgbClr val="0000CC"/>
                </a:solidFill>
              </a:rPr>
              <a:t>)</a:t>
            </a:r>
          </a:p>
          <a:p>
            <a:r>
              <a:rPr lang="uk-UA" sz="2200" dirty="0">
                <a:solidFill>
                  <a:srgbClr val="0000CC"/>
                </a:solidFill>
              </a:rPr>
              <a:t>                                  </a:t>
            </a:r>
            <a:r>
              <a:rPr lang="en-US" sz="2200" dirty="0">
                <a:solidFill>
                  <a:srgbClr val="0000CC"/>
                </a:solidFill>
              </a:rPr>
              <a:t>(</a:t>
            </a:r>
            <a:r>
              <a:rPr lang="en-US" sz="2200" b="1" dirty="0" err="1">
                <a:solidFill>
                  <a:srgbClr val="0000CC"/>
                </a:solidFill>
              </a:rPr>
              <a:t>deriv</a:t>
            </a:r>
            <a:r>
              <a:rPr lang="en-US" sz="2200" dirty="0">
                <a:solidFill>
                  <a:srgbClr val="0000CC"/>
                </a:solidFill>
              </a:rPr>
              <a:t> (</a:t>
            </a:r>
            <a:r>
              <a:rPr lang="en-US" sz="2200" b="1" dirty="0">
                <a:solidFill>
                  <a:srgbClr val="0000CC"/>
                </a:solidFill>
              </a:rPr>
              <a:t>augend</a:t>
            </a:r>
            <a:r>
              <a:rPr lang="en-US" sz="2200" dirty="0">
                <a:solidFill>
                  <a:srgbClr val="0000CC"/>
                </a:solidFill>
              </a:rPr>
              <a:t> </a:t>
            </a:r>
            <a:r>
              <a:rPr lang="en-US" sz="2200" dirty="0" err="1">
                <a:solidFill>
                  <a:srgbClr val="0000CC"/>
                </a:solidFill>
              </a:rPr>
              <a:t>exp</a:t>
            </a:r>
            <a:r>
              <a:rPr lang="en-US" sz="2200" dirty="0">
                <a:solidFill>
                  <a:srgbClr val="0000CC"/>
                </a:solidFill>
              </a:rPr>
              <a:t>) </a:t>
            </a:r>
            <a:r>
              <a:rPr lang="en-US" sz="2200" dirty="0" err="1">
                <a:solidFill>
                  <a:srgbClr val="0000CC"/>
                </a:solidFill>
              </a:rPr>
              <a:t>var</a:t>
            </a:r>
            <a:r>
              <a:rPr lang="en-US" sz="2200" dirty="0">
                <a:solidFill>
                  <a:srgbClr val="0000CC"/>
                </a:solidFill>
              </a:rPr>
              <a:t>)))</a:t>
            </a:r>
          </a:p>
          <a:p>
            <a:r>
              <a:rPr lang="uk-UA" sz="2200" dirty="0">
                <a:solidFill>
                  <a:srgbClr val="0000CC"/>
                </a:solidFill>
              </a:rPr>
              <a:t>            </a:t>
            </a:r>
            <a:r>
              <a:rPr lang="en-US" sz="2200" dirty="0">
                <a:solidFill>
                  <a:srgbClr val="0000CC"/>
                </a:solidFill>
              </a:rPr>
              <a:t>((</a:t>
            </a:r>
            <a:r>
              <a:rPr lang="en-US" sz="2200" b="1" dirty="0">
                <a:solidFill>
                  <a:srgbClr val="0000CC"/>
                </a:solidFill>
              </a:rPr>
              <a:t>product</a:t>
            </a:r>
            <a:r>
              <a:rPr lang="en-US" sz="2200" dirty="0">
                <a:solidFill>
                  <a:srgbClr val="0000CC"/>
                </a:solidFill>
              </a:rPr>
              <a:t>? </a:t>
            </a:r>
            <a:r>
              <a:rPr lang="en-US" sz="2200" dirty="0" err="1">
                <a:solidFill>
                  <a:srgbClr val="0000CC"/>
                </a:solidFill>
              </a:rPr>
              <a:t>exp</a:t>
            </a:r>
            <a:r>
              <a:rPr lang="en-US" sz="2200" dirty="0">
                <a:solidFill>
                  <a:srgbClr val="0000CC"/>
                </a:solidFill>
              </a:rPr>
              <a:t>)</a:t>
            </a:r>
          </a:p>
          <a:p>
            <a:r>
              <a:rPr lang="uk-UA" sz="2200" dirty="0">
                <a:solidFill>
                  <a:srgbClr val="0000CC"/>
                </a:solidFill>
              </a:rPr>
              <a:t>             </a:t>
            </a:r>
            <a:r>
              <a:rPr lang="en-US" sz="2200" dirty="0">
                <a:solidFill>
                  <a:srgbClr val="0000CC"/>
                </a:solidFill>
              </a:rPr>
              <a:t>(</a:t>
            </a:r>
            <a:r>
              <a:rPr lang="en-US" sz="2200" b="1" dirty="0">
                <a:solidFill>
                  <a:srgbClr val="0000CC"/>
                </a:solidFill>
              </a:rPr>
              <a:t>make-sum</a:t>
            </a:r>
          </a:p>
          <a:p>
            <a:r>
              <a:rPr lang="uk-UA" sz="2200" dirty="0">
                <a:solidFill>
                  <a:srgbClr val="0000CC"/>
                </a:solidFill>
              </a:rPr>
              <a:t>                 </a:t>
            </a:r>
            <a:r>
              <a:rPr lang="en-US" sz="2200" dirty="0">
                <a:solidFill>
                  <a:srgbClr val="0000CC"/>
                </a:solidFill>
              </a:rPr>
              <a:t>(</a:t>
            </a:r>
            <a:r>
              <a:rPr lang="en-US" sz="2200" b="1" dirty="0">
                <a:solidFill>
                  <a:srgbClr val="0000CC"/>
                </a:solidFill>
              </a:rPr>
              <a:t>make-product</a:t>
            </a:r>
            <a:r>
              <a:rPr lang="en-US" sz="2200" dirty="0">
                <a:solidFill>
                  <a:srgbClr val="0000CC"/>
                </a:solidFill>
              </a:rPr>
              <a:t> (</a:t>
            </a:r>
            <a:r>
              <a:rPr lang="en-US" sz="2200" b="1" dirty="0">
                <a:solidFill>
                  <a:srgbClr val="0000CC"/>
                </a:solidFill>
              </a:rPr>
              <a:t>multiplier</a:t>
            </a:r>
            <a:r>
              <a:rPr lang="en-US" sz="2200" dirty="0">
                <a:solidFill>
                  <a:srgbClr val="0000CC"/>
                </a:solidFill>
              </a:rPr>
              <a:t> </a:t>
            </a:r>
            <a:r>
              <a:rPr lang="en-US" sz="2200" dirty="0" err="1">
                <a:solidFill>
                  <a:srgbClr val="0000CC"/>
                </a:solidFill>
              </a:rPr>
              <a:t>exp</a:t>
            </a:r>
            <a:r>
              <a:rPr lang="en-US" sz="2200" dirty="0">
                <a:solidFill>
                  <a:srgbClr val="0000CC"/>
                </a:solidFill>
              </a:rPr>
              <a:t>)</a:t>
            </a:r>
          </a:p>
          <a:p>
            <a:r>
              <a:rPr lang="uk-UA" sz="2200" dirty="0">
                <a:solidFill>
                  <a:srgbClr val="0000CC"/>
                </a:solidFill>
              </a:rPr>
              <a:t>                                             </a:t>
            </a:r>
            <a:r>
              <a:rPr lang="en-US" sz="2200" dirty="0">
                <a:solidFill>
                  <a:srgbClr val="0000CC"/>
                </a:solidFill>
              </a:rPr>
              <a:t>(</a:t>
            </a:r>
            <a:r>
              <a:rPr lang="en-US" sz="2200" b="1" dirty="0" err="1">
                <a:solidFill>
                  <a:srgbClr val="0000CC"/>
                </a:solidFill>
              </a:rPr>
              <a:t>deriv</a:t>
            </a:r>
            <a:r>
              <a:rPr lang="en-US" sz="2200" dirty="0">
                <a:solidFill>
                  <a:srgbClr val="0000CC"/>
                </a:solidFill>
              </a:rPr>
              <a:t> (</a:t>
            </a:r>
            <a:r>
              <a:rPr lang="en-US" sz="2200" b="1" dirty="0">
                <a:solidFill>
                  <a:srgbClr val="0000CC"/>
                </a:solidFill>
              </a:rPr>
              <a:t>multiplicand</a:t>
            </a:r>
            <a:r>
              <a:rPr lang="en-US" sz="2200" dirty="0">
                <a:solidFill>
                  <a:srgbClr val="0000CC"/>
                </a:solidFill>
              </a:rPr>
              <a:t> </a:t>
            </a:r>
            <a:r>
              <a:rPr lang="en-US" sz="2200" dirty="0" err="1">
                <a:solidFill>
                  <a:srgbClr val="0000CC"/>
                </a:solidFill>
              </a:rPr>
              <a:t>exp</a:t>
            </a:r>
            <a:r>
              <a:rPr lang="en-US" sz="2200" dirty="0">
                <a:solidFill>
                  <a:srgbClr val="0000CC"/>
                </a:solidFill>
              </a:rPr>
              <a:t>) </a:t>
            </a:r>
            <a:r>
              <a:rPr lang="en-US" sz="2200" dirty="0" err="1">
                <a:solidFill>
                  <a:srgbClr val="0000CC"/>
                </a:solidFill>
              </a:rPr>
              <a:t>var</a:t>
            </a:r>
            <a:r>
              <a:rPr lang="en-US" sz="2200" dirty="0">
                <a:solidFill>
                  <a:srgbClr val="0000CC"/>
                </a:solidFill>
              </a:rPr>
              <a:t>))</a:t>
            </a:r>
          </a:p>
          <a:p>
            <a:r>
              <a:rPr lang="uk-UA" sz="2200" dirty="0">
                <a:solidFill>
                  <a:srgbClr val="0000CC"/>
                </a:solidFill>
              </a:rPr>
              <a:t>                 </a:t>
            </a:r>
            <a:r>
              <a:rPr lang="en-US" sz="2200" dirty="0">
                <a:solidFill>
                  <a:srgbClr val="0000CC"/>
                </a:solidFill>
              </a:rPr>
              <a:t>(</a:t>
            </a:r>
            <a:r>
              <a:rPr lang="en-US" sz="2200" b="1" dirty="0">
                <a:solidFill>
                  <a:srgbClr val="0000CC"/>
                </a:solidFill>
              </a:rPr>
              <a:t>make-product</a:t>
            </a:r>
            <a:r>
              <a:rPr lang="en-US" sz="2200" dirty="0">
                <a:solidFill>
                  <a:srgbClr val="0000CC"/>
                </a:solidFill>
              </a:rPr>
              <a:t> (</a:t>
            </a:r>
            <a:r>
              <a:rPr lang="en-US" sz="2200" b="1" dirty="0" err="1">
                <a:solidFill>
                  <a:srgbClr val="0000CC"/>
                </a:solidFill>
              </a:rPr>
              <a:t>deriv</a:t>
            </a:r>
            <a:r>
              <a:rPr lang="en-US" sz="2200" dirty="0">
                <a:solidFill>
                  <a:srgbClr val="0000CC"/>
                </a:solidFill>
              </a:rPr>
              <a:t> (</a:t>
            </a:r>
            <a:r>
              <a:rPr lang="en-US" sz="2200" b="1" dirty="0">
                <a:solidFill>
                  <a:srgbClr val="0000CC"/>
                </a:solidFill>
              </a:rPr>
              <a:t>multiplier</a:t>
            </a:r>
            <a:r>
              <a:rPr lang="en-US" sz="2200" dirty="0">
                <a:solidFill>
                  <a:srgbClr val="0000CC"/>
                </a:solidFill>
              </a:rPr>
              <a:t> </a:t>
            </a:r>
            <a:r>
              <a:rPr lang="en-US" sz="2200" dirty="0" err="1">
                <a:solidFill>
                  <a:srgbClr val="0000CC"/>
                </a:solidFill>
              </a:rPr>
              <a:t>exp</a:t>
            </a:r>
            <a:r>
              <a:rPr lang="en-US" sz="2200" dirty="0">
                <a:solidFill>
                  <a:srgbClr val="0000CC"/>
                </a:solidFill>
              </a:rPr>
              <a:t>) </a:t>
            </a:r>
            <a:r>
              <a:rPr lang="en-US" sz="2200" dirty="0" err="1">
                <a:solidFill>
                  <a:srgbClr val="0000CC"/>
                </a:solidFill>
              </a:rPr>
              <a:t>var</a:t>
            </a:r>
            <a:r>
              <a:rPr lang="en-US" sz="2200" dirty="0">
                <a:solidFill>
                  <a:srgbClr val="0000CC"/>
                </a:solidFill>
              </a:rPr>
              <a:t>)</a:t>
            </a:r>
          </a:p>
          <a:p>
            <a:r>
              <a:rPr lang="uk-UA" sz="2200" dirty="0">
                <a:solidFill>
                  <a:srgbClr val="0000CC"/>
                </a:solidFill>
              </a:rPr>
              <a:t>                                             </a:t>
            </a:r>
            <a:r>
              <a:rPr lang="en-US" sz="2200" dirty="0">
                <a:solidFill>
                  <a:srgbClr val="0000CC"/>
                </a:solidFill>
              </a:rPr>
              <a:t>(</a:t>
            </a:r>
            <a:r>
              <a:rPr lang="en-US" sz="2200" b="1" dirty="0">
                <a:solidFill>
                  <a:srgbClr val="0000CC"/>
                </a:solidFill>
              </a:rPr>
              <a:t>multiplicand</a:t>
            </a:r>
            <a:r>
              <a:rPr lang="en-US" sz="2200" dirty="0">
                <a:solidFill>
                  <a:srgbClr val="0000CC"/>
                </a:solidFill>
              </a:rPr>
              <a:t> </a:t>
            </a:r>
            <a:r>
              <a:rPr lang="en-US" sz="2200" dirty="0" err="1">
                <a:solidFill>
                  <a:srgbClr val="0000CC"/>
                </a:solidFill>
              </a:rPr>
              <a:t>exp</a:t>
            </a:r>
            <a:r>
              <a:rPr lang="en-US" sz="2200" dirty="0">
                <a:solidFill>
                  <a:srgbClr val="0000CC"/>
                </a:solidFill>
              </a:rPr>
              <a:t>))))</a:t>
            </a:r>
          </a:p>
          <a:p>
            <a:r>
              <a:rPr lang="uk-UA" sz="2200" dirty="0">
                <a:solidFill>
                  <a:srgbClr val="0000CC"/>
                </a:solidFill>
              </a:rPr>
              <a:t>           </a:t>
            </a:r>
            <a:r>
              <a:rPr lang="en-US" sz="2200" dirty="0">
                <a:solidFill>
                  <a:srgbClr val="0000CC"/>
                </a:solidFill>
              </a:rPr>
              <a:t>(else</a:t>
            </a:r>
          </a:p>
          <a:p>
            <a:r>
              <a:rPr lang="ru-RU" sz="2200" dirty="0">
                <a:solidFill>
                  <a:srgbClr val="0000CC"/>
                </a:solidFill>
              </a:rPr>
              <a:t>              (</a:t>
            </a:r>
            <a:r>
              <a:rPr lang="ru-RU" sz="2200" dirty="0" err="1">
                <a:solidFill>
                  <a:srgbClr val="0000CC"/>
                </a:solidFill>
              </a:rPr>
              <a:t>error</a:t>
            </a:r>
            <a:r>
              <a:rPr lang="ru-RU" sz="2200" dirty="0">
                <a:solidFill>
                  <a:srgbClr val="0000CC"/>
                </a:solidFill>
              </a:rPr>
              <a:t> "</a:t>
            </a:r>
            <a:r>
              <a:rPr lang="ru-RU" sz="2200" dirty="0" err="1">
                <a:solidFill>
                  <a:srgbClr val="0000CC"/>
                </a:solidFill>
              </a:rPr>
              <a:t>невідомий</a:t>
            </a:r>
            <a:r>
              <a:rPr lang="ru-RU" sz="2200" dirty="0">
                <a:solidFill>
                  <a:srgbClr val="0000CC"/>
                </a:solidFill>
              </a:rPr>
              <a:t> тип </a:t>
            </a:r>
            <a:r>
              <a:rPr lang="ru-RU" sz="2200" dirty="0" err="1">
                <a:solidFill>
                  <a:srgbClr val="0000CC"/>
                </a:solidFill>
              </a:rPr>
              <a:t>виразу</a:t>
            </a:r>
            <a:r>
              <a:rPr lang="ru-RU" sz="2200" dirty="0">
                <a:solidFill>
                  <a:srgbClr val="0000CC"/>
                </a:solidFill>
              </a:rPr>
              <a:t> -- DERIV" </a:t>
            </a:r>
            <a:r>
              <a:rPr lang="ru-RU" sz="2200" dirty="0" err="1">
                <a:solidFill>
                  <a:srgbClr val="0000CC"/>
                </a:solidFill>
              </a:rPr>
              <a:t>exp</a:t>
            </a:r>
            <a:r>
              <a:rPr lang="ru-RU" sz="2200" dirty="0" smtClean="0">
                <a:solidFill>
                  <a:srgbClr val="0000CC"/>
                </a:solidFill>
              </a:rPr>
              <a:t>))))</a:t>
            </a:r>
            <a:endParaRPr lang="uk-UA" sz="2200" dirty="0">
              <a:solidFill>
                <a:srgbClr val="0000CC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931025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200" dirty="0"/>
              <a:t>Процедура </a:t>
            </a:r>
            <a:r>
              <a:rPr lang="uk-UA" sz="2200" dirty="0" err="1">
                <a:solidFill>
                  <a:srgbClr val="0000CC"/>
                </a:solidFill>
              </a:rPr>
              <a:t>deriv</a:t>
            </a:r>
            <a:r>
              <a:rPr lang="uk-UA" sz="2200" dirty="0">
                <a:solidFill>
                  <a:srgbClr val="0000CC"/>
                </a:solidFill>
              </a:rPr>
              <a:t> </a:t>
            </a:r>
            <a:r>
              <a:rPr lang="uk-UA" sz="2200" dirty="0"/>
              <a:t>містить в собі весь алгоритм диференціювання. Оскільки вона виражена в термінах абстрактних даних, вона буде працювати, як би </a:t>
            </a:r>
            <a:r>
              <a:rPr lang="uk-UA" sz="2200" dirty="0" smtClean="0"/>
              <a:t>не були подані алгебраїчні </a:t>
            </a:r>
            <a:r>
              <a:rPr lang="uk-UA" sz="2200" dirty="0"/>
              <a:t>вирази.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15</a:t>
            </a:fld>
            <a:r>
              <a:rPr lang="ru-RU" smtClean="0"/>
              <a:t>/65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-95534" y="0"/>
            <a:ext cx="12287534" cy="4862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32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Програма</a:t>
            </a:r>
            <a:r>
              <a:rPr lang="ru-RU" sz="3200" b="1" dirty="0" smtClean="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3200" b="1" dirty="0" err="1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диференціювання</a:t>
            </a:r>
            <a:r>
              <a:rPr lang="ru-RU" sz="3200" b="1" dirty="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з </a:t>
            </a:r>
            <a:r>
              <a:rPr lang="ru-RU" sz="3200" b="1" dirty="0" err="1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абстрактними</a:t>
            </a:r>
            <a:r>
              <a:rPr lang="ru-RU" sz="3200" b="1" dirty="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3200" b="1" dirty="0" err="1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даними</a:t>
            </a:r>
            <a:endParaRPr lang="ru-RU" sz="3200" b="1" dirty="0">
              <a:solidFill>
                <a:schemeClr val="bg1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414" y="1771518"/>
            <a:ext cx="895350" cy="638175"/>
          </a:xfrm>
          <a:prstGeom prst="rect">
            <a:avLst/>
          </a:prstGeom>
        </p:spPr>
      </p:pic>
      <p:cxnSp>
        <p:nvCxnSpPr>
          <p:cNvPr id="9" name="Прямая со стрелкой 8"/>
          <p:cNvCxnSpPr/>
          <p:nvPr/>
        </p:nvCxnSpPr>
        <p:spPr>
          <a:xfrm>
            <a:off x="1583140" y="2251881"/>
            <a:ext cx="14057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179" y="2573587"/>
            <a:ext cx="847725" cy="666750"/>
          </a:xfrm>
          <a:prstGeom prst="rect">
            <a:avLst/>
          </a:prstGeom>
        </p:spPr>
      </p:pic>
      <p:cxnSp>
        <p:nvCxnSpPr>
          <p:cNvPr id="12" name="Прямая со стрелкой 11"/>
          <p:cNvCxnSpPr/>
          <p:nvPr/>
        </p:nvCxnSpPr>
        <p:spPr>
          <a:xfrm>
            <a:off x="1704124" y="2998206"/>
            <a:ext cx="225372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Рисунок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769" y="3294716"/>
            <a:ext cx="2322270" cy="750480"/>
          </a:xfrm>
          <a:prstGeom prst="rect">
            <a:avLst/>
          </a:prstGeom>
        </p:spPr>
      </p:pic>
      <p:cxnSp>
        <p:nvCxnSpPr>
          <p:cNvPr id="18" name="Прямая со стрелкой 17"/>
          <p:cNvCxnSpPr/>
          <p:nvPr/>
        </p:nvCxnSpPr>
        <p:spPr>
          <a:xfrm>
            <a:off x="2647666" y="3497722"/>
            <a:ext cx="13101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Рисунок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769" y="4160967"/>
            <a:ext cx="2588760" cy="699600"/>
          </a:xfrm>
          <a:prstGeom prst="rect">
            <a:avLst/>
          </a:prstGeom>
        </p:spPr>
      </p:pic>
      <p:cxnSp>
        <p:nvCxnSpPr>
          <p:cNvPr id="21" name="Прямая со стрелкой 20"/>
          <p:cNvCxnSpPr/>
          <p:nvPr/>
        </p:nvCxnSpPr>
        <p:spPr>
          <a:xfrm>
            <a:off x="2830987" y="4361051"/>
            <a:ext cx="9903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0205756"/>
      </p:ext>
    </p:extLst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16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1" y="115373"/>
            <a:ext cx="121552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600" b="1" dirty="0">
                <a:solidFill>
                  <a:schemeClr val="bg1"/>
                </a:solidFill>
              </a:rPr>
              <a:t>Подання алгебраїчних виразів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" y="1049371"/>
            <a:ext cx="1219199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200" dirty="0" smtClean="0"/>
              <a:t>Будемо використовувати </a:t>
            </a:r>
            <a:r>
              <a:rPr lang="uk-UA" sz="2200" b="1" dirty="0" err="1" smtClean="0"/>
              <a:t>дужковий</a:t>
            </a:r>
            <a:r>
              <a:rPr lang="uk-UA" sz="2200" b="1" dirty="0" smtClean="0"/>
              <a:t> </a:t>
            </a:r>
            <a:r>
              <a:rPr lang="uk-UA" sz="2200" b="1" dirty="0" err="1"/>
              <a:t>префіксний</a:t>
            </a:r>
            <a:r>
              <a:rPr lang="uk-UA" sz="2200" b="1" dirty="0"/>
              <a:t> запис</a:t>
            </a:r>
            <a:r>
              <a:rPr lang="uk-UA" sz="2200" dirty="0"/>
              <a:t>, за допомогою якої в </a:t>
            </a:r>
            <a:r>
              <a:rPr lang="uk-UA" sz="2200" dirty="0" err="1"/>
              <a:t>Ліспі</a:t>
            </a:r>
            <a:r>
              <a:rPr lang="uk-UA" sz="2200" dirty="0"/>
              <a:t> представляються комбінації; тобто представляти </a:t>
            </a:r>
            <a:r>
              <a:rPr lang="uk-UA" sz="2200" dirty="0" err="1">
                <a:solidFill>
                  <a:srgbClr val="0000CC"/>
                </a:solidFill>
              </a:rPr>
              <a:t>ax</a:t>
            </a:r>
            <a:r>
              <a:rPr lang="uk-UA" sz="2200" dirty="0">
                <a:solidFill>
                  <a:srgbClr val="0000CC"/>
                </a:solidFill>
              </a:rPr>
              <a:t> + b </a:t>
            </a:r>
            <a:r>
              <a:rPr lang="uk-UA" sz="2200" dirty="0"/>
              <a:t>у вигляді </a:t>
            </a:r>
            <a:r>
              <a:rPr lang="uk-UA" sz="2200" dirty="0">
                <a:solidFill>
                  <a:srgbClr val="0000CC"/>
                </a:solidFill>
              </a:rPr>
              <a:t>(+ (* a x) b</a:t>
            </a:r>
            <a:r>
              <a:rPr lang="uk-UA" sz="2200" dirty="0" smtClean="0">
                <a:solidFill>
                  <a:srgbClr val="0000CC"/>
                </a:solidFill>
              </a:rPr>
              <a:t>)</a:t>
            </a:r>
            <a:endParaRPr lang="uk-UA" sz="2200" dirty="0">
              <a:solidFill>
                <a:srgbClr val="0000CC"/>
              </a:solidFill>
            </a:endParaRPr>
          </a:p>
          <a:p>
            <a:r>
              <a:rPr lang="uk-UA" sz="2200" dirty="0"/>
              <a:t>Тоді подання даних для завдання диференціювання буде таким: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63088" y="2212572"/>
            <a:ext cx="1121021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uk-UA" sz="2200" b="1" dirty="0"/>
              <a:t>Змінні - це символи. </a:t>
            </a:r>
            <a:r>
              <a:rPr lang="uk-UA" sz="2200" dirty="0"/>
              <a:t>Вони розпізнаються елементарним предикатом </a:t>
            </a:r>
            <a:r>
              <a:rPr lang="uk-UA" sz="2200" dirty="0" err="1">
                <a:solidFill>
                  <a:srgbClr val="0000CC"/>
                </a:solidFill>
              </a:rPr>
              <a:t>symbol</a:t>
            </a:r>
            <a:r>
              <a:rPr lang="uk-UA" sz="2200" dirty="0">
                <a:solidFill>
                  <a:srgbClr val="0000CC"/>
                </a:solidFill>
              </a:rPr>
              <a:t> ?</a:t>
            </a:r>
            <a:r>
              <a:rPr lang="uk-UA" sz="2200" dirty="0"/>
              <a:t>: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3438526" y="2812218"/>
            <a:ext cx="6060316" cy="430887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CC"/>
                </a:solidFill>
              </a:rPr>
              <a:t>(define (variable? x) (symbol? x))</a:t>
            </a:r>
            <a:endParaRPr lang="uk-UA" sz="2200" dirty="0">
              <a:solidFill>
                <a:srgbClr val="0000CC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63088" y="3443344"/>
            <a:ext cx="1163329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200" dirty="0"/>
              <a:t>2. </a:t>
            </a:r>
            <a:r>
              <a:rPr lang="uk-UA" sz="2200" b="1" dirty="0"/>
              <a:t>Дві змінні однакові</a:t>
            </a:r>
            <a:r>
              <a:rPr lang="uk-UA" sz="2200" dirty="0"/>
              <a:t>, якщо для відповідних їм символів виконується </a:t>
            </a:r>
            <a:r>
              <a:rPr lang="uk-UA" sz="2200" dirty="0" err="1">
                <a:solidFill>
                  <a:srgbClr val="0000CC"/>
                </a:solidFill>
              </a:rPr>
              <a:t>eq</a:t>
            </a:r>
            <a:r>
              <a:rPr lang="uk-UA" sz="2200" dirty="0">
                <a:solidFill>
                  <a:srgbClr val="0000CC"/>
                </a:solidFill>
              </a:rPr>
              <a:t>?</a:t>
            </a:r>
            <a:r>
              <a:rPr lang="uk-UA" sz="2200" dirty="0"/>
              <a:t>: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3438526" y="3978584"/>
            <a:ext cx="6060316" cy="769441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CC"/>
                </a:solidFill>
              </a:rPr>
              <a:t>(define (same-variable? v1 v2)</a:t>
            </a:r>
          </a:p>
          <a:p>
            <a:r>
              <a:rPr lang="uk-UA" sz="2200" dirty="0">
                <a:solidFill>
                  <a:srgbClr val="0000CC"/>
                </a:solidFill>
              </a:rPr>
              <a:t>     </a:t>
            </a:r>
            <a:r>
              <a:rPr lang="en-US" sz="2200" dirty="0">
                <a:solidFill>
                  <a:srgbClr val="0000CC"/>
                </a:solidFill>
              </a:rPr>
              <a:t>(and (variable? v1) (variable? v2) (</a:t>
            </a:r>
            <a:r>
              <a:rPr lang="en-US" sz="2200" dirty="0" err="1">
                <a:solidFill>
                  <a:srgbClr val="0000CC"/>
                </a:solidFill>
              </a:rPr>
              <a:t>eq</a:t>
            </a:r>
            <a:r>
              <a:rPr lang="en-US" sz="2200" dirty="0">
                <a:solidFill>
                  <a:srgbClr val="0000CC"/>
                </a:solidFill>
              </a:rPr>
              <a:t>? v1 v2)))</a:t>
            </a:r>
            <a:endParaRPr lang="uk-UA" sz="2200" dirty="0">
              <a:solidFill>
                <a:srgbClr val="0000CC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63088" y="4952745"/>
            <a:ext cx="535261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200" dirty="0"/>
              <a:t>3. </a:t>
            </a:r>
            <a:r>
              <a:rPr lang="uk-UA" sz="2200" b="1" dirty="0"/>
              <a:t>Суми і добутки </a:t>
            </a:r>
            <a:r>
              <a:rPr lang="uk-UA" sz="2200" dirty="0"/>
              <a:t>конструюються як списки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3438527" y="5441818"/>
            <a:ext cx="6060316" cy="769441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CC"/>
                </a:solidFill>
              </a:rPr>
              <a:t>(define (make-sum a1 a2) (list ’+ a1 a2))</a:t>
            </a:r>
          </a:p>
          <a:p>
            <a:r>
              <a:rPr lang="en-US" sz="2200" dirty="0">
                <a:solidFill>
                  <a:srgbClr val="0000CC"/>
                </a:solidFill>
              </a:rPr>
              <a:t>(define (make-product m1 m2) (list ’* m1 m2))</a:t>
            </a:r>
            <a:endParaRPr lang="uk-UA" sz="22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5068328"/>
      </p:ext>
    </p:extLst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17</a:t>
            </a:fld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328646" y="994600"/>
            <a:ext cx="66044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/>
              <a:t>5. </a:t>
            </a:r>
            <a:r>
              <a:rPr lang="uk-UA" sz="2000" b="1" dirty="0"/>
              <a:t>Сума - це список</a:t>
            </a:r>
            <a:r>
              <a:rPr lang="uk-UA" sz="2000" dirty="0"/>
              <a:t>, перший елемент якого символ </a:t>
            </a:r>
            <a:r>
              <a:rPr lang="uk-UA" sz="2000" b="1" dirty="0">
                <a:solidFill>
                  <a:srgbClr val="0000CC"/>
                </a:solidFill>
              </a:rPr>
              <a:t>+</a:t>
            </a:r>
            <a:r>
              <a:rPr lang="uk-UA" sz="2000" dirty="0"/>
              <a:t>: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509870" y="1305518"/>
            <a:ext cx="3743501" cy="707886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</a:rPr>
              <a:t>(define (sum? x)</a:t>
            </a:r>
          </a:p>
          <a:p>
            <a:r>
              <a:rPr lang="uk-UA" sz="2000" dirty="0">
                <a:solidFill>
                  <a:srgbClr val="0000CC"/>
                </a:solidFill>
              </a:rPr>
              <a:t>      </a:t>
            </a:r>
            <a:r>
              <a:rPr lang="en-US" sz="2000" dirty="0">
                <a:solidFill>
                  <a:srgbClr val="0000CC"/>
                </a:solidFill>
              </a:rPr>
              <a:t>(and (pair? x) (</a:t>
            </a:r>
            <a:r>
              <a:rPr lang="en-US" sz="2000" dirty="0" err="1">
                <a:solidFill>
                  <a:srgbClr val="0000CC"/>
                </a:solidFill>
              </a:rPr>
              <a:t>eq</a:t>
            </a:r>
            <a:r>
              <a:rPr lang="en-US" sz="2000" dirty="0">
                <a:solidFill>
                  <a:srgbClr val="0000CC"/>
                </a:solidFill>
              </a:rPr>
              <a:t>? (car x) ’+)))</a:t>
            </a:r>
            <a:endParaRPr lang="uk-UA" sz="2000" dirty="0">
              <a:solidFill>
                <a:srgbClr val="0000CC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59898" y="1966015"/>
            <a:ext cx="85439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/>
              <a:t>6. </a:t>
            </a:r>
            <a:r>
              <a:rPr lang="uk-UA" sz="2000" b="1" dirty="0"/>
              <a:t>Перший доданок </a:t>
            </a:r>
            <a:r>
              <a:rPr lang="uk-UA" sz="2000" dirty="0"/>
              <a:t>- це другий елемент списку, що представляє суму: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3548574" y="2439251"/>
            <a:ext cx="3721981" cy="400110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</a:rPr>
              <a:t>(define (addend s) (</a:t>
            </a:r>
            <a:r>
              <a:rPr lang="en-US" sz="2000" dirty="0" err="1">
                <a:solidFill>
                  <a:srgbClr val="0000CC"/>
                </a:solidFill>
              </a:rPr>
              <a:t>cadr</a:t>
            </a:r>
            <a:r>
              <a:rPr lang="en-US" sz="2000" dirty="0">
                <a:solidFill>
                  <a:srgbClr val="0000CC"/>
                </a:solidFill>
              </a:rPr>
              <a:t> s))</a:t>
            </a:r>
            <a:endParaRPr lang="uk-UA" sz="2000" dirty="0">
              <a:solidFill>
                <a:srgbClr val="0000CC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515114" y="2854026"/>
            <a:ext cx="819790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/>
              <a:t>7. </a:t>
            </a:r>
            <a:r>
              <a:rPr lang="uk-UA" sz="2000" b="1" dirty="0"/>
              <a:t>Другий доданок </a:t>
            </a:r>
            <a:r>
              <a:rPr lang="uk-UA" sz="2000" dirty="0"/>
              <a:t>- це третій елемент списку, що представляє суму: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3548573" y="3304206"/>
            <a:ext cx="3721982" cy="400110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</a:rPr>
              <a:t>(define (augend s) (</a:t>
            </a:r>
            <a:r>
              <a:rPr lang="en-US" sz="2000" dirty="0" err="1">
                <a:solidFill>
                  <a:srgbClr val="0000CC"/>
                </a:solidFill>
              </a:rPr>
              <a:t>caddr</a:t>
            </a:r>
            <a:r>
              <a:rPr lang="en-US" sz="2000" dirty="0">
                <a:solidFill>
                  <a:srgbClr val="0000CC"/>
                </a:solidFill>
              </a:rPr>
              <a:t> s))</a:t>
            </a:r>
            <a:endParaRPr lang="uk-UA" sz="2000" dirty="0">
              <a:solidFill>
                <a:srgbClr val="0000CC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515114" y="3704316"/>
            <a:ext cx="854392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/>
              <a:t>8. </a:t>
            </a:r>
            <a:r>
              <a:rPr lang="uk-UA" sz="2000" b="1" dirty="0"/>
              <a:t>Добуток - це список</a:t>
            </a:r>
            <a:r>
              <a:rPr lang="uk-UA" sz="2000" dirty="0"/>
              <a:t>, перший елемент якого символ </a:t>
            </a:r>
            <a:r>
              <a:rPr lang="uk-UA" sz="2000" dirty="0">
                <a:solidFill>
                  <a:srgbClr val="0000CC"/>
                </a:solidFill>
              </a:rPr>
              <a:t>*</a:t>
            </a:r>
            <a:r>
              <a:rPr lang="uk-UA" sz="2000" dirty="0"/>
              <a:t>: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3570092" y="4155773"/>
            <a:ext cx="3700463" cy="707886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</a:rPr>
              <a:t>(define (product? x)</a:t>
            </a:r>
          </a:p>
          <a:p>
            <a:r>
              <a:rPr lang="uk-UA" sz="2000" dirty="0">
                <a:solidFill>
                  <a:srgbClr val="0000CC"/>
                </a:solidFill>
              </a:rPr>
              <a:t>       </a:t>
            </a:r>
            <a:r>
              <a:rPr lang="en-US" sz="2000" dirty="0">
                <a:solidFill>
                  <a:srgbClr val="0000CC"/>
                </a:solidFill>
              </a:rPr>
              <a:t>(and (pair? x) (</a:t>
            </a:r>
            <a:r>
              <a:rPr lang="en-US" sz="2000" dirty="0" err="1">
                <a:solidFill>
                  <a:srgbClr val="0000CC"/>
                </a:solidFill>
              </a:rPr>
              <a:t>eq</a:t>
            </a:r>
            <a:r>
              <a:rPr lang="en-US" sz="2000" dirty="0">
                <a:solidFill>
                  <a:srgbClr val="0000CC"/>
                </a:solidFill>
              </a:rPr>
              <a:t>? (car x) ’*)))</a:t>
            </a:r>
            <a:endParaRPr lang="uk-UA" sz="2000" dirty="0">
              <a:solidFill>
                <a:srgbClr val="0000CC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459898" y="4846319"/>
            <a:ext cx="854392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/>
              <a:t>9. </a:t>
            </a:r>
            <a:r>
              <a:rPr lang="ru-RU" sz="2000" b="1" dirty="0"/>
              <a:t>Перший </a:t>
            </a:r>
            <a:r>
              <a:rPr lang="ru-RU" sz="2000" b="1" dirty="0" err="1"/>
              <a:t>множник</a:t>
            </a:r>
            <a:r>
              <a:rPr lang="ru-RU" sz="2000" b="1" dirty="0"/>
              <a:t> </a:t>
            </a:r>
            <a:r>
              <a:rPr lang="ru-RU" sz="2000" dirty="0"/>
              <a:t>- </a:t>
            </a:r>
            <a:r>
              <a:rPr lang="ru-RU" sz="2000" dirty="0" err="1"/>
              <a:t>це</a:t>
            </a:r>
            <a:r>
              <a:rPr lang="ru-RU" sz="2000" dirty="0"/>
              <a:t> </a:t>
            </a:r>
            <a:r>
              <a:rPr lang="ru-RU" sz="2000" dirty="0" err="1"/>
              <a:t>другий</a:t>
            </a:r>
            <a:r>
              <a:rPr lang="ru-RU" sz="2000" dirty="0"/>
              <a:t> </a:t>
            </a:r>
            <a:r>
              <a:rPr lang="ru-RU" sz="2000" dirty="0" err="1"/>
              <a:t>елемент</a:t>
            </a:r>
            <a:r>
              <a:rPr lang="ru-RU" sz="2000" dirty="0"/>
              <a:t> списку, </a:t>
            </a:r>
            <a:r>
              <a:rPr lang="ru-RU" sz="2000" dirty="0" err="1"/>
              <a:t>що</a:t>
            </a:r>
            <a:r>
              <a:rPr lang="ru-RU" sz="2000" dirty="0"/>
              <a:t> </a:t>
            </a:r>
            <a:r>
              <a:rPr lang="ru-RU" sz="2000" dirty="0" err="1"/>
              <a:t>представляє</a:t>
            </a:r>
            <a:r>
              <a:rPr lang="ru-RU" sz="2000" dirty="0"/>
              <a:t> </a:t>
            </a:r>
            <a:r>
              <a:rPr lang="ru-RU" sz="2000" dirty="0" err="1"/>
              <a:t>добуток</a:t>
            </a:r>
            <a:r>
              <a:rPr lang="ru-RU" sz="2000" dirty="0"/>
              <a:t>:</a:t>
            </a:r>
            <a:endParaRPr lang="uk-UA" sz="2000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3548573" y="5271788"/>
            <a:ext cx="3721982" cy="400110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</a:rPr>
              <a:t>(define (multiplier p) (</a:t>
            </a:r>
            <a:r>
              <a:rPr lang="en-US" sz="2000" dirty="0" err="1">
                <a:solidFill>
                  <a:srgbClr val="0000CC"/>
                </a:solidFill>
              </a:rPr>
              <a:t>cadr</a:t>
            </a:r>
            <a:r>
              <a:rPr lang="en-US" sz="2000" dirty="0">
                <a:solidFill>
                  <a:srgbClr val="0000CC"/>
                </a:solidFill>
              </a:rPr>
              <a:t> p))</a:t>
            </a:r>
            <a:endParaRPr lang="uk-UA" sz="2000" dirty="0">
              <a:solidFill>
                <a:srgbClr val="0000CC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515114" y="5704967"/>
            <a:ext cx="111673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/>
              <a:t>10. </a:t>
            </a:r>
            <a:r>
              <a:rPr lang="uk-UA" sz="2000" b="1" dirty="0"/>
              <a:t>Другий множник </a:t>
            </a:r>
            <a:r>
              <a:rPr lang="uk-UA" sz="2000" dirty="0"/>
              <a:t>- це третій елемент списку, що представляє добуток: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3548574" y="6092266"/>
            <a:ext cx="3721981" cy="400110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it-IT" sz="2000" dirty="0">
                <a:solidFill>
                  <a:srgbClr val="0000CC"/>
                </a:solidFill>
              </a:rPr>
              <a:t>(define (multiplicand p) (caddr p))</a:t>
            </a:r>
            <a:endParaRPr lang="uk-UA" sz="2000" dirty="0">
              <a:solidFill>
                <a:srgbClr val="0000CC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1" y="115373"/>
            <a:ext cx="121552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600" b="1" dirty="0">
                <a:solidFill>
                  <a:schemeClr val="bg1"/>
                </a:solidFill>
              </a:rPr>
              <a:t>Подання алгебраїчних виразів</a:t>
            </a:r>
          </a:p>
        </p:txBody>
      </p:sp>
    </p:spTree>
    <p:extLst>
      <p:ext uri="{BB962C8B-B14F-4D97-AF65-F5344CB8AC3E}">
        <p14:creationId xmlns:p14="http://schemas.microsoft.com/office/powerpoint/2010/main" val="737658967"/>
      </p:ext>
    </p:extLst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18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1524001" y="115373"/>
            <a:ext cx="91439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600" b="1" dirty="0">
                <a:solidFill>
                  <a:schemeClr val="bg1"/>
                </a:solidFill>
              </a:rPr>
              <a:t>Робота програми </a:t>
            </a:r>
            <a:r>
              <a:rPr lang="uk-UA" sz="3600" b="1" dirty="0" err="1">
                <a:solidFill>
                  <a:schemeClr val="bg1"/>
                </a:solidFill>
              </a:rPr>
              <a:t>deriv</a:t>
            </a:r>
            <a:r>
              <a:rPr lang="uk-UA" sz="36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50125" y="932974"/>
            <a:ext cx="1200511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200" dirty="0"/>
              <a:t>Таким чином, залишилося тільки з'єднати ці подання з алгоритмом, укладеним в процедурі </a:t>
            </a:r>
            <a:r>
              <a:rPr lang="uk-UA" sz="2200" dirty="0" err="1">
                <a:solidFill>
                  <a:srgbClr val="0000CC"/>
                </a:solidFill>
              </a:rPr>
              <a:t>deriv</a:t>
            </a:r>
            <a:r>
              <a:rPr lang="uk-UA" sz="2200" dirty="0"/>
              <a:t>, і отримуємо працюючу програму символьного диференціювання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59956" y="1930758"/>
            <a:ext cx="31575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200" dirty="0"/>
              <a:t>Виклик процедури </a:t>
            </a:r>
            <a:r>
              <a:rPr lang="uk-UA" sz="2200" dirty="0" err="1">
                <a:solidFill>
                  <a:srgbClr val="0000CC"/>
                </a:solidFill>
              </a:rPr>
              <a:t>deriv</a:t>
            </a:r>
            <a:endParaRPr lang="uk-UA" sz="22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34618" y="2389554"/>
            <a:ext cx="3443288" cy="3477875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CC"/>
                </a:solidFill>
              </a:rPr>
              <a:t>(</a:t>
            </a:r>
            <a:r>
              <a:rPr lang="en-US" sz="2200" dirty="0" err="1">
                <a:solidFill>
                  <a:srgbClr val="0000CC"/>
                </a:solidFill>
              </a:rPr>
              <a:t>deriv</a:t>
            </a:r>
            <a:r>
              <a:rPr lang="en-US" sz="2200" dirty="0">
                <a:solidFill>
                  <a:srgbClr val="0000CC"/>
                </a:solidFill>
              </a:rPr>
              <a:t> ’(+ x 3) ’x)</a:t>
            </a:r>
          </a:p>
          <a:p>
            <a:r>
              <a:rPr lang="uk-UA" sz="2200" dirty="0">
                <a:solidFill>
                  <a:srgbClr val="FF0000"/>
                </a:solidFill>
              </a:rPr>
              <a:t>(+ 1 0)</a:t>
            </a:r>
          </a:p>
          <a:p>
            <a:endParaRPr lang="uk-UA" sz="2200" dirty="0">
              <a:solidFill>
                <a:srgbClr val="0000CC"/>
              </a:solidFill>
            </a:endParaRPr>
          </a:p>
          <a:p>
            <a:r>
              <a:rPr lang="en-US" sz="2200" dirty="0">
                <a:solidFill>
                  <a:srgbClr val="0000CC"/>
                </a:solidFill>
              </a:rPr>
              <a:t>(</a:t>
            </a:r>
            <a:r>
              <a:rPr lang="en-US" sz="2200" dirty="0" err="1">
                <a:solidFill>
                  <a:srgbClr val="0000CC"/>
                </a:solidFill>
              </a:rPr>
              <a:t>deriv</a:t>
            </a:r>
            <a:r>
              <a:rPr lang="en-US" sz="2200" dirty="0">
                <a:solidFill>
                  <a:srgbClr val="0000CC"/>
                </a:solidFill>
              </a:rPr>
              <a:t> ’(* x y) ’x)</a:t>
            </a:r>
          </a:p>
          <a:p>
            <a:r>
              <a:rPr lang="en-US" sz="2200" dirty="0">
                <a:solidFill>
                  <a:srgbClr val="FF0000"/>
                </a:solidFill>
              </a:rPr>
              <a:t>(+ (* x 0) (* 1 y))</a:t>
            </a:r>
            <a:endParaRPr lang="uk-UA" sz="2200" dirty="0">
              <a:solidFill>
                <a:srgbClr val="FF0000"/>
              </a:solidFill>
            </a:endParaRPr>
          </a:p>
          <a:p>
            <a:endParaRPr lang="en-US" sz="2200" dirty="0">
              <a:solidFill>
                <a:srgbClr val="0000CC"/>
              </a:solidFill>
            </a:endParaRPr>
          </a:p>
          <a:p>
            <a:r>
              <a:rPr lang="es-ES" sz="2200" dirty="0">
                <a:solidFill>
                  <a:srgbClr val="0000CC"/>
                </a:solidFill>
              </a:rPr>
              <a:t>(deriv ’(* (* x y) (+ x 3)) ’x)</a:t>
            </a:r>
          </a:p>
          <a:p>
            <a:r>
              <a:rPr lang="en-US" sz="2200" dirty="0">
                <a:solidFill>
                  <a:srgbClr val="FF0000"/>
                </a:solidFill>
              </a:rPr>
              <a:t>(+ (* (* x y) (+ 1 0))</a:t>
            </a:r>
          </a:p>
          <a:p>
            <a:r>
              <a:rPr lang="uk-UA" sz="2200" dirty="0">
                <a:solidFill>
                  <a:srgbClr val="FF0000"/>
                </a:solidFill>
              </a:rPr>
              <a:t>     </a:t>
            </a:r>
            <a:r>
              <a:rPr lang="en-US" sz="2200" dirty="0">
                <a:solidFill>
                  <a:srgbClr val="FF0000"/>
                </a:solidFill>
              </a:rPr>
              <a:t>(* (+ (* x 0) (* 1 y))</a:t>
            </a:r>
          </a:p>
          <a:p>
            <a:r>
              <a:rPr lang="uk-UA" sz="2200" dirty="0">
                <a:solidFill>
                  <a:srgbClr val="FF0000"/>
                </a:solidFill>
              </a:rPr>
              <a:t>         </a:t>
            </a:r>
            <a:r>
              <a:rPr lang="en-US" sz="2200" dirty="0">
                <a:solidFill>
                  <a:srgbClr val="FF0000"/>
                </a:solidFill>
              </a:rPr>
              <a:t>(+ x 3)))</a:t>
            </a:r>
            <a:endParaRPr lang="uk-UA" sz="2200" dirty="0">
              <a:solidFill>
                <a:srgbClr val="FF0000"/>
              </a:solidFill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4778" y="3513972"/>
            <a:ext cx="2265429" cy="614520"/>
          </a:xfrm>
          <a:prstGeom prst="rect">
            <a:avLst/>
          </a:prstGeom>
        </p:spPr>
      </p:pic>
      <p:cxnSp>
        <p:nvCxnSpPr>
          <p:cNvPr id="10" name="Прямая со стрелкой 9"/>
          <p:cNvCxnSpPr/>
          <p:nvPr/>
        </p:nvCxnSpPr>
        <p:spPr>
          <a:xfrm>
            <a:off x="3424236" y="3864326"/>
            <a:ext cx="161448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39857" y="2544269"/>
            <a:ext cx="1033102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5242384"/>
              </p:ext>
            </p:extLst>
          </p:nvPr>
        </p:nvGraphicFramePr>
        <p:xfrm>
          <a:off x="4067033" y="5038448"/>
          <a:ext cx="7624179" cy="5723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Уравнение" r:id="rId4" imgW="4051300" imgH="330200" progId="Equation.3">
                  <p:embed/>
                </p:oleObj>
              </mc:Choice>
              <mc:Fallback>
                <p:oleObj name="Уравнение" r:id="rId4" imgW="4051300" imgH="3302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033" y="5038448"/>
                        <a:ext cx="7624179" cy="57239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73460287"/>
      </p:ext>
    </p:extLst>
  </p:cSld>
  <p:clrMapOvr>
    <a:masterClrMapping/>
  </p:clrMapOvr>
  <p:transition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  <a:cs typeface="Arial" charset="0"/>
              </a:rPr>
              <a:pPr/>
              <a:t>19</a:t>
            </a:fld>
            <a:r>
              <a:rPr lang="ru-RU" smtClean="0">
                <a:solidFill>
                  <a:prstClr val="black"/>
                </a:solidFill>
                <a:cs typeface="Arial" charset="0"/>
              </a:rPr>
              <a:t>/85</a:t>
            </a:r>
            <a:endParaRPr lang="ru-RU" dirty="0">
              <a:solidFill>
                <a:prstClr val="black"/>
              </a:solidFill>
              <a:cs typeface="Arial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78" y="0"/>
            <a:ext cx="6796584" cy="6858000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6018663" y="101725"/>
            <a:ext cx="5791200" cy="646331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Racket</a:t>
            </a:r>
            <a:r>
              <a:rPr lang="uk-UA" sz="3600" b="1" dirty="0" smtClean="0">
                <a:solidFill>
                  <a:schemeClr val="bg1"/>
                </a:solidFill>
              </a:rPr>
              <a:t> реалізація</a:t>
            </a:r>
            <a:endParaRPr lang="uk-UA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158178"/>
      </p:ext>
    </p:extLst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  <a:cs typeface="Arial" charset="0"/>
              </a:rPr>
              <a:pPr/>
              <a:t>2</a:t>
            </a:fld>
            <a:r>
              <a:rPr lang="ru-RU" smtClean="0">
                <a:solidFill>
                  <a:prstClr val="black"/>
                </a:solidFill>
                <a:cs typeface="Arial" charset="0"/>
              </a:rPr>
              <a:t>/85</a:t>
            </a:r>
            <a:endParaRPr lang="ru-RU" dirty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" name="WordArt 5"/>
          <p:cNvSpPr>
            <a:spLocks noChangeArrowheads="1" noChangeShapeType="1" noTextEdit="1"/>
          </p:cNvSpPr>
          <p:nvPr/>
        </p:nvSpPr>
        <p:spPr bwMode="auto">
          <a:xfrm>
            <a:off x="1655504" y="1605280"/>
            <a:ext cx="9337040" cy="3150964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uk-UA" sz="2700" kern="10" dirty="0" smtClean="0">
                <a:latin typeface="Times New Roman"/>
                <a:cs typeface="Times New Roman"/>
              </a:rPr>
              <a:t>Лекція 11.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uk-UA" sz="2700" kern="10" dirty="0" smtClean="0">
              <a:latin typeface="Times New Roman"/>
              <a:cs typeface="Times New Roman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uk-UA" sz="2700" kern="10" dirty="0" smtClean="0">
                <a:latin typeface="Times New Roman"/>
                <a:cs typeface="Times New Roman"/>
              </a:rPr>
              <a:t>Символьні обчислення :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uk-UA" sz="2700" kern="10" dirty="0" smtClean="0">
                <a:latin typeface="Times New Roman"/>
                <a:cs typeface="Times New Roman"/>
              </a:rPr>
              <a:t>символьна обробка многочленів (поліномів),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uk-UA" sz="2700" kern="10" dirty="0" smtClean="0">
                <a:latin typeface="Times New Roman"/>
                <a:cs typeface="Times New Roman"/>
              </a:rPr>
              <a:t>множини та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uk-UA" sz="2700" kern="10" dirty="0" smtClean="0">
                <a:latin typeface="Times New Roman"/>
                <a:cs typeface="Times New Roman"/>
              </a:rPr>
              <a:t>символьне диференціювання</a:t>
            </a:r>
            <a:endParaRPr lang="uk-UA" sz="2700" kern="1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3632307"/>
      </p:ext>
    </p:extLst>
  </p:cSld>
  <p:clrMapOvr>
    <a:masterClrMapping/>
  </p:clrMapOvr>
  <p:transition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20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0" y="115373"/>
            <a:ext cx="121919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600" b="1" dirty="0">
                <a:solidFill>
                  <a:schemeClr val="bg1"/>
                </a:solidFill>
              </a:rPr>
              <a:t>Спрощення роботи програми </a:t>
            </a:r>
            <a:r>
              <a:rPr lang="uk-UA" sz="3600" b="1" dirty="0" err="1">
                <a:solidFill>
                  <a:schemeClr val="bg1"/>
                </a:solidFill>
              </a:rPr>
              <a:t>deriv</a:t>
            </a:r>
            <a:r>
              <a:rPr lang="uk-UA" sz="36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04716" y="1079364"/>
            <a:ext cx="1179166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200" dirty="0"/>
              <a:t>Змінимо </a:t>
            </a:r>
            <a:r>
              <a:rPr lang="en-US" sz="2200" b="1" dirty="0">
                <a:solidFill>
                  <a:srgbClr val="0000CC"/>
                </a:solidFill>
              </a:rPr>
              <a:t>make-sum</a:t>
            </a:r>
            <a:r>
              <a:rPr lang="uk-UA" sz="2200" dirty="0"/>
              <a:t> так, що якщо обидва </a:t>
            </a:r>
            <a:r>
              <a:rPr lang="uk-UA" sz="2200" dirty="0" smtClean="0"/>
              <a:t>доданки </a:t>
            </a:r>
            <a:r>
              <a:rPr lang="uk-UA" sz="2200" dirty="0"/>
              <a:t>є числами, вона їх складе і поверне їх суму, якщо одна </a:t>
            </a:r>
            <a:r>
              <a:rPr lang="uk-UA" sz="2200" dirty="0" smtClean="0"/>
              <a:t>із </a:t>
            </a:r>
            <a:r>
              <a:rPr lang="uk-UA" sz="2200" dirty="0"/>
              <a:t>складових дорівнює 0, то </a:t>
            </a:r>
            <a:r>
              <a:rPr lang="uk-UA" sz="2200" b="1" dirty="0" err="1">
                <a:solidFill>
                  <a:srgbClr val="0000CC"/>
                </a:solidFill>
              </a:rPr>
              <a:t>make-sum</a:t>
            </a:r>
            <a:r>
              <a:rPr lang="uk-UA" sz="2200" dirty="0"/>
              <a:t> поверне інше.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795373" y="2087394"/>
            <a:ext cx="7112901" cy="1785104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CC"/>
                </a:solidFill>
              </a:rPr>
              <a:t>(define (make-sum a1 a2)</a:t>
            </a:r>
          </a:p>
          <a:p>
            <a:r>
              <a:rPr lang="uk-UA" sz="2200" dirty="0">
                <a:solidFill>
                  <a:srgbClr val="0000CC"/>
                </a:solidFill>
              </a:rPr>
              <a:t>    </a:t>
            </a:r>
            <a:r>
              <a:rPr lang="en-US" sz="2200" dirty="0">
                <a:solidFill>
                  <a:srgbClr val="0000CC"/>
                </a:solidFill>
              </a:rPr>
              <a:t>(</a:t>
            </a:r>
            <a:r>
              <a:rPr lang="en-US" sz="2200" dirty="0" err="1">
                <a:solidFill>
                  <a:srgbClr val="0000CC"/>
                </a:solidFill>
              </a:rPr>
              <a:t>cond</a:t>
            </a:r>
            <a:r>
              <a:rPr lang="en-US" sz="2200" dirty="0">
                <a:solidFill>
                  <a:srgbClr val="0000CC"/>
                </a:solidFill>
              </a:rPr>
              <a:t> ((=number? a1 0) a2)</a:t>
            </a:r>
          </a:p>
          <a:p>
            <a:r>
              <a:rPr lang="uk-UA" sz="2200" dirty="0">
                <a:solidFill>
                  <a:srgbClr val="0000CC"/>
                </a:solidFill>
              </a:rPr>
              <a:t>               </a:t>
            </a:r>
            <a:r>
              <a:rPr lang="en-US" sz="2200" dirty="0">
                <a:solidFill>
                  <a:srgbClr val="0000CC"/>
                </a:solidFill>
              </a:rPr>
              <a:t>((=number? a2 0) a1)</a:t>
            </a:r>
          </a:p>
          <a:p>
            <a:r>
              <a:rPr lang="uk-UA" sz="2200" dirty="0">
                <a:solidFill>
                  <a:srgbClr val="0000CC"/>
                </a:solidFill>
              </a:rPr>
              <a:t>               </a:t>
            </a:r>
            <a:r>
              <a:rPr lang="en-US" sz="2200" dirty="0">
                <a:solidFill>
                  <a:srgbClr val="0000CC"/>
                </a:solidFill>
              </a:rPr>
              <a:t>((and (number? a1) (number? a2)) (+ a1 a2))</a:t>
            </a:r>
          </a:p>
          <a:p>
            <a:r>
              <a:rPr lang="uk-UA" sz="2200" dirty="0">
                <a:solidFill>
                  <a:srgbClr val="0000CC"/>
                </a:solidFill>
              </a:rPr>
              <a:t>               </a:t>
            </a:r>
            <a:r>
              <a:rPr lang="en-US" sz="2200" dirty="0">
                <a:solidFill>
                  <a:srgbClr val="0000CC"/>
                </a:solidFill>
              </a:rPr>
              <a:t>(else (list ’+ a1 a2))))</a:t>
            </a:r>
            <a:endParaRPr lang="uk-UA" sz="2200" dirty="0">
              <a:solidFill>
                <a:srgbClr val="0000CC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04716" y="4280238"/>
            <a:ext cx="1195052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200" dirty="0"/>
              <a:t>Тут використовується процедура </a:t>
            </a:r>
            <a:r>
              <a:rPr lang="uk-UA" sz="2200" dirty="0" smtClean="0">
                <a:solidFill>
                  <a:srgbClr val="0000CC"/>
                </a:solidFill>
              </a:rPr>
              <a:t>=</a:t>
            </a:r>
            <a:r>
              <a:rPr lang="uk-UA" sz="2200" dirty="0" err="1" smtClean="0">
                <a:solidFill>
                  <a:srgbClr val="0000CC"/>
                </a:solidFill>
              </a:rPr>
              <a:t>number</a:t>
            </a:r>
            <a:r>
              <a:rPr lang="uk-UA" sz="2200" dirty="0" smtClean="0">
                <a:solidFill>
                  <a:srgbClr val="0000CC"/>
                </a:solidFill>
              </a:rPr>
              <a:t> </a:t>
            </a:r>
            <a:r>
              <a:rPr lang="uk-UA" sz="2200" dirty="0">
                <a:solidFill>
                  <a:srgbClr val="0000CC"/>
                </a:solidFill>
              </a:rPr>
              <a:t>?, </a:t>
            </a:r>
            <a:r>
              <a:rPr lang="uk-UA" sz="2200" dirty="0"/>
              <a:t>яка перевіряє, чи не </a:t>
            </a:r>
            <a:r>
              <a:rPr lang="uk-UA" sz="2200" dirty="0" smtClean="0"/>
              <a:t>дорівнює вираз </a:t>
            </a:r>
            <a:r>
              <a:rPr lang="uk-UA" sz="2200" dirty="0"/>
              <a:t>певному числу: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901570" y="4953815"/>
            <a:ext cx="7006704" cy="769441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CC"/>
                </a:solidFill>
              </a:rPr>
              <a:t>(define (=number? </a:t>
            </a:r>
            <a:r>
              <a:rPr lang="en-US" sz="2200" dirty="0" err="1">
                <a:solidFill>
                  <a:srgbClr val="0000CC"/>
                </a:solidFill>
              </a:rPr>
              <a:t>exp</a:t>
            </a:r>
            <a:r>
              <a:rPr lang="en-US" sz="2200" dirty="0">
                <a:solidFill>
                  <a:srgbClr val="0000CC"/>
                </a:solidFill>
              </a:rPr>
              <a:t> </a:t>
            </a:r>
            <a:r>
              <a:rPr lang="en-US" sz="2200" dirty="0" err="1">
                <a:solidFill>
                  <a:srgbClr val="0000CC"/>
                </a:solidFill>
              </a:rPr>
              <a:t>num</a:t>
            </a:r>
            <a:r>
              <a:rPr lang="en-US" sz="2200" dirty="0">
                <a:solidFill>
                  <a:srgbClr val="0000CC"/>
                </a:solidFill>
              </a:rPr>
              <a:t>)</a:t>
            </a:r>
          </a:p>
          <a:p>
            <a:r>
              <a:rPr lang="uk-UA" sz="2200" dirty="0">
                <a:solidFill>
                  <a:srgbClr val="0000CC"/>
                </a:solidFill>
              </a:rPr>
              <a:t>       </a:t>
            </a:r>
            <a:r>
              <a:rPr lang="en-US" sz="2200" dirty="0">
                <a:solidFill>
                  <a:srgbClr val="0000CC"/>
                </a:solidFill>
              </a:rPr>
              <a:t>(and (number? </a:t>
            </a:r>
            <a:r>
              <a:rPr lang="en-US" sz="2200" dirty="0" err="1">
                <a:solidFill>
                  <a:srgbClr val="0000CC"/>
                </a:solidFill>
              </a:rPr>
              <a:t>exp</a:t>
            </a:r>
            <a:r>
              <a:rPr lang="en-US" sz="2200" dirty="0">
                <a:solidFill>
                  <a:srgbClr val="0000CC"/>
                </a:solidFill>
              </a:rPr>
              <a:t>) (= </a:t>
            </a:r>
            <a:r>
              <a:rPr lang="en-US" sz="2200" dirty="0" err="1">
                <a:solidFill>
                  <a:srgbClr val="0000CC"/>
                </a:solidFill>
              </a:rPr>
              <a:t>exp</a:t>
            </a:r>
            <a:r>
              <a:rPr lang="en-US" sz="2200" dirty="0">
                <a:solidFill>
                  <a:srgbClr val="0000CC"/>
                </a:solidFill>
              </a:rPr>
              <a:t> </a:t>
            </a:r>
            <a:r>
              <a:rPr lang="en-US" sz="2200" dirty="0" err="1">
                <a:solidFill>
                  <a:srgbClr val="0000CC"/>
                </a:solidFill>
              </a:rPr>
              <a:t>num</a:t>
            </a:r>
            <a:r>
              <a:rPr lang="en-US" sz="2200" dirty="0">
                <a:solidFill>
                  <a:srgbClr val="0000CC"/>
                </a:solidFill>
              </a:rPr>
              <a:t>)))</a:t>
            </a:r>
            <a:endParaRPr lang="uk-UA" sz="22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6740801"/>
      </p:ext>
    </p:extLst>
  </p:cSld>
  <p:clrMapOvr>
    <a:masterClrMapping/>
  </p:clrMapOvr>
  <p:transition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21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0" y="115373"/>
            <a:ext cx="121919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600" b="1" dirty="0">
                <a:solidFill>
                  <a:schemeClr val="bg1"/>
                </a:solidFill>
              </a:rPr>
              <a:t>Спрощення роботи програми </a:t>
            </a:r>
            <a:r>
              <a:rPr lang="uk-UA" sz="3600" b="1" dirty="0" err="1">
                <a:solidFill>
                  <a:schemeClr val="bg1"/>
                </a:solidFill>
              </a:rPr>
              <a:t>deriv</a:t>
            </a:r>
            <a:r>
              <a:rPr lang="uk-UA" sz="36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464024" y="1451453"/>
            <a:ext cx="742848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200" dirty="0"/>
              <a:t>Змінимо </a:t>
            </a:r>
            <a:r>
              <a:rPr lang="uk-UA" sz="2200" dirty="0" err="1" smtClean="0">
                <a:solidFill>
                  <a:srgbClr val="0000CC"/>
                </a:solidFill>
              </a:rPr>
              <a:t>make-product</a:t>
            </a:r>
            <a:r>
              <a:rPr lang="uk-UA" sz="2200" dirty="0" smtClean="0"/>
              <a:t> </a:t>
            </a:r>
            <a:r>
              <a:rPr lang="uk-UA" sz="2200" dirty="0"/>
              <a:t>так, щоб реалізувати правила, що щось, помножене на 0, повертає </a:t>
            </a:r>
            <a:r>
              <a:rPr lang="uk-UA" sz="2200" dirty="0" smtClean="0"/>
              <a:t>0</a:t>
            </a:r>
            <a:r>
              <a:rPr lang="uk-UA" sz="2200" dirty="0"/>
              <a:t>, а помножене на 1 дорівнює самому собі: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614149" y="3249198"/>
            <a:ext cx="6909871" cy="2123658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CC"/>
                </a:solidFill>
              </a:rPr>
              <a:t>(define (make-product m1 m2)</a:t>
            </a:r>
          </a:p>
          <a:p>
            <a:r>
              <a:rPr lang="uk-UA" sz="2200" dirty="0">
                <a:solidFill>
                  <a:srgbClr val="0000CC"/>
                </a:solidFill>
              </a:rPr>
              <a:t>       </a:t>
            </a:r>
            <a:r>
              <a:rPr lang="en-US" sz="2200" dirty="0">
                <a:solidFill>
                  <a:srgbClr val="0000CC"/>
                </a:solidFill>
              </a:rPr>
              <a:t>(</a:t>
            </a:r>
            <a:r>
              <a:rPr lang="en-US" sz="2200" dirty="0" err="1">
                <a:solidFill>
                  <a:srgbClr val="0000CC"/>
                </a:solidFill>
              </a:rPr>
              <a:t>cond</a:t>
            </a:r>
            <a:r>
              <a:rPr lang="en-US" sz="2200" dirty="0">
                <a:solidFill>
                  <a:srgbClr val="0000CC"/>
                </a:solidFill>
              </a:rPr>
              <a:t> ((or (=number? m1 0) (=number? m2 0)) 0)</a:t>
            </a:r>
          </a:p>
          <a:p>
            <a:r>
              <a:rPr lang="uk-UA" sz="2200" dirty="0">
                <a:solidFill>
                  <a:srgbClr val="0000CC"/>
                </a:solidFill>
              </a:rPr>
              <a:t>                  </a:t>
            </a:r>
            <a:r>
              <a:rPr lang="en-US" sz="2200" dirty="0">
                <a:solidFill>
                  <a:srgbClr val="0000CC"/>
                </a:solidFill>
              </a:rPr>
              <a:t>((=number? m1 1) m2)</a:t>
            </a:r>
          </a:p>
          <a:p>
            <a:r>
              <a:rPr lang="uk-UA" sz="2200" dirty="0">
                <a:solidFill>
                  <a:srgbClr val="0000CC"/>
                </a:solidFill>
              </a:rPr>
              <a:t>                  </a:t>
            </a:r>
            <a:r>
              <a:rPr lang="en-US" sz="2200" dirty="0">
                <a:solidFill>
                  <a:srgbClr val="0000CC"/>
                </a:solidFill>
              </a:rPr>
              <a:t>((=number? m2 1) m1)</a:t>
            </a:r>
          </a:p>
          <a:p>
            <a:r>
              <a:rPr lang="uk-UA" sz="2200" dirty="0">
                <a:solidFill>
                  <a:srgbClr val="0000CC"/>
                </a:solidFill>
              </a:rPr>
              <a:t>                  </a:t>
            </a:r>
            <a:r>
              <a:rPr lang="en-US" sz="2200" dirty="0">
                <a:solidFill>
                  <a:srgbClr val="0000CC"/>
                </a:solidFill>
              </a:rPr>
              <a:t>((and (number? m1) (number? m2)) (* m1 m2))</a:t>
            </a:r>
          </a:p>
          <a:p>
            <a:r>
              <a:rPr lang="uk-UA" sz="2200" dirty="0">
                <a:solidFill>
                  <a:srgbClr val="0000CC"/>
                </a:solidFill>
              </a:rPr>
              <a:t>                  </a:t>
            </a:r>
            <a:r>
              <a:rPr lang="en-US" sz="2200" dirty="0">
                <a:solidFill>
                  <a:srgbClr val="0000CC"/>
                </a:solidFill>
              </a:rPr>
              <a:t>(else (list ’* m1 m2))))</a:t>
            </a:r>
            <a:endParaRPr lang="uk-UA" sz="2200" dirty="0">
              <a:solidFill>
                <a:srgbClr val="0000CC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99382" y="2191791"/>
            <a:ext cx="369902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200" b="1" dirty="0" smtClean="0"/>
              <a:t>Результат роботи </a:t>
            </a:r>
            <a:r>
              <a:rPr lang="uk-UA" sz="2200" b="1" dirty="0"/>
              <a:t>програми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8399382" y="3224417"/>
            <a:ext cx="3428910" cy="2123658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CC"/>
                </a:solidFill>
              </a:rPr>
              <a:t>(</a:t>
            </a:r>
            <a:r>
              <a:rPr lang="en-US" sz="2200" dirty="0" err="1">
                <a:solidFill>
                  <a:srgbClr val="0000CC"/>
                </a:solidFill>
              </a:rPr>
              <a:t>deriv</a:t>
            </a:r>
            <a:r>
              <a:rPr lang="en-US" sz="2200" dirty="0">
                <a:solidFill>
                  <a:srgbClr val="0000CC"/>
                </a:solidFill>
              </a:rPr>
              <a:t> ’(+ x 3) ’x)</a:t>
            </a:r>
          </a:p>
          <a:p>
            <a:r>
              <a:rPr lang="uk-UA" sz="2200" i="1" dirty="0">
                <a:solidFill>
                  <a:srgbClr val="FF0000"/>
                </a:solidFill>
              </a:rPr>
              <a:t>1</a:t>
            </a:r>
          </a:p>
          <a:p>
            <a:r>
              <a:rPr lang="en-US" sz="2200" dirty="0">
                <a:solidFill>
                  <a:srgbClr val="0000CC"/>
                </a:solidFill>
              </a:rPr>
              <a:t>(</a:t>
            </a:r>
            <a:r>
              <a:rPr lang="en-US" sz="2200" dirty="0" err="1">
                <a:solidFill>
                  <a:srgbClr val="0000CC"/>
                </a:solidFill>
              </a:rPr>
              <a:t>deriv</a:t>
            </a:r>
            <a:r>
              <a:rPr lang="en-US" sz="2200" dirty="0">
                <a:solidFill>
                  <a:srgbClr val="0000CC"/>
                </a:solidFill>
              </a:rPr>
              <a:t> ’(* x y) ’x)</a:t>
            </a:r>
          </a:p>
          <a:p>
            <a:r>
              <a:rPr lang="en-US" sz="2200" i="1" dirty="0">
                <a:solidFill>
                  <a:srgbClr val="FF0000"/>
                </a:solidFill>
              </a:rPr>
              <a:t>y</a:t>
            </a:r>
          </a:p>
          <a:p>
            <a:r>
              <a:rPr lang="es-ES" sz="2200" dirty="0">
                <a:solidFill>
                  <a:srgbClr val="0000CC"/>
                </a:solidFill>
              </a:rPr>
              <a:t>(deriv ’(* (* x y) (+ x 3)) ’x)</a:t>
            </a:r>
          </a:p>
          <a:p>
            <a:r>
              <a:rPr lang="es-ES" sz="2200" i="1" dirty="0">
                <a:solidFill>
                  <a:srgbClr val="FF0000"/>
                </a:solidFill>
              </a:rPr>
              <a:t>(+ (* x y) (* y (+ x 3)))</a:t>
            </a:r>
            <a:endParaRPr lang="uk-UA" sz="2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994257"/>
      </p:ext>
    </p:extLst>
  </p:cSld>
  <p:clrMapOvr>
    <a:masterClrMapping/>
  </p:clrMapOvr>
  <p:transition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  <a:cs typeface="Arial" charset="0"/>
              </a:rPr>
              <a:pPr/>
              <a:t>22</a:t>
            </a:fld>
            <a:r>
              <a:rPr lang="ru-RU" smtClean="0">
                <a:solidFill>
                  <a:prstClr val="black"/>
                </a:solidFill>
                <a:cs typeface="Arial" charset="0"/>
              </a:rPr>
              <a:t>/85</a:t>
            </a:r>
            <a:endParaRPr lang="ru-RU" dirty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018663" y="101725"/>
            <a:ext cx="5791200" cy="646331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Racket</a:t>
            </a:r>
            <a:r>
              <a:rPr lang="uk-UA" sz="3600" b="1" dirty="0" smtClean="0">
                <a:solidFill>
                  <a:schemeClr val="bg1"/>
                </a:solidFill>
              </a:rPr>
              <a:t> реалізація 2</a:t>
            </a:r>
            <a:endParaRPr lang="uk-UA" sz="3600" b="1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672" y="0"/>
            <a:ext cx="55409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56679"/>
      </p:ext>
    </p:extLst>
  </p:cSld>
  <p:clrMapOvr>
    <a:masterClrMapping/>
  </p:clrMapOvr>
  <p:transition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23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2491154" y="0"/>
            <a:ext cx="59014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600" b="1" dirty="0" smtClean="0">
                <a:solidFill>
                  <a:schemeClr val="bg1"/>
                </a:solidFill>
              </a:rPr>
              <a:t>Множини як символьні дані</a:t>
            </a:r>
            <a:endParaRPr lang="uk-UA" sz="3600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90394" y="1102356"/>
            <a:ext cx="1215523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200" b="1" dirty="0"/>
              <a:t>Множина</a:t>
            </a:r>
            <a:r>
              <a:rPr lang="uk-UA" sz="2200" dirty="0"/>
              <a:t> є набір різних об'єктів. Використовуючи абстракцію даних, визначаємо «множину», вказуючи операції, які можна здійснювати </a:t>
            </a:r>
            <a:r>
              <a:rPr lang="uk-UA" sz="2200" dirty="0" smtClean="0"/>
              <a:t>над множинами.</a:t>
            </a:r>
            <a:endParaRPr lang="uk-UA" sz="2200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395404"/>
              </p:ext>
            </p:extLst>
          </p:nvPr>
        </p:nvGraphicFramePr>
        <p:xfrm>
          <a:off x="413058" y="2589272"/>
          <a:ext cx="11160832" cy="35874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02725"/>
                <a:gridCol w="8458107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 err="1">
                          <a:solidFill>
                            <a:schemeClr val="tx1"/>
                          </a:solidFill>
                          <a:effectLst/>
                        </a:rPr>
                        <a:t>union-set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 b="0" dirty="0" smtClean="0">
                          <a:solidFill>
                            <a:schemeClr val="tx1"/>
                          </a:solidFill>
                          <a:effectLst/>
                        </a:rPr>
                        <a:t>об'єднання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solidFill>
                            <a:schemeClr val="tx1"/>
                          </a:solidFill>
                          <a:effectLst/>
                        </a:rPr>
                        <a:t>intersection-set </a:t>
                      </a:r>
                      <a:endParaRPr lang="ru-RU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 smtClean="0">
                          <a:solidFill>
                            <a:schemeClr val="tx1"/>
                          </a:solidFill>
                          <a:effectLst/>
                        </a:rPr>
                        <a:t>перетин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solidFill>
                            <a:schemeClr val="tx1"/>
                          </a:solidFill>
                          <a:effectLst/>
                        </a:rPr>
                        <a:t>element-of-set?</a:t>
                      </a:r>
                      <a:endParaRPr lang="ru-RU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 smtClean="0">
                          <a:solidFill>
                            <a:schemeClr val="tx1"/>
                          </a:solidFill>
                          <a:effectLst/>
                        </a:rPr>
                        <a:t>перевірка </a:t>
                      </a:r>
                      <a:r>
                        <a:rPr lang="uk-UA" sz="2000" dirty="0">
                          <a:solidFill>
                            <a:schemeClr val="tx1"/>
                          </a:solidFill>
                          <a:effectLst/>
                        </a:rPr>
                        <a:t>на </a:t>
                      </a:r>
                      <a:r>
                        <a:rPr lang="uk-UA" sz="2000" dirty="0" smtClean="0">
                          <a:solidFill>
                            <a:schemeClr val="tx1"/>
                          </a:solidFill>
                          <a:effectLst/>
                        </a:rPr>
                        <a:t>приналежність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solidFill>
                            <a:schemeClr val="tx1"/>
                          </a:solidFill>
                          <a:effectLst/>
                        </a:rPr>
                        <a:t>adjoin-set</a:t>
                      </a:r>
                      <a:endParaRPr lang="ru-RU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 smtClean="0">
                          <a:solidFill>
                            <a:schemeClr val="tx1"/>
                          </a:solidFill>
                          <a:effectLst/>
                        </a:rPr>
                        <a:t>додавання елемента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solidFill>
                            <a:schemeClr val="tx1"/>
                          </a:solidFill>
                          <a:effectLst/>
                        </a:rPr>
                        <a:t>element-of-set?</a:t>
                      </a:r>
                      <a:endParaRPr lang="ru-RU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 smtClean="0">
                          <a:solidFill>
                            <a:schemeClr val="tx1"/>
                          </a:solidFill>
                          <a:effectLst/>
                        </a:rPr>
                        <a:t>предикат</a:t>
                      </a:r>
                      <a:r>
                        <a:rPr lang="uk-UA" sz="2000" dirty="0">
                          <a:solidFill>
                            <a:schemeClr val="tx1"/>
                          </a:solidFill>
                          <a:effectLst/>
                        </a:rPr>
                        <a:t>, який визначає, чи є даний об'єкт елементом множини. 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solidFill>
                            <a:schemeClr val="tx1"/>
                          </a:solidFill>
                          <a:effectLst/>
                        </a:rPr>
                        <a:t>adjoin-set</a:t>
                      </a:r>
                      <a:endParaRPr lang="ru-RU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solidFill>
                            <a:schemeClr val="tx1"/>
                          </a:solidFill>
                          <a:effectLst/>
                        </a:rPr>
                        <a:t>приймає як аргументи об'єкт і множину, і повертає множину, яка містить всі елементи вихідної множини плюс доданий елемент. </a:t>
                      </a:r>
                      <a:endParaRPr lang="ru-RU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solidFill>
                            <a:schemeClr val="tx1"/>
                          </a:solidFill>
                          <a:effectLst/>
                        </a:rPr>
                        <a:t>union-set</a:t>
                      </a:r>
                      <a:endParaRPr lang="ru-RU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solidFill>
                            <a:schemeClr val="tx1"/>
                          </a:solidFill>
                          <a:effectLst/>
                        </a:rPr>
                        <a:t>обчислює об'єднання двох множин, тобто множину, що містить ті елементи, які присутні хоча б в одному з аргументів.</a:t>
                      </a:r>
                      <a:endParaRPr lang="ru-RU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solidFill>
                            <a:schemeClr val="tx1"/>
                          </a:solidFill>
                          <a:effectLst/>
                        </a:rPr>
                        <a:t>intersection-se</a:t>
                      </a: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lang="ru-RU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solidFill>
                            <a:schemeClr val="tx1"/>
                          </a:solidFill>
                          <a:effectLst/>
                        </a:rPr>
                        <a:t>обчислює перетин двох множин, тобто множину, яка містить тільки ті елементи, які присутні в обох аргументах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3913725" y="1871797"/>
            <a:ext cx="36511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400" b="1" dirty="0"/>
              <a:t>Операції над множинами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206149887"/>
      </p:ext>
    </p:extLst>
  </p:cSld>
  <p:clrMapOvr>
    <a:masterClrMapping/>
  </p:clrMapOvr>
  <p:transition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24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-122830" y="1"/>
            <a:ext cx="12314830" cy="989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uk-UA" sz="3600" b="1" dirty="0">
                <a:solidFill>
                  <a:schemeClr val="bg1"/>
                </a:solidFill>
              </a:rPr>
              <a:t>Множини як невпорядковані списки. </a:t>
            </a:r>
            <a:r>
              <a:rPr lang="uk-UA" sz="3600" b="1" dirty="0" smtClean="0">
                <a:solidFill>
                  <a:schemeClr val="bg1"/>
                </a:solidFill>
              </a:rPr>
              <a:t/>
            </a:r>
            <a:br>
              <a:rPr lang="uk-UA" sz="3600" b="1" dirty="0" smtClean="0">
                <a:solidFill>
                  <a:schemeClr val="bg1"/>
                </a:solidFill>
              </a:rPr>
            </a:br>
            <a:r>
              <a:rPr lang="uk-UA" sz="3600" b="1" dirty="0" smtClean="0">
                <a:solidFill>
                  <a:schemeClr val="bg1"/>
                </a:solidFill>
              </a:rPr>
              <a:t>Перевірка </a:t>
            </a:r>
            <a:r>
              <a:rPr lang="uk-UA" sz="3600" b="1" dirty="0">
                <a:solidFill>
                  <a:schemeClr val="bg1"/>
                </a:solidFill>
              </a:rPr>
              <a:t>на приналежність 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82136" y="1121340"/>
            <a:ext cx="11809863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uk-UA" sz="2200" dirty="0"/>
              <a:t>Можна подати множину як список, в якому жоден елемент не міститься більше одного разу.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uk-UA" sz="2200" dirty="0"/>
              <a:t>Порожня множина є порожнім списком.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uk-UA" sz="2200" dirty="0"/>
              <a:t>При такому поданні </a:t>
            </a:r>
            <a:r>
              <a:rPr lang="uk-UA" sz="2200" dirty="0" err="1">
                <a:solidFill>
                  <a:srgbClr val="0000CC"/>
                </a:solidFill>
              </a:rPr>
              <a:t>element-of-set</a:t>
            </a:r>
            <a:r>
              <a:rPr lang="uk-UA" sz="2200" dirty="0">
                <a:solidFill>
                  <a:srgbClr val="0000CC"/>
                </a:solidFill>
              </a:rPr>
              <a:t>? </a:t>
            </a:r>
            <a:r>
              <a:rPr lang="uk-UA" sz="2200" dirty="0"/>
              <a:t>використовує не </a:t>
            </a:r>
            <a:r>
              <a:rPr lang="uk-UA" sz="2200" dirty="0" err="1">
                <a:solidFill>
                  <a:srgbClr val="0000CC"/>
                </a:solidFill>
              </a:rPr>
              <a:t>eq</a:t>
            </a:r>
            <a:r>
              <a:rPr lang="uk-UA" sz="2200" dirty="0">
                <a:solidFill>
                  <a:srgbClr val="0000CC"/>
                </a:solidFill>
              </a:rPr>
              <a:t> ?, </a:t>
            </a:r>
            <a:r>
              <a:rPr lang="uk-UA" sz="2200" dirty="0"/>
              <a:t>а </a:t>
            </a:r>
            <a:r>
              <a:rPr lang="uk-UA" sz="2200" dirty="0" err="1">
                <a:solidFill>
                  <a:srgbClr val="0000CC"/>
                </a:solidFill>
              </a:rPr>
              <a:t>equal</a:t>
            </a:r>
            <a:r>
              <a:rPr lang="uk-UA" sz="2200" dirty="0">
                <a:solidFill>
                  <a:srgbClr val="0000CC"/>
                </a:solidFill>
              </a:rPr>
              <a:t> ?, </a:t>
            </a:r>
            <a:r>
              <a:rPr lang="uk-UA" sz="2200" dirty="0"/>
              <a:t>так що елементи множини не зобов'язані бути </a:t>
            </a:r>
            <a:r>
              <a:rPr lang="uk-UA" sz="2200" dirty="0" smtClean="0"/>
              <a:t>символами</a:t>
            </a:r>
            <a:endParaRPr lang="uk-UA" sz="22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935867" y="3836446"/>
            <a:ext cx="5543551" cy="1446550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CC"/>
                </a:solidFill>
              </a:rPr>
              <a:t>(define (element-of-set? x set)</a:t>
            </a:r>
          </a:p>
          <a:p>
            <a:r>
              <a:rPr lang="uk-UA" sz="2200" dirty="0">
                <a:solidFill>
                  <a:srgbClr val="0000CC"/>
                </a:solidFill>
              </a:rPr>
              <a:t>     </a:t>
            </a:r>
            <a:r>
              <a:rPr lang="en-US" sz="2200" dirty="0">
                <a:solidFill>
                  <a:srgbClr val="0000CC"/>
                </a:solidFill>
              </a:rPr>
              <a:t>(</a:t>
            </a:r>
            <a:r>
              <a:rPr lang="en-US" sz="2200" dirty="0" err="1">
                <a:solidFill>
                  <a:srgbClr val="0000CC"/>
                </a:solidFill>
              </a:rPr>
              <a:t>cond</a:t>
            </a:r>
            <a:r>
              <a:rPr lang="en-US" sz="2200" dirty="0">
                <a:solidFill>
                  <a:srgbClr val="0000CC"/>
                </a:solidFill>
              </a:rPr>
              <a:t> ((null? set) false)</a:t>
            </a:r>
          </a:p>
          <a:p>
            <a:r>
              <a:rPr lang="uk-UA" sz="2200" dirty="0">
                <a:solidFill>
                  <a:srgbClr val="0000CC"/>
                </a:solidFill>
              </a:rPr>
              <a:t>                </a:t>
            </a:r>
            <a:r>
              <a:rPr lang="en-US" sz="2200" dirty="0">
                <a:solidFill>
                  <a:srgbClr val="0000CC"/>
                </a:solidFill>
              </a:rPr>
              <a:t>((equal? x (car set)) true)</a:t>
            </a:r>
          </a:p>
          <a:p>
            <a:r>
              <a:rPr lang="uk-UA" sz="2200" dirty="0">
                <a:solidFill>
                  <a:srgbClr val="0000CC"/>
                </a:solidFill>
              </a:rPr>
              <a:t>                </a:t>
            </a:r>
            <a:r>
              <a:rPr lang="en-US" sz="2200" dirty="0">
                <a:solidFill>
                  <a:srgbClr val="0000CC"/>
                </a:solidFill>
              </a:rPr>
              <a:t>(else (element-of-set? x (</a:t>
            </a:r>
            <a:r>
              <a:rPr lang="en-US" sz="2200" dirty="0" err="1">
                <a:solidFill>
                  <a:srgbClr val="0000CC"/>
                </a:solidFill>
              </a:rPr>
              <a:t>cdr</a:t>
            </a:r>
            <a:r>
              <a:rPr lang="en-US" sz="2200" dirty="0">
                <a:solidFill>
                  <a:srgbClr val="0000CC"/>
                </a:solidFill>
              </a:rPr>
              <a:t> set)))))</a:t>
            </a:r>
            <a:endParaRPr lang="uk-UA" sz="2200" dirty="0">
              <a:solidFill>
                <a:srgbClr val="0000CC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717348" y="3324178"/>
            <a:ext cx="3275196" cy="430887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ru-RU" sz="2200" dirty="0">
                <a:solidFill>
                  <a:srgbClr val="0000CC"/>
                </a:solidFill>
              </a:rPr>
              <a:t>(</a:t>
            </a:r>
            <a:r>
              <a:rPr lang="ru-RU" sz="2200" dirty="0" err="1">
                <a:solidFill>
                  <a:srgbClr val="0000CC"/>
                </a:solidFill>
              </a:rPr>
              <a:t>define</a:t>
            </a:r>
            <a:r>
              <a:rPr lang="ru-RU" sz="2200" dirty="0">
                <a:solidFill>
                  <a:srgbClr val="0000CC"/>
                </a:solidFill>
              </a:rPr>
              <a:t> </a:t>
            </a:r>
            <a:r>
              <a:rPr lang="ru-RU" sz="2200" dirty="0" err="1">
                <a:solidFill>
                  <a:srgbClr val="0000CC"/>
                </a:solidFill>
              </a:rPr>
              <a:t>set</a:t>
            </a:r>
            <a:r>
              <a:rPr lang="ru-RU" sz="2200" dirty="0">
                <a:solidFill>
                  <a:srgbClr val="0000CC"/>
                </a:solidFill>
              </a:rPr>
              <a:t> '(1 </a:t>
            </a:r>
            <a:r>
              <a:rPr lang="en-US" sz="2200" dirty="0" smtClean="0">
                <a:solidFill>
                  <a:srgbClr val="0000CC"/>
                </a:solidFill>
              </a:rPr>
              <a:t>4 </a:t>
            </a:r>
            <a:r>
              <a:rPr lang="ru-RU" sz="2200" dirty="0" smtClean="0">
                <a:solidFill>
                  <a:srgbClr val="0000CC"/>
                </a:solidFill>
              </a:rPr>
              <a:t>2 </a:t>
            </a:r>
            <a:r>
              <a:rPr lang="en-US" sz="2200" dirty="0" smtClean="0">
                <a:solidFill>
                  <a:srgbClr val="0000CC"/>
                </a:solidFill>
              </a:rPr>
              <a:t>6 </a:t>
            </a:r>
            <a:r>
              <a:rPr lang="ru-RU" sz="2200" dirty="0" smtClean="0">
                <a:solidFill>
                  <a:srgbClr val="0000CC"/>
                </a:solidFill>
              </a:rPr>
              <a:t>3))</a:t>
            </a:r>
            <a:endParaRPr lang="ru-RU" sz="2200" dirty="0">
              <a:solidFill>
                <a:srgbClr val="0000CC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7717348" y="4133270"/>
            <a:ext cx="3275196" cy="144655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ru-RU" sz="2200" dirty="0">
                <a:solidFill>
                  <a:srgbClr val="0000CC"/>
                </a:solidFill>
              </a:rPr>
              <a:t>(</a:t>
            </a:r>
            <a:r>
              <a:rPr lang="ru-RU" sz="2200" dirty="0" err="1">
                <a:solidFill>
                  <a:srgbClr val="0000CC"/>
                </a:solidFill>
              </a:rPr>
              <a:t>element-of-set</a:t>
            </a:r>
            <a:r>
              <a:rPr lang="ru-RU" sz="2200" dirty="0">
                <a:solidFill>
                  <a:srgbClr val="0000CC"/>
                </a:solidFill>
              </a:rPr>
              <a:t>? 5 </a:t>
            </a:r>
            <a:r>
              <a:rPr lang="ru-RU" sz="2200" dirty="0" err="1">
                <a:solidFill>
                  <a:srgbClr val="0000CC"/>
                </a:solidFill>
              </a:rPr>
              <a:t>set</a:t>
            </a:r>
            <a:r>
              <a:rPr lang="ru-RU" sz="2200" dirty="0" smtClean="0">
                <a:solidFill>
                  <a:srgbClr val="0000CC"/>
                </a:solidFill>
              </a:rPr>
              <a:t>)</a:t>
            </a:r>
          </a:p>
          <a:p>
            <a:r>
              <a:rPr lang="en-US" sz="2200" dirty="0" smtClean="0">
                <a:solidFill>
                  <a:srgbClr val="FF0000"/>
                </a:solidFill>
              </a:rPr>
              <a:t>#f</a:t>
            </a:r>
            <a:endParaRPr lang="uk-UA" sz="2200" dirty="0">
              <a:solidFill>
                <a:srgbClr val="FF0000"/>
              </a:solidFill>
            </a:endParaRPr>
          </a:p>
          <a:p>
            <a:r>
              <a:rPr lang="ru-RU" sz="2200" dirty="0" smtClean="0">
                <a:solidFill>
                  <a:srgbClr val="0000CC"/>
                </a:solidFill>
              </a:rPr>
              <a:t>(</a:t>
            </a:r>
            <a:r>
              <a:rPr lang="ru-RU" sz="2200" dirty="0" err="1">
                <a:solidFill>
                  <a:srgbClr val="0000CC"/>
                </a:solidFill>
              </a:rPr>
              <a:t>element-of-set</a:t>
            </a:r>
            <a:r>
              <a:rPr lang="ru-RU" sz="2200" dirty="0">
                <a:solidFill>
                  <a:srgbClr val="0000CC"/>
                </a:solidFill>
              </a:rPr>
              <a:t>? 2 </a:t>
            </a:r>
            <a:r>
              <a:rPr lang="ru-RU" sz="2200" dirty="0" err="1">
                <a:solidFill>
                  <a:srgbClr val="0000CC"/>
                </a:solidFill>
              </a:rPr>
              <a:t>set</a:t>
            </a:r>
            <a:r>
              <a:rPr lang="ru-RU" sz="2200" dirty="0" smtClean="0">
                <a:solidFill>
                  <a:srgbClr val="0000CC"/>
                </a:solidFill>
              </a:rPr>
              <a:t>)</a:t>
            </a:r>
          </a:p>
          <a:p>
            <a:r>
              <a:rPr lang="en-US" sz="2200" dirty="0" smtClean="0">
                <a:solidFill>
                  <a:srgbClr val="FF0000"/>
                </a:solidFill>
              </a:rPr>
              <a:t>#t</a:t>
            </a:r>
            <a:endParaRPr lang="ru-RU" sz="22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20418" y="2648170"/>
            <a:ext cx="22757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200" dirty="0" smtClean="0">
                <a:solidFill>
                  <a:srgbClr val="FF0000"/>
                </a:solidFill>
              </a:rPr>
              <a:t>Виклик процедур</a:t>
            </a:r>
            <a:endParaRPr lang="ru-RU" sz="2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979077"/>
      </p:ext>
    </p:extLst>
  </p:cSld>
  <p:clrMapOvr>
    <a:masterClrMapping/>
  </p:clrMapOvr>
  <p:transition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25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368491" y="1084601"/>
            <a:ext cx="1178674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200" dirty="0"/>
              <a:t>Використовуючи процедуру </a:t>
            </a:r>
            <a:r>
              <a:rPr lang="en-US" sz="2200" dirty="0">
                <a:solidFill>
                  <a:srgbClr val="0000CC"/>
                </a:solidFill>
              </a:rPr>
              <a:t>element-of-set? </a:t>
            </a:r>
            <a:r>
              <a:rPr lang="uk-UA" sz="2200" dirty="0"/>
              <a:t>, можемо написати </a:t>
            </a:r>
            <a:r>
              <a:rPr lang="uk-UA" sz="2200" dirty="0" err="1">
                <a:solidFill>
                  <a:srgbClr val="0000CC"/>
                </a:solidFill>
              </a:rPr>
              <a:t>adjoin-set</a:t>
            </a:r>
            <a:r>
              <a:rPr lang="uk-UA" sz="2200" dirty="0"/>
              <a:t>. </a:t>
            </a:r>
            <a:endParaRPr lang="uk-UA" sz="2200" dirty="0" smtClean="0"/>
          </a:p>
          <a:p>
            <a:r>
              <a:rPr lang="uk-UA" sz="2200" dirty="0" smtClean="0"/>
              <a:t>Якщо </a:t>
            </a:r>
            <a:r>
              <a:rPr lang="uk-UA" sz="2200" dirty="0"/>
              <a:t>об'єкт, який потрібно додати, вже належить множині, повертаємо вихідну множину. </a:t>
            </a:r>
            <a:endParaRPr lang="uk-UA" sz="2200" dirty="0" smtClean="0"/>
          </a:p>
          <a:p>
            <a:r>
              <a:rPr lang="uk-UA" sz="2200" dirty="0" smtClean="0"/>
              <a:t>В </a:t>
            </a:r>
            <a:r>
              <a:rPr lang="uk-UA" sz="2200" dirty="0"/>
              <a:t>іншому випадку використовуємо </a:t>
            </a:r>
            <a:r>
              <a:rPr lang="uk-UA" sz="2200" dirty="0" err="1">
                <a:solidFill>
                  <a:srgbClr val="0000CC"/>
                </a:solidFill>
              </a:rPr>
              <a:t>cons</a:t>
            </a:r>
            <a:r>
              <a:rPr lang="uk-UA" sz="2200" dirty="0"/>
              <a:t>, щоб додати об'єкт до списку, який представляє множина: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600" b="1" dirty="0">
                <a:solidFill>
                  <a:schemeClr val="bg1"/>
                </a:solidFill>
              </a:rPr>
              <a:t>Множини як невпорядковані списки. Додавання об</a:t>
            </a:r>
            <a:r>
              <a:rPr lang="en-US" sz="3600" b="1" dirty="0">
                <a:solidFill>
                  <a:schemeClr val="bg1"/>
                </a:solidFill>
              </a:rPr>
              <a:t>’</a:t>
            </a:r>
            <a:r>
              <a:rPr lang="uk-UA" sz="3600" b="1" dirty="0" err="1">
                <a:solidFill>
                  <a:schemeClr val="bg1"/>
                </a:solidFill>
              </a:rPr>
              <a:t>єктів</a:t>
            </a:r>
            <a:endParaRPr lang="uk-UA" sz="36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180675" y="3094801"/>
            <a:ext cx="3787112" cy="1446550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CC"/>
                </a:solidFill>
              </a:rPr>
              <a:t>(define (adjoin-set x set)</a:t>
            </a:r>
          </a:p>
          <a:p>
            <a:r>
              <a:rPr lang="uk-UA" sz="2200" dirty="0">
                <a:solidFill>
                  <a:srgbClr val="0000CC"/>
                </a:solidFill>
              </a:rPr>
              <a:t>       </a:t>
            </a:r>
            <a:r>
              <a:rPr lang="en-US" sz="2200" dirty="0">
                <a:solidFill>
                  <a:srgbClr val="0000CC"/>
                </a:solidFill>
              </a:rPr>
              <a:t>(if (element-of-set? x set)</a:t>
            </a:r>
          </a:p>
          <a:p>
            <a:r>
              <a:rPr lang="uk-UA" sz="2200" dirty="0">
                <a:solidFill>
                  <a:srgbClr val="0000CC"/>
                </a:solidFill>
              </a:rPr>
              <a:t>             </a:t>
            </a:r>
            <a:r>
              <a:rPr lang="en-US" sz="2200" dirty="0">
                <a:solidFill>
                  <a:srgbClr val="0000CC"/>
                </a:solidFill>
              </a:rPr>
              <a:t>set</a:t>
            </a:r>
          </a:p>
          <a:p>
            <a:r>
              <a:rPr lang="uk-UA" sz="2200" dirty="0">
                <a:solidFill>
                  <a:srgbClr val="0000CC"/>
                </a:solidFill>
              </a:rPr>
              <a:t>            </a:t>
            </a:r>
            <a:r>
              <a:rPr lang="en-US" sz="2200" dirty="0">
                <a:solidFill>
                  <a:srgbClr val="0000CC"/>
                </a:solidFill>
              </a:rPr>
              <a:t>(cons x set)))</a:t>
            </a:r>
            <a:endParaRPr lang="uk-UA" sz="2200" dirty="0">
              <a:solidFill>
                <a:srgbClr val="0000CC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012491" y="2753607"/>
            <a:ext cx="3073205" cy="289310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ru-RU" sz="2200" dirty="0">
                <a:solidFill>
                  <a:srgbClr val="0000CC"/>
                </a:solidFill>
              </a:rPr>
              <a:t>(</a:t>
            </a:r>
            <a:r>
              <a:rPr lang="ru-RU" sz="2200" dirty="0" err="1">
                <a:solidFill>
                  <a:srgbClr val="0000CC"/>
                </a:solidFill>
              </a:rPr>
              <a:t>define</a:t>
            </a:r>
            <a:r>
              <a:rPr lang="ru-RU" sz="2200" dirty="0">
                <a:solidFill>
                  <a:srgbClr val="0000CC"/>
                </a:solidFill>
              </a:rPr>
              <a:t> </a:t>
            </a:r>
            <a:r>
              <a:rPr lang="ru-RU" sz="2200" dirty="0" err="1">
                <a:solidFill>
                  <a:srgbClr val="0000CC"/>
                </a:solidFill>
              </a:rPr>
              <a:t>set</a:t>
            </a:r>
            <a:r>
              <a:rPr lang="ru-RU" sz="2200" dirty="0">
                <a:solidFill>
                  <a:srgbClr val="0000CC"/>
                </a:solidFill>
              </a:rPr>
              <a:t> '(5 8 1 4))</a:t>
            </a:r>
          </a:p>
          <a:p>
            <a:r>
              <a:rPr lang="ru-RU" sz="2200" dirty="0">
                <a:solidFill>
                  <a:srgbClr val="0000CC"/>
                </a:solidFill>
              </a:rPr>
              <a:t>(</a:t>
            </a:r>
            <a:r>
              <a:rPr lang="ru-RU" sz="2200" dirty="0" err="1">
                <a:solidFill>
                  <a:srgbClr val="0000CC"/>
                </a:solidFill>
              </a:rPr>
              <a:t>adjoin-set</a:t>
            </a:r>
            <a:r>
              <a:rPr lang="ru-RU" sz="2200" dirty="0">
                <a:solidFill>
                  <a:srgbClr val="0000CC"/>
                </a:solidFill>
              </a:rPr>
              <a:t> 1 </a:t>
            </a:r>
            <a:r>
              <a:rPr lang="ru-RU" sz="2200" dirty="0" err="1">
                <a:solidFill>
                  <a:srgbClr val="0000CC"/>
                </a:solidFill>
              </a:rPr>
              <a:t>set</a:t>
            </a:r>
            <a:r>
              <a:rPr lang="ru-RU" sz="2200" dirty="0" smtClean="0">
                <a:solidFill>
                  <a:srgbClr val="0000CC"/>
                </a:solidFill>
              </a:rPr>
              <a:t>)</a:t>
            </a:r>
          </a:p>
          <a:p>
            <a:r>
              <a:rPr lang="ru-RU" sz="2200" dirty="0">
                <a:solidFill>
                  <a:srgbClr val="FF0000"/>
                </a:solidFill>
              </a:rPr>
              <a:t>(5 8 1 4)</a:t>
            </a:r>
          </a:p>
          <a:p>
            <a:r>
              <a:rPr lang="ru-RU" sz="2200" dirty="0" smtClean="0">
                <a:solidFill>
                  <a:srgbClr val="0000CC"/>
                </a:solidFill>
              </a:rPr>
              <a:t>(</a:t>
            </a:r>
            <a:r>
              <a:rPr lang="ru-RU" sz="2200" dirty="0" err="1">
                <a:solidFill>
                  <a:srgbClr val="0000CC"/>
                </a:solidFill>
              </a:rPr>
              <a:t>adjoin-set</a:t>
            </a:r>
            <a:r>
              <a:rPr lang="ru-RU" sz="2200" dirty="0">
                <a:solidFill>
                  <a:srgbClr val="0000CC"/>
                </a:solidFill>
              </a:rPr>
              <a:t> 2 </a:t>
            </a:r>
            <a:r>
              <a:rPr lang="ru-RU" sz="2200" dirty="0" err="1">
                <a:solidFill>
                  <a:srgbClr val="0000CC"/>
                </a:solidFill>
              </a:rPr>
              <a:t>set</a:t>
            </a:r>
            <a:r>
              <a:rPr lang="ru-RU" sz="2200" dirty="0" smtClean="0">
                <a:solidFill>
                  <a:srgbClr val="0000CC"/>
                </a:solidFill>
              </a:rPr>
              <a:t>)</a:t>
            </a:r>
          </a:p>
          <a:p>
            <a:r>
              <a:rPr lang="ru-RU" sz="2200" dirty="0">
                <a:solidFill>
                  <a:srgbClr val="FF0000"/>
                </a:solidFill>
              </a:rPr>
              <a:t>(2 5 8 1 4)</a:t>
            </a:r>
          </a:p>
          <a:p>
            <a:r>
              <a:rPr lang="ru-RU" sz="2200" dirty="0" smtClean="0">
                <a:solidFill>
                  <a:srgbClr val="0000CC"/>
                </a:solidFill>
              </a:rPr>
              <a:t>(</a:t>
            </a:r>
            <a:r>
              <a:rPr lang="ru-RU" sz="2200" dirty="0" err="1">
                <a:solidFill>
                  <a:srgbClr val="0000CC"/>
                </a:solidFill>
              </a:rPr>
              <a:t>adjoin-set</a:t>
            </a:r>
            <a:r>
              <a:rPr lang="ru-RU" sz="2200" dirty="0">
                <a:solidFill>
                  <a:srgbClr val="0000CC"/>
                </a:solidFill>
              </a:rPr>
              <a:t> 10 </a:t>
            </a:r>
            <a:r>
              <a:rPr lang="ru-RU" sz="2200" dirty="0" err="1">
                <a:solidFill>
                  <a:srgbClr val="0000CC"/>
                </a:solidFill>
              </a:rPr>
              <a:t>set</a:t>
            </a:r>
            <a:r>
              <a:rPr lang="ru-RU" sz="2200" dirty="0" smtClean="0">
                <a:solidFill>
                  <a:srgbClr val="0000CC"/>
                </a:solidFill>
              </a:rPr>
              <a:t>)</a:t>
            </a:r>
          </a:p>
          <a:p>
            <a:r>
              <a:rPr lang="ru-RU" sz="2200" dirty="0">
                <a:solidFill>
                  <a:srgbClr val="FF0000"/>
                </a:solidFill>
              </a:rPr>
              <a:t>(10 5 8 1 4)</a:t>
            </a:r>
          </a:p>
          <a:p>
            <a:endParaRPr lang="ru-RU" sz="2200" dirty="0">
              <a:solidFill>
                <a:srgbClr val="0000CC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11217" y="2233501"/>
            <a:ext cx="242803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200" dirty="0" smtClean="0">
                <a:solidFill>
                  <a:srgbClr val="FF0000"/>
                </a:solidFill>
              </a:rPr>
              <a:t>Виклик процедури</a:t>
            </a:r>
            <a:endParaRPr lang="ru-RU" sz="2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772672"/>
      </p:ext>
    </p:extLst>
  </p:cSld>
  <p:clrMapOvr>
    <a:masterClrMapping/>
  </p:clrMapOvr>
  <p:transition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26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0" y="0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600" b="1" dirty="0">
                <a:solidFill>
                  <a:schemeClr val="bg1"/>
                </a:solidFill>
              </a:rPr>
              <a:t>Множини як невпорядковані списки. Перетин множин 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00251" y="998876"/>
            <a:ext cx="11854985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200" dirty="0"/>
              <a:t>Для</a:t>
            </a:r>
            <a:r>
              <a:rPr lang="uk-UA" sz="2200" dirty="0">
                <a:solidFill>
                  <a:srgbClr val="0000CC"/>
                </a:solidFill>
              </a:rPr>
              <a:t> </a:t>
            </a:r>
            <a:r>
              <a:rPr lang="uk-UA" sz="2200" dirty="0" err="1">
                <a:solidFill>
                  <a:srgbClr val="0000CC"/>
                </a:solidFill>
              </a:rPr>
              <a:t>intersection-set</a:t>
            </a:r>
            <a:r>
              <a:rPr lang="uk-UA" sz="2200" dirty="0">
                <a:solidFill>
                  <a:srgbClr val="0000CC"/>
                </a:solidFill>
              </a:rPr>
              <a:t> </a:t>
            </a:r>
            <a:r>
              <a:rPr lang="uk-UA" sz="2200" dirty="0"/>
              <a:t>можна використовувати </a:t>
            </a:r>
            <a:r>
              <a:rPr lang="uk-UA" sz="2200" b="1" dirty="0" err="1"/>
              <a:t>рекурсивную</a:t>
            </a:r>
            <a:r>
              <a:rPr lang="uk-UA" sz="2200" b="1" dirty="0"/>
              <a:t> стратегію</a:t>
            </a:r>
            <a:r>
              <a:rPr lang="uk-UA" sz="2200" dirty="0"/>
              <a:t>. </a:t>
            </a:r>
          </a:p>
          <a:p>
            <a:r>
              <a:rPr lang="uk-UA" sz="2200" dirty="0"/>
              <a:t>Якщо ми знаємо, як отримати перетин </a:t>
            </a:r>
            <a:r>
              <a:rPr lang="uk-UA" sz="2200" dirty="0">
                <a:solidFill>
                  <a:srgbClr val="0000CC"/>
                </a:solidFill>
              </a:rPr>
              <a:t>set2</a:t>
            </a:r>
            <a:r>
              <a:rPr lang="uk-UA" sz="2200" dirty="0"/>
              <a:t> і </a:t>
            </a:r>
            <a:r>
              <a:rPr lang="uk-UA" sz="2200" dirty="0" err="1">
                <a:solidFill>
                  <a:srgbClr val="0000CC"/>
                </a:solidFill>
              </a:rPr>
              <a:t>cdr</a:t>
            </a:r>
            <a:r>
              <a:rPr lang="uk-UA" sz="2200" dirty="0">
                <a:solidFill>
                  <a:srgbClr val="0000CC"/>
                </a:solidFill>
              </a:rPr>
              <a:t> </a:t>
            </a:r>
            <a:r>
              <a:rPr lang="uk-UA" sz="2200" dirty="0"/>
              <a:t>від </a:t>
            </a:r>
            <a:r>
              <a:rPr lang="uk-UA" sz="2200" dirty="0">
                <a:solidFill>
                  <a:srgbClr val="0000CC"/>
                </a:solidFill>
              </a:rPr>
              <a:t>set1</a:t>
            </a:r>
            <a:r>
              <a:rPr lang="uk-UA" sz="2200" dirty="0"/>
              <a:t>, нам потрібно тільки зрозуміти, чи треба додати до нього </a:t>
            </a:r>
            <a:r>
              <a:rPr lang="uk-UA" sz="2200" dirty="0" err="1">
                <a:solidFill>
                  <a:srgbClr val="0000CC"/>
                </a:solidFill>
              </a:rPr>
              <a:t>car</a:t>
            </a:r>
            <a:r>
              <a:rPr lang="uk-UA" sz="2200" dirty="0">
                <a:solidFill>
                  <a:srgbClr val="0000CC"/>
                </a:solidFill>
              </a:rPr>
              <a:t> </a:t>
            </a:r>
            <a:r>
              <a:rPr lang="uk-UA" sz="2200" dirty="0"/>
              <a:t>від </a:t>
            </a:r>
            <a:r>
              <a:rPr lang="uk-UA" sz="2200" dirty="0">
                <a:solidFill>
                  <a:srgbClr val="0000CC"/>
                </a:solidFill>
              </a:rPr>
              <a:t>set1</a:t>
            </a:r>
            <a:r>
              <a:rPr lang="uk-UA" sz="2200" dirty="0"/>
              <a:t>. </a:t>
            </a:r>
          </a:p>
          <a:p>
            <a:r>
              <a:rPr lang="uk-UA" sz="2200" dirty="0"/>
              <a:t>Це залежить від того, чи належить </a:t>
            </a:r>
            <a:r>
              <a:rPr lang="uk-UA" sz="2200" dirty="0">
                <a:solidFill>
                  <a:srgbClr val="0000CC"/>
                </a:solidFill>
              </a:rPr>
              <a:t>(</a:t>
            </a:r>
            <a:r>
              <a:rPr lang="uk-UA" sz="2200" dirty="0" err="1">
                <a:solidFill>
                  <a:srgbClr val="0000CC"/>
                </a:solidFill>
              </a:rPr>
              <a:t>car</a:t>
            </a:r>
            <a:r>
              <a:rPr lang="uk-UA" sz="2200" dirty="0">
                <a:solidFill>
                  <a:srgbClr val="0000CC"/>
                </a:solidFill>
              </a:rPr>
              <a:t> set1) </a:t>
            </a:r>
            <a:r>
              <a:rPr lang="uk-UA" sz="2200" dirty="0"/>
              <a:t>ще і </a:t>
            </a:r>
            <a:r>
              <a:rPr lang="uk-UA" sz="2200" dirty="0">
                <a:solidFill>
                  <a:srgbClr val="0000CC"/>
                </a:solidFill>
              </a:rPr>
              <a:t>set2</a:t>
            </a:r>
            <a:r>
              <a:rPr lang="uk-UA" sz="2200" dirty="0"/>
              <a:t>. </a:t>
            </a:r>
          </a:p>
          <a:p>
            <a:r>
              <a:rPr lang="uk-UA" sz="2200" dirty="0"/>
              <a:t>Виходить така процедура: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494283" y="3136525"/>
            <a:ext cx="6042996" cy="2123658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CC"/>
                </a:solidFill>
              </a:rPr>
              <a:t>(define (</a:t>
            </a:r>
            <a:r>
              <a:rPr lang="en-US" sz="2200" b="1" dirty="0">
                <a:solidFill>
                  <a:srgbClr val="0000CC"/>
                </a:solidFill>
              </a:rPr>
              <a:t>intersection-set</a:t>
            </a:r>
            <a:r>
              <a:rPr lang="en-US" sz="2200" dirty="0">
                <a:solidFill>
                  <a:srgbClr val="0000CC"/>
                </a:solidFill>
              </a:rPr>
              <a:t> set1 set2)</a:t>
            </a:r>
          </a:p>
          <a:p>
            <a:r>
              <a:rPr lang="uk-UA" sz="2200" dirty="0">
                <a:solidFill>
                  <a:srgbClr val="0000CC"/>
                </a:solidFill>
              </a:rPr>
              <a:t>      </a:t>
            </a:r>
            <a:r>
              <a:rPr lang="en-US" sz="2200" dirty="0">
                <a:solidFill>
                  <a:srgbClr val="0000CC"/>
                </a:solidFill>
              </a:rPr>
              <a:t>(</a:t>
            </a:r>
            <a:r>
              <a:rPr lang="en-US" sz="2200" dirty="0" err="1">
                <a:solidFill>
                  <a:srgbClr val="0000CC"/>
                </a:solidFill>
              </a:rPr>
              <a:t>cond</a:t>
            </a:r>
            <a:r>
              <a:rPr lang="en-US" sz="2200" dirty="0">
                <a:solidFill>
                  <a:srgbClr val="0000CC"/>
                </a:solidFill>
              </a:rPr>
              <a:t> ((or (null? set1) (null? set2)) ’())</a:t>
            </a:r>
          </a:p>
          <a:p>
            <a:r>
              <a:rPr lang="uk-UA" sz="2200" dirty="0">
                <a:solidFill>
                  <a:srgbClr val="0000CC"/>
                </a:solidFill>
              </a:rPr>
              <a:t>                 </a:t>
            </a:r>
            <a:r>
              <a:rPr lang="en-US" sz="2200" dirty="0">
                <a:solidFill>
                  <a:srgbClr val="0000CC"/>
                </a:solidFill>
              </a:rPr>
              <a:t>((element-of-set? (car set1) set2)</a:t>
            </a:r>
          </a:p>
          <a:p>
            <a:r>
              <a:rPr lang="uk-UA" sz="2200" dirty="0">
                <a:solidFill>
                  <a:srgbClr val="0000CC"/>
                </a:solidFill>
              </a:rPr>
              <a:t>                    </a:t>
            </a:r>
            <a:r>
              <a:rPr lang="en-US" sz="2200" dirty="0">
                <a:solidFill>
                  <a:srgbClr val="0000CC"/>
                </a:solidFill>
              </a:rPr>
              <a:t>(cons (car set1)</a:t>
            </a:r>
          </a:p>
          <a:p>
            <a:r>
              <a:rPr lang="uk-UA" sz="2200" dirty="0">
                <a:solidFill>
                  <a:srgbClr val="0000CC"/>
                </a:solidFill>
              </a:rPr>
              <a:t>                              </a:t>
            </a:r>
            <a:r>
              <a:rPr lang="en-US" sz="2200" dirty="0">
                <a:solidFill>
                  <a:srgbClr val="0000CC"/>
                </a:solidFill>
              </a:rPr>
              <a:t>(intersection-set (</a:t>
            </a:r>
            <a:r>
              <a:rPr lang="en-US" sz="2200" dirty="0" err="1">
                <a:solidFill>
                  <a:srgbClr val="0000CC"/>
                </a:solidFill>
              </a:rPr>
              <a:t>cdr</a:t>
            </a:r>
            <a:r>
              <a:rPr lang="en-US" sz="2200" dirty="0">
                <a:solidFill>
                  <a:srgbClr val="0000CC"/>
                </a:solidFill>
              </a:rPr>
              <a:t> set1) set2)))</a:t>
            </a:r>
          </a:p>
          <a:p>
            <a:r>
              <a:rPr lang="uk-UA" sz="2200" dirty="0">
                <a:solidFill>
                  <a:srgbClr val="0000CC"/>
                </a:solidFill>
              </a:rPr>
              <a:t>         </a:t>
            </a:r>
            <a:r>
              <a:rPr lang="en-US" sz="2200" dirty="0" smtClean="0">
                <a:solidFill>
                  <a:srgbClr val="0000CC"/>
                </a:solidFill>
              </a:rPr>
              <a:t>(</a:t>
            </a:r>
            <a:r>
              <a:rPr lang="en-US" sz="2200" dirty="0">
                <a:solidFill>
                  <a:srgbClr val="0000CC"/>
                </a:solidFill>
              </a:rPr>
              <a:t>else (</a:t>
            </a:r>
            <a:r>
              <a:rPr lang="en-US" sz="2200" b="1" dirty="0">
                <a:solidFill>
                  <a:srgbClr val="0000CC"/>
                </a:solidFill>
              </a:rPr>
              <a:t>intersection-set</a:t>
            </a:r>
            <a:r>
              <a:rPr lang="en-US" sz="2200" dirty="0">
                <a:solidFill>
                  <a:srgbClr val="0000CC"/>
                </a:solidFill>
              </a:rPr>
              <a:t> (</a:t>
            </a:r>
            <a:r>
              <a:rPr lang="en-US" sz="2200" dirty="0" err="1">
                <a:solidFill>
                  <a:srgbClr val="0000CC"/>
                </a:solidFill>
              </a:rPr>
              <a:t>cdr</a:t>
            </a:r>
            <a:r>
              <a:rPr lang="en-US" sz="2200" dirty="0">
                <a:solidFill>
                  <a:srgbClr val="0000CC"/>
                </a:solidFill>
              </a:rPr>
              <a:t> set1) set2))))</a:t>
            </a:r>
            <a:endParaRPr lang="uk-UA" sz="2200" dirty="0">
              <a:solidFill>
                <a:srgbClr val="0000CC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088326" y="3859905"/>
            <a:ext cx="4485564" cy="144655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sz="2200" dirty="0">
                <a:solidFill>
                  <a:srgbClr val="0000CC"/>
                </a:solidFill>
              </a:rPr>
              <a:t>(define set1 '(5 8 1 4))</a:t>
            </a:r>
          </a:p>
          <a:p>
            <a:r>
              <a:rPr lang="en-GB" sz="2200" dirty="0">
                <a:solidFill>
                  <a:srgbClr val="0000CC"/>
                </a:solidFill>
              </a:rPr>
              <a:t>(define set2 '(5 2 4 8 6))</a:t>
            </a:r>
          </a:p>
          <a:p>
            <a:r>
              <a:rPr lang="en-GB" sz="2200" dirty="0">
                <a:solidFill>
                  <a:srgbClr val="0000CC"/>
                </a:solidFill>
              </a:rPr>
              <a:t>(intersection-set set1 set2</a:t>
            </a:r>
            <a:r>
              <a:rPr lang="en-GB" sz="2200" dirty="0" smtClean="0">
                <a:solidFill>
                  <a:srgbClr val="0000CC"/>
                </a:solidFill>
              </a:rPr>
              <a:t>)</a:t>
            </a:r>
            <a:endParaRPr lang="uk-UA" sz="2200" dirty="0" smtClean="0">
              <a:solidFill>
                <a:srgbClr val="0000CC"/>
              </a:solidFill>
            </a:endParaRPr>
          </a:p>
          <a:p>
            <a:r>
              <a:rPr lang="ru-RU" sz="2200" dirty="0">
                <a:solidFill>
                  <a:srgbClr val="FF0000"/>
                </a:solidFill>
              </a:rPr>
              <a:t>(5 8 4)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779707" y="3106499"/>
            <a:ext cx="242803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200" dirty="0" smtClean="0">
                <a:solidFill>
                  <a:srgbClr val="FF0000"/>
                </a:solidFill>
              </a:rPr>
              <a:t>Виклик процедури</a:t>
            </a:r>
            <a:endParaRPr lang="ru-RU" sz="2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813755"/>
      </p:ext>
    </p:extLst>
  </p:cSld>
  <p:clrMapOvr>
    <a:masterClrMapping/>
  </p:clrMapOvr>
  <p:transition>
    <p:fade thruBlk="1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27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-23108" y="950565"/>
            <a:ext cx="12215108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uk-UA" sz="2100" dirty="0"/>
              <a:t>Один із способів прискорити операції над множинами полягає в тому, щоб подати  множину  переліком елементів в порядку зростання (зменшення).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uk-UA" sz="2100" dirty="0"/>
              <a:t>Для цього потрібний спосіб порівняння об'єктів для визначення, який з них більше.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uk-UA" sz="2100" dirty="0"/>
              <a:t>Наприклад, символи могли б порівнювати лексикографічно, або ж можна знайти якийсь спосіб ставити кожному об'єкту у відповідність деяке унікальне число і потім порівнювати об'єкти шляхом порівняння відповідних чисел.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uk-UA" sz="2100" dirty="0"/>
              <a:t>Будемо представляти </a:t>
            </a:r>
            <a:r>
              <a:rPr lang="uk-UA" sz="2100" b="1" dirty="0"/>
              <a:t>множину чисел як список його елементів в порядку зростання</a:t>
            </a:r>
            <a:r>
              <a:rPr lang="uk-UA" sz="2100" dirty="0"/>
              <a:t>: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uk-UA" sz="2100" dirty="0"/>
              <a:t>Одна з переваг упорядкування проявляється в </a:t>
            </a:r>
            <a:r>
              <a:rPr lang="uk-UA" sz="2100" b="1" dirty="0" err="1" smtClean="0">
                <a:solidFill>
                  <a:srgbClr val="0000CC"/>
                </a:solidFill>
              </a:rPr>
              <a:t>element-of-set</a:t>
            </a:r>
            <a:r>
              <a:rPr lang="uk-UA" sz="2100" b="1" dirty="0" smtClean="0">
                <a:solidFill>
                  <a:srgbClr val="0000CC"/>
                </a:solidFill>
              </a:rPr>
              <a:t>? </a:t>
            </a:r>
            <a:r>
              <a:rPr lang="uk-UA" sz="2100" dirty="0" smtClean="0"/>
              <a:t> Перевіряючи </a:t>
            </a:r>
            <a:r>
              <a:rPr lang="uk-UA" sz="2100" dirty="0"/>
              <a:t>наявність елемента, більше непотрібно переглядати всю множину. Якщо досягли елемента, який більше того об'єкта, який </a:t>
            </a:r>
            <a:r>
              <a:rPr lang="uk-UA" sz="2100" dirty="0" smtClean="0"/>
              <a:t>шукаємо</a:t>
            </a:r>
            <a:r>
              <a:rPr lang="uk-UA" sz="2100" dirty="0"/>
              <a:t>, можемо вже сказати, що шуканого в списку </a:t>
            </a:r>
            <a:r>
              <a:rPr lang="uk-UA" sz="2100" dirty="0" smtClean="0"/>
              <a:t>немає</a:t>
            </a:r>
            <a:endParaRPr lang="uk-UA" sz="21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909764" y="115372"/>
            <a:ext cx="87582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600" b="1" dirty="0">
                <a:solidFill>
                  <a:schemeClr val="bg1"/>
                </a:solidFill>
              </a:rPr>
              <a:t>Множини як впорядковані списки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40020" y="4322432"/>
            <a:ext cx="3739487" cy="2031325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2100" dirty="0">
                <a:solidFill>
                  <a:srgbClr val="0000CC"/>
                </a:solidFill>
              </a:rPr>
              <a:t>(define (element-of-set? x set)</a:t>
            </a:r>
          </a:p>
          <a:p>
            <a:r>
              <a:rPr lang="uk-UA" sz="2100" dirty="0">
                <a:solidFill>
                  <a:srgbClr val="0000CC"/>
                </a:solidFill>
              </a:rPr>
              <a:t>     </a:t>
            </a:r>
            <a:r>
              <a:rPr lang="en-US" sz="2100" dirty="0">
                <a:solidFill>
                  <a:srgbClr val="0000CC"/>
                </a:solidFill>
              </a:rPr>
              <a:t>(</a:t>
            </a:r>
            <a:r>
              <a:rPr lang="en-US" sz="2100" dirty="0" err="1">
                <a:solidFill>
                  <a:srgbClr val="0000CC"/>
                </a:solidFill>
              </a:rPr>
              <a:t>cond</a:t>
            </a:r>
            <a:r>
              <a:rPr lang="en-US" sz="2100" dirty="0">
                <a:solidFill>
                  <a:srgbClr val="0000CC"/>
                </a:solidFill>
              </a:rPr>
              <a:t> ((null? set) </a:t>
            </a:r>
            <a:r>
              <a:rPr lang="en-US" sz="2100" dirty="0" smtClean="0">
                <a:solidFill>
                  <a:srgbClr val="0000CC"/>
                </a:solidFill>
              </a:rPr>
              <a:t>#f)</a:t>
            </a:r>
            <a:endParaRPr lang="uk-UA" sz="2100" dirty="0">
              <a:solidFill>
                <a:srgbClr val="0000CC"/>
              </a:solidFill>
            </a:endParaRPr>
          </a:p>
          <a:p>
            <a:r>
              <a:rPr lang="uk-UA" sz="2100" dirty="0">
                <a:solidFill>
                  <a:srgbClr val="7030A0"/>
                </a:solidFill>
              </a:rPr>
              <a:t>                </a:t>
            </a:r>
            <a:r>
              <a:rPr lang="en-US" sz="2100" dirty="0">
                <a:solidFill>
                  <a:srgbClr val="7030A0"/>
                </a:solidFill>
              </a:rPr>
              <a:t>((= x (car set)) </a:t>
            </a:r>
            <a:r>
              <a:rPr lang="en-US" sz="2100" dirty="0" smtClean="0">
                <a:solidFill>
                  <a:srgbClr val="7030A0"/>
                </a:solidFill>
              </a:rPr>
              <a:t>#t)</a:t>
            </a:r>
            <a:endParaRPr lang="en-US" sz="2100" dirty="0">
              <a:solidFill>
                <a:srgbClr val="7030A0"/>
              </a:solidFill>
            </a:endParaRPr>
          </a:p>
          <a:p>
            <a:r>
              <a:rPr lang="uk-UA" sz="2100" dirty="0">
                <a:solidFill>
                  <a:srgbClr val="7030A0"/>
                </a:solidFill>
              </a:rPr>
              <a:t>                </a:t>
            </a:r>
            <a:r>
              <a:rPr lang="en-US" sz="2100" dirty="0">
                <a:solidFill>
                  <a:srgbClr val="7030A0"/>
                </a:solidFill>
              </a:rPr>
              <a:t>((&lt; x (car set)) </a:t>
            </a:r>
            <a:r>
              <a:rPr lang="en-US" sz="2100" dirty="0" smtClean="0">
                <a:solidFill>
                  <a:srgbClr val="7030A0"/>
                </a:solidFill>
              </a:rPr>
              <a:t> #f)</a:t>
            </a:r>
            <a:endParaRPr lang="en-US" sz="2100" dirty="0">
              <a:solidFill>
                <a:srgbClr val="7030A0"/>
              </a:solidFill>
            </a:endParaRPr>
          </a:p>
          <a:p>
            <a:r>
              <a:rPr lang="uk-UA" sz="2100" dirty="0">
                <a:solidFill>
                  <a:srgbClr val="0000CC"/>
                </a:solidFill>
              </a:rPr>
              <a:t>      </a:t>
            </a:r>
            <a:r>
              <a:rPr lang="en-US" sz="2100" dirty="0">
                <a:solidFill>
                  <a:srgbClr val="0000CC"/>
                </a:solidFill>
              </a:rPr>
              <a:t>(else (element-of-set? </a:t>
            </a:r>
            <a:endParaRPr lang="en-US" sz="2100" dirty="0" smtClean="0">
              <a:solidFill>
                <a:srgbClr val="0000CC"/>
              </a:solidFill>
            </a:endParaRPr>
          </a:p>
          <a:p>
            <a:r>
              <a:rPr lang="en-US" sz="2100" dirty="0">
                <a:solidFill>
                  <a:srgbClr val="0000CC"/>
                </a:solidFill>
              </a:rPr>
              <a:t> </a:t>
            </a:r>
            <a:r>
              <a:rPr lang="en-US" sz="2100" dirty="0" smtClean="0">
                <a:solidFill>
                  <a:srgbClr val="0000CC"/>
                </a:solidFill>
              </a:rPr>
              <a:t>                             x </a:t>
            </a:r>
            <a:r>
              <a:rPr lang="en-US" sz="2100" dirty="0">
                <a:solidFill>
                  <a:srgbClr val="0000CC"/>
                </a:solidFill>
              </a:rPr>
              <a:t>(</a:t>
            </a:r>
            <a:r>
              <a:rPr lang="en-US" sz="2100" dirty="0" err="1">
                <a:solidFill>
                  <a:srgbClr val="0000CC"/>
                </a:solidFill>
              </a:rPr>
              <a:t>cdr</a:t>
            </a:r>
            <a:r>
              <a:rPr lang="en-US" sz="2100" dirty="0">
                <a:solidFill>
                  <a:srgbClr val="0000CC"/>
                </a:solidFill>
              </a:rPr>
              <a:t> set)))))</a:t>
            </a:r>
            <a:endParaRPr lang="uk-UA" sz="2100" dirty="0">
              <a:solidFill>
                <a:srgbClr val="0000CC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9070919" y="4463414"/>
            <a:ext cx="2893914" cy="1785104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ru-RU" sz="2200" dirty="0">
                <a:solidFill>
                  <a:srgbClr val="0000CC"/>
                </a:solidFill>
              </a:rPr>
              <a:t>(</a:t>
            </a:r>
            <a:r>
              <a:rPr lang="ru-RU" sz="2200" dirty="0" err="1">
                <a:solidFill>
                  <a:srgbClr val="0000CC"/>
                </a:solidFill>
              </a:rPr>
              <a:t>define</a:t>
            </a:r>
            <a:r>
              <a:rPr lang="ru-RU" sz="2200" dirty="0">
                <a:solidFill>
                  <a:srgbClr val="0000CC"/>
                </a:solidFill>
              </a:rPr>
              <a:t> </a:t>
            </a:r>
            <a:r>
              <a:rPr lang="ru-RU" sz="2200" dirty="0" err="1">
                <a:solidFill>
                  <a:srgbClr val="0000CC"/>
                </a:solidFill>
              </a:rPr>
              <a:t>set</a:t>
            </a:r>
            <a:r>
              <a:rPr lang="ru-RU" sz="2200" dirty="0">
                <a:solidFill>
                  <a:srgbClr val="0000CC"/>
                </a:solidFill>
              </a:rPr>
              <a:t> '(1 2 3 4))</a:t>
            </a:r>
          </a:p>
          <a:p>
            <a:r>
              <a:rPr lang="ru-RU" sz="2200" dirty="0">
                <a:solidFill>
                  <a:srgbClr val="0000CC"/>
                </a:solidFill>
              </a:rPr>
              <a:t>(</a:t>
            </a:r>
            <a:r>
              <a:rPr lang="ru-RU" sz="2200" dirty="0" err="1">
                <a:solidFill>
                  <a:srgbClr val="0000CC"/>
                </a:solidFill>
              </a:rPr>
              <a:t>element-of-set</a:t>
            </a:r>
            <a:r>
              <a:rPr lang="ru-RU" sz="2200" dirty="0">
                <a:solidFill>
                  <a:srgbClr val="0000CC"/>
                </a:solidFill>
              </a:rPr>
              <a:t>? 5 </a:t>
            </a:r>
            <a:r>
              <a:rPr lang="ru-RU" sz="2200" dirty="0" err="1">
                <a:solidFill>
                  <a:srgbClr val="0000CC"/>
                </a:solidFill>
              </a:rPr>
              <a:t>set</a:t>
            </a:r>
            <a:r>
              <a:rPr lang="ru-RU" sz="2200" dirty="0" smtClean="0">
                <a:solidFill>
                  <a:srgbClr val="0000CC"/>
                </a:solidFill>
              </a:rPr>
              <a:t>)</a:t>
            </a:r>
            <a:endParaRPr lang="en-US" sz="2200" dirty="0" smtClean="0">
              <a:solidFill>
                <a:srgbClr val="0000CC"/>
              </a:solidFill>
            </a:endParaRPr>
          </a:p>
          <a:p>
            <a:r>
              <a:rPr lang="en-US" sz="2200" dirty="0" smtClean="0">
                <a:solidFill>
                  <a:srgbClr val="FF0000"/>
                </a:solidFill>
              </a:rPr>
              <a:t>#f</a:t>
            </a:r>
            <a:endParaRPr lang="ru-RU" sz="2200" dirty="0">
              <a:solidFill>
                <a:srgbClr val="FF0000"/>
              </a:solidFill>
            </a:endParaRPr>
          </a:p>
          <a:p>
            <a:r>
              <a:rPr lang="ru-RU" sz="2200" dirty="0">
                <a:solidFill>
                  <a:srgbClr val="0000CC"/>
                </a:solidFill>
              </a:rPr>
              <a:t>(</a:t>
            </a:r>
            <a:r>
              <a:rPr lang="ru-RU" sz="2200" dirty="0" err="1">
                <a:solidFill>
                  <a:srgbClr val="0000CC"/>
                </a:solidFill>
              </a:rPr>
              <a:t>element-of-set</a:t>
            </a:r>
            <a:r>
              <a:rPr lang="ru-RU" sz="2200" dirty="0">
                <a:solidFill>
                  <a:srgbClr val="0000CC"/>
                </a:solidFill>
              </a:rPr>
              <a:t>? 2 </a:t>
            </a:r>
            <a:r>
              <a:rPr lang="ru-RU" sz="2200" dirty="0" err="1">
                <a:solidFill>
                  <a:srgbClr val="0000CC"/>
                </a:solidFill>
              </a:rPr>
              <a:t>set</a:t>
            </a:r>
            <a:r>
              <a:rPr lang="ru-RU" sz="2200" dirty="0" smtClean="0">
                <a:solidFill>
                  <a:srgbClr val="0000CC"/>
                </a:solidFill>
              </a:rPr>
              <a:t>)</a:t>
            </a:r>
            <a:endParaRPr lang="en-US" sz="2200" dirty="0" smtClean="0">
              <a:solidFill>
                <a:srgbClr val="0000CC"/>
              </a:solidFill>
            </a:endParaRPr>
          </a:p>
          <a:p>
            <a:r>
              <a:rPr lang="en-US" sz="2200" dirty="0" smtClean="0">
                <a:solidFill>
                  <a:srgbClr val="FF0000"/>
                </a:solidFill>
              </a:rPr>
              <a:t>#t</a:t>
            </a:r>
            <a:endParaRPr lang="ru-RU" sz="2200" dirty="0">
              <a:solidFill>
                <a:srgbClr val="FF0000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250994" y="4303708"/>
            <a:ext cx="4251562" cy="1846659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CC"/>
                </a:solidFill>
              </a:rPr>
              <a:t>(define (element-of-set? x set)</a:t>
            </a:r>
          </a:p>
          <a:p>
            <a:r>
              <a:rPr lang="uk-UA" sz="2200" dirty="0">
                <a:solidFill>
                  <a:srgbClr val="0000CC"/>
                </a:solidFill>
              </a:rPr>
              <a:t>     </a:t>
            </a:r>
            <a:r>
              <a:rPr lang="en-US" sz="2200" dirty="0">
                <a:solidFill>
                  <a:srgbClr val="0000CC"/>
                </a:solidFill>
              </a:rPr>
              <a:t>(</a:t>
            </a:r>
            <a:r>
              <a:rPr lang="en-US" sz="2200" dirty="0" err="1">
                <a:solidFill>
                  <a:srgbClr val="0000CC"/>
                </a:solidFill>
              </a:rPr>
              <a:t>cond</a:t>
            </a:r>
            <a:r>
              <a:rPr lang="en-US" sz="2200" dirty="0">
                <a:solidFill>
                  <a:srgbClr val="0000CC"/>
                </a:solidFill>
              </a:rPr>
              <a:t> ((null? set) #f</a:t>
            </a:r>
            <a:r>
              <a:rPr lang="en-US" sz="2200" dirty="0" smtClean="0">
                <a:solidFill>
                  <a:srgbClr val="0000CC"/>
                </a:solidFill>
              </a:rPr>
              <a:t>)</a:t>
            </a:r>
            <a:endParaRPr lang="en-US" sz="2200" dirty="0">
              <a:solidFill>
                <a:srgbClr val="0000CC"/>
              </a:solidFill>
            </a:endParaRPr>
          </a:p>
          <a:p>
            <a:r>
              <a:rPr lang="uk-UA" sz="2200" dirty="0">
                <a:solidFill>
                  <a:srgbClr val="0000CC"/>
                </a:solidFill>
              </a:rPr>
              <a:t>                </a:t>
            </a:r>
            <a:r>
              <a:rPr lang="en-US" sz="2200" dirty="0">
                <a:solidFill>
                  <a:srgbClr val="0000CC"/>
                </a:solidFill>
              </a:rPr>
              <a:t>((equal? x (car set)) #t</a:t>
            </a:r>
            <a:r>
              <a:rPr lang="en-US" sz="2200" dirty="0" smtClean="0">
                <a:solidFill>
                  <a:srgbClr val="0000CC"/>
                </a:solidFill>
              </a:rPr>
              <a:t>)</a:t>
            </a:r>
            <a:endParaRPr lang="en-US" sz="2200" dirty="0">
              <a:solidFill>
                <a:srgbClr val="0000CC"/>
              </a:solidFill>
            </a:endParaRPr>
          </a:p>
          <a:p>
            <a:r>
              <a:rPr lang="uk-UA" sz="2200" dirty="0">
                <a:solidFill>
                  <a:srgbClr val="0000CC"/>
                </a:solidFill>
              </a:rPr>
              <a:t>                </a:t>
            </a:r>
            <a:r>
              <a:rPr lang="en-US" sz="2200" dirty="0">
                <a:solidFill>
                  <a:srgbClr val="0000CC"/>
                </a:solidFill>
              </a:rPr>
              <a:t>(else (element-of-set? </a:t>
            </a:r>
            <a:endParaRPr lang="en-US" sz="2200" dirty="0" smtClean="0">
              <a:solidFill>
                <a:srgbClr val="0000CC"/>
              </a:solidFill>
            </a:endParaRPr>
          </a:p>
          <a:p>
            <a:r>
              <a:rPr lang="en-US" sz="2200" dirty="0">
                <a:solidFill>
                  <a:srgbClr val="0000CC"/>
                </a:solidFill>
              </a:rPr>
              <a:t> </a:t>
            </a:r>
            <a:r>
              <a:rPr lang="en-US" sz="2200" dirty="0" smtClean="0">
                <a:solidFill>
                  <a:srgbClr val="0000CC"/>
                </a:solidFill>
              </a:rPr>
              <a:t>                                     x </a:t>
            </a:r>
            <a:r>
              <a:rPr lang="en-US" sz="2200" dirty="0">
                <a:solidFill>
                  <a:srgbClr val="0000CC"/>
                </a:solidFill>
              </a:rPr>
              <a:t>(</a:t>
            </a:r>
            <a:r>
              <a:rPr lang="en-US" sz="2200" dirty="0" err="1">
                <a:solidFill>
                  <a:srgbClr val="0000CC"/>
                </a:solidFill>
              </a:rPr>
              <a:t>cdr</a:t>
            </a:r>
            <a:r>
              <a:rPr lang="en-US" sz="2200" dirty="0">
                <a:solidFill>
                  <a:srgbClr val="0000CC"/>
                </a:solidFill>
              </a:rPr>
              <a:t> set)))))</a:t>
            </a:r>
            <a:endParaRPr lang="uk-UA" sz="2200" dirty="0">
              <a:solidFill>
                <a:srgbClr val="0000CC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303857" y="4073687"/>
            <a:ext cx="242803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200" dirty="0" smtClean="0">
                <a:solidFill>
                  <a:srgbClr val="FF0000"/>
                </a:solidFill>
              </a:rPr>
              <a:t>Виклик процедури</a:t>
            </a:r>
            <a:endParaRPr lang="ru-RU" sz="2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549933"/>
      </p:ext>
    </p:extLst>
  </p:cSld>
  <p:clrMapOvr>
    <a:masterClrMapping/>
  </p:clrMapOvr>
  <p:transition>
    <p:fade thruBlk="1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28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1524001" y="115372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600" b="1" dirty="0">
                <a:solidFill>
                  <a:schemeClr val="bg1"/>
                </a:solidFill>
              </a:rPr>
              <a:t>Множини як впорядковані списки. Перетин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44191" y="1090689"/>
            <a:ext cx="4809945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/>
              <a:t>Почнемо з порівняння перших елементів </a:t>
            </a:r>
            <a:r>
              <a:rPr lang="uk-UA" sz="2000" b="1" dirty="0">
                <a:solidFill>
                  <a:srgbClr val="0000CC"/>
                </a:solidFill>
              </a:rPr>
              <a:t>x1</a:t>
            </a:r>
            <a:r>
              <a:rPr lang="uk-UA" sz="2000" dirty="0"/>
              <a:t> і </a:t>
            </a:r>
            <a:r>
              <a:rPr lang="uk-UA" sz="2000" b="1" dirty="0" smtClean="0">
                <a:solidFill>
                  <a:srgbClr val="0000CC"/>
                </a:solidFill>
              </a:rPr>
              <a:t>x2</a:t>
            </a:r>
            <a:r>
              <a:rPr lang="en-US" sz="2000" dirty="0" smtClean="0"/>
              <a:t> </a:t>
            </a:r>
            <a:r>
              <a:rPr lang="uk-UA" sz="2000" dirty="0" smtClean="0"/>
              <a:t>двох </a:t>
            </a:r>
            <a:r>
              <a:rPr lang="uk-UA" sz="2000" dirty="0"/>
              <a:t>множин</a:t>
            </a:r>
            <a:r>
              <a:rPr lang="uk-UA" sz="2000" dirty="0" smtClean="0"/>
              <a:t>,. </a:t>
            </a:r>
            <a:endParaRPr lang="uk-UA" sz="2000" dirty="0"/>
          </a:p>
          <a:p>
            <a:r>
              <a:rPr lang="uk-UA" sz="2000" dirty="0"/>
              <a:t>Якщо </a:t>
            </a:r>
            <a:r>
              <a:rPr lang="uk-UA" sz="2000" b="1" dirty="0">
                <a:solidFill>
                  <a:srgbClr val="0000CC"/>
                </a:solidFill>
              </a:rPr>
              <a:t>x1 </a:t>
            </a:r>
            <a:r>
              <a:rPr lang="uk-UA" sz="2000" dirty="0"/>
              <a:t>дорівнює </a:t>
            </a:r>
            <a:r>
              <a:rPr lang="uk-UA" sz="2000" b="1" dirty="0">
                <a:solidFill>
                  <a:srgbClr val="0000CC"/>
                </a:solidFill>
              </a:rPr>
              <a:t>x2</a:t>
            </a:r>
            <a:r>
              <a:rPr lang="uk-UA" sz="2000" dirty="0"/>
              <a:t>, отримуємо один елемент перетину, а інші елементи перетину можемо отримати, перетинаючи елементи списків-множин, що залишилися. </a:t>
            </a:r>
            <a:endParaRPr lang="en-US" sz="2000" dirty="0" smtClean="0"/>
          </a:p>
          <a:p>
            <a:r>
              <a:rPr lang="uk-UA" sz="2000" dirty="0" smtClean="0"/>
              <a:t>Припустимо</a:t>
            </a:r>
            <a:r>
              <a:rPr lang="uk-UA" sz="2000" dirty="0"/>
              <a:t>, що </a:t>
            </a:r>
            <a:r>
              <a:rPr lang="uk-UA" sz="2000" b="1" dirty="0">
                <a:solidFill>
                  <a:srgbClr val="0000CC"/>
                </a:solidFill>
              </a:rPr>
              <a:t>x1</a:t>
            </a:r>
            <a:r>
              <a:rPr lang="uk-UA" sz="2000" dirty="0"/>
              <a:t> менше, ніж </a:t>
            </a:r>
            <a:r>
              <a:rPr lang="uk-UA" sz="2000" b="1" dirty="0">
                <a:solidFill>
                  <a:srgbClr val="0000CC"/>
                </a:solidFill>
              </a:rPr>
              <a:t>x2</a:t>
            </a:r>
            <a:r>
              <a:rPr lang="uk-UA" sz="2000" dirty="0"/>
              <a:t>. Оскільки </a:t>
            </a:r>
            <a:r>
              <a:rPr lang="uk-UA" sz="2000" b="1" dirty="0">
                <a:solidFill>
                  <a:srgbClr val="0000CC"/>
                </a:solidFill>
              </a:rPr>
              <a:t>x2</a:t>
            </a:r>
            <a:r>
              <a:rPr lang="uk-UA" sz="2000" dirty="0"/>
              <a:t> - найменший елемент </a:t>
            </a:r>
            <a:r>
              <a:rPr lang="uk-UA" sz="2000" b="1" dirty="0">
                <a:solidFill>
                  <a:srgbClr val="0000CC"/>
                </a:solidFill>
              </a:rPr>
              <a:t>set2</a:t>
            </a:r>
            <a:r>
              <a:rPr lang="uk-UA" sz="2000" dirty="0"/>
              <a:t>, можемо зробити висновок, що </a:t>
            </a:r>
            <a:r>
              <a:rPr lang="uk-UA" sz="2000" b="1" dirty="0">
                <a:solidFill>
                  <a:srgbClr val="0000CC"/>
                </a:solidFill>
              </a:rPr>
              <a:t>x1</a:t>
            </a:r>
            <a:r>
              <a:rPr lang="uk-UA" sz="2000" dirty="0"/>
              <a:t> більше ніде в </a:t>
            </a:r>
            <a:r>
              <a:rPr lang="uk-UA" sz="2000" b="1" dirty="0">
                <a:solidFill>
                  <a:srgbClr val="0000CC"/>
                </a:solidFill>
              </a:rPr>
              <a:t>set2</a:t>
            </a:r>
            <a:r>
              <a:rPr lang="uk-UA" sz="2000" dirty="0"/>
              <a:t> не може зустрітися і, отже, не належить перетину. </a:t>
            </a:r>
            <a:endParaRPr lang="en-US" sz="2000" dirty="0" smtClean="0"/>
          </a:p>
          <a:p>
            <a:r>
              <a:rPr lang="uk-UA" sz="2000" dirty="0" smtClean="0"/>
              <a:t>Отже </a:t>
            </a:r>
            <a:r>
              <a:rPr lang="uk-UA" sz="2000" dirty="0"/>
              <a:t>перетин двох множин дорівнює перетину </a:t>
            </a:r>
            <a:r>
              <a:rPr lang="uk-UA" sz="2000" b="1" dirty="0">
                <a:solidFill>
                  <a:srgbClr val="0000CC"/>
                </a:solidFill>
              </a:rPr>
              <a:t>set2 </a:t>
            </a:r>
            <a:r>
              <a:rPr lang="uk-UA" sz="2000" dirty="0"/>
              <a:t>з </a:t>
            </a:r>
            <a:r>
              <a:rPr lang="uk-UA" sz="2000" b="1" dirty="0" err="1">
                <a:solidFill>
                  <a:srgbClr val="0000CC"/>
                </a:solidFill>
              </a:rPr>
              <a:t>cdr</a:t>
            </a:r>
            <a:r>
              <a:rPr lang="uk-UA" sz="2000" dirty="0"/>
              <a:t> від </a:t>
            </a:r>
            <a:r>
              <a:rPr lang="uk-UA" sz="2000" b="1" dirty="0">
                <a:solidFill>
                  <a:srgbClr val="0000CC"/>
                </a:solidFill>
              </a:rPr>
              <a:t>set1</a:t>
            </a:r>
            <a:r>
              <a:rPr lang="uk-UA" sz="2000" dirty="0"/>
              <a:t>. </a:t>
            </a:r>
          </a:p>
          <a:p>
            <a:r>
              <a:rPr lang="uk-UA" sz="2000" dirty="0"/>
              <a:t>Подібним чином, якщо </a:t>
            </a:r>
            <a:r>
              <a:rPr lang="uk-UA" sz="2000" b="1" dirty="0">
                <a:solidFill>
                  <a:srgbClr val="0000CC"/>
                </a:solidFill>
              </a:rPr>
              <a:t>x2 </a:t>
            </a:r>
            <a:r>
              <a:rPr lang="uk-UA" sz="2000" dirty="0"/>
              <a:t>менше, ніж</a:t>
            </a:r>
            <a:r>
              <a:rPr lang="uk-UA" sz="2000" b="1" dirty="0">
                <a:solidFill>
                  <a:srgbClr val="0000CC"/>
                </a:solidFill>
              </a:rPr>
              <a:t> x1</a:t>
            </a:r>
            <a:r>
              <a:rPr lang="uk-UA" sz="2000" dirty="0"/>
              <a:t>, то перетин множин виходить шляхом перетину </a:t>
            </a:r>
            <a:r>
              <a:rPr lang="uk-UA" sz="2000" b="1" dirty="0">
                <a:solidFill>
                  <a:srgbClr val="0000CC"/>
                </a:solidFill>
              </a:rPr>
              <a:t>set1</a:t>
            </a:r>
            <a:r>
              <a:rPr lang="uk-UA" sz="2000" dirty="0"/>
              <a:t> з </a:t>
            </a:r>
            <a:r>
              <a:rPr lang="uk-UA" sz="2000" b="1" dirty="0" err="1">
                <a:solidFill>
                  <a:srgbClr val="0000CC"/>
                </a:solidFill>
              </a:rPr>
              <a:t>cdr</a:t>
            </a:r>
            <a:r>
              <a:rPr lang="uk-UA" sz="2000" dirty="0"/>
              <a:t> від </a:t>
            </a:r>
            <a:r>
              <a:rPr lang="uk-UA" sz="2000" b="1" dirty="0">
                <a:solidFill>
                  <a:srgbClr val="0000CC"/>
                </a:solidFill>
              </a:rPr>
              <a:t>set2</a:t>
            </a:r>
            <a:r>
              <a:rPr lang="uk-UA" sz="2000" dirty="0"/>
              <a:t>. 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5263507" y="1090689"/>
            <a:ext cx="5995896" cy="3785652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</a:rPr>
              <a:t>(define (intersection-set set1 set2)</a:t>
            </a:r>
          </a:p>
          <a:p>
            <a:r>
              <a:rPr lang="uk-UA" sz="2000" dirty="0">
                <a:solidFill>
                  <a:srgbClr val="0000CC"/>
                </a:solidFill>
              </a:rPr>
              <a:t>       </a:t>
            </a:r>
            <a:r>
              <a:rPr lang="en-US" sz="2000" dirty="0">
                <a:solidFill>
                  <a:srgbClr val="0000CC"/>
                </a:solidFill>
              </a:rPr>
              <a:t>(if (or (null? set1) (null? set2))</a:t>
            </a:r>
          </a:p>
          <a:p>
            <a:r>
              <a:rPr lang="uk-UA" sz="2000" dirty="0">
                <a:solidFill>
                  <a:srgbClr val="0000CC"/>
                </a:solidFill>
              </a:rPr>
              <a:t>            ’()</a:t>
            </a:r>
          </a:p>
          <a:p>
            <a:r>
              <a:rPr lang="uk-UA" sz="2000" dirty="0">
                <a:solidFill>
                  <a:srgbClr val="0000CC"/>
                </a:solidFill>
              </a:rPr>
              <a:t>          </a:t>
            </a:r>
            <a:r>
              <a:rPr lang="en-US" sz="2000" dirty="0">
                <a:solidFill>
                  <a:srgbClr val="0000CC"/>
                </a:solidFill>
              </a:rPr>
              <a:t>(let ((x1 (car set1)) (x2 (car set2)))</a:t>
            </a:r>
          </a:p>
          <a:p>
            <a:r>
              <a:rPr lang="uk-UA" sz="2000" dirty="0">
                <a:solidFill>
                  <a:srgbClr val="0000CC"/>
                </a:solidFill>
              </a:rPr>
              <a:t>                </a:t>
            </a:r>
            <a:r>
              <a:rPr lang="en-US" sz="2000" dirty="0">
                <a:solidFill>
                  <a:srgbClr val="0000CC"/>
                </a:solidFill>
              </a:rPr>
              <a:t>(</a:t>
            </a:r>
            <a:r>
              <a:rPr lang="en-US" sz="2000" dirty="0" err="1">
                <a:solidFill>
                  <a:srgbClr val="0000CC"/>
                </a:solidFill>
              </a:rPr>
              <a:t>cond</a:t>
            </a:r>
            <a:r>
              <a:rPr lang="en-US" sz="2000" dirty="0">
                <a:solidFill>
                  <a:srgbClr val="0000CC"/>
                </a:solidFill>
              </a:rPr>
              <a:t> ((= x1 x2)</a:t>
            </a:r>
          </a:p>
          <a:p>
            <a:r>
              <a:rPr lang="uk-UA" sz="2000" dirty="0">
                <a:solidFill>
                  <a:srgbClr val="0000CC"/>
                </a:solidFill>
              </a:rPr>
              <a:t>                    </a:t>
            </a:r>
            <a:r>
              <a:rPr lang="en-US" sz="2000" dirty="0">
                <a:solidFill>
                  <a:srgbClr val="0000CC"/>
                </a:solidFill>
              </a:rPr>
              <a:t>(cons x1</a:t>
            </a:r>
          </a:p>
          <a:p>
            <a:r>
              <a:rPr lang="uk-UA" sz="2000" dirty="0">
                <a:solidFill>
                  <a:srgbClr val="0000CC"/>
                </a:solidFill>
              </a:rPr>
              <a:t>                          </a:t>
            </a:r>
            <a:r>
              <a:rPr lang="en-US" sz="2000" dirty="0">
                <a:solidFill>
                  <a:srgbClr val="0000CC"/>
                </a:solidFill>
              </a:rPr>
              <a:t>(intersection-set (</a:t>
            </a:r>
            <a:r>
              <a:rPr lang="en-US" sz="2000" dirty="0" err="1">
                <a:solidFill>
                  <a:srgbClr val="0000CC"/>
                </a:solidFill>
              </a:rPr>
              <a:t>cdr</a:t>
            </a:r>
            <a:r>
              <a:rPr lang="en-US" sz="2000" dirty="0">
                <a:solidFill>
                  <a:srgbClr val="0000CC"/>
                </a:solidFill>
              </a:rPr>
              <a:t> set1)</a:t>
            </a:r>
          </a:p>
          <a:p>
            <a:r>
              <a:rPr lang="uk-UA" sz="2000" dirty="0">
                <a:solidFill>
                  <a:srgbClr val="0000CC"/>
                </a:solidFill>
              </a:rPr>
              <a:t>                                                        </a:t>
            </a:r>
            <a:r>
              <a:rPr lang="en-US" sz="2000" dirty="0">
                <a:solidFill>
                  <a:srgbClr val="0000CC"/>
                </a:solidFill>
              </a:rPr>
              <a:t>(</a:t>
            </a:r>
            <a:r>
              <a:rPr lang="en-US" sz="2000" dirty="0" err="1">
                <a:solidFill>
                  <a:srgbClr val="0000CC"/>
                </a:solidFill>
              </a:rPr>
              <a:t>cdr</a:t>
            </a:r>
            <a:r>
              <a:rPr lang="en-US" sz="2000" dirty="0">
                <a:solidFill>
                  <a:srgbClr val="0000CC"/>
                </a:solidFill>
              </a:rPr>
              <a:t> set2))))</a:t>
            </a:r>
          </a:p>
          <a:p>
            <a:r>
              <a:rPr lang="uk-UA" sz="2000" dirty="0">
                <a:solidFill>
                  <a:srgbClr val="0000CC"/>
                </a:solidFill>
              </a:rPr>
              <a:t>                 </a:t>
            </a:r>
            <a:r>
              <a:rPr lang="en-US" sz="2000" dirty="0">
                <a:solidFill>
                  <a:srgbClr val="0000CC"/>
                </a:solidFill>
              </a:rPr>
              <a:t>((&lt; x1 x2)</a:t>
            </a:r>
          </a:p>
          <a:p>
            <a:r>
              <a:rPr lang="uk-UA" sz="2000" dirty="0">
                <a:solidFill>
                  <a:srgbClr val="0000CC"/>
                </a:solidFill>
              </a:rPr>
              <a:t>                        </a:t>
            </a:r>
            <a:r>
              <a:rPr lang="en-US" sz="2000" dirty="0">
                <a:solidFill>
                  <a:srgbClr val="0000CC"/>
                </a:solidFill>
              </a:rPr>
              <a:t>(intersection-set (</a:t>
            </a:r>
            <a:r>
              <a:rPr lang="en-US" sz="2000" dirty="0" err="1">
                <a:solidFill>
                  <a:srgbClr val="0000CC"/>
                </a:solidFill>
              </a:rPr>
              <a:t>cdr</a:t>
            </a:r>
            <a:r>
              <a:rPr lang="en-US" sz="2000" dirty="0">
                <a:solidFill>
                  <a:srgbClr val="0000CC"/>
                </a:solidFill>
              </a:rPr>
              <a:t> set1) set2))</a:t>
            </a:r>
          </a:p>
          <a:p>
            <a:r>
              <a:rPr lang="uk-UA" sz="2000" dirty="0">
                <a:solidFill>
                  <a:srgbClr val="0000CC"/>
                </a:solidFill>
              </a:rPr>
              <a:t>                 </a:t>
            </a:r>
            <a:r>
              <a:rPr lang="en-US" sz="2000" dirty="0">
                <a:solidFill>
                  <a:srgbClr val="0000CC"/>
                </a:solidFill>
              </a:rPr>
              <a:t>((&lt; x2 x1)</a:t>
            </a:r>
          </a:p>
          <a:p>
            <a:r>
              <a:rPr lang="uk-UA" sz="2000" dirty="0">
                <a:solidFill>
                  <a:srgbClr val="0000CC"/>
                </a:solidFill>
              </a:rPr>
              <a:t>                   </a:t>
            </a:r>
            <a:r>
              <a:rPr lang="en-US" sz="2000" dirty="0">
                <a:solidFill>
                  <a:srgbClr val="0000CC"/>
                </a:solidFill>
              </a:rPr>
              <a:t>(intersection-set set1 (</a:t>
            </a:r>
            <a:r>
              <a:rPr lang="en-US" sz="2000" dirty="0" err="1">
                <a:solidFill>
                  <a:srgbClr val="0000CC"/>
                </a:solidFill>
              </a:rPr>
              <a:t>cdr</a:t>
            </a:r>
            <a:r>
              <a:rPr lang="en-US" sz="2000" dirty="0">
                <a:solidFill>
                  <a:srgbClr val="0000CC"/>
                </a:solidFill>
              </a:rPr>
              <a:t> set2)))))))</a:t>
            </a:r>
            <a:r>
              <a:rPr lang="uk-UA" sz="2000" dirty="0">
                <a:solidFill>
                  <a:srgbClr val="0000CC"/>
                </a:solidFill>
              </a:rPr>
              <a:t>                                                                                                                                  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7883518" y="5045570"/>
            <a:ext cx="3770374" cy="1323439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sz="2000" dirty="0"/>
              <a:t>(</a:t>
            </a:r>
            <a:r>
              <a:rPr lang="en-GB" sz="2000" dirty="0">
                <a:solidFill>
                  <a:srgbClr val="0000CC"/>
                </a:solidFill>
              </a:rPr>
              <a:t>define set1 </a:t>
            </a:r>
            <a:r>
              <a:rPr lang="en-GB" sz="2000" dirty="0" smtClean="0">
                <a:solidFill>
                  <a:srgbClr val="0000CC"/>
                </a:solidFill>
              </a:rPr>
              <a:t>'(1 4 5 8))</a:t>
            </a:r>
            <a:endParaRPr lang="en-GB" sz="2000" dirty="0">
              <a:solidFill>
                <a:srgbClr val="0000CC"/>
              </a:solidFill>
            </a:endParaRPr>
          </a:p>
          <a:p>
            <a:r>
              <a:rPr lang="en-GB" sz="2000" dirty="0">
                <a:solidFill>
                  <a:srgbClr val="0000CC"/>
                </a:solidFill>
              </a:rPr>
              <a:t>(define set2 </a:t>
            </a:r>
            <a:r>
              <a:rPr lang="en-GB" sz="2000" dirty="0" smtClean="0">
                <a:solidFill>
                  <a:srgbClr val="0000CC"/>
                </a:solidFill>
              </a:rPr>
              <a:t>'(2 </a:t>
            </a:r>
            <a:r>
              <a:rPr lang="en-GB" sz="2000" dirty="0">
                <a:solidFill>
                  <a:srgbClr val="0000CC"/>
                </a:solidFill>
              </a:rPr>
              <a:t>4 </a:t>
            </a:r>
            <a:r>
              <a:rPr lang="en-GB" sz="2000" dirty="0" smtClean="0">
                <a:solidFill>
                  <a:srgbClr val="0000CC"/>
                </a:solidFill>
              </a:rPr>
              <a:t>5 6 8 ))</a:t>
            </a:r>
            <a:endParaRPr lang="en-GB" sz="2000" dirty="0">
              <a:solidFill>
                <a:srgbClr val="0000CC"/>
              </a:solidFill>
            </a:endParaRPr>
          </a:p>
          <a:p>
            <a:r>
              <a:rPr lang="en-GB" sz="2000" dirty="0">
                <a:solidFill>
                  <a:srgbClr val="0000CC"/>
                </a:solidFill>
              </a:rPr>
              <a:t>(intersection-set set1 set2</a:t>
            </a:r>
            <a:r>
              <a:rPr lang="en-GB" sz="2000" dirty="0" smtClean="0"/>
              <a:t>)</a:t>
            </a:r>
          </a:p>
          <a:p>
            <a:r>
              <a:rPr lang="en-GB" sz="2000" dirty="0" smtClean="0">
                <a:solidFill>
                  <a:srgbClr val="FF0000"/>
                </a:solidFill>
              </a:rPr>
              <a:t>(5 8)</a:t>
            </a:r>
            <a:endParaRPr lang="ru-RU" sz="20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55481" y="5643180"/>
            <a:ext cx="242803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200" dirty="0" smtClean="0">
                <a:solidFill>
                  <a:srgbClr val="FF0000"/>
                </a:solidFill>
              </a:rPr>
              <a:t>Виклик процедури</a:t>
            </a:r>
            <a:endParaRPr lang="ru-RU" sz="2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0305943"/>
      </p:ext>
    </p:extLst>
  </p:cSld>
  <p:clrMapOvr>
    <a:masterClrMapping/>
  </p:clrMapOvr>
  <p:transition>
    <p:fade thruBlk="1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29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3525460" y="1"/>
            <a:ext cx="58429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600" b="1" dirty="0">
                <a:solidFill>
                  <a:schemeClr val="bg1"/>
                </a:solidFill>
              </a:rPr>
              <a:t>Множини як бінарні дерева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0" y="1037244"/>
            <a:ext cx="12155237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200" dirty="0"/>
              <a:t>Можна розташувати елементи множини </a:t>
            </a:r>
            <a:r>
              <a:rPr lang="uk-UA" sz="2200" b="1" dirty="0"/>
              <a:t>у вигляді дерева</a:t>
            </a:r>
            <a:r>
              <a:rPr lang="uk-UA" sz="2200" dirty="0"/>
              <a:t>. Кожна вершина дерева містить один елемент множини  - «вхід» цієї вершини, і покажчики (можливо, порожні) на дві інші вершини. «Лівий» покажчик вказує на елементи, менші, ніж той, який міститься у</a:t>
            </a:r>
            <a:r>
              <a:rPr lang="uk-UA" sz="2200" dirty="0" smtClean="0"/>
              <a:t> </a:t>
            </a:r>
            <a:r>
              <a:rPr lang="uk-UA" sz="2200" dirty="0"/>
              <a:t>вершині, а «правий» на елементи, більші, ніж той, який міститься </a:t>
            </a:r>
            <a:r>
              <a:rPr lang="uk-UA" sz="2200" dirty="0" smtClean="0"/>
              <a:t>у </a:t>
            </a:r>
            <a:r>
              <a:rPr lang="uk-UA" sz="2200" dirty="0"/>
              <a:t>вершині. </a:t>
            </a:r>
          </a:p>
          <a:p>
            <a:r>
              <a:rPr lang="uk-UA" sz="2200" dirty="0"/>
              <a:t>На малюнку показано кілька варіантів представлення множини {1, 3, 5, 7, 9, 11} у вигляді дерева. </a:t>
            </a:r>
          </a:p>
          <a:p>
            <a:r>
              <a:rPr lang="uk-UA" sz="2200" dirty="0"/>
              <a:t>Одна і та сама множини може бути представлена у вигляді дерева кількома різними способами.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3895" y="3497232"/>
            <a:ext cx="7207446" cy="271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020276"/>
      </p:ext>
    </p:extLst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526406" y="87869"/>
            <a:ext cx="13388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4000" b="1" dirty="0">
                <a:solidFill>
                  <a:schemeClr val="bg1"/>
                </a:solidFill>
              </a:rPr>
              <a:t>Зміст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079902" y="1420874"/>
            <a:ext cx="7376571" cy="31700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uk-UA" sz="2000" b="1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Символи як об</a:t>
            </a: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’</a:t>
            </a:r>
            <a:r>
              <a:rPr lang="uk-UA" sz="2000" b="1" dirty="0" err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єкти</a:t>
            </a:r>
            <a:r>
              <a:rPr lang="uk-UA" sz="2000" b="1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uk-UA" sz="2000" b="1" dirty="0" smtClean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даних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uk-UA" sz="2000" b="1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Примітиви для роботи з </a:t>
            </a:r>
            <a:r>
              <a:rPr lang="uk-UA" sz="2000" b="1" dirty="0" smtClean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символами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uk-UA" sz="2000" b="1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Символьне </a:t>
            </a:r>
            <a:r>
              <a:rPr lang="uk-UA" sz="2000" b="1" dirty="0" smtClean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диференціювання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ru-RU" sz="2000" b="1" dirty="0" err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Програма</a:t>
            </a:r>
            <a:r>
              <a:rPr lang="ru-RU" sz="2000" b="1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b="1" dirty="0" err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диференціювання</a:t>
            </a:r>
            <a:r>
              <a:rPr lang="ru-RU" sz="2000" b="1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з </a:t>
            </a:r>
            <a:r>
              <a:rPr lang="ru-RU" sz="2000" b="1" dirty="0" err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абстрактними</a:t>
            </a:r>
            <a:r>
              <a:rPr lang="ru-RU" sz="2000" b="1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b="1" dirty="0" err="1" smtClean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даними</a:t>
            </a:r>
            <a:endParaRPr lang="ru-RU" sz="2000" b="1" dirty="0" smtClean="0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uk-UA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Символьне подання множин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uk-UA" sz="2000" b="1" dirty="0">
                <a:latin typeface="Arial" panose="020B0604020202020204" pitchFamily="34" charset="0"/>
                <a:cs typeface="Arial" panose="020B0604020202020204" pitchFamily="34" charset="0"/>
              </a:rPr>
              <a:t>Множини як впорядковані </a:t>
            </a:r>
            <a:r>
              <a:rPr lang="uk-UA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символьні списки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uk-UA" sz="2000" b="1" dirty="0">
                <a:latin typeface="Arial" panose="020B0604020202020204" pitchFamily="34" charset="0"/>
                <a:cs typeface="Arial" panose="020B0604020202020204" pitchFamily="34" charset="0"/>
              </a:rPr>
              <a:t>Множини як бінарні </a:t>
            </a:r>
            <a:r>
              <a:rPr lang="uk-UA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дерева</a:t>
            </a:r>
            <a:endParaRPr lang="ru-RU" sz="2000" b="1" dirty="0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3</a:t>
            </a:fld>
            <a:r>
              <a:rPr lang="ru-RU" smtClean="0"/>
              <a:t>/65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0404485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30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3525460" y="1"/>
            <a:ext cx="58429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600" b="1" dirty="0">
                <a:solidFill>
                  <a:schemeClr val="bg1"/>
                </a:solidFill>
              </a:rPr>
              <a:t>Множини як бінарні дерева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36478" y="1071913"/>
            <a:ext cx="12018759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2400" b="1" dirty="0" smtClean="0"/>
              <a:t>Перевага </a:t>
            </a:r>
            <a:r>
              <a:rPr lang="uk-UA" sz="2400" b="1" dirty="0"/>
              <a:t>деревовидного подання</a:t>
            </a:r>
          </a:p>
          <a:p>
            <a:pPr algn="ctr"/>
            <a:endParaRPr lang="uk-UA" sz="2200" b="1" dirty="0"/>
          </a:p>
          <a:p>
            <a:r>
              <a:rPr lang="uk-UA" sz="2200" dirty="0"/>
              <a:t>Припустимо, потрібно перевірити, чи міститься в множині число </a:t>
            </a:r>
            <a:r>
              <a:rPr lang="uk-UA" sz="2200" dirty="0">
                <a:solidFill>
                  <a:srgbClr val="0000CC"/>
                </a:solidFill>
              </a:rPr>
              <a:t>x</a:t>
            </a:r>
            <a:r>
              <a:rPr lang="uk-UA" sz="2200" dirty="0"/>
              <a:t>. </a:t>
            </a:r>
            <a:endParaRPr lang="uk-UA" sz="2200" dirty="0" smtClean="0"/>
          </a:p>
          <a:p>
            <a:r>
              <a:rPr lang="uk-UA" sz="2200" dirty="0" smtClean="0"/>
              <a:t>Почнемо </a:t>
            </a:r>
            <a:r>
              <a:rPr lang="uk-UA" sz="2200" dirty="0"/>
              <a:t>з того, що можна порівняти </a:t>
            </a:r>
            <a:r>
              <a:rPr lang="uk-UA" sz="2200" dirty="0">
                <a:solidFill>
                  <a:srgbClr val="0000CC"/>
                </a:solidFill>
              </a:rPr>
              <a:t>x</a:t>
            </a:r>
            <a:r>
              <a:rPr lang="uk-UA" sz="2200" dirty="0"/>
              <a:t> зі входом початкової вершини. </a:t>
            </a:r>
          </a:p>
          <a:p>
            <a:r>
              <a:rPr lang="uk-UA" sz="2200" dirty="0"/>
              <a:t>Якщо </a:t>
            </a:r>
            <a:r>
              <a:rPr lang="uk-UA" sz="2200" dirty="0">
                <a:solidFill>
                  <a:srgbClr val="0000CC"/>
                </a:solidFill>
              </a:rPr>
              <a:t>x</a:t>
            </a:r>
            <a:r>
              <a:rPr lang="uk-UA" sz="2200" dirty="0"/>
              <a:t> </a:t>
            </a:r>
            <a:r>
              <a:rPr lang="uk-UA" sz="2200" b="1" dirty="0"/>
              <a:t>менше</a:t>
            </a:r>
            <a:r>
              <a:rPr lang="uk-UA" sz="2200" dirty="0"/>
              <a:t> його, то </a:t>
            </a:r>
            <a:r>
              <a:rPr lang="uk-UA" sz="2200" dirty="0" smtClean="0"/>
              <a:t>досить </a:t>
            </a:r>
            <a:r>
              <a:rPr lang="uk-UA" sz="2200" dirty="0"/>
              <a:t>переглянути тільки </a:t>
            </a:r>
            <a:r>
              <a:rPr lang="uk-UA" sz="2200" b="1" dirty="0"/>
              <a:t>ліве </a:t>
            </a:r>
            <a:r>
              <a:rPr lang="uk-UA" sz="2200" b="1" dirty="0" err="1"/>
              <a:t>піддерево</a:t>
            </a:r>
            <a:r>
              <a:rPr lang="uk-UA" sz="2200" dirty="0"/>
              <a:t>; </a:t>
            </a:r>
          </a:p>
          <a:p>
            <a:r>
              <a:rPr lang="uk-UA" sz="2200" dirty="0"/>
              <a:t>якщо </a:t>
            </a:r>
            <a:r>
              <a:rPr lang="uk-UA" sz="2200" dirty="0">
                <a:solidFill>
                  <a:srgbClr val="0000CC"/>
                </a:solidFill>
              </a:rPr>
              <a:t>x</a:t>
            </a:r>
            <a:r>
              <a:rPr lang="uk-UA" sz="2200" dirty="0"/>
              <a:t> </a:t>
            </a:r>
            <a:r>
              <a:rPr lang="uk-UA" sz="2200" b="1" dirty="0"/>
              <a:t>більше</a:t>
            </a:r>
            <a:r>
              <a:rPr lang="uk-UA" sz="2200" dirty="0"/>
              <a:t>, досить переглянути </a:t>
            </a:r>
            <a:r>
              <a:rPr lang="uk-UA" sz="2200" b="1" dirty="0"/>
              <a:t>праве </a:t>
            </a:r>
            <a:r>
              <a:rPr lang="uk-UA" sz="2200" b="1" dirty="0" err="1"/>
              <a:t>піддерево</a:t>
            </a:r>
            <a:r>
              <a:rPr lang="uk-UA" sz="2200" dirty="0"/>
              <a:t>. </a:t>
            </a:r>
          </a:p>
          <a:p>
            <a:r>
              <a:rPr lang="uk-UA" sz="2200" dirty="0"/>
              <a:t>Якщо дерево </a:t>
            </a:r>
            <a:r>
              <a:rPr lang="uk-UA" sz="2200" b="1" dirty="0" smtClean="0"/>
              <a:t>збалансовано</a:t>
            </a:r>
            <a:r>
              <a:rPr lang="uk-UA" sz="2200" dirty="0" smtClean="0"/>
              <a:t>, </a:t>
            </a:r>
            <a:r>
              <a:rPr lang="uk-UA" sz="2200" dirty="0"/>
              <a:t>то кожне з </a:t>
            </a:r>
            <a:r>
              <a:rPr lang="uk-UA" sz="2200" dirty="0" err="1"/>
              <a:t>піддерев</a:t>
            </a:r>
            <a:r>
              <a:rPr lang="uk-UA" sz="2200" dirty="0"/>
              <a:t> буде за розміром приблизно </a:t>
            </a:r>
            <a:r>
              <a:rPr lang="uk-UA" sz="2200" b="1" dirty="0"/>
              <a:t>вполовину менше</a:t>
            </a:r>
            <a:r>
              <a:rPr lang="uk-UA" sz="2200" dirty="0"/>
              <a:t>. </a:t>
            </a:r>
          </a:p>
          <a:p>
            <a:r>
              <a:rPr lang="uk-UA" sz="2200" dirty="0"/>
              <a:t>Таким чином, за один крок </a:t>
            </a:r>
            <a:r>
              <a:rPr lang="uk-UA" sz="2200" dirty="0" smtClean="0"/>
              <a:t>задача </a:t>
            </a:r>
            <a:r>
              <a:rPr lang="uk-UA" sz="2200" dirty="0"/>
              <a:t>пошуку в дереві розміру </a:t>
            </a:r>
            <a:r>
              <a:rPr lang="uk-UA" sz="2200" dirty="0">
                <a:solidFill>
                  <a:srgbClr val="0000CC"/>
                </a:solidFill>
              </a:rPr>
              <a:t>n</a:t>
            </a:r>
            <a:r>
              <a:rPr lang="uk-UA" sz="2200" dirty="0"/>
              <a:t> </a:t>
            </a:r>
            <a:r>
              <a:rPr lang="uk-UA" sz="2200" dirty="0" smtClean="0"/>
              <a:t>зводиться до </a:t>
            </a:r>
            <a:r>
              <a:rPr lang="uk-UA" sz="2200" dirty="0"/>
              <a:t>задачі пошуку в дереві розміру </a:t>
            </a:r>
            <a:r>
              <a:rPr lang="uk-UA" sz="2200" dirty="0">
                <a:solidFill>
                  <a:srgbClr val="0000CC"/>
                </a:solidFill>
              </a:rPr>
              <a:t>n / 2</a:t>
            </a:r>
            <a:r>
              <a:rPr lang="uk-UA" sz="2200" dirty="0" smtClean="0">
                <a:solidFill>
                  <a:srgbClr val="0000CC"/>
                </a:solidFill>
              </a:rPr>
              <a:t>.</a:t>
            </a:r>
          </a:p>
          <a:p>
            <a:r>
              <a:rPr lang="uk-UA" sz="2200" dirty="0" smtClean="0"/>
              <a:t>Оскільки </a:t>
            </a:r>
            <a:r>
              <a:rPr lang="uk-UA" sz="2200" dirty="0"/>
              <a:t>розмір дерева зменшується вдвічі на кожному кроці, слід очікувати, що число кроків, необхідних для пошуку в дереві розміру </a:t>
            </a:r>
            <a:r>
              <a:rPr lang="uk-UA" sz="2200" dirty="0">
                <a:solidFill>
                  <a:srgbClr val="0000CC"/>
                </a:solidFill>
              </a:rPr>
              <a:t>n</a:t>
            </a:r>
            <a:r>
              <a:rPr lang="uk-UA" sz="2200" dirty="0"/>
              <a:t>, зростає як </a:t>
            </a:r>
            <a:r>
              <a:rPr lang="uk-UA" sz="2200" dirty="0">
                <a:solidFill>
                  <a:srgbClr val="0000CC"/>
                </a:solidFill>
              </a:rPr>
              <a:t>О(</a:t>
            </a:r>
            <a:r>
              <a:rPr lang="uk-UA" sz="2200" dirty="0" err="1">
                <a:solidFill>
                  <a:srgbClr val="0000CC"/>
                </a:solidFill>
              </a:rPr>
              <a:t>Log</a:t>
            </a:r>
            <a:r>
              <a:rPr lang="uk-UA" sz="2200" dirty="0">
                <a:solidFill>
                  <a:srgbClr val="0000CC"/>
                </a:solidFill>
              </a:rPr>
              <a:t> n)</a:t>
            </a:r>
          </a:p>
        </p:txBody>
      </p:sp>
    </p:spTree>
    <p:extLst>
      <p:ext uri="{BB962C8B-B14F-4D97-AF65-F5344CB8AC3E}">
        <p14:creationId xmlns:p14="http://schemas.microsoft.com/office/powerpoint/2010/main" val="2368985233"/>
      </p:ext>
    </p:extLst>
  </p:cSld>
  <p:clrMapOvr>
    <a:masterClrMapping/>
  </p:clrMapOvr>
  <p:transition>
    <p:fade thruBlk="1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31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3525460" y="1"/>
            <a:ext cx="58429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600" b="1" dirty="0">
                <a:solidFill>
                  <a:schemeClr val="bg1"/>
                </a:solidFill>
              </a:rPr>
              <a:t>Множини як бінарні дерева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63773" y="1007627"/>
            <a:ext cx="6114197" cy="38164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uk-UA" sz="2200" dirty="0"/>
              <a:t>Дерева </a:t>
            </a:r>
            <a:r>
              <a:rPr lang="uk-UA" sz="2200" dirty="0" smtClean="0"/>
              <a:t>можна </a:t>
            </a:r>
            <a:r>
              <a:rPr lang="uk-UA" sz="2200" dirty="0"/>
              <a:t>представляти за допомогою списків. </a:t>
            </a:r>
            <a:endParaRPr lang="uk-UA" sz="2200" dirty="0" smtClean="0"/>
          </a:p>
          <a:p>
            <a:r>
              <a:rPr lang="uk-UA" sz="2200" dirty="0" smtClean="0"/>
              <a:t>Кожна </a:t>
            </a:r>
            <a:r>
              <a:rPr lang="uk-UA" sz="2200" dirty="0"/>
              <a:t>вершина буде списком з трьох елементів: </a:t>
            </a:r>
            <a:endParaRPr lang="uk-UA" sz="2200" dirty="0" smtClean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uk-UA" sz="2200" b="1" dirty="0" smtClean="0">
                <a:solidFill>
                  <a:srgbClr val="0000CC"/>
                </a:solidFill>
              </a:rPr>
              <a:t>вхід </a:t>
            </a:r>
            <a:r>
              <a:rPr lang="uk-UA" sz="2200" b="1" dirty="0">
                <a:solidFill>
                  <a:srgbClr val="0000CC"/>
                </a:solidFill>
              </a:rPr>
              <a:t>вершини, </a:t>
            </a:r>
            <a:endParaRPr lang="uk-UA" sz="2200" b="1" dirty="0" smtClean="0">
              <a:solidFill>
                <a:srgbClr val="0000CC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uk-UA" sz="2200" b="1" dirty="0" smtClean="0">
                <a:solidFill>
                  <a:srgbClr val="0000CC"/>
                </a:solidFill>
              </a:rPr>
              <a:t>ліве </a:t>
            </a:r>
            <a:r>
              <a:rPr lang="uk-UA" sz="2200" b="1" dirty="0" err="1">
                <a:solidFill>
                  <a:srgbClr val="0000CC"/>
                </a:solidFill>
              </a:rPr>
              <a:t>піддерево</a:t>
            </a:r>
            <a:r>
              <a:rPr lang="uk-UA" sz="2200" b="1" dirty="0">
                <a:solidFill>
                  <a:srgbClr val="0000CC"/>
                </a:solidFill>
              </a:rPr>
              <a:t> </a:t>
            </a:r>
            <a:endParaRPr lang="uk-UA" sz="2200" b="1" dirty="0" smtClean="0">
              <a:solidFill>
                <a:srgbClr val="0000CC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uk-UA" sz="2200" b="1" dirty="0" smtClean="0">
                <a:solidFill>
                  <a:srgbClr val="0000CC"/>
                </a:solidFill>
              </a:rPr>
              <a:t>праве </a:t>
            </a:r>
            <a:r>
              <a:rPr lang="uk-UA" sz="2200" b="1" dirty="0" err="1">
                <a:solidFill>
                  <a:srgbClr val="0000CC"/>
                </a:solidFill>
              </a:rPr>
              <a:t>піддерево</a:t>
            </a:r>
            <a:r>
              <a:rPr lang="uk-UA" sz="2200" dirty="0"/>
              <a:t>. </a:t>
            </a:r>
            <a:endParaRPr lang="uk-UA" sz="2200" dirty="0" smtClean="0"/>
          </a:p>
          <a:p>
            <a:r>
              <a:rPr lang="uk-UA" sz="2200" dirty="0" smtClean="0"/>
              <a:t>Порожній </a:t>
            </a:r>
            <a:r>
              <a:rPr lang="uk-UA" sz="2200" dirty="0"/>
              <a:t>список на місці лівого або правого </a:t>
            </a:r>
            <a:r>
              <a:rPr lang="uk-UA" sz="2200" dirty="0" err="1"/>
              <a:t>піддерева</a:t>
            </a:r>
            <a:r>
              <a:rPr lang="uk-UA" sz="2200" dirty="0"/>
              <a:t> </a:t>
            </a:r>
            <a:r>
              <a:rPr lang="uk-UA" sz="2200" dirty="0" err="1"/>
              <a:t>означатиме</a:t>
            </a:r>
            <a:r>
              <a:rPr lang="uk-UA" sz="2200" dirty="0"/>
              <a:t>, що в цьому місці ніяке </a:t>
            </a:r>
            <a:r>
              <a:rPr lang="uk-UA" sz="2200" dirty="0" err="1"/>
              <a:t>піддерево</a:t>
            </a:r>
            <a:r>
              <a:rPr lang="uk-UA" sz="2200" dirty="0"/>
              <a:t> не приєднується. </a:t>
            </a:r>
            <a:endParaRPr lang="uk-UA" sz="2200" dirty="0" smtClean="0"/>
          </a:p>
          <a:p>
            <a:r>
              <a:rPr lang="uk-UA" sz="2200" dirty="0" smtClean="0"/>
              <a:t>Можна </a:t>
            </a:r>
            <a:r>
              <a:rPr lang="uk-UA" sz="2200" dirty="0"/>
              <a:t>описати це подання за допомогою наступних </a:t>
            </a:r>
            <a:r>
              <a:rPr lang="uk-UA" sz="2200" dirty="0" smtClean="0"/>
              <a:t>процедур:</a:t>
            </a:r>
            <a:endParaRPr lang="uk-UA" sz="22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7123582" y="1298887"/>
            <a:ext cx="4736911" cy="2800767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CC"/>
                </a:solidFill>
              </a:rPr>
              <a:t>(define (entry tree) (car tree))</a:t>
            </a:r>
            <a:endParaRPr lang="uk-UA" sz="2200" dirty="0">
              <a:solidFill>
                <a:srgbClr val="0000CC"/>
              </a:solidFill>
            </a:endParaRPr>
          </a:p>
          <a:p>
            <a:endParaRPr lang="en-US" sz="2200" dirty="0">
              <a:solidFill>
                <a:srgbClr val="0000CC"/>
              </a:solidFill>
            </a:endParaRPr>
          </a:p>
          <a:p>
            <a:r>
              <a:rPr lang="en-US" sz="2200" dirty="0">
                <a:solidFill>
                  <a:srgbClr val="0000CC"/>
                </a:solidFill>
              </a:rPr>
              <a:t>(define (left-branch tree) (</a:t>
            </a:r>
            <a:r>
              <a:rPr lang="en-US" sz="2200" dirty="0" err="1">
                <a:solidFill>
                  <a:srgbClr val="0000CC"/>
                </a:solidFill>
              </a:rPr>
              <a:t>cadr</a:t>
            </a:r>
            <a:r>
              <a:rPr lang="en-US" sz="2200" dirty="0">
                <a:solidFill>
                  <a:srgbClr val="0000CC"/>
                </a:solidFill>
              </a:rPr>
              <a:t> tree))</a:t>
            </a:r>
            <a:endParaRPr lang="uk-UA" sz="2200" dirty="0">
              <a:solidFill>
                <a:srgbClr val="0000CC"/>
              </a:solidFill>
            </a:endParaRPr>
          </a:p>
          <a:p>
            <a:endParaRPr lang="en-US" sz="2200" dirty="0">
              <a:solidFill>
                <a:srgbClr val="0000CC"/>
              </a:solidFill>
            </a:endParaRPr>
          </a:p>
          <a:p>
            <a:r>
              <a:rPr lang="en-US" sz="2200" dirty="0">
                <a:solidFill>
                  <a:srgbClr val="0000CC"/>
                </a:solidFill>
              </a:rPr>
              <a:t>(define (right-branch tree) (</a:t>
            </a:r>
            <a:r>
              <a:rPr lang="en-US" sz="2200" dirty="0" err="1">
                <a:solidFill>
                  <a:srgbClr val="0000CC"/>
                </a:solidFill>
              </a:rPr>
              <a:t>caddr</a:t>
            </a:r>
            <a:r>
              <a:rPr lang="en-US" sz="2200" dirty="0">
                <a:solidFill>
                  <a:srgbClr val="0000CC"/>
                </a:solidFill>
              </a:rPr>
              <a:t> tree))</a:t>
            </a:r>
            <a:endParaRPr lang="uk-UA" sz="2200" dirty="0">
              <a:solidFill>
                <a:srgbClr val="0000CC"/>
              </a:solidFill>
            </a:endParaRPr>
          </a:p>
          <a:p>
            <a:endParaRPr lang="en-US" sz="2200" dirty="0">
              <a:solidFill>
                <a:srgbClr val="0000CC"/>
              </a:solidFill>
            </a:endParaRPr>
          </a:p>
          <a:p>
            <a:r>
              <a:rPr lang="en-US" sz="2200" dirty="0">
                <a:solidFill>
                  <a:srgbClr val="0000CC"/>
                </a:solidFill>
              </a:rPr>
              <a:t>(define (make-tree entry left right)</a:t>
            </a:r>
          </a:p>
          <a:p>
            <a:r>
              <a:rPr lang="uk-UA" sz="2200" dirty="0">
                <a:solidFill>
                  <a:srgbClr val="0000CC"/>
                </a:solidFill>
              </a:rPr>
              <a:t>       </a:t>
            </a:r>
            <a:r>
              <a:rPr lang="en-US" sz="2200" dirty="0">
                <a:solidFill>
                  <a:srgbClr val="0000CC"/>
                </a:solidFill>
              </a:rPr>
              <a:t>(list entry left right))</a:t>
            </a:r>
            <a:endParaRPr lang="uk-UA" sz="2200" dirty="0">
              <a:solidFill>
                <a:srgbClr val="0000CC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500513" y="5249222"/>
            <a:ext cx="5073377" cy="707886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ru-RU" sz="2000" dirty="0">
                <a:solidFill>
                  <a:srgbClr val="0000CC"/>
                </a:solidFill>
              </a:rPr>
              <a:t>(</a:t>
            </a:r>
            <a:r>
              <a:rPr lang="ru-RU" sz="2000" dirty="0" err="1">
                <a:solidFill>
                  <a:srgbClr val="0000CC"/>
                </a:solidFill>
              </a:rPr>
              <a:t>make-tree</a:t>
            </a:r>
            <a:r>
              <a:rPr lang="ru-RU" sz="2000" dirty="0">
                <a:solidFill>
                  <a:srgbClr val="0000CC"/>
                </a:solidFill>
              </a:rPr>
              <a:t> '4 '(2 (1 </a:t>
            </a:r>
            <a:r>
              <a:rPr lang="ru-RU" sz="2000" dirty="0" err="1">
                <a:solidFill>
                  <a:srgbClr val="0000CC"/>
                </a:solidFill>
              </a:rPr>
              <a:t>nil</a:t>
            </a:r>
            <a:r>
              <a:rPr lang="ru-RU" sz="2000" dirty="0">
                <a:solidFill>
                  <a:srgbClr val="0000CC"/>
                </a:solidFill>
              </a:rPr>
              <a:t> </a:t>
            </a:r>
            <a:r>
              <a:rPr lang="ru-RU" sz="2000" dirty="0" err="1">
                <a:solidFill>
                  <a:srgbClr val="0000CC"/>
                </a:solidFill>
              </a:rPr>
              <a:t>nil</a:t>
            </a:r>
            <a:r>
              <a:rPr lang="ru-RU" sz="2000" dirty="0">
                <a:solidFill>
                  <a:srgbClr val="0000CC"/>
                </a:solidFill>
              </a:rPr>
              <a:t>) (3 </a:t>
            </a:r>
            <a:r>
              <a:rPr lang="ru-RU" sz="2000" dirty="0" err="1">
                <a:solidFill>
                  <a:srgbClr val="0000CC"/>
                </a:solidFill>
              </a:rPr>
              <a:t>nil</a:t>
            </a:r>
            <a:r>
              <a:rPr lang="ru-RU" sz="2000" dirty="0">
                <a:solidFill>
                  <a:srgbClr val="0000CC"/>
                </a:solidFill>
              </a:rPr>
              <a:t> </a:t>
            </a:r>
            <a:r>
              <a:rPr lang="ru-RU" sz="2000" dirty="0" err="1">
                <a:solidFill>
                  <a:srgbClr val="0000CC"/>
                </a:solidFill>
              </a:rPr>
              <a:t>nil</a:t>
            </a:r>
            <a:r>
              <a:rPr lang="ru-RU" sz="2000" dirty="0">
                <a:solidFill>
                  <a:srgbClr val="0000CC"/>
                </a:solidFill>
              </a:rPr>
              <a:t>)) '(5 </a:t>
            </a:r>
            <a:r>
              <a:rPr lang="ru-RU" sz="2000" dirty="0" err="1">
                <a:solidFill>
                  <a:srgbClr val="0000CC"/>
                </a:solidFill>
              </a:rPr>
              <a:t>nil</a:t>
            </a:r>
            <a:r>
              <a:rPr lang="ru-RU" sz="2000" dirty="0">
                <a:solidFill>
                  <a:srgbClr val="0000CC"/>
                </a:solidFill>
              </a:rPr>
              <a:t> </a:t>
            </a:r>
            <a:r>
              <a:rPr lang="ru-RU" sz="2000" dirty="0" err="1">
                <a:solidFill>
                  <a:srgbClr val="0000CC"/>
                </a:solidFill>
              </a:rPr>
              <a:t>nil</a:t>
            </a:r>
            <a:r>
              <a:rPr lang="ru-RU" sz="2000" dirty="0">
                <a:solidFill>
                  <a:srgbClr val="0000CC"/>
                </a:solidFill>
              </a:rPr>
              <a:t>) </a:t>
            </a:r>
            <a:r>
              <a:rPr lang="ru-RU" sz="2000" dirty="0" smtClean="0">
                <a:solidFill>
                  <a:srgbClr val="0000CC"/>
                </a:solidFill>
              </a:rPr>
              <a:t>)</a:t>
            </a:r>
          </a:p>
          <a:p>
            <a:r>
              <a:rPr lang="ru-RU" sz="2000" dirty="0">
                <a:solidFill>
                  <a:srgbClr val="FF0000"/>
                </a:solidFill>
              </a:rPr>
              <a:t>(4 (2 (1 </a:t>
            </a:r>
            <a:r>
              <a:rPr lang="ru-RU" sz="2000" dirty="0" err="1">
                <a:solidFill>
                  <a:srgbClr val="FF0000"/>
                </a:solidFill>
              </a:rPr>
              <a:t>nil</a:t>
            </a:r>
            <a:r>
              <a:rPr lang="ru-RU" sz="2000" dirty="0">
                <a:solidFill>
                  <a:srgbClr val="FF0000"/>
                </a:solidFill>
              </a:rPr>
              <a:t> </a:t>
            </a:r>
            <a:r>
              <a:rPr lang="ru-RU" sz="2000" dirty="0" err="1">
                <a:solidFill>
                  <a:srgbClr val="FF0000"/>
                </a:solidFill>
              </a:rPr>
              <a:t>nil</a:t>
            </a:r>
            <a:r>
              <a:rPr lang="ru-RU" sz="2000" dirty="0">
                <a:solidFill>
                  <a:srgbClr val="FF0000"/>
                </a:solidFill>
              </a:rPr>
              <a:t>) (3 </a:t>
            </a:r>
            <a:r>
              <a:rPr lang="ru-RU" sz="2000" dirty="0" err="1">
                <a:solidFill>
                  <a:srgbClr val="FF0000"/>
                </a:solidFill>
              </a:rPr>
              <a:t>nil</a:t>
            </a:r>
            <a:r>
              <a:rPr lang="ru-RU" sz="2000" dirty="0">
                <a:solidFill>
                  <a:srgbClr val="FF0000"/>
                </a:solidFill>
              </a:rPr>
              <a:t> </a:t>
            </a:r>
            <a:r>
              <a:rPr lang="ru-RU" sz="2000" dirty="0" err="1">
                <a:solidFill>
                  <a:srgbClr val="FF0000"/>
                </a:solidFill>
              </a:rPr>
              <a:t>nil</a:t>
            </a:r>
            <a:r>
              <a:rPr lang="ru-RU" sz="2000" dirty="0">
                <a:solidFill>
                  <a:srgbClr val="FF0000"/>
                </a:solidFill>
              </a:rPr>
              <a:t>)) (5 </a:t>
            </a:r>
            <a:r>
              <a:rPr lang="ru-RU" sz="2000" dirty="0" err="1">
                <a:solidFill>
                  <a:srgbClr val="FF0000"/>
                </a:solidFill>
              </a:rPr>
              <a:t>nil</a:t>
            </a:r>
            <a:r>
              <a:rPr lang="ru-RU" sz="2000" dirty="0">
                <a:solidFill>
                  <a:srgbClr val="FF0000"/>
                </a:solidFill>
              </a:rPr>
              <a:t> </a:t>
            </a:r>
            <a:r>
              <a:rPr lang="ru-RU" sz="2000" dirty="0" err="1">
                <a:solidFill>
                  <a:srgbClr val="FF0000"/>
                </a:solidFill>
              </a:rPr>
              <a:t>nil</a:t>
            </a:r>
            <a:r>
              <a:rPr lang="ru-RU" sz="2000" dirty="0" smtClean="0">
                <a:solidFill>
                  <a:srgbClr val="FF0000"/>
                </a:solidFill>
              </a:rPr>
              <a:t>))</a:t>
            </a:r>
            <a:endParaRPr lang="ru-RU" sz="20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229690" y="4751097"/>
            <a:ext cx="242803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200" dirty="0" smtClean="0">
                <a:solidFill>
                  <a:srgbClr val="FF0000"/>
                </a:solidFill>
              </a:rPr>
              <a:t>Виклик процедури</a:t>
            </a:r>
            <a:endParaRPr lang="ru-RU" sz="2200" dirty="0">
              <a:solidFill>
                <a:srgbClr val="FF0000"/>
              </a:solidFill>
            </a:endParaRPr>
          </a:p>
        </p:txBody>
      </p:sp>
      <p:sp>
        <p:nvSpPr>
          <p:cNvPr id="9" name="Стрелка вправо 8"/>
          <p:cNvSpPr/>
          <p:nvPr/>
        </p:nvSpPr>
        <p:spPr>
          <a:xfrm>
            <a:off x="6426283" y="2412668"/>
            <a:ext cx="655093" cy="2866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5026852"/>
      </p:ext>
    </p:extLst>
  </p:cSld>
  <p:clrMapOvr>
    <a:masterClrMapping/>
  </p:clrMapOvr>
  <p:transition>
    <p:fade thruBlk="1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32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2909886" y="1970691"/>
            <a:ext cx="6429375" cy="2462213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CC"/>
                </a:solidFill>
              </a:rPr>
              <a:t>(define (element-of-set? x set)</a:t>
            </a:r>
          </a:p>
          <a:p>
            <a:r>
              <a:rPr lang="uk-UA" sz="2200" dirty="0">
                <a:solidFill>
                  <a:srgbClr val="0000CC"/>
                </a:solidFill>
              </a:rPr>
              <a:t>     </a:t>
            </a:r>
            <a:r>
              <a:rPr lang="en-US" sz="2200" dirty="0">
                <a:solidFill>
                  <a:srgbClr val="0000CC"/>
                </a:solidFill>
              </a:rPr>
              <a:t>(</a:t>
            </a:r>
            <a:r>
              <a:rPr lang="en-US" sz="2200" dirty="0" err="1">
                <a:solidFill>
                  <a:srgbClr val="0000CC"/>
                </a:solidFill>
              </a:rPr>
              <a:t>cond</a:t>
            </a:r>
            <a:r>
              <a:rPr lang="en-US" sz="2200" dirty="0">
                <a:solidFill>
                  <a:srgbClr val="0000CC"/>
                </a:solidFill>
              </a:rPr>
              <a:t> ((null? set) #</a:t>
            </a:r>
            <a:r>
              <a:rPr lang="en-US" sz="2200" dirty="0" smtClean="0">
                <a:solidFill>
                  <a:srgbClr val="0000CC"/>
                </a:solidFill>
              </a:rPr>
              <a:t>f)</a:t>
            </a:r>
            <a:endParaRPr lang="en-US" sz="2200" dirty="0">
              <a:solidFill>
                <a:srgbClr val="0000CC"/>
              </a:solidFill>
            </a:endParaRPr>
          </a:p>
          <a:p>
            <a:r>
              <a:rPr lang="uk-UA" sz="2200" dirty="0">
                <a:solidFill>
                  <a:srgbClr val="0000CC"/>
                </a:solidFill>
              </a:rPr>
              <a:t>                </a:t>
            </a:r>
            <a:r>
              <a:rPr lang="en-US" sz="2200" dirty="0">
                <a:solidFill>
                  <a:srgbClr val="0000CC"/>
                </a:solidFill>
              </a:rPr>
              <a:t>((= x (entry set)) </a:t>
            </a:r>
            <a:r>
              <a:rPr lang="en-US" sz="2200" dirty="0" smtClean="0">
                <a:solidFill>
                  <a:srgbClr val="0000CC"/>
                </a:solidFill>
              </a:rPr>
              <a:t>#t)</a:t>
            </a:r>
            <a:endParaRPr lang="en-US" sz="2200" dirty="0">
              <a:solidFill>
                <a:srgbClr val="0000CC"/>
              </a:solidFill>
            </a:endParaRPr>
          </a:p>
          <a:p>
            <a:r>
              <a:rPr lang="uk-UA" sz="2200" dirty="0">
                <a:solidFill>
                  <a:srgbClr val="0000CC"/>
                </a:solidFill>
              </a:rPr>
              <a:t>                </a:t>
            </a:r>
            <a:r>
              <a:rPr lang="en-US" sz="2200" dirty="0">
                <a:solidFill>
                  <a:srgbClr val="0000CC"/>
                </a:solidFill>
              </a:rPr>
              <a:t>((&lt; x (entry set))</a:t>
            </a:r>
          </a:p>
          <a:p>
            <a:r>
              <a:rPr lang="uk-UA" sz="2200" dirty="0">
                <a:solidFill>
                  <a:srgbClr val="0000CC"/>
                </a:solidFill>
              </a:rPr>
              <a:t>                   </a:t>
            </a:r>
            <a:r>
              <a:rPr lang="en-US" sz="2200" dirty="0">
                <a:solidFill>
                  <a:srgbClr val="0000CC"/>
                </a:solidFill>
              </a:rPr>
              <a:t>(element-of-set? x (left-branch set)))</a:t>
            </a:r>
          </a:p>
          <a:p>
            <a:r>
              <a:rPr lang="uk-UA" sz="2200" dirty="0">
                <a:solidFill>
                  <a:srgbClr val="0000CC"/>
                </a:solidFill>
              </a:rPr>
              <a:t>                </a:t>
            </a:r>
            <a:r>
              <a:rPr lang="en-US" sz="2200" dirty="0">
                <a:solidFill>
                  <a:srgbClr val="0000CC"/>
                </a:solidFill>
              </a:rPr>
              <a:t>((&gt; x (entry set))</a:t>
            </a:r>
          </a:p>
          <a:p>
            <a:r>
              <a:rPr lang="uk-UA" sz="2200" dirty="0">
                <a:solidFill>
                  <a:srgbClr val="0000CC"/>
                </a:solidFill>
              </a:rPr>
              <a:t>                   </a:t>
            </a:r>
            <a:r>
              <a:rPr lang="en-US" sz="2200" dirty="0">
                <a:solidFill>
                  <a:srgbClr val="0000CC"/>
                </a:solidFill>
              </a:rPr>
              <a:t>(element-of-set? x (right-branch set)))))</a:t>
            </a:r>
            <a:endParaRPr lang="uk-UA" sz="2200" dirty="0">
              <a:solidFill>
                <a:srgbClr val="0000CC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525460" y="1"/>
            <a:ext cx="58429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600" b="1" dirty="0">
                <a:solidFill>
                  <a:schemeClr val="bg1"/>
                </a:solidFill>
              </a:rPr>
              <a:t>Множини як бінарні дерева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86603" y="954567"/>
            <a:ext cx="1186863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200" dirty="0" err="1"/>
              <a:t>Запис</a:t>
            </a:r>
            <a:r>
              <a:rPr lang="ru-RU" sz="2200" dirty="0"/>
              <a:t> </a:t>
            </a:r>
            <a:r>
              <a:rPr lang="ru-RU" sz="2200" dirty="0" err="1"/>
              <a:t>процедури</a:t>
            </a:r>
            <a:r>
              <a:rPr lang="ru-RU" sz="2200" dirty="0"/>
              <a:t> </a:t>
            </a:r>
            <a:r>
              <a:rPr lang="ru-RU" sz="2200" dirty="0" err="1">
                <a:solidFill>
                  <a:srgbClr val="0000CC"/>
                </a:solidFill>
              </a:rPr>
              <a:t>element-of-set</a:t>
            </a:r>
            <a:r>
              <a:rPr lang="ru-RU" sz="2200" dirty="0">
                <a:solidFill>
                  <a:srgbClr val="0000CC"/>
                </a:solidFill>
              </a:rPr>
              <a:t>?</a:t>
            </a:r>
            <a:r>
              <a:rPr lang="ru-RU" sz="2200" dirty="0"/>
              <a:t> </a:t>
            </a:r>
            <a:r>
              <a:rPr lang="ru-RU" sz="2200" dirty="0" err="1" smtClean="0"/>
              <a:t>перевірки</a:t>
            </a:r>
            <a:r>
              <a:rPr lang="ru-RU" sz="2200" dirty="0" smtClean="0"/>
              <a:t> на </a:t>
            </a:r>
            <a:r>
              <a:rPr lang="ru-RU" sz="2200" dirty="0" err="1" smtClean="0"/>
              <a:t>приналежність</a:t>
            </a:r>
            <a:r>
              <a:rPr lang="ru-RU" sz="2200" dirty="0" smtClean="0"/>
              <a:t> </a:t>
            </a:r>
            <a:r>
              <a:rPr lang="ru-RU" sz="2200" dirty="0" err="1" smtClean="0"/>
              <a:t>елемента</a:t>
            </a:r>
            <a:r>
              <a:rPr lang="ru-RU" sz="2200" dirty="0" smtClean="0"/>
              <a:t> з </a:t>
            </a:r>
            <a:r>
              <a:rPr lang="ru-RU" sz="2200" dirty="0" err="1"/>
              <a:t>використанням</a:t>
            </a:r>
            <a:r>
              <a:rPr lang="ru-RU" sz="2200" dirty="0"/>
              <a:t> </a:t>
            </a:r>
            <a:r>
              <a:rPr lang="ru-RU" sz="2200" dirty="0" err="1"/>
              <a:t>подання</a:t>
            </a:r>
            <a:r>
              <a:rPr lang="ru-RU" sz="2200" dirty="0"/>
              <a:t> </a:t>
            </a:r>
            <a:r>
              <a:rPr lang="ru-RU" sz="2200" dirty="0" err="1"/>
              <a:t>множин</a:t>
            </a:r>
            <a:r>
              <a:rPr lang="ru-RU" sz="2200" dirty="0"/>
              <a:t> у </a:t>
            </a:r>
            <a:r>
              <a:rPr lang="ru-RU" sz="2200" dirty="0" err="1"/>
              <a:t>вигляді</a:t>
            </a:r>
            <a:r>
              <a:rPr lang="ru-RU" sz="2200" dirty="0"/>
              <a:t> дерева</a:t>
            </a:r>
            <a:r>
              <a:rPr lang="uk-UA" sz="2200" dirty="0"/>
              <a:t>: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747749" y="5248534"/>
            <a:ext cx="6096000" cy="76944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>
            <a:spAutoFit/>
          </a:bodyPr>
          <a:lstStyle/>
          <a:p>
            <a:r>
              <a:rPr lang="ru-RU" sz="2200" dirty="0">
                <a:solidFill>
                  <a:srgbClr val="0000CC"/>
                </a:solidFill>
              </a:rPr>
              <a:t>(</a:t>
            </a:r>
            <a:r>
              <a:rPr lang="ru-RU" sz="2200" dirty="0" err="1">
                <a:solidFill>
                  <a:srgbClr val="0000CC"/>
                </a:solidFill>
              </a:rPr>
              <a:t>define</a:t>
            </a:r>
            <a:r>
              <a:rPr lang="ru-RU" sz="2200" dirty="0">
                <a:solidFill>
                  <a:srgbClr val="0000CC"/>
                </a:solidFill>
              </a:rPr>
              <a:t> </a:t>
            </a:r>
            <a:r>
              <a:rPr lang="ru-RU" sz="2200" dirty="0" err="1">
                <a:solidFill>
                  <a:srgbClr val="0000CC"/>
                </a:solidFill>
              </a:rPr>
              <a:t>set</a:t>
            </a:r>
            <a:r>
              <a:rPr lang="ru-RU" sz="2200" dirty="0">
                <a:solidFill>
                  <a:srgbClr val="0000CC"/>
                </a:solidFill>
              </a:rPr>
              <a:t> '(4 (2 (1 </a:t>
            </a:r>
            <a:r>
              <a:rPr lang="ru-RU" sz="2200" dirty="0" err="1">
                <a:solidFill>
                  <a:srgbClr val="0000CC"/>
                </a:solidFill>
              </a:rPr>
              <a:t>nil</a:t>
            </a:r>
            <a:r>
              <a:rPr lang="ru-RU" sz="2200" dirty="0">
                <a:solidFill>
                  <a:srgbClr val="0000CC"/>
                </a:solidFill>
              </a:rPr>
              <a:t> </a:t>
            </a:r>
            <a:r>
              <a:rPr lang="ru-RU" sz="2200" dirty="0" err="1">
                <a:solidFill>
                  <a:srgbClr val="0000CC"/>
                </a:solidFill>
              </a:rPr>
              <a:t>nil</a:t>
            </a:r>
            <a:r>
              <a:rPr lang="ru-RU" sz="2200" dirty="0">
                <a:solidFill>
                  <a:srgbClr val="0000CC"/>
                </a:solidFill>
              </a:rPr>
              <a:t>) (3 </a:t>
            </a:r>
            <a:r>
              <a:rPr lang="ru-RU" sz="2200" dirty="0" err="1">
                <a:solidFill>
                  <a:srgbClr val="0000CC"/>
                </a:solidFill>
              </a:rPr>
              <a:t>nil</a:t>
            </a:r>
            <a:r>
              <a:rPr lang="ru-RU" sz="2200" dirty="0">
                <a:solidFill>
                  <a:srgbClr val="0000CC"/>
                </a:solidFill>
              </a:rPr>
              <a:t> </a:t>
            </a:r>
            <a:r>
              <a:rPr lang="ru-RU" sz="2200" dirty="0" err="1">
                <a:solidFill>
                  <a:srgbClr val="0000CC"/>
                </a:solidFill>
              </a:rPr>
              <a:t>nil</a:t>
            </a:r>
            <a:r>
              <a:rPr lang="ru-RU" sz="2200" dirty="0">
                <a:solidFill>
                  <a:srgbClr val="0000CC"/>
                </a:solidFill>
              </a:rPr>
              <a:t>)) (5 </a:t>
            </a:r>
            <a:r>
              <a:rPr lang="ru-RU" sz="2200" dirty="0" err="1">
                <a:solidFill>
                  <a:srgbClr val="0000CC"/>
                </a:solidFill>
              </a:rPr>
              <a:t>nil</a:t>
            </a:r>
            <a:r>
              <a:rPr lang="ru-RU" sz="2200" dirty="0">
                <a:solidFill>
                  <a:srgbClr val="0000CC"/>
                </a:solidFill>
              </a:rPr>
              <a:t> </a:t>
            </a:r>
            <a:r>
              <a:rPr lang="ru-RU" sz="2200" dirty="0" err="1">
                <a:solidFill>
                  <a:srgbClr val="0000CC"/>
                </a:solidFill>
              </a:rPr>
              <a:t>nil</a:t>
            </a:r>
            <a:r>
              <a:rPr lang="ru-RU" sz="2200" dirty="0">
                <a:solidFill>
                  <a:srgbClr val="0000CC"/>
                </a:solidFill>
              </a:rPr>
              <a:t>)) )</a:t>
            </a:r>
          </a:p>
          <a:p>
            <a:r>
              <a:rPr lang="ru-RU" sz="2200" dirty="0">
                <a:solidFill>
                  <a:srgbClr val="0000CC"/>
                </a:solidFill>
              </a:rPr>
              <a:t>(</a:t>
            </a:r>
            <a:r>
              <a:rPr lang="ru-RU" sz="2200" dirty="0" err="1">
                <a:solidFill>
                  <a:srgbClr val="0000CC"/>
                </a:solidFill>
              </a:rPr>
              <a:t>element-of-set</a:t>
            </a:r>
            <a:r>
              <a:rPr lang="ru-RU" sz="2200" dirty="0">
                <a:solidFill>
                  <a:srgbClr val="0000CC"/>
                </a:solidFill>
              </a:rPr>
              <a:t>? '1 </a:t>
            </a:r>
            <a:r>
              <a:rPr lang="ru-RU" sz="2200" dirty="0" err="1">
                <a:solidFill>
                  <a:srgbClr val="0000CC"/>
                </a:solidFill>
              </a:rPr>
              <a:t>set</a:t>
            </a:r>
            <a:r>
              <a:rPr lang="ru-RU" sz="2200" dirty="0">
                <a:solidFill>
                  <a:srgbClr val="0000CC"/>
                </a:solidFill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90956" y="4679587"/>
            <a:ext cx="242803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200" dirty="0" smtClean="0">
                <a:solidFill>
                  <a:srgbClr val="FF0000"/>
                </a:solidFill>
              </a:rPr>
              <a:t>Виклик процедури</a:t>
            </a:r>
            <a:endParaRPr lang="ru-RU" sz="2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9871386"/>
      </p:ext>
    </p:extLst>
  </p:cSld>
  <p:clrMapOvr>
    <a:masterClrMapping/>
  </p:clrMapOvr>
  <p:transition>
    <p:fade thruBlk="1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33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0" y="0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600" b="1" dirty="0">
                <a:solidFill>
                  <a:schemeClr val="bg1"/>
                </a:solidFill>
              </a:rPr>
              <a:t>Множини як бінарні дерева. Додавання елементів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36478" y="1044952"/>
            <a:ext cx="528168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uk-UA" sz="2200" dirty="0"/>
              <a:t>Щоб додати об'єкт </a:t>
            </a:r>
            <a:r>
              <a:rPr lang="uk-UA" sz="2200" dirty="0">
                <a:solidFill>
                  <a:srgbClr val="0000CC"/>
                </a:solidFill>
              </a:rPr>
              <a:t>x</a:t>
            </a:r>
            <a:r>
              <a:rPr lang="uk-UA" sz="2200" dirty="0"/>
              <a:t>, треба порівняти його з входом вершини і визначити гілку, до якої треба додати </a:t>
            </a:r>
            <a:r>
              <a:rPr lang="uk-UA" sz="2200" dirty="0" smtClean="0"/>
              <a:t>(</a:t>
            </a:r>
            <a:r>
              <a:rPr lang="uk-UA" sz="2200" dirty="0"/>
              <a:t>до лівої чи правої гілки), а додавши </a:t>
            </a:r>
            <a:r>
              <a:rPr lang="uk-UA" sz="2200" dirty="0">
                <a:solidFill>
                  <a:srgbClr val="0000CC"/>
                </a:solidFill>
              </a:rPr>
              <a:t>x</a:t>
            </a:r>
            <a:r>
              <a:rPr lang="uk-UA" sz="2200" dirty="0"/>
              <a:t> до відповідної гілки, треба з'єднати результат з початковим входом і другий гілкою.</a:t>
            </a:r>
          </a:p>
          <a:p>
            <a:pPr>
              <a:spcAft>
                <a:spcPts val="600"/>
              </a:spcAft>
            </a:pPr>
            <a:r>
              <a:rPr lang="uk-UA" sz="2200" dirty="0"/>
              <a:t>Якщо </a:t>
            </a:r>
            <a:r>
              <a:rPr lang="uk-UA" sz="2200" dirty="0">
                <a:solidFill>
                  <a:srgbClr val="0000CC"/>
                </a:solidFill>
              </a:rPr>
              <a:t>x</a:t>
            </a:r>
            <a:r>
              <a:rPr lang="uk-UA" sz="2200" dirty="0"/>
              <a:t> дорівнює входу, то повертаємо вершину. </a:t>
            </a:r>
          </a:p>
          <a:p>
            <a:pPr>
              <a:spcAft>
                <a:spcPts val="600"/>
              </a:spcAft>
            </a:pPr>
            <a:r>
              <a:rPr lang="uk-UA" sz="2200" dirty="0"/>
              <a:t>Якщо потрібно додати </a:t>
            </a:r>
            <a:r>
              <a:rPr lang="uk-UA" sz="2200" dirty="0">
                <a:solidFill>
                  <a:srgbClr val="0000CC"/>
                </a:solidFill>
              </a:rPr>
              <a:t>x</a:t>
            </a:r>
            <a:r>
              <a:rPr lang="uk-UA" sz="2200" dirty="0"/>
              <a:t> до порожнього </a:t>
            </a:r>
            <a:r>
              <a:rPr lang="uk-UA" sz="2200" dirty="0" smtClean="0"/>
              <a:t>дерев</a:t>
            </a:r>
            <a:r>
              <a:rPr lang="en-US" sz="2200" dirty="0" smtClean="0"/>
              <a:t>f</a:t>
            </a:r>
            <a:r>
              <a:rPr lang="uk-UA" sz="2200" dirty="0" smtClean="0"/>
              <a:t>, </a:t>
            </a:r>
            <a:r>
              <a:rPr lang="uk-UA" sz="2200" dirty="0"/>
              <a:t>породжуємо дерево, яке містить </a:t>
            </a:r>
            <a:r>
              <a:rPr lang="uk-UA" sz="2200" dirty="0">
                <a:solidFill>
                  <a:srgbClr val="0000CC"/>
                </a:solidFill>
              </a:rPr>
              <a:t>x</a:t>
            </a:r>
            <a:r>
              <a:rPr lang="uk-UA" sz="2200" dirty="0"/>
              <a:t> на вході і порожні ліве і праве </a:t>
            </a:r>
            <a:r>
              <a:rPr lang="uk-UA" sz="2200" dirty="0" err="1"/>
              <a:t>піддерева</a:t>
            </a:r>
            <a:r>
              <a:rPr lang="uk-UA" sz="2200" dirty="0"/>
              <a:t>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5800298" y="1044952"/>
            <a:ext cx="5982269" cy="3477875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</a:rPr>
              <a:t>(define (adjoin-set x set)</a:t>
            </a:r>
          </a:p>
          <a:p>
            <a:r>
              <a:rPr lang="uk-UA" sz="2000" dirty="0">
                <a:solidFill>
                  <a:srgbClr val="0000CC"/>
                </a:solidFill>
              </a:rPr>
              <a:t>    </a:t>
            </a:r>
            <a:r>
              <a:rPr lang="en-US" sz="2000" dirty="0">
                <a:solidFill>
                  <a:srgbClr val="0000CC"/>
                </a:solidFill>
              </a:rPr>
              <a:t>(</a:t>
            </a:r>
            <a:r>
              <a:rPr lang="en-US" sz="2000" dirty="0" err="1">
                <a:solidFill>
                  <a:srgbClr val="0000CC"/>
                </a:solidFill>
              </a:rPr>
              <a:t>cond</a:t>
            </a:r>
            <a:r>
              <a:rPr lang="en-US" sz="2000" dirty="0">
                <a:solidFill>
                  <a:srgbClr val="0000CC"/>
                </a:solidFill>
              </a:rPr>
              <a:t> ((null? set) (make-tree x ’() ’()))</a:t>
            </a:r>
          </a:p>
          <a:p>
            <a:r>
              <a:rPr lang="uk-UA" sz="2000" dirty="0">
                <a:solidFill>
                  <a:srgbClr val="0000CC"/>
                </a:solidFill>
              </a:rPr>
              <a:t>               </a:t>
            </a:r>
            <a:r>
              <a:rPr lang="en-US" sz="2000" dirty="0">
                <a:solidFill>
                  <a:srgbClr val="0000CC"/>
                </a:solidFill>
              </a:rPr>
              <a:t>((= x (entry set)) set)</a:t>
            </a:r>
          </a:p>
          <a:p>
            <a:r>
              <a:rPr lang="uk-UA" sz="2000" dirty="0">
                <a:solidFill>
                  <a:srgbClr val="0000CC"/>
                </a:solidFill>
              </a:rPr>
              <a:t>               </a:t>
            </a:r>
            <a:r>
              <a:rPr lang="en-US" sz="2000" dirty="0">
                <a:solidFill>
                  <a:srgbClr val="0000CC"/>
                </a:solidFill>
              </a:rPr>
              <a:t>((&lt; x (entry set))</a:t>
            </a:r>
          </a:p>
          <a:p>
            <a:r>
              <a:rPr lang="uk-UA" sz="2000" dirty="0">
                <a:solidFill>
                  <a:srgbClr val="0000CC"/>
                </a:solidFill>
              </a:rPr>
              <a:t>                 </a:t>
            </a:r>
            <a:r>
              <a:rPr lang="en-US" sz="2000" dirty="0">
                <a:solidFill>
                  <a:srgbClr val="0000CC"/>
                </a:solidFill>
              </a:rPr>
              <a:t>(make-tree (entry set)</a:t>
            </a:r>
          </a:p>
          <a:p>
            <a:r>
              <a:rPr lang="uk-UA" sz="2000" dirty="0">
                <a:solidFill>
                  <a:srgbClr val="0000CC"/>
                </a:solidFill>
              </a:rPr>
              <a:t>                                      </a:t>
            </a:r>
            <a:r>
              <a:rPr lang="en-US" sz="2000" dirty="0">
                <a:solidFill>
                  <a:srgbClr val="0000CC"/>
                </a:solidFill>
              </a:rPr>
              <a:t>(adjoin-set x (left-branch set))</a:t>
            </a:r>
          </a:p>
          <a:p>
            <a:r>
              <a:rPr lang="uk-UA" sz="2000" dirty="0">
                <a:solidFill>
                  <a:srgbClr val="0000CC"/>
                </a:solidFill>
              </a:rPr>
              <a:t>                                      </a:t>
            </a:r>
            <a:r>
              <a:rPr lang="en-US" sz="2000" dirty="0">
                <a:solidFill>
                  <a:srgbClr val="0000CC"/>
                </a:solidFill>
              </a:rPr>
              <a:t>(right-branch set)))</a:t>
            </a:r>
          </a:p>
          <a:p>
            <a:r>
              <a:rPr lang="uk-UA" sz="2000" dirty="0">
                <a:solidFill>
                  <a:srgbClr val="0000CC"/>
                </a:solidFill>
              </a:rPr>
              <a:t>               </a:t>
            </a:r>
            <a:r>
              <a:rPr lang="en-US" sz="2000" dirty="0">
                <a:solidFill>
                  <a:srgbClr val="0000CC"/>
                </a:solidFill>
              </a:rPr>
              <a:t>((&gt; x (entry set))</a:t>
            </a:r>
          </a:p>
          <a:p>
            <a:r>
              <a:rPr lang="uk-UA" sz="2000" dirty="0">
                <a:solidFill>
                  <a:srgbClr val="0000CC"/>
                </a:solidFill>
              </a:rPr>
              <a:t>                 </a:t>
            </a:r>
            <a:r>
              <a:rPr lang="en-US" sz="2000" dirty="0">
                <a:solidFill>
                  <a:srgbClr val="0000CC"/>
                </a:solidFill>
              </a:rPr>
              <a:t>(make-tree (entry set)</a:t>
            </a:r>
          </a:p>
          <a:p>
            <a:r>
              <a:rPr lang="uk-UA" sz="2000" dirty="0">
                <a:solidFill>
                  <a:srgbClr val="0000CC"/>
                </a:solidFill>
              </a:rPr>
              <a:t>                                      </a:t>
            </a:r>
            <a:r>
              <a:rPr lang="en-US" sz="2000" dirty="0">
                <a:solidFill>
                  <a:srgbClr val="0000CC"/>
                </a:solidFill>
              </a:rPr>
              <a:t>(left-branch set)</a:t>
            </a:r>
          </a:p>
          <a:p>
            <a:r>
              <a:rPr lang="uk-UA" sz="2000" dirty="0">
                <a:solidFill>
                  <a:srgbClr val="0000CC"/>
                </a:solidFill>
              </a:rPr>
              <a:t>                                      </a:t>
            </a:r>
            <a:r>
              <a:rPr lang="en-US" sz="2000" dirty="0">
                <a:solidFill>
                  <a:srgbClr val="0000CC"/>
                </a:solidFill>
              </a:rPr>
              <a:t>(adjoin-set x (right-branch set))))))</a:t>
            </a:r>
            <a:endParaRPr lang="uk-UA" sz="20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179547"/>
      </p:ext>
    </p:extLst>
  </p:cSld>
  <p:clrMapOvr>
    <a:masterClrMapping/>
  </p:clrMapOvr>
  <p:transition>
    <p:fade thruBlk="1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34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0" y="926277"/>
            <a:ext cx="4161218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200" dirty="0"/>
              <a:t>Процедура </a:t>
            </a:r>
            <a:r>
              <a:rPr lang="uk-UA" sz="2200" dirty="0" err="1">
                <a:solidFill>
                  <a:srgbClr val="0000CC"/>
                </a:solidFill>
              </a:rPr>
              <a:t>list</a:t>
            </a:r>
            <a:r>
              <a:rPr lang="uk-UA" sz="2200" dirty="0">
                <a:solidFill>
                  <a:srgbClr val="0000CC"/>
                </a:solidFill>
              </a:rPr>
              <a:t>-&gt; </a:t>
            </a:r>
            <a:r>
              <a:rPr lang="uk-UA" sz="2200" dirty="0" err="1">
                <a:solidFill>
                  <a:srgbClr val="0000CC"/>
                </a:solidFill>
              </a:rPr>
              <a:t>tree</a:t>
            </a:r>
            <a:r>
              <a:rPr lang="uk-UA" sz="2200" dirty="0">
                <a:solidFill>
                  <a:srgbClr val="0000CC"/>
                </a:solidFill>
              </a:rPr>
              <a:t> </a:t>
            </a:r>
            <a:r>
              <a:rPr lang="uk-UA" sz="2200" dirty="0"/>
              <a:t>перетворює упорядкований список в збалансоване бінарне дерево. </a:t>
            </a:r>
          </a:p>
          <a:p>
            <a:r>
              <a:rPr lang="uk-UA" sz="2200" dirty="0"/>
              <a:t>Допоміжна </a:t>
            </a:r>
            <a:r>
              <a:rPr lang="uk-UA" sz="2200" dirty="0" smtClean="0"/>
              <a:t>процедура</a:t>
            </a:r>
            <a:endParaRPr lang="en-US" sz="2200" dirty="0" smtClean="0"/>
          </a:p>
          <a:p>
            <a:r>
              <a:rPr lang="uk-UA" sz="2200" dirty="0" smtClean="0"/>
              <a:t> </a:t>
            </a:r>
            <a:r>
              <a:rPr lang="uk-UA" sz="2200" dirty="0" err="1">
                <a:solidFill>
                  <a:srgbClr val="0000CC"/>
                </a:solidFill>
              </a:rPr>
              <a:t>partial-tree</a:t>
            </a:r>
            <a:r>
              <a:rPr lang="uk-UA" sz="2200" dirty="0"/>
              <a:t> приймає в якості аргументів ціле число </a:t>
            </a:r>
            <a:r>
              <a:rPr lang="uk-UA" sz="2200" dirty="0">
                <a:solidFill>
                  <a:srgbClr val="0000CC"/>
                </a:solidFill>
              </a:rPr>
              <a:t>n</a:t>
            </a:r>
            <a:r>
              <a:rPr lang="uk-UA" sz="2200" dirty="0"/>
              <a:t> і список принаймні з </a:t>
            </a:r>
            <a:r>
              <a:rPr lang="uk-UA" sz="2200" dirty="0">
                <a:solidFill>
                  <a:srgbClr val="0000CC"/>
                </a:solidFill>
              </a:rPr>
              <a:t>n</a:t>
            </a:r>
            <a:r>
              <a:rPr lang="uk-UA" sz="2200" dirty="0"/>
              <a:t> елементів, і будує збалансоване дерево з перших </a:t>
            </a:r>
            <a:r>
              <a:rPr lang="en-US" sz="2200" dirty="0">
                <a:solidFill>
                  <a:srgbClr val="0000CC"/>
                </a:solidFill>
              </a:rPr>
              <a:t>n</a:t>
            </a:r>
            <a:r>
              <a:rPr lang="uk-UA" sz="2200" dirty="0"/>
              <a:t> елементів дерева. </a:t>
            </a:r>
            <a:endParaRPr lang="en-US" sz="2200" dirty="0" smtClean="0"/>
          </a:p>
          <a:p>
            <a:r>
              <a:rPr lang="uk-UA" sz="2200" dirty="0" smtClean="0"/>
              <a:t>Результат</a:t>
            </a:r>
            <a:r>
              <a:rPr lang="uk-UA" sz="2200" dirty="0"/>
              <a:t>, який повертає </a:t>
            </a:r>
            <a:endParaRPr lang="en-US" sz="2200" dirty="0" smtClean="0"/>
          </a:p>
          <a:p>
            <a:r>
              <a:rPr lang="uk-UA" sz="2200" dirty="0" err="1" smtClean="0">
                <a:solidFill>
                  <a:srgbClr val="0000CC"/>
                </a:solidFill>
              </a:rPr>
              <a:t>partial-tree</a:t>
            </a:r>
            <a:r>
              <a:rPr lang="uk-UA" sz="2200" dirty="0"/>
              <a:t>, - це пара (побудована через </a:t>
            </a:r>
            <a:r>
              <a:rPr lang="uk-UA" sz="2200" dirty="0" err="1">
                <a:solidFill>
                  <a:srgbClr val="0000CC"/>
                </a:solidFill>
              </a:rPr>
              <a:t>cons</a:t>
            </a:r>
            <a:r>
              <a:rPr lang="uk-UA" sz="2200" dirty="0"/>
              <a:t>), </a:t>
            </a:r>
            <a:r>
              <a:rPr lang="uk-UA" sz="2200" dirty="0" err="1">
                <a:solidFill>
                  <a:srgbClr val="0000CC"/>
                </a:solidFill>
              </a:rPr>
              <a:t>car</a:t>
            </a:r>
            <a:r>
              <a:rPr lang="uk-UA" sz="2200" dirty="0">
                <a:solidFill>
                  <a:srgbClr val="0000CC"/>
                </a:solidFill>
              </a:rPr>
              <a:t> </a:t>
            </a:r>
            <a:r>
              <a:rPr lang="uk-UA" sz="2200" dirty="0"/>
              <a:t>якої є побудоване дерево, а </a:t>
            </a:r>
            <a:r>
              <a:rPr lang="uk-UA" sz="2200" dirty="0" err="1">
                <a:solidFill>
                  <a:srgbClr val="0000CC"/>
                </a:solidFill>
              </a:rPr>
              <a:t>cdr</a:t>
            </a:r>
            <a:r>
              <a:rPr lang="uk-UA" sz="2200" dirty="0">
                <a:solidFill>
                  <a:srgbClr val="0000CC"/>
                </a:solidFill>
              </a:rPr>
              <a:t> </a:t>
            </a:r>
            <a:r>
              <a:rPr lang="uk-UA" sz="2200" dirty="0"/>
              <a:t>- список елементів, які не включені в дерево.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600" b="1" dirty="0">
                <a:solidFill>
                  <a:schemeClr val="bg1"/>
                </a:solidFill>
              </a:rPr>
              <a:t>Перетворення упорядкованого списку у бінарне дерево 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4775368" y="926277"/>
            <a:ext cx="6329361" cy="5632311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</a:rPr>
              <a:t>(define (list-&gt;tree elements)</a:t>
            </a:r>
          </a:p>
          <a:p>
            <a:r>
              <a:rPr lang="uk-UA" sz="2000" dirty="0">
                <a:solidFill>
                  <a:srgbClr val="0000CC"/>
                </a:solidFill>
              </a:rPr>
              <a:t>      </a:t>
            </a:r>
            <a:r>
              <a:rPr lang="en-US" sz="2000" dirty="0">
                <a:solidFill>
                  <a:srgbClr val="0000CC"/>
                </a:solidFill>
              </a:rPr>
              <a:t>(car (partial-tree elements (length elements))))</a:t>
            </a:r>
          </a:p>
          <a:p>
            <a:endParaRPr lang="uk-UA" sz="2000" dirty="0">
              <a:solidFill>
                <a:srgbClr val="0000CC"/>
              </a:solidFill>
            </a:endParaRPr>
          </a:p>
          <a:p>
            <a:r>
              <a:rPr lang="en-US" sz="2000" dirty="0">
                <a:solidFill>
                  <a:srgbClr val="0000CC"/>
                </a:solidFill>
              </a:rPr>
              <a:t>(define (partial-tree </a:t>
            </a:r>
            <a:r>
              <a:rPr lang="en-US" sz="2000" dirty="0" err="1">
                <a:solidFill>
                  <a:srgbClr val="0000CC"/>
                </a:solidFill>
              </a:rPr>
              <a:t>elts</a:t>
            </a:r>
            <a:r>
              <a:rPr lang="en-US" sz="2000" dirty="0">
                <a:solidFill>
                  <a:srgbClr val="0000CC"/>
                </a:solidFill>
              </a:rPr>
              <a:t> n)</a:t>
            </a:r>
          </a:p>
          <a:p>
            <a:r>
              <a:rPr lang="uk-UA" sz="2000" dirty="0">
                <a:solidFill>
                  <a:srgbClr val="0000CC"/>
                </a:solidFill>
              </a:rPr>
              <a:t>   </a:t>
            </a:r>
            <a:r>
              <a:rPr lang="en-US" sz="2000" dirty="0">
                <a:solidFill>
                  <a:srgbClr val="0000CC"/>
                </a:solidFill>
              </a:rPr>
              <a:t>(if (= n 0)</a:t>
            </a:r>
          </a:p>
          <a:p>
            <a:r>
              <a:rPr lang="uk-UA" sz="2000" dirty="0">
                <a:solidFill>
                  <a:srgbClr val="0000CC"/>
                </a:solidFill>
              </a:rPr>
              <a:t>       </a:t>
            </a:r>
            <a:r>
              <a:rPr lang="en-US" sz="2000" dirty="0">
                <a:solidFill>
                  <a:srgbClr val="0000CC"/>
                </a:solidFill>
              </a:rPr>
              <a:t>(cons ’() </a:t>
            </a:r>
            <a:r>
              <a:rPr lang="en-US" sz="2000" dirty="0" err="1">
                <a:solidFill>
                  <a:srgbClr val="0000CC"/>
                </a:solidFill>
              </a:rPr>
              <a:t>elts</a:t>
            </a:r>
            <a:r>
              <a:rPr lang="en-US" sz="2000" dirty="0">
                <a:solidFill>
                  <a:srgbClr val="0000CC"/>
                </a:solidFill>
              </a:rPr>
              <a:t>)</a:t>
            </a:r>
          </a:p>
          <a:p>
            <a:r>
              <a:rPr lang="uk-UA" sz="2000" dirty="0">
                <a:solidFill>
                  <a:srgbClr val="0000CC"/>
                </a:solidFill>
              </a:rPr>
              <a:t>       </a:t>
            </a:r>
            <a:r>
              <a:rPr lang="en-US" sz="2000" dirty="0">
                <a:solidFill>
                  <a:srgbClr val="0000CC"/>
                </a:solidFill>
              </a:rPr>
              <a:t>(let ((left-size (quotient (- n 1) 2)))</a:t>
            </a:r>
          </a:p>
          <a:p>
            <a:r>
              <a:rPr lang="uk-UA" sz="2000" dirty="0">
                <a:solidFill>
                  <a:srgbClr val="0000CC"/>
                </a:solidFill>
              </a:rPr>
              <a:t>          </a:t>
            </a:r>
            <a:r>
              <a:rPr lang="en-US" sz="2000" dirty="0">
                <a:solidFill>
                  <a:srgbClr val="0000CC"/>
                </a:solidFill>
              </a:rPr>
              <a:t>(let ((left-result (partial-tree </a:t>
            </a:r>
            <a:r>
              <a:rPr lang="en-US" sz="2000" dirty="0" err="1">
                <a:solidFill>
                  <a:srgbClr val="0000CC"/>
                </a:solidFill>
              </a:rPr>
              <a:t>elts</a:t>
            </a:r>
            <a:r>
              <a:rPr lang="en-US" sz="2000" dirty="0">
                <a:solidFill>
                  <a:srgbClr val="0000CC"/>
                </a:solidFill>
              </a:rPr>
              <a:t> left-size)))</a:t>
            </a:r>
          </a:p>
          <a:p>
            <a:r>
              <a:rPr lang="uk-UA" sz="2000" dirty="0">
                <a:solidFill>
                  <a:srgbClr val="0000CC"/>
                </a:solidFill>
              </a:rPr>
              <a:t>              </a:t>
            </a:r>
            <a:r>
              <a:rPr lang="en-US" sz="2000" dirty="0">
                <a:solidFill>
                  <a:srgbClr val="0000CC"/>
                </a:solidFill>
              </a:rPr>
              <a:t>(let ((left-tree (car left-result))</a:t>
            </a:r>
          </a:p>
          <a:p>
            <a:r>
              <a:rPr lang="uk-UA" sz="2000" dirty="0">
                <a:solidFill>
                  <a:srgbClr val="0000CC"/>
                </a:solidFill>
              </a:rPr>
              <a:t>                     </a:t>
            </a:r>
            <a:r>
              <a:rPr lang="en-US" sz="2000" dirty="0">
                <a:solidFill>
                  <a:srgbClr val="0000CC"/>
                </a:solidFill>
              </a:rPr>
              <a:t>(non-left-</a:t>
            </a:r>
            <a:r>
              <a:rPr lang="en-US" sz="2000" dirty="0" err="1">
                <a:solidFill>
                  <a:srgbClr val="0000CC"/>
                </a:solidFill>
              </a:rPr>
              <a:t>elts</a:t>
            </a:r>
            <a:r>
              <a:rPr lang="en-US" sz="2000" dirty="0">
                <a:solidFill>
                  <a:srgbClr val="0000CC"/>
                </a:solidFill>
              </a:rPr>
              <a:t> (</a:t>
            </a:r>
            <a:r>
              <a:rPr lang="en-US" sz="2000" dirty="0" err="1">
                <a:solidFill>
                  <a:srgbClr val="0000CC"/>
                </a:solidFill>
              </a:rPr>
              <a:t>cdr</a:t>
            </a:r>
            <a:r>
              <a:rPr lang="en-US" sz="2000" dirty="0">
                <a:solidFill>
                  <a:srgbClr val="0000CC"/>
                </a:solidFill>
              </a:rPr>
              <a:t> left-result))</a:t>
            </a:r>
          </a:p>
          <a:p>
            <a:r>
              <a:rPr lang="uk-UA" sz="2000" dirty="0">
                <a:solidFill>
                  <a:srgbClr val="0000CC"/>
                </a:solidFill>
              </a:rPr>
              <a:t>                     </a:t>
            </a:r>
            <a:r>
              <a:rPr lang="en-US" sz="2000" dirty="0">
                <a:solidFill>
                  <a:srgbClr val="0000CC"/>
                </a:solidFill>
              </a:rPr>
              <a:t>(right-size (- n (+ left-size 1))))</a:t>
            </a:r>
          </a:p>
          <a:p>
            <a:r>
              <a:rPr lang="uk-UA" sz="2000" dirty="0">
                <a:solidFill>
                  <a:srgbClr val="0000CC"/>
                </a:solidFill>
              </a:rPr>
              <a:t>                 </a:t>
            </a:r>
            <a:r>
              <a:rPr lang="en-US" sz="2000" dirty="0">
                <a:solidFill>
                  <a:srgbClr val="0000CC"/>
                </a:solidFill>
              </a:rPr>
              <a:t>(let ((this-entry (car non-left-</a:t>
            </a:r>
            <a:r>
              <a:rPr lang="en-US" sz="2000" dirty="0" err="1">
                <a:solidFill>
                  <a:srgbClr val="0000CC"/>
                </a:solidFill>
              </a:rPr>
              <a:t>elts</a:t>
            </a:r>
            <a:r>
              <a:rPr lang="en-US" sz="2000" dirty="0">
                <a:solidFill>
                  <a:srgbClr val="0000CC"/>
                </a:solidFill>
              </a:rPr>
              <a:t>))</a:t>
            </a:r>
          </a:p>
          <a:p>
            <a:r>
              <a:rPr lang="uk-UA" sz="2000" dirty="0">
                <a:solidFill>
                  <a:srgbClr val="0000CC"/>
                </a:solidFill>
              </a:rPr>
              <a:t>                        </a:t>
            </a:r>
            <a:r>
              <a:rPr lang="en-US" sz="2000" dirty="0">
                <a:solidFill>
                  <a:srgbClr val="0000CC"/>
                </a:solidFill>
              </a:rPr>
              <a:t>(right-result (partial-tree (</a:t>
            </a:r>
            <a:r>
              <a:rPr lang="en-US" sz="2000" dirty="0" err="1">
                <a:solidFill>
                  <a:srgbClr val="0000CC"/>
                </a:solidFill>
              </a:rPr>
              <a:t>cdr</a:t>
            </a:r>
            <a:r>
              <a:rPr lang="en-US" sz="2000" dirty="0">
                <a:solidFill>
                  <a:srgbClr val="0000CC"/>
                </a:solidFill>
              </a:rPr>
              <a:t> non-left-</a:t>
            </a:r>
            <a:r>
              <a:rPr lang="en-US" sz="2000" dirty="0" err="1">
                <a:solidFill>
                  <a:srgbClr val="0000CC"/>
                </a:solidFill>
              </a:rPr>
              <a:t>elts</a:t>
            </a:r>
            <a:r>
              <a:rPr lang="en-US" sz="2000" dirty="0">
                <a:solidFill>
                  <a:srgbClr val="0000CC"/>
                </a:solidFill>
              </a:rPr>
              <a:t>)</a:t>
            </a:r>
          </a:p>
          <a:p>
            <a:r>
              <a:rPr lang="uk-UA" sz="2000" dirty="0">
                <a:solidFill>
                  <a:srgbClr val="0000CC"/>
                </a:solidFill>
              </a:rPr>
              <a:t>                                                                     </a:t>
            </a:r>
            <a:r>
              <a:rPr lang="en-US" sz="2000" dirty="0">
                <a:solidFill>
                  <a:srgbClr val="0000CC"/>
                </a:solidFill>
              </a:rPr>
              <a:t>right-size)))</a:t>
            </a:r>
          </a:p>
          <a:p>
            <a:r>
              <a:rPr lang="uk-UA" sz="2000" dirty="0">
                <a:solidFill>
                  <a:srgbClr val="0000CC"/>
                </a:solidFill>
              </a:rPr>
              <a:t>                   </a:t>
            </a:r>
            <a:r>
              <a:rPr lang="en-US" sz="2000" dirty="0">
                <a:solidFill>
                  <a:srgbClr val="0000CC"/>
                </a:solidFill>
              </a:rPr>
              <a:t>(let ((right-tree (car right-result))</a:t>
            </a:r>
          </a:p>
          <a:p>
            <a:r>
              <a:rPr lang="uk-UA" sz="2000" dirty="0">
                <a:solidFill>
                  <a:srgbClr val="0000CC"/>
                </a:solidFill>
              </a:rPr>
              <a:t>                          </a:t>
            </a:r>
            <a:r>
              <a:rPr lang="en-US" sz="2000" dirty="0">
                <a:solidFill>
                  <a:srgbClr val="0000CC"/>
                </a:solidFill>
              </a:rPr>
              <a:t>(remaining-</a:t>
            </a:r>
            <a:r>
              <a:rPr lang="en-US" sz="2000" dirty="0" err="1">
                <a:solidFill>
                  <a:srgbClr val="0000CC"/>
                </a:solidFill>
              </a:rPr>
              <a:t>elts</a:t>
            </a:r>
            <a:r>
              <a:rPr lang="en-US" sz="2000" dirty="0">
                <a:solidFill>
                  <a:srgbClr val="0000CC"/>
                </a:solidFill>
              </a:rPr>
              <a:t> (</a:t>
            </a:r>
            <a:r>
              <a:rPr lang="en-US" sz="2000" dirty="0" err="1">
                <a:solidFill>
                  <a:srgbClr val="0000CC"/>
                </a:solidFill>
              </a:rPr>
              <a:t>cdr</a:t>
            </a:r>
            <a:r>
              <a:rPr lang="en-US" sz="2000" dirty="0">
                <a:solidFill>
                  <a:srgbClr val="0000CC"/>
                </a:solidFill>
              </a:rPr>
              <a:t> right-result)))</a:t>
            </a:r>
          </a:p>
          <a:p>
            <a:r>
              <a:rPr lang="uk-UA" sz="2000" dirty="0">
                <a:solidFill>
                  <a:srgbClr val="0000CC"/>
                </a:solidFill>
              </a:rPr>
              <a:t>                     </a:t>
            </a:r>
            <a:r>
              <a:rPr lang="en-US" sz="2000" dirty="0">
                <a:solidFill>
                  <a:srgbClr val="0000CC"/>
                </a:solidFill>
              </a:rPr>
              <a:t>(cons (make-tree this-entry left-tree right-tree)</a:t>
            </a:r>
          </a:p>
          <a:p>
            <a:r>
              <a:rPr lang="uk-UA" sz="2000" dirty="0">
                <a:solidFill>
                  <a:srgbClr val="0000CC"/>
                </a:solidFill>
              </a:rPr>
              <a:t>                                </a:t>
            </a:r>
            <a:r>
              <a:rPr lang="en-US" sz="2000" dirty="0">
                <a:solidFill>
                  <a:srgbClr val="0000CC"/>
                </a:solidFill>
              </a:rPr>
              <a:t>remaining-</a:t>
            </a:r>
            <a:r>
              <a:rPr lang="en-US" sz="2000" dirty="0" err="1">
                <a:solidFill>
                  <a:srgbClr val="0000CC"/>
                </a:solidFill>
              </a:rPr>
              <a:t>elts</a:t>
            </a:r>
            <a:r>
              <a:rPr lang="en-US" sz="2000" dirty="0">
                <a:solidFill>
                  <a:srgbClr val="0000CC"/>
                </a:solidFill>
              </a:rPr>
              <a:t>))))))))</a:t>
            </a:r>
            <a:endParaRPr lang="uk-UA" sz="20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458700"/>
      </p:ext>
    </p:extLst>
  </p:cSld>
  <p:clrMapOvr>
    <a:masterClrMapping/>
  </p:clrMapOvr>
  <p:transition>
    <p:fade thruBlk="1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35</a:t>
            </a:fld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600" b="1" dirty="0">
                <a:solidFill>
                  <a:schemeClr val="bg1"/>
                </a:solidFill>
              </a:rPr>
              <a:t>Перетворення упорядкованого списку у бінарне дерево 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58380" y="1049137"/>
            <a:ext cx="5419510" cy="2862322"/>
          </a:xfrm>
          <a:prstGeom prst="rect">
            <a:avLst/>
          </a:prstGeom>
          <a:solidFill>
            <a:schemeClr val="bg1"/>
          </a:solidFill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</a:rPr>
              <a:t>(define (entry tree) (car tree))</a:t>
            </a:r>
          </a:p>
          <a:p>
            <a:r>
              <a:rPr lang="en-US" sz="2000" dirty="0" smtClean="0">
                <a:solidFill>
                  <a:srgbClr val="0000CC"/>
                </a:solidFill>
              </a:rPr>
              <a:t>(</a:t>
            </a:r>
            <a:r>
              <a:rPr lang="en-US" sz="2000" dirty="0">
                <a:solidFill>
                  <a:srgbClr val="0000CC"/>
                </a:solidFill>
              </a:rPr>
              <a:t>define (left-branch tree) (</a:t>
            </a:r>
            <a:r>
              <a:rPr lang="en-US" sz="2000" dirty="0" err="1">
                <a:solidFill>
                  <a:srgbClr val="0000CC"/>
                </a:solidFill>
              </a:rPr>
              <a:t>cadr</a:t>
            </a:r>
            <a:r>
              <a:rPr lang="en-US" sz="2000" dirty="0">
                <a:solidFill>
                  <a:srgbClr val="0000CC"/>
                </a:solidFill>
              </a:rPr>
              <a:t> tree))</a:t>
            </a:r>
          </a:p>
          <a:p>
            <a:r>
              <a:rPr lang="en-US" sz="2000" dirty="0" smtClean="0">
                <a:solidFill>
                  <a:srgbClr val="0000CC"/>
                </a:solidFill>
              </a:rPr>
              <a:t>(</a:t>
            </a:r>
            <a:r>
              <a:rPr lang="en-US" sz="2000" dirty="0">
                <a:solidFill>
                  <a:srgbClr val="0000CC"/>
                </a:solidFill>
              </a:rPr>
              <a:t>define (right-branch tree) (</a:t>
            </a:r>
            <a:r>
              <a:rPr lang="en-US" sz="2000" dirty="0" err="1">
                <a:solidFill>
                  <a:srgbClr val="0000CC"/>
                </a:solidFill>
              </a:rPr>
              <a:t>caddr</a:t>
            </a:r>
            <a:r>
              <a:rPr lang="en-US" sz="2000" dirty="0">
                <a:solidFill>
                  <a:srgbClr val="0000CC"/>
                </a:solidFill>
              </a:rPr>
              <a:t> tree))</a:t>
            </a:r>
          </a:p>
          <a:p>
            <a:r>
              <a:rPr lang="en-US" sz="2000" dirty="0" smtClean="0">
                <a:solidFill>
                  <a:srgbClr val="0000CC"/>
                </a:solidFill>
              </a:rPr>
              <a:t>(</a:t>
            </a:r>
            <a:r>
              <a:rPr lang="en-US" sz="2000" dirty="0">
                <a:solidFill>
                  <a:srgbClr val="0000CC"/>
                </a:solidFill>
              </a:rPr>
              <a:t>define (make-tree entry left right)</a:t>
            </a:r>
          </a:p>
          <a:p>
            <a:r>
              <a:rPr lang="en-US" sz="2000" dirty="0">
                <a:solidFill>
                  <a:srgbClr val="0000CC"/>
                </a:solidFill>
              </a:rPr>
              <a:t>       (list entry left right</a:t>
            </a:r>
            <a:r>
              <a:rPr lang="en-US" sz="2000" dirty="0" smtClean="0">
                <a:solidFill>
                  <a:srgbClr val="0000CC"/>
                </a:solidFill>
              </a:rPr>
              <a:t>))</a:t>
            </a:r>
          </a:p>
          <a:p>
            <a:r>
              <a:rPr lang="en-US" sz="2000" dirty="0" smtClean="0">
                <a:solidFill>
                  <a:srgbClr val="0000CC"/>
                </a:solidFill>
              </a:rPr>
              <a:t>;=====================================</a:t>
            </a:r>
            <a:endParaRPr lang="en-US" sz="2000" dirty="0">
              <a:solidFill>
                <a:srgbClr val="0000CC"/>
              </a:solidFill>
            </a:endParaRPr>
          </a:p>
          <a:p>
            <a:r>
              <a:rPr lang="en-US" sz="2000" dirty="0" smtClean="0">
                <a:solidFill>
                  <a:srgbClr val="0000CC"/>
                </a:solidFill>
              </a:rPr>
              <a:t>(</a:t>
            </a:r>
            <a:r>
              <a:rPr lang="en-US" sz="2000" dirty="0">
                <a:solidFill>
                  <a:srgbClr val="0000CC"/>
                </a:solidFill>
              </a:rPr>
              <a:t>define (list-&gt;tree elements)</a:t>
            </a:r>
          </a:p>
          <a:p>
            <a:r>
              <a:rPr lang="uk-UA" sz="2000" dirty="0">
                <a:solidFill>
                  <a:srgbClr val="0000CC"/>
                </a:solidFill>
              </a:rPr>
              <a:t>      </a:t>
            </a:r>
            <a:r>
              <a:rPr lang="en-US" sz="2000" dirty="0">
                <a:solidFill>
                  <a:srgbClr val="0000CC"/>
                </a:solidFill>
              </a:rPr>
              <a:t>(car (</a:t>
            </a:r>
            <a:r>
              <a:rPr lang="en-US" sz="2000" b="1" dirty="0">
                <a:solidFill>
                  <a:srgbClr val="0000CC"/>
                </a:solidFill>
              </a:rPr>
              <a:t>partial-tree </a:t>
            </a:r>
            <a:r>
              <a:rPr lang="en-US" sz="2000" dirty="0">
                <a:solidFill>
                  <a:srgbClr val="0000CC"/>
                </a:solidFill>
              </a:rPr>
              <a:t>elements (length elements))))</a:t>
            </a:r>
          </a:p>
          <a:p>
            <a:endParaRPr lang="uk-UA" sz="2000" dirty="0">
              <a:solidFill>
                <a:srgbClr val="0000CC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595582" y="1049137"/>
            <a:ext cx="6292206" cy="4708981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</a:rPr>
              <a:t>(define (</a:t>
            </a:r>
            <a:r>
              <a:rPr lang="en-US" sz="2000" b="1" dirty="0">
                <a:solidFill>
                  <a:srgbClr val="0000CC"/>
                </a:solidFill>
              </a:rPr>
              <a:t>partial-tree</a:t>
            </a:r>
            <a:r>
              <a:rPr lang="en-US" sz="2000" dirty="0">
                <a:solidFill>
                  <a:srgbClr val="0000CC"/>
                </a:solidFill>
              </a:rPr>
              <a:t> </a:t>
            </a:r>
            <a:r>
              <a:rPr lang="en-US" sz="2000" dirty="0" err="1">
                <a:solidFill>
                  <a:srgbClr val="0000CC"/>
                </a:solidFill>
              </a:rPr>
              <a:t>elts</a:t>
            </a:r>
            <a:r>
              <a:rPr lang="en-US" sz="2000" dirty="0">
                <a:solidFill>
                  <a:srgbClr val="0000CC"/>
                </a:solidFill>
              </a:rPr>
              <a:t> n)</a:t>
            </a:r>
          </a:p>
          <a:p>
            <a:r>
              <a:rPr lang="en-US" sz="2000" dirty="0">
                <a:solidFill>
                  <a:srgbClr val="0000CC"/>
                </a:solidFill>
              </a:rPr>
              <a:t>   (if (= n 0)</a:t>
            </a:r>
          </a:p>
          <a:p>
            <a:r>
              <a:rPr lang="en-US" sz="2000" dirty="0">
                <a:solidFill>
                  <a:srgbClr val="0000CC"/>
                </a:solidFill>
              </a:rPr>
              <a:t>       (cons ’() </a:t>
            </a:r>
            <a:r>
              <a:rPr lang="en-US" sz="2000" dirty="0" err="1">
                <a:solidFill>
                  <a:srgbClr val="0000CC"/>
                </a:solidFill>
              </a:rPr>
              <a:t>elts</a:t>
            </a:r>
            <a:r>
              <a:rPr lang="en-US" sz="2000" dirty="0">
                <a:solidFill>
                  <a:srgbClr val="0000CC"/>
                </a:solidFill>
              </a:rPr>
              <a:t>)</a:t>
            </a:r>
          </a:p>
          <a:p>
            <a:r>
              <a:rPr lang="en-US" sz="2000" dirty="0">
                <a:solidFill>
                  <a:srgbClr val="0000CC"/>
                </a:solidFill>
              </a:rPr>
              <a:t>       (let ((left-size (quotient (- n 1) 2)))</a:t>
            </a:r>
          </a:p>
          <a:p>
            <a:r>
              <a:rPr lang="en-US" sz="2000" dirty="0">
                <a:solidFill>
                  <a:srgbClr val="0000CC"/>
                </a:solidFill>
              </a:rPr>
              <a:t>          (let ((left-result (partial-tree </a:t>
            </a:r>
            <a:r>
              <a:rPr lang="en-US" sz="2000" dirty="0" err="1">
                <a:solidFill>
                  <a:srgbClr val="0000CC"/>
                </a:solidFill>
              </a:rPr>
              <a:t>elts</a:t>
            </a:r>
            <a:r>
              <a:rPr lang="en-US" sz="2000" dirty="0">
                <a:solidFill>
                  <a:srgbClr val="0000CC"/>
                </a:solidFill>
              </a:rPr>
              <a:t> left-size)))</a:t>
            </a:r>
          </a:p>
          <a:p>
            <a:r>
              <a:rPr lang="en-US" sz="2000" dirty="0">
                <a:solidFill>
                  <a:srgbClr val="0000CC"/>
                </a:solidFill>
              </a:rPr>
              <a:t>              (let ((left-tree (car left-result))</a:t>
            </a:r>
          </a:p>
          <a:p>
            <a:r>
              <a:rPr lang="en-US" sz="2000" dirty="0">
                <a:solidFill>
                  <a:srgbClr val="0000CC"/>
                </a:solidFill>
              </a:rPr>
              <a:t>                     (non-left-</a:t>
            </a:r>
            <a:r>
              <a:rPr lang="en-US" sz="2000" dirty="0" err="1">
                <a:solidFill>
                  <a:srgbClr val="0000CC"/>
                </a:solidFill>
              </a:rPr>
              <a:t>elts</a:t>
            </a:r>
            <a:r>
              <a:rPr lang="en-US" sz="2000" dirty="0">
                <a:solidFill>
                  <a:srgbClr val="0000CC"/>
                </a:solidFill>
              </a:rPr>
              <a:t> (</a:t>
            </a:r>
            <a:r>
              <a:rPr lang="en-US" sz="2000" dirty="0" err="1">
                <a:solidFill>
                  <a:srgbClr val="0000CC"/>
                </a:solidFill>
              </a:rPr>
              <a:t>cdr</a:t>
            </a:r>
            <a:r>
              <a:rPr lang="en-US" sz="2000" dirty="0">
                <a:solidFill>
                  <a:srgbClr val="0000CC"/>
                </a:solidFill>
              </a:rPr>
              <a:t> left-result))</a:t>
            </a:r>
          </a:p>
          <a:p>
            <a:r>
              <a:rPr lang="en-US" sz="2000" dirty="0">
                <a:solidFill>
                  <a:srgbClr val="0000CC"/>
                </a:solidFill>
              </a:rPr>
              <a:t>                     (right-size (- n (+ left-size 1))))</a:t>
            </a:r>
          </a:p>
          <a:p>
            <a:r>
              <a:rPr lang="en-US" sz="2000" dirty="0">
                <a:solidFill>
                  <a:srgbClr val="0000CC"/>
                </a:solidFill>
              </a:rPr>
              <a:t>                 (let ((this-entry (car non-left-</a:t>
            </a:r>
            <a:r>
              <a:rPr lang="en-US" sz="2000" dirty="0" err="1">
                <a:solidFill>
                  <a:srgbClr val="0000CC"/>
                </a:solidFill>
              </a:rPr>
              <a:t>elts</a:t>
            </a:r>
            <a:r>
              <a:rPr lang="en-US" sz="2000" dirty="0">
                <a:solidFill>
                  <a:srgbClr val="0000CC"/>
                </a:solidFill>
              </a:rPr>
              <a:t>))</a:t>
            </a:r>
          </a:p>
          <a:p>
            <a:r>
              <a:rPr lang="en-US" sz="2000" dirty="0">
                <a:solidFill>
                  <a:srgbClr val="0000CC"/>
                </a:solidFill>
              </a:rPr>
              <a:t>                        (right-result (partial-tree (</a:t>
            </a:r>
            <a:r>
              <a:rPr lang="en-US" sz="2000" dirty="0" err="1">
                <a:solidFill>
                  <a:srgbClr val="0000CC"/>
                </a:solidFill>
              </a:rPr>
              <a:t>cdr</a:t>
            </a:r>
            <a:r>
              <a:rPr lang="en-US" sz="2000" dirty="0">
                <a:solidFill>
                  <a:srgbClr val="0000CC"/>
                </a:solidFill>
              </a:rPr>
              <a:t> non-left-</a:t>
            </a:r>
            <a:r>
              <a:rPr lang="en-US" sz="2000" dirty="0" err="1">
                <a:solidFill>
                  <a:srgbClr val="0000CC"/>
                </a:solidFill>
              </a:rPr>
              <a:t>elts</a:t>
            </a:r>
            <a:r>
              <a:rPr lang="en-US" sz="2000" dirty="0">
                <a:solidFill>
                  <a:srgbClr val="0000CC"/>
                </a:solidFill>
              </a:rPr>
              <a:t>)</a:t>
            </a:r>
          </a:p>
          <a:p>
            <a:r>
              <a:rPr lang="en-US" sz="2000" dirty="0">
                <a:solidFill>
                  <a:srgbClr val="0000CC"/>
                </a:solidFill>
              </a:rPr>
              <a:t>                                                                     right-size)))</a:t>
            </a:r>
          </a:p>
          <a:p>
            <a:r>
              <a:rPr lang="en-US" sz="2000" dirty="0">
                <a:solidFill>
                  <a:srgbClr val="0000CC"/>
                </a:solidFill>
              </a:rPr>
              <a:t>                   (let ((right-tree (car right-result))</a:t>
            </a:r>
          </a:p>
          <a:p>
            <a:r>
              <a:rPr lang="en-US" sz="2000" dirty="0">
                <a:solidFill>
                  <a:srgbClr val="0000CC"/>
                </a:solidFill>
              </a:rPr>
              <a:t>                          (remaining-</a:t>
            </a:r>
            <a:r>
              <a:rPr lang="en-US" sz="2000" dirty="0" err="1">
                <a:solidFill>
                  <a:srgbClr val="0000CC"/>
                </a:solidFill>
              </a:rPr>
              <a:t>elts</a:t>
            </a:r>
            <a:r>
              <a:rPr lang="en-US" sz="2000" dirty="0">
                <a:solidFill>
                  <a:srgbClr val="0000CC"/>
                </a:solidFill>
              </a:rPr>
              <a:t> (</a:t>
            </a:r>
            <a:r>
              <a:rPr lang="en-US" sz="2000" dirty="0" err="1">
                <a:solidFill>
                  <a:srgbClr val="0000CC"/>
                </a:solidFill>
              </a:rPr>
              <a:t>cdr</a:t>
            </a:r>
            <a:r>
              <a:rPr lang="en-US" sz="2000" dirty="0">
                <a:solidFill>
                  <a:srgbClr val="0000CC"/>
                </a:solidFill>
              </a:rPr>
              <a:t> right-result)))</a:t>
            </a:r>
          </a:p>
          <a:p>
            <a:r>
              <a:rPr lang="en-US" sz="2000" dirty="0">
                <a:solidFill>
                  <a:srgbClr val="0000CC"/>
                </a:solidFill>
              </a:rPr>
              <a:t>                     (cons (make-tree this-entry left-tree right-tree)</a:t>
            </a:r>
          </a:p>
          <a:p>
            <a:r>
              <a:rPr lang="en-US" sz="2000" dirty="0">
                <a:solidFill>
                  <a:srgbClr val="0000CC"/>
                </a:solidFill>
              </a:rPr>
              <a:t>                                remaining-</a:t>
            </a:r>
            <a:r>
              <a:rPr lang="en-US" sz="2000" dirty="0" err="1">
                <a:solidFill>
                  <a:srgbClr val="0000CC"/>
                </a:solidFill>
              </a:rPr>
              <a:t>elts</a:t>
            </a:r>
            <a:r>
              <a:rPr lang="en-US" sz="2000" dirty="0">
                <a:solidFill>
                  <a:srgbClr val="0000CC"/>
                </a:solidFill>
              </a:rPr>
              <a:t>))))))))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937671" y="5204319"/>
            <a:ext cx="3660925" cy="707886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</a:rPr>
              <a:t>(list-&gt;tree '(1 2 3 4 5</a:t>
            </a:r>
            <a:r>
              <a:rPr lang="en-US" sz="2000" dirty="0" smtClean="0">
                <a:solidFill>
                  <a:srgbClr val="0000CC"/>
                </a:solidFill>
              </a:rPr>
              <a:t>))</a:t>
            </a:r>
          </a:p>
          <a:p>
            <a:r>
              <a:rPr lang="ru-RU" sz="2000" dirty="0">
                <a:solidFill>
                  <a:srgbClr val="FF0000"/>
                </a:solidFill>
              </a:rPr>
              <a:t>(3 (1 () (2 () ())) (4 () (5 () ())))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54116" y="4519417"/>
            <a:ext cx="242803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200" dirty="0" smtClean="0">
                <a:solidFill>
                  <a:srgbClr val="FF0000"/>
                </a:solidFill>
              </a:rPr>
              <a:t>Виклик процедури</a:t>
            </a:r>
            <a:endParaRPr lang="ru-RU" sz="2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019233"/>
      </p:ext>
    </p:extLst>
  </p:cSld>
  <p:clrMapOvr>
    <a:masterClrMapping/>
  </p:clrMapOvr>
  <p:transition>
    <p:fade thruBlk="1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36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0" y="1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600" b="1" dirty="0">
                <a:solidFill>
                  <a:schemeClr val="bg1"/>
                </a:solidFill>
              </a:rPr>
              <a:t>Множини і пошук інформації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54843" y="931813"/>
            <a:ext cx="1180039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200" dirty="0"/>
              <a:t>Нехай є множина записів. Щоб отримати запис з даними ключем, використовуємо процедуру </a:t>
            </a:r>
            <a:r>
              <a:rPr lang="uk-UA" sz="2200" dirty="0" err="1">
                <a:solidFill>
                  <a:srgbClr val="0000CC"/>
                </a:solidFill>
              </a:rPr>
              <a:t>lookup</a:t>
            </a:r>
            <a:r>
              <a:rPr lang="uk-UA" sz="2200" dirty="0"/>
              <a:t>, яка приймає як аргументи </a:t>
            </a:r>
            <a:r>
              <a:rPr lang="uk-UA" sz="2200" b="1" dirty="0"/>
              <a:t>ключ і множину записів </a:t>
            </a:r>
            <a:r>
              <a:rPr lang="uk-UA" sz="2200" dirty="0"/>
              <a:t>і повертає </a:t>
            </a:r>
            <a:r>
              <a:rPr lang="uk-UA" sz="2200" b="1" dirty="0"/>
              <a:t>запис, що містить зазначений ключ</a:t>
            </a:r>
            <a:r>
              <a:rPr lang="uk-UA" sz="2200" dirty="0"/>
              <a:t>, або хибність, якщо такого запису немає.</a:t>
            </a:r>
          </a:p>
          <a:p>
            <a:r>
              <a:rPr lang="ru-RU" sz="2200" dirty="0" err="1"/>
              <a:t>Наприклад</a:t>
            </a:r>
            <a:r>
              <a:rPr lang="ru-RU" sz="2200" dirty="0"/>
              <a:t>, </a:t>
            </a:r>
            <a:r>
              <a:rPr lang="ru-RU" sz="2200" dirty="0" err="1"/>
              <a:t>якщо</a:t>
            </a:r>
            <a:r>
              <a:rPr lang="ru-RU" sz="2200" dirty="0"/>
              <a:t> </a:t>
            </a:r>
            <a:r>
              <a:rPr lang="ru-RU" sz="2200" dirty="0" err="1"/>
              <a:t>множина</a:t>
            </a:r>
            <a:r>
              <a:rPr lang="ru-RU" sz="2200" dirty="0"/>
              <a:t> </a:t>
            </a:r>
            <a:r>
              <a:rPr lang="ru-RU" sz="2200" dirty="0" err="1"/>
              <a:t>записів</a:t>
            </a:r>
            <a:r>
              <a:rPr lang="ru-RU" sz="2200" dirty="0"/>
              <a:t> </a:t>
            </a:r>
            <a:r>
              <a:rPr lang="ru-RU" sz="2200" dirty="0" err="1"/>
              <a:t>реалізується</a:t>
            </a:r>
            <a:r>
              <a:rPr lang="ru-RU" sz="2200" dirty="0"/>
              <a:t> як </a:t>
            </a:r>
            <a:r>
              <a:rPr lang="ru-RU" sz="2200" dirty="0" err="1"/>
              <a:t>невпорядкований</a:t>
            </a:r>
            <a:r>
              <a:rPr lang="ru-RU" sz="2200" dirty="0"/>
              <a:t> список </a:t>
            </a:r>
            <a:r>
              <a:rPr lang="ru-RU" sz="2200" dirty="0" err="1"/>
              <a:t>можна</a:t>
            </a:r>
            <a:r>
              <a:rPr lang="ru-RU" sz="2200" dirty="0"/>
              <a:t> </a:t>
            </a:r>
            <a:r>
              <a:rPr lang="ru-RU" sz="2200" dirty="0" err="1"/>
              <a:t>написати</a:t>
            </a:r>
            <a:r>
              <a:rPr lang="ru-RU" sz="2200" dirty="0"/>
              <a:t>:</a:t>
            </a:r>
            <a:endParaRPr lang="uk-UA" sz="22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856932" y="2663844"/>
            <a:ext cx="6096000" cy="2862322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>
            <a:spAutoFit/>
          </a:bodyPr>
          <a:lstStyle/>
          <a:p>
            <a:r>
              <a:rPr lang="ru-RU" sz="2000" dirty="0">
                <a:solidFill>
                  <a:srgbClr val="0000CC"/>
                </a:solidFill>
              </a:rPr>
              <a:t>(</a:t>
            </a:r>
            <a:r>
              <a:rPr lang="ru-RU" sz="2000" dirty="0" err="1">
                <a:solidFill>
                  <a:srgbClr val="0000CC"/>
                </a:solidFill>
              </a:rPr>
              <a:t>define</a:t>
            </a:r>
            <a:r>
              <a:rPr lang="ru-RU" sz="2000" dirty="0">
                <a:solidFill>
                  <a:srgbClr val="0000CC"/>
                </a:solidFill>
              </a:rPr>
              <a:t> (</a:t>
            </a:r>
            <a:r>
              <a:rPr lang="ru-RU" sz="2000" dirty="0" err="1">
                <a:solidFill>
                  <a:srgbClr val="0000CC"/>
                </a:solidFill>
              </a:rPr>
              <a:t>lookup</a:t>
            </a:r>
            <a:r>
              <a:rPr lang="ru-RU" sz="2000" dirty="0">
                <a:solidFill>
                  <a:srgbClr val="0000CC"/>
                </a:solidFill>
              </a:rPr>
              <a:t> </a:t>
            </a:r>
            <a:r>
              <a:rPr lang="ru-RU" sz="2000" dirty="0" err="1">
                <a:solidFill>
                  <a:srgbClr val="0000CC"/>
                </a:solidFill>
              </a:rPr>
              <a:t>given-key</a:t>
            </a:r>
            <a:r>
              <a:rPr lang="ru-RU" sz="2000" dirty="0">
                <a:solidFill>
                  <a:srgbClr val="0000CC"/>
                </a:solidFill>
              </a:rPr>
              <a:t> </a:t>
            </a:r>
            <a:r>
              <a:rPr lang="ru-RU" sz="2000" dirty="0" err="1">
                <a:solidFill>
                  <a:srgbClr val="0000CC"/>
                </a:solidFill>
              </a:rPr>
              <a:t>set-of-records</a:t>
            </a:r>
            <a:r>
              <a:rPr lang="ru-RU" sz="2000" dirty="0">
                <a:solidFill>
                  <a:srgbClr val="0000CC"/>
                </a:solidFill>
              </a:rPr>
              <a:t>)</a:t>
            </a:r>
          </a:p>
          <a:p>
            <a:r>
              <a:rPr lang="ru-RU" sz="2000" dirty="0">
                <a:solidFill>
                  <a:srgbClr val="0000CC"/>
                </a:solidFill>
              </a:rPr>
              <a:t>     (</a:t>
            </a:r>
            <a:r>
              <a:rPr lang="ru-RU" sz="2000" dirty="0" err="1">
                <a:solidFill>
                  <a:srgbClr val="0000CC"/>
                </a:solidFill>
              </a:rPr>
              <a:t>cond</a:t>
            </a:r>
            <a:r>
              <a:rPr lang="ru-RU" sz="2000" dirty="0">
                <a:solidFill>
                  <a:srgbClr val="0000CC"/>
                </a:solidFill>
              </a:rPr>
              <a:t> ((</a:t>
            </a:r>
            <a:r>
              <a:rPr lang="ru-RU" sz="2000" dirty="0" err="1">
                <a:solidFill>
                  <a:srgbClr val="0000CC"/>
                </a:solidFill>
              </a:rPr>
              <a:t>null</a:t>
            </a:r>
            <a:r>
              <a:rPr lang="ru-RU" sz="2000" dirty="0">
                <a:solidFill>
                  <a:srgbClr val="0000CC"/>
                </a:solidFill>
              </a:rPr>
              <a:t>? </a:t>
            </a:r>
            <a:r>
              <a:rPr lang="ru-RU" sz="2000" dirty="0" err="1">
                <a:solidFill>
                  <a:srgbClr val="0000CC"/>
                </a:solidFill>
              </a:rPr>
              <a:t>set-of-records</a:t>
            </a:r>
            <a:r>
              <a:rPr lang="ru-RU" sz="2000" dirty="0">
                <a:solidFill>
                  <a:srgbClr val="0000CC"/>
                </a:solidFill>
              </a:rPr>
              <a:t>) #f)</a:t>
            </a:r>
          </a:p>
          <a:p>
            <a:r>
              <a:rPr lang="ru-RU" sz="2000" dirty="0">
                <a:solidFill>
                  <a:srgbClr val="0000CC"/>
                </a:solidFill>
              </a:rPr>
              <a:t>                ((</a:t>
            </a:r>
            <a:r>
              <a:rPr lang="ru-RU" sz="2000" dirty="0" err="1">
                <a:solidFill>
                  <a:srgbClr val="0000CC"/>
                </a:solidFill>
              </a:rPr>
              <a:t>equal</a:t>
            </a:r>
            <a:r>
              <a:rPr lang="ru-RU" sz="2000" dirty="0">
                <a:solidFill>
                  <a:srgbClr val="0000CC"/>
                </a:solidFill>
              </a:rPr>
              <a:t>? </a:t>
            </a:r>
            <a:r>
              <a:rPr lang="ru-RU" sz="2000" dirty="0" err="1">
                <a:solidFill>
                  <a:srgbClr val="0000CC"/>
                </a:solidFill>
              </a:rPr>
              <a:t>given-key</a:t>
            </a:r>
            <a:r>
              <a:rPr lang="ru-RU" sz="2000" dirty="0">
                <a:solidFill>
                  <a:srgbClr val="0000CC"/>
                </a:solidFill>
              </a:rPr>
              <a:t>  (</a:t>
            </a:r>
            <a:r>
              <a:rPr lang="ru-RU" sz="2000" dirty="0" err="1">
                <a:solidFill>
                  <a:srgbClr val="0000CC"/>
                </a:solidFill>
              </a:rPr>
              <a:t>car</a:t>
            </a:r>
            <a:r>
              <a:rPr lang="ru-RU" sz="2000" dirty="0">
                <a:solidFill>
                  <a:srgbClr val="0000CC"/>
                </a:solidFill>
              </a:rPr>
              <a:t> </a:t>
            </a:r>
            <a:r>
              <a:rPr lang="ru-RU" sz="2000" dirty="0" err="1">
                <a:solidFill>
                  <a:srgbClr val="0000CC"/>
                </a:solidFill>
              </a:rPr>
              <a:t>set-of-records</a:t>
            </a:r>
            <a:r>
              <a:rPr lang="ru-RU" sz="2000" dirty="0">
                <a:solidFill>
                  <a:srgbClr val="0000CC"/>
                </a:solidFill>
              </a:rPr>
              <a:t>)) </a:t>
            </a:r>
          </a:p>
          <a:p>
            <a:r>
              <a:rPr lang="ru-RU" sz="2000" dirty="0">
                <a:solidFill>
                  <a:srgbClr val="0000CC"/>
                </a:solidFill>
              </a:rPr>
              <a:t>                   (</a:t>
            </a:r>
            <a:r>
              <a:rPr lang="ru-RU" sz="2000" dirty="0" err="1">
                <a:solidFill>
                  <a:srgbClr val="0000CC"/>
                </a:solidFill>
              </a:rPr>
              <a:t>car</a:t>
            </a:r>
            <a:r>
              <a:rPr lang="ru-RU" sz="2000" dirty="0">
                <a:solidFill>
                  <a:srgbClr val="0000CC"/>
                </a:solidFill>
              </a:rPr>
              <a:t> </a:t>
            </a:r>
            <a:r>
              <a:rPr lang="ru-RU" sz="2000" dirty="0" err="1">
                <a:solidFill>
                  <a:srgbClr val="0000CC"/>
                </a:solidFill>
              </a:rPr>
              <a:t>set-of-records</a:t>
            </a:r>
            <a:r>
              <a:rPr lang="ru-RU" sz="2000" dirty="0">
                <a:solidFill>
                  <a:srgbClr val="0000CC"/>
                </a:solidFill>
              </a:rPr>
              <a:t>))</a:t>
            </a:r>
          </a:p>
          <a:p>
            <a:r>
              <a:rPr lang="ru-RU" sz="2000" dirty="0">
                <a:solidFill>
                  <a:srgbClr val="0000CC"/>
                </a:solidFill>
              </a:rPr>
              <a:t>               (</a:t>
            </a:r>
            <a:r>
              <a:rPr lang="ru-RU" sz="2000" dirty="0" err="1">
                <a:solidFill>
                  <a:srgbClr val="0000CC"/>
                </a:solidFill>
              </a:rPr>
              <a:t>else</a:t>
            </a:r>
            <a:r>
              <a:rPr lang="ru-RU" sz="2000" dirty="0">
                <a:solidFill>
                  <a:srgbClr val="0000CC"/>
                </a:solidFill>
              </a:rPr>
              <a:t> (</a:t>
            </a:r>
            <a:r>
              <a:rPr lang="ru-RU" sz="2000" dirty="0" err="1">
                <a:solidFill>
                  <a:srgbClr val="0000CC"/>
                </a:solidFill>
              </a:rPr>
              <a:t>lookup</a:t>
            </a:r>
            <a:r>
              <a:rPr lang="ru-RU" sz="2000" dirty="0">
                <a:solidFill>
                  <a:srgbClr val="0000CC"/>
                </a:solidFill>
              </a:rPr>
              <a:t> </a:t>
            </a:r>
            <a:r>
              <a:rPr lang="ru-RU" sz="2000" dirty="0" err="1">
                <a:solidFill>
                  <a:srgbClr val="0000CC"/>
                </a:solidFill>
              </a:rPr>
              <a:t>given-key</a:t>
            </a:r>
            <a:r>
              <a:rPr lang="ru-RU" sz="2000" dirty="0">
                <a:solidFill>
                  <a:srgbClr val="0000CC"/>
                </a:solidFill>
              </a:rPr>
              <a:t> (</a:t>
            </a:r>
            <a:r>
              <a:rPr lang="ru-RU" sz="2000" dirty="0" err="1">
                <a:solidFill>
                  <a:srgbClr val="0000CC"/>
                </a:solidFill>
              </a:rPr>
              <a:t>cdr</a:t>
            </a:r>
            <a:r>
              <a:rPr lang="ru-RU" sz="2000" dirty="0">
                <a:solidFill>
                  <a:srgbClr val="0000CC"/>
                </a:solidFill>
              </a:rPr>
              <a:t> </a:t>
            </a:r>
            <a:r>
              <a:rPr lang="ru-RU" sz="2000" dirty="0" err="1">
                <a:solidFill>
                  <a:srgbClr val="0000CC"/>
                </a:solidFill>
              </a:rPr>
              <a:t>set-of-records</a:t>
            </a:r>
            <a:r>
              <a:rPr lang="ru-RU" sz="2000" dirty="0">
                <a:solidFill>
                  <a:srgbClr val="0000CC"/>
                </a:solidFill>
              </a:rPr>
              <a:t>)))))</a:t>
            </a:r>
          </a:p>
          <a:p>
            <a:endParaRPr lang="ru-RU" sz="2000" dirty="0">
              <a:solidFill>
                <a:srgbClr val="0000CC"/>
              </a:solidFill>
            </a:endParaRPr>
          </a:p>
          <a:p>
            <a:r>
              <a:rPr lang="ru-RU" sz="2000" dirty="0">
                <a:solidFill>
                  <a:srgbClr val="0000CC"/>
                </a:solidFill>
              </a:rPr>
              <a:t>(</a:t>
            </a:r>
            <a:r>
              <a:rPr lang="ru-RU" sz="2000" dirty="0" err="1">
                <a:solidFill>
                  <a:srgbClr val="0000CC"/>
                </a:solidFill>
              </a:rPr>
              <a:t>define</a:t>
            </a:r>
            <a:r>
              <a:rPr lang="ru-RU" sz="2000" dirty="0">
                <a:solidFill>
                  <a:srgbClr val="0000CC"/>
                </a:solidFill>
              </a:rPr>
              <a:t> </a:t>
            </a:r>
            <a:r>
              <a:rPr lang="ru-RU" sz="2000" dirty="0" err="1">
                <a:solidFill>
                  <a:srgbClr val="0000CC"/>
                </a:solidFill>
              </a:rPr>
              <a:t>data</a:t>
            </a:r>
            <a:r>
              <a:rPr lang="ru-RU" sz="2000" dirty="0">
                <a:solidFill>
                  <a:srgbClr val="0000CC"/>
                </a:solidFill>
              </a:rPr>
              <a:t> '(1 2 3 4 5</a:t>
            </a:r>
            <a:r>
              <a:rPr lang="ru-RU" sz="2000" dirty="0" smtClean="0">
                <a:solidFill>
                  <a:srgbClr val="0000CC"/>
                </a:solidFill>
              </a:rPr>
              <a:t>))</a:t>
            </a:r>
            <a:r>
              <a:rPr lang="en-US" sz="2000" dirty="0" smtClean="0">
                <a:solidFill>
                  <a:srgbClr val="0000CC"/>
                </a:solidFill>
              </a:rPr>
              <a:t>  </a:t>
            </a:r>
            <a:r>
              <a:rPr lang="en-US" sz="2000" dirty="0" smtClean="0">
                <a:solidFill>
                  <a:srgbClr val="C00000"/>
                </a:solidFill>
              </a:rPr>
              <a:t>; </a:t>
            </a:r>
            <a:r>
              <a:rPr lang="uk-UA" sz="2000" dirty="0" smtClean="0">
                <a:solidFill>
                  <a:srgbClr val="C00000"/>
                </a:solidFill>
              </a:rPr>
              <a:t>виклик процедури</a:t>
            </a:r>
            <a:endParaRPr lang="en-US" sz="2000" dirty="0" smtClean="0">
              <a:solidFill>
                <a:srgbClr val="C00000"/>
              </a:solidFill>
            </a:endParaRPr>
          </a:p>
          <a:p>
            <a:r>
              <a:rPr lang="en-GB" sz="2000" dirty="0">
                <a:solidFill>
                  <a:srgbClr val="0000CC"/>
                </a:solidFill>
              </a:rPr>
              <a:t>(lookup 4 data</a:t>
            </a:r>
            <a:r>
              <a:rPr lang="en-GB" sz="2000" dirty="0" smtClean="0">
                <a:solidFill>
                  <a:srgbClr val="0000CC"/>
                </a:solidFill>
              </a:rPr>
              <a:t>)</a:t>
            </a:r>
          </a:p>
          <a:p>
            <a:r>
              <a:rPr lang="ru-RU" sz="2000" dirty="0">
                <a:solidFill>
                  <a:srgbClr val="FF000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330329369"/>
      </p:ext>
    </p:extLst>
  </p:cSld>
  <p:clrMapOvr>
    <a:masterClrMapping/>
  </p:clrMapOvr>
  <p:transition>
    <p:fade thruBlk="1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  <a:cs typeface="Arial" charset="0"/>
              </a:rPr>
              <a:pPr/>
              <a:t>37</a:t>
            </a:fld>
            <a:r>
              <a:rPr lang="ru-RU" smtClean="0">
                <a:solidFill>
                  <a:prstClr val="black"/>
                </a:solidFill>
                <a:cs typeface="Arial" charset="0"/>
              </a:rPr>
              <a:t>/85</a:t>
            </a:r>
            <a:endParaRPr lang="ru-RU" dirty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1"/>
            <a:ext cx="12192000" cy="646331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uk-UA" sz="3600" b="1" dirty="0" smtClean="0">
                <a:solidFill>
                  <a:schemeClr val="bg1"/>
                </a:solidFill>
              </a:rPr>
              <a:t>Дерева </a:t>
            </a:r>
            <a:r>
              <a:rPr lang="uk-UA" sz="3600" b="1" dirty="0" err="1" smtClean="0">
                <a:solidFill>
                  <a:schemeClr val="bg1"/>
                </a:solidFill>
              </a:rPr>
              <a:t>Хаффмана</a:t>
            </a:r>
            <a:r>
              <a:rPr lang="uk-UA" sz="3600" b="1" dirty="0" smtClean="0">
                <a:solidFill>
                  <a:schemeClr val="bg1"/>
                </a:solidFill>
              </a:rPr>
              <a:t> як символьні дані</a:t>
            </a:r>
            <a:endParaRPr lang="uk-UA" sz="3600" b="1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62296" y="1104726"/>
            <a:ext cx="5514109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000" dirty="0"/>
              <a:t>Код Хаффмана </a:t>
            </a:r>
            <a:r>
              <a:rPr lang="ru-RU" sz="2000" dirty="0" err="1" smtClean="0"/>
              <a:t>може</a:t>
            </a:r>
            <a:r>
              <a:rPr lang="ru-RU" sz="2000" dirty="0" smtClean="0"/>
              <a:t> бути </a:t>
            </a:r>
            <a:r>
              <a:rPr lang="ru-RU" sz="2000" dirty="0"/>
              <a:t>представлений як </a:t>
            </a:r>
            <a:r>
              <a:rPr lang="ru-RU" sz="2000" dirty="0" err="1"/>
              <a:t>бінарне</a:t>
            </a:r>
            <a:r>
              <a:rPr lang="ru-RU" sz="2000" dirty="0"/>
              <a:t> дерево, на </a:t>
            </a:r>
            <a:r>
              <a:rPr lang="ru-RU" sz="2000" dirty="0" smtClean="0"/>
              <a:t>листках </a:t>
            </a:r>
            <a:r>
              <a:rPr lang="ru-RU" sz="2000" dirty="0" err="1"/>
              <a:t>якого</a:t>
            </a:r>
            <a:r>
              <a:rPr lang="ru-RU" sz="2000" dirty="0"/>
              <a:t> </a:t>
            </a:r>
            <a:r>
              <a:rPr lang="ru-RU" sz="2000" dirty="0" err="1" smtClean="0"/>
              <a:t>містяться</a:t>
            </a:r>
            <a:r>
              <a:rPr lang="ru-RU" sz="2000" dirty="0" smtClean="0"/>
              <a:t> </a:t>
            </a:r>
            <a:r>
              <a:rPr lang="ru-RU" sz="2000" dirty="0" err="1" smtClean="0"/>
              <a:t>символи</a:t>
            </a:r>
            <a:r>
              <a:rPr lang="ru-RU" sz="2000" dirty="0" smtClean="0"/>
              <a:t>, </a:t>
            </a:r>
            <a:r>
              <a:rPr lang="ru-RU" sz="2000" dirty="0" err="1" smtClean="0"/>
              <a:t>що</a:t>
            </a:r>
            <a:r>
              <a:rPr lang="ru-RU" sz="2000" dirty="0" smtClean="0"/>
              <a:t> </a:t>
            </a:r>
            <a:r>
              <a:rPr lang="ru-RU" sz="2000" dirty="0" err="1" smtClean="0"/>
              <a:t>кодуються</a:t>
            </a:r>
            <a:r>
              <a:rPr lang="ru-RU" sz="2000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000" dirty="0" smtClean="0"/>
              <a:t>У </a:t>
            </a:r>
            <a:r>
              <a:rPr lang="ru-RU" sz="2000" dirty="0"/>
              <a:t>кожному </a:t>
            </a:r>
            <a:r>
              <a:rPr lang="ru-RU" sz="2000" dirty="0" err="1"/>
              <a:t>нетермінальних</a:t>
            </a:r>
            <a:r>
              <a:rPr lang="ru-RU" sz="2000" dirty="0"/>
              <a:t> </a:t>
            </a:r>
            <a:r>
              <a:rPr lang="ru-RU" sz="2000" dirty="0" err="1"/>
              <a:t>вузлі</a:t>
            </a:r>
            <a:r>
              <a:rPr lang="ru-RU" sz="2000" dirty="0"/>
              <a:t> </a:t>
            </a:r>
            <a:r>
              <a:rPr lang="ru-RU" sz="2000" dirty="0" err="1"/>
              <a:t>знаходиться</a:t>
            </a:r>
            <a:r>
              <a:rPr lang="ru-RU" sz="2000" dirty="0"/>
              <a:t> </a:t>
            </a:r>
            <a:r>
              <a:rPr lang="ru-RU" sz="2000" dirty="0" err="1" smtClean="0"/>
              <a:t>множина</a:t>
            </a:r>
            <a:r>
              <a:rPr lang="ru-RU" sz="2000" dirty="0" smtClean="0"/>
              <a:t> </a:t>
            </a:r>
            <a:r>
              <a:rPr lang="ru-RU" sz="2000" dirty="0" err="1" smtClean="0"/>
              <a:t>символів</a:t>
            </a:r>
            <a:r>
              <a:rPr lang="ru-RU" sz="2000" dirty="0" smtClean="0"/>
              <a:t> </a:t>
            </a:r>
            <a:r>
              <a:rPr lang="ru-RU" sz="2000" dirty="0"/>
              <a:t>з тих </a:t>
            </a:r>
            <a:r>
              <a:rPr lang="ru-RU" sz="2000" dirty="0" err="1"/>
              <a:t>листів</a:t>
            </a:r>
            <a:r>
              <a:rPr lang="ru-RU" sz="2000" dirty="0"/>
              <a:t>, </a:t>
            </a:r>
            <a:r>
              <a:rPr lang="ru-RU" sz="2000" dirty="0" err="1" smtClean="0"/>
              <a:t>які</a:t>
            </a:r>
            <a:r>
              <a:rPr lang="ru-RU" sz="2000" dirty="0" smtClean="0"/>
              <a:t> лежать </a:t>
            </a:r>
            <a:r>
              <a:rPr lang="ru-RU" sz="2000" dirty="0" err="1"/>
              <a:t>під</a:t>
            </a:r>
            <a:r>
              <a:rPr lang="ru-RU" sz="2000" dirty="0"/>
              <a:t> </a:t>
            </a:r>
            <a:r>
              <a:rPr lang="ru-RU" sz="2000" dirty="0" err="1"/>
              <a:t>цим</a:t>
            </a:r>
            <a:r>
              <a:rPr lang="ru-RU" sz="2000" dirty="0"/>
              <a:t> </a:t>
            </a:r>
            <a:r>
              <a:rPr lang="ru-RU" sz="2000" dirty="0" err="1"/>
              <a:t>вузлом</a:t>
            </a:r>
            <a:r>
              <a:rPr lang="ru-RU" sz="2000" dirty="0"/>
              <a:t>. </a:t>
            </a:r>
            <a:endParaRPr lang="ru-RU" sz="20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000" dirty="0" smtClean="0"/>
              <a:t>Кожному </a:t>
            </a:r>
            <a:r>
              <a:rPr lang="ru-RU" sz="2000" dirty="0"/>
              <a:t>символу на </a:t>
            </a:r>
            <a:r>
              <a:rPr lang="ru-RU" sz="2000" dirty="0" smtClean="0"/>
              <a:t>листку дерева </a:t>
            </a:r>
            <a:r>
              <a:rPr lang="ru-RU" sz="2000" dirty="0" err="1" smtClean="0"/>
              <a:t>присвоюється</a:t>
            </a:r>
            <a:r>
              <a:rPr lang="ru-RU" sz="2000" dirty="0" smtClean="0"/>
              <a:t> вага, </a:t>
            </a:r>
            <a:r>
              <a:rPr lang="ru-RU" sz="2000" dirty="0" err="1" smtClean="0"/>
              <a:t>що</a:t>
            </a:r>
            <a:r>
              <a:rPr lang="ru-RU" sz="2000" dirty="0" smtClean="0"/>
              <a:t> </a:t>
            </a:r>
            <a:r>
              <a:rPr lang="ru-RU" sz="2000" dirty="0" err="1"/>
              <a:t>представляє</a:t>
            </a:r>
            <a:r>
              <a:rPr lang="ru-RU" sz="2000" dirty="0"/>
              <a:t> собою </a:t>
            </a:r>
            <a:r>
              <a:rPr lang="ru-RU" sz="2000" dirty="0" err="1"/>
              <a:t>відносну</a:t>
            </a:r>
            <a:r>
              <a:rPr lang="ru-RU" sz="2000" dirty="0"/>
              <a:t> </a:t>
            </a:r>
            <a:r>
              <a:rPr lang="ru-RU" sz="2000" dirty="0" smtClean="0"/>
              <a:t>частоту.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000" dirty="0" err="1" smtClean="0"/>
              <a:t>Кожен</a:t>
            </a:r>
            <a:r>
              <a:rPr lang="ru-RU" sz="2000" dirty="0" smtClean="0"/>
              <a:t> </a:t>
            </a:r>
            <a:r>
              <a:rPr lang="ru-RU" sz="2000" dirty="0" err="1"/>
              <a:t>нетермінальний</a:t>
            </a:r>
            <a:r>
              <a:rPr lang="ru-RU" sz="2000" dirty="0"/>
              <a:t> </a:t>
            </a:r>
            <a:r>
              <a:rPr lang="ru-RU" sz="2000" dirty="0" err="1" smtClean="0"/>
              <a:t>вузол</a:t>
            </a:r>
            <a:r>
              <a:rPr lang="ru-RU" sz="2000" dirty="0" smtClean="0"/>
              <a:t> </a:t>
            </a:r>
            <a:r>
              <a:rPr lang="ru-RU" sz="2000" dirty="0" err="1" smtClean="0"/>
              <a:t>має</a:t>
            </a:r>
            <a:r>
              <a:rPr lang="ru-RU" sz="2000" dirty="0" smtClean="0"/>
              <a:t> </a:t>
            </a:r>
            <a:r>
              <a:rPr lang="ru-RU" sz="2000" dirty="0"/>
              <a:t>вагу, </a:t>
            </a:r>
            <a:r>
              <a:rPr lang="ru-RU" sz="2000" dirty="0" err="1"/>
              <a:t>що</a:t>
            </a:r>
            <a:r>
              <a:rPr lang="ru-RU" sz="2000" dirty="0"/>
              <a:t> </a:t>
            </a:r>
            <a:r>
              <a:rPr lang="ru-RU" sz="2000" dirty="0" err="1"/>
              <a:t>дорівнює</a:t>
            </a:r>
            <a:r>
              <a:rPr lang="ru-RU" sz="2000" dirty="0"/>
              <a:t> </a:t>
            </a:r>
            <a:r>
              <a:rPr lang="ru-RU" sz="2000" dirty="0" err="1"/>
              <a:t>сумі</a:t>
            </a:r>
            <a:r>
              <a:rPr lang="ru-RU" sz="2000" dirty="0"/>
              <a:t> ваг </a:t>
            </a:r>
            <a:r>
              <a:rPr lang="ru-RU" sz="2000" dirty="0" err="1" smtClean="0"/>
              <a:t>листків</a:t>
            </a:r>
            <a:r>
              <a:rPr lang="ru-RU" sz="2000" dirty="0" smtClean="0"/>
              <a:t>, </a:t>
            </a:r>
            <a:r>
              <a:rPr lang="ru-RU" sz="2000" dirty="0" err="1"/>
              <a:t>що</a:t>
            </a:r>
            <a:r>
              <a:rPr lang="ru-RU" sz="2000" dirty="0"/>
              <a:t> лежать </a:t>
            </a:r>
            <a:r>
              <a:rPr lang="ru-RU" sz="2000" dirty="0" err="1"/>
              <a:t>під</a:t>
            </a:r>
            <a:r>
              <a:rPr lang="ru-RU" sz="2000" dirty="0"/>
              <a:t> </a:t>
            </a:r>
            <a:r>
              <a:rPr lang="ru-RU" sz="2000" dirty="0" err="1"/>
              <a:t>цим</a:t>
            </a:r>
            <a:r>
              <a:rPr lang="ru-RU" sz="2000" dirty="0"/>
              <a:t> </a:t>
            </a:r>
            <a:r>
              <a:rPr lang="ru-RU" sz="2000" dirty="0" err="1"/>
              <a:t>вузлом</a:t>
            </a:r>
            <a:r>
              <a:rPr lang="ru-RU" sz="2000" dirty="0"/>
              <a:t>. </a:t>
            </a:r>
            <a:endParaRPr lang="ru-RU" sz="20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000" dirty="0" smtClean="0"/>
              <a:t>Ваги не </a:t>
            </a:r>
            <a:r>
              <a:rPr lang="ru-RU" sz="2000" dirty="0" err="1"/>
              <a:t>використовуються</a:t>
            </a:r>
            <a:r>
              <a:rPr lang="ru-RU" sz="2000" dirty="0"/>
              <a:t> в </a:t>
            </a:r>
            <a:r>
              <a:rPr lang="ru-RU" sz="2000" dirty="0" err="1"/>
              <a:t>процесі</a:t>
            </a:r>
            <a:r>
              <a:rPr lang="ru-RU" sz="2000" dirty="0"/>
              <a:t> </a:t>
            </a:r>
            <a:r>
              <a:rPr lang="ru-RU" sz="2000" dirty="0" err="1"/>
              <a:t>кодування</a:t>
            </a:r>
            <a:r>
              <a:rPr lang="ru-RU" sz="2000" dirty="0"/>
              <a:t> і </a:t>
            </a:r>
            <a:r>
              <a:rPr lang="ru-RU" sz="2000" dirty="0" err="1" smtClean="0"/>
              <a:t>декодування</a:t>
            </a:r>
            <a:r>
              <a:rPr lang="ru-RU" sz="2000" dirty="0" smtClean="0"/>
              <a:t>, вони </a:t>
            </a:r>
            <a:r>
              <a:rPr lang="ru-RU" sz="2000" dirty="0" err="1" smtClean="0"/>
              <a:t>використовуються</a:t>
            </a:r>
            <a:r>
              <a:rPr lang="ru-RU" sz="2000" dirty="0" smtClean="0"/>
              <a:t> </a:t>
            </a:r>
            <a:r>
              <a:rPr lang="ru-RU" sz="2000" dirty="0" err="1" smtClean="0"/>
              <a:t>під</a:t>
            </a:r>
            <a:r>
              <a:rPr lang="ru-RU" sz="2000" dirty="0" smtClean="0"/>
              <a:t> час </a:t>
            </a:r>
            <a:r>
              <a:rPr lang="ru-RU" sz="2000" dirty="0" err="1" smtClean="0"/>
              <a:t>побудови</a:t>
            </a:r>
            <a:r>
              <a:rPr lang="ru-RU" sz="2000" dirty="0" smtClean="0"/>
              <a:t> дерева.</a:t>
            </a:r>
            <a:endParaRPr lang="ru-RU" sz="20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152785"/>
            <a:ext cx="5874204" cy="4892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403164"/>
      </p:ext>
    </p:extLst>
  </p:cSld>
  <p:clrMapOvr>
    <a:masterClrMapping/>
  </p:clrMapOvr>
  <p:transition>
    <p:fade thruBlk="1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  <a:cs typeface="Arial" charset="0"/>
              </a:rPr>
              <a:pPr/>
              <a:t>38</a:t>
            </a:fld>
            <a:r>
              <a:rPr lang="ru-RU" smtClean="0">
                <a:solidFill>
                  <a:prstClr val="black"/>
                </a:solidFill>
                <a:cs typeface="Arial" charset="0"/>
              </a:rPr>
              <a:t>/85</a:t>
            </a:r>
            <a:endParaRPr lang="ru-RU" dirty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708560" y="1048091"/>
            <a:ext cx="1054924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uk-UA" sz="2000" dirty="0" smtClean="0"/>
              <a:t>Ідея полягає в тому, щоб упорядкувати дерево так, щоб символи з найменшою частотою виявилися найдальше від кореня. </a:t>
            </a:r>
          </a:p>
          <a:p>
            <a:pPr marL="457200" indent="-457200">
              <a:buFont typeface="+mj-lt"/>
              <a:buAutoNum type="arabicPeriod"/>
            </a:pPr>
            <a:r>
              <a:rPr lang="uk-UA" sz="2000" dirty="0" smtClean="0"/>
              <a:t>Почнемо з множини термінальних вершин, що містять символи та їх частоти. </a:t>
            </a:r>
          </a:p>
          <a:p>
            <a:pPr marL="457200" indent="-457200">
              <a:buFont typeface="+mj-lt"/>
              <a:buAutoNum type="arabicPeriod"/>
            </a:pPr>
            <a:r>
              <a:rPr lang="uk-UA" sz="2000" dirty="0" smtClean="0"/>
              <a:t>Тепер потрібно знайти два листа з найменшими вагами і злити їх, отримуючи вершину, у якій попередні дві є лівим і правим нащадками. Вага нової вершини дорівнює сумі ваг її гілок. </a:t>
            </a:r>
          </a:p>
          <a:p>
            <a:pPr marL="457200" indent="-457200">
              <a:buFont typeface="+mj-lt"/>
              <a:buAutoNum type="arabicPeriod"/>
            </a:pPr>
            <a:r>
              <a:rPr lang="uk-UA" sz="2000" dirty="0" smtClean="0"/>
              <a:t>Виключимо два листа з початкової множини і замінимо їх новою вершиною. </a:t>
            </a:r>
          </a:p>
          <a:p>
            <a:pPr marL="457200" indent="-457200">
              <a:buFont typeface="+mj-lt"/>
              <a:buAutoNum type="arabicPeriod"/>
            </a:pPr>
            <a:r>
              <a:rPr lang="uk-UA" sz="2000" dirty="0" smtClean="0"/>
              <a:t>Продовжимо цей процес. На кожному кроці будемо зливати дві вершини з самими низькими вагами, виключаючи їх з множини і замінюючи вершиною, для якої вони є лівою і правою гілками.</a:t>
            </a:r>
          </a:p>
          <a:p>
            <a:pPr marL="457200" indent="-457200">
              <a:buFont typeface="+mj-lt"/>
              <a:buAutoNum type="arabicPeriod"/>
            </a:pPr>
            <a:r>
              <a:rPr lang="uk-UA" sz="2000" dirty="0" smtClean="0"/>
              <a:t>Цей процес закінчується, коли залишається тільки одна вершина, яка і є коренем усього дерева</a:t>
            </a:r>
            <a:endParaRPr lang="uk-UA" sz="20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87353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>
                <a:solidFill>
                  <a:schemeClr val="bg1"/>
                </a:solidFill>
              </a:rPr>
              <a:t>Алгоритм </a:t>
            </a:r>
            <a:r>
              <a:rPr lang="ru-RU" sz="3600" b="1" dirty="0" err="1">
                <a:solidFill>
                  <a:schemeClr val="bg1"/>
                </a:solidFill>
              </a:rPr>
              <a:t>породження</a:t>
            </a:r>
            <a:r>
              <a:rPr lang="ru-RU" sz="3600" b="1" dirty="0">
                <a:solidFill>
                  <a:schemeClr val="bg1"/>
                </a:solidFill>
              </a:rPr>
              <a:t> дерева Хаффмана</a:t>
            </a:r>
          </a:p>
        </p:txBody>
      </p:sp>
    </p:spTree>
    <p:extLst>
      <p:ext uri="{BB962C8B-B14F-4D97-AF65-F5344CB8AC3E}">
        <p14:creationId xmlns:p14="http://schemas.microsoft.com/office/powerpoint/2010/main" val="1121344769"/>
      </p:ext>
    </p:extLst>
  </p:cSld>
  <p:clrMapOvr>
    <a:masterClrMapping/>
  </p:clrMapOvr>
  <p:transition>
    <p:fade thruBlk="1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  <a:cs typeface="Arial" charset="0"/>
              </a:rPr>
              <a:pPr/>
              <a:t>39</a:t>
            </a:fld>
            <a:r>
              <a:rPr lang="ru-RU" smtClean="0">
                <a:solidFill>
                  <a:prstClr val="black"/>
                </a:solidFill>
                <a:cs typeface="Arial" charset="0"/>
              </a:rPr>
              <a:t>/85</a:t>
            </a:r>
            <a:endParaRPr lang="ru-RU" dirty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87353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 smtClean="0">
                <a:solidFill>
                  <a:schemeClr val="bg1"/>
                </a:solidFill>
              </a:rPr>
              <a:t>Подання</a:t>
            </a:r>
            <a:r>
              <a:rPr lang="ru-RU" sz="3600" b="1" dirty="0" smtClean="0">
                <a:solidFill>
                  <a:schemeClr val="bg1"/>
                </a:solidFill>
              </a:rPr>
              <a:t> дерева </a:t>
            </a:r>
            <a:r>
              <a:rPr lang="ru-RU" sz="3600" b="1" dirty="0">
                <a:solidFill>
                  <a:schemeClr val="bg1"/>
                </a:solidFill>
              </a:rPr>
              <a:t>Хаффмана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20636" y="1067280"/>
            <a:ext cx="477388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uk-UA" sz="2000" dirty="0" smtClean="0"/>
              <a:t>Листя дерева представляються у вигляді </a:t>
            </a:r>
            <a:r>
              <a:rPr lang="uk-UA" sz="2000" b="1" dirty="0" smtClean="0">
                <a:solidFill>
                  <a:srgbClr val="0000CC"/>
                </a:solidFill>
              </a:rPr>
              <a:t>списку</a:t>
            </a:r>
            <a:r>
              <a:rPr lang="uk-UA" sz="2000" dirty="0" smtClean="0"/>
              <a:t>, що складається з: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uk-UA" sz="2000" dirty="0" smtClean="0"/>
              <a:t>символу </a:t>
            </a:r>
            <a:r>
              <a:rPr lang="uk-UA" sz="2000" dirty="0" err="1" smtClean="0"/>
              <a:t>leaf</a:t>
            </a:r>
            <a:r>
              <a:rPr lang="uk-UA" sz="2000" dirty="0" smtClean="0"/>
              <a:t> (лист), 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uk-UA" sz="2000" dirty="0" smtClean="0"/>
              <a:t>символу, що міститься в листі, 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uk-UA" sz="2000" dirty="0" smtClean="0"/>
              <a:t>ваги</a:t>
            </a:r>
          </a:p>
          <a:p>
            <a:pPr marL="914400" lvl="1" indent="-457200">
              <a:buFont typeface="+mj-lt"/>
              <a:buAutoNum type="arabicPeriod"/>
            </a:pPr>
            <a:endParaRPr lang="uk-UA" sz="2000" dirty="0" smtClean="0"/>
          </a:p>
          <a:p>
            <a:pPr lvl="1" indent="-457200">
              <a:buFont typeface="+mj-lt"/>
              <a:buAutoNum type="arabicPeriod" startAt="2"/>
            </a:pPr>
            <a:r>
              <a:rPr lang="uk-UA" sz="2000" dirty="0"/>
              <a:t>Дерево в загальному випадку буде списком з лівої </a:t>
            </a:r>
            <a:r>
              <a:rPr lang="uk-UA" sz="2000" dirty="0" smtClean="0"/>
              <a:t>гілки, правої гілки</a:t>
            </a:r>
            <a:r>
              <a:rPr lang="uk-UA" sz="2000" dirty="0"/>
              <a:t>, </a:t>
            </a:r>
            <a:r>
              <a:rPr lang="uk-UA" sz="2000" dirty="0" smtClean="0"/>
              <a:t>множини символів </a:t>
            </a:r>
            <a:r>
              <a:rPr lang="uk-UA" sz="2000" dirty="0"/>
              <a:t>і ваги. </a:t>
            </a:r>
            <a:endParaRPr lang="uk-UA" sz="2000" dirty="0" smtClean="0"/>
          </a:p>
          <a:p>
            <a:pPr lvl="1" indent="-457200">
              <a:buFont typeface="+mj-lt"/>
              <a:buAutoNum type="arabicPeriod" startAt="2"/>
            </a:pPr>
            <a:r>
              <a:rPr lang="uk-UA" sz="2000" dirty="0" smtClean="0"/>
              <a:t>Множина </a:t>
            </a:r>
            <a:r>
              <a:rPr lang="uk-UA" sz="2000" dirty="0"/>
              <a:t>символів буде просто їх </a:t>
            </a:r>
            <a:r>
              <a:rPr lang="uk-UA" sz="2000" b="1" dirty="0" smtClean="0"/>
              <a:t>списком</a:t>
            </a:r>
            <a:r>
              <a:rPr lang="uk-UA" sz="2000" dirty="0" smtClean="0"/>
              <a:t>.</a:t>
            </a:r>
          </a:p>
          <a:p>
            <a:pPr lvl="1" indent="-457200">
              <a:buFont typeface="+mj-lt"/>
              <a:buAutoNum type="arabicPeriod" startAt="2"/>
            </a:pPr>
            <a:r>
              <a:rPr lang="uk-UA" sz="2000" dirty="0" smtClean="0"/>
              <a:t>Коли породжуємо </a:t>
            </a:r>
            <a:r>
              <a:rPr lang="uk-UA" sz="2000" dirty="0"/>
              <a:t>дерево злиттям двох вершин, </a:t>
            </a:r>
            <a:r>
              <a:rPr lang="uk-UA" sz="2000" dirty="0" smtClean="0"/>
              <a:t>отримуємо </a:t>
            </a:r>
            <a:r>
              <a:rPr lang="uk-UA" sz="2000" b="1" dirty="0" smtClean="0"/>
              <a:t>вагу </a:t>
            </a:r>
            <a:r>
              <a:rPr lang="uk-UA" sz="2000" b="1" dirty="0"/>
              <a:t>дерева як суму ваг цих вершин</a:t>
            </a:r>
            <a:r>
              <a:rPr lang="uk-UA" sz="2000" dirty="0"/>
              <a:t>, а </a:t>
            </a:r>
            <a:r>
              <a:rPr lang="uk-UA" sz="2000" dirty="0" smtClean="0"/>
              <a:t>множину </a:t>
            </a:r>
            <a:r>
              <a:rPr lang="uk-UA" sz="2000" dirty="0"/>
              <a:t>символів як </a:t>
            </a:r>
            <a:r>
              <a:rPr lang="uk-UA" sz="2000" dirty="0" smtClean="0"/>
              <a:t>об'єднання множин </a:t>
            </a:r>
            <a:r>
              <a:rPr lang="uk-UA" sz="2000" dirty="0"/>
              <a:t>їх символів.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5679771" y="1221169"/>
            <a:ext cx="6096000" cy="4401205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>
            <a:spAutoFit/>
          </a:bodyPr>
          <a:lstStyle/>
          <a:p>
            <a:r>
              <a:rPr lang="en-GB" sz="2000" dirty="0">
                <a:solidFill>
                  <a:srgbClr val="0000CC"/>
                </a:solidFill>
              </a:rPr>
              <a:t>(define (</a:t>
            </a:r>
            <a:r>
              <a:rPr lang="en-GB" sz="2000" b="1" dirty="0">
                <a:solidFill>
                  <a:srgbClr val="0000CC"/>
                </a:solidFill>
              </a:rPr>
              <a:t>make-leaf</a:t>
            </a:r>
            <a:r>
              <a:rPr lang="en-GB" sz="2000" dirty="0">
                <a:solidFill>
                  <a:srgbClr val="0000CC"/>
                </a:solidFill>
              </a:rPr>
              <a:t> symbol weight)</a:t>
            </a:r>
          </a:p>
          <a:p>
            <a:r>
              <a:rPr lang="en-GB" sz="2000" dirty="0">
                <a:solidFill>
                  <a:srgbClr val="0000CC"/>
                </a:solidFill>
              </a:rPr>
              <a:t>  (list 'leaf symbol weight))</a:t>
            </a:r>
          </a:p>
          <a:p>
            <a:endParaRPr lang="en-GB" sz="2000" dirty="0">
              <a:solidFill>
                <a:srgbClr val="0000CC"/>
              </a:solidFill>
            </a:endParaRPr>
          </a:p>
          <a:p>
            <a:r>
              <a:rPr lang="en-GB" sz="2000" dirty="0">
                <a:solidFill>
                  <a:srgbClr val="0000CC"/>
                </a:solidFill>
              </a:rPr>
              <a:t>(define (</a:t>
            </a:r>
            <a:r>
              <a:rPr lang="en-GB" sz="2000" b="1" dirty="0">
                <a:solidFill>
                  <a:srgbClr val="0000CC"/>
                </a:solidFill>
              </a:rPr>
              <a:t>leaf? </a:t>
            </a:r>
            <a:r>
              <a:rPr lang="en-GB" sz="2000" dirty="0">
                <a:solidFill>
                  <a:srgbClr val="0000CC"/>
                </a:solidFill>
              </a:rPr>
              <a:t>object)</a:t>
            </a:r>
          </a:p>
          <a:p>
            <a:r>
              <a:rPr lang="en-GB" sz="2000" dirty="0">
                <a:solidFill>
                  <a:srgbClr val="0000CC"/>
                </a:solidFill>
              </a:rPr>
              <a:t>  (</a:t>
            </a:r>
            <a:r>
              <a:rPr lang="en-GB" sz="2000" dirty="0" err="1">
                <a:solidFill>
                  <a:srgbClr val="0000CC"/>
                </a:solidFill>
              </a:rPr>
              <a:t>eq</a:t>
            </a:r>
            <a:r>
              <a:rPr lang="en-GB" sz="2000" dirty="0">
                <a:solidFill>
                  <a:srgbClr val="0000CC"/>
                </a:solidFill>
              </a:rPr>
              <a:t>? (car object) 'leaf))</a:t>
            </a:r>
          </a:p>
          <a:p>
            <a:endParaRPr lang="en-GB" sz="2000" dirty="0">
              <a:solidFill>
                <a:srgbClr val="0000CC"/>
              </a:solidFill>
            </a:endParaRPr>
          </a:p>
          <a:p>
            <a:r>
              <a:rPr lang="en-GB" sz="2000" dirty="0">
                <a:solidFill>
                  <a:srgbClr val="0000CC"/>
                </a:solidFill>
              </a:rPr>
              <a:t>(define (</a:t>
            </a:r>
            <a:r>
              <a:rPr lang="en-GB" sz="2000" b="1" dirty="0">
                <a:solidFill>
                  <a:srgbClr val="0000CC"/>
                </a:solidFill>
              </a:rPr>
              <a:t>symbol-leaf</a:t>
            </a:r>
            <a:r>
              <a:rPr lang="en-GB" sz="2000" dirty="0">
                <a:solidFill>
                  <a:srgbClr val="0000CC"/>
                </a:solidFill>
              </a:rPr>
              <a:t> x) (</a:t>
            </a:r>
            <a:r>
              <a:rPr lang="en-GB" sz="2000" dirty="0" err="1">
                <a:solidFill>
                  <a:srgbClr val="0000CC"/>
                </a:solidFill>
              </a:rPr>
              <a:t>cadr</a:t>
            </a:r>
            <a:r>
              <a:rPr lang="en-GB" sz="2000" dirty="0">
                <a:solidFill>
                  <a:srgbClr val="0000CC"/>
                </a:solidFill>
              </a:rPr>
              <a:t> x))</a:t>
            </a:r>
          </a:p>
          <a:p>
            <a:r>
              <a:rPr lang="en-GB" sz="2000" dirty="0">
                <a:solidFill>
                  <a:srgbClr val="0000CC"/>
                </a:solidFill>
              </a:rPr>
              <a:t>(define (</a:t>
            </a:r>
            <a:r>
              <a:rPr lang="en-GB" sz="2000" b="1" dirty="0">
                <a:solidFill>
                  <a:srgbClr val="0000CC"/>
                </a:solidFill>
              </a:rPr>
              <a:t>weight-leaf</a:t>
            </a:r>
            <a:r>
              <a:rPr lang="en-GB" sz="2000" dirty="0">
                <a:solidFill>
                  <a:srgbClr val="0000CC"/>
                </a:solidFill>
              </a:rPr>
              <a:t> x) (</a:t>
            </a:r>
            <a:r>
              <a:rPr lang="en-GB" sz="2000" dirty="0" err="1">
                <a:solidFill>
                  <a:srgbClr val="0000CC"/>
                </a:solidFill>
              </a:rPr>
              <a:t>caddr</a:t>
            </a:r>
            <a:r>
              <a:rPr lang="en-GB" sz="2000" dirty="0">
                <a:solidFill>
                  <a:srgbClr val="0000CC"/>
                </a:solidFill>
              </a:rPr>
              <a:t> x))</a:t>
            </a:r>
          </a:p>
          <a:p>
            <a:endParaRPr lang="en-GB" sz="2000" dirty="0">
              <a:solidFill>
                <a:srgbClr val="0000CC"/>
              </a:solidFill>
            </a:endParaRPr>
          </a:p>
          <a:p>
            <a:r>
              <a:rPr lang="en-GB" sz="2000" dirty="0">
                <a:solidFill>
                  <a:srgbClr val="0000CC"/>
                </a:solidFill>
              </a:rPr>
              <a:t>(define (</a:t>
            </a:r>
            <a:r>
              <a:rPr lang="en-GB" sz="2000" b="1" dirty="0">
                <a:solidFill>
                  <a:srgbClr val="0000CC"/>
                </a:solidFill>
              </a:rPr>
              <a:t>make-code-tree</a:t>
            </a:r>
            <a:r>
              <a:rPr lang="en-GB" sz="2000" dirty="0">
                <a:solidFill>
                  <a:srgbClr val="0000CC"/>
                </a:solidFill>
              </a:rPr>
              <a:t> left right)</a:t>
            </a:r>
          </a:p>
          <a:p>
            <a:r>
              <a:rPr lang="en-GB" sz="2000" dirty="0">
                <a:solidFill>
                  <a:srgbClr val="0000CC"/>
                </a:solidFill>
              </a:rPr>
              <a:t>  (list left</a:t>
            </a:r>
          </a:p>
          <a:p>
            <a:r>
              <a:rPr lang="en-GB" sz="2000" dirty="0">
                <a:solidFill>
                  <a:srgbClr val="0000CC"/>
                </a:solidFill>
              </a:rPr>
              <a:t>        right</a:t>
            </a:r>
          </a:p>
          <a:p>
            <a:r>
              <a:rPr lang="en-GB" sz="2000" dirty="0">
                <a:solidFill>
                  <a:srgbClr val="0000CC"/>
                </a:solidFill>
              </a:rPr>
              <a:t>        (append (symbols left) (symbols right))</a:t>
            </a:r>
          </a:p>
          <a:p>
            <a:r>
              <a:rPr lang="en-GB" sz="2000" dirty="0">
                <a:solidFill>
                  <a:srgbClr val="0000CC"/>
                </a:solidFill>
              </a:rPr>
              <a:t>        (+ (weight left) (weight right</a:t>
            </a:r>
            <a:r>
              <a:rPr lang="en-GB" sz="2000" dirty="0" smtClean="0">
                <a:solidFill>
                  <a:srgbClr val="0000CC"/>
                </a:solidFill>
              </a:rPr>
              <a:t>))))</a:t>
            </a:r>
            <a:endParaRPr lang="en-GB" sz="20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318620"/>
      </p:ext>
    </p:extLst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524001" y="1"/>
            <a:ext cx="914399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ctr">
              <a:spcBef>
                <a:spcPts val="600"/>
              </a:spcBef>
              <a:spcAft>
                <a:spcPts val="600"/>
              </a:spcAft>
            </a:pPr>
            <a:r>
              <a:rPr lang="uk-UA" sz="3200" b="1" dirty="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Символи як об</a:t>
            </a:r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’</a:t>
            </a:r>
            <a:r>
              <a:rPr lang="uk-UA" sz="3200" b="1" dirty="0" err="1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єкти</a:t>
            </a:r>
            <a:r>
              <a:rPr lang="uk-UA" sz="3200" b="1" dirty="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даних</a:t>
            </a:r>
            <a:endParaRPr lang="ru-RU" sz="3200" b="1" dirty="0">
              <a:solidFill>
                <a:schemeClr val="bg1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09787" y="912167"/>
            <a:ext cx="82633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200" dirty="0"/>
              <a:t>Символи можна використовувати для створення складених </a:t>
            </a:r>
            <a:r>
              <a:rPr lang="uk-UA" sz="2200" dirty="0" smtClean="0"/>
              <a:t>даних:</a:t>
            </a:r>
            <a:endParaRPr lang="uk-UA" sz="2200" dirty="0"/>
          </a:p>
        </p:txBody>
      </p:sp>
      <p:sp>
        <p:nvSpPr>
          <p:cNvPr id="6" name="TextBox 5"/>
          <p:cNvSpPr txBox="1"/>
          <p:nvPr/>
        </p:nvSpPr>
        <p:spPr>
          <a:xfrm>
            <a:off x="3025101" y="2053003"/>
            <a:ext cx="6432723" cy="1107996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00CC"/>
                </a:solidFill>
              </a:rPr>
              <a:t>(a b c d)</a:t>
            </a:r>
          </a:p>
          <a:p>
            <a:r>
              <a:rPr lang="uk-UA" sz="2200" dirty="0">
                <a:solidFill>
                  <a:srgbClr val="0000CC"/>
                </a:solidFill>
              </a:rPr>
              <a:t>(23 45 17)</a:t>
            </a:r>
          </a:p>
          <a:p>
            <a:r>
              <a:rPr lang="en-US" sz="2200" dirty="0">
                <a:solidFill>
                  <a:srgbClr val="0000CC"/>
                </a:solidFill>
              </a:rPr>
              <a:t>((Norah 12) (Molly 9) (Anna 7) (Lauren 6) (Charlotte 3))</a:t>
            </a:r>
            <a:endParaRPr lang="uk-UA" sz="2200" dirty="0">
              <a:solidFill>
                <a:srgbClr val="0000CC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09348" y="3384012"/>
            <a:ext cx="1157330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200" dirty="0"/>
              <a:t>Списки, що містять символи, можуть виглядати в </a:t>
            </a:r>
            <a:r>
              <a:rPr lang="uk-UA" sz="2200" dirty="0" smtClean="0"/>
              <a:t>точності, як </a:t>
            </a:r>
            <a:r>
              <a:rPr lang="uk-UA" sz="2200" dirty="0"/>
              <a:t>висловлення мови </a:t>
            </a:r>
            <a:r>
              <a:rPr lang="en-US" sz="2200" dirty="0" smtClean="0"/>
              <a:t>Scheme</a:t>
            </a:r>
            <a:r>
              <a:rPr lang="uk-UA" sz="2200" dirty="0" smtClean="0"/>
              <a:t>:</a:t>
            </a:r>
            <a:endParaRPr lang="uk-UA" sz="22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2671833" y="4080918"/>
            <a:ext cx="8655809" cy="1785104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CC"/>
                </a:solidFill>
              </a:rPr>
              <a:t>(* (+ 23 45) (+ x 9</a:t>
            </a:r>
            <a:r>
              <a:rPr lang="en-US" sz="2200" dirty="0" smtClean="0">
                <a:solidFill>
                  <a:srgbClr val="0000CC"/>
                </a:solidFill>
              </a:rPr>
              <a:t>))</a:t>
            </a:r>
            <a:r>
              <a:rPr lang="uk-UA" sz="2200" dirty="0" smtClean="0">
                <a:solidFill>
                  <a:srgbClr val="0000CC"/>
                </a:solidFill>
              </a:rPr>
              <a:t> </a:t>
            </a:r>
            <a:r>
              <a:rPr lang="uk-UA" sz="2200" dirty="0" smtClean="0">
                <a:solidFill>
                  <a:srgbClr val="C00000"/>
                </a:solidFill>
              </a:rPr>
              <a:t>; список з 3-х елементів: *,</a:t>
            </a:r>
            <a:r>
              <a:rPr lang="en-US" sz="2200" dirty="0">
                <a:solidFill>
                  <a:srgbClr val="C00000"/>
                </a:solidFill>
              </a:rPr>
              <a:t> (+ 23 45</a:t>
            </a:r>
            <a:r>
              <a:rPr lang="en-US" sz="2200" dirty="0" smtClean="0">
                <a:solidFill>
                  <a:srgbClr val="C00000"/>
                </a:solidFill>
              </a:rPr>
              <a:t>)</a:t>
            </a:r>
            <a:r>
              <a:rPr lang="uk-UA" sz="2200" dirty="0" smtClean="0">
                <a:solidFill>
                  <a:srgbClr val="C00000"/>
                </a:solidFill>
              </a:rPr>
              <a:t>, </a:t>
            </a:r>
            <a:r>
              <a:rPr lang="en-US" sz="2200" dirty="0" smtClean="0">
                <a:solidFill>
                  <a:srgbClr val="C00000"/>
                </a:solidFill>
              </a:rPr>
              <a:t> </a:t>
            </a:r>
            <a:r>
              <a:rPr lang="en-US" sz="2200" dirty="0">
                <a:solidFill>
                  <a:srgbClr val="C00000"/>
                </a:solidFill>
              </a:rPr>
              <a:t>(+ x </a:t>
            </a:r>
            <a:r>
              <a:rPr lang="en-US" sz="2200" dirty="0" smtClean="0">
                <a:solidFill>
                  <a:srgbClr val="C00000"/>
                </a:solidFill>
              </a:rPr>
              <a:t>9</a:t>
            </a:r>
            <a:r>
              <a:rPr lang="uk-UA" sz="2200" dirty="0" smtClean="0">
                <a:solidFill>
                  <a:srgbClr val="C00000"/>
                </a:solidFill>
              </a:rPr>
              <a:t>)</a:t>
            </a:r>
          </a:p>
          <a:p>
            <a:r>
              <a:rPr lang="en-US" sz="2200" dirty="0" smtClean="0">
                <a:solidFill>
                  <a:srgbClr val="0000CC"/>
                </a:solidFill>
              </a:rPr>
              <a:t> </a:t>
            </a:r>
            <a:endParaRPr lang="en-US" sz="2200" dirty="0">
              <a:solidFill>
                <a:srgbClr val="0000CC"/>
              </a:solidFill>
            </a:endParaRPr>
          </a:p>
          <a:p>
            <a:r>
              <a:rPr lang="en-US" sz="2200" dirty="0">
                <a:solidFill>
                  <a:srgbClr val="0000CC"/>
                </a:solidFill>
              </a:rPr>
              <a:t>(define (fact n) </a:t>
            </a:r>
          </a:p>
          <a:p>
            <a:r>
              <a:rPr lang="en-US" sz="2200" dirty="0">
                <a:solidFill>
                  <a:srgbClr val="0000CC"/>
                </a:solidFill>
              </a:rPr>
              <a:t>    (if (= n 1) </a:t>
            </a:r>
          </a:p>
          <a:p>
            <a:r>
              <a:rPr lang="en-US" sz="2200" dirty="0">
                <a:solidFill>
                  <a:srgbClr val="0000CC"/>
                </a:solidFill>
              </a:rPr>
              <a:t>        1 (* n (fact (- n 1)))))</a:t>
            </a:r>
            <a:endParaRPr lang="uk-UA" sz="2200" dirty="0">
              <a:solidFill>
                <a:srgbClr val="0000CC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4</a:t>
            </a:fld>
            <a:r>
              <a:rPr lang="ru-RU" smtClean="0"/>
              <a:t>/65</a:t>
            </a:r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2292824" y="1399104"/>
            <a:ext cx="848661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200" dirty="0" smtClean="0"/>
              <a:t>Наприклад, списки можуть містити цифрові, символьні і рядкові дані</a:t>
            </a:r>
            <a:endParaRPr lang="ru-RU" sz="2200" dirty="0"/>
          </a:p>
        </p:txBody>
      </p:sp>
      <p:sp>
        <p:nvSpPr>
          <p:cNvPr id="9" name="TextBox 8"/>
          <p:cNvSpPr txBox="1"/>
          <p:nvPr/>
        </p:nvSpPr>
        <p:spPr>
          <a:xfrm>
            <a:off x="472581" y="2025386"/>
            <a:ext cx="1820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Список символів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673253" y="2422336"/>
            <a:ext cx="1493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Список чисел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705097" y="2846904"/>
            <a:ext cx="128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Список пар</a:t>
            </a:r>
            <a:endParaRPr lang="ru-RU" dirty="0"/>
          </a:p>
        </p:txBody>
      </p:sp>
      <p:cxnSp>
        <p:nvCxnSpPr>
          <p:cNvPr id="13" name="Прямая со стрелкой 12"/>
          <p:cNvCxnSpPr>
            <a:stCxn id="9" idx="3"/>
          </p:cNvCxnSpPr>
          <p:nvPr/>
        </p:nvCxnSpPr>
        <p:spPr>
          <a:xfrm>
            <a:off x="2292823" y="2210052"/>
            <a:ext cx="6912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>
            <a:off x="2292824" y="2641846"/>
            <a:ext cx="6912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>
            <a:off x="2292823" y="3015865"/>
            <a:ext cx="6912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3713349"/>
      </p:ext>
    </p:extLst>
  </p:cSld>
  <p:clrMapOvr>
    <a:masterClrMapping/>
  </p:clrMapOvr>
  <p:transition>
    <p:fade thruBlk="1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  <a:cs typeface="Arial" charset="0"/>
              </a:rPr>
              <a:pPr/>
              <a:t>40</a:t>
            </a:fld>
            <a:r>
              <a:rPr lang="ru-RU" smtClean="0">
                <a:solidFill>
                  <a:prstClr val="black"/>
                </a:solidFill>
                <a:cs typeface="Arial" charset="0"/>
              </a:rPr>
              <a:t>/85</a:t>
            </a:r>
            <a:endParaRPr lang="ru-RU" dirty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87353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 smtClean="0">
                <a:solidFill>
                  <a:schemeClr val="bg1"/>
                </a:solidFill>
              </a:rPr>
              <a:t>Селектори</a:t>
            </a:r>
            <a:r>
              <a:rPr lang="ru-RU" sz="3600" b="1" dirty="0" smtClean="0">
                <a:solidFill>
                  <a:schemeClr val="bg1"/>
                </a:solidFill>
              </a:rPr>
              <a:t> дерева </a:t>
            </a:r>
            <a:r>
              <a:rPr lang="ru-RU" sz="3600" b="1" dirty="0">
                <a:solidFill>
                  <a:schemeClr val="bg1"/>
                </a:solidFill>
              </a:rPr>
              <a:t>Хаффмана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66256" y="1067282"/>
            <a:ext cx="477388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 smtClean="0"/>
              <a:t>Для доступу до елементів дерева потрібні селектори</a:t>
            </a:r>
            <a:endParaRPr lang="uk-UA" sz="20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64623" y="1928643"/>
            <a:ext cx="4568634" cy="3785652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GB" sz="2000" dirty="0" smtClean="0">
                <a:solidFill>
                  <a:srgbClr val="0000CC"/>
                </a:solidFill>
              </a:rPr>
              <a:t>(</a:t>
            </a:r>
            <a:r>
              <a:rPr lang="en-GB" sz="2000" dirty="0">
                <a:solidFill>
                  <a:srgbClr val="0000CC"/>
                </a:solidFill>
              </a:rPr>
              <a:t>define (</a:t>
            </a:r>
            <a:r>
              <a:rPr lang="en-GB" sz="2000" b="1" dirty="0">
                <a:solidFill>
                  <a:srgbClr val="0000CC"/>
                </a:solidFill>
              </a:rPr>
              <a:t>left-branch</a:t>
            </a:r>
            <a:r>
              <a:rPr lang="en-GB" sz="2000" dirty="0">
                <a:solidFill>
                  <a:srgbClr val="0000CC"/>
                </a:solidFill>
              </a:rPr>
              <a:t> tree) (car tree))</a:t>
            </a:r>
          </a:p>
          <a:p>
            <a:r>
              <a:rPr lang="en-GB" sz="2000" dirty="0">
                <a:solidFill>
                  <a:srgbClr val="0000CC"/>
                </a:solidFill>
              </a:rPr>
              <a:t>(define (</a:t>
            </a:r>
            <a:r>
              <a:rPr lang="en-GB" sz="2000" b="1" dirty="0">
                <a:solidFill>
                  <a:srgbClr val="0000CC"/>
                </a:solidFill>
              </a:rPr>
              <a:t>right-branch</a:t>
            </a:r>
            <a:r>
              <a:rPr lang="en-GB" sz="2000" dirty="0">
                <a:solidFill>
                  <a:srgbClr val="0000CC"/>
                </a:solidFill>
              </a:rPr>
              <a:t> tree) (</a:t>
            </a:r>
            <a:r>
              <a:rPr lang="en-GB" sz="2000" dirty="0" err="1">
                <a:solidFill>
                  <a:srgbClr val="0000CC"/>
                </a:solidFill>
              </a:rPr>
              <a:t>cadr</a:t>
            </a:r>
            <a:r>
              <a:rPr lang="en-GB" sz="2000" dirty="0">
                <a:solidFill>
                  <a:srgbClr val="0000CC"/>
                </a:solidFill>
              </a:rPr>
              <a:t> tree))</a:t>
            </a:r>
          </a:p>
          <a:p>
            <a:endParaRPr lang="en-GB" sz="2000" dirty="0">
              <a:solidFill>
                <a:srgbClr val="0000CC"/>
              </a:solidFill>
            </a:endParaRPr>
          </a:p>
          <a:p>
            <a:r>
              <a:rPr lang="en-GB" sz="2000" dirty="0">
                <a:solidFill>
                  <a:srgbClr val="0000CC"/>
                </a:solidFill>
              </a:rPr>
              <a:t>(define (</a:t>
            </a:r>
            <a:r>
              <a:rPr lang="en-GB" sz="2000" b="1" dirty="0">
                <a:solidFill>
                  <a:srgbClr val="0000CC"/>
                </a:solidFill>
              </a:rPr>
              <a:t>symbols</a:t>
            </a:r>
            <a:r>
              <a:rPr lang="en-GB" sz="2000" dirty="0">
                <a:solidFill>
                  <a:srgbClr val="0000CC"/>
                </a:solidFill>
              </a:rPr>
              <a:t> tree)</a:t>
            </a:r>
          </a:p>
          <a:p>
            <a:r>
              <a:rPr lang="en-GB" sz="2000" dirty="0">
                <a:solidFill>
                  <a:srgbClr val="0000CC"/>
                </a:solidFill>
              </a:rPr>
              <a:t>  (if (leaf? tree)</a:t>
            </a:r>
          </a:p>
          <a:p>
            <a:r>
              <a:rPr lang="en-GB" sz="2000" dirty="0">
                <a:solidFill>
                  <a:srgbClr val="0000CC"/>
                </a:solidFill>
              </a:rPr>
              <a:t>      (list (symbol-leaf tree))</a:t>
            </a:r>
          </a:p>
          <a:p>
            <a:r>
              <a:rPr lang="en-GB" sz="2000" dirty="0">
                <a:solidFill>
                  <a:srgbClr val="0000CC"/>
                </a:solidFill>
              </a:rPr>
              <a:t>      (</a:t>
            </a:r>
            <a:r>
              <a:rPr lang="en-GB" sz="2000" dirty="0" err="1">
                <a:solidFill>
                  <a:srgbClr val="0000CC"/>
                </a:solidFill>
              </a:rPr>
              <a:t>caddr</a:t>
            </a:r>
            <a:r>
              <a:rPr lang="en-GB" sz="2000" dirty="0">
                <a:solidFill>
                  <a:srgbClr val="0000CC"/>
                </a:solidFill>
              </a:rPr>
              <a:t> tree)))</a:t>
            </a:r>
          </a:p>
          <a:p>
            <a:endParaRPr lang="en-GB" sz="2000" dirty="0">
              <a:solidFill>
                <a:srgbClr val="0000CC"/>
              </a:solidFill>
            </a:endParaRPr>
          </a:p>
          <a:p>
            <a:r>
              <a:rPr lang="en-GB" sz="2000" dirty="0">
                <a:solidFill>
                  <a:srgbClr val="0000CC"/>
                </a:solidFill>
              </a:rPr>
              <a:t>(define (</a:t>
            </a:r>
            <a:r>
              <a:rPr lang="en-GB" sz="2000" b="1" dirty="0">
                <a:solidFill>
                  <a:srgbClr val="0000CC"/>
                </a:solidFill>
              </a:rPr>
              <a:t>weight</a:t>
            </a:r>
            <a:r>
              <a:rPr lang="en-GB" sz="2000" dirty="0">
                <a:solidFill>
                  <a:srgbClr val="0000CC"/>
                </a:solidFill>
              </a:rPr>
              <a:t> tree)</a:t>
            </a:r>
          </a:p>
          <a:p>
            <a:r>
              <a:rPr lang="en-GB" sz="2000" dirty="0">
                <a:solidFill>
                  <a:srgbClr val="0000CC"/>
                </a:solidFill>
              </a:rPr>
              <a:t>  (if (leaf? tree)</a:t>
            </a:r>
          </a:p>
          <a:p>
            <a:r>
              <a:rPr lang="en-GB" sz="2000" dirty="0">
                <a:solidFill>
                  <a:srgbClr val="0000CC"/>
                </a:solidFill>
              </a:rPr>
              <a:t>      (weight-leaf tree)</a:t>
            </a:r>
          </a:p>
          <a:p>
            <a:r>
              <a:rPr lang="en-GB" sz="2000" dirty="0">
                <a:solidFill>
                  <a:srgbClr val="0000CC"/>
                </a:solidFill>
              </a:rPr>
              <a:t>      (</a:t>
            </a:r>
            <a:r>
              <a:rPr lang="en-GB" sz="2000" dirty="0" err="1">
                <a:solidFill>
                  <a:srgbClr val="0000CC"/>
                </a:solidFill>
              </a:rPr>
              <a:t>cadddr</a:t>
            </a:r>
            <a:r>
              <a:rPr lang="en-GB" sz="2000" dirty="0">
                <a:solidFill>
                  <a:srgbClr val="0000CC"/>
                </a:solidFill>
              </a:rPr>
              <a:t> tree</a:t>
            </a:r>
            <a:r>
              <a:rPr lang="en-GB" sz="2000" dirty="0" smtClean="0">
                <a:solidFill>
                  <a:srgbClr val="0000CC"/>
                </a:solidFill>
              </a:rPr>
              <a:t>)))</a:t>
            </a:r>
            <a:endParaRPr lang="en-GB" sz="2000" dirty="0">
              <a:solidFill>
                <a:srgbClr val="0000CC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477890" y="2278087"/>
            <a:ext cx="6096000" cy="1631216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>
            <a:spAutoFit/>
          </a:bodyPr>
          <a:lstStyle/>
          <a:p>
            <a:r>
              <a:rPr lang="en-GB" sz="2000" dirty="0" smtClean="0">
                <a:solidFill>
                  <a:srgbClr val="0000CC"/>
                </a:solidFill>
              </a:rPr>
              <a:t>(</a:t>
            </a:r>
            <a:r>
              <a:rPr lang="en-GB" sz="2000" dirty="0">
                <a:solidFill>
                  <a:srgbClr val="0000CC"/>
                </a:solidFill>
              </a:rPr>
              <a:t>make-code-tree (make-leaf 'A 4)</a:t>
            </a:r>
          </a:p>
          <a:p>
            <a:r>
              <a:rPr lang="en-GB" sz="2000" dirty="0">
                <a:solidFill>
                  <a:srgbClr val="0000CC"/>
                </a:solidFill>
              </a:rPr>
              <a:t>                  (make-code-tree</a:t>
            </a:r>
          </a:p>
          <a:p>
            <a:r>
              <a:rPr lang="en-GB" sz="2000" dirty="0">
                <a:solidFill>
                  <a:srgbClr val="0000CC"/>
                </a:solidFill>
              </a:rPr>
              <a:t>                   (make-leaf 'B 2)</a:t>
            </a:r>
          </a:p>
          <a:p>
            <a:r>
              <a:rPr lang="en-GB" sz="2000" dirty="0">
                <a:solidFill>
                  <a:srgbClr val="0000CC"/>
                </a:solidFill>
              </a:rPr>
              <a:t>                   (make-code-tree (make-leaf 'D 1)</a:t>
            </a:r>
          </a:p>
          <a:p>
            <a:r>
              <a:rPr lang="en-GB" sz="2000" dirty="0">
                <a:solidFill>
                  <a:srgbClr val="0000CC"/>
                </a:solidFill>
              </a:rPr>
              <a:t>                                   (make-leaf 'C 1))))</a:t>
            </a:r>
            <a:endParaRPr lang="ru-RU" sz="2000" dirty="0">
              <a:solidFill>
                <a:srgbClr val="0000CC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477890" y="1123644"/>
            <a:ext cx="6096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 smtClean="0"/>
              <a:t>Створення дерева через виклик процедури </a:t>
            </a:r>
          </a:p>
          <a:p>
            <a:r>
              <a:rPr lang="en-GB" sz="2000" dirty="0" smtClean="0">
                <a:solidFill>
                  <a:srgbClr val="0000CC"/>
                </a:solidFill>
              </a:rPr>
              <a:t>make-code-tree</a:t>
            </a:r>
            <a:r>
              <a:rPr lang="uk-UA" sz="2000" dirty="0" smtClean="0"/>
              <a:t> </a:t>
            </a:r>
            <a:endParaRPr lang="uk-UA" sz="20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5074129" y="4676429"/>
            <a:ext cx="6903521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((leaf a 4) ((leaf b 2) ((leaf d 1) (leaf c 1) (d c) 2) (b d c) 4) (a b d c) 8)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532724"/>
      </p:ext>
    </p:extLst>
  </p:cSld>
  <p:clrMapOvr>
    <a:masterClrMapping/>
  </p:clrMapOvr>
  <p:transition>
    <p:fade thruBlk="1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  <a:cs typeface="Arial" charset="0"/>
              </a:rPr>
              <a:pPr/>
              <a:t>41</a:t>
            </a:fld>
            <a:r>
              <a:rPr lang="ru-RU" smtClean="0">
                <a:solidFill>
                  <a:prstClr val="black"/>
                </a:solidFill>
                <a:cs typeface="Arial" charset="0"/>
              </a:rPr>
              <a:t>/85</a:t>
            </a:r>
            <a:endParaRPr lang="ru-RU" dirty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08757" y="1028343"/>
            <a:ext cx="1167344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uk-UA" sz="2000" dirty="0" smtClean="0"/>
              <a:t>У дереві кожна нетермінальних вершина містить множину символів у вигляді простого спису.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uk-UA" sz="2000" dirty="0" smtClean="0"/>
              <a:t> Однак алгоритм породження дерева вимагає, щоб опрацьовували ще й множину листків і </a:t>
            </a:r>
            <a:r>
              <a:rPr lang="uk-UA" sz="2000" dirty="0" err="1" smtClean="0"/>
              <a:t>піддерев</a:t>
            </a:r>
            <a:r>
              <a:rPr lang="uk-UA" sz="2000" dirty="0" smtClean="0"/>
              <a:t>, послідовно зливаючи два найменших елемента.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uk-UA" sz="2000" dirty="0" smtClean="0"/>
              <a:t>Оскільки потрібно на кожному кроці знаходити найменший елемент множини, зручно для такої множини використовувати упорядковане подання.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uk-UA" sz="2000" dirty="0" smtClean="0"/>
              <a:t>Представимо множину листів і дерев як список елементів, упорядкований за вагою в зростаючому порядку.</a:t>
            </a:r>
            <a:endParaRPr lang="uk-UA" sz="20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123309"/>
            <a:ext cx="121919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600" b="1" dirty="0" smtClean="0">
                <a:solidFill>
                  <a:schemeClr val="bg1"/>
                </a:solidFill>
              </a:rPr>
              <a:t>Множина зважених елементів</a:t>
            </a:r>
            <a:endParaRPr lang="uk-UA" sz="36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612570" y="3403187"/>
            <a:ext cx="6096000" cy="1785104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>
            <a:spAutoFit/>
          </a:bodyPr>
          <a:lstStyle/>
          <a:p>
            <a:r>
              <a:rPr lang="en-US" sz="2200" dirty="0">
                <a:solidFill>
                  <a:srgbClr val="0000CC"/>
                </a:solidFill>
              </a:rPr>
              <a:t>(define (adjoin-set x set)</a:t>
            </a:r>
          </a:p>
          <a:p>
            <a:r>
              <a:rPr lang="en-US" sz="2200" dirty="0">
                <a:solidFill>
                  <a:srgbClr val="0000CC"/>
                </a:solidFill>
              </a:rPr>
              <a:t>  (</a:t>
            </a:r>
            <a:r>
              <a:rPr lang="en-US" sz="2200" dirty="0" err="1">
                <a:solidFill>
                  <a:srgbClr val="0000CC"/>
                </a:solidFill>
              </a:rPr>
              <a:t>cond</a:t>
            </a:r>
            <a:r>
              <a:rPr lang="en-US" sz="2200" dirty="0">
                <a:solidFill>
                  <a:srgbClr val="0000CC"/>
                </a:solidFill>
              </a:rPr>
              <a:t> ((null? set) (list x))</a:t>
            </a:r>
          </a:p>
          <a:p>
            <a:r>
              <a:rPr lang="en-US" sz="2200" dirty="0">
                <a:solidFill>
                  <a:srgbClr val="0000CC"/>
                </a:solidFill>
              </a:rPr>
              <a:t>        ((&lt; (weight x) (weight (car set))) (cons x set))</a:t>
            </a:r>
          </a:p>
          <a:p>
            <a:r>
              <a:rPr lang="en-US" sz="2200" dirty="0">
                <a:solidFill>
                  <a:srgbClr val="0000CC"/>
                </a:solidFill>
              </a:rPr>
              <a:t>        (else (cons (car set)</a:t>
            </a:r>
          </a:p>
          <a:p>
            <a:r>
              <a:rPr lang="en-US" sz="2200" dirty="0">
                <a:solidFill>
                  <a:srgbClr val="0000CC"/>
                </a:solidFill>
              </a:rPr>
              <a:t>                    (adjoin-set x (</a:t>
            </a:r>
            <a:r>
              <a:rPr lang="en-US" sz="2200" dirty="0" err="1">
                <a:solidFill>
                  <a:srgbClr val="0000CC"/>
                </a:solidFill>
              </a:rPr>
              <a:t>cdr</a:t>
            </a:r>
            <a:r>
              <a:rPr lang="en-US" sz="2200" dirty="0">
                <a:solidFill>
                  <a:srgbClr val="0000CC"/>
                </a:solidFill>
              </a:rPr>
              <a:t> set))))))</a:t>
            </a:r>
            <a:endParaRPr lang="ru-RU" sz="22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789014"/>
      </p:ext>
    </p:extLst>
  </p:cSld>
  <p:clrMapOvr>
    <a:masterClrMapping/>
  </p:clrMapOvr>
  <p:transition>
    <p:fade thruBlk="1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  <a:cs typeface="Arial" charset="0"/>
              </a:rPr>
              <a:pPr/>
              <a:t>42</a:t>
            </a:fld>
            <a:r>
              <a:rPr lang="ru-RU" smtClean="0">
                <a:solidFill>
                  <a:prstClr val="black"/>
                </a:solidFill>
                <a:cs typeface="Arial" charset="0"/>
              </a:rPr>
              <a:t>/85</a:t>
            </a:r>
            <a:endParaRPr lang="ru-RU" dirty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109248"/>
            <a:ext cx="121552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 smtClean="0">
                <a:solidFill>
                  <a:schemeClr val="bg1"/>
                </a:solidFill>
              </a:rPr>
              <a:t>Побудова</a:t>
            </a:r>
            <a:r>
              <a:rPr lang="ru-RU" sz="3600" b="1" dirty="0" smtClean="0">
                <a:solidFill>
                  <a:schemeClr val="bg1"/>
                </a:solidFill>
              </a:rPr>
              <a:t> </a:t>
            </a:r>
            <a:r>
              <a:rPr lang="ru-RU" sz="3600" b="1" dirty="0" err="1" smtClean="0">
                <a:solidFill>
                  <a:schemeClr val="bg1"/>
                </a:solidFill>
              </a:rPr>
              <a:t>впорядкованої</a:t>
            </a:r>
            <a:r>
              <a:rPr lang="ru-RU" sz="3600" b="1" dirty="0" smtClean="0">
                <a:solidFill>
                  <a:schemeClr val="bg1"/>
                </a:solidFill>
              </a:rPr>
              <a:t> </a:t>
            </a:r>
            <a:r>
              <a:rPr lang="ru-RU" sz="3600" b="1" dirty="0" err="1" smtClean="0">
                <a:solidFill>
                  <a:schemeClr val="bg1"/>
                </a:solidFill>
              </a:rPr>
              <a:t>множини</a:t>
            </a:r>
            <a:r>
              <a:rPr lang="ru-RU" sz="3600" b="1" dirty="0" smtClean="0">
                <a:solidFill>
                  <a:schemeClr val="bg1"/>
                </a:solidFill>
              </a:rPr>
              <a:t> </a:t>
            </a:r>
            <a:r>
              <a:rPr lang="ru-RU" sz="3600" b="1" dirty="0" err="1" smtClean="0">
                <a:solidFill>
                  <a:schemeClr val="bg1"/>
                </a:solidFill>
              </a:rPr>
              <a:t>листків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364524" y="1123070"/>
            <a:ext cx="4713094" cy="3477875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</a:rPr>
              <a:t>(define (make-leaf-set pairs)</a:t>
            </a:r>
          </a:p>
          <a:p>
            <a:r>
              <a:rPr lang="en-US" sz="2000" dirty="0">
                <a:solidFill>
                  <a:srgbClr val="0000CC"/>
                </a:solidFill>
              </a:rPr>
              <a:t>  (if (null? pairs)</a:t>
            </a:r>
          </a:p>
          <a:p>
            <a:r>
              <a:rPr lang="en-US" sz="2000" dirty="0">
                <a:solidFill>
                  <a:srgbClr val="0000CC"/>
                </a:solidFill>
              </a:rPr>
              <a:t>      '()</a:t>
            </a:r>
          </a:p>
          <a:p>
            <a:r>
              <a:rPr lang="en-US" sz="2000" dirty="0">
                <a:solidFill>
                  <a:srgbClr val="0000CC"/>
                </a:solidFill>
              </a:rPr>
              <a:t>      (let ((pair (car pairs)))</a:t>
            </a:r>
          </a:p>
          <a:p>
            <a:r>
              <a:rPr lang="en-US" sz="2000" dirty="0">
                <a:solidFill>
                  <a:srgbClr val="0000CC"/>
                </a:solidFill>
              </a:rPr>
              <a:t>        (adjoin-set (make-leaf (car pair)</a:t>
            </a:r>
          </a:p>
          <a:p>
            <a:r>
              <a:rPr lang="en-US" sz="2000" dirty="0">
                <a:solidFill>
                  <a:srgbClr val="0000CC"/>
                </a:solidFill>
              </a:rPr>
              <a:t>                               (</a:t>
            </a:r>
            <a:r>
              <a:rPr lang="en-US" sz="2000" dirty="0" err="1">
                <a:solidFill>
                  <a:srgbClr val="0000CC"/>
                </a:solidFill>
              </a:rPr>
              <a:t>cadr</a:t>
            </a:r>
            <a:r>
              <a:rPr lang="en-US" sz="2000" dirty="0">
                <a:solidFill>
                  <a:srgbClr val="0000CC"/>
                </a:solidFill>
              </a:rPr>
              <a:t> pair)) </a:t>
            </a:r>
          </a:p>
          <a:p>
            <a:r>
              <a:rPr lang="en-US" sz="2000" dirty="0">
                <a:solidFill>
                  <a:srgbClr val="0000CC"/>
                </a:solidFill>
              </a:rPr>
              <a:t>                    (make-leaf-set (</a:t>
            </a:r>
            <a:r>
              <a:rPr lang="en-US" sz="2000" dirty="0" err="1">
                <a:solidFill>
                  <a:srgbClr val="0000CC"/>
                </a:solidFill>
              </a:rPr>
              <a:t>cdr</a:t>
            </a:r>
            <a:r>
              <a:rPr lang="en-US" sz="2000" dirty="0">
                <a:solidFill>
                  <a:srgbClr val="0000CC"/>
                </a:solidFill>
              </a:rPr>
              <a:t> pairs))))))</a:t>
            </a:r>
          </a:p>
          <a:p>
            <a:endParaRPr lang="en-US" sz="2000" dirty="0">
              <a:solidFill>
                <a:srgbClr val="0000CC"/>
              </a:solidFill>
            </a:endParaRPr>
          </a:p>
          <a:p>
            <a:r>
              <a:rPr lang="en-US" sz="2000" dirty="0">
                <a:solidFill>
                  <a:srgbClr val="0000CC"/>
                </a:solidFill>
              </a:rPr>
              <a:t>(display "task3:")</a:t>
            </a:r>
          </a:p>
          <a:p>
            <a:r>
              <a:rPr lang="en-US" sz="2000" dirty="0">
                <a:solidFill>
                  <a:srgbClr val="0000CC"/>
                </a:solidFill>
              </a:rPr>
              <a:t>(define pairs (list '(A 4) '(B 2) '(C 1) '(D 1)))</a:t>
            </a:r>
          </a:p>
          <a:p>
            <a:r>
              <a:rPr lang="en-US" sz="2000" dirty="0">
                <a:solidFill>
                  <a:srgbClr val="0000CC"/>
                </a:solidFill>
              </a:rPr>
              <a:t>(make-leaf-set pairs)</a:t>
            </a:r>
            <a:endParaRPr lang="ru-RU" sz="2000" dirty="0">
              <a:solidFill>
                <a:srgbClr val="0000CC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822248" y="2492675"/>
            <a:ext cx="4342664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task3:((</a:t>
            </a:r>
            <a:r>
              <a:rPr lang="ru-RU" dirty="0" err="1">
                <a:solidFill>
                  <a:srgbClr val="FF0000"/>
                </a:solidFill>
              </a:rPr>
              <a:t>leaf</a:t>
            </a:r>
            <a:r>
              <a:rPr lang="ru-RU" dirty="0">
                <a:solidFill>
                  <a:srgbClr val="FF0000"/>
                </a:solidFill>
              </a:rPr>
              <a:t> d 1) (</a:t>
            </a:r>
            <a:r>
              <a:rPr lang="ru-RU" dirty="0" err="1">
                <a:solidFill>
                  <a:srgbClr val="FF0000"/>
                </a:solidFill>
              </a:rPr>
              <a:t>leaf</a:t>
            </a:r>
            <a:r>
              <a:rPr lang="ru-RU" dirty="0">
                <a:solidFill>
                  <a:srgbClr val="FF0000"/>
                </a:solidFill>
              </a:rPr>
              <a:t> c 1) (</a:t>
            </a:r>
            <a:r>
              <a:rPr lang="ru-RU" dirty="0" err="1">
                <a:solidFill>
                  <a:srgbClr val="FF0000"/>
                </a:solidFill>
              </a:rPr>
              <a:t>leaf</a:t>
            </a:r>
            <a:r>
              <a:rPr lang="ru-RU" dirty="0">
                <a:solidFill>
                  <a:srgbClr val="FF0000"/>
                </a:solidFill>
              </a:rPr>
              <a:t> b 2) (</a:t>
            </a:r>
            <a:r>
              <a:rPr lang="ru-RU" dirty="0" err="1">
                <a:solidFill>
                  <a:srgbClr val="FF0000"/>
                </a:solidFill>
              </a:rPr>
              <a:t>leaf</a:t>
            </a:r>
            <a:r>
              <a:rPr lang="ru-RU" dirty="0">
                <a:solidFill>
                  <a:srgbClr val="FF0000"/>
                </a:solidFill>
              </a:rPr>
              <a:t> a 4))</a:t>
            </a:r>
          </a:p>
        </p:txBody>
      </p:sp>
    </p:spTree>
    <p:extLst>
      <p:ext uri="{BB962C8B-B14F-4D97-AF65-F5344CB8AC3E}">
        <p14:creationId xmlns:p14="http://schemas.microsoft.com/office/powerpoint/2010/main" val="3044326746"/>
      </p:ext>
    </p:extLst>
  </p:cSld>
  <p:clrMapOvr>
    <a:masterClrMapping/>
  </p:clrMapOvr>
  <p:transition>
    <p:fade thruBlk="1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43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1905001" y="38101"/>
            <a:ext cx="876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600" b="1" dirty="0">
                <a:solidFill>
                  <a:schemeClr val="bg1"/>
                </a:solidFill>
              </a:rPr>
              <a:t>Джерела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83069" y="2304282"/>
            <a:ext cx="11772168" cy="4016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uk-UA" sz="2000" dirty="0"/>
              <a:t>1. </a:t>
            </a:r>
            <a:r>
              <a:rPr lang="en-US" sz="2000" dirty="0"/>
              <a:t>Harold Abelson</a:t>
            </a:r>
            <a:r>
              <a:rPr lang="uk-UA" sz="2000" dirty="0"/>
              <a:t>,</a:t>
            </a:r>
            <a:r>
              <a:rPr lang="en-US" sz="2000" dirty="0"/>
              <a:t> Gerald Jay </a:t>
            </a:r>
            <a:r>
              <a:rPr lang="en-US" sz="2000" dirty="0" err="1"/>
              <a:t>Sussman</a:t>
            </a:r>
            <a:r>
              <a:rPr lang="uk-UA" sz="2000" dirty="0"/>
              <a:t>,</a:t>
            </a:r>
            <a:r>
              <a:rPr lang="en-US" sz="2000" dirty="0"/>
              <a:t> Julie </a:t>
            </a:r>
            <a:r>
              <a:rPr lang="en-US" sz="2000" dirty="0" err="1"/>
              <a:t>Sussman</a:t>
            </a:r>
            <a:r>
              <a:rPr lang="uk-UA" sz="2000" dirty="0"/>
              <a:t>. </a:t>
            </a:r>
            <a:r>
              <a:rPr lang="en-US" sz="2000" dirty="0"/>
              <a:t>Structure and Interpretation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of Computer Programs</a:t>
            </a:r>
            <a:r>
              <a:rPr lang="uk-UA" sz="2000" dirty="0"/>
              <a:t>. </a:t>
            </a:r>
            <a:r>
              <a:rPr lang="en-US" sz="2000" dirty="0"/>
              <a:t>The MIT Press</a:t>
            </a:r>
            <a:r>
              <a:rPr lang="uk-UA" sz="2000" dirty="0"/>
              <a:t>. 2005 (</a:t>
            </a:r>
            <a:r>
              <a:rPr lang="uk-UA" sz="2000" dirty="0" err="1"/>
              <a:t>Харольд</a:t>
            </a:r>
            <a:r>
              <a:rPr lang="uk-UA" sz="2000" dirty="0"/>
              <a:t> </a:t>
            </a:r>
            <a:r>
              <a:rPr lang="uk-UA" sz="2000" dirty="0" err="1"/>
              <a:t>Абельсон</a:t>
            </a:r>
            <a:r>
              <a:rPr lang="uk-UA" sz="2000" dirty="0"/>
              <a:t>, Джеральд </a:t>
            </a:r>
            <a:r>
              <a:rPr lang="uk-UA" sz="2000" dirty="0" err="1"/>
              <a:t>Джей</a:t>
            </a:r>
            <a:r>
              <a:rPr lang="uk-UA" sz="2000" dirty="0"/>
              <a:t> </a:t>
            </a:r>
            <a:r>
              <a:rPr lang="uk-UA" sz="2000" dirty="0" err="1"/>
              <a:t>Сассман</a:t>
            </a:r>
            <a:r>
              <a:rPr lang="uk-UA" sz="2000" dirty="0"/>
              <a:t>, </a:t>
            </a:r>
            <a:r>
              <a:rPr lang="uk-UA" sz="2000" dirty="0" err="1"/>
              <a:t>Джули</a:t>
            </a:r>
            <a:r>
              <a:rPr lang="uk-UA" sz="2000" dirty="0"/>
              <a:t> </a:t>
            </a:r>
            <a:r>
              <a:rPr lang="uk-UA" sz="2000" dirty="0" err="1"/>
              <a:t>Сассман</a:t>
            </a:r>
            <a:r>
              <a:rPr lang="uk-UA" sz="2000" dirty="0"/>
              <a:t>. Структура и </a:t>
            </a:r>
            <a:r>
              <a:rPr lang="uk-UA" sz="2000" dirty="0" err="1"/>
              <a:t>интерпретация</a:t>
            </a:r>
            <a:r>
              <a:rPr lang="uk-UA" sz="2000" dirty="0"/>
              <a:t> </a:t>
            </a:r>
            <a:r>
              <a:rPr lang="uk-UA" sz="2000" dirty="0" err="1"/>
              <a:t>компьютерных</a:t>
            </a:r>
            <a:r>
              <a:rPr lang="uk-UA" sz="2000" dirty="0"/>
              <a:t> </a:t>
            </a:r>
            <a:r>
              <a:rPr lang="uk-UA" sz="2000" dirty="0" err="1"/>
              <a:t>программ</a:t>
            </a:r>
            <a:r>
              <a:rPr lang="uk-UA" sz="2000" dirty="0" smtClean="0"/>
              <a:t>. «</a:t>
            </a:r>
            <a:r>
              <a:rPr lang="uk-UA" sz="2000" dirty="0" err="1"/>
              <a:t>Добросвет</a:t>
            </a:r>
            <a:r>
              <a:rPr lang="uk-UA" sz="2000" dirty="0"/>
              <a:t>», 2006) </a:t>
            </a:r>
          </a:p>
          <a:p>
            <a:pPr>
              <a:spcAft>
                <a:spcPts val="600"/>
              </a:spcAft>
            </a:pPr>
            <a:r>
              <a:rPr lang="uk-UA" sz="2000" dirty="0"/>
              <a:t>2. </a:t>
            </a:r>
            <a:r>
              <a:rPr lang="uk-UA" sz="2000" dirty="0" err="1"/>
              <a:t>Филд</a:t>
            </a:r>
            <a:r>
              <a:rPr lang="uk-UA" sz="2000" dirty="0"/>
              <a:t>. А., </a:t>
            </a:r>
            <a:r>
              <a:rPr lang="uk-UA" sz="2000" dirty="0" err="1"/>
              <a:t>Харрисон</a:t>
            </a:r>
            <a:r>
              <a:rPr lang="uk-UA" sz="2000" dirty="0"/>
              <a:t>  П. </a:t>
            </a:r>
            <a:r>
              <a:rPr lang="uk-UA" sz="2000" dirty="0" err="1"/>
              <a:t>Функциональное</a:t>
            </a:r>
            <a:r>
              <a:rPr lang="uk-UA" sz="2000" dirty="0"/>
              <a:t> </a:t>
            </a:r>
            <a:r>
              <a:rPr lang="uk-UA" sz="2000" dirty="0" err="1"/>
              <a:t>программирование</a:t>
            </a:r>
            <a:r>
              <a:rPr lang="uk-UA" sz="2000" dirty="0"/>
              <a:t>. –М.: «Мир», 1993</a:t>
            </a:r>
          </a:p>
          <a:p>
            <a:pPr>
              <a:spcAft>
                <a:spcPts val="600"/>
              </a:spcAft>
            </a:pPr>
            <a:r>
              <a:rPr lang="uk-UA" sz="2000" dirty="0"/>
              <a:t>3.</a:t>
            </a:r>
            <a:r>
              <a:rPr lang="ru-RU" sz="2000" dirty="0"/>
              <a:t> Городня Л. Введение программирование на языке Лисп. </a:t>
            </a:r>
            <a:r>
              <a:rPr lang="en-US" sz="2000" dirty="0"/>
              <a:t>http://ict.edu.ru/ft/005133/prog_lisp.pdf</a:t>
            </a:r>
            <a:r>
              <a:rPr lang="uk-UA" sz="2000" dirty="0"/>
              <a:t>     </a:t>
            </a:r>
          </a:p>
          <a:p>
            <a:pPr>
              <a:spcAft>
                <a:spcPts val="600"/>
              </a:spcAft>
            </a:pPr>
            <a:r>
              <a:rPr lang="uk-UA" sz="2000" dirty="0"/>
              <a:t>4. </a:t>
            </a:r>
            <a:r>
              <a:rPr lang="uk-UA" sz="2000" dirty="0" err="1"/>
              <a:t>Хювенен</a:t>
            </a:r>
            <a:r>
              <a:rPr lang="uk-UA" sz="2000" dirty="0"/>
              <a:t> Є.  </a:t>
            </a:r>
            <a:r>
              <a:rPr lang="uk-UA" sz="2000" dirty="0" err="1"/>
              <a:t>Сеппянен</a:t>
            </a:r>
            <a:r>
              <a:rPr lang="uk-UA" sz="2000" dirty="0"/>
              <a:t> И. Мир </a:t>
            </a:r>
            <a:r>
              <a:rPr lang="uk-UA" sz="2000" dirty="0" err="1"/>
              <a:t>Лиспа</a:t>
            </a:r>
            <a:r>
              <a:rPr lang="uk-UA" sz="2000" dirty="0"/>
              <a:t>. Т.1. </a:t>
            </a:r>
            <a:r>
              <a:rPr lang="uk-UA" sz="2000" dirty="0" err="1"/>
              <a:t>Введение</a:t>
            </a:r>
            <a:r>
              <a:rPr lang="uk-UA" sz="2000" dirty="0"/>
              <a:t> в </a:t>
            </a:r>
            <a:r>
              <a:rPr lang="uk-UA" sz="2000" dirty="0" err="1"/>
              <a:t>Лисп</a:t>
            </a:r>
            <a:r>
              <a:rPr lang="uk-UA" sz="2000" dirty="0"/>
              <a:t> и </a:t>
            </a:r>
            <a:r>
              <a:rPr lang="uk-UA" sz="2000" dirty="0" err="1"/>
              <a:t>функциональное</a:t>
            </a:r>
            <a:r>
              <a:rPr lang="uk-UA" sz="2000" dirty="0"/>
              <a:t> </a:t>
            </a:r>
            <a:r>
              <a:rPr lang="uk-UA" sz="2000" dirty="0" err="1"/>
              <a:t>программирование</a:t>
            </a:r>
            <a:r>
              <a:rPr lang="uk-UA" sz="2000" dirty="0"/>
              <a:t>. 1990 </a:t>
            </a:r>
            <a:r>
              <a:rPr lang="en-US" sz="2000" dirty="0">
                <a:hlinkClick r:id="rId2"/>
              </a:rPr>
              <a:t>bydlokoder.ru/</a:t>
            </a:r>
            <a:r>
              <a:rPr lang="en-US" sz="2000" dirty="0" err="1">
                <a:hlinkClick r:id="rId2"/>
              </a:rPr>
              <a:t>index.php?p</a:t>
            </a:r>
            <a:r>
              <a:rPr lang="en-US" sz="2000" dirty="0">
                <a:hlinkClick r:id="rId2"/>
              </a:rPr>
              <a:t>=</a:t>
            </a:r>
            <a:r>
              <a:rPr lang="en-US" sz="2000" dirty="0" err="1">
                <a:hlinkClick r:id="rId2"/>
              </a:rPr>
              <a:t>books_LISP</a:t>
            </a:r>
            <a:endParaRPr lang="uk-UA" sz="2000" dirty="0">
              <a:hlinkClick r:id="rId2"/>
            </a:endParaRPr>
          </a:p>
          <a:p>
            <a:pPr fontAlgn="base">
              <a:spcAft>
                <a:spcPts val="600"/>
              </a:spcAft>
            </a:pPr>
            <a:r>
              <a:rPr lang="uk-UA" sz="2000" dirty="0"/>
              <a:t>5. </a:t>
            </a:r>
            <a:r>
              <a:rPr lang="ru-RU" sz="2000" i="1" dirty="0" err="1"/>
              <a:t>Кристиан</a:t>
            </a:r>
            <a:r>
              <a:rPr lang="ru-RU" sz="2000" i="1" dirty="0"/>
              <a:t> </a:t>
            </a:r>
            <a:r>
              <a:rPr lang="ru-RU" sz="2000" i="1" dirty="0" err="1"/>
              <a:t>Кеннек</a:t>
            </a:r>
            <a:r>
              <a:rPr lang="ru-RU" sz="2000" b="1" i="1" dirty="0"/>
              <a:t>. </a:t>
            </a:r>
            <a:r>
              <a:rPr lang="ru-RU" sz="2000" dirty="0"/>
              <a:t>Интерпретация Лиспа и </a:t>
            </a:r>
            <a:r>
              <a:rPr lang="ru-RU" sz="2000" dirty="0" err="1"/>
              <a:t>Scheme</a:t>
            </a:r>
            <a:r>
              <a:rPr lang="ru-RU" sz="2000" dirty="0"/>
              <a:t>. </a:t>
            </a:r>
            <a:r>
              <a:rPr lang="ru-RU" sz="2000" dirty="0" err="1"/>
              <a:t>Електронний</a:t>
            </a:r>
            <a:r>
              <a:rPr lang="ru-RU" sz="2000" dirty="0"/>
              <a:t> ресурс. Режим доступу: </a:t>
            </a:r>
            <a:r>
              <a:rPr lang="en-US" sz="2000" dirty="0">
                <a:hlinkClick r:id="rId3"/>
              </a:rPr>
              <a:t>http://blog.ilammy.net/lisp/</a:t>
            </a:r>
            <a:r>
              <a:rPr lang="uk-UA" sz="2000" dirty="0"/>
              <a:t> </a:t>
            </a:r>
            <a:endParaRPr lang="ru-RU" sz="2000" dirty="0"/>
          </a:p>
          <a:p>
            <a:pPr>
              <a:spcAft>
                <a:spcPts val="600"/>
              </a:spcAft>
            </a:pPr>
            <a:endParaRPr lang="en-US" sz="2000" dirty="0">
              <a:hlinkClick r:id="rId2"/>
            </a:endParaRPr>
          </a:p>
          <a:p>
            <a:pPr>
              <a:spcAft>
                <a:spcPts val="600"/>
              </a:spcAft>
            </a:pPr>
            <a:endParaRPr lang="uk-UA" sz="2000" dirty="0"/>
          </a:p>
        </p:txBody>
      </p:sp>
    </p:spTree>
    <p:extLst>
      <p:ext uri="{BB962C8B-B14F-4D97-AF65-F5344CB8AC3E}">
        <p14:creationId xmlns:p14="http://schemas.microsoft.com/office/powerpoint/2010/main" val="3934865098"/>
      </p:ext>
    </p:extLst>
  </p:cSld>
  <p:clrMapOvr>
    <a:masterClrMapping/>
  </p:clrMapOvr>
  <p:transition>
    <p:fade thruBlk="1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44</a:t>
            </a:fld>
            <a:endParaRPr lang="ru-RU"/>
          </a:p>
        </p:txBody>
      </p:sp>
      <p:sp>
        <p:nvSpPr>
          <p:cNvPr id="70658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872279" y="2129204"/>
            <a:ext cx="3571875" cy="2386013"/>
          </a:xfrm>
          <a:prstGeom prst="rect">
            <a:avLst/>
          </a:prstGeo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r>
              <a:rPr lang="ru-RU" sz="3200" dirty="0" err="1"/>
              <a:t>Дякую</a:t>
            </a:r>
            <a:r>
              <a:rPr lang="ru-RU" sz="3200" dirty="0"/>
              <a:t> за </a:t>
            </a:r>
            <a:r>
              <a:rPr lang="ru-RU" sz="3200" dirty="0" err="1"/>
              <a:t>увагу</a:t>
            </a:r>
            <a:r>
              <a:rPr lang="ru-RU" sz="3200" dirty="0"/>
              <a:t/>
            </a:r>
            <a:br>
              <a:rPr lang="ru-RU" sz="3200" dirty="0"/>
            </a:br>
            <a:r>
              <a:rPr lang="ru-RU" sz="3200" dirty="0"/>
              <a:t/>
            </a:r>
            <a:br>
              <a:rPr lang="ru-RU" sz="3200" dirty="0"/>
            </a:br>
            <a:r>
              <a:rPr lang="ru-RU" sz="3200" dirty="0" err="1"/>
              <a:t>Ковалюк</a:t>
            </a:r>
            <a:r>
              <a:rPr lang="ru-RU" sz="3200" dirty="0"/>
              <a:t> Т.В.</a:t>
            </a:r>
            <a:br>
              <a:rPr lang="ru-RU" sz="3200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>tkovalyuk@ukr.net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646110609"/>
      </p:ext>
    </p:extLst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5</a:t>
            </a:fld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524001" y="1"/>
            <a:ext cx="91439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ctr">
              <a:spcBef>
                <a:spcPts val="600"/>
              </a:spcBef>
              <a:spcAft>
                <a:spcPts val="600"/>
              </a:spcAft>
            </a:pPr>
            <a:r>
              <a:rPr lang="uk-UA" sz="3600" b="1" dirty="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Символи як об</a:t>
            </a:r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’</a:t>
            </a:r>
            <a:r>
              <a:rPr lang="uk-UA" sz="3600" b="1" dirty="0" err="1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єкти</a:t>
            </a:r>
            <a:r>
              <a:rPr lang="uk-UA" sz="3600" b="1" dirty="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даних</a:t>
            </a:r>
            <a:endParaRPr lang="ru-RU" sz="3600" b="1" dirty="0">
              <a:solidFill>
                <a:schemeClr val="bg1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48035" y="1209457"/>
            <a:ext cx="1189593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uk-UA" sz="2200" dirty="0"/>
              <a:t>Щоб працювати з символами, в мові </a:t>
            </a:r>
            <a:r>
              <a:rPr lang="uk-UA" sz="2200" dirty="0" smtClean="0"/>
              <a:t>є можливість </a:t>
            </a:r>
            <a:r>
              <a:rPr lang="uk-UA" sz="2200" dirty="0"/>
              <a:t>об'єкт даних записати в лапках (</a:t>
            </a:r>
            <a:r>
              <a:rPr lang="uk-UA" sz="2200" dirty="0" err="1">
                <a:solidFill>
                  <a:srgbClr val="0000CC"/>
                </a:solidFill>
              </a:rPr>
              <a:t>quote</a:t>
            </a:r>
            <a:r>
              <a:rPr lang="uk-UA" sz="2200" dirty="0"/>
              <a:t>). </a:t>
            </a:r>
          </a:p>
          <a:p>
            <a:pPr lvl="1">
              <a:spcAft>
                <a:spcPts val="600"/>
              </a:spcAft>
            </a:pPr>
            <a:r>
              <a:rPr lang="uk-UA" sz="2200" dirty="0">
                <a:solidFill>
                  <a:srgbClr val="C00000"/>
                </a:solidFill>
              </a:rPr>
              <a:t>Наприклад, треба побудувати список  </a:t>
            </a:r>
            <a:r>
              <a:rPr lang="uk-UA" sz="2200" dirty="0">
                <a:solidFill>
                  <a:srgbClr val="0000CC"/>
                </a:solidFill>
              </a:rPr>
              <a:t>(a b). </a:t>
            </a:r>
            <a:r>
              <a:rPr lang="uk-UA" sz="2200" dirty="0">
                <a:solidFill>
                  <a:srgbClr val="C00000"/>
                </a:solidFill>
              </a:rPr>
              <a:t>Цього не можна домогтися через   </a:t>
            </a:r>
            <a:r>
              <a:rPr lang="uk-UA" sz="2200" dirty="0">
                <a:solidFill>
                  <a:srgbClr val="0000CC"/>
                </a:solidFill>
              </a:rPr>
              <a:t>(</a:t>
            </a:r>
            <a:r>
              <a:rPr lang="uk-UA" sz="2200" dirty="0" err="1">
                <a:solidFill>
                  <a:srgbClr val="0000CC"/>
                </a:solidFill>
              </a:rPr>
              <a:t>list</a:t>
            </a:r>
            <a:r>
              <a:rPr lang="uk-UA" sz="2200" dirty="0">
                <a:solidFill>
                  <a:srgbClr val="0000CC"/>
                </a:solidFill>
              </a:rPr>
              <a:t> a b), </a:t>
            </a:r>
            <a:r>
              <a:rPr lang="uk-UA" sz="2200" dirty="0">
                <a:solidFill>
                  <a:srgbClr val="C00000"/>
                </a:solidFill>
              </a:rPr>
              <a:t>оскільки цей вислів будує список із </a:t>
            </a:r>
            <a:r>
              <a:rPr lang="uk-UA" sz="2200" b="1" i="1" dirty="0">
                <a:solidFill>
                  <a:srgbClr val="C00000"/>
                </a:solidFill>
              </a:rPr>
              <a:t>значень символів </a:t>
            </a:r>
            <a:r>
              <a:rPr lang="uk-UA" sz="2200" dirty="0">
                <a:solidFill>
                  <a:srgbClr val="0000CC"/>
                </a:solidFill>
              </a:rPr>
              <a:t>a</a:t>
            </a:r>
            <a:r>
              <a:rPr lang="uk-UA" sz="2200" dirty="0"/>
              <a:t> і </a:t>
            </a:r>
            <a:r>
              <a:rPr lang="uk-UA" sz="2200" dirty="0">
                <a:solidFill>
                  <a:srgbClr val="0000CC"/>
                </a:solidFill>
              </a:rPr>
              <a:t>b</a:t>
            </a:r>
            <a:r>
              <a:rPr lang="uk-UA" sz="2200" dirty="0"/>
              <a:t>, </a:t>
            </a:r>
            <a:r>
              <a:rPr lang="uk-UA" sz="2200" dirty="0">
                <a:solidFill>
                  <a:srgbClr val="C00000"/>
                </a:solidFill>
              </a:rPr>
              <a:t>а не з </a:t>
            </a:r>
            <a:r>
              <a:rPr lang="uk-UA" sz="2200" b="1" dirty="0">
                <a:solidFill>
                  <a:srgbClr val="C00000"/>
                </a:solidFill>
              </a:rPr>
              <a:t>них самих</a:t>
            </a:r>
            <a:r>
              <a:rPr lang="uk-UA" sz="2200" dirty="0">
                <a:solidFill>
                  <a:srgbClr val="C00000"/>
                </a:solidFill>
              </a:rPr>
              <a:t>.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uk-UA" sz="2200" dirty="0"/>
              <a:t> У природних мовах зазвичай використовують лапки, щоб позначити, що слово або речення потрібно розглядати буквально як рядок символів.</a:t>
            </a:r>
          </a:p>
          <a:p>
            <a:pPr lvl="1">
              <a:spcAft>
                <a:spcPts val="600"/>
              </a:spcAft>
            </a:pPr>
            <a:r>
              <a:rPr lang="uk-UA" sz="2200" dirty="0">
                <a:solidFill>
                  <a:srgbClr val="C00000"/>
                </a:solidFill>
              </a:rPr>
              <a:t>Наприклад, перша буква </a:t>
            </a:r>
            <a:r>
              <a:rPr lang="uk-UA" sz="2200" dirty="0">
                <a:solidFill>
                  <a:srgbClr val="0000CC"/>
                </a:solidFill>
              </a:rPr>
              <a:t>«Київ» </a:t>
            </a:r>
            <a:r>
              <a:rPr lang="uk-UA" sz="2200" dirty="0"/>
              <a:t>- </a:t>
            </a:r>
            <a:r>
              <a:rPr lang="uk-UA" sz="2200" dirty="0">
                <a:solidFill>
                  <a:srgbClr val="0000CC"/>
                </a:solidFill>
              </a:rPr>
              <a:t>«К». </a:t>
            </a:r>
            <a:r>
              <a:rPr lang="uk-UA" sz="2200" dirty="0">
                <a:solidFill>
                  <a:srgbClr val="C00000"/>
                </a:solidFill>
              </a:rPr>
              <a:t>Питання</a:t>
            </a:r>
            <a:r>
              <a:rPr lang="uk-UA" sz="2200" dirty="0"/>
              <a:t> </a:t>
            </a:r>
            <a:r>
              <a:rPr lang="uk-UA" sz="2200" dirty="0">
                <a:solidFill>
                  <a:srgbClr val="0000CC"/>
                </a:solidFill>
              </a:rPr>
              <a:t>"Скільки вузів в Україні </a:t>
            </a:r>
            <a:r>
              <a:rPr lang="uk-UA" sz="2200" dirty="0" smtClean="0">
                <a:solidFill>
                  <a:srgbClr val="0000CC"/>
                </a:solidFill>
              </a:rPr>
              <a:t>2020?" </a:t>
            </a:r>
            <a:r>
              <a:rPr lang="uk-UA" sz="2200" dirty="0">
                <a:solidFill>
                  <a:srgbClr val="C00000"/>
                </a:solidFill>
              </a:rPr>
              <a:t>не означає відповідь</a:t>
            </a:r>
            <a:r>
              <a:rPr lang="uk-UA" sz="2200" dirty="0"/>
              <a:t> </a:t>
            </a:r>
            <a:r>
              <a:rPr lang="uk-UA" sz="2200" dirty="0">
                <a:solidFill>
                  <a:srgbClr val="0000CC"/>
                </a:solidFill>
              </a:rPr>
              <a:t>657</a:t>
            </a:r>
            <a:r>
              <a:rPr lang="uk-UA" sz="2200" dirty="0"/>
              <a:t>, </a:t>
            </a:r>
            <a:r>
              <a:rPr lang="uk-UA" sz="2200" dirty="0">
                <a:solidFill>
                  <a:srgbClr val="C00000"/>
                </a:solidFill>
              </a:rPr>
              <a:t>отриманий як результат певного виразу. Записані в лапки символи означають цитату</a:t>
            </a:r>
            <a:r>
              <a:rPr lang="uk-UA" sz="2200" dirty="0"/>
              <a:t> </a:t>
            </a:r>
            <a:r>
              <a:rPr lang="uk-UA" sz="2200" dirty="0">
                <a:solidFill>
                  <a:srgbClr val="0000CC"/>
                </a:solidFill>
              </a:rPr>
              <a:t>"Скільки вузів в Україні </a:t>
            </a:r>
            <a:r>
              <a:rPr lang="uk-UA" sz="2200" dirty="0" smtClean="0">
                <a:solidFill>
                  <a:srgbClr val="0000CC"/>
                </a:solidFill>
              </a:rPr>
              <a:t>2020?"</a:t>
            </a:r>
            <a:endParaRPr lang="uk-UA" sz="2200" dirty="0">
              <a:solidFill>
                <a:srgbClr val="0000CC"/>
              </a:solidFill>
            </a:endParaRP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uk-UA" sz="2200" dirty="0"/>
              <a:t>Щоб позначати списки і символи, які потрібно обробляти як об'єкти даних, а не як вирази, що обчислюються, потрібно використовувати лапки. Однак формат лапок в </a:t>
            </a:r>
            <a:r>
              <a:rPr lang="uk-UA" sz="2200" dirty="0" err="1"/>
              <a:t>Scheme</a:t>
            </a:r>
            <a:r>
              <a:rPr lang="uk-UA" sz="2200" dirty="0"/>
              <a:t> відрізняється від прийнятого в природних мовах тим, що знак </a:t>
            </a:r>
            <a:r>
              <a:rPr lang="uk-UA" sz="2200" dirty="0">
                <a:solidFill>
                  <a:srgbClr val="0000CC"/>
                </a:solidFill>
              </a:rPr>
              <a:t>одинарної лапки </a:t>
            </a:r>
            <a:r>
              <a:rPr lang="uk-UA" sz="2200" b="1" dirty="0">
                <a:solidFill>
                  <a:srgbClr val="0000CC"/>
                </a:solidFill>
              </a:rPr>
              <a:t>‘</a:t>
            </a:r>
            <a:r>
              <a:rPr lang="uk-UA" sz="2200" dirty="0">
                <a:solidFill>
                  <a:srgbClr val="0000CC"/>
                </a:solidFill>
              </a:rPr>
              <a:t> </a:t>
            </a:r>
            <a:r>
              <a:rPr lang="uk-UA" sz="2200" dirty="0"/>
              <a:t>ставиться тільки на початку того об'єкта, який треба записати в лапках. Таким чином, значенням одинарної лапки є вимога взяти в лапки наступний об'єкт</a:t>
            </a:r>
          </a:p>
        </p:txBody>
      </p:sp>
    </p:spTree>
    <p:extLst>
      <p:ext uri="{BB962C8B-B14F-4D97-AF65-F5344CB8AC3E}">
        <p14:creationId xmlns:p14="http://schemas.microsoft.com/office/powerpoint/2010/main" val="3399798285"/>
      </p:ext>
    </p:extLst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6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1524001" y="1"/>
            <a:ext cx="91439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ctr">
              <a:spcBef>
                <a:spcPts val="600"/>
              </a:spcBef>
              <a:spcAft>
                <a:spcPts val="600"/>
              </a:spcAft>
            </a:pPr>
            <a:r>
              <a:rPr lang="uk-UA" sz="3600" b="1" dirty="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Символи як об</a:t>
            </a:r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’</a:t>
            </a:r>
            <a:r>
              <a:rPr lang="uk-UA" sz="3600" b="1" dirty="0" err="1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єкти</a:t>
            </a:r>
            <a:r>
              <a:rPr lang="uk-UA" sz="3600" b="1" dirty="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даних</a:t>
            </a:r>
            <a:endParaRPr lang="ru-RU" sz="3600" b="1" dirty="0">
              <a:solidFill>
                <a:schemeClr val="bg1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809750" y="962710"/>
            <a:ext cx="864393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200" dirty="0"/>
              <a:t>Тепер можна відрізняти символи від їх значень</a:t>
            </a:r>
          </a:p>
        </p:txBody>
      </p:sp>
      <p:grpSp>
        <p:nvGrpSpPr>
          <p:cNvPr id="5" name="Группа 4"/>
          <p:cNvGrpSpPr/>
          <p:nvPr/>
        </p:nvGrpSpPr>
        <p:grpSpPr>
          <a:xfrm>
            <a:off x="3506338" y="1709975"/>
            <a:ext cx="5673050" cy="3170099"/>
            <a:chOff x="4038600" y="1546176"/>
            <a:chExt cx="5673050" cy="3170099"/>
          </a:xfrm>
        </p:grpSpPr>
        <p:sp>
          <p:nvSpPr>
            <p:cNvPr id="9" name="Прямоугольник 8"/>
            <p:cNvSpPr/>
            <p:nvPr/>
          </p:nvSpPr>
          <p:spPr>
            <a:xfrm>
              <a:off x="4038600" y="1546176"/>
              <a:ext cx="1943100" cy="3170099"/>
            </a:xfrm>
            <a:prstGeom prst="rect">
              <a:avLst/>
            </a:prstGeom>
            <a:ln>
              <a:solidFill>
                <a:srgbClr val="0000CC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rgbClr val="0000CC"/>
                  </a:solidFill>
                  <a:latin typeface="ERKurierPSCyr-Regular"/>
                </a:rPr>
                <a:t>(define a 1)</a:t>
              </a:r>
            </a:p>
            <a:p>
              <a:r>
                <a:rPr lang="en-US" sz="2000" dirty="0">
                  <a:solidFill>
                    <a:srgbClr val="0000CC"/>
                  </a:solidFill>
                  <a:latin typeface="ERKurierPSCyr-Regular"/>
                </a:rPr>
                <a:t>(define b 2)</a:t>
              </a:r>
            </a:p>
            <a:p>
              <a:r>
                <a:rPr lang="en-US" sz="2000" dirty="0">
                  <a:solidFill>
                    <a:srgbClr val="0000CC"/>
                  </a:solidFill>
                  <a:latin typeface="ERKurierPSCyr-Regular"/>
                </a:rPr>
                <a:t>(list a b)</a:t>
              </a:r>
            </a:p>
            <a:p>
              <a:r>
                <a:rPr lang="uk-UA" sz="2000" i="1" dirty="0">
                  <a:solidFill>
                    <a:srgbClr val="FF0000"/>
                  </a:solidFill>
                  <a:latin typeface="ERKurierPSCyr-Italic"/>
                </a:rPr>
                <a:t>(1 2)</a:t>
              </a:r>
            </a:p>
            <a:p>
              <a:endParaRPr lang="uk-UA" sz="2000" i="1" dirty="0">
                <a:solidFill>
                  <a:srgbClr val="FF0000"/>
                </a:solidFill>
                <a:latin typeface="ERKurierPSCyr-Italic"/>
              </a:endParaRPr>
            </a:p>
            <a:p>
              <a:r>
                <a:rPr lang="en-US" sz="2000" dirty="0">
                  <a:solidFill>
                    <a:srgbClr val="0000CC"/>
                  </a:solidFill>
                  <a:latin typeface="ERKurierPSCyr-Regular"/>
                </a:rPr>
                <a:t>(list ’a ’b)</a:t>
              </a:r>
            </a:p>
            <a:p>
              <a:r>
                <a:rPr lang="en-US" sz="2000" i="1" dirty="0">
                  <a:solidFill>
                    <a:srgbClr val="FF0000"/>
                  </a:solidFill>
                  <a:latin typeface="ERKurierPSCyr-Italic"/>
                </a:rPr>
                <a:t>(a b)</a:t>
              </a:r>
              <a:endParaRPr lang="ru-RU" sz="2000" i="1" dirty="0">
                <a:solidFill>
                  <a:srgbClr val="FF0000"/>
                </a:solidFill>
                <a:latin typeface="ERKurierPSCyr-Italic"/>
              </a:endParaRPr>
            </a:p>
            <a:p>
              <a:endParaRPr lang="en-US" sz="2000" i="1" dirty="0">
                <a:solidFill>
                  <a:srgbClr val="FF0000"/>
                </a:solidFill>
                <a:latin typeface="ERKurierPSCyr-Italic"/>
              </a:endParaRPr>
            </a:p>
            <a:p>
              <a:r>
                <a:rPr lang="en-US" sz="2000" dirty="0">
                  <a:solidFill>
                    <a:srgbClr val="0000CC"/>
                  </a:solidFill>
                  <a:latin typeface="ERKurierPSCyr-Regular"/>
                </a:rPr>
                <a:t>(list ’a b)</a:t>
              </a:r>
            </a:p>
            <a:p>
              <a:r>
                <a:rPr lang="en-US" sz="2000" i="1" dirty="0">
                  <a:solidFill>
                    <a:srgbClr val="FF0000"/>
                  </a:solidFill>
                  <a:latin typeface="ERKurierPSCyr-Italic"/>
                </a:rPr>
                <a:t>(a 2)</a:t>
              </a:r>
              <a:endParaRPr lang="uk-UA" sz="2000" dirty="0">
                <a:solidFill>
                  <a:srgbClr val="FF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731795" y="2456380"/>
              <a:ext cx="297985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200" dirty="0" err="1"/>
                <a:t>Значення</a:t>
              </a:r>
              <a:r>
                <a:rPr lang="ru-RU" sz="2200" dirty="0"/>
                <a:t> символ</a:t>
              </a:r>
              <a:r>
                <a:rPr lang="uk-UA" sz="2200" dirty="0"/>
                <a:t>і</a:t>
              </a:r>
              <a:r>
                <a:rPr lang="ru-RU" sz="2200" dirty="0"/>
                <a:t>в </a:t>
              </a:r>
              <a:r>
                <a:rPr lang="en-US" sz="2200" dirty="0">
                  <a:solidFill>
                    <a:srgbClr val="0000CC"/>
                  </a:solidFill>
                  <a:latin typeface="ERKurierPSCyr-Regular"/>
                </a:rPr>
                <a:t>a b</a:t>
              </a:r>
              <a:r>
                <a:rPr lang="ru-RU" sz="2200" dirty="0"/>
                <a:t> </a:t>
              </a:r>
              <a:endParaRPr lang="uk-UA" sz="2200" dirty="0"/>
            </a:p>
          </p:txBody>
        </p:sp>
        <p:cxnSp>
          <p:nvCxnSpPr>
            <p:cNvPr id="12" name="Прямая со стрелкой 11"/>
            <p:cNvCxnSpPr/>
            <p:nvPr/>
          </p:nvCxnSpPr>
          <p:spPr>
            <a:xfrm flipH="1">
              <a:off x="5019249" y="2657535"/>
              <a:ext cx="1500187" cy="2857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6731794" y="3365273"/>
              <a:ext cx="177439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200" dirty="0" err="1"/>
                <a:t>Символи</a:t>
              </a:r>
              <a:r>
                <a:rPr lang="ru-RU" sz="2200" dirty="0"/>
                <a:t> </a:t>
              </a:r>
              <a:r>
                <a:rPr lang="en-US" sz="2200" dirty="0">
                  <a:solidFill>
                    <a:srgbClr val="0000CC"/>
                  </a:solidFill>
                  <a:latin typeface="ERKurierPSCyr-Regular"/>
                </a:rPr>
                <a:t>a b</a:t>
              </a:r>
              <a:r>
                <a:rPr lang="ru-RU" sz="2200" dirty="0"/>
                <a:t> </a:t>
              </a:r>
              <a:endParaRPr lang="uk-UA" sz="2200" dirty="0"/>
            </a:p>
          </p:txBody>
        </p:sp>
        <p:cxnSp>
          <p:nvCxnSpPr>
            <p:cNvPr id="14" name="Прямая со стрелкой 13"/>
            <p:cNvCxnSpPr/>
            <p:nvPr/>
          </p:nvCxnSpPr>
          <p:spPr>
            <a:xfrm flipH="1">
              <a:off x="5231606" y="3547696"/>
              <a:ext cx="1500187" cy="2857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67650855"/>
      </p:ext>
    </p:extLst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7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1524001" y="1"/>
            <a:ext cx="91439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ctr">
              <a:spcBef>
                <a:spcPts val="600"/>
              </a:spcBef>
              <a:spcAft>
                <a:spcPts val="600"/>
              </a:spcAft>
            </a:pPr>
            <a:r>
              <a:rPr lang="uk-UA" sz="3600" b="1" dirty="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Символи як об</a:t>
            </a:r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’</a:t>
            </a:r>
            <a:r>
              <a:rPr lang="uk-UA" sz="3600" b="1" dirty="0" err="1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єкти</a:t>
            </a:r>
            <a:r>
              <a:rPr lang="uk-UA" sz="3600" b="1" dirty="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даних</a:t>
            </a:r>
            <a:endParaRPr lang="ru-RU" sz="3600" b="1" dirty="0">
              <a:solidFill>
                <a:schemeClr val="bg1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00251" y="1159178"/>
            <a:ext cx="11218459" cy="1107996"/>
          </a:xfrm>
          <a:prstGeom prst="rect">
            <a:avLst/>
          </a:prstGeom>
          <a:ln w="381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uk-UA" sz="2200" dirty="0">
                <a:solidFill>
                  <a:srgbClr val="0000CC"/>
                </a:solidFill>
              </a:rPr>
              <a:t>Одинарна лапки відрізняється від подвійної.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uk-UA" sz="2200" dirty="0">
                <a:solidFill>
                  <a:srgbClr val="0000CC"/>
                </a:solidFill>
              </a:rPr>
              <a:t>У той час як </a:t>
            </a:r>
            <a:r>
              <a:rPr lang="uk-UA" sz="2200" b="1" dirty="0">
                <a:solidFill>
                  <a:srgbClr val="0000CC"/>
                </a:solidFill>
              </a:rPr>
              <a:t>одинарні лапки можна використовувати для позначення списків символів</a:t>
            </a:r>
            <a:r>
              <a:rPr lang="uk-UA" sz="2200" dirty="0">
                <a:solidFill>
                  <a:srgbClr val="0000CC"/>
                </a:solidFill>
              </a:rPr>
              <a:t>, </a:t>
            </a:r>
            <a:r>
              <a:rPr lang="uk-UA" sz="2200" dirty="0">
                <a:solidFill>
                  <a:srgbClr val="C00000"/>
                </a:solidFill>
              </a:rPr>
              <a:t>подвійна лапка використовується тільки з рядками</a:t>
            </a:r>
            <a:r>
              <a:rPr lang="uk-UA" sz="2200" dirty="0">
                <a:solidFill>
                  <a:srgbClr val="0000CC"/>
                </a:solidFill>
              </a:rPr>
              <a:t>, що складаються з друкованих знаків. 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0" y="2516537"/>
            <a:ext cx="121920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/>
              <a:t>Можна використати особливу </a:t>
            </a:r>
            <a:r>
              <a:rPr lang="uk-UA" sz="2000" b="1" dirty="0"/>
              <a:t>форму</a:t>
            </a:r>
            <a:r>
              <a:rPr lang="uk-UA" sz="2000" dirty="0"/>
              <a:t> </a:t>
            </a:r>
            <a:r>
              <a:rPr lang="uk-UA" sz="2000" dirty="0" err="1">
                <a:solidFill>
                  <a:srgbClr val="0000CC"/>
                </a:solidFill>
              </a:rPr>
              <a:t>quote</a:t>
            </a:r>
            <a:r>
              <a:rPr lang="uk-UA" sz="2000" dirty="0"/>
              <a:t>, яка служить </a:t>
            </a:r>
            <a:r>
              <a:rPr lang="uk-UA" sz="2000" dirty="0" smtClean="0"/>
              <a:t>таким самим </a:t>
            </a:r>
            <a:r>
              <a:rPr lang="uk-UA" sz="2000" dirty="0"/>
              <a:t>цілям, що і лапки. </a:t>
            </a:r>
            <a:endParaRPr lang="uk-UA" sz="2000" dirty="0" smtClean="0"/>
          </a:p>
          <a:p>
            <a:r>
              <a:rPr lang="uk-UA" sz="2000" dirty="0" smtClean="0"/>
              <a:t>Можна записати: </a:t>
            </a:r>
            <a:endParaRPr lang="uk-UA" sz="2000" dirty="0"/>
          </a:p>
          <a:p>
            <a:pPr lvl="2"/>
            <a:r>
              <a:rPr lang="uk-UA" sz="2000" dirty="0">
                <a:solidFill>
                  <a:srgbClr val="0000CC"/>
                </a:solidFill>
              </a:rPr>
              <a:t>(</a:t>
            </a:r>
            <a:r>
              <a:rPr lang="uk-UA" sz="2000" dirty="0" err="1">
                <a:solidFill>
                  <a:srgbClr val="0000CC"/>
                </a:solidFill>
              </a:rPr>
              <a:t>quote</a:t>
            </a:r>
            <a:r>
              <a:rPr lang="uk-UA" sz="2000" dirty="0">
                <a:solidFill>
                  <a:srgbClr val="0000CC"/>
                </a:solidFill>
              </a:rPr>
              <a:t> a) </a:t>
            </a:r>
            <a:r>
              <a:rPr lang="uk-UA" sz="2000" dirty="0" smtClean="0">
                <a:solidFill>
                  <a:srgbClr val="0000CC"/>
                </a:solidFill>
              </a:rPr>
              <a:t>	</a:t>
            </a:r>
            <a:r>
              <a:rPr lang="uk-UA" sz="2000" dirty="0" smtClean="0"/>
              <a:t>замість </a:t>
            </a:r>
            <a:r>
              <a:rPr lang="uk-UA" sz="2000" dirty="0">
                <a:solidFill>
                  <a:srgbClr val="0000CC"/>
                </a:solidFill>
              </a:rPr>
              <a:t>'a</a:t>
            </a:r>
            <a:r>
              <a:rPr lang="uk-UA" sz="2000" dirty="0"/>
              <a:t> </a:t>
            </a:r>
          </a:p>
          <a:p>
            <a:pPr lvl="2"/>
            <a:r>
              <a:rPr lang="uk-UA" sz="2000" dirty="0">
                <a:solidFill>
                  <a:srgbClr val="0000CC"/>
                </a:solidFill>
              </a:rPr>
              <a:t>(</a:t>
            </a:r>
            <a:r>
              <a:rPr lang="uk-UA" sz="2000" dirty="0" err="1">
                <a:solidFill>
                  <a:srgbClr val="0000CC"/>
                </a:solidFill>
              </a:rPr>
              <a:t>quote</a:t>
            </a:r>
            <a:r>
              <a:rPr lang="uk-UA" sz="2000" dirty="0">
                <a:solidFill>
                  <a:srgbClr val="0000CC"/>
                </a:solidFill>
              </a:rPr>
              <a:t> (a b c)) </a:t>
            </a:r>
            <a:r>
              <a:rPr lang="uk-UA" sz="2000" dirty="0" smtClean="0">
                <a:solidFill>
                  <a:srgbClr val="0000CC"/>
                </a:solidFill>
              </a:rPr>
              <a:t>	</a:t>
            </a:r>
            <a:r>
              <a:rPr lang="uk-UA" sz="2000" dirty="0" smtClean="0"/>
              <a:t>замість   </a:t>
            </a:r>
            <a:r>
              <a:rPr lang="uk-UA" sz="2000" dirty="0">
                <a:solidFill>
                  <a:srgbClr val="0000CC"/>
                </a:solidFill>
              </a:rPr>
              <a:t>' (a b c</a:t>
            </a:r>
            <a:r>
              <a:rPr lang="uk-UA" sz="2000" dirty="0" smtClean="0">
                <a:solidFill>
                  <a:srgbClr val="0000CC"/>
                </a:solidFill>
              </a:rPr>
              <a:t>)</a:t>
            </a:r>
          </a:p>
          <a:p>
            <a:pPr lvl="2"/>
            <a:endParaRPr lang="uk-UA" sz="2000" dirty="0">
              <a:solidFill>
                <a:srgbClr val="0000CC"/>
              </a:solidFill>
            </a:endParaRPr>
          </a:p>
          <a:p>
            <a:r>
              <a:rPr lang="uk-UA" sz="2000" dirty="0"/>
              <a:t>Знак лапки - це просто скорочення, що означає, що такий вираз потрібно звернути в форму </a:t>
            </a:r>
            <a:r>
              <a:rPr lang="uk-UA" sz="2000" dirty="0" err="1">
                <a:solidFill>
                  <a:srgbClr val="0000CC"/>
                </a:solidFill>
              </a:rPr>
              <a:t>quote</a:t>
            </a:r>
            <a:r>
              <a:rPr lang="uk-UA" sz="2000" dirty="0">
                <a:solidFill>
                  <a:srgbClr val="0000CC"/>
                </a:solidFill>
              </a:rPr>
              <a:t> </a:t>
            </a:r>
            <a:r>
              <a:rPr lang="uk-UA" sz="2000" dirty="0"/>
              <a:t>і отримати </a:t>
            </a:r>
            <a:r>
              <a:rPr lang="uk-UA" sz="2000" dirty="0">
                <a:solidFill>
                  <a:srgbClr val="0000CC"/>
                </a:solidFill>
              </a:rPr>
              <a:t>(</a:t>
            </a:r>
            <a:r>
              <a:rPr lang="uk-UA" sz="2000" dirty="0" err="1">
                <a:solidFill>
                  <a:srgbClr val="0000CC"/>
                </a:solidFill>
              </a:rPr>
              <a:t>quote</a:t>
            </a:r>
            <a:r>
              <a:rPr lang="uk-UA" sz="2000" dirty="0">
                <a:solidFill>
                  <a:srgbClr val="0000CC"/>
                </a:solidFill>
              </a:rPr>
              <a:t> </a:t>
            </a:r>
            <a:r>
              <a:rPr lang="en-US" sz="2000" dirty="0">
                <a:solidFill>
                  <a:srgbClr val="0000CC"/>
                </a:solidFill>
              </a:rPr>
              <a:t>&lt;</a:t>
            </a:r>
            <a:r>
              <a:rPr lang="uk-UA" sz="2000" dirty="0" smtClean="0">
                <a:solidFill>
                  <a:srgbClr val="0000CC"/>
                </a:solidFill>
              </a:rPr>
              <a:t>вираз</a:t>
            </a:r>
            <a:r>
              <a:rPr lang="en-US" sz="2000" dirty="0" smtClean="0">
                <a:solidFill>
                  <a:srgbClr val="0000CC"/>
                </a:solidFill>
              </a:rPr>
              <a:t>&gt;</a:t>
            </a:r>
            <a:r>
              <a:rPr lang="uk-UA" sz="2000" dirty="0">
                <a:solidFill>
                  <a:srgbClr val="0000CC"/>
                </a:solidFill>
              </a:rPr>
              <a:t>). </a:t>
            </a:r>
            <a:endParaRPr lang="en-US" sz="2000" dirty="0">
              <a:solidFill>
                <a:srgbClr val="0000CC"/>
              </a:solidFill>
            </a:endParaRPr>
          </a:p>
          <a:p>
            <a:r>
              <a:rPr lang="uk-UA" sz="2000" dirty="0"/>
              <a:t>Таким чином дотримується принцип, що з будь-яким виразом, яке бачить інтерпретатор, можна працювати як з об'єктом даних.</a:t>
            </a:r>
          </a:p>
          <a:p>
            <a:r>
              <a:rPr lang="uk-UA" sz="2000" dirty="0"/>
              <a:t> </a:t>
            </a:r>
            <a:r>
              <a:rPr lang="uk-UA" sz="2200" dirty="0">
                <a:solidFill>
                  <a:srgbClr val="C00000"/>
                </a:solidFill>
              </a:rPr>
              <a:t>Наприклад, вирази </a:t>
            </a:r>
            <a:r>
              <a:rPr lang="uk-UA" sz="2200" dirty="0" smtClean="0">
                <a:solidFill>
                  <a:srgbClr val="C00000"/>
                </a:solidFill>
              </a:rPr>
              <a:t> </a:t>
            </a:r>
            <a:r>
              <a:rPr lang="uk-UA" sz="2200" dirty="0" smtClean="0">
                <a:solidFill>
                  <a:srgbClr val="0000CC"/>
                </a:solidFill>
              </a:rPr>
              <a:t>(</a:t>
            </a:r>
            <a:r>
              <a:rPr lang="uk-UA" sz="2200" dirty="0" err="1">
                <a:solidFill>
                  <a:srgbClr val="0000CC"/>
                </a:solidFill>
              </a:rPr>
              <a:t>car</a:t>
            </a:r>
            <a:r>
              <a:rPr lang="uk-UA" sz="2200" dirty="0">
                <a:solidFill>
                  <a:srgbClr val="0000CC"/>
                </a:solidFill>
              </a:rPr>
              <a:t> '(a b c))  </a:t>
            </a:r>
            <a:r>
              <a:rPr lang="uk-UA" sz="2200" dirty="0"/>
              <a:t>та</a:t>
            </a:r>
            <a:r>
              <a:rPr lang="uk-UA" sz="2200" dirty="0">
                <a:solidFill>
                  <a:srgbClr val="0000CC"/>
                </a:solidFill>
              </a:rPr>
              <a:t>  (</a:t>
            </a:r>
            <a:r>
              <a:rPr lang="uk-UA" sz="2200" dirty="0" err="1">
                <a:solidFill>
                  <a:srgbClr val="0000CC"/>
                </a:solidFill>
              </a:rPr>
              <a:t>car</a:t>
            </a:r>
            <a:r>
              <a:rPr lang="uk-UA" sz="2200" dirty="0">
                <a:solidFill>
                  <a:srgbClr val="0000CC"/>
                </a:solidFill>
              </a:rPr>
              <a:t> (</a:t>
            </a:r>
            <a:r>
              <a:rPr lang="uk-UA" sz="2200" dirty="0" err="1">
                <a:solidFill>
                  <a:srgbClr val="0000CC"/>
                </a:solidFill>
              </a:rPr>
              <a:t>quote</a:t>
            </a:r>
            <a:r>
              <a:rPr lang="uk-UA" sz="2200" dirty="0">
                <a:solidFill>
                  <a:srgbClr val="0000CC"/>
                </a:solidFill>
              </a:rPr>
              <a:t> (a b c</a:t>
            </a:r>
            <a:r>
              <a:rPr lang="uk-UA" sz="2200" dirty="0" smtClean="0">
                <a:solidFill>
                  <a:srgbClr val="0000CC"/>
                </a:solidFill>
              </a:rPr>
              <a:t>))), </a:t>
            </a:r>
            <a:r>
              <a:rPr lang="uk-UA" sz="2200" dirty="0" smtClean="0"/>
              <a:t>означають </a:t>
            </a:r>
            <a:r>
              <a:rPr lang="uk-UA" sz="2200" dirty="0"/>
              <a:t>одне й те </a:t>
            </a:r>
            <a:r>
              <a:rPr lang="uk-UA" sz="2200" dirty="0" smtClean="0"/>
              <a:t>саме, обчисливши</a:t>
            </a:r>
          </a:p>
          <a:p>
            <a:r>
              <a:rPr lang="uk-UA" sz="2200" dirty="0"/>
              <a:t>	</a:t>
            </a:r>
            <a:r>
              <a:rPr lang="uk-UA" sz="2200" dirty="0" smtClean="0"/>
              <a:t>	          </a:t>
            </a:r>
            <a:r>
              <a:rPr lang="uk-UA" sz="2200" dirty="0">
                <a:solidFill>
                  <a:srgbClr val="0000CC"/>
                </a:solidFill>
              </a:rPr>
              <a:t>(</a:t>
            </a:r>
            <a:r>
              <a:rPr lang="uk-UA" sz="2200" dirty="0" err="1">
                <a:solidFill>
                  <a:srgbClr val="0000CC"/>
                </a:solidFill>
              </a:rPr>
              <a:t>list</a:t>
            </a:r>
            <a:r>
              <a:rPr lang="uk-UA" sz="2200" dirty="0">
                <a:solidFill>
                  <a:srgbClr val="0000CC"/>
                </a:solidFill>
              </a:rPr>
              <a:t> '</a:t>
            </a:r>
            <a:r>
              <a:rPr lang="uk-UA" sz="2200" dirty="0" err="1">
                <a:solidFill>
                  <a:srgbClr val="0000CC"/>
                </a:solidFill>
              </a:rPr>
              <a:t>car</a:t>
            </a:r>
            <a:r>
              <a:rPr lang="uk-UA" sz="2200" dirty="0">
                <a:solidFill>
                  <a:srgbClr val="0000CC"/>
                </a:solidFill>
              </a:rPr>
              <a:t> (</a:t>
            </a:r>
            <a:r>
              <a:rPr lang="uk-UA" sz="2200" dirty="0" err="1">
                <a:solidFill>
                  <a:srgbClr val="0000CC"/>
                </a:solidFill>
              </a:rPr>
              <a:t>list</a:t>
            </a:r>
            <a:r>
              <a:rPr lang="uk-UA" sz="2200" dirty="0">
                <a:solidFill>
                  <a:srgbClr val="0000CC"/>
                </a:solidFill>
              </a:rPr>
              <a:t>' </a:t>
            </a:r>
            <a:r>
              <a:rPr lang="uk-UA" sz="2200" dirty="0" err="1">
                <a:solidFill>
                  <a:srgbClr val="0000CC"/>
                </a:solidFill>
              </a:rPr>
              <a:t>quote</a:t>
            </a:r>
            <a:r>
              <a:rPr lang="uk-UA" sz="2200" dirty="0">
                <a:solidFill>
                  <a:srgbClr val="0000CC"/>
                </a:solidFill>
              </a:rPr>
              <a:t> '(a b c)))</a:t>
            </a:r>
          </a:p>
        </p:txBody>
      </p:sp>
    </p:spTree>
    <p:extLst>
      <p:ext uri="{BB962C8B-B14F-4D97-AF65-F5344CB8AC3E}">
        <p14:creationId xmlns:p14="http://schemas.microsoft.com/office/powerpoint/2010/main" val="3523389269"/>
      </p:ext>
    </p:extLst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8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1524001" y="1"/>
            <a:ext cx="91439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ctr">
              <a:spcBef>
                <a:spcPts val="600"/>
              </a:spcBef>
              <a:spcAft>
                <a:spcPts val="600"/>
              </a:spcAft>
            </a:pPr>
            <a:r>
              <a:rPr lang="uk-UA" sz="3600" b="1" dirty="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Символи як об</a:t>
            </a:r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’</a:t>
            </a:r>
            <a:r>
              <a:rPr lang="uk-UA" sz="3600" b="1" dirty="0" err="1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єкти</a:t>
            </a:r>
            <a:r>
              <a:rPr lang="uk-UA" sz="3600" b="1" dirty="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даних</a:t>
            </a:r>
            <a:endParaRPr lang="ru-RU" sz="3600" b="1" dirty="0">
              <a:solidFill>
                <a:schemeClr val="bg1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1293551"/>
            <a:ext cx="12192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200" dirty="0"/>
              <a:t>Лапки дозволяють вводити складові об'єкти, використовуючи звичайне уявлення для друку списків: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3441510" y="2105781"/>
            <a:ext cx="4572000" cy="1785104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>
            <a:spAutoFit/>
          </a:bodyPr>
          <a:lstStyle/>
          <a:p>
            <a:r>
              <a:rPr lang="en-US" sz="2200" dirty="0">
                <a:solidFill>
                  <a:srgbClr val="0000CC"/>
                </a:solidFill>
                <a:latin typeface="ERKurierPSCyr-Regular"/>
              </a:rPr>
              <a:t>(car ’(a b c))</a:t>
            </a:r>
          </a:p>
          <a:p>
            <a:r>
              <a:rPr lang="uk-UA" sz="2200" i="1" dirty="0">
                <a:solidFill>
                  <a:srgbClr val="FF0000"/>
                </a:solidFill>
                <a:latin typeface="ERKurierPSCyr-Italic"/>
              </a:rPr>
              <a:t>а</a:t>
            </a:r>
          </a:p>
          <a:p>
            <a:endParaRPr lang="en-US" sz="2200" i="1" dirty="0">
              <a:solidFill>
                <a:srgbClr val="0000CC"/>
              </a:solidFill>
              <a:latin typeface="ERKurierPSCyr-Italic"/>
            </a:endParaRPr>
          </a:p>
          <a:p>
            <a:r>
              <a:rPr lang="en-US" sz="2200" dirty="0">
                <a:solidFill>
                  <a:srgbClr val="0000CC"/>
                </a:solidFill>
                <a:latin typeface="ERKurierPSCyr-Regular"/>
              </a:rPr>
              <a:t>(</a:t>
            </a:r>
            <a:r>
              <a:rPr lang="en-US" sz="2200" dirty="0" err="1">
                <a:solidFill>
                  <a:srgbClr val="0000CC"/>
                </a:solidFill>
                <a:latin typeface="ERKurierPSCyr-Regular"/>
              </a:rPr>
              <a:t>cdr</a:t>
            </a:r>
            <a:r>
              <a:rPr lang="en-US" sz="2200" dirty="0">
                <a:solidFill>
                  <a:srgbClr val="0000CC"/>
                </a:solidFill>
                <a:latin typeface="ERKurierPSCyr-Regular"/>
              </a:rPr>
              <a:t> ’(a b c))</a:t>
            </a:r>
          </a:p>
          <a:p>
            <a:r>
              <a:rPr lang="en-US" sz="2200" i="1" dirty="0">
                <a:solidFill>
                  <a:srgbClr val="FF0000"/>
                </a:solidFill>
                <a:latin typeface="ERKurierPSCyr-Italic"/>
              </a:rPr>
              <a:t>(b c)</a:t>
            </a:r>
            <a:endParaRPr lang="uk-UA" sz="2200" dirty="0">
              <a:solidFill>
                <a:srgbClr val="FF000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09516" y="4727896"/>
            <a:ext cx="1114567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err="1" smtClean="0"/>
              <a:t>Порожній</a:t>
            </a:r>
            <a:r>
              <a:rPr lang="ru-RU" sz="2200" dirty="0" smtClean="0"/>
              <a:t> </a:t>
            </a:r>
            <a:r>
              <a:rPr lang="ru-RU" sz="2200" dirty="0"/>
              <a:t>список </a:t>
            </a:r>
            <a:r>
              <a:rPr lang="ru-RU" sz="2200" dirty="0" err="1" smtClean="0"/>
              <a:t>можна</a:t>
            </a:r>
            <a:r>
              <a:rPr lang="ru-RU" sz="2200" dirty="0" smtClean="0"/>
              <a:t> </a:t>
            </a:r>
            <a:r>
              <a:rPr lang="ru-RU" sz="2200" dirty="0" err="1" smtClean="0"/>
              <a:t>отримати</a:t>
            </a:r>
            <a:r>
              <a:rPr lang="ru-RU" sz="2200" dirty="0"/>
              <a:t>, </a:t>
            </a:r>
            <a:r>
              <a:rPr lang="ru-RU" sz="2200" dirty="0" err="1"/>
              <a:t>обчислюючи</a:t>
            </a:r>
            <a:r>
              <a:rPr lang="ru-RU" sz="2200" dirty="0"/>
              <a:t> </a:t>
            </a:r>
            <a:r>
              <a:rPr lang="ru-RU" sz="2200" b="1" dirty="0">
                <a:solidFill>
                  <a:srgbClr val="0000CC"/>
                </a:solidFill>
              </a:rPr>
              <a:t>'()</a:t>
            </a:r>
            <a:r>
              <a:rPr lang="ru-RU" sz="2200" dirty="0"/>
              <a:t>, і </a:t>
            </a:r>
            <a:r>
              <a:rPr lang="ru-RU" sz="2200" dirty="0" smtClean="0"/>
              <a:t>таким чином </a:t>
            </a:r>
            <a:r>
              <a:rPr lang="ru-RU" sz="2200" dirty="0" err="1"/>
              <a:t>позбутися</a:t>
            </a:r>
            <a:r>
              <a:rPr lang="ru-RU" sz="2200" dirty="0"/>
              <a:t> </a:t>
            </a:r>
            <a:r>
              <a:rPr lang="ru-RU" sz="2200" dirty="0" err="1"/>
              <a:t>від</a:t>
            </a:r>
            <a:r>
              <a:rPr lang="ru-RU" sz="2200" dirty="0"/>
              <a:t> </a:t>
            </a:r>
            <a:r>
              <a:rPr lang="ru-RU" sz="2200" dirty="0" err="1"/>
              <a:t>змінної</a:t>
            </a:r>
            <a:r>
              <a:rPr lang="ru-RU" sz="2200" dirty="0"/>
              <a:t> </a:t>
            </a:r>
            <a:r>
              <a:rPr lang="ru-RU" sz="2200" b="1" dirty="0" err="1">
                <a:solidFill>
                  <a:srgbClr val="0000CC"/>
                </a:solidFill>
              </a:rPr>
              <a:t>nil</a:t>
            </a:r>
            <a:r>
              <a:rPr lang="ru-RU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86479126"/>
      </p:ext>
    </p:extLst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120529"/>
            <a:ext cx="124618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ctr">
              <a:spcBef>
                <a:spcPts val="600"/>
              </a:spcBef>
              <a:spcAft>
                <a:spcPts val="600"/>
              </a:spcAft>
            </a:pPr>
            <a:r>
              <a:rPr lang="uk-UA" sz="3600" b="1" dirty="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Примітиви для роботи з символами</a:t>
            </a:r>
            <a:endParaRPr lang="ru-RU" sz="3600" b="1" dirty="0">
              <a:solidFill>
                <a:schemeClr val="bg1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317136" y="1826064"/>
            <a:ext cx="3067058" cy="430887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none">
            <a:spAutoFit/>
          </a:bodyPr>
          <a:lstStyle/>
          <a:p>
            <a:r>
              <a:rPr lang="en-US" sz="2200" dirty="0">
                <a:solidFill>
                  <a:srgbClr val="0000CC"/>
                </a:solidFill>
              </a:rPr>
              <a:t>quote</a:t>
            </a:r>
            <a:r>
              <a:rPr lang="uk-UA" sz="2200" dirty="0">
                <a:solidFill>
                  <a:srgbClr val="0000CC"/>
                </a:solidFill>
              </a:rPr>
              <a:t> </a:t>
            </a:r>
            <a:r>
              <a:rPr lang="uk-UA" sz="2200" dirty="0"/>
              <a:t>–</a:t>
            </a:r>
            <a:r>
              <a:rPr lang="en-US" sz="2200" dirty="0"/>
              <a:t> </a:t>
            </a:r>
            <a:r>
              <a:rPr lang="uk-UA" sz="2200" dirty="0"/>
              <a:t>замінює лапку </a:t>
            </a:r>
            <a:r>
              <a:rPr lang="en-US" sz="2200" dirty="0"/>
              <a:t>‘</a:t>
            </a:r>
            <a:r>
              <a:rPr lang="uk-UA" sz="2200" dirty="0"/>
              <a:t>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398397" y="3000587"/>
            <a:ext cx="8387048" cy="769441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2200" dirty="0" err="1">
                <a:solidFill>
                  <a:srgbClr val="0000CC"/>
                </a:solidFill>
              </a:rPr>
              <a:t>eq</a:t>
            </a:r>
            <a:r>
              <a:rPr lang="en-US" sz="2200" dirty="0">
                <a:solidFill>
                  <a:srgbClr val="0000CC"/>
                </a:solidFill>
              </a:rPr>
              <a:t>?</a:t>
            </a:r>
            <a:r>
              <a:rPr lang="uk-UA" sz="2200" dirty="0">
                <a:solidFill>
                  <a:srgbClr val="0000CC"/>
                </a:solidFill>
              </a:rPr>
              <a:t> </a:t>
            </a:r>
            <a:r>
              <a:rPr lang="uk-UA" sz="2200" dirty="0"/>
              <a:t>– перевірка </a:t>
            </a:r>
            <a:r>
              <a:rPr lang="uk-UA" sz="2200" dirty="0" err="1"/>
              <a:t>співпадіння</a:t>
            </a:r>
            <a:r>
              <a:rPr lang="uk-UA" sz="2200" dirty="0"/>
              <a:t> двох символів </a:t>
            </a:r>
            <a:endParaRPr lang="uk-UA" sz="2200" dirty="0" smtClean="0"/>
          </a:p>
          <a:p>
            <a:r>
              <a:rPr lang="uk-UA" sz="2200" dirty="0" smtClean="0"/>
              <a:t>(</a:t>
            </a:r>
            <a:r>
              <a:rPr lang="ru-RU" sz="2200" dirty="0"/>
              <a:t>в </a:t>
            </a:r>
            <a:r>
              <a:rPr lang="ru-RU" sz="2200" dirty="0" err="1"/>
              <a:t>якості</a:t>
            </a:r>
            <a:r>
              <a:rPr lang="ru-RU" sz="2200" dirty="0"/>
              <a:t> </a:t>
            </a:r>
            <a:r>
              <a:rPr lang="ru-RU" sz="2200" dirty="0" err="1"/>
              <a:t>аргументів</a:t>
            </a:r>
            <a:r>
              <a:rPr lang="ru-RU" sz="2200" dirty="0"/>
              <a:t> - два </a:t>
            </a:r>
            <a:r>
              <a:rPr lang="ru-RU" sz="2200" dirty="0" err="1"/>
              <a:t>символи</a:t>
            </a:r>
            <a:r>
              <a:rPr lang="ru-RU" sz="2200" dirty="0"/>
              <a:t>, на </a:t>
            </a:r>
            <a:r>
              <a:rPr lang="ru-RU" sz="2200" dirty="0" err="1"/>
              <a:t>виході</a:t>
            </a:r>
            <a:r>
              <a:rPr lang="ru-RU" sz="2200" dirty="0"/>
              <a:t>  - </a:t>
            </a:r>
            <a:r>
              <a:rPr lang="ru-RU" sz="2200" dirty="0" err="1"/>
              <a:t>істина</a:t>
            </a:r>
            <a:r>
              <a:rPr lang="ru-RU" sz="2200" dirty="0"/>
              <a:t> </a:t>
            </a:r>
            <a:r>
              <a:rPr lang="ru-RU" sz="2200" dirty="0" err="1"/>
              <a:t>чи</a:t>
            </a:r>
            <a:r>
              <a:rPr lang="ru-RU" sz="2200" dirty="0"/>
              <a:t> </a:t>
            </a:r>
            <a:r>
              <a:rPr lang="ru-RU" sz="2200" dirty="0" err="1"/>
              <a:t>хибність</a:t>
            </a:r>
            <a:r>
              <a:rPr lang="ru-RU" sz="2200" dirty="0"/>
              <a:t> </a:t>
            </a:r>
            <a:r>
              <a:rPr lang="uk-UA" sz="2200" dirty="0"/>
              <a:t> 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56451" y="4177930"/>
            <a:ext cx="11553328" cy="769441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uk-UA" sz="2200" dirty="0">
                <a:solidFill>
                  <a:srgbClr val="C00000"/>
                </a:solidFill>
              </a:rPr>
              <a:t>Два символи </a:t>
            </a:r>
            <a:r>
              <a:rPr lang="uk-UA" sz="2200" dirty="0" smtClean="0">
                <a:solidFill>
                  <a:srgbClr val="C00000"/>
                </a:solidFill>
              </a:rPr>
              <a:t>співпадають, </a:t>
            </a:r>
            <a:r>
              <a:rPr lang="uk-UA" sz="2200" dirty="0">
                <a:solidFill>
                  <a:srgbClr val="C00000"/>
                </a:solidFill>
              </a:rPr>
              <a:t>якщо вони складаються з одних і тих самих друкованих знаків в однаковому порядку.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9</a:t>
            </a:fld>
            <a:r>
              <a:rPr lang="ru-RU" smtClean="0"/>
              <a:t>/65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7294645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1_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10981</TotalTime>
  <Words>5021</Words>
  <Application>Microsoft Office PowerPoint</Application>
  <PresentationFormat>Широкоэкранный</PresentationFormat>
  <Paragraphs>619</Paragraphs>
  <Slides>44</Slides>
  <Notes>2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44</vt:i4>
      </vt:variant>
    </vt:vector>
  </HeadingPairs>
  <TitlesOfParts>
    <vt:vector size="54" baseType="lpstr">
      <vt:lpstr>AntiquaPSCyr-Regular</vt:lpstr>
      <vt:lpstr>Arial</vt:lpstr>
      <vt:lpstr>Calibri</vt:lpstr>
      <vt:lpstr>Calibri Light</vt:lpstr>
      <vt:lpstr>ERKurierPSCyr-Italic</vt:lpstr>
      <vt:lpstr>ERKurierPSCyr-Regular</vt:lpstr>
      <vt:lpstr>Times New Roman</vt:lpstr>
      <vt:lpstr>Wingdings</vt:lpstr>
      <vt:lpstr>1_Тема Office</vt:lpstr>
      <vt:lpstr>Уравнение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Дякую за увагу  Ковалюк Т.В.  tkovalyuk@ukr.net</vt:lpstr>
    </vt:vector>
  </TitlesOfParts>
  <Company>CtrlSoft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Администратор</dc:creator>
  <cp:lastModifiedBy>Tetyana Kovalyuk</cp:lastModifiedBy>
  <cp:revision>306</cp:revision>
  <dcterms:created xsi:type="dcterms:W3CDTF">2018-09-03T19:09:38Z</dcterms:created>
  <dcterms:modified xsi:type="dcterms:W3CDTF">2020-12-03T13:00:05Z</dcterms:modified>
</cp:coreProperties>
</file>