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386" r:id="rId1"/>
  </p:sldMasterIdLst>
  <p:notesMasterIdLst>
    <p:notesMasterId r:id="rId40"/>
  </p:notesMasterIdLst>
  <p:sldIdLst>
    <p:sldId id="339" r:id="rId2"/>
    <p:sldId id="312" r:id="rId3"/>
    <p:sldId id="436" r:id="rId4"/>
    <p:sldId id="303" r:id="rId5"/>
    <p:sldId id="440" r:id="rId6"/>
    <p:sldId id="364" r:id="rId7"/>
    <p:sldId id="437" r:id="rId8"/>
    <p:sldId id="363" r:id="rId9"/>
    <p:sldId id="441" r:id="rId10"/>
    <p:sldId id="365" r:id="rId11"/>
    <p:sldId id="410" r:id="rId12"/>
    <p:sldId id="442" r:id="rId13"/>
    <p:sldId id="443" r:id="rId14"/>
    <p:sldId id="428" r:id="rId15"/>
    <p:sldId id="445" r:id="rId16"/>
    <p:sldId id="367" r:id="rId17"/>
    <p:sldId id="302" r:id="rId18"/>
    <p:sldId id="472" r:id="rId19"/>
    <p:sldId id="473" r:id="rId20"/>
    <p:sldId id="370" r:id="rId21"/>
    <p:sldId id="448" r:id="rId22"/>
    <p:sldId id="450" r:id="rId23"/>
    <p:sldId id="451" r:id="rId24"/>
    <p:sldId id="452" r:id="rId25"/>
    <p:sldId id="453" r:id="rId26"/>
    <p:sldId id="454" r:id="rId27"/>
    <p:sldId id="476" r:id="rId28"/>
    <p:sldId id="481" r:id="rId29"/>
    <p:sldId id="477" r:id="rId30"/>
    <p:sldId id="478" r:id="rId31"/>
    <p:sldId id="482" r:id="rId32"/>
    <p:sldId id="479" r:id="rId33"/>
    <p:sldId id="480" r:id="rId34"/>
    <p:sldId id="485" r:id="rId35"/>
    <p:sldId id="486" r:id="rId36"/>
    <p:sldId id="484" r:id="rId37"/>
    <p:sldId id="475" r:id="rId38"/>
    <p:sldId id="387" r:id="rId39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41"/>
      <p:italic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Tw Cen MT" panose="020B0602020104020603" pitchFamily="34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3300"/>
    <a:srgbClr val="000099"/>
    <a:srgbClr val="006600"/>
    <a:srgbClr val="000000"/>
    <a:srgbClr val="FFF5CB"/>
    <a:srgbClr val="E1FEA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7" autoAdjust="0"/>
    <p:restoredTop sz="94664" autoAdjust="0"/>
  </p:normalViewPr>
  <p:slideViewPr>
    <p:cSldViewPr>
      <p:cViewPr varScale="1">
        <p:scale>
          <a:sx n="74" d="100"/>
          <a:sy n="74" d="100"/>
        </p:scale>
        <p:origin x="5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9AECBE-6641-4858-A154-49259F42AE1F}" type="datetimeFigureOut">
              <a:rPr lang="ru-RU"/>
              <a:pPr>
                <a:defRPr/>
              </a:pPr>
              <a:t>05.09.2019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01BA5B-E64C-425B-B404-47056B1C9C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9025" y="692696"/>
            <a:ext cx="9144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0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81167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6815C38-511E-4C4A-A311-C0D7857F4109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05.09.2019</a:t>
            </a:fld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1080;&#1089;&#1090;&#1086;&#1095;&#1085;&#1080;&#1082;&#1080;/VanRoyChapter.pdf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ommon_Lisp" TargetMode="External"/><Relationship Id="rId2" Type="http://schemas.openxmlformats.org/officeDocument/2006/relationships/hyperlink" Target="https://uk.wikipedia.org/wiki/%D0%9A%D0%B0%D1%82%D0%B5%D0%B3%D0%BE%D1%80%D1%96%D1%8F:%D0%A4%D1%83%D0%BD%D0%BA%D1%86%D1%96%D0%BE%D0%BD%D0%B0%D0%BB%D1%8C%D0%BD%D1%96_%D0%BC%D0%BE%D0%B2%D0%B8_%D0%BF%D1%80%D0%BE%D0%B3%D1%80%D0%B0%D0%BC%D1%83%D0%B2%D0%B0%D0%BD%D0%BD%D1%8F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rextester.com/l/common_lisp_online_compiler" TargetMode="External"/><Relationship Id="rId3" Type="http://schemas.openxmlformats.org/officeDocument/2006/relationships/hyperlink" Target="https://www.cs.utexas.edu/users/novak/gclwin.html" TargetMode="External"/><Relationship Id="rId7" Type="http://schemas.openxmlformats.org/officeDocument/2006/relationships/hyperlink" Target="https://www.erlang.org/downloads" TargetMode="External"/><Relationship Id="rId2" Type="http://schemas.openxmlformats.org/officeDocument/2006/relationships/hyperlink" Target="http://www.tucows.com/preview/7932/GC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.fpcomplete.com/haskell/get-started/windows" TargetMode="External"/><Relationship Id="rId5" Type="http://schemas.openxmlformats.org/officeDocument/2006/relationships/hyperlink" Target="https://www.haskell.org/ghc/" TargetMode="External"/><Relationship Id="rId10" Type="http://schemas.openxmlformats.org/officeDocument/2006/relationships/hyperlink" Target="https://www.softportal.com/get-19673-lispworks-personal-edition.html" TargetMode="External"/><Relationship Id="rId4" Type="http://schemas.openxmlformats.org/officeDocument/2006/relationships/hyperlink" Target="https://www.haskell.org/platform/windows.html" TargetMode="External"/><Relationship Id="rId9" Type="http://schemas.openxmlformats.org/officeDocument/2006/relationships/hyperlink" Target="http://homelisp.ru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-sop.inria.fr/mimosa/fp/Bigloo/" TargetMode="External"/><Relationship Id="rId13" Type="http://schemas.openxmlformats.org/officeDocument/2006/relationships/hyperlink" Target="http://www.clozure.com/clozurecl.html" TargetMode="External"/><Relationship Id="rId18" Type="http://schemas.openxmlformats.org/officeDocument/2006/relationships/hyperlink" Target="https://download.racket-lang.org/" TargetMode="External"/><Relationship Id="rId3" Type="http://schemas.openxmlformats.org/officeDocument/2006/relationships/hyperlink" Target="http://cormanlisp.com/" TargetMode="External"/><Relationship Id="rId7" Type="http://schemas.openxmlformats.org/officeDocument/2006/relationships/hyperlink" Target="http://dynamo.iro.umontreal.ca/~gambit/" TargetMode="External"/><Relationship Id="rId12" Type="http://schemas.openxmlformats.org/officeDocument/2006/relationships/hyperlink" Target="http://www.eligis.com/" TargetMode="External"/><Relationship Id="rId17" Type="http://schemas.openxmlformats.org/officeDocument/2006/relationships/hyperlink" Target="https://www.daansystems.com/lispide/" TargetMode="External"/><Relationship Id="rId2" Type="http://schemas.openxmlformats.org/officeDocument/2006/relationships/hyperlink" Target="https://repl.it/languages/scheme" TargetMode="External"/><Relationship Id="rId16" Type="http://schemas.openxmlformats.org/officeDocument/2006/relationships/hyperlink" Target="http://common-lisp.net/project/armedbea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nu.org/software/gcl/" TargetMode="External"/><Relationship Id="rId11" Type="http://schemas.openxmlformats.org/officeDocument/2006/relationships/hyperlink" Target="http://www.newlisp.org/" TargetMode="External"/><Relationship Id="rId5" Type="http://schemas.openxmlformats.org/officeDocument/2006/relationships/hyperlink" Target="http://clisp.cons.org/" TargetMode="External"/><Relationship Id="rId15" Type="http://schemas.openxmlformats.org/officeDocument/2006/relationships/hyperlink" Target="http://clojure.org/" TargetMode="External"/><Relationship Id="rId10" Type="http://schemas.openxmlformats.org/officeDocument/2006/relationships/hyperlink" Target="http://www.paulgraham.com/arc.html" TargetMode="External"/><Relationship Id="rId19" Type="http://schemas.openxmlformats.org/officeDocument/2006/relationships/hyperlink" Target="https://racket-lang.org/" TargetMode="External"/><Relationship Id="rId4" Type="http://schemas.openxmlformats.org/officeDocument/2006/relationships/hyperlink" Target="http://www.sbcl.org/" TargetMode="External"/><Relationship Id="rId9" Type="http://schemas.openxmlformats.org/officeDocument/2006/relationships/hyperlink" Target="http://people.csail.mit.edu/jaffer/SCM.html" TargetMode="External"/><Relationship Id="rId14" Type="http://schemas.openxmlformats.org/officeDocument/2006/relationships/hyperlink" Target="http://www.picolisp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5"/>
          <p:cNvSpPr>
            <a:spLocks noChangeArrowheads="1" noChangeShapeType="1" noTextEdit="1"/>
          </p:cNvSpPr>
          <p:nvPr/>
        </p:nvSpPr>
        <p:spPr bwMode="auto">
          <a:xfrm>
            <a:off x="1619672" y="1484784"/>
            <a:ext cx="6337300" cy="23764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 smtClean="0"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srgbClr val="0000CC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srgbClr val="0000CC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171" name="WordArt 6"/>
          <p:cNvSpPr>
            <a:spLocks noChangeArrowheads="1" noChangeShapeType="1" noTextEdit="1"/>
          </p:cNvSpPr>
          <p:nvPr/>
        </p:nvSpPr>
        <p:spPr bwMode="auto">
          <a:xfrm>
            <a:off x="2771775" y="5084763"/>
            <a:ext cx="4464050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Ковалюк</a:t>
            </a:r>
            <a:r>
              <a:rPr lang="ru-RU" sz="3600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 Т.В. к.т.н., доцент </a:t>
            </a:r>
          </a:p>
          <a:p>
            <a:pPr algn="ctr"/>
            <a:r>
              <a:rPr lang="ru-RU" sz="3600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tkovalyuk@u</a:t>
            </a:r>
            <a:r>
              <a:rPr lang="en-US" sz="3600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kr.net</a:t>
            </a:r>
            <a:endParaRPr lang="ru-RU" sz="3600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CC"/>
                  </a:gs>
                  <a:gs pos="100000">
                    <a:srgbClr val="00005E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79388" y="1543050"/>
            <a:ext cx="87852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1" dirty="0"/>
              <a:t>Функціональне програмування</a:t>
            </a:r>
            <a:r>
              <a:rPr lang="uk-UA" sz="2200" dirty="0"/>
              <a:t> — парадигма програмування, яка розглядає </a:t>
            </a:r>
            <a:r>
              <a:rPr lang="uk-UA" sz="2200" b="1" dirty="0">
                <a:solidFill>
                  <a:srgbClr val="0000CC"/>
                </a:solidFill>
              </a:rPr>
              <a:t>програму як обчислення математичних функцій та уникає стани та змінні дані</a:t>
            </a:r>
            <a:r>
              <a:rPr lang="uk-UA" sz="2200" dirty="0"/>
              <a:t>. </a:t>
            </a:r>
          </a:p>
          <a:p>
            <a:endParaRPr lang="uk-UA" sz="2200" dirty="0"/>
          </a:p>
          <a:p>
            <a:r>
              <a:rPr lang="uk-UA" sz="2200" dirty="0"/>
              <a:t>Функціональне програмування наголошує на застосуванні </a:t>
            </a:r>
            <a:r>
              <a:rPr lang="uk-UA" sz="2200" dirty="0">
                <a:solidFill>
                  <a:srgbClr val="0000CC"/>
                </a:solidFill>
              </a:rPr>
              <a:t>функцій</a:t>
            </a:r>
            <a:r>
              <a:rPr lang="uk-UA" sz="2200" dirty="0"/>
              <a:t>, на відміну від імперативного програмування, яке наголошує на </a:t>
            </a:r>
            <a:r>
              <a:rPr lang="uk-UA" sz="2200" dirty="0">
                <a:solidFill>
                  <a:srgbClr val="0000CC"/>
                </a:solidFill>
              </a:rPr>
              <a:t>змінах в стані </a:t>
            </a:r>
            <a:r>
              <a:rPr lang="uk-UA" sz="2200" dirty="0"/>
              <a:t>та </a:t>
            </a:r>
            <a:r>
              <a:rPr lang="uk-UA" sz="2200" dirty="0">
                <a:solidFill>
                  <a:srgbClr val="0000CC"/>
                </a:solidFill>
              </a:rPr>
              <a:t>виконанні</a:t>
            </a:r>
            <a:r>
              <a:rPr lang="uk-UA" sz="2200" dirty="0"/>
              <a:t> послідовностей </a:t>
            </a:r>
            <a:r>
              <a:rPr lang="uk-UA" sz="2200" dirty="0">
                <a:solidFill>
                  <a:srgbClr val="0000CC"/>
                </a:solidFill>
              </a:rPr>
              <a:t>команд</a:t>
            </a:r>
            <a:r>
              <a:rPr lang="uk-UA" sz="2200" dirty="0"/>
              <a:t>.</a:t>
            </a:r>
            <a:endParaRPr lang="en-US" sz="2200" dirty="0"/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899593" y="0"/>
            <a:ext cx="8244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800" b="1" dirty="0" smtClean="0"/>
              <a:t>Парадигма Функціонального </a:t>
            </a:r>
            <a:r>
              <a:rPr lang="ru-RU" sz="2800" b="1" dirty="0" err="1"/>
              <a:t>програмування</a:t>
            </a:r>
            <a:endParaRPr lang="ru-RU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79388" y="1176338"/>
            <a:ext cx="8964612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400" i="1" dirty="0">
                <a:solidFill>
                  <a:srgbClr val="0000CC"/>
                </a:solidFill>
              </a:rPr>
              <a:t>Функціональне програмування</a:t>
            </a:r>
            <a:r>
              <a:rPr lang="uk-UA" sz="2400" dirty="0"/>
              <a:t>  є способом створення програм, в яких: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дія</a:t>
            </a:r>
            <a:r>
              <a:rPr lang="uk-UA" sz="2400" dirty="0" smtClean="0"/>
              <a:t> </a:t>
            </a:r>
            <a:r>
              <a:rPr lang="uk-UA" sz="2400" dirty="0"/>
              <a:t>- це </a:t>
            </a:r>
            <a:r>
              <a:rPr lang="uk-UA" sz="2400" dirty="0">
                <a:solidFill>
                  <a:srgbClr val="0000CC"/>
                </a:solidFill>
              </a:rPr>
              <a:t>виклик функції</a:t>
            </a:r>
            <a:r>
              <a:rPr lang="uk-UA" sz="2400" dirty="0"/>
              <a:t>,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спосіб </a:t>
            </a:r>
            <a:r>
              <a:rPr lang="uk-UA" sz="2400" dirty="0">
                <a:solidFill>
                  <a:srgbClr val="CC3300"/>
                </a:solidFill>
              </a:rPr>
              <a:t>розбиття</a:t>
            </a:r>
            <a:r>
              <a:rPr lang="uk-UA" sz="2400" dirty="0"/>
              <a:t> програми  - це створення нового імені функції та завдання для цього імені виразу, що обчислює значення функції,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правило </a:t>
            </a:r>
            <a:r>
              <a:rPr lang="uk-UA" sz="2400" dirty="0">
                <a:solidFill>
                  <a:srgbClr val="CC3300"/>
                </a:solidFill>
              </a:rPr>
              <a:t>композиції -</a:t>
            </a:r>
            <a:r>
              <a:rPr lang="uk-UA" sz="2400" dirty="0"/>
              <a:t> це оператор суперпозиції функцій.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endParaRPr lang="uk-UA" sz="2400" dirty="0"/>
          </a:p>
          <a:p>
            <a:r>
              <a:rPr lang="uk-UA" sz="2400" dirty="0">
                <a:solidFill>
                  <a:srgbClr val="006600"/>
                </a:solidFill>
              </a:rPr>
              <a:t>Жодних комірок пам'яті, операторів присвоєння, циклів, блок схем і передачі управління</a:t>
            </a:r>
            <a:r>
              <a:rPr lang="uk-UA" sz="2400" dirty="0"/>
              <a:t>.</a:t>
            </a:r>
            <a:endParaRPr lang="en-US" sz="2400" dirty="0"/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827584" y="0"/>
            <a:ext cx="84249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800" b="1" dirty="0" smtClean="0"/>
              <a:t>Особливості Функціонального </a:t>
            </a:r>
            <a:r>
              <a:rPr lang="ru-RU" sz="2800" b="1" dirty="0" err="1"/>
              <a:t>програмування</a:t>
            </a:r>
            <a:endParaRPr lang="ru-RU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23528" y="1052736"/>
            <a:ext cx="849719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81000" indent="-381000">
              <a:buFontTx/>
              <a:buAutoNum type="arabicPeriod"/>
            </a:pPr>
            <a:r>
              <a:rPr lang="uk-UA" sz="2000" dirty="0"/>
              <a:t>Ф</a:t>
            </a:r>
            <a:r>
              <a:rPr lang="en-US" sz="2000" dirty="0" err="1"/>
              <a:t>ункціональна</a:t>
            </a:r>
            <a:r>
              <a:rPr lang="en-US" sz="2000" dirty="0"/>
              <a:t> </a:t>
            </a:r>
            <a:r>
              <a:rPr lang="en-US" sz="2000" dirty="0" err="1"/>
              <a:t>програма</a:t>
            </a:r>
            <a:r>
              <a:rPr lang="en-US" sz="2000" dirty="0"/>
              <a:t> є </a:t>
            </a:r>
            <a:r>
              <a:rPr lang="en-US" sz="2000" dirty="0" err="1"/>
              <a:t>просто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CC"/>
                </a:solidFill>
              </a:rPr>
              <a:t>вира</a:t>
            </a:r>
            <a:r>
              <a:rPr lang="uk-UA" sz="2000" dirty="0" err="1">
                <a:solidFill>
                  <a:srgbClr val="0000CC"/>
                </a:solidFill>
              </a:rPr>
              <a:t>зом</a:t>
            </a:r>
            <a:r>
              <a:rPr lang="en-US" sz="2000" dirty="0"/>
              <a:t>, а </a:t>
            </a:r>
            <a:r>
              <a:rPr lang="en-US" sz="2000" dirty="0" err="1"/>
              <a:t>виконання</a:t>
            </a:r>
            <a:r>
              <a:rPr lang="en-US" sz="2000" dirty="0"/>
              <a:t> </a:t>
            </a:r>
            <a:r>
              <a:rPr lang="en-US" sz="2000" dirty="0" err="1"/>
              <a:t>програми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rgbClr val="0000CC"/>
                </a:solidFill>
              </a:rPr>
              <a:t>процесом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його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обчислення</a:t>
            </a:r>
            <a:r>
              <a:rPr lang="uk-UA" sz="2000" dirty="0"/>
              <a:t>.</a:t>
            </a:r>
            <a:endParaRPr lang="en-US" sz="2000" dirty="0"/>
          </a:p>
          <a:p>
            <a:pPr marL="381000" indent="-381000">
              <a:buFontTx/>
              <a:buAutoNum type="arabicPeriod"/>
            </a:pPr>
            <a:r>
              <a:rPr lang="uk-UA" sz="2000" dirty="0"/>
              <a:t>В</a:t>
            </a:r>
            <a:r>
              <a:rPr lang="en-US" sz="2000" dirty="0" err="1"/>
              <a:t>ираз</a:t>
            </a:r>
            <a:r>
              <a:rPr lang="en-US" sz="2000" dirty="0"/>
              <a:t> </a:t>
            </a:r>
            <a:r>
              <a:rPr lang="en-US" sz="2000" dirty="0" err="1"/>
              <a:t>відповідає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CC"/>
                </a:solidFill>
              </a:rPr>
              <a:t>математичній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функції</a:t>
            </a:r>
            <a:r>
              <a:rPr lang="uk-UA" sz="2000" dirty="0"/>
              <a:t>.</a:t>
            </a:r>
            <a:r>
              <a:rPr lang="en-US" sz="2000" dirty="0"/>
              <a:t> </a:t>
            </a:r>
          </a:p>
          <a:p>
            <a:pPr marL="381000" indent="-381000">
              <a:buFontTx/>
              <a:buAutoNum type="arabicPeriod"/>
            </a:pPr>
            <a:r>
              <a:rPr lang="en-US" sz="2000" dirty="0" err="1"/>
              <a:t>Функціональн</a:t>
            </a:r>
            <a:r>
              <a:rPr lang="uk-UA" sz="2000" dirty="0"/>
              <a:t>і</a:t>
            </a:r>
            <a:r>
              <a:rPr lang="en-US" sz="2000" dirty="0"/>
              <a:t> </a:t>
            </a:r>
            <a:r>
              <a:rPr lang="en-US" sz="2000" dirty="0" err="1"/>
              <a:t>мов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en-US" sz="2000" dirty="0" err="1"/>
              <a:t>підтримують</a:t>
            </a:r>
            <a:r>
              <a:rPr lang="en-US" sz="2000" dirty="0"/>
              <a:t> </a:t>
            </a:r>
            <a:r>
              <a:rPr lang="en-US" sz="2000" dirty="0" err="1"/>
              <a:t>створення</a:t>
            </a:r>
            <a:r>
              <a:rPr lang="en-US" sz="2000" dirty="0"/>
              <a:t> </a:t>
            </a:r>
            <a:r>
              <a:rPr lang="en-US" sz="2000" dirty="0" err="1"/>
              <a:t>таких</a:t>
            </a:r>
            <a:r>
              <a:rPr lang="en-US" sz="2000" dirty="0"/>
              <a:t> </a:t>
            </a:r>
            <a:r>
              <a:rPr lang="en-US" sz="2000" dirty="0" err="1"/>
              <a:t>виразів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рахунок</a:t>
            </a:r>
            <a:r>
              <a:rPr lang="en-US" sz="2000" dirty="0"/>
              <a:t> </a:t>
            </a:r>
            <a:r>
              <a:rPr lang="en-US" sz="2000" dirty="0" err="1"/>
              <a:t>того</a:t>
            </a:r>
            <a:r>
              <a:rPr lang="en-US" sz="2000" dirty="0"/>
              <a:t>, </a:t>
            </a:r>
            <a:r>
              <a:rPr lang="en-US" sz="2000" dirty="0" err="1"/>
              <a:t>що</a:t>
            </a:r>
            <a:r>
              <a:rPr lang="en-US" sz="2000" dirty="0"/>
              <a:t> </a:t>
            </a:r>
            <a:r>
              <a:rPr lang="en-US" sz="2000" dirty="0" err="1"/>
              <a:t>дозволяють</a:t>
            </a:r>
            <a:r>
              <a:rPr lang="en-US" sz="2000" dirty="0"/>
              <a:t> </a:t>
            </a:r>
            <a:r>
              <a:rPr lang="en-US" sz="2000" dirty="0" err="1"/>
              <a:t>використовувати</a:t>
            </a:r>
            <a:r>
              <a:rPr lang="en-US" sz="2000" dirty="0"/>
              <a:t> </a:t>
            </a:r>
            <a:r>
              <a:rPr lang="en-US" sz="2000" dirty="0" err="1"/>
              <a:t>потужні</a:t>
            </a:r>
            <a:r>
              <a:rPr lang="en-US" sz="2000" dirty="0"/>
              <a:t> </a:t>
            </a:r>
            <a:r>
              <a:rPr lang="en-US" sz="2000" dirty="0" err="1"/>
              <a:t>функціональні</a:t>
            </a:r>
            <a:r>
              <a:rPr lang="en-US" sz="2000" dirty="0"/>
              <a:t> </a:t>
            </a:r>
            <a:r>
              <a:rPr lang="en-US" sz="2000" dirty="0" err="1"/>
              <a:t>конструкції</a:t>
            </a:r>
            <a:r>
              <a:rPr lang="en-US" sz="2000" dirty="0"/>
              <a:t>.</a:t>
            </a:r>
          </a:p>
          <a:p>
            <a:pPr marL="381000" indent="-381000">
              <a:buFontTx/>
              <a:buAutoNum type="arabicPeriod"/>
            </a:pPr>
            <a:r>
              <a:rPr lang="en-US" sz="2000" dirty="0" err="1"/>
              <a:t>Функції</a:t>
            </a:r>
            <a:r>
              <a:rPr lang="en-US" sz="2000" dirty="0"/>
              <a:t> </a:t>
            </a:r>
            <a:r>
              <a:rPr lang="en-US" sz="2000" dirty="0" err="1"/>
              <a:t>можуть</a:t>
            </a:r>
            <a:r>
              <a:rPr lang="en-US" sz="2000" dirty="0"/>
              <a:t> </a:t>
            </a:r>
            <a:r>
              <a:rPr lang="en-US" sz="2000" dirty="0" err="1"/>
              <a:t>розглядатися</a:t>
            </a:r>
            <a:r>
              <a:rPr lang="en-US" sz="2000" dirty="0"/>
              <a:t> </a:t>
            </a:r>
            <a:r>
              <a:rPr lang="en-US" sz="2000" dirty="0" err="1"/>
              <a:t>так</a:t>
            </a:r>
            <a:r>
              <a:rPr lang="uk-UA" sz="2000" dirty="0"/>
              <a:t> само</a:t>
            </a:r>
            <a:r>
              <a:rPr lang="en-US" sz="2000" dirty="0"/>
              <a:t>, </a:t>
            </a:r>
            <a:r>
              <a:rPr lang="en-US" sz="2000" dirty="0" err="1"/>
              <a:t>як</a:t>
            </a:r>
            <a:r>
              <a:rPr lang="en-US" sz="2000" dirty="0"/>
              <a:t> і </a:t>
            </a:r>
            <a:r>
              <a:rPr lang="en-US" sz="2000" dirty="0" err="1">
                <a:solidFill>
                  <a:srgbClr val="0000CC"/>
                </a:solidFill>
              </a:rPr>
              <a:t>простіші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об'єкти</a:t>
            </a:r>
            <a:r>
              <a:rPr lang="en-US" sz="2000" dirty="0"/>
              <a:t>, </a:t>
            </a:r>
            <a:r>
              <a:rPr lang="en-US" sz="2000" dirty="0" err="1"/>
              <a:t>такі</a:t>
            </a:r>
            <a:r>
              <a:rPr lang="en-US" sz="2000" dirty="0"/>
              <a:t> </a:t>
            </a:r>
            <a:r>
              <a:rPr lang="en-US" sz="2000" dirty="0" err="1"/>
              <a:t>як</a:t>
            </a:r>
            <a:r>
              <a:rPr lang="en-US" sz="2000" dirty="0"/>
              <a:t> </a:t>
            </a:r>
            <a:r>
              <a:rPr lang="en-US" sz="2000" dirty="0" err="1"/>
              <a:t>цілі</a:t>
            </a:r>
            <a:r>
              <a:rPr lang="en-US" sz="2000" dirty="0"/>
              <a:t> </a:t>
            </a:r>
            <a:r>
              <a:rPr lang="en-US" sz="2000" dirty="0" err="1"/>
              <a:t>числа</a:t>
            </a:r>
            <a:r>
              <a:rPr lang="en-US" sz="2000" dirty="0"/>
              <a:t>: </a:t>
            </a:r>
            <a:endParaRPr lang="uk-UA" sz="2000" dirty="0"/>
          </a:p>
          <a:p>
            <a:pPr marL="381000" indent="-381000">
              <a:buFontTx/>
              <a:buAutoNum type="arabicPeriod"/>
            </a:pPr>
            <a:r>
              <a:rPr lang="uk-UA" sz="2000" dirty="0"/>
              <a:t>Функції</a:t>
            </a:r>
            <a:r>
              <a:rPr lang="en-US" sz="2000" dirty="0"/>
              <a:t> </a:t>
            </a:r>
            <a:r>
              <a:rPr lang="en-US" sz="2000" dirty="0" err="1"/>
              <a:t>можуть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CC"/>
                </a:solidFill>
              </a:rPr>
              <a:t>передаватися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в </a:t>
            </a:r>
            <a:r>
              <a:rPr lang="en-US" sz="2000" dirty="0" err="1"/>
              <a:t>інші</a:t>
            </a:r>
            <a:r>
              <a:rPr lang="en-US" sz="2000" dirty="0"/>
              <a:t> </a:t>
            </a:r>
            <a:r>
              <a:rPr lang="en-US" sz="2000" dirty="0" err="1"/>
              <a:t>функції</a:t>
            </a:r>
            <a:r>
              <a:rPr lang="en-US" sz="2000" dirty="0"/>
              <a:t> </a:t>
            </a:r>
            <a:r>
              <a:rPr lang="en-US" sz="2000" dirty="0" err="1"/>
              <a:t>як</a:t>
            </a:r>
            <a:r>
              <a:rPr lang="en-US" sz="2000" dirty="0"/>
              <a:t> </a:t>
            </a:r>
            <a:r>
              <a:rPr lang="en-US" sz="2000" dirty="0" err="1"/>
              <a:t>аргументи</a:t>
            </a:r>
            <a:r>
              <a:rPr lang="en-US" sz="2000" dirty="0"/>
              <a:t> і </a:t>
            </a:r>
            <a:r>
              <a:rPr lang="en-US" sz="2000" dirty="0" err="1">
                <a:solidFill>
                  <a:srgbClr val="0000CC"/>
                </a:solidFill>
              </a:rPr>
              <a:t>повертатися</a:t>
            </a:r>
            <a:r>
              <a:rPr lang="en-US" sz="2000" dirty="0"/>
              <a:t> </a:t>
            </a:r>
            <a:r>
              <a:rPr lang="en-US" sz="2000" dirty="0" err="1"/>
              <a:t>як</a:t>
            </a:r>
            <a:r>
              <a:rPr lang="en-US" sz="2000" dirty="0"/>
              <a:t> </a:t>
            </a:r>
            <a:r>
              <a:rPr lang="en-US" sz="2000" dirty="0" err="1"/>
              <a:t>результати</a:t>
            </a:r>
            <a:r>
              <a:rPr lang="uk-UA" sz="2000" dirty="0"/>
              <a:t>.</a:t>
            </a:r>
          </a:p>
          <a:p>
            <a:pPr marL="381000" indent="-381000">
              <a:buFontTx/>
              <a:buAutoNum type="arabicPeriod"/>
            </a:pPr>
            <a:r>
              <a:rPr lang="uk-UA" sz="2000" dirty="0"/>
              <a:t>Функції можуть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CC"/>
                </a:solidFill>
              </a:rPr>
              <a:t>застосовуватися</a:t>
            </a:r>
            <a:r>
              <a:rPr lang="en-US" sz="2000" dirty="0"/>
              <a:t> в </a:t>
            </a:r>
            <a:r>
              <a:rPr lang="en-US" sz="2000" dirty="0" err="1"/>
              <a:t>обчисленнях</a:t>
            </a:r>
            <a:r>
              <a:rPr lang="en-US" sz="2000" dirty="0"/>
              <a:t>. </a:t>
            </a:r>
            <a:endParaRPr lang="uk-UA" sz="2000" dirty="0"/>
          </a:p>
          <a:p>
            <a:pPr marL="381000" indent="-381000">
              <a:buFontTx/>
              <a:buAutoNum type="arabicPeriod"/>
            </a:pPr>
            <a:r>
              <a:rPr lang="en-US" sz="2000" dirty="0" err="1"/>
              <a:t>Замість</a:t>
            </a:r>
            <a:r>
              <a:rPr lang="en-US" sz="2000" dirty="0"/>
              <a:t> </a:t>
            </a:r>
            <a:r>
              <a:rPr lang="en-US" sz="2000" dirty="0" err="1"/>
              <a:t>послідовного</a:t>
            </a:r>
            <a:r>
              <a:rPr lang="en-US" sz="2000" dirty="0"/>
              <a:t> </a:t>
            </a:r>
            <a:r>
              <a:rPr lang="en-US" sz="2000" dirty="0" err="1"/>
              <a:t>виконання</a:t>
            </a:r>
            <a:r>
              <a:rPr lang="en-US" sz="2000" dirty="0"/>
              <a:t> </a:t>
            </a:r>
            <a:r>
              <a:rPr lang="en-US" sz="2000" dirty="0" err="1"/>
              <a:t>операторів</a:t>
            </a:r>
            <a:r>
              <a:rPr lang="en-US" sz="2000" dirty="0"/>
              <a:t> і </a:t>
            </a:r>
            <a:r>
              <a:rPr lang="en-US" sz="2000" dirty="0" err="1"/>
              <a:t>використання</a:t>
            </a:r>
            <a:r>
              <a:rPr lang="en-US" sz="2000" dirty="0"/>
              <a:t> </a:t>
            </a:r>
            <a:r>
              <a:rPr lang="en-US" sz="2000" dirty="0" err="1"/>
              <a:t>циклів</a:t>
            </a:r>
            <a:r>
              <a:rPr lang="en-US" sz="2000" dirty="0"/>
              <a:t>, </a:t>
            </a:r>
            <a:r>
              <a:rPr lang="en-US" sz="2000" dirty="0" err="1"/>
              <a:t>функціональні</a:t>
            </a:r>
            <a:r>
              <a:rPr lang="en-US" sz="2000" dirty="0"/>
              <a:t> </a:t>
            </a:r>
            <a:r>
              <a:rPr lang="en-US" sz="2000" dirty="0" err="1"/>
              <a:t>мови</a:t>
            </a:r>
            <a:r>
              <a:rPr lang="en-US" sz="2000" dirty="0"/>
              <a:t> </a:t>
            </a:r>
            <a:r>
              <a:rPr lang="en-US" sz="2000" dirty="0" err="1"/>
              <a:t>програмування</a:t>
            </a:r>
            <a:r>
              <a:rPr lang="en-US" sz="2000" dirty="0"/>
              <a:t> </a:t>
            </a:r>
            <a:r>
              <a:rPr lang="en-US" sz="2000" dirty="0" err="1"/>
              <a:t>пропонують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CC"/>
                </a:solidFill>
              </a:rPr>
              <a:t>рекурсивні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функції</a:t>
            </a:r>
            <a:r>
              <a:rPr lang="en-US" sz="2000" dirty="0"/>
              <a:t>, </a:t>
            </a:r>
            <a:r>
              <a:rPr lang="en-US" sz="2000" dirty="0" err="1"/>
              <a:t>тобто</a:t>
            </a:r>
            <a:r>
              <a:rPr lang="en-US" sz="2000" dirty="0"/>
              <a:t> </a:t>
            </a:r>
            <a:r>
              <a:rPr lang="en-US" sz="2000" dirty="0" err="1"/>
              <a:t>функції</a:t>
            </a:r>
            <a:r>
              <a:rPr lang="en-US" sz="2000" dirty="0"/>
              <a:t>, </a:t>
            </a:r>
            <a:r>
              <a:rPr lang="en-US" sz="2000" dirty="0" err="1"/>
              <a:t>визначені</a:t>
            </a:r>
            <a:r>
              <a:rPr lang="en-US" sz="2000" dirty="0"/>
              <a:t> в </a:t>
            </a:r>
            <a:r>
              <a:rPr lang="en-US" sz="2000" dirty="0" err="1"/>
              <a:t>термінах</a:t>
            </a:r>
            <a:r>
              <a:rPr lang="en-US" sz="2000" dirty="0"/>
              <a:t> </a:t>
            </a:r>
            <a:r>
              <a:rPr lang="en-US" sz="2000" dirty="0" err="1"/>
              <a:t>самих</a:t>
            </a:r>
            <a:r>
              <a:rPr lang="en-US" sz="2000" dirty="0"/>
              <a:t> </a:t>
            </a:r>
            <a:r>
              <a:rPr lang="en-US" sz="2000" dirty="0" err="1"/>
              <a:t>себе</a:t>
            </a:r>
            <a:r>
              <a:rPr lang="uk-UA" sz="2000" dirty="0" smtClean="0"/>
              <a:t>.</a:t>
            </a:r>
          </a:p>
          <a:p>
            <a:pPr marL="381000" indent="-381000">
              <a:buFontTx/>
              <a:buAutoNum type="arabicPeriod"/>
            </a:pPr>
            <a:r>
              <a:rPr lang="uk-UA" sz="2000" dirty="0" smtClean="0"/>
              <a:t>Програма на функціональній мові складається з </a:t>
            </a:r>
            <a:r>
              <a:rPr lang="uk-UA" sz="2000" dirty="0" smtClean="0">
                <a:solidFill>
                  <a:srgbClr val="0000CC"/>
                </a:solidFill>
              </a:rPr>
              <a:t>множини певних функцій та виразів</a:t>
            </a:r>
            <a:endParaRPr lang="en-US" sz="2000" dirty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475656" y="7020"/>
            <a:ext cx="74215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800" b="1" dirty="0"/>
              <a:t>Особливості функціональної парадигми</a:t>
            </a:r>
            <a:endParaRPr lang="ru-RU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4213" y="1557338"/>
            <a:ext cx="820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buFontTx/>
              <a:buAutoNum type="arabicPeriod"/>
            </a:pPr>
            <a:endParaRPr lang="uk-UA" sz="20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23528" y="1124744"/>
            <a:ext cx="864096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000" dirty="0" smtClean="0"/>
              <a:t>9</a:t>
            </a:r>
            <a:r>
              <a:rPr lang="uk-UA" sz="2000" dirty="0"/>
              <a:t>. Математичною моделлю функціональних мов є </a:t>
            </a:r>
            <a:r>
              <a:rPr lang="uk-UA" sz="2000" dirty="0">
                <a:solidFill>
                  <a:srgbClr val="0000CC"/>
                </a:solidFill>
              </a:rPr>
              <a:t>лямбда-числення.</a:t>
            </a:r>
          </a:p>
          <a:p>
            <a:pPr eaLnBrk="1" hangingPunct="1"/>
            <a:r>
              <a:rPr lang="uk-UA" sz="2000" dirty="0"/>
              <a:t>10. Функціональне рішення є фактично формулюванням самої задачі, а не рецептом її рішення, тобто функціональна програма є специфікацією того, що потрібно зробити, а не послідовністю інструкцій, що описують, як це зробити.</a:t>
            </a:r>
          </a:p>
          <a:p>
            <a:pPr eaLnBrk="1" hangingPunct="1">
              <a:buFontTx/>
              <a:buAutoNum type="arabicPeriod" startAt="11"/>
            </a:pPr>
            <a:r>
              <a:rPr lang="uk-UA" sz="2000" dirty="0"/>
              <a:t>Функціональне програмування </a:t>
            </a:r>
            <a:r>
              <a:rPr lang="uk-UA" sz="2000" dirty="0">
                <a:solidFill>
                  <a:srgbClr val="0000CC"/>
                </a:solidFill>
              </a:rPr>
              <a:t>не має поняття змінних та оператора присвоєння.</a:t>
            </a:r>
          </a:p>
          <a:p>
            <a:pPr eaLnBrk="1" hangingPunct="1">
              <a:buFontTx/>
              <a:buAutoNum type="arabicPeriod" startAt="11"/>
            </a:pPr>
            <a:r>
              <a:rPr lang="uk-UA" sz="2000" dirty="0"/>
              <a:t> Відсутність змінних та оператора присвоєння є причиною </a:t>
            </a:r>
            <a:r>
              <a:rPr lang="uk-UA" sz="2000" b="1" dirty="0"/>
              <a:t>неможливості</a:t>
            </a:r>
            <a:r>
              <a:rPr lang="uk-UA" sz="2000" dirty="0"/>
              <a:t> циклів. Замість циклів використовується </a:t>
            </a:r>
            <a:r>
              <a:rPr lang="uk-UA" sz="2000" dirty="0">
                <a:solidFill>
                  <a:srgbClr val="0000CC"/>
                </a:solidFill>
              </a:rPr>
              <a:t>рекурсія</a:t>
            </a:r>
            <a:r>
              <a:rPr lang="uk-UA" sz="2000" dirty="0"/>
              <a:t>.</a:t>
            </a:r>
          </a:p>
          <a:p>
            <a:pPr eaLnBrk="1" hangingPunct="1">
              <a:buFontTx/>
              <a:buAutoNum type="arabicPeriod" startAt="11"/>
            </a:pPr>
            <a:r>
              <a:rPr lang="uk-UA" sz="2000" dirty="0"/>
              <a:t>  Через відсутність змінних та оператора присвоєння </a:t>
            </a:r>
            <a:r>
              <a:rPr lang="uk-UA" sz="2000" b="1" dirty="0"/>
              <a:t>відсутнє</a:t>
            </a:r>
            <a:r>
              <a:rPr lang="uk-UA" sz="2000" dirty="0"/>
              <a:t> </a:t>
            </a:r>
            <a:r>
              <a:rPr lang="uk-UA" sz="2000" dirty="0">
                <a:solidFill>
                  <a:srgbClr val="0000CC"/>
                </a:solidFill>
              </a:rPr>
              <a:t>поняття стану функції</a:t>
            </a:r>
            <a:r>
              <a:rPr lang="uk-UA" sz="2000" dirty="0"/>
              <a:t>.</a:t>
            </a:r>
          </a:p>
          <a:p>
            <a:pPr eaLnBrk="1" hangingPunct="1">
              <a:buFontTx/>
              <a:buAutoNum type="arabicPeriod" startAt="11"/>
            </a:pPr>
            <a:r>
              <a:rPr lang="uk-UA" sz="2000" dirty="0"/>
              <a:t> Значення функції залежить тільки від </a:t>
            </a:r>
            <a:r>
              <a:rPr lang="uk-UA" sz="2000" dirty="0">
                <a:solidFill>
                  <a:srgbClr val="0000CC"/>
                </a:solidFill>
              </a:rPr>
              <a:t>її параметрів</a:t>
            </a:r>
            <a:r>
              <a:rPr lang="uk-UA" sz="2000" dirty="0"/>
              <a:t>, та не залежить від попередніх обчислень </a:t>
            </a:r>
            <a:r>
              <a:rPr lang="uk-UA" sz="2000" dirty="0" smtClean="0"/>
              <a:t>.</a:t>
            </a:r>
          </a:p>
          <a:p>
            <a:pPr eaLnBrk="1" hangingPunct="1">
              <a:buFontTx/>
              <a:buAutoNum type="arabicPeriod" startAt="11"/>
            </a:pPr>
            <a:r>
              <a:rPr lang="uk-UA" sz="2000" dirty="0" smtClean="0"/>
              <a:t>Функція може розглядатися </a:t>
            </a:r>
            <a:r>
              <a:rPr lang="uk-UA" sz="2000" dirty="0" smtClean="0">
                <a:solidFill>
                  <a:srgbClr val="0000CC"/>
                </a:solidFill>
              </a:rPr>
              <a:t>як структура даних</a:t>
            </a:r>
            <a:r>
              <a:rPr lang="uk-UA" sz="2000" dirty="0" smtClean="0"/>
              <a:t>, яка може бути аргументом іншої функції, і яка може повертатися як результат обчислення функції.</a:t>
            </a:r>
          </a:p>
          <a:p>
            <a:pPr eaLnBrk="1" hangingPunct="1">
              <a:buFontTx/>
              <a:buAutoNum type="arabicPeriod" startAt="11"/>
            </a:pPr>
            <a:endParaRPr lang="ru-RU" sz="2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75656" y="7020"/>
            <a:ext cx="74215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800" b="1" dirty="0">
                <a:solidFill>
                  <a:schemeClr val="bg1"/>
                </a:solidFill>
              </a:rPr>
              <a:t>Особливості функціональної парадигми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374900" y="1773238"/>
            <a:ext cx="6769100" cy="3311525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uk-UA" dirty="0" smtClean="0">
                <a:solidFill>
                  <a:srgbClr val="000000"/>
                </a:solidFill>
              </a:rPr>
              <a:t>Визначення</a:t>
            </a:r>
            <a:r>
              <a:rPr lang="en-US" dirty="0" smtClean="0">
                <a:solidFill>
                  <a:srgbClr val="000000"/>
                </a:solidFill>
              </a:rPr>
              <a:t>  :  </a:t>
            </a:r>
            <a:r>
              <a:rPr lang="en-US" sz="2000" dirty="0" smtClean="0">
                <a:solidFill>
                  <a:srgbClr val="000000"/>
                </a:solidFill>
              </a:rPr>
              <a:t>Equations 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		sum(0)  = 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		sum(n)  =  n + sum(n-1)</a:t>
            </a:r>
          </a:p>
          <a:p>
            <a:pPr>
              <a:lnSpc>
                <a:spcPct val="90000"/>
              </a:lnSpc>
            </a:pPr>
            <a:r>
              <a:rPr lang="uk-UA" dirty="0" smtClean="0">
                <a:solidFill>
                  <a:srgbClr val="000000"/>
                </a:solidFill>
              </a:rPr>
              <a:t>Обчислення</a:t>
            </a:r>
            <a:r>
              <a:rPr lang="en-US" dirty="0" smtClean="0">
                <a:solidFill>
                  <a:srgbClr val="000000"/>
                </a:solidFill>
              </a:rPr>
              <a:t> : </a:t>
            </a:r>
            <a:r>
              <a:rPr lang="en-US" sz="2000" dirty="0" err="1" smtClean="0">
                <a:solidFill>
                  <a:srgbClr val="000000"/>
                </a:solidFill>
              </a:rPr>
              <a:t>Substituition</a:t>
            </a:r>
            <a:r>
              <a:rPr lang="en-US" sz="2000" dirty="0" smtClean="0">
                <a:solidFill>
                  <a:srgbClr val="000000"/>
                </a:solidFill>
              </a:rPr>
              <a:t> and Replacement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   	sum(2)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		=      	2 + sum (2-1)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		=	…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		= 	3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650206" y="0"/>
            <a:ext cx="6275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400" b="1" dirty="0"/>
              <a:t>Стиль функціонального програмування</a:t>
            </a:r>
            <a:endParaRPr lang="ru-RU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266328" y="1124744"/>
            <a:ext cx="6913563" cy="44656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lIns="92075" tIns="46038" rIns="92075" bIns="46038"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ru-RU" sz="2000" dirty="0" err="1" smtClean="0">
                <a:solidFill>
                  <a:srgbClr val="006600"/>
                </a:solidFill>
              </a:rPr>
              <a:t>Функціїя</a:t>
            </a:r>
            <a:r>
              <a:rPr lang="ru-RU" sz="2000" dirty="0" smtClean="0">
                <a:solidFill>
                  <a:srgbClr val="006600"/>
                </a:solidFill>
              </a:rPr>
              <a:t> </a:t>
            </a:r>
            <a:r>
              <a:rPr lang="ru-RU" sz="2000" dirty="0" err="1" smtClean="0">
                <a:solidFill>
                  <a:srgbClr val="006600"/>
                </a:solidFill>
              </a:rPr>
              <a:t>обчислення</a:t>
            </a:r>
            <a:r>
              <a:rPr lang="ru-RU" sz="2000" dirty="0" smtClean="0">
                <a:solidFill>
                  <a:srgbClr val="006600"/>
                </a:solidFill>
              </a:rPr>
              <a:t> </a:t>
            </a:r>
            <a:r>
              <a:rPr lang="ru-RU" sz="2000" dirty="0" err="1" smtClean="0">
                <a:solidFill>
                  <a:srgbClr val="006600"/>
                </a:solidFill>
              </a:rPr>
              <a:t>факторіалу</a:t>
            </a:r>
            <a:r>
              <a:rPr lang="ru-RU" sz="2000" dirty="0" smtClean="0">
                <a:solidFill>
                  <a:srgbClr val="006600"/>
                </a:solidFill>
              </a:rPr>
              <a:t>.</a:t>
            </a:r>
            <a:r>
              <a:rPr lang="ru-RU" sz="2000" dirty="0" smtClean="0"/>
              <a:t> </a:t>
            </a:r>
          </a:p>
          <a:p>
            <a:pPr>
              <a:buFont typeface="Arial" charset="0"/>
              <a:buNone/>
            </a:pPr>
            <a:r>
              <a:rPr lang="ru-RU" sz="2000" b="1" dirty="0" err="1" smtClean="0"/>
              <a:t>Імперативна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програма</a:t>
            </a:r>
            <a:r>
              <a:rPr lang="ru-RU" sz="2000" dirty="0" smtClean="0"/>
              <a:t> на </a:t>
            </a:r>
            <a:r>
              <a:rPr lang="ru-RU" sz="2000" dirty="0" err="1" smtClean="0"/>
              <a:t>мові</a:t>
            </a:r>
            <a:r>
              <a:rPr lang="ru-RU" sz="2000" dirty="0" smtClean="0"/>
              <a:t> C через цикл:</a:t>
            </a:r>
            <a:endParaRPr lang="en-US" sz="2000" dirty="0" smtClean="0"/>
          </a:p>
          <a:p>
            <a:pPr>
              <a:buFont typeface="Arial" charset="0"/>
              <a:buNone/>
            </a:pPr>
            <a:r>
              <a:rPr lang="en-US" sz="2000" dirty="0" err="1" smtClean="0">
                <a:solidFill>
                  <a:srgbClr val="0000CC"/>
                </a:solidFill>
              </a:rPr>
              <a:t>int</a:t>
            </a:r>
            <a:r>
              <a:rPr lang="ru-RU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fact</a:t>
            </a:r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 smtClean="0">
                <a:solidFill>
                  <a:srgbClr val="0000CC"/>
                </a:solidFill>
              </a:rPr>
              <a:t>int</a:t>
            </a:r>
            <a:r>
              <a:rPr lang="ru-RU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n</a:t>
            </a:r>
            <a:r>
              <a:rPr lang="ru-RU" sz="2000" dirty="0" smtClean="0">
                <a:solidFill>
                  <a:srgbClr val="0000CC"/>
                </a:solidFill>
              </a:rPr>
              <a:t>)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solidFill>
                  <a:srgbClr val="0000CC"/>
                </a:solidFill>
              </a:rPr>
              <a:t>{   </a:t>
            </a:r>
            <a:r>
              <a:rPr lang="en-US" sz="2000" dirty="0" err="1" smtClean="0">
                <a:solidFill>
                  <a:srgbClr val="0000CC"/>
                </a:solidFill>
              </a:rPr>
              <a:t>int</a:t>
            </a:r>
            <a:r>
              <a:rPr lang="ru-RU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ru-RU" sz="2000" dirty="0" smtClean="0">
                <a:solidFill>
                  <a:srgbClr val="0000CC"/>
                </a:solidFill>
              </a:rPr>
              <a:t> =   1; 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while</a:t>
            </a:r>
            <a:r>
              <a:rPr lang="ru-RU" sz="2000" dirty="0" smtClean="0">
                <a:solidFill>
                  <a:srgbClr val="0000CC"/>
                </a:solidFill>
              </a:rPr>
              <a:t>   (</a:t>
            </a:r>
            <a:r>
              <a:rPr lang="en-US" sz="2000" dirty="0" smtClean="0">
                <a:solidFill>
                  <a:srgbClr val="0000CC"/>
                </a:solidFill>
              </a:rPr>
              <a:t>n</a:t>
            </a:r>
            <a:r>
              <a:rPr lang="ru-RU" sz="2000" dirty="0" smtClean="0">
                <a:solidFill>
                  <a:srgbClr val="0000CC"/>
                </a:solidFill>
              </a:rPr>
              <a:t> &gt;   0)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solidFill>
                  <a:srgbClr val="0000CC"/>
                </a:solidFill>
              </a:rPr>
              <a:t>       {  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ru-RU" sz="2000" dirty="0" smtClean="0">
                <a:solidFill>
                  <a:srgbClr val="0000CC"/>
                </a:solidFill>
              </a:rPr>
              <a:t> *= </a:t>
            </a:r>
            <a:r>
              <a:rPr lang="en-US" sz="2000" dirty="0" smtClean="0">
                <a:solidFill>
                  <a:srgbClr val="0000CC"/>
                </a:solidFill>
              </a:rPr>
              <a:t>n</a:t>
            </a:r>
            <a:r>
              <a:rPr lang="ru-RU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0000CC"/>
                </a:solidFill>
              </a:rPr>
              <a:t>n</a:t>
            </a:r>
            <a:r>
              <a:rPr lang="ru-RU" sz="2000" dirty="0" smtClean="0">
                <a:solidFill>
                  <a:srgbClr val="0000CC"/>
                </a:solidFill>
              </a:rPr>
              <a:t> --; } 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return</a:t>
            </a:r>
            <a:r>
              <a:rPr lang="ru-RU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ru-RU" sz="2000" dirty="0" smtClean="0">
                <a:solidFill>
                  <a:srgbClr val="0000CC"/>
                </a:solidFill>
              </a:rPr>
              <a:t>; 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solidFill>
                  <a:srgbClr val="0000CC"/>
                </a:solidFill>
              </a:rPr>
              <a:t>}</a:t>
            </a:r>
          </a:p>
          <a:p>
            <a:pPr>
              <a:buFont typeface="Arial" charset="0"/>
              <a:buNone/>
            </a:pPr>
            <a:r>
              <a:rPr lang="ru-RU" sz="2000" b="1" dirty="0" err="1" smtClean="0"/>
              <a:t>Функціональна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програма</a:t>
            </a:r>
            <a:r>
              <a:rPr lang="ru-RU" sz="2000" dirty="0" smtClean="0"/>
              <a:t> на </a:t>
            </a:r>
            <a:r>
              <a:rPr lang="ru-RU" sz="2000" dirty="0" err="1" smtClean="0"/>
              <a:t>мові</a:t>
            </a:r>
            <a:r>
              <a:rPr lang="ru-RU" sz="2000" dirty="0" smtClean="0"/>
              <a:t> ML через </a:t>
            </a:r>
            <a:r>
              <a:rPr lang="ru-RU" sz="2000" dirty="0" err="1" smtClean="0"/>
              <a:t>рекурсивну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функцію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CC3300"/>
                </a:solidFill>
              </a:rPr>
              <a:t>let   rec   fact   n = if  n = 0  then   1</a:t>
            </a:r>
          </a:p>
          <a:p>
            <a:pPr>
              <a:buFont typeface="Arial" charset="0"/>
              <a:buNone/>
            </a:pPr>
            <a:r>
              <a:rPr lang="uk-UA" sz="2000" dirty="0" smtClean="0">
                <a:solidFill>
                  <a:srgbClr val="CC3300"/>
                </a:solidFill>
              </a:rPr>
              <a:t>                      </a:t>
            </a:r>
            <a:r>
              <a:rPr lang="en-US" sz="2000" dirty="0" smtClean="0">
                <a:solidFill>
                  <a:srgbClr val="CC3300"/>
                </a:solidFill>
              </a:rPr>
              <a:t>else</a:t>
            </a:r>
            <a:r>
              <a:rPr lang="ru-RU" sz="2000" dirty="0" smtClean="0">
                <a:solidFill>
                  <a:srgbClr val="CC3300"/>
                </a:solidFill>
              </a:rPr>
              <a:t>   </a:t>
            </a:r>
            <a:r>
              <a:rPr lang="en-US" sz="2000" dirty="0" smtClean="0">
                <a:solidFill>
                  <a:srgbClr val="CC3300"/>
                </a:solidFill>
              </a:rPr>
              <a:t>n</a:t>
            </a:r>
            <a:r>
              <a:rPr lang="ru-RU" sz="2000" dirty="0" smtClean="0">
                <a:solidFill>
                  <a:srgbClr val="CC3300"/>
                </a:solidFill>
              </a:rPr>
              <a:t>  *   </a:t>
            </a:r>
            <a:r>
              <a:rPr lang="en-US" sz="2000" dirty="0" smtClean="0">
                <a:solidFill>
                  <a:srgbClr val="CC3300"/>
                </a:solidFill>
              </a:rPr>
              <a:t>fact</a:t>
            </a:r>
            <a:r>
              <a:rPr lang="ru-RU" sz="2000" dirty="0" smtClean="0">
                <a:solidFill>
                  <a:srgbClr val="CC3300"/>
                </a:solidFill>
              </a:rPr>
              <a:t>(</a:t>
            </a:r>
            <a:r>
              <a:rPr lang="en-US" sz="2000" dirty="0" smtClean="0">
                <a:solidFill>
                  <a:srgbClr val="CC3300"/>
                </a:solidFill>
              </a:rPr>
              <a:t>n</a:t>
            </a:r>
            <a:r>
              <a:rPr lang="ru-RU" sz="2000" dirty="0" smtClean="0">
                <a:solidFill>
                  <a:srgbClr val="CC3300"/>
                </a:solidFill>
              </a:rPr>
              <a:t> -   1);</a:t>
            </a:r>
            <a:endParaRPr lang="en-US" sz="2000" dirty="0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403648" y="19720"/>
            <a:ext cx="663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400" b="1" dirty="0"/>
              <a:t>Приклад функціонального програмування</a:t>
            </a:r>
            <a:endParaRPr lang="ru-RU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323850" y="1370013"/>
            <a:ext cx="8604250" cy="383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400" b="1"/>
              <a:t>Формалізація узагальнених рішень на підставі</a:t>
            </a:r>
          </a:p>
          <a:p>
            <a:pPr algn="ctr"/>
            <a:r>
              <a:rPr lang="uk-UA" sz="2400" b="1"/>
              <a:t>вибраних базових конструкцій:</a:t>
            </a:r>
            <a:r>
              <a:rPr lang="uk-UA" sz="2200" b="1"/>
              <a:t> </a:t>
            </a:r>
          </a:p>
          <a:p>
            <a:pPr algn="ctr"/>
            <a:endParaRPr lang="uk-UA" sz="2200" b="1"/>
          </a:p>
          <a:p>
            <a:r>
              <a:rPr lang="uk-UA" sz="2200"/>
              <a:t>1. Базові конструкції визначаються як </a:t>
            </a:r>
            <a:r>
              <a:rPr lang="uk-UA" sz="2200">
                <a:solidFill>
                  <a:srgbClr val="0000CC"/>
                </a:solidFill>
              </a:rPr>
              <a:t>строгі функції</a:t>
            </a:r>
            <a:r>
              <a:rPr lang="uk-UA" sz="2200"/>
              <a:t> . </a:t>
            </a:r>
          </a:p>
          <a:p>
            <a:r>
              <a:rPr lang="uk-UA" sz="2200"/>
              <a:t>2. Логіка рішення задачі зводиться до  набору кроків з </a:t>
            </a:r>
            <a:r>
              <a:rPr lang="uk-UA" sz="2200">
                <a:solidFill>
                  <a:srgbClr val="0000CC"/>
                </a:solidFill>
              </a:rPr>
              <a:t>розширення множини функцій</a:t>
            </a:r>
            <a:r>
              <a:rPr lang="uk-UA" sz="2200"/>
              <a:t> і підвищенню їх потенціалу використанням відображень </a:t>
            </a:r>
          </a:p>
          <a:p>
            <a:r>
              <a:rPr lang="uk-UA" sz="2200"/>
              <a:t>3. При необхідності виконуються </a:t>
            </a:r>
            <a:r>
              <a:rPr lang="uk-UA" sz="2200">
                <a:solidFill>
                  <a:srgbClr val="0000CC"/>
                </a:solidFill>
              </a:rPr>
              <a:t>формальні перетворення програм</a:t>
            </a:r>
            <a:r>
              <a:rPr lang="uk-UA" sz="2200"/>
              <a:t>, (наприклад, компіляція) для забезпечення покращання експлуатаційних характеристик, що пов’язані з процесами виконання програм. 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2051050" y="0"/>
            <a:ext cx="5710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Функціональне </a:t>
            </a:r>
            <a:r>
              <a:rPr lang="ru-RU" sz="2800" b="1" dirty="0" err="1"/>
              <a:t>програмування</a:t>
            </a:r>
            <a:endParaRPr lang="ru-RU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ChangeArrowheads="1"/>
          </p:cNvSpPr>
          <p:nvPr/>
        </p:nvSpPr>
        <p:spPr bwMode="auto">
          <a:xfrm>
            <a:off x="684213" y="867311"/>
            <a:ext cx="824388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dirty="0"/>
              <a:t>До відомих функціональних мов програмування, які використовуються в промисловості та комерційному програмуванні належить: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</a:t>
            </a:r>
            <a:r>
              <a:rPr lang="en-US" sz="2200" dirty="0" err="1">
                <a:solidFill>
                  <a:srgbClr val="003399"/>
                </a:solidFill>
              </a:rPr>
              <a:t>Erlang</a:t>
            </a:r>
            <a:r>
              <a:rPr lang="uk-UA" sz="2200" dirty="0">
                <a:solidFill>
                  <a:srgbClr val="003399"/>
                </a:solidFill>
              </a:rPr>
              <a:t> (паралельні програми),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</a:t>
            </a:r>
            <a:r>
              <a:rPr lang="en-US" sz="2200" dirty="0">
                <a:solidFill>
                  <a:srgbClr val="003399"/>
                </a:solidFill>
              </a:rPr>
              <a:t>Lisp</a:t>
            </a:r>
            <a:endParaRPr lang="uk-UA" sz="2200" dirty="0">
              <a:solidFill>
                <a:srgbClr val="0033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uk-UA" sz="2000" dirty="0"/>
              <a:t>  </a:t>
            </a:r>
            <a:r>
              <a:rPr lang="en-US" sz="2200" dirty="0" smtClean="0">
                <a:solidFill>
                  <a:srgbClr val="003399"/>
                </a:solidFill>
              </a:rPr>
              <a:t>HASKELL</a:t>
            </a:r>
            <a:r>
              <a:rPr lang="uk-UA" sz="2200" dirty="0" smtClean="0"/>
              <a:t> </a:t>
            </a:r>
            <a:endParaRPr lang="uk-UA" sz="22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 </a:t>
            </a:r>
            <a:r>
              <a:rPr lang="uk-UA" sz="2000" dirty="0"/>
              <a:t>ML</a:t>
            </a:r>
          </a:p>
          <a:p>
            <a:pPr>
              <a:buFont typeface="Wingdings" pitchFamily="2" charset="2"/>
              <a:buChar char="Ø"/>
            </a:pPr>
            <a:r>
              <a:rPr lang="uk-UA" sz="2000" dirty="0"/>
              <a:t>  </a:t>
            </a:r>
            <a:r>
              <a:rPr lang="uk-UA" sz="2000" dirty="0" err="1"/>
              <a:t>Scheme</a:t>
            </a:r>
            <a:endParaRPr lang="uk-UA" sz="2200" dirty="0">
              <a:solidFill>
                <a:srgbClr val="0033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R (статистика), </a:t>
            </a:r>
          </a:p>
          <a:p>
            <a:pPr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</a:t>
            </a:r>
            <a:r>
              <a:rPr lang="en-US" sz="2200" dirty="0">
                <a:solidFill>
                  <a:srgbClr val="003399"/>
                </a:solidFill>
              </a:rPr>
              <a:t>Mathematica</a:t>
            </a:r>
            <a:r>
              <a:rPr lang="uk-UA" sz="2200" dirty="0">
                <a:solidFill>
                  <a:srgbClr val="003399"/>
                </a:solidFill>
              </a:rPr>
              <a:t> (символьні обчислення), </a:t>
            </a:r>
          </a:p>
          <a:p>
            <a:pPr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</a:t>
            </a:r>
            <a:r>
              <a:rPr lang="en-US" sz="2200" dirty="0">
                <a:solidFill>
                  <a:srgbClr val="003399"/>
                </a:solidFill>
              </a:rPr>
              <a:t>J</a:t>
            </a:r>
            <a:r>
              <a:rPr lang="uk-UA" sz="2200" dirty="0">
                <a:solidFill>
                  <a:srgbClr val="003399"/>
                </a:solidFill>
              </a:rPr>
              <a:t>  та </a:t>
            </a:r>
            <a:r>
              <a:rPr lang="en-US" sz="2200" dirty="0">
                <a:solidFill>
                  <a:srgbClr val="003399"/>
                </a:solidFill>
              </a:rPr>
              <a:t>K</a:t>
            </a:r>
            <a:r>
              <a:rPr lang="uk-UA" sz="2200" dirty="0">
                <a:solidFill>
                  <a:srgbClr val="003399"/>
                </a:solidFill>
              </a:rPr>
              <a:t> (фінансовий аналіз), </a:t>
            </a:r>
            <a:endParaRPr lang="en-US" sz="2200" dirty="0">
              <a:solidFill>
                <a:srgbClr val="0033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XSLT </a:t>
            </a:r>
            <a:r>
              <a:rPr lang="en-US" sz="2200" dirty="0">
                <a:solidFill>
                  <a:srgbClr val="003399"/>
                </a:solidFill>
              </a:rPr>
              <a:t>(</a:t>
            </a:r>
            <a:r>
              <a:rPr lang="uk-UA" sz="2200" dirty="0"/>
              <a:t>спеціалізована мова програмування)</a:t>
            </a:r>
          </a:p>
          <a:p>
            <a:pPr>
              <a:buFont typeface="Wingdings" pitchFamily="2" charset="2"/>
              <a:buChar char="Ø"/>
            </a:pPr>
            <a:r>
              <a:rPr lang="uk-UA" sz="2200" dirty="0"/>
              <a:t>  </a:t>
            </a:r>
            <a:r>
              <a:rPr lang="uk-UA" sz="2200" dirty="0">
                <a:solidFill>
                  <a:srgbClr val="003399"/>
                </a:solidFill>
              </a:rPr>
              <a:t>APL</a:t>
            </a:r>
            <a:r>
              <a:rPr lang="uk-UA" sz="2200" dirty="0"/>
              <a:t>,</a:t>
            </a:r>
          </a:p>
          <a:p>
            <a:r>
              <a:rPr lang="uk-UA" sz="2200" dirty="0"/>
              <a:t>Істотний вплив на функціональне програмування здійснило </a:t>
            </a:r>
            <a:r>
              <a:rPr lang="uk-UA" sz="2200" dirty="0">
                <a:solidFill>
                  <a:srgbClr val="003399"/>
                </a:solidFill>
              </a:rPr>
              <a:t>лямбда-числення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1115616" y="0"/>
            <a:ext cx="7751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800" b="1" dirty="0" smtClean="0"/>
              <a:t>Мови Функціонального </a:t>
            </a:r>
            <a:r>
              <a:rPr lang="ru-RU" sz="2800" b="1" dirty="0" err="1"/>
              <a:t>програмування</a:t>
            </a:r>
            <a:endParaRPr lang="ru-RU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0"/>
            <a:ext cx="9144000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uk-UA" sz="2800" b="1" dirty="0"/>
              <a:t>Галузі застосування декларативних мов програмування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900113" y="1321961"/>
            <a:ext cx="806437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С</a:t>
            </a:r>
            <a:r>
              <a:rPr lang="en-US" sz="2000" dirty="0" err="1"/>
              <a:t>истем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en-US" sz="2000" dirty="0" err="1"/>
              <a:t>штучного</a:t>
            </a:r>
            <a:r>
              <a:rPr lang="en-US" sz="2000" dirty="0"/>
              <a:t> </a:t>
            </a:r>
            <a:r>
              <a:rPr lang="en-US" sz="2000" dirty="0" err="1"/>
              <a:t>інтелекту</a:t>
            </a:r>
            <a:endParaRPr lang="en-US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</a:t>
            </a:r>
            <a:r>
              <a:rPr lang="en-US" sz="2000" dirty="0" err="1"/>
              <a:t>Автоматичний</a:t>
            </a:r>
            <a:r>
              <a:rPr lang="en-US" sz="2000" dirty="0"/>
              <a:t> </a:t>
            </a:r>
            <a:r>
              <a:rPr lang="en-US" sz="2000" dirty="0" err="1"/>
              <a:t>доказ</a:t>
            </a:r>
            <a:r>
              <a:rPr lang="en-US" sz="2000" dirty="0"/>
              <a:t> </a:t>
            </a:r>
            <a:r>
              <a:rPr lang="en-US" sz="2000" dirty="0" err="1"/>
              <a:t>теорем</a:t>
            </a:r>
            <a:endParaRPr lang="en-US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Е</a:t>
            </a:r>
            <a:r>
              <a:rPr lang="en-US" sz="2000" dirty="0" err="1"/>
              <a:t>кспертн</a:t>
            </a:r>
            <a:r>
              <a:rPr lang="uk-UA" sz="2000" dirty="0"/>
              <a:t>і</a:t>
            </a:r>
            <a:r>
              <a:rPr lang="en-US" sz="2000" dirty="0"/>
              <a:t> </a:t>
            </a:r>
            <a:r>
              <a:rPr lang="en-US" sz="2000" dirty="0" err="1"/>
              <a:t>систем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uk-UA" sz="2000" dirty="0"/>
              <a:t>та</a:t>
            </a:r>
            <a:r>
              <a:rPr lang="en-US" sz="2000" dirty="0"/>
              <a:t> </a:t>
            </a:r>
            <a:r>
              <a:rPr lang="en-US" sz="2000" dirty="0" err="1"/>
              <a:t>оболонк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en-US" sz="2000" dirty="0" err="1"/>
              <a:t>експертних</a:t>
            </a:r>
            <a:r>
              <a:rPr lang="en-US" sz="2000" dirty="0"/>
              <a:t> </a:t>
            </a:r>
            <a:r>
              <a:rPr lang="en-US" sz="2000" dirty="0" err="1"/>
              <a:t>систем</a:t>
            </a:r>
            <a:endParaRPr lang="en-US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С</a:t>
            </a:r>
            <a:r>
              <a:rPr lang="en-US" sz="2000" dirty="0" err="1"/>
              <a:t>истем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uk-UA" sz="2000" dirty="0"/>
              <a:t>підтримки</a:t>
            </a:r>
            <a:r>
              <a:rPr lang="en-US" sz="2000" dirty="0"/>
              <a:t> </a:t>
            </a:r>
            <a:r>
              <a:rPr lang="uk-UA" sz="2000" dirty="0"/>
              <a:t>прийняття</a:t>
            </a:r>
            <a:r>
              <a:rPr lang="en-US" sz="2000" dirty="0"/>
              <a:t> </a:t>
            </a:r>
            <a:r>
              <a:rPr lang="en-US" sz="2000" dirty="0" err="1"/>
              <a:t>рішень</a:t>
            </a:r>
            <a:endParaRPr lang="en-US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С</a:t>
            </a:r>
            <a:r>
              <a:rPr lang="en-US" sz="2000" dirty="0" err="1"/>
              <a:t>истем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en-US" sz="2000" dirty="0" err="1"/>
              <a:t>обробки</a:t>
            </a:r>
            <a:r>
              <a:rPr lang="en-US" sz="2000" dirty="0"/>
              <a:t> </a:t>
            </a:r>
            <a:r>
              <a:rPr lang="en-US" sz="2000" dirty="0" err="1"/>
              <a:t>природної</a:t>
            </a:r>
            <a:r>
              <a:rPr lang="en-US" sz="2000" dirty="0"/>
              <a:t> </a:t>
            </a:r>
            <a:r>
              <a:rPr lang="en-US" sz="2000" dirty="0" err="1"/>
              <a:t>мови</a:t>
            </a:r>
            <a:endParaRPr lang="en-US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Планування</a:t>
            </a:r>
            <a:r>
              <a:rPr lang="en-US" sz="2000" dirty="0"/>
              <a:t> </a:t>
            </a:r>
            <a:r>
              <a:rPr lang="en-US" sz="2000" dirty="0" err="1"/>
              <a:t>дій</a:t>
            </a:r>
            <a:r>
              <a:rPr lang="en-US" sz="2000" dirty="0"/>
              <a:t> </a:t>
            </a:r>
            <a:r>
              <a:rPr lang="en-US" sz="2000" dirty="0" err="1"/>
              <a:t>роботів</a:t>
            </a:r>
            <a:endParaRPr lang="uk-UA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uk-UA" sz="2000" dirty="0"/>
              <a:t>А</a:t>
            </a:r>
            <a:r>
              <a:rPr lang="ru-RU" sz="2000" dirty="0" err="1"/>
              <a:t>втоматичне</a:t>
            </a:r>
            <a:r>
              <a:rPr lang="ru-RU" sz="2000" dirty="0"/>
              <a:t> </a:t>
            </a:r>
            <a:r>
              <a:rPr lang="ru-RU" sz="2000" dirty="0" err="1"/>
              <a:t>переведення</a:t>
            </a:r>
            <a:r>
              <a:rPr lang="ru-RU" sz="2000" dirty="0"/>
              <a:t>, </a:t>
            </a:r>
            <a:r>
              <a:rPr lang="ru-RU" sz="2000" dirty="0" err="1"/>
              <a:t>обробка</a:t>
            </a:r>
            <a:r>
              <a:rPr lang="ru-RU" sz="2000" dirty="0"/>
              <a:t> </a:t>
            </a:r>
            <a:r>
              <a:rPr lang="ru-RU" sz="2000" dirty="0" err="1" smtClean="0"/>
              <a:t>текстів</a:t>
            </a:r>
            <a:r>
              <a:rPr lang="en-US" sz="2000" dirty="0" smtClean="0"/>
              <a:t> </a:t>
            </a:r>
            <a:r>
              <a:rPr lang="uk-UA" sz="2000" dirty="0" smtClean="0"/>
              <a:t>природної мови</a:t>
            </a:r>
            <a:r>
              <a:rPr lang="ru-RU" sz="2000" dirty="0" smtClean="0"/>
              <a:t>, </a:t>
            </a:r>
            <a:endParaRPr lang="ru-RU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000" dirty="0"/>
              <a:t> САПР,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000" dirty="0" err="1" smtClean="0"/>
              <a:t>Data-mini</a:t>
            </a:r>
            <a:r>
              <a:rPr lang="en-US" sz="2000" dirty="0"/>
              <a:t>n</a:t>
            </a:r>
            <a:r>
              <a:rPr lang="ru-RU" sz="2000" dirty="0"/>
              <a:t>g </a:t>
            </a:r>
            <a:r>
              <a:rPr lang="ru-RU" sz="2000" dirty="0" err="1"/>
              <a:t>системи</a:t>
            </a:r>
            <a:r>
              <a:rPr lang="ru-RU" sz="2000" dirty="0"/>
              <a:t>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000" dirty="0"/>
              <a:t> </a:t>
            </a:r>
            <a:r>
              <a:rPr lang="ru-RU" sz="2000" dirty="0" err="1"/>
              <a:t>Автоматичне</a:t>
            </a:r>
            <a:r>
              <a:rPr lang="ru-RU" sz="2000" dirty="0"/>
              <a:t> </a:t>
            </a:r>
            <a:r>
              <a:rPr lang="ru-RU" sz="2000" dirty="0" err="1"/>
              <a:t>управління</a:t>
            </a:r>
            <a:r>
              <a:rPr lang="ru-RU" sz="2000" dirty="0"/>
              <a:t>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000" dirty="0" smtClean="0"/>
              <a:t> </a:t>
            </a:r>
            <a:r>
              <a:rPr lang="ru-RU" sz="2000" dirty="0" err="1" smtClean="0"/>
              <a:t>Бази</a:t>
            </a:r>
            <a:r>
              <a:rPr lang="ru-RU" sz="2000" dirty="0" smtClean="0"/>
              <a:t> </a:t>
            </a:r>
            <a:r>
              <a:rPr lang="ru-RU" sz="2000" dirty="0" err="1" smtClean="0"/>
              <a:t>знань</a:t>
            </a:r>
            <a:r>
              <a:rPr lang="ru-RU" sz="2000" dirty="0" smtClean="0"/>
              <a:t>, </a:t>
            </a:r>
            <a:endParaRPr lang="ru-RU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000" dirty="0"/>
              <a:t> </a:t>
            </a:r>
            <a:r>
              <a:rPr lang="ru-RU" sz="2000" dirty="0" err="1"/>
              <a:t>Символьні</a:t>
            </a:r>
            <a:r>
              <a:rPr lang="ru-RU" sz="2000" dirty="0"/>
              <a:t> </a:t>
            </a:r>
            <a:r>
              <a:rPr lang="ru-RU" sz="2000" dirty="0" err="1"/>
              <a:t>обчислення</a:t>
            </a:r>
            <a:r>
              <a:rPr lang="uk-UA" sz="2000" dirty="0"/>
              <a:t> тощо</a:t>
            </a:r>
            <a:endParaRPr lang="en-US" sz="2000" dirty="0"/>
          </a:p>
          <a:p>
            <a:pPr eaLnBrk="0" hangingPunct="0">
              <a:buClr>
                <a:srgbClr val="0000CC"/>
              </a:buClr>
              <a:buFont typeface="Wingdings" pitchFamily="2" charset="2"/>
              <a:buChar char="Ш"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900113" y="0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700" b="1" dirty="0"/>
              <a:t>Переваги функціональних мов програмування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68313" y="1065556"/>
            <a:ext cx="8135937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Програма</a:t>
            </a:r>
            <a:r>
              <a:rPr lang="ru-RU" sz="2000" dirty="0"/>
              <a:t> є </a:t>
            </a:r>
            <a:r>
              <a:rPr lang="ru-RU" sz="2000" dirty="0" err="1"/>
              <a:t>безліччю</a:t>
            </a:r>
            <a:r>
              <a:rPr lang="ru-RU" sz="2000" dirty="0"/>
              <a:t> </a:t>
            </a:r>
            <a:r>
              <a:rPr lang="ru-RU" sz="2000" dirty="0" err="1"/>
              <a:t>обчислюваних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Відсутня</a:t>
            </a:r>
            <a:r>
              <a:rPr lang="ru-RU" sz="2000" dirty="0"/>
              <a:t> </a:t>
            </a:r>
            <a:r>
              <a:rPr lang="ru-RU" sz="2000" dirty="0" err="1"/>
              <a:t>операція</a:t>
            </a:r>
            <a:r>
              <a:rPr lang="ru-RU" sz="2000" dirty="0"/>
              <a:t> </a:t>
            </a:r>
            <a:r>
              <a:rPr lang="ru-RU" sz="2000" dirty="0" err="1"/>
              <a:t>присвоєння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Порядок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програми</a:t>
            </a:r>
            <a:r>
              <a:rPr lang="ru-RU" sz="2000" dirty="0"/>
              <a:t> (</a:t>
            </a:r>
            <a:r>
              <a:rPr lang="ru-RU" sz="2000" dirty="0" err="1"/>
              <a:t>обчислень</a:t>
            </a:r>
            <a:r>
              <a:rPr lang="ru-RU" sz="2000" dirty="0"/>
              <a:t>) </a:t>
            </a:r>
            <a:r>
              <a:rPr lang="ru-RU" sz="2000" dirty="0" err="1"/>
              <a:t>несуттєвий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Швидкодія</a:t>
            </a:r>
            <a:r>
              <a:rPr lang="ru-RU" sz="2000" dirty="0"/>
              <a:t> </a:t>
            </a:r>
            <a:r>
              <a:rPr lang="ru-RU" sz="2000" dirty="0" err="1"/>
              <a:t>збільшена</a:t>
            </a:r>
            <a:r>
              <a:rPr lang="ru-RU" sz="2000" dirty="0"/>
              <a:t> (в </a:t>
            </a:r>
            <a:r>
              <a:rPr lang="ru-RU" sz="2000" dirty="0" err="1"/>
              <a:t>порівнянні</a:t>
            </a:r>
            <a:r>
              <a:rPr lang="ru-RU" sz="2000" dirty="0"/>
              <a:t> з </a:t>
            </a:r>
            <a:r>
              <a:rPr lang="ru-RU" sz="2000" dirty="0" err="1"/>
              <a:t>аналогічними</a:t>
            </a:r>
            <a:r>
              <a:rPr lang="ru-RU" sz="2000" dirty="0"/>
              <a:t> </a:t>
            </a:r>
            <a:r>
              <a:rPr lang="ru-RU" sz="2000" dirty="0" err="1"/>
              <a:t>імперативними</a:t>
            </a:r>
            <a:r>
              <a:rPr lang="ru-RU" sz="2000" dirty="0"/>
              <a:t> </a:t>
            </a:r>
            <a:r>
              <a:rPr lang="ru-RU" sz="2000" dirty="0" err="1"/>
              <a:t>обчисленнями</a:t>
            </a:r>
            <a:r>
              <a:rPr lang="ru-RU" sz="2000" dirty="0"/>
              <a:t>)</a:t>
            </a:r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Компактність</a:t>
            </a:r>
            <a:r>
              <a:rPr lang="ru-RU" sz="2000" dirty="0"/>
              <a:t> коду (особливо для </a:t>
            </a:r>
            <a:r>
              <a:rPr lang="ru-RU" sz="2000" dirty="0" err="1"/>
              <a:t>списків</a:t>
            </a:r>
            <a:r>
              <a:rPr lang="ru-RU" sz="2000" dirty="0"/>
              <a:t> і </a:t>
            </a:r>
            <a:r>
              <a:rPr lang="ru-RU" sz="2000" dirty="0" err="1"/>
              <a:t>варіантних</a:t>
            </a:r>
            <a:r>
              <a:rPr lang="ru-RU" sz="2000" dirty="0"/>
              <a:t> </a:t>
            </a:r>
            <a:r>
              <a:rPr lang="ru-RU" sz="2000" dirty="0" err="1"/>
              <a:t>типів</a:t>
            </a:r>
            <a:r>
              <a:rPr lang="ru-RU" sz="2000" dirty="0"/>
              <a:t>)</a:t>
            </a:r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Суперпозиції</a:t>
            </a:r>
            <a:r>
              <a:rPr lang="ru-RU" sz="2000" dirty="0"/>
              <a:t>/</a:t>
            </a:r>
            <a:r>
              <a:rPr lang="ru-RU" sz="2000" dirty="0" err="1"/>
              <a:t>склеювання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: з </a:t>
            </a:r>
            <a:r>
              <a:rPr lang="ru-RU" sz="2000" dirty="0" err="1"/>
              <a:t>простих</a:t>
            </a:r>
            <a:r>
              <a:rPr lang="ru-RU" sz="2000" dirty="0"/>
              <a:t> - </a:t>
            </a:r>
            <a:r>
              <a:rPr lang="ru-RU" sz="2000" dirty="0" err="1"/>
              <a:t>складні</a:t>
            </a:r>
            <a:r>
              <a:rPr lang="ru-RU" sz="2000" dirty="0"/>
              <a:t>, </a:t>
            </a:r>
            <a:r>
              <a:rPr lang="ru-RU" sz="2000" dirty="0" err="1"/>
              <a:t>редукція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Суперпозиція</a:t>
            </a:r>
            <a:r>
              <a:rPr lang="ru-RU" sz="2000" dirty="0"/>
              <a:t> моделей: </a:t>
            </a:r>
            <a:r>
              <a:rPr lang="ru-RU" sz="2000" dirty="0" err="1"/>
              <a:t>склеювання</a:t>
            </a:r>
            <a:r>
              <a:rPr lang="ru-RU" sz="2000" dirty="0"/>
              <a:t> </a:t>
            </a:r>
            <a:r>
              <a:rPr lang="ru-RU" sz="2000" dirty="0" err="1"/>
              <a:t>програм</a:t>
            </a:r>
            <a:r>
              <a:rPr lang="ru-RU" sz="2000" dirty="0"/>
              <a:t>, </a:t>
            </a:r>
            <a:r>
              <a:rPr lang="ru-RU" sz="2000" dirty="0" err="1"/>
              <a:t>ледачі</a:t>
            </a:r>
            <a:r>
              <a:rPr lang="ru-RU" sz="2000" dirty="0"/>
              <a:t> </a:t>
            </a:r>
            <a:r>
              <a:rPr lang="ru-RU" sz="2000" dirty="0" err="1"/>
              <a:t>обчислення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Чисельне</a:t>
            </a:r>
            <a:r>
              <a:rPr lang="ru-RU" sz="2000" dirty="0"/>
              <a:t> </a:t>
            </a:r>
            <a:r>
              <a:rPr lang="ru-RU" sz="2000" dirty="0" err="1"/>
              <a:t>диференціювання</a:t>
            </a:r>
            <a:r>
              <a:rPr lang="ru-RU" sz="2000" dirty="0"/>
              <a:t>/</a:t>
            </a:r>
            <a:r>
              <a:rPr lang="ru-RU" sz="2000" dirty="0" err="1"/>
              <a:t>інтеграція</a:t>
            </a:r>
            <a:r>
              <a:rPr lang="ru-RU" sz="2000" dirty="0"/>
              <a:t> (в </a:t>
            </a:r>
            <a:r>
              <a:rPr lang="ru-RU" sz="2000" dirty="0" err="1"/>
              <a:t>т.ч</a:t>
            </a:r>
            <a:r>
              <a:rPr lang="ru-RU" sz="2000" dirty="0"/>
              <a:t>. </a:t>
            </a:r>
            <a:r>
              <a:rPr lang="ru-RU" sz="2000" dirty="0" err="1"/>
              <a:t>модульне</a:t>
            </a:r>
            <a:r>
              <a:rPr lang="ru-RU" sz="2000" dirty="0"/>
              <a:t>)</a:t>
            </a:r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Алгоритми</a:t>
            </a:r>
            <a:r>
              <a:rPr lang="ru-RU" sz="2000" dirty="0"/>
              <a:t> штучного </a:t>
            </a:r>
            <a:r>
              <a:rPr lang="ru-RU" sz="2000" dirty="0" err="1"/>
              <a:t>інтелекту</a:t>
            </a:r>
            <a:r>
              <a:rPr lang="ru-RU" sz="2000" dirty="0"/>
              <a:t> (</a:t>
            </a:r>
            <a:r>
              <a:rPr lang="ru-RU" sz="2000" dirty="0" err="1"/>
              <a:t>евристичний</a:t>
            </a:r>
            <a:r>
              <a:rPr lang="ru-RU" sz="2000" dirty="0"/>
              <a:t> </a:t>
            </a:r>
            <a:r>
              <a:rPr lang="ru-RU" sz="2000" dirty="0" err="1"/>
              <a:t>пошук</a:t>
            </a:r>
            <a:r>
              <a:rPr lang="ru-RU" sz="2000" dirty="0"/>
              <a:t> і т.п.) </a:t>
            </a:r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Розпаралелювання</a:t>
            </a:r>
            <a:r>
              <a:rPr lang="ru-RU" sz="2000" dirty="0"/>
              <a:t> </a:t>
            </a:r>
            <a:r>
              <a:rPr lang="ru-RU" sz="2000" dirty="0" err="1"/>
              <a:t>обчислень</a:t>
            </a:r>
            <a:r>
              <a:rPr lang="ru-RU" sz="2000" dirty="0"/>
              <a:t> (</a:t>
            </a:r>
            <a:r>
              <a:rPr lang="ru-RU" sz="2000" dirty="0" err="1"/>
              <a:t>Haskell</a:t>
            </a:r>
            <a:r>
              <a:rPr lang="ru-RU" sz="2000" dirty="0"/>
              <a:t>)</a:t>
            </a:r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Інтерактивне</a:t>
            </a:r>
            <a:r>
              <a:rPr lang="ru-RU" sz="2000" dirty="0"/>
              <a:t> </a:t>
            </a:r>
            <a:r>
              <a:rPr lang="ru-RU" sz="2000" dirty="0" err="1"/>
              <a:t>налагодження</a:t>
            </a:r>
            <a:r>
              <a:rPr lang="ru-RU" sz="2000" dirty="0"/>
              <a:t>, </a:t>
            </a:r>
            <a:r>
              <a:rPr lang="ru-RU" sz="2000" dirty="0" err="1"/>
              <a:t>Unit</a:t>
            </a:r>
            <a:r>
              <a:rPr lang="ru-RU" sz="2000" dirty="0"/>
              <a:t> -</a:t>
            </a:r>
            <a:r>
              <a:rPr lang="ru-RU" sz="2000" dirty="0" err="1" smtClean="0"/>
              <a:t>тестування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Зіставлення</a:t>
            </a:r>
            <a:r>
              <a:rPr lang="ru-RU" sz="2000" dirty="0"/>
              <a:t>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зразком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6"/>
          <p:cNvSpPr>
            <a:spLocks noChangeArrowheads="1" noChangeShapeType="1" noTextEdit="1"/>
          </p:cNvSpPr>
          <p:nvPr/>
        </p:nvSpPr>
        <p:spPr bwMode="auto">
          <a:xfrm>
            <a:off x="611188" y="1557338"/>
            <a:ext cx="7921625" cy="2735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Огляд</a:t>
            </a:r>
            <a:r>
              <a:rPr lang="ru-RU" sz="3600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парадигм  </a:t>
            </a:r>
          </a:p>
          <a:p>
            <a:pPr algn="ctr"/>
            <a:r>
              <a:rPr lang="ru-RU" sz="3600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</a:t>
            </a:r>
            <a:r>
              <a:rPr lang="ru-RU" sz="3600" kern="10" dirty="0" err="1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мов</a:t>
            </a:r>
            <a:r>
              <a:rPr lang="ru-RU" sz="3600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r>
              <a:rPr lang="ru-RU" sz="3600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  <a:p>
            <a:pPr algn="ctr"/>
            <a:endParaRPr lang="ru-RU" sz="3600" kern="10" dirty="0">
              <a:solidFill>
                <a:srgbClr val="000099"/>
              </a:solidFill>
              <a:effectLst>
                <a:outerShdw dist="45791" dir="2021404" algn="ctr" rotWithShape="0">
                  <a:srgbClr val="FFFF0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3635375" y="0"/>
            <a:ext cx="18517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b="1" dirty="0" smtClean="0"/>
              <a:t>Лекція 1</a:t>
            </a:r>
            <a:endParaRPr lang="ru-RU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1187450" y="1557338"/>
            <a:ext cx="6985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b="1" dirty="0"/>
              <a:t>2. Генеалогія та порівняння мов програмування</a:t>
            </a:r>
          </a:p>
        </p:txBody>
      </p:sp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1763713" y="4292600"/>
            <a:ext cx="605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/>
              <a:t>http://s50.radikal.ru/i129/1108/58/a56074590d34.jpg</a:t>
            </a:r>
          </a:p>
        </p:txBody>
      </p:sp>
      <p:pic>
        <p:nvPicPr>
          <p:cNvPr id="3174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868863"/>
            <a:ext cx="331311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 dirty="0"/>
              <a:t>Генеалогія та порівняння мов програмування</a:t>
            </a:r>
          </a:p>
        </p:txBody>
      </p:sp>
      <p:graphicFrame>
        <p:nvGraphicFramePr>
          <p:cNvPr id="32772" name="Object 5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0" y="765175"/>
          <a:ext cx="9144000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Фотография Photo Editor" r:id="rId4" imgW="7935433" imgH="5800000" progId="MSPhotoEd.3">
                  <p:embed/>
                </p:oleObj>
              </mc:Choice>
              <mc:Fallback>
                <p:oleObj name="Фотография Photo Editor" r:id="rId4" imgW="7935433" imgH="580000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5175"/>
                        <a:ext cx="9144000" cy="580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 dirty="0"/>
              <a:t>Генеалогія та порівняння мов програмування</a:t>
            </a:r>
          </a:p>
        </p:txBody>
      </p:sp>
      <p:graphicFrame>
        <p:nvGraphicFramePr>
          <p:cNvPr id="36868" name="Object 6"/>
          <p:cNvGraphicFramePr>
            <a:graphicFrameLocks noChangeAspect="1"/>
          </p:cNvGraphicFramePr>
          <p:nvPr/>
        </p:nvGraphicFramePr>
        <p:xfrm>
          <a:off x="0" y="836613"/>
          <a:ext cx="9144000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Фотография Photo Editor" r:id="rId3" imgW="7323810" imgH="5723810" progId="MSPhotoEd.3">
                  <p:embed/>
                </p:oleObj>
              </mc:Choice>
              <mc:Fallback>
                <p:oleObj name="Фотография Photo Editor" r:id="rId3" imgW="7323810" imgH="5723810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6613"/>
                        <a:ext cx="9144000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вал 1"/>
          <p:cNvSpPr/>
          <p:nvPr/>
        </p:nvSpPr>
        <p:spPr>
          <a:xfrm>
            <a:off x="3059832" y="5517232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/>
              <a:t>Генеалогія та порівняння мов програмування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6438"/>
            <a:ext cx="9144000" cy="589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вал 5"/>
          <p:cNvSpPr/>
          <p:nvPr/>
        </p:nvSpPr>
        <p:spPr>
          <a:xfrm>
            <a:off x="2071886" y="5805264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596336" y="5949280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 dirty="0"/>
              <a:t>Генеалогія та порівняння мов програмування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55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 dirty="0"/>
              <a:t>Генеалогія та порівняння мов програмування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575"/>
            <a:ext cx="9144000" cy="58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 dirty="0"/>
              <a:t>Генеалогія та порівняння мов програмування</a:t>
            </a: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3775"/>
            <a:ext cx="9144000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latin typeface="+mn-lt"/>
              </a:rPr>
              <a:t>Основні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принципи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функціонального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 smtClean="0">
                <a:latin typeface="+mn-lt"/>
              </a:rPr>
              <a:t>програмування</a:t>
            </a:r>
            <a:endParaRPr lang="ru-RU" sz="3000" b="1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08720"/>
            <a:ext cx="914400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1.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Усі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функції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-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чисті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>
                <a:latin typeface="+mn-lt"/>
              </a:rPr>
              <a:t>У</a:t>
            </a:r>
            <a:r>
              <a:rPr lang="ru-RU" sz="2000" dirty="0" err="1" smtClean="0">
                <a:latin typeface="+mn-lt"/>
              </a:rPr>
              <a:t>сі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є </a:t>
            </a:r>
            <a:r>
              <a:rPr lang="ru-RU" sz="2000" dirty="0" err="1">
                <a:latin typeface="+mn-lt"/>
              </a:rPr>
              <a:t>чистими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якщо</a:t>
            </a:r>
            <a:r>
              <a:rPr lang="ru-RU" sz="2000" dirty="0">
                <a:latin typeface="+mn-lt"/>
              </a:rPr>
              <a:t> вони </a:t>
            </a:r>
            <a:r>
              <a:rPr lang="ru-RU" sz="2000" dirty="0" err="1">
                <a:latin typeface="+mn-lt"/>
              </a:rPr>
              <a:t>задовольняють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двом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правилам:</a:t>
            </a:r>
            <a:endParaRPr lang="ru-RU" sz="2000" dirty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pPr lvl="1"/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1. </a:t>
            </a:r>
            <a:r>
              <a:rPr lang="ru-RU" sz="2000" dirty="0" err="1" smtClean="0">
                <a:solidFill>
                  <a:srgbClr val="C00000"/>
                </a:solidFill>
                <a:latin typeface="+mn-lt"/>
              </a:rPr>
              <a:t>Функція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що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викликається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від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одних і тих 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самих </a:t>
            </a:r>
            <a:r>
              <a:rPr lang="ru-RU" sz="2000" dirty="0" err="1" smtClean="0">
                <a:solidFill>
                  <a:srgbClr val="C00000"/>
                </a:solidFill>
                <a:latin typeface="+mn-lt"/>
              </a:rPr>
              <a:t>аргументів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завжди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повертає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однакове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значення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.</a:t>
            </a:r>
          </a:p>
          <a:p>
            <a:pPr lvl="1"/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2. </a:t>
            </a:r>
            <a:r>
              <a:rPr lang="ru-RU" sz="2000" dirty="0" err="1" smtClean="0">
                <a:solidFill>
                  <a:srgbClr val="C00000"/>
                </a:solidFill>
                <a:latin typeface="+mn-lt"/>
              </a:rPr>
              <a:t>Під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час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виконання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функції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не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виникають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побічні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ефекти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.</a:t>
            </a:r>
          </a:p>
          <a:p>
            <a:r>
              <a:rPr lang="ru-RU" sz="2000" b="1" dirty="0" smtClean="0">
                <a:latin typeface="+mn-lt"/>
              </a:rPr>
              <a:t>Перше правило:</a:t>
            </a:r>
          </a:p>
          <a:p>
            <a:r>
              <a:rPr lang="ru-RU" sz="2000" dirty="0" err="1" smtClean="0">
                <a:latin typeface="+mn-lt"/>
              </a:rPr>
              <a:t>Якщо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наприклад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викликається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функція</a:t>
            </a:r>
            <a:r>
              <a:rPr lang="ru-RU" sz="2000" dirty="0" smtClean="0">
                <a:latin typeface="+mn-lt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sum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(2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, 3), </a:t>
            </a:r>
            <a:r>
              <a:rPr lang="ru-RU" sz="2000" dirty="0">
                <a:latin typeface="+mn-lt"/>
              </a:rPr>
              <a:t>то </a:t>
            </a:r>
            <a:r>
              <a:rPr lang="ru-RU" sz="2000" dirty="0" err="1" smtClean="0">
                <a:latin typeface="+mn-lt"/>
              </a:rPr>
              <a:t>очікується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результат </a:t>
            </a:r>
            <a:r>
              <a:rPr lang="ru-RU" sz="2000" dirty="0" err="1">
                <a:latin typeface="+mn-lt"/>
              </a:rPr>
              <a:t>завжди</a:t>
            </a:r>
            <a:r>
              <a:rPr lang="ru-RU" sz="2000" dirty="0">
                <a:latin typeface="+mn-lt"/>
              </a:rPr>
              <a:t> буде </a:t>
            </a:r>
            <a:r>
              <a:rPr lang="ru-RU" sz="2000" dirty="0" err="1">
                <a:latin typeface="+mn-lt"/>
              </a:rPr>
              <a:t>дорівнює</a:t>
            </a:r>
            <a:r>
              <a:rPr lang="ru-RU" sz="2000" dirty="0">
                <a:latin typeface="+mn-lt"/>
              </a:rPr>
              <a:t> 5. Як </a:t>
            </a:r>
            <a:r>
              <a:rPr lang="ru-RU" sz="2000" dirty="0" err="1">
                <a:latin typeface="+mn-lt"/>
              </a:rPr>
              <a:t>тільки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викликаєть</a:t>
            </a:r>
            <a:r>
              <a:rPr lang="uk-UA" sz="2000" dirty="0" smtClean="0">
                <a:latin typeface="+mn-lt"/>
              </a:rPr>
              <a:t>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функція</a:t>
            </a:r>
            <a:r>
              <a:rPr lang="ru-RU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rand (), </a:t>
            </a:r>
            <a:r>
              <a:rPr lang="ru-RU" sz="2000" dirty="0" err="1">
                <a:latin typeface="+mn-lt"/>
              </a:rPr>
              <a:t>або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звертаєтеся</a:t>
            </a:r>
            <a:r>
              <a:rPr lang="ru-RU" sz="2000" dirty="0">
                <a:latin typeface="+mn-lt"/>
              </a:rPr>
              <a:t> до </a:t>
            </a:r>
            <a:r>
              <a:rPr lang="ru-RU" sz="2000" dirty="0" err="1">
                <a:latin typeface="+mn-lt"/>
              </a:rPr>
              <a:t>змінної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 smtClean="0">
                <a:latin typeface="+mn-lt"/>
              </a:rPr>
              <a:t>визначена</a:t>
            </a:r>
            <a:r>
              <a:rPr lang="ru-RU" sz="2000" dirty="0" smtClean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, чистота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порушується</a:t>
            </a:r>
            <a:r>
              <a:rPr lang="ru-RU" sz="2000" dirty="0">
                <a:latin typeface="+mn-lt"/>
              </a:rPr>
              <a:t>, а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функціональному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програмуванні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неприпустимо</a:t>
            </a:r>
            <a:r>
              <a:rPr lang="ru-RU" sz="2000" dirty="0">
                <a:latin typeface="+mn-lt"/>
              </a:rPr>
              <a:t>.</a:t>
            </a:r>
          </a:p>
          <a:p>
            <a:r>
              <a:rPr lang="ru-RU" sz="2000" b="1" dirty="0" smtClean="0">
                <a:latin typeface="+mn-lt"/>
              </a:rPr>
              <a:t>Друге правило:</a:t>
            </a:r>
          </a:p>
          <a:p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Побічний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ефект</a:t>
            </a:r>
            <a:r>
              <a:rPr lang="ru-RU" sz="2000" dirty="0">
                <a:latin typeface="+mn-lt"/>
              </a:rPr>
              <a:t> -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чогось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відмінного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, яка </a:t>
            </a:r>
            <a:r>
              <a:rPr lang="ru-RU" sz="2000" dirty="0" err="1">
                <a:latin typeface="+mn-lt"/>
              </a:rPr>
              <a:t>виконується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поточний</a:t>
            </a:r>
            <a:r>
              <a:rPr lang="ru-RU" sz="2000" dirty="0">
                <a:latin typeface="+mn-lt"/>
              </a:rPr>
              <a:t> момент. </a:t>
            </a:r>
            <a:r>
              <a:rPr lang="ru-RU" sz="2000" dirty="0" err="1">
                <a:latin typeface="+mn-lt"/>
              </a:rPr>
              <a:t>Зміна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змінної</a:t>
            </a:r>
            <a:r>
              <a:rPr lang="ru-RU" sz="2000" dirty="0">
                <a:latin typeface="+mn-lt"/>
              </a:rPr>
              <a:t> поза </a:t>
            </a:r>
            <a:r>
              <a:rPr lang="ru-RU" sz="2000" dirty="0" err="1">
                <a:latin typeface="+mn-lt"/>
              </a:rPr>
              <a:t>функцією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виведення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в консоль, </a:t>
            </a:r>
            <a:r>
              <a:rPr lang="ru-RU" sz="2000" dirty="0" err="1">
                <a:latin typeface="+mn-lt"/>
              </a:rPr>
              <a:t>виклик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винятку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читання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даних</a:t>
            </a:r>
            <a:r>
              <a:rPr lang="ru-RU" sz="2000" dirty="0">
                <a:latin typeface="+mn-lt"/>
              </a:rPr>
              <a:t> з файлу - все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приклади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побічних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ефектів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які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позбавляють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чистоти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 smtClean="0">
                <a:latin typeface="+mn-lt"/>
              </a:rPr>
              <a:t>Якщо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виклик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змінить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нічого</a:t>
            </a:r>
            <a:r>
              <a:rPr lang="ru-RU" sz="2000" dirty="0">
                <a:latin typeface="+mn-lt"/>
              </a:rPr>
              <a:t> "</a:t>
            </a:r>
            <a:r>
              <a:rPr lang="ru-RU" sz="2000" dirty="0" err="1">
                <a:latin typeface="+mn-lt"/>
              </a:rPr>
              <a:t>зовні</a:t>
            </a:r>
            <a:r>
              <a:rPr lang="ru-RU" sz="2000" dirty="0">
                <a:latin typeface="+mn-lt"/>
              </a:rPr>
              <a:t>", то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використовувати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цю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 в будь-</a:t>
            </a:r>
            <a:r>
              <a:rPr lang="ru-RU" sz="2000" dirty="0" err="1">
                <a:latin typeface="+mn-lt"/>
              </a:rPr>
              <a:t>якому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сценарії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відкриває</a:t>
            </a:r>
            <a:r>
              <a:rPr lang="ru-RU" sz="2000" dirty="0">
                <a:latin typeface="+mn-lt"/>
              </a:rPr>
              <a:t> дорогу конкурентному </a:t>
            </a:r>
            <a:r>
              <a:rPr lang="ru-RU" sz="2000" dirty="0" err="1">
                <a:latin typeface="+mn-lt"/>
              </a:rPr>
              <a:t>програмування</a:t>
            </a:r>
            <a:r>
              <a:rPr lang="ru-RU" sz="2000" dirty="0">
                <a:latin typeface="+mn-lt"/>
              </a:rPr>
              <a:t> і </a:t>
            </a:r>
            <a:r>
              <a:rPr lang="ru-RU" sz="2000" dirty="0" err="1">
                <a:latin typeface="+mn-lt"/>
              </a:rPr>
              <a:t>багатопотоковим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додатків</a:t>
            </a:r>
            <a:r>
              <a:rPr lang="ru-RU" sz="20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39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latin typeface="+mn-lt"/>
              </a:rPr>
              <a:t>Основні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принципи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функціонального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 smtClean="0">
                <a:latin typeface="+mn-lt"/>
              </a:rPr>
              <a:t>програмування</a:t>
            </a:r>
            <a:endParaRPr lang="ru-RU" sz="3000" b="1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08720"/>
            <a:ext cx="9144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1.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Усі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функції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-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чисті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692567"/>
            <a:ext cx="2304256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z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add(x, y)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{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return x + y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;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  <a:endParaRPr lang="ru-RU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7" y="177281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+mn-lt"/>
              </a:rPr>
              <a:t>При одних й тих самих  значеннях </a:t>
            </a:r>
            <a:r>
              <a:rPr lang="en-US" sz="2000" dirty="0" smtClean="0">
                <a:latin typeface="+mn-lt"/>
              </a:rPr>
              <a:t>x, y</a:t>
            </a:r>
            <a:r>
              <a:rPr lang="uk-UA" sz="2000" dirty="0" smtClean="0">
                <a:latin typeface="+mn-lt"/>
              </a:rPr>
              <a:t> функція повертатиме однаковий результат.</a:t>
            </a:r>
          </a:p>
          <a:p>
            <a:r>
              <a:rPr lang="uk-UA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3720" y="3459159"/>
            <a:ext cx="2906152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CC"/>
                </a:solidFill>
                <a:latin typeface="+mn-lt"/>
              </a:rPr>
              <a:t>const x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pl-PL" sz="2000" dirty="0" smtClean="0">
                <a:solidFill>
                  <a:srgbClr val="0000CC"/>
                </a:solidFill>
                <a:latin typeface="+mn-lt"/>
              </a:rPr>
              <a:t>const </a:t>
            </a:r>
            <a:r>
              <a:rPr lang="pl-PL" sz="2000" dirty="0">
                <a:solidFill>
                  <a:srgbClr val="0000CC"/>
                </a:solidFill>
                <a:latin typeface="+mn-lt"/>
              </a:rPr>
              <a:t>z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pl-PL" sz="2000" dirty="0" smtClean="0">
                <a:solidFill>
                  <a:srgbClr val="0000CC"/>
                </a:solidFill>
                <a:latin typeface="+mn-lt"/>
              </a:rPr>
              <a:t>add </a:t>
            </a:r>
            <a:r>
              <a:rPr lang="pl-PL" sz="2000" dirty="0">
                <a:solidFill>
                  <a:srgbClr val="0000CC"/>
                </a:solidFill>
                <a:latin typeface="+mn-lt"/>
              </a:rPr>
              <a:t>(x, z); // </a:t>
            </a:r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по</a:t>
            </a:r>
            <a:r>
              <a:rPr lang="pl-PL" sz="2000" dirty="0" smtClean="0">
                <a:solidFill>
                  <a:srgbClr val="0000CC"/>
                </a:solidFill>
                <a:latin typeface="+mn-lt"/>
              </a:rPr>
              <a:t>верне </a:t>
            </a:r>
            <a:r>
              <a:rPr lang="pl-PL" sz="2000" dirty="0">
                <a:solidFill>
                  <a:srgbClr val="0000CC"/>
                </a:solidFill>
                <a:latin typeface="+mn-lt"/>
              </a:rPr>
              <a:t>20</a:t>
            </a:r>
            <a:endParaRPr lang="ru-RU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8795" y="4917975"/>
            <a:ext cx="2727061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z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add(x,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z) {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return x +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z;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  <a:endParaRPr lang="ru-RU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357301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+mn-lt"/>
              </a:rPr>
              <a:t>При одних й тих самих  значеннях </a:t>
            </a:r>
            <a:r>
              <a:rPr lang="en-US" sz="2000" dirty="0" smtClean="0">
                <a:latin typeface="+mn-lt"/>
              </a:rPr>
              <a:t>x, y</a:t>
            </a:r>
            <a:r>
              <a:rPr lang="uk-UA" sz="2000" dirty="0" smtClean="0">
                <a:latin typeface="+mn-lt"/>
              </a:rPr>
              <a:t> функція повертатиме однаковий результат.</a:t>
            </a:r>
          </a:p>
          <a:p>
            <a:r>
              <a:rPr lang="uk-UA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5052665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z </a:t>
            </a:r>
            <a:r>
              <a:rPr lang="uk-UA" sz="2000" dirty="0" smtClean="0">
                <a:latin typeface="+mn-lt"/>
              </a:rPr>
              <a:t> доступна для зміни значення, значень функція </a:t>
            </a:r>
            <a:r>
              <a:rPr lang="en-US" sz="2000" dirty="0" smtClean="0">
                <a:latin typeface="+mn-lt"/>
              </a:rPr>
              <a:t>add()</a:t>
            </a:r>
            <a:r>
              <a:rPr lang="uk-UA" sz="2000" dirty="0" smtClean="0">
                <a:latin typeface="+mn-lt"/>
              </a:rPr>
              <a:t> не є чистою, бо може видати непередбачений результат. </a:t>
            </a:r>
          </a:p>
          <a:p>
            <a:r>
              <a:rPr lang="uk-UA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7321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052736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2.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Усі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функції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є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першого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класу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і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вищого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порядку (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композиція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функцій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)</a:t>
            </a:r>
            <a:br>
              <a:rPr lang="ru-RU" sz="2000" b="1" dirty="0" smtClean="0">
                <a:solidFill>
                  <a:srgbClr val="0000CC"/>
                </a:solidFill>
                <a:latin typeface="+mn-lt"/>
              </a:rPr>
            </a:br>
            <a:endParaRPr lang="ru-RU" sz="2000" b="1" dirty="0">
              <a:solidFill>
                <a:srgbClr val="0000CC"/>
              </a:solidFill>
              <a:latin typeface="+mn-lt"/>
            </a:endParaRPr>
          </a:p>
          <a:p>
            <a:r>
              <a:rPr lang="ru-RU" sz="2000" dirty="0" smtClean="0">
                <a:latin typeface="+mn-lt"/>
              </a:rPr>
              <a:t>Для </a:t>
            </a:r>
            <a:r>
              <a:rPr lang="ru-RU" sz="2000" dirty="0">
                <a:latin typeface="+mn-lt"/>
              </a:rPr>
              <a:t>того, </a:t>
            </a:r>
            <a:r>
              <a:rPr lang="ru-RU" sz="2000" dirty="0" err="1">
                <a:latin typeface="+mn-lt"/>
              </a:rPr>
              <a:t>щоб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була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першокласною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>
                <a:latin typeface="+mn-lt"/>
              </a:rPr>
              <a:t>у </a:t>
            </a:r>
            <a:r>
              <a:rPr lang="ru-RU" sz="2000" dirty="0" err="1">
                <a:latin typeface="+mn-lt"/>
              </a:rPr>
              <a:t>неї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має</a:t>
            </a:r>
            <a:r>
              <a:rPr lang="ru-RU" sz="2000" dirty="0" smtClean="0">
                <a:latin typeface="+mn-lt"/>
              </a:rPr>
              <a:t> бути </a:t>
            </a:r>
            <a:r>
              <a:rPr lang="ru-RU" sz="2000" dirty="0" err="1">
                <a:latin typeface="+mn-lt"/>
              </a:rPr>
              <a:t>можливість</a:t>
            </a:r>
            <a:r>
              <a:rPr lang="ru-RU" sz="2000" dirty="0">
                <a:latin typeface="+mn-lt"/>
              </a:rPr>
              <a:t> бути </a:t>
            </a:r>
            <a:r>
              <a:rPr lang="ru-RU" sz="2000" dirty="0" err="1">
                <a:latin typeface="+mn-lt"/>
              </a:rPr>
              <a:t>оголошеної</a:t>
            </a:r>
            <a:r>
              <a:rPr lang="ru-RU" sz="2000" dirty="0">
                <a:latin typeface="+mn-lt"/>
              </a:rPr>
              <a:t> у </a:t>
            </a:r>
            <a:r>
              <a:rPr lang="ru-RU" sz="2000" dirty="0" err="1">
                <a:latin typeface="+mn-lt"/>
              </a:rPr>
              <a:t>вигляді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змінної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дозволяє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управляти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функцією</a:t>
            </a:r>
            <a:r>
              <a:rPr lang="ru-RU" sz="2000" dirty="0">
                <a:latin typeface="+mn-lt"/>
              </a:rPr>
              <a:t> як </a:t>
            </a:r>
            <a:r>
              <a:rPr lang="ru-RU" sz="2000" dirty="0" err="1">
                <a:latin typeface="+mn-lt"/>
              </a:rPr>
              <a:t>звичайним</a:t>
            </a:r>
            <a:r>
              <a:rPr lang="ru-RU" sz="2000" dirty="0">
                <a:latin typeface="+mn-lt"/>
              </a:rPr>
              <a:t> типом </a:t>
            </a:r>
            <a:r>
              <a:rPr lang="ru-RU" sz="2000" dirty="0" err="1">
                <a:latin typeface="+mn-lt"/>
              </a:rPr>
              <a:t>даних</a:t>
            </a:r>
            <a:r>
              <a:rPr lang="ru-RU" sz="2000" dirty="0">
                <a:latin typeface="+mn-lt"/>
              </a:rPr>
              <a:t> і в той же час </a:t>
            </a:r>
            <a:r>
              <a:rPr lang="ru-RU" sz="2000" dirty="0" err="1">
                <a:latin typeface="+mn-lt"/>
              </a:rPr>
              <a:t>виконувати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її</a:t>
            </a:r>
            <a:r>
              <a:rPr lang="ru-RU" sz="2000" dirty="0">
                <a:latin typeface="+mn-lt"/>
              </a:rPr>
              <a:t>.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вищого</a:t>
            </a:r>
            <a:r>
              <a:rPr lang="ru-RU" sz="2000" dirty="0">
                <a:latin typeface="+mn-lt"/>
              </a:rPr>
              <a:t> порядку </a:t>
            </a:r>
            <a:r>
              <a:rPr lang="ru-RU" sz="2000" dirty="0" err="1" smtClean="0">
                <a:latin typeface="+mn-lt"/>
              </a:rPr>
              <a:t>визначаються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b="1" dirty="0">
                <a:latin typeface="+mn-lt"/>
              </a:rPr>
              <a:t>як </a:t>
            </a:r>
            <a:r>
              <a:rPr lang="ru-RU" sz="2000" b="1" dirty="0" err="1">
                <a:latin typeface="+mn-lt"/>
              </a:rPr>
              <a:t>функції</a:t>
            </a:r>
            <a:r>
              <a:rPr lang="ru-RU" sz="2000" b="1" dirty="0">
                <a:latin typeface="+mn-lt"/>
              </a:rPr>
              <a:t>, </a:t>
            </a:r>
            <a:r>
              <a:rPr lang="ru-RU" sz="2000" b="1" dirty="0" err="1">
                <a:latin typeface="+mn-lt"/>
              </a:rPr>
              <a:t>які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використовують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іншу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функцію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як аргумент </a:t>
            </a:r>
            <a:r>
              <a:rPr lang="ru-RU" sz="2000" dirty="0" err="1">
                <a:latin typeface="+mn-lt"/>
              </a:rPr>
              <a:t>або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повертають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. </a:t>
            </a:r>
            <a:endParaRPr lang="ru-RU" sz="2000" dirty="0" smtClean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latin typeface="+mn-lt"/>
              </a:rPr>
              <a:t>Основні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принципи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функціонального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 smtClean="0">
                <a:latin typeface="+mn-lt"/>
              </a:rPr>
              <a:t>програмування</a:t>
            </a:r>
            <a:endParaRPr lang="ru-RU" sz="3000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3717032"/>
            <a:ext cx="6552728" cy="25545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addOne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(x)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{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return x + 1;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timesTwo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(x) 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return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x * 2;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addOne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timesTwo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(3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))); // 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выведет 7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timesTwo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addOne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(3))); // 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выведет 8</a:t>
            </a:r>
          </a:p>
        </p:txBody>
      </p:sp>
    </p:spTree>
    <p:extLst>
      <p:ext uri="{BB962C8B-B14F-4D97-AF65-F5344CB8AC3E}">
        <p14:creationId xmlns:p14="http://schemas.microsoft.com/office/powerpoint/2010/main" val="332381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sz="quarter" idx="4294967295"/>
          </p:nvPr>
        </p:nvSpPr>
        <p:spPr bwMode="auto">
          <a:xfrm>
            <a:off x="1727200" y="1341438"/>
            <a:ext cx="7416800" cy="273685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buFont typeface="Arial" charset="0"/>
              <a:buAutoNum type="arabicPeriod"/>
            </a:pPr>
            <a:endParaRPr lang="uk-UA" b="1" dirty="0" smtClean="0">
              <a:latin typeface="Times New Roman" pitchFamily="18" charset="0"/>
            </a:endParaRPr>
          </a:p>
          <a:p>
            <a:pPr marL="400050" indent="-400050">
              <a:buFont typeface="Arial" charset="0"/>
              <a:buAutoNum type="arabicPeriod"/>
            </a:pPr>
            <a:r>
              <a:rPr lang="uk-UA" b="1" dirty="0" smtClean="0">
                <a:latin typeface="Times New Roman" pitchFamily="18" charset="0"/>
              </a:rPr>
              <a:t>Парадигма декларативного програмування </a:t>
            </a:r>
          </a:p>
          <a:p>
            <a:pPr marL="400050" indent="-400050">
              <a:buFont typeface="Arial" charset="0"/>
              <a:buAutoNum type="arabicPeriod"/>
            </a:pPr>
            <a:r>
              <a:rPr lang="uk-UA" b="1" dirty="0" smtClean="0">
                <a:latin typeface="Times New Roman" pitchFamily="18" charset="0"/>
              </a:rPr>
              <a:t>Генеалогія та порівняння мов програмування</a:t>
            </a:r>
          </a:p>
          <a:p>
            <a:pPr marL="400050" indent="-400050" eaLnBrk="1" hangingPunct="1">
              <a:spcBef>
                <a:spcPct val="0"/>
              </a:spcBef>
              <a:buFontTx/>
              <a:buAutoNum type="arabicPeriod"/>
            </a:pPr>
            <a:endParaRPr lang="ru-RU" b="1" dirty="0" smtClean="0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059113" y="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6FB1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b="1" dirty="0"/>
              <a:t>План </a:t>
            </a:r>
            <a:r>
              <a:rPr lang="ru-RU" b="1" dirty="0" err="1"/>
              <a:t>лекції</a:t>
            </a:r>
            <a:r>
              <a:rPr lang="ru-RU" b="1" dirty="0"/>
              <a:t> </a:t>
            </a:r>
            <a:r>
              <a:rPr lang="ru-RU" b="1" dirty="0" smtClean="0"/>
              <a:t>1</a:t>
            </a:r>
            <a:endParaRPr lang="ru-RU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12474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3.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Змінні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не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змінюються</a:t>
            </a:r>
            <a:endParaRPr lang="ru-RU" sz="2000" b="1" dirty="0" smtClean="0">
              <a:solidFill>
                <a:srgbClr val="0000CC"/>
              </a:solidFill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dirty="0" smtClean="0">
                <a:latin typeface="+mn-lt"/>
              </a:rPr>
              <a:t>У </a:t>
            </a:r>
            <a:r>
              <a:rPr lang="ru-RU" sz="2000" dirty="0" err="1">
                <a:latin typeface="+mn-lt"/>
              </a:rPr>
              <a:t>функціональному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програмуванні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не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змінити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змінну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після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її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ініціалізації</a:t>
            </a:r>
            <a:r>
              <a:rPr lang="ru-RU" sz="2000" dirty="0">
                <a:latin typeface="+mn-lt"/>
              </a:rPr>
              <a:t>. </a:t>
            </a:r>
            <a:endParaRPr lang="ru-RU" sz="2000" dirty="0" smtClean="0">
              <a:latin typeface="+mn-lt"/>
            </a:endParaRPr>
          </a:p>
          <a:p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створювати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нові</a:t>
            </a:r>
            <a:r>
              <a:rPr lang="ru-RU" sz="2000" dirty="0">
                <a:latin typeface="+mn-lt"/>
              </a:rPr>
              <a:t>, але не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змінювати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існуючі</a:t>
            </a:r>
            <a:r>
              <a:rPr lang="ru-RU" sz="2000" dirty="0">
                <a:latin typeface="+mn-lt"/>
              </a:rPr>
              <a:t> - і </a:t>
            </a:r>
            <a:r>
              <a:rPr lang="ru-RU" sz="2000" dirty="0" err="1">
                <a:latin typeface="+mn-lt"/>
              </a:rPr>
              <a:t>завдяки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цьому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бути </a:t>
            </a:r>
            <a:r>
              <a:rPr lang="ru-RU" sz="2000" dirty="0" err="1" smtClean="0">
                <a:latin typeface="+mn-lt"/>
              </a:rPr>
              <a:t>впевненим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жодна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змінна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не </a:t>
            </a:r>
            <a:r>
              <a:rPr lang="ru-RU" sz="2000" dirty="0" err="1">
                <a:latin typeface="+mn-lt"/>
              </a:rPr>
              <a:t>зміниться</a:t>
            </a:r>
            <a:r>
              <a:rPr lang="ru-RU" sz="2000" dirty="0">
                <a:latin typeface="+mn-lt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latin typeface="+mn-lt"/>
              </a:rPr>
              <a:t>Основні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принципи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функціонального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 smtClean="0">
                <a:latin typeface="+mn-lt"/>
              </a:rPr>
              <a:t>програмування</a:t>
            </a:r>
            <a:endParaRPr lang="ru-RU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085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latin typeface="+mn-lt"/>
              </a:rPr>
              <a:t>Основні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принципи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функціонального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 smtClean="0">
                <a:latin typeface="+mn-lt"/>
              </a:rPr>
              <a:t>програмування</a:t>
            </a:r>
            <a:endParaRPr lang="ru-RU" sz="30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052736"/>
            <a:ext cx="3753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  <a:latin typeface="+mn-lt"/>
              </a:rPr>
              <a:t>Запобігання </a:t>
            </a:r>
            <a:r>
              <a:rPr lang="uk-UA" sz="2000" b="1" dirty="0" err="1" smtClean="0">
                <a:solidFill>
                  <a:srgbClr val="0000CC"/>
                </a:solidFill>
                <a:latin typeface="+mn-lt"/>
              </a:rPr>
              <a:t>побочним</a:t>
            </a:r>
            <a:r>
              <a:rPr lang="uk-UA" sz="2000" b="1" dirty="0" smtClean="0">
                <a:solidFill>
                  <a:srgbClr val="0000CC"/>
                </a:solidFill>
                <a:latin typeface="+mn-lt"/>
              </a:rPr>
              <a:t> ефектам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68" y="1530040"/>
            <a:ext cx="8651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+mn-lt"/>
              </a:rPr>
              <a:t>Неприпустимі цикли через зміну параметрів циклів. Щоб </a:t>
            </a:r>
            <a:r>
              <a:rPr lang="uk-UA" sz="2000" dirty="0">
                <a:latin typeface="+mn-lt"/>
              </a:rPr>
              <a:t>запобігти побічним ефектам для створення циклів використовується рекурсія</a:t>
            </a:r>
            <a:endParaRPr lang="ru-RU" sz="2000" dirty="0">
              <a:latin typeface="+mn-lt"/>
            </a:endParaRPr>
          </a:p>
          <a:p>
            <a:endParaRPr lang="ru-RU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241" y="242284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atin typeface="+mn-lt"/>
              </a:rPr>
              <a:t>Нефункціональний код </a:t>
            </a:r>
            <a:endParaRPr lang="ru-RU" sz="20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7800" y="242088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atin typeface="+mn-lt"/>
              </a:rPr>
              <a:t>Функціональний код</a:t>
            </a:r>
            <a:endParaRPr lang="ru-RU" sz="2000" b="1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3" y="2924944"/>
            <a:ext cx="3456384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= 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for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= 1;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&lt;= 10; ++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 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 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+=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); // 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выведет 55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851920" y="2934014"/>
            <a:ext cx="529208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GB" sz="2000" b="1" dirty="0" err="1">
                <a:solidFill>
                  <a:srgbClr val="0000CC"/>
                </a:solidFill>
                <a:latin typeface="+mn-lt"/>
              </a:rPr>
              <a:t>sumRange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(start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,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end,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 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if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(start &gt; end)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return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else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return </a:t>
            </a:r>
            <a:r>
              <a:rPr lang="en-GB" sz="2000" b="1" dirty="0" err="1">
                <a:solidFill>
                  <a:srgbClr val="0000CC"/>
                </a:solidFill>
                <a:latin typeface="+mn-lt"/>
              </a:rPr>
              <a:t>sumRange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(start + 1, end,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+ start);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sumRange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(1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, 10, 0)); // 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выведет 55</a:t>
            </a:r>
          </a:p>
        </p:txBody>
      </p:sp>
    </p:spTree>
    <p:extLst>
      <p:ext uri="{BB962C8B-B14F-4D97-AF65-F5344CB8AC3E}">
        <p14:creationId xmlns:p14="http://schemas.microsoft.com/office/powerpoint/2010/main" val="43009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028624"/>
            <a:ext cx="8280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4.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Відносна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прозорість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функцій</a:t>
            </a:r>
            <a:endParaRPr lang="ru-RU" sz="2000" b="1" dirty="0" smtClean="0">
              <a:solidFill>
                <a:srgbClr val="0000CC"/>
              </a:solidFill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dirty="0" err="1" smtClean="0">
                <a:latin typeface="+mn-lt"/>
              </a:rPr>
              <a:t>Якщо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замінити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виклик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на </a:t>
            </a:r>
            <a:r>
              <a:rPr lang="ru-RU" sz="2000" dirty="0" err="1" smtClean="0">
                <a:latin typeface="+mn-lt"/>
              </a:rPr>
              <a:t>значення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що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повертпється</a:t>
            </a:r>
            <a:r>
              <a:rPr lang="ru-RU" sz="2000" dirty="0" smtClean="0">
                <a:latin typeface="+mn-lt"/>
              </a:rPr>
              <a:t>, і </a:t>
            </a:r>
            <a:r>
              <a:rPr lang="ru-RU" sz="2000" dirty="0">
                <a:latin typeface="+mn-lt"/>
              </a:rPr>
              <a:t>стан при </a:t>
            </a:r>
            <a:r>
              <a:rPr lang="ru-RU" sz="2000" dirty="0" err="1">
                <a:latin typeface="+mn-lt"/>
              </a:rPr>
              <a:t>цьому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зміниться</a:t>
            </a:r>
            <a:r>
              <a:rPr lang="ru-RU" sz="2000" dirty="0">
                <a:latin typeface="+mn-lt"/>
              </a:rPr>
              <a:t>, то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є </a:t>
            </a:r>
            <a:r>
              <a:rPr lang="ru-RU" sz="2000" dirty="0" err="1" smtClean="0">
                <a:latin typeface="+mn-lt"/>
              </a:rPr>
              <a:t>відносно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прозорою</a:t>
            </a:r>
            <a:r>
              <a:rPr lang="ru-RU" sz="2000" dirty="0" smtClean="0">
                <a:latin typeface="+mn-lt"/>
              </a:rPr>
              <a:t>. </a:t>
            </a:r>
          </a:p>
          <a:p>
            <a:r>
              <a:rPr lang="uk-UA" sz="2000" dirty="0" smtClean="0">
                <a:latin typeface="+mn-lt"/>
              </a:rPr>
              <a:t>приклад:</a:t>
            </a:r>
            <a:endParaRPr lang="ru-RU" sz="2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144" y="3348434"/>
            <a:ext cx="2808312" cy="163121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public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addNumbers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(){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 return 3 + 5;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</a:t>
            </a:r>
          </a:p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addNumbers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() </a:t>
            </a:r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;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// 8</a:t>
            </a:r>
            <a:endParaRPr lang="en-US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2398" y="2727351"/>
            <a:ext cx="3174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latin typeface="+mn-lt"/>
              </a:rPr>
              <a:t>Приклад прозорої функції:</a:t>
            </a:r>
            <a:endParaRPr lang="ru-RU" sz="2000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98174" y="3348434"/>
            <a:ext cx="4035081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public void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printText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(){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System.out.println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("Hello World");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</a:t>
            </a:r>
          </a:p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printText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()</a:t>
            </a:r>
            <a:r>
              <a:rPr lang="uk-UA" sz="2000" dirty="0">
                <a:solidFill>
                  <a:srgbClr val="0000CC"/>
                </a:solidFill>
                <a:latin typeface="+mn-lt"/>
              </a:rPr>
              <a:t>;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  </a:t>
            </a:r>
            <a:endParaRPr lang="ru-RU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95936" y="2738184"/>
            <a:ext cx="3443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latin typeface="+mn-lt"/>
              </a:rPr>
              <a:t>Приклад непрозорої функції:</a:t>
            </a:r>
            <a:endParaRPr lang="ru-RU" sz="2000" b="1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22" y="4997550"/>
            <a:ext cx="3169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Очевидно,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будь-</a:t>
            </a:r>
            <a:r>
              <a:rPr lang="ru-RU" sz="2000" dirty="0" err="1">
                <a:latin typeface="+mn-lt"/>
              </a:rPr>
              <a:t>який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виклик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цієї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можна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замінити</a:t>
            </a:r>
            <a:r>
              <a:rPr lang="ru-RU" sz="2000" dirty="0">
                <a:latin typeface="+mn-lt"/>
              </a:rPr>
              <a:t> на 8 - значить,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відносно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прозора</a:t>
            </a:r>
            <a:r>
              <a:rPr lang="ru-RU" sz="2000" dirty="0" smtClean="0">
                <a:latin typeface="+mn-lt"/>
              </a:rPr>
              <a:t>.</a:t>
            </a:r>
            <a:endParaRPr lang="ru-RU" sz="2000" dirty="0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79912" y="5151437"/>
            <a:ext cx="5259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+mn-lt"/>
              </a:rPr>
              <a:t>Ця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нічого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повертає</a:t>
            </a:r>
            <a:r>
              <a:rPr lang="ru-RU" sz="2000" dirty="0">
                <a:latin typeface="+mn-lt"/>
              </a:rPr>
              <a:t>, але </a:t>
            </a:r>
            <a:r>
              <a:rPr lang="ru-RU" sz="2000" dirty="0" err="1">
                <a:latin typeface="+mn-lt"/>
              </a:rPr>
              <a:t>друкує</a:t>
            </a:r>
            <a:r>
              <a:rPr lang="ru-RU" sz="2000" dirty="0">
                <a:latin typeface="+mn-lt"/>
              </a:rPr>
              <a:t> текст, і при </a:t>
            </a:r>
            <a:r>
              <a:rPr lang="ru-RU" sz="2000" dirty="0" err="1">
                <a:latin typeface="+mn-lt"/>
              </a:rPr>
              <a:t>заміні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виклику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на </a:t>
            </a:r>
            <a:r>
              <a:rPr lang="ru-RU" sz="2000" dirty="0" err="1" smtClean="0">
                <a:latin typeface="+mn-lt"/>
              </a:rPr>
              <a:t>функцію</a:t>
            </a:r>
            <a:r>
              <a:rPr lang="ru-RU" sz="2000" dirty="0" smtClean="0">
                <a:latin typeface="+mn-lt"/>
              </a:rPr>
              <a:t> без </a:t>
            </a:r>
            <a:r>
              <a:rPr lang="ru-RU" sz="2000" dirty="0" err="1" smtClean="0">
                <a:latin typeface="+mn-lt"/>
              </a:rPr>
              <a:t>параментів</a:t>
            </a:r>
            <a:r>
              <a:rPr lang="ru-RU" sz="2000" dirty="0" smtClean="0">
                <a:latin typeface="+mn-lt"/>
              </a:rPr>
              <a:t> стан </a:t>
            </a:r>
            <a:r>
              <a:rPr lang="ru-RU" sz="2000" dirty="0" err="1">
                <a:latin typeface="+mn-lt"/>
              </a:rPr>
              <a:t>консолі</a:t>
            </a:r>
            <a:r>
              <a:rPr lang="ru-RU" sz="2000" dirty="0">
                <a:latin typeface="+mn-lt"/>
              </a:rPr>
              <a:t> буде </a:t>
            </a:r>
            <a:r>
              <a:rPr lang="ru-RU" sz="2000" dirty="0" err="1" smtClean="0">
                <a:latin typeface="+mn-lt"/>
              </a:rPr>
              <a:t>іншим</a:t>
            </a:r>
            <a:r>
              <a:rPr lang="ru-RU" sz="2000" dirty="0" smtClean="0">
                <a:latin typeface="+mn-lt"/>
              </a:rPr>
              <a:t>.</a:t>
            </a:r>
            <a:endParaRPr lang="ru-RU" sz="20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752" y="111734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latin typeface="+mn-lt"/>
              </a:rPr>
              <a:t>Основні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принципи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функціонального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 smtClean="0">
                <a:latin typeface="+mn-lt"/>
              </a:rPr>
              <a:t>програмування</a:t>
            </a:r>
            <a:endParaRPr lang="ru-RU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0872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5.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Функціональне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програмування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засноване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на лямбда-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численні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  <a:p>
            <a:endParaRPr lang="ru-RU" sz="2000" dirty="0" smtClean="0">
              <a:latin typeface="+mn-lt"/>
            </a:endParaRPr>
          </a:p>
          <a:p>
            <a:r>
              <a:rPr lang="ru-RU" sz="2000" dirty="0" err="1" smtClean="0">
                <a:latin typeface="+mn-lt"/>
              </a:rPr>
              <a:t>Функціональне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програмування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спирається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на </a:t>
            </a:r>
            <a:r>
              <a:rPr lang="ru-RU" sz="2000" dirty="0" err="1">
                <a:latin typeface="+mn-lt"/>
              </a:rPr>
              <a:t>математичну</a:t>
            </a:r>
            <a:r>
              <a:rPr lang="ru-RU" sz="2000" dirty="0">
                <a:latin typeface="+mn-lt"/>
              </a:rPr>
              <a:t> систему,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називається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лямбда-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численням</a:t>
            </a:r>
            <a:r>
              <a:rPr lang="ru-RU" sz="2000" dirty="0" smtClean="0">
                <a:latin typeface="+mn-lt"/>
              </a:rPr>
              <a:t>:</a:t>
            </a:r>
          </a:p>
          <a:p>
            <a:endParaRPr lang="ru-RU" sz="2000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+mn-lt"/>
              </a:rPr>
              <a:t>1. В </a:t>
            </a:r>
            <a:r>
              <a:rPr lang="ru-RU" sz="2000" dirty="0">
                <a:latin typeface="+mn-lt"/>
              </a:rPr>
              <a:t>лямбда-</a:t>
            </a:r>
            <a:r>
              <a:rPr lang="ru-RU" sz="2000" dirty="0" err="1">
                <a:latin typeface="+mn-lt"/>
              </a:rPr>
              <a:t>численні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всі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можуть</a:t>
            </a:r>
            <a:r>
              <a:rPr lang="ru-RU" sz="2000" dirty="0">
                <a:latin typeface="+mn-lt"/>
              </a:rPr>
              <a:t> бути </a:t>
            </a:r>
            <a:r>
              <a:rPr lang="ru-RU" sz="2000" b="1" dirty="0" err="1">
                <a:latin typeface="+mn-lt"/>
              </a:rPr>
              <a:t>анонімними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оскільки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єдина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значуща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частина</a:t>
            </a:r>
            <a:r>
              <a:rPr lang="ru-RU" sz="2000" dirty="0">
                <a:latin typeface="+mn-lt"/>
              </a:rPr>
              <a:t> заголовка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-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список </a:t>
            </a:r>
            <a:r>
              <a:rPr lang="ru-RU" sz="2000" dirty="0" err="1">
                <a:latin typeface="+mn-lt"/>
              </a:rPr>
              <a:t>аргументів</a:t>
            </a:r>
            <a:r>
              <a:rPr lang="ru-RU" sz="2000" dirty="0">
                <a:latin typeface="+mn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+mn-lt"/>
              </a:rPr>
              <a:t>2. </a:t>
            </a:r>
            <a:r>
              <a:rPr lang="ru-RU" sz="2000" dirty="0" err="1" smtClean="0">
                <a:latin typeface="+mn-lt"/>
              </a:rPr>
              <a:t>Під</a:t>
            </a:r>
            <a:r>
              <a:rPr lang="ru-RU" sz="2000" dirty="0" smtClean="0">
                <a:latin typeface="+mn-lt"/>
              </a:rPr>
              <a:t> час </a:t>
            </a:r>
            <a:r>
              <a:rPr lang="ru-RU" sz="2000" dirty="0" err="1" smtClean="0">
                <a:latin typeface="+mn-lt"/>
              </a:rPr>
              <a:t>виклику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всі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проходять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процес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каррінгу</a:t>
            </a:r>
            <a:r>
              <a:rPr lang="ru-RU" sz="2000" dirty="0" smtClean="0">
                <a:latin typeface="+mn-lt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ru-RU" sz="2000" b="1" dirty="0" err="1" smtClean="0">
                <a:latin typeface="+mn-lt"/>
              </a:rPr>
              <a:t>Каррінг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спосіб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конструювання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функцій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дозволяє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часткове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застосування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аргументів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означає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передати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всі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очікувані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функцією</a:t>
            </a:r>
            <a:r>
              <a:rPr lang="ru-RU" sz="2000" dirty="0">
                <a:latin typeface="+mn-lt"/>
              </a:rPr>
              <a:t> і </a:t>
            </a:r>
            <a:r>
              <a:rPr lang="ru-RU" sz="2000" dirty="0" err="1">
                <a:latin typeface="+mn-lt"/>
              </a:rPr>
              <a:t>отримати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результат, </a:t>
            </a:r>
            <a:r>
              <a:rPr lang="ru-RU" sz="2000" dirty="0" err="1">
                <a:latin typeface="+mn-lt"/>
              </a:rPr>
              <a:t>або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передати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частину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цих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аргументів</a:t>
            </a:r>
            <a:r>
              <a:rPr lang="ru-RU" sz="2000" dirty="0">
                <a:latin typeface="+mn-lt"/>
              </a:rPr>
              <a:t> і </a:t>
            </a:r>
            <a:r>
              <a:rPr lang="ru-RU" sz="2000" dirty="0" err="1">
                <a:latin typeface="+mn-lt"/>
              </a:rPr>
              <a:t>отримати</a:t>
            </a:r>
            <a:r>
              <a:rPr lang="ru-RU" sz="2000" dirty="0">
                <a:latin typeface="+mn-lt"/>
              </a:rPr>
              <a:t> назад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, яка </a:t>
            </a:r>
            <a:r>
              <a:rPr lang="ru-RU" sz="2000" dirty="0" err="1">
                <a:latin typeface="+mn-lt"/>
              </a:rPr>
              <a:t>очікує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інші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аргументи</a:t>
            </a:r>
            <a:r>
              <a:rPr lang="ru-RU" sz="2000" dirty="0" smtClean="0">
                <a:latin typeface="+mn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 err="1" smtClean="0">
                <a:latin typeface="+mn-lt"/>
              </a:rPr>
              <a:t>Цей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процес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рекурсивний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і </a:t>
            </a:r>
            <a:r>
              <a:rPr lang="ru-RU" sz="2000" dirty="0" err="1">
                <a:latin typeface="+mn-lt"/>
              </a:rPr>
              <a:t>триває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до тих </a:t>
            </a:r>
            <a:r>
              <a:rPr lang="ru-RU" sz="2000" dirty="0" err="1">
                <a:latin typeface="+mn-lt"/>
              </a:rPr>
              <a:t>пір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поки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будуть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застосовані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всі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повертаючи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фінальний</a:t>
            </a:r>
            <a:r>
              <a:rPr lang="ru-RU" sz="2000" dirty="0">
                <a:latin typeface="+mn-lt"/>
              </a:rPr>
              <a:t> результат</a:t>
            </a:r>
            <a:r>
              <a:rPr lang="ru-RU" sz="2000" dirty="0" smtClean="0">
                <a:latin typeface="+mn-lt"/>
              </a:rPr>
              <a:t>.</a:t>
            </a:r>
          </a:p>
          <a:p>
            <a:r>
              <a:rPr lang="ru-RU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latin typeface="+mn-lt"/>
              </a:rPr>
              <a:t>Основні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принципи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>
                <a:latin typeface="+mn-lt"/>
              </a:rPr>
              <a:t>функціонального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 smtClean="0">
                <a:latin typeface="+mn-lt"/>
              </a:rPr>
              <a:t>програмування</a:t>
            </a:r>
            <a:endParaRPr lang="ru-RU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436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latin typeface="+mn-lt"/>
              </a:rPr>
              <a:t>Сім</a:t>
            </a:r>
            <a:r>
              <a:rPr lang="en-US" b="1" dirty="0" smtClean="0">
                <a:latin typeface="+mn-lt"/>
              </a:rPr>
              <a:t>’</a:t>
            </a:r>
            <a:r>
              <a:rPr lang="uk-UA" b="1" dirty="0" smtClean="0">
                <a:latin typeface="+mn-lt"/>
              </a:rPr>
              <a:t>я </a:t>
            </a:r>
            <a:r>
              <a:rPr lang="en-US" b="1" dirty="0" smtClean="0">
                <a:latin typeface="+mn-lt"/>
              </a:rPr>
              <a:t>LISP</a:t>
            </a:r>
            <a:endParaRPr lang="ru-RU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6977" y="1016826"/>
            <a:ext cx="49030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</a:rPr>
              <a:t>C</a:t>
            </a:r>
            <a:r>
              <a:rPr lang="ru-RU" sz="2000" dirty="0" err="1" smtClean="0">
                <a:latin typeface="+mn-lt"/>
              </a:rPr>
              <a:t>ім’я</a:t>
            </a:r>
            <a:r>
              <a:rPr lang="ru-RU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Lisp </a:t>
            </a:r>
            <a:r>
              <a:rPr lang="ru-RU" sz="2000" dirty="0" err="1">
                <a:latin typeface="+mn-lt"/>
              </a:rPr>
              <a:t>включає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такі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діалекти</a:t>
            </a:r>
            <a:r>
              <a:rPr lang="ru-RU" sz="2000" dirty="0">
                <a:latin typeface="+mn-lt"/>
              </a:rPr>
              <a:t>: </a:t>
            </a:r>
            <a:endParaRPr lang="en-US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>
                <a:latin typeface="+mn-lt"/>
              </a:rPr>
              <a:t>Clojure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Common </a:t>
            </a:r>
            <a:r>
              <a:rPr lang="en-GB" sz="2000" dirty="0">
                <a:latin typeface="+mn-lt"/>
              </a:rPr>
              <a:t>Lisp,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Dylan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000" dirty="0" err="1"/>
              <a:t>Erlang</a:t>
            </a:r>
            <a:r>
              <a:rPr lang="uk-UA" sz="2000" b="1" dirty="0"/>
              <a:t>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>
                <a:latin typeface="+mn-lt"/>
              </a:rPr>
              <a:t>Emacs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Lisp,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Little </a:t>
            </a:r>
            <a:r>
              <a:rPr lang="en-GB" sz="2000" dirty="0">
                <a:latin typeface="+mn-lt"/>
              </a:rPr>
              <a:t>b,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Logo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Scheme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Racket </a:t>
            </a:r>
            <a:r>
              <a:rPr lang="en-GB" sz="2000" dirty="0">
                <a:latin typeface="+mn-lt"/>
              </a:rPr>
              <a:t>(</a:t>
            </a:r>
            <a:r>
              <a:rPr lang="ru-RU" sz="2000" dirty="0" err="1">
                <a:latin typeface="+mn-lt"/>
              </a:rPr>
              <a:t>також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відомий</a:t>
            </a:r>
            <a:r>
              <a:rPr lang="ru-RU" sz="2000" dirty="0">
                <a:latin typeface="+mn-lt"/>
              </a:rPr>
              <a:t> як </a:t>
            </a:r>
            <a:r>
              <a:rPr lang="en-GB" sz="2000" dirty="0">
                <a:latin typeface="+mn-lt"/>
              </a:rPr>
              <a:t>PLT Scheme),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Tea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….</a:t>
            </a:r>
            <a:endParaRPr lang="ru-RU" sz="20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5436429"/>
            <a:ext cx="881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+mn-lt"/>
                <a:hlinkClick r:id="rId2"/>
              </a:rPr>
              <a:t>https://uk.wikipedia.org/wiki/%D0%9A%D0%B0%D1%82%D0%B5%D0%B3%D0%BE%D1%80%D1%96%D1%8F:%D0%A4%D1%83%D0%BD%D0%BA%D1%86%D1%96%D0%BE%D0%BD%D0%B0%D0%BB%D1%8C%D0%BD%D1%96_%D0%BC%D0%BE%D0%B2%D0%B8_%D0%BF%D1%80%D0%BE%D0%B3%D1%80%D0%B0%D0%BC%D1%83%D0%B2%D0%B0%D0%BD%D0%BD%D1%8F</a:t>
            </a:r>
            <a:endParaRPr lang="ru-RU" sz="14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963082"/>
            <a:ext cx="8170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000000"/>
                </a:solidFill>
                <a:latin typeface="+mn-lt"/>
              </a:rPr>
              <a:t>Функціональні</a:t>
            </a:r>
            <a:r>
              <a:rPr lang="ru-RU" sz="2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+mn-lt"/>
              </a:rPr>
              <a:t>мови</a:t>
            </a:r>
            <a:r>
              <a:rPr lang="ru-RU" sz="2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+mn-lt"/>
              </a:rPr>
              <a:t>програмування</a:t>
            </a:r>
            <a:endParaRPr lang="ru-RU" sz="2400" b="1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09459" y="157489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dirty="0">
                <a:latin typeface="+mn-lt"/>
                <a:hlinkClick r:id="rId3"/>
              </a:rPr>
              <a:t>https://ru.wikipedia.org/wiki/Common_Lisp</a:t>
            </a:r>
            <a:endParaRPr lang="ru-RU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8703" y="1156879"/>
            <a:ext cx="476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+mn-lt"/>
              </a:rPr>
              <a:t>Таблица сравнения основных </a:t>
            </a:r>
            <a:r>
              <a:rPr lang="ru-RU" sz="2000" b="1" dirty="0">
                <a:latin typeface="+mn-lt"/>
              </a:rPr>
              <a:t>реализаций</a:t>
            </a:r>
            <a:endParaRPr lang="ru-RU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48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21126"/>
              </p:ext>
            </p:extLst>
          </p:nvPr>
        </p:nvGraphicFramePr>
        <p:xfrm>
          <a:off x="0" y="980728"/>
          <a:ext cx="9252520" cy="485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712"/>
                <a:gridCol w="2016224"/>
                <a:gridCol w="5256584"/>
              </a:tblGrid>
              <a:tr h="3600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  <a:tabLst>
                          <a:tab pos="1609725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Мови ФП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dirty="0" smtClean="0">
                          <a:solidFill>
                            <a:schemeClr val="tx1"/>
                          </a:solidFill>
                        </a:rPr>
                        <a:t>Сайт</a:t>
                      </a: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GNU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Common Lisp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(GCL)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Common Lisp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1600" dirty="0" smtClean="0">
                          <a:hlinkClick r:id="rId2"/>
                        </a:rPr>
                        <a:t>http://www.tucows.com/preview/7932/GCL</a:t>
                      </a:r>
                      <a:endParaRPr lang="en-GB" sz="1600" dirty="0" smtClean="0"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1600" dirty="0" smtClean="0">
                          <a:hlinkClick r:id="rId3"/>
                        </a:rPr>
                        <a:t>https://www.cs.utexas.edu/users/novak/gclwin.html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 Platform for Windows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8.6.5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4"/>
                        </a:rPr>
                        <a:t>https://www.haskell.org/platform/windows.html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Glasgow Haskell Compiler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5"/>
                        </a:rPr>
                        <a:t>https://www.haskell.org/ghc/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 Stack</a:t>
                      </a: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6"/>
                        </a:rPr>
                        <a:t>https://tech.fpcomplete.com/haskell/get-started/windows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/OTP 22.0 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7"/>
                        </a:rPr>
                        <a:t>https://www.erlang.org/downloads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 lisp online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Lisp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8"/>
                        </a:rPr>
                        <a:t>https://rextester.com/l/common_lisp_online_compiler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HomeLisp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Portable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Lisp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9"/>
                        </a:rPr>
                        <a:t>http://homelisp.ru/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LispWorks</a:t>
                      </a:r>
                      <a:r>
                        <a:rPr lang="en-GB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Personal Edition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6.0.1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Lisp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10"/>
                        </a:rPr>
                        <a:t>https://www.softportal.com/get-19673-lispworks-personal-edition.html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 smtClean="0">
                <a:latin typeface="+mn-lt"/>
              </a:rPr>
              <a:t>Середовища</a:t>
            </a:r>
            <a:r>
              <a:rPr lang="ru-RU" sz="3000" b="1" dirty="0" smtClean="0">
                <a:latin typeface="+mn-lt"/>
              </a:rPr>
              <a:t> (</a:t>
            </a:r>
            <a:r>
              <a:rPr lang="en-US" sz="3000" b="1" dirty="0" smtClean="0">
                <a:latin typeface="+mn-lt"/>
              </a:rPr>
              <a:t>IDE</a:t>
            </a:r>
            <a:r>
              <a:rPr lang="ru-RU" sz="3000" b="1" dirty="0" smtClean="0">
                <a:latin typeface="+mn-lt"/>
              </a:rPr>
              <a:t>) </a:t>
            </a:r>
            <a:r>
              <a:rPr lang="ru-RU" sz="3000" b="1" dirty="0" err="1">
                <a:latin typeface="+mn-lt"/>
              </a:rPr>
              <a:t>функціонального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 smtClean="0">
                <a:latin typeface="+mn-lt"/>
              </a:rPr>
              <a:t>програмування</a:t>
            </a:r>
            <a:endParaRPr lang="ru-RU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828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87916"/>
              </p:ext>
            </p:extLst>
          </p:nvPr>
        </p:nvGraphicFramePr>
        <p:xfrm>
          <a:off x="0" y="980728"/>
          <a:ext cx="9252520" cy="54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38"/>
                <a:gridCol w="2360694"/>
                <a:gridCol w="4392488"/>
              </a:tblGrid>
              <a:tr h="3600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  <a:tabLst>
                          <a:tab pos="1609725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Мови ФП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dirty="0" smtClean="0">
                          <a:solidFill>
                            <a:schemeClr val="tx1"/>
                          </a:solidFill>
                        </a:rPr>
                        <a:t>Сайт</a:t>
                      </a: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 Scheme compiler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Scheme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hlinkClick r:id="rId2"/>
                        </a:rPr>
                        <a:t>https://repl.it/languages/scheme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LispIDE</a:t>
                      </a:r>
                      <a:endParaRPr lang="en-GB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Corman</a:t>
                      </a: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Steel Bank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Gnu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Gambit Scheme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Bigloo</a:t>
                      </a: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Scheme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SCM Scheme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Arc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newLISP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OpenLisp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Clozure</a:t>
                      </a: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PicoLisp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Clojure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Armed Bear Common Lisp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17"/>
                        </a:rPr>
                        <a:t>https://www.daansystems.com/lispide/</a:t>
                      </a:r>
                      <a:endParaRPr lang="en-GB" sz="1600" dirty="0" smtClean="0"/>
                    </a:p>
                    <a:p>
                      <a:endParaRPr lang="en-GB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Dr.Racket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Racket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Scheme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hlinkClick r:id="rId18"/>
                        </a:rPr>
                        <a:t>https://download.racket-lang.org/</a:t>
                      </a:r>
                      <a:endParaRPr lang="en-GB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hlinkClick r:id="rId19"/>
                        </a:rPr>
                        <a:t>https://racket-lang.org/</a:t>
                      </a:r>
                      <a:r>
                        <a:rPr lang="en-GB" sz="1600" dirty="0" smtClean="0"/>
                        <a:t> (R6RS standard)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 smtClean="0">
                <a:latin typeface="+mn-lt"/>
              </a:rPr>
              <a:t>Середовища</a:t>
            </a:r>
            <a:r>
              <a:rPr lang="ru-RU" sz="3000" b="1" dirty="0" smtClean="0">
                <a:latin typeface="+mn-lt"/>
              </a:rPr>
              <a:t> (</a:t>
            </a:r>
            <a:r>
              <a:rPr lang="en-US" sz="3000" b="1" dirty="0" smtClean="0">
                <a:latin typeface="+mn-lt"/>
              </a:rPr>
              <a:t>IDE</a:t>
            </a:r>
            <a:r>
              <a:rPr lang="ru-RU" sz="3000" b="1" dirty="0" smtClean="0">
                <a:latin typeface="+mn-lt"/>
              </a:rPr>
              <a:t>) </a:t>
            </a:r>
            <a:r>
              <a:rPr lang="ru-RU" sz="3000" b="1" dirty="0" err="1">
                <a:latin typeface="+mn-lt"/>
              </a:rPr>
              <a:t>функціонального</a:t>
            </a:r>
            <a:r>
              <a:rPr lang="ru-RU" sz="3000" b="1" dirty="0">
                <a:latin typeface="+mn-lt"/>
              </a:rPr>
              <a:t> </a:t>
            </a:r>
            <a:r>
              <a:rPr lang="ru-RU" sz="3000" b="1" dirty="0" err="1" smtClean="0">
                <a:latin typeface="+mn-lt"/>
              </a:rPr>
              <a:t>програмування</a:t>
            </a:r>
            <a:endParaRPr lang="ru-RU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70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900113" y="0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700" b="1" dirty="0"/>
              <a:t>Література з декларативного програмування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288" y="1557338"/>
            <a:ext cx="8572500" cy="36687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Tw Cen MT" pitchFamily="34" charset="0"/>
              <a:buAutoNum type="arabicPeriod"/>
            </a:pPr>
            <a:r>
              <a:rPr lang="ru-RU" sz="1800">
                <a:latin typeface="Tahoma" pitchFamily="34" charset="0"/>
              </a:rPr>
              <a:t>Джон Хьюз. Сильные стороны функционального программирования.</a:t>
            </a:r>
          </a:p>
          <a:p>
            <a:pPr marL="342900" indent="-342900">
              <a:lnSpc>
                <a:spcPct val="150000"/>
              </a:lnSpc>
            </a:pPr>
            <a:r>
              <a:rPr lang="ru-RU" sz="1800">
                <a:latin typeface="Tahoma" pitchFamily="34" charset="0"/>
              </a:rPr>
              <a:t>[ http://pv.bstu.ru/flp/whyfp.rar ]</a:t>
            </a:r>
          </a:p>
          <a:p>
            <a:pPr marL="342900" indent="-342900">
              <a:lnSpc>
                <a:spcPct val="150000"/>
              </a:lnSpc>
            </a:pPr>
            <a:r>
              <a:rPr lang="ru-RU" sz="1800">
                <a:latin typeface="Tahoma" pitchFamily="34" charset="0"/>
              </a:rPr>
              <a:t>2. В. Ахмечет. Функциональное программирование для всех</a:t>
            </a:r>
          </a:p>
          <a:p>
            <a:pPr marL="342900" indent="-342900">
              <a:lnSpc>
                <a:spcPct val="150000"/>
              </a:lnSpc>
            </a:pPr>
            <a:r>
              <a:rPr lang="en-US" sz="1800">
                <a:latin typeface="Tahoma" pitchFamily="34" charset="0"/>
              </a:rPr>
              <a:t>[http://pv.bstu.ru/flp/FPftrou.rar ]</a:t>
            </a:r>
          </a:p>
          <a:p>
            <a:pPr marL="342900" indent="-342900">
              <a:lnSpc>
                <a:spcPct val="150000"/>
              </a:lnSpc>
            </a:pPr>
            <a:r>
              <a:rPr lang="en-US" sz="1800">
                <a:latin typeface="Tahoma" pitchFamily="34" charset="0"/>
              </a:rPr>
              <a:t>3. </a:t>
            </a:r>
            <a:r>
              <a:rPr lang="ru-RU" sz="1800">
                <a:latin typeface="Tahoma" pitchFamily="34" charset="0"/>
              </a:rPr>
              <a:t>Н.Н. Непейвода. Стили и методы программирования. </a:t>
            </a:r>
          </a:p>
          <a:p>
            <a:pPr marL="342900" indent="-342900">
              <a:lnSpc>
                <a:spcPct val="150000"/>
              </a:lnSpc>
            </a:pPr>
            <a:r>
              <a:rPr lang="ru-RU" sz="1800">
                <a:latin typeface="Tahoma" pitchFamily="34" charset="0"/>
              </a:rPr>
              <a:t>[ http://pv.bstu.ru/flp/Intuit_Styles.rar ]</a:t>
            </a:r>
            <a:endParaRPr lang="en-US" sz="1800">
              <a:latin typeface="Tahoma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800">
                <a:latin typeface="Tahoma" pitchFamily="34" charset="0"/>
              </a:rPr>
              <a:t>4. </a:t>
            </a:r>
            <a:r>
              <a:rPr lang="ru-RU" sz="1800">
                <a:latin typeface="Tahoma" pitchFamily="34" charset="0"/>
              </a:rPr>
              <a:t>Л.В. Городняя. Основы функционального программирования. </a:t>
            </a:r>
          </a:p>
          <a:p>
            <a:pPr marL="342900" indent="-342900">
              <a:lnSpc>
                <a:spcPct val="150000"/>
              </a:lnSpc>
            </a:pPr>
            <a:r>
              <a:rPr lang="ru-RU" sz="1800">
                <a:latin typeface="Tahoma" pitchFamily="34" charset="0"/>
              </a:rPr>
              <a:t>[ http://pv.bstu.ru/flp/Intuit_fp.rar ]</a:t>
            </a:r>
          </a:p>
          <a:p>
            <a:pPr marL="342900" indent="-342900"/>
            <a:endParaRPr lang="ru-RU" sz="180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736" y="3284984"/>
            <a:ext cx="4968552" cy="2962771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i="0" dirty="0" err="1" smtClean="0"/>
              <a:t>Дякую</a:t>
            </a:r>
            <a:r>
              <a:rPr lang="ru-RU" i="0" dirty="0" smtClean="0"/>
              <a:t> за </a:t>
            </a:r>
            <a:r>
              <a:rPr lang="ru-RU" i="0" dirty="0" err="1" smtClean="0"/>
              <a:t>увагу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err="1" smtClean="0"/>
              <a:t>Ковалюк</a:t>
            </a:r>
            <a:r>
              <a:rPr lang="ru-RU" i="0" dirty="0" smtClean="0"/>
              <a:t> </a:t>
            </a:r>
            <a:r>
              <a:rPr lang="ru-RU" i="0" dirty="0" smtClean="0"/>
              <a:t>Т.В. </a:t>
            </a:r>
            <a:r>
              <a:rPr lang="en-US" i="0" dirty="0" smtClean="0"/>
              <a:t>tkovalyuk@</a:t>
            </a:r>
            <a:r>
              <a:rPr lang="en-US" dirty="0" smtClean="0"/>
              <a:t>ukr.net</a:t>
            </a:r>
            <a:endParaRPr lang="ru-RU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796" y="1041129"/>
            <a:ext cx="3600400" cy="22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468313" y="1224300"/>
            <a:ext cx="82804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1" dirty="0">
                <a:latin typeface="+mn-lt"/>
              </a:rPr>
              <a:t>Декларативне програмування</a:t>
            </a:r>
            <a:r>
              <a:rPr lang="uk-UA" sz="2200" dirty="0">
                <a:latin typeface="+mn-lt"/>
              </a:rPr>
              <a:t> — парадигма програмування відповідно до якої, програма </a:t>
            </a:r>
            <a:r>
              <a:rPr lang="uk-UA" sz="2200" dirty="0" smtClean="0">
                <a:latin typeface="+mn-lt"/>
              </a:rPr>
              <a:t>описує</a:t>
            </a:r>
            <a:r>
              <a:rPr lang="en-US" sz="2200" dirty="0" smtClean="0">
                <a:latin typeface="+mn-lt"/>
              </a:rPr>
              <a:t> </a:t>
            </a:r>
            <a:r>
              <a:rPr lang="uk-UA" sz="2200" dirty="0" smtClean="0">
                <a:solidFill>
                  <a:srgbClr val="800000"/>
                </a:solidFill>
                <a:latin typeface="+mn-lt"/>
              </a:rPr>
              <a:t>результат, який</a:t>
            </a:r>
            <a:r>
              <a:rPr lang="uk-UA" sz="2200" dirty="0" smtClean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необхідно отримати, замість опису </a:t>
            </a:r>
            <a:r>
              <a:rPr lang="uk-UA" sz="2200" dirty="0">
                <a:solidFill>
                  <a:srgbClr val="0000CC"/>
                </a:solidFill>
                <a:latin typeface="+mn-lt"/>
              </a:rPr>
              <a:t>послідовності дій</a:t>
            </a:r>
            <a:r>
              <a:rPr lang="uk-UA" sz="2200" dirty="0">
                <a:latin typeface="+mn-lt"/>
              </a:rPr>
              <a:t> отримання цього результату.</a:t>
            </a:r>
            <a:endParaRPr lang="en-US" sz="2200" dirty="0">
              <a:latin typeface="+mn-lt"/>
            </a:endParaRPr>
          </a:p>
          <a:p>
            <a:endParaRPr lang="uk-UA" sz="2200" dirty="0">
              <a:solidFill>
                <a:srgbClr val="006600"/>
              </a:solidFill>
              <a:latin typeface="+mn-lt"/>
            </a:endParaRPr>
          </a:p>
          <a:p>
            <a:r>
              <a:rPr lang="uk-UA" sz="2200" dirty="0">
                <a:solidFill>
                  <a:srgbClr val="006600"/>
                </a:solidFill>
                <a:latin typeface="+mn-lt"/>
              </a:rPr>
              <a:t>Приклад</a:t>
            </a:r>
            <a:r>
              <a:rPr lang="uk-UA" sz="2200" dirty="0">
                <a:latin typeface="+mn-lt"/>
              </a:rPr>
              <a:t>:</a:t>
            </a:r>
          </a:p>
          <a:p>
            <a:r>
              <a:rPr lang="uk-UA" sz="2200" dirty="0" err="1">
                <a:latin typeface="+mn-lt"/>
              </a:rPr>
              <a:t>Веб-сторінки</a:t>
            </a:r>
            <a:r>
              <a:rPr lang="uk-UA" sz="2200" dirty="0">
                <a:latin typeface="+mn-lt"/>
              </a:rPr>
              <a:t> HTML — декларативні, оскільки вони описують, </a:t>
            </a:r>
            <a:r>
              <a:rPr lang="uk-UA" sz="2200" i="1" dirty="0">
                <a:latin typeface="+mn-lt"/>
              </a:rPr>
              <a:t>що</a:t>
            </a:r>
            <a:r>
              <a:rPr lang="uk-UA" sz="2200" dirty="0">
                <a:latin typeface="+mn-lt"/>
              </a:rPr>
              <a:t> містить сторінка та </a:t>
            </a:r>
            <a:r>
              <a:rPr lang="uk-UA" sz="2200" i="1" dirty="0">
                <a:latin typeface="+mn-lt"/>
              </a:rPr>
              <a:t>що</a:t>
            </a:r>
            <a:r>
              <a:rPr lang="uk-UA" sz="2200" dirty="0">
                <a:latin typeface="+mn-lt"/>
              </a:rPr>
              <a:t> має </a:t>
            </a:r>
            <a:r>
              <a:rPr lang="uk-UA" sz="2200" dirty="0" smtClean="0">
                <a:latin typeface="+mn-lt"/>
              </a:rPr>
              <a:t>відображатись, наприклад:</a:t>
            </a:r>
            <a:endParaRPr lang="uk-UA" sz="2200" dirty="0">
              <a:latin typeface="+mn-lt"/>
            </a:endParaRP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заголовок,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шрифт,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текст,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зображення,</a:t>
            </a:r>
          </a:p>
          <a:p>
            <a:r>
              <a:rPr lang="uk-UA" sz="2200" dirty="0">
                <a:latin typeface="+mn-lt"/>
              </a:rPr>
              <a:t>але </a:t>
            </a:r>
            <a:r>
              <a:rPr lang="uk-UA" sz="2200" i="1" dirty="0">
                <a:latin typeface="+mn-lt"/>
              </a:rPr>
              <a:t>не містить </a:t>
            </a:r>
            <a:r>
              <a:rPr lang="uk-UA" sz="2200" i="1" dirty="0" smtClean="0">
                <a:latin typeface="+mn-lt"/>
              </a:rPr>
              <a:t>інструкцій, </a:t>
            </a:r>
            <a:r>
              <a:rPr lang="uk-UA" sz="2200" i="1" dirty="0">
                <a:latin typeface="+mn-lt"/>
              </a:rPr>
              <a:t>як</a:t>
            </a:r>
            <a:r>
              <a:rPr lang="uk-UA" sz="2200" dirty="0">
                <a:latin typeface="+mn-lt"/>
              </a:rPr>
              <a:t> її слід відображати.</a:t>
            </a:r>
            <a:endParaRPr lang="en-US" sz="2200" dirty="0">
              <a:latin typeface="+mn-lt"/>
            </a:endParaRP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2051050" y="0"/>
            <a:ext cx="6312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b="1" dirty="0" err="1"/>
              <a:t>Декларативне</a:t>
            </a:r>
            <a:r>
              <a:rPr lang="ru-RU" b="1" dirty="0"/>
              <a:t> </a:t>
            </a:r>
            <a:r>
              <a:rPr lang="ru-RU" b="1" dirty="0" err="1"/>
              <a:t>програмування</a:t>
            </a:r>
            <a:endParaRPr lang="ru-RU" b="1" dirty="0"/>
          </a:p>
        </p:txBody>
      </p:sp>
      <p:sp>
        <p:nvSpPr>
          <p:cNvPr id="10244" name="AutoShape 6" descr="Z"/>
          <p:cNvSpPr>
            <a:spLocks noChangeAspect="1" noChangeArrowheads="1"/>
          </p:cNvSpPr>
          <p:nvPr/>
        </p:nvSpPr>
        <p:spPr bwMode="auto">
          <a:xfrm>
            <a:off x="0" y="-25400"/>
            <a:ext cx="1819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2051050" y="0"/>
            <a:ext cx="6312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b="1" dirty="0" err="1"/>
              <a:t>Декларативне</a:t>
            </a:r>
            <a:r>
              <a:rPr lang="ru-RU" b="1" dirty="0"/>
              <a:t> </a:t>
            </a:r>
            <a:r>
              <a:rPr lang="ru-RU" b="1" dirty="0" err="1"/>
              <a:t>програмування</a:t>
            </a:r>
            <a:endParaRPr lang="ru-RU" b="1" dirty="0"/>
          </a:p>
        </p:txBody>
      </p:sp>
      <p:sp>
        <p:nvSpPr>
          <p:cNvPr id="11267" name="AutoShape 4" descr="Z"/>
          <p:cNvSpPr>
            <a:spLocks noChangeAspect="1" noChangeArrowheads="1"/>
          </p:cNvSpPr>
          <p:nvPr/>
        </p:nvSpPr>
        <p:spPr bwMode="auto">
          <a:xfrm>
            <a:off x="0" y="-25400"/>
            <a:ext cx="1819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11188" y="1392992"/>
            <a:ext cx="80645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uk-UA" sz="2200" dirty="0"/>
              <a:t>Декларативне програмування </a:t>
            </a:r>
            <a:r>
              <a:rPr lang="uk-UA" sz="2200" dirty="0" smtClean="0"/>
              <a:t>- це </a:t>
            </a:r>
            <a:r>
              <a:rPr lang="uk-UA" sz="2200" dirty="0"/>
              <a:t>програмна парадигма, яка </a:t>
            </a:r>
            <a:r>
              <a:rPr lang="uk-UA" sz="2200" dirty="0">
                <a:solidFill>
                  <a:srgbClr val="0000CC"/>
                </a:solidFill>
              </a:rPr>
              <a:t>виражає логіку обчислення</a:t>
            </a:r>
            <a:r>
              <a:rPr lang="uk-UA" sz="2200" dirty="0"/>
              <a:t>, не описуючи його потік контролю.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uk-UA" sz="2200" dirty="0"/>
              <a:t>Багато мов, що застосовують цей стиль, намагаються мінімізувати або </a:t>
            </a:r>
            <a:r>
              <a:rPr lang="uk-UA" sz="2200" dirty="0">
                <a:solidFill>
                  <a:srgbClr val="0000CC"/>
                </a:solidFill>
              </a:rPr>
              <a:t>усунути побічні ефекти</a:t>
            </a:r>
            <a:r>
              <a:rPr lang="uk-UA" sz="2200" dirty="0"/>
              <a:t>, описуючи те, чого програма повинна досягти, замість того, щоб описати, як цього досягти.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uk-UA" sz="2200" dirty="0"/>
              <a:t>Декларативне програмування часто розглядає </a:t>
            </a:r>
            <a:endParaRPr lang="uk-UA" sz="2200" dirty="0" smtClean="0"/>
          </a:p>
          <a:p>
            <a:pPr marL="342900" indent="-342900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 smtClean="0">
                <a:solidFill>
                  <a:srgbClr val="0000CC"/>
                </a:solidFill>
              </a:rPr>
              <a:t>  програми - як</a:t>
            </a:r>
            <a:r>
              <a:rPr lang="uk-UA" sz="2200" dirty="0" smtClean="0"/>
              <a:t> </a:t>
            </a:r>
            <a:r>
              <a:rPr lang="uk-UA" sz="2200" dirty="0">
                <a:solidFill>
                  <a:srgbClr val="0000CC"/>
                </a:solidFill>
              </a:rPr>
              <a:t>теорії формальної логіки</a:t>
            </a:r>
            <a:r>
              <a:rPr lang="uk-UA" sz="2200" dirty="0"/>
              <a:t>, </a:t>
            </a:r>
            <a:endParaRPr lang="uk-UA" sz="2200" dirty="0" smtClean="0"/>
          </a:p>
          <a:p>
            <a:pPr marL="342900" indent="-342900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200" dirty="0">
                <a:solidFill>
                  <a:srgbClr val="CC3300"/>
                </a:solidFill>
              </a:rPr>
              <a:t> </a:t>
            </a:r>
            <a:r>
              <a:rPr lang="uk-UA" sz="2200" dirty="0" smtClean="0">
                <a:solidFill>
                  <a:srgbClr val="CC3300"/>
                </a:solidFill>
              </a:rPr>
              <a:t>  обчислення </a:t>
            </a:r>
            <a:r>
              <a:rPr lang="uk-UA" sz="2200" dirty="0">
                <a:solidFill>
                  <a:srgbClr val="CC3300"/>
                </a:solidFill>
              </a:rPr>
              <a:t>- як виводи в тому логічному просторі. </a:t>
            </a:r>
          </a:p>
          <a:p>
            <a:pPr>
              <a:buClr>
                <a:srgbClr val="0000CC"/>
              </a:buClr>
              <a:buFont typeface="Wingdings" pitchFamily="2" charset="2"/>
              <a:buNone/>
            </a:pPr>
            <a:endParaRPr lang="uk-UA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684213" y="1009650"/>
            <a:ext cx="7993062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/>
              <a:t>Інше визначення:</a:t>
            </a:r>
          </a:p>
          <a:p>
            <a:endParaRPr lang="uk-UA" sz="2200"/>
          </a:p>
          <a:p>
            <a:r>
              <a:rPr lang="uk-UA" sz="2200"/>
              <a:t>Програма «декларативна», якщо її написано винятково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/>
              <a:t> функціональною мовою програмування,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/>
              <a:t> логічною мовою програмування, 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/>
              <a:t> або мовою обмежень. 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2051050" y="0"/>
            <a:ext cx="5507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 b="1" dirty="0" err="1"/>
              <a:t>Декларативне</a:t>
            </a:r>
            <a:r>
              <a:rPr lang="ru-RU" sz="2800" b="1" dirty="0"/>
              <a:t> </a:t>
            </a:r>
            <a:r>
              <a:rPr lang="ru-RU" sz="2800" b="1" dirty="0" err="1"/>
              <a:t>програмування</a:t>
            </a:r>
            <a:endParaRPr lang="ru-RU" sz="2800" b="1" dirty="0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501650" y="3357563"/>
            <a:ext cx="8642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sz="2000"/>
              <a:t>Назва «Декларативна мова» іноді використовується, щоб згрупувати всі ці мови програмування та протиставити їх імперативним мовам програмування.</a:t>
            </a:r>
            <a:endParaRPr lang="en-US" sz="2000"/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468313" y="4503738"/>
            <a:ext cx="8351837" cy="1320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uk-UA" sz="2000" dirty="0">
                <a:solidFill>
                  <a:srgbClr val="000099"/>
                </a:solidFill>
              </a:rPr>
              <a:t>Д</a:t>
            </a:r>
            <a:r>
              <a:rPr lang="en-US" sz="2000" dirty="0" err="1">
                <a:solidFill>
                  <a:srgbClr val="000099"/>
                </a:solidFill>
              </a:rPr>
              <a:t>екларативні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мови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наз</a:t>
            </a:r>
            <a:r>
              <a:rPr lang="uk-UA" sz="2000" dirty="0" err="1">
                <a:solidFill>
                  <a:srgbClr val="000099"/>
                </a:solidFill>
              </a:rPr>
              <a:t>ивають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мовами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b="1" dirty="0" err="1">
                <a:solidFill>
                  <a:srgbClr val="000099"/>
                </a:solidFill>
              </a:rPr>
              <a:t>надвисокого</a:t>
            </a:r>
            <a:r>
              <a:rPr lang="en-US" sz="2000" b="1" dirty="0">
                <a:solidFill>
                  <a:srgbClr val="000099"/>
                </a:solidFill>
              </a:rPr>
              <a:t> </a:t>
            </a:r>
            <a:r>
              <a:rPr lang="en-US" sz="2000" b="1" dirty="0" err="1">
                <a:solidFill>
                  <a:srgbClr val="000099"/>
                </a:solidFill>
              </a:rPr>
              <a:t>або</a:t>
            </a:r>
            <a:r>
              <a:rPr lang="en-US" sz="2000" b="1" dirty="0">
                <a:solidFill>
                  <a:srgbClr val="000099"/>
                </a:solidFill>
              </a:rPr>
              <a:t> </a:t>
            </a:r>
            <a:r>
              <a:rPr lang="en-US" sz="2000" b="1" dirty="0" err="1">
                <a:solidFill>
                  <a:srgbClr val="000099"/>
                </a:solidFill>
              </a:rPr>
              <a:t>найвищого</a:t>
            </a:r>
            <a:r>
              <a:rPr lang="en-US" sz="2000" b="1" dirty="0">
                <a:solidFill>
                  <a:srgbClr val="000099"/>
                </a:solidFill>
              </a:rPr>
              <a:t> </a:t>
            </a:r>
            <a:r>
              <a:rPr lang="en-US" sz="2000" b="1" dirty="0" err="1">
                <a:solidFill>
                  <a:srgbClr val="000099"/>
                </a:solidFill>
              </a:rPr>
              <a:t>рівня</a:t>
            </a:r>
            <a:r>
              <a:rPr lang="en-US" sz="2000" dirty="0">
                <a:solidFill>
                  <a:srgbClr val="000099"/>
                </a:solidFill>
              </a:rPr>
              <a:t>, </a:t>
            </a:r>
            <a:r>
              <a:rPr lang="en-US" sz="2000" dirty="0" err="1">
                <a:solidFill>
                  <a:srgbClr val="000099"/>
                </a:solidFill>
              </a:rPr>
              <a:t>оскільки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вони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дуже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близькі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до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людської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мови</a:t>
            </a:r>
            <a:r>
              <a:rPr lang="en-US" sz="2000" dirty="0">
                <a:solidFill>
                  <a:srgbClr val="000099"/>
                </a:solidFill>
              </a:rPr>
              <a:t> і </a:t>
            </a:r>
            <a:r>
              <a:rPr lang="en-US" sz="2000" dirty="0" err="1">
                <a:solidFill>
                  <a:srgbClr val="000099"/>
                </a:solidFill>
              </a:rPr>
              <a:t>людського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мислення</a:t>
            </a:r>
            <a:r>
              <a:rPr lang="en-US" sz="2000" dirty="0">
                <a:solidFill>
                  <a:srgbClr val="000099"/>
                </a:solidFill>
              </a:rPr>
              <a:t>.</a:t>
            </a:r>
          </a:p>
          <a:p>
            <a:pPr algn="ctr" eaLnBrk="0" hangingPunct="0"/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899592" y="-77787"/>
            <a:ext cx="82444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800" b="1" dirty="0"/>
              <a:t>Стиль </a:t>
            </a:r>
            <a:r>
              <a:rPr lang="uk-UA" sz="2800" b="1" dirty="0" smtClean="0"/>
              <a:t>подання д</a:t>
            </a:r>
            <a:r>
              <a:rPr lang="ru-RU" sz="2800" b="1" dirty="0" err="1" smtClean="0"/>
              <a:t>екларативних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програм</a:t>
            </a:r>
            <a:endParaRPr lang="ru-RU" sz="2800" b="1" dirty="0"/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23850" y="1412875"/>
            <a:ext cx="84963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buFontTx/>
              <a:buAutoNum type="arabicPeriod"/>
              <a:tabLst>
                <a:tab pos="457200" algn="l"/>
              </a:tabLst>
            </a:pPr>
            <a:r>
              <a:rPr lang="uk-UA" sz="2000"/>
              <a:t>Програма є сукупністю тверджень, що описують фрагмент предметної області або ситуацію, що склалася; </a:t>
            </a:r>
          </a:p>
          <a:p>
            <a:pPr marL="381000" indent="-381000">
              <a:buFontTx/>
              <a:buAutoNum type="arabicPeriod"/>
              <a:tabLst>
                <a:tab pos="457200" algn="l"/>
              </a:tabLst>
            </a:pPr>
            <a:r>
              <a:rPr lang="uk-UA" sz="2000"/>
              <a:t>Описується результат (його властивості), а не методи його досягнення.</a:t>
            </a:r>
          </a:p>
          <a:p>
            <a:pPr marL="381000" indent="-381000">
              <a:buFontTx/>
              <a:buAutoNum type="arabicPeriod"/>
              <a:tabLst>
                <a:tab pos="457200" algn="l"/>
              </a:tabLst>
            </a:pPr>
            <a:r>
              <a:rPr lang="uk-UA" sz="2000"/>
              <a:t>Програмуючи в декларативному стилі, програміст повинен описати, що треба вирішувати.</a:t>
            </a:r>
          </a:p>
          <a:p>
            <a:pPr marL="381000" indent="-381000">
              <a:buFontTx/>
              <a:buAutoNum type="arabicPeriod"/>
              <a:tabLst>
                <a:tab pos="457200" algn="l"/>
              </a:tabLst>
            </a:pPr>
            <a:r>
              <a:rPr lang="uk-UA" sz="2000"/>
              <a:t>В основі декларативних мов лежить формалізована людська логіка. </a:t>
            </a:r>
          </a:p>
          <a:p>
            <a:pPr marL="381000" indent="-381000">
              <a:buFontTx/>
              <a:buAutoNum type="arabicPeriod"/>
              <a:tabLst>
                <a:tab pos="457200" algn="l"/>
              </a:tabLst>
            </a:pPr>
            <a:r>
              <a:rPr lang="uk-UA" sz="2000"/>
              <a:t>Людина лише описує вирішувану задачу, а пошуком рішення займається імперативна система програмування. 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2484438" y="908050"/>
            <a:ext cx="4021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400" b="1" dirty="0"/>
              <a:t>Стиль подання програми</a:t>
            </a:r>
            <a:endParaRPr lang="ru-RU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95288" y="5081634"/>
            <a:ext cx="83534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buFontTx/>
              <a:buChar char="•"/>
            </a:pPr>
            <a:endParaRPr lang="uk-UA" sz="2200" dirty="0"/>
          </a:p>
          <a:p>
            <a:pPr marL="381000" indent="-381000"/>
            <a:r>
              <a:rPr lang="uk-UA" sz="2200" dirty="0" smtClean="0"/>
              <a:t>, </a:t>
            </a:r>
            <a:endParaRPr lang="en-US" sz="2200" dirty="0"/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899592" y="15528"/>
            <a:ext cx="8352928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300" b="1" dirty="0"/>
              <a:t>Відмінності імперативних програм від декларативних </a:t>
            </a:r>
            <a:endParaRPr lang="ru-RU" sz="23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61460"/>
              </p:ext>
            </p:extLst>
          </p:nvPr>
        </p:nvGraphicFramePr>
        <p:xfrm>
          <a:off x="107504" y="998458"/>
          <a:ext cx="8784975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573"/>
                <a:gridCol w="4615402"/>
              </a:tblGrid>
              <a:tr h="360040">
                <a:tc>
                  <a:txBody>
                    <a:bodyPr/>
                    <a:lstStyle/>
                    <a:p>
                      <a:r>
                        <a:rPr lang="uk-UA" sz="2400" b="1" dirty="0" smtClean="0">
                          <a:solidFill>
                            <a:srgbClr val="0000CC"/>
                          </a:solidFill>
                        </a:rPr>
                        <a:t>Імперативні програми</a:t>
                      </a:r>
                      <a:r>
                        <a:rPr lang="uk-UA" sz="2400" b="1" dirty="0" smtClean="0"/>
                        <a:t>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 smtClean="0">
                          <a:solidFill>
                            <a:srgbClr val="CC3300"/>
                          </a:solidFill>
                        </a:rPr>
                        <a:t>Декларативні програми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224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rgbClr val="0000CC"/>
                          </a:solidFill>
                        </a:rPr>
                        <a:t>Для отримання результатів явно конкретизують алгоритм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Для отримання результатів явно конкретизують мету</a:t>
                      </a:r>
                      <a:endParaRPr lang="ru-RU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>
                          <a:solidFill>
                            <a:srgbClr val="0000CC"/>
                          </a:solidFill>
                        </a:rPr>
                        <a:t>Повільніший темп розробки програм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Значно більша швидкість розробки застосувань</a:t>
                      </a:r>
                      <a:endParaRPr lang="ru-RU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>
                          <a:solidFill>
                            <a:srgbClr val="0000CC"/>
                          </a:solidFill>
                        </a:rPr>
                        <a:t>Більший за розміром</a:t>
                      </a:r>
                      <a:r>
                        <a:rPr lang="uk-UA" baseline="0" dirty="0" smtClean="0">
                          <a:solidFill>
                            <a:srgbClr val="0000CC"/>
                          </a:solidFill>
                        </a:rPr>
                        <a:t> програмний код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Значно менший розмір початкового коду</a:t>
                      </a:r>
                      <a:endParaRPr lang="ru-RU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>
                          <a:solidFill>
                            <a:srgbClr val="0000CC"/>
                          </a:solidFill>
                        </a:rPr>
                        <a:t>Труднощі із обробкою</a:t>
                      </a:r>
                      <a:r>
                        <a:rPr lang="uk-UA" baseline="0" dirty="0" smtClean="0">
                          <a:solidFill>
                            <a:srgbClr val="0000CC"/>
                          </a:solidFill>
                        </a:rPr>
                        <a:t> знань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Легкість запису знань на декларативних мовах</a:t>
                      </a:r>
                      <a:endParaRPr lang="ru-RU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>
                          <a:solidFill>
                            <a:srgbClr val="0000CC"/>
                          </a:solidFill>
                        </a:rPr>
                        <a:t>Іноді важкість розуміння</a:t>
                      </a:r>
                      <a:r>
                        <a:rPr lang="uk-UA" baseline="0" dirty="0" smtClean="0">
                          <a:solidFill>
                            <a:srgbClr val="0000CC"/>
                          </a:solidFill>
                        </a:rPr>
                        <a:t> програми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Зрозуміліші, в порівнянні з імперативними мовами, програми</a:t>
                      </a:r>
                      <a:endParaRPr lang="ru-RU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rgbClr val="006600"/>
                          </a:solidFill>
                        </a:rPr>
                        <a:t>Наприклад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Алгоритм </a:t>
                      </a:r>
                      <a:r>
                        <a:rPr lang="uk-UA" dirty="0" err="1" smtClean="0"/>
                        <a:t>Дейкстри</a:t>
                      </a:r>
                      <a:r>
                        <a:rPr lang="uk-UA" dirty="0" smtClean="0"/>
                        <a:t> пошуку мінімального маршруту  конкретизує послідовність дій та умов для отримання результату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/>
                        <a:t>інструкція </a:t>
                      </a:r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вибірки SQL </a:t>
                      </a:r>
                      <a:r>
                        <a:rPr lang="uk-UA" sz="1800" dirty="0" smtClean="0"/>
                        <a:t>конкретизує властивості даних, які слід отримати від бази даних, але не процес отримання цих даних.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899592" y="5946378"/>
            <a:ext cx="86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827088" y="0"/>
            <a:ext cx="89531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800" b="1" dirty="0" err="1" smtClean="0"/>
              <a:t>Різновиди</a:t>
            </a:r>
            <a:r>
              <a:rPr lang="ru-RU" sz="2800" b="1" dirty="0" smtClean="0"/>
              <a:t> декларативного </a:t>
            </a:r>
            <a:r>
              <a:rPr lang="ru-RU" sz="2800" b="1" dirty="0" err="1"/>
              <a:t>програмування</a:t>
            </a:r>
            <a:endParaRPr lang="ru-RU" sz="2800" b="1" dirty="0"/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2266950" y="1771650"/>
            <a:ext cx="40322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000"/>
              <a:t>Декларативне програмування </a:t>
            </a:r>
          </a:p>
          <a:p>
            <a:pPr eaLnBrk="1" hangingPunct="1"/>
            <a:r>
              <a:rPr lang="uk-UA" sz="2000"/>
              <a:t>(</a:t>
            </a:r>
            <a:r>
              <a:rPr lang="uk-UA" sz="2000" i="1"/>
              <a:t>Declarative programming</a:t>
            </a:r>
            <a:r>
              <a:rPr lang="uk-UA" sz="2000"/>
              <a:t>)</a:t>
            </a:r>
            <a:endParaRPr lang="ru-RU" sz="200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427538" y="3068638"/>
            <a:ext cx="4392934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uk-UA" sz="2000" dirty="0"/>
              <a:t>Функціональне програмування </a:t>
            </a:r>
          </a:p>
          <a:p>
            <a:pPr lvl="1"/>
            <a:r>
              <a:rPr lang="uk-UA" sz="2000" dirty="0"/>
              <a:t>(</a:t>
            </a:r>
            <a:r>
              <a:rPr lang="uk-UA" sz="2000" i="1" dirty="0" err="1"/>
              <a:t>Functional</a:t>
            </a:r>
            <a:r>
              <a:rPr lang="uk-UA" sz="2000" i="1" dirty="0"/>
              <a:t> </a:t>
            </a:r>
            <a:r>
              <a:rPr lang="uk-UA" sz="2000" i="1" dirty="0" err="1"/>
              <a:t>programming</a:t>
            </a:r>
            <a:r>
              <a:rPr lang="uk-UA" sz="2000" dirty="0"/>
              <a:t>) 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827088" y="3068638"/>
            <a:ext cx="2924175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uk-UA" sz="2000"/>
              <a:t>Логічне програмування</a:t>
            </a:r>
          </a:p>
          <a:p>
            <a:r>
              <a:rPr lang="uk-UA" sz="2000"/>
              <a:t>(</a:t>
            </a:r>
            <a:r>
              <a:rPr lang="en-US" sz="2000"/>
              <a:t>logic programming)</a:t>
            </a:r>
            <a:endParaRPr lang="ru-RU" sz="2000"/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 flipH="1">
            <a:off x="2914650" y="2492375"/>
            <a:ext cx="6477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4354513" y="2492375"/>
            <a:ext cx="6492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5645</TotalTime>
  <Words>2097</Words>
  <Application>Microsoft Office PowerPoint</Application>
  <PresentationFormat>Экран (4:3)</PresentationFormat>
  <Paragraphs>352</Paragraphs>
  <Slides>38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Calibri Light</vt:lpstr>
      <vt:lpstr>Tahoma</vt:lpstr>
      <vt:lpstr>Calibri</vt:lpstr>
      <vt:lpstr>Times New Roman</vt:lpstr>
      <vt:lpstr>Wingdings</vt:lpstr>
      <vt:lpstr>Arial</vt:lpstr>
      <vt:lpstr>Tw Cen MT</vt:lpstr>
      <vt:lpstr>Тема Office</vt:lpstr>
      <vt:lpstr>Фотография Photo Editor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tkovalyuk@ukr.net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ДИСТАНЦИОННОГО ОБУЧЕНИ</dc:title>
  <dc:creator>WhiteFox</dc:creator>
  <cp:lastModifiedBy>Tetyana Kovalyuk</cp:lastModifiedBy>
  <cp:revision>448</cp:revision>
  <dcterms:created xsi:type="dcterms:W3CDTF">2007-02-07T08:30:43Z</dcterms:created>
  <dcterms:modified xsi:type="dcterms:W3CDTF">2019-09-05T22:49:37Z</dcterms:modified>
</cp:coreProperties>
</file>