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24E7-03E9-4779-A0F6-C5113C648D9B}" type="datetimeFigureOut">
              <a:rPr lang="uk-UA" smtClean="0"/>
              <a:t>04.10.2021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CD150-8D31-4FBA-98DA-33A7C0188B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495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3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6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9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3689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961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3891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9643" y="6569242"/>
            <a:ext cx="842356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25367" y="692697"/>
            <a:ext cx="12192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90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9643" y="6569242"/>
            <a:ext cx="842356" cy="288758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 smtClean="0">
                <a:solidFill>
                  <a:prstClr val="black"/>
                </a:solidFill>
              </a:rPr>
              <a:t>/43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25367" y="692697"/>
            <a:ext cx="12192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60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90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20304" y="888522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3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white"/>
                </a:solidFill>
              </a:rPr>
              <a:t>Т.В. </a:t>
            </a:r>
            <a:r>
              <a:rPr lang="uk-UA" dirty="0" err="1" smtClean="0">
                <a:solidFill>
                  <a:prstClr val="white"/>
                </a:solidFill>
              </a:rPr>
              <a:t>Ковалюк</a:t>
            </a:r>
            <a:r>
              <a:rPr lang="uk-UA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white"/>
                </a:solidFill>
              </a:rPr>
              <a:t>ім</a:t>
            </a:r>
            <a:r>
              <a:rPr lang="uk-UA" dirty="0" smtClean="0">
                <a:solidFill>
                  <a:prstClr val="white"/>
                </a:solidFill>
              </a:rPr>
              <a:t> </a:t>
            </a:r>
            <a:r>
              <a:rPr lang="uk-UA" dirty="0" err="1" smtClean="0">
                <a:solidFill>
                  <a:prstClr val="white"/>
                </a:solidFill>
              </a:rPr>
              <a:t>Т.Шевченка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0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400" dirty="0" smtClean="0">
                <a:solidFill>
                  <a:prstClr val="black"/>
                </a:solidFill>
              </a:rPr>
              <a:t>Т.В. </a:t>
            </a:r>
            <a:r>
              <a:rPr lang="uk-UA" sz="1400" dirty="0" err="1" smtClean="0">
                <a:solidFill>
                  <a:prstClr val="black"/>
                </a:solidFill>
              </a:rPr>
              <a:t>Ковалюк</a:t>
            </a:r>
            <a:r>
              <a:rPr lang="uk-UA" sz="14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1400" dirty="0" err="1" smtClean="0">
                <a:solidFill>
                  <a:prstClr val="black"/>
                </a:solidFill>
              </a:rPr>
              <a:t>ім</a:t>
            </a:r>
            <a:r>
              <a:rPr lang="uk-UA" sz="1400" dirty="0" smtClean="0">
                <a:solidFill>
                  <a:prstClr val="black"/>
                </a:solidFill>
              </a:rPr>
              <a:t> Т. Шевченка</a:t>
            </a:r>
            <a:endParaRPr lang="ru-RU" sz="1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4552" y="6551552"/>
            <a:ext cx="1090685" cy="259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438042"/>
            <a:ext cx="12234479" cy="1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526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409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23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749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30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9366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475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362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16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0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2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4512" y="6492875"/>
            <a:ext cx="64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en-US" smtClean="0">
                <a:solidFill>
                  <a:prstClr val="black"/>
                </a:solidFill>
                <a:cs typeface="Arial" charset="0"/>
              </a:rPr>
              <a:t>/43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0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4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26.xml"/><Relationship Id="rId4" Type="http://schemas.openxmlformats.org/officeDocument/2006/relationships/slide" Target="slide5.xml"/><Relationship Id="rId9" Type="http://schemas.openxmlformats.org/officeDocument/2006/relationships/slide" Target="slide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player.ru/71381060-Prototipirovanie-programm-na-yazyke-scheme-metodicheskoe-posobie-po-praktikumu.html" TargetMode="External"/><Relationship Id="rId3" Type="http://schemas.openxmlformats.org/officeDocument/2006/relationships/hyperlink" Target="http://www.r6rs.org/final/html/r6rs/r6rs-Z-H-2.html#node_toc_start" TargetMode="External"/><Relationship Id="rId7" Type="http://schemas.openxmlformats.org/officeDocument/2006/relationships/hyperlink" Target="http://blog.ilammy.net/lisp/index.html" TargetMode="External"/><Relationship Id="rId2" Type="http://schemas.openxmlformats.org/officeDocument/2006/relationships/hyperlink" Target="https://github.com/tkovalyuk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scheme.com/tspl4/" TargetMode="External"/><Relationship Id="rId5" Type="http://schemas.openxmlformats.org/officeDocument/2006/relationships/hyperlink" Target="https://www.twirpx.com/file/81061/" TargetMode="External"/><Relationship Id="rId4" Type="http://schemas.openxmlformats.org/officeDocument/2006/relationships/hyperlink" Target="http://www.larcenists.org/Documentation/Documentation0.98/r7rs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su.ru/xmlui/bitstream/handle/nsu/8874/Harrison.pdf;jsessionid=7BDBFCF0EA05BFD026052B868E6DAEDF?sequence=1" TargetMode="External"/><Relationship Id="rId2" Type="http://schemas.openxmlformats.org/officeDocument/2006/relationships/hyperlink" Target="https://docplayer.ru/25937980-Uchebnik-po-haskell-anton-holomyov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lisper.ru/pcl/pcl.pdf" TargetMode="External"/><Relationship Id="rId4" Type="http://schemas.openxmlformats.org/officeDocument/2006/relationships/hyperlink" Target="http://window.edu.ru/resource/684/41684/files/prog_lisp.pdf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ovalyuk/funcprogram" TargetMode="External"/><Relationship Id="rId2" Type="http://schemas.openxmlformats.org/officeDocument/2006/relationships/hyperlink" Target="mailto:tkovalyuk@ukr.net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jpeg"/><Relationship Id="rId4" Type="http://schemas.openxmlformats.org/officeDocument/2006/relationships/hyperlink" Target="https://github.com/tkovalyuk/functional-progra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426"/>
            <a:ext cx="12192000" cy="6858000"/>
          </a:xfrm>
          <a:prstGeom prst="rect">
            <a:avLst/>
          </a:prstGeom>
        </p:spPr>
      </p:pic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2044017" y="908721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498" y="3866554"/>
            <a:ext cx="8892480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Тетяна</a:t>
            </a: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32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Володимирівна</a:t>
            </a:r>
            <a:endParaRPr lang="ru-RU" sz="32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к.т.н.,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tkovalyuk@u</a:t>
            </a:r>
            <a:r>
              <a:rPr lang="en-US" sz="2400" b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kr.net</a:t>
            </a:r>
            <a:endParaRPr lang="uk-UA" sz="24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prstClr val="white"/>
                </a:solidFill>
                <a:latin typeface="Arial" charset="0"/>
                <a:cs typeface="Arial" charset="0"/>
              </a:rPr>
              <a:t>https://github.com/tkovalyuk/functional program</a:t>
            </a:r>
            <a:endParaRPr lang="ru-RU" sz="24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803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1" y="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Лінійні рекурсія і ітерація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951984" y="3111931"/>
            <a:ext cx="6019800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(factorial 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fact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-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iter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1 1 n))</a:t>
            </a:r>
            <a:endParaRPr lang="uk-UA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fact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-</a:t>
            </a:r>
            <a:r>
              <a:rPr lang="en-US" sz="22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iter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Arial" charset="0"/>
                <a:cs typeface="Arial" charset="0"/>
              </a:rPr>
              <a:t>product</a:t>
            </a:r>
            <a:r>
              <a:rPr lang="uk-UA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Arial" charset="0"/>
                <a:cs typeface="Arial" charset="0"/>
              </a:rPr>
              <a:t>counter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Arial" charset="0"/>
                <a:cs typeface="Arial" charset="0"/>
              </a:rPr>
              <a:t>max</a:t>
            </a:r>
            <a:r>
              <a:rPr lang="uk-UA" sz="22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  <a:r>
              <a:rPr lang="en-US" sz="2200" dirty="0">
                <a:solidFill>
                  <a:srgbClr val="C00000"/>
                </a:solidFill>
                <a:latin typeface="Arial" charset="0"/>
                <a:cs typeface="Arial" charset="0"/>
              </a:rPr>
              <a:t>count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(if (&gt; counter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max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-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count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product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fact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-</a:t>
            </a:r>
            <a:r>
              <a:rPr lang="en-US" sz="22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iter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(* counter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product)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(+ counter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max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-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count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)))</a:t>
            </a:r>
            <a:endParaRPr lang="uk-UA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0190" y="881000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Якщо описати це обчислення через лічильник і  добуток, які  з кожним кроком одночасно змінюються згідно з правилом: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добуток = лічильник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  <a:sym typeface="Symbol" panose="05050102010706020507" pitchFamily="18" charset="2"/>
              </a:rPr>
              <a:t>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добуток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лічильник = </a:t>
            </a:r>
            <a:r>
              <a:rPr lang="uk-UA" sz="20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лічильник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+ 1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додавши умову, що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n! -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це значення добутку в той момент, коли лічильник стає більше, ніж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,</a:t>
            </a:r>
            <a:endParaRPr lang="en-US" sz="2000" b="1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можна записати  процедуру обчислення факторіала так: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7658059" y="3806180"/>
            <a:ext cx="3253899" cy="480060"/>
            <a:chOff x="5376547" y="3835957"/>
            <a:chExt cx="3253899" cy="480060"/>
          </a:xfrm>
        </p:grpSpPr>
        <p:cxnSp>
          <p:nvCxnSpPr>
            <p:cNvPr id="6" name="Прямая со стрелкой 5"/>
            <p:cNvCxnSpPr/>
            <p:nvPr/>
          </p:nvCxnSpPr>
          <p:spPr>
            <a:xfrm>
              <a:off x="5376547" y="3835957"/>
              <a:ext cx="949643" cy="4800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>
              <a:off x="5554665" y="3835957"/>
              <a:ext cx="1786890" cy="4800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5848307" y="3858211"/>
              <a:ext cx="2782139" cy="4120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1384" y="3645024"/>
            <a:ext cx="4608512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(factorial 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(if (= n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0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  <a:endParaRPr lang="en-US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(* n (factorial (- n 1)))))</a:t>
            </a:r>
            <a:endParaRPr lang="uk-UA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055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36" y="1108144"/>
            <a:ext cx="1195332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Цей процес не росте і не стискається.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На кожному кроці при будь-якому значенні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необхідно пам'ятати лише поточні значення змінних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counter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max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-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count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Такий процес називається 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ітеративним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iterative process).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У загальному випадку, </a:t>
            </a:r>
            <a:r>
              <a:rPr lang="uk-UA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ітеративний процес - це такий процес, </a:t>
            </a:r>
          </a:p>
          <a:p>
            <a:pPr marL="914400" lvl="1" indent="-457200" fontAlgn="base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стан якого можна описати кінцевою кількістю змінних стану (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state variables)</a:t>
            </a:r>
            <a:endParaRPr lang="uk-UA" sz="22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914400" lvl="1" indent="-457200" fontAlgn="base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заздалегідь заданим правилом, що визначає, як ці змінні стану змінюються від кроку до кроку, </a:t>
            </a:r>
          </a:p>
          <a:p>
            <a:pPr marL="914400" lvl="1" indent="-457200" fontAlgn="base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(можливо) тест на завершення, який визначає умови, за яких процес повинен закінчити роботу.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При обчисленні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n!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кількість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кроків </a:t>
            </a:r>
            <a:r>
              <a:rPr lang="uk-UA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лінійно</a:t>
            </a:r>
            <a:r>
              <a:rPr lang="uk-UA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зростає з ростом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sz="22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Такий процес називається 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лінійно ітеративним процесом (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linear iterative process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Лінійно-ітеративний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процес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обчислень</a:t>
            </a:r>
            <a:endParaRPr lang="uk-UA" sz="36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11157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795053"/>
            <a:ext cx="4819650" cy="367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Лінійно-ітеративний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процес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обчислення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для 6!</a:t>
            </a:r>
            <a:endParaRPr lang="uk-UA" sz="36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64514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4" y="1123950"/>
            <a:ext cx="1200065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Більшість реалізацій звичайних мов (включаючи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процедурний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С++) побудовані так, що інтерпретація рекурсивної процедури поглинає обсяг пам'яті, лінійно зростаючий пропорційно кількості викликів процедури, навіть якщо процес, що описаний, ітеративний.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Як наслідок, ці мови здатні описувати ітеративні процеси тільки за допомогою спеціальних 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циклічних конструкцій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на зразок </a:t>
            </a: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do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,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for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while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Реалізація 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Scheme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вільна від цього недоліку. Вона буде виконувати ітеративний процес, використовуючи 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фіксований обсяг пам'яті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, навіть якщо він описується рекурсивної процедурою. Така властивість реалізації мови називається 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підтримкою хвостової рекурсії (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tail recursion). </a:t>
            </a:r>
            <a:endParaRPr lang="uk-UA" sz="2200" b="1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Якщо реалізація мови підтримує хвостову рекурсію, то ітерацію можна виразити за допомогою звичайного механізму виклику функцій.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Особливості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реалізації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рекурсій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	</a:t>
            </a:r>
            <a:endParaRPr lang="uk-UA" sz="36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39662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4" y="933451"/>
            <a:ext cx="120006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Існує ще одна схема обчислень, яка називається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деревоподібна рекурсія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tree recursion). </a:t>
            </a:r>
            <a:endParaRPr lang="uk-UA" sz="2000" b="1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Як приклад розглянемо обчислення послідовності чисел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Фібоначчі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в якій кожне число є сумою двох попередніх: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0, 1, 1, 2, 3, 5, 8, 13, 21,. . .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Рекурентне означення для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чисел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Фібоначчі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можна сформулювати так: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4393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Деревоподібна</a:t>
            </a: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рекурсія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49" y="2872444"/>
            <a:ext cx="7810502" cy="134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03712" y="4231673"/>
            <a:ext cx="45720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(fib 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cond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((= n 0) 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((= n 1)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(else (+ (fib (- n 1))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(fib (- n 2))))))</a:t>
            </a:r>
            <a:endParaRPr lang="uk-UA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19400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4449"/>
            <a:ext cx="5962651" cy="541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834449"/>
            <a:ext cx="64560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Розглянемо схему цього обчислення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Щоб обчислити (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fib 5),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спочатку обчислюємо (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fib 4)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(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fib 3). 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Щоб обчислити (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fib 4),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обчислюємо (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fib 3)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(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Fib 2). 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Загалом, виходить процес схожий на дерево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Деревоподібна рекурсія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336" y="3284984"/>
            <a:ext cx="5303911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У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загальному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випадку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число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кроків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,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необхідних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деревовидно-рекурсивним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процесам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,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пропорційно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числу вершин дерева, а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необхідний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обсяг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пам'яті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пропорційний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максимальній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глибині</a:t>
            </a:r>
            <a:r>
              <a:rPr lang="ru-RU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дерева.</a:t>
            </a:r>
            <a:endParaRPr lang="uk-UA" sz="22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7811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09651"/>
            <a:ext cx="12288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Для отримання чисел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Фібоначчі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ми можемо сформулювати 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ітеративний процес.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Для цього використовуємо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пару цілих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a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яким на початку даються значення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Fib (1) = 1 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і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Fib (0) = 0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на кожному кроці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застосовуємо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одночасну трансформацію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a ← a + b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Після того, як виконана ця трансформація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разів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,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в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будуть відповідно рівні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Fib (n + 1) 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і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Fib (n). 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Таким чином, можна </a:t>
            </a:r>
            <a:r>
              <a:rPr lang="uk-UA" sz="2000" b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ітеративно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обчислювати числа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Фібоначчі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за допомогою процедури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Ітеративна процедура обчислення чисел </a:t>
            </a:r>
            <a:r>
              <a:rPr lang="uk-UA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Фібоначчі</a:t>
            </a:r>
            <a:endParaRPr lang="uk-UA" sz="36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3789040"/>
            <a:ext cx="5372100" cy="24622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(fib 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(fib-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iter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1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0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n))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(fib-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iter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a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b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count)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(if (= count 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(fib-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iter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(+ a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b)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(- count 1))))</a:t>
            </a:r>
            <a:endParaRPr lang="uk-UA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62629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9336" y="933451"/>
            <a:ext cx="120726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Розглянемо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задачу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зведення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числа в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степінь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Для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цього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потрібна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процедура, яка,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прийнявши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в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якості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аргументу основу </a:t>
            </a:r>
            <a:r>
              <a:rPr lang="ru-RU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b 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додатне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ціле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степеня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n,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повертає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ru-RU" sz="2200" b="1" baseline="30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Один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із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способів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отримати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–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використати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рекурсивне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визначення</a:t>
            </a:r>
            <a:endParaRPr lang="ru-RU" sz="22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= b 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  <a:sym typeface="Symbol" panose="05050102010706020507" pitchFamily="18" charset="2"/>
              </a:rPr>
              <a:t>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ru-RU" sz="2200" baseline="30000" dirty="0">
                <a:solidFill>
                  <a:srgbClr val="0000CC"/>
                </a:solidFill>
                <a:latin typeface="Arial" charset="0"/>
                <a:cs typeface="Arial" charset="0"/>
              </a:rPr>
              <a:t>n-1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ru-RU" sz="2200" baseline="30000" dirty="0">
                <a:solidFill>
                  <a:srgbClr val="0000CC"/>
                </a:solidFill>
                <a:latin typeface="Arial" charset="0"/>
                <a:cs typeface="Arial" charset="0"/>
              </a:rPr>
              <a:t>0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яке 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переводиться 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в процедуру:</a:t>
            </a:r>
            <a:endParaRPr lang="uk-UA" sz="2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рекурсії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.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Зведення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в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степінь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рекурсивно</a:t>
            </a:r>
            <a:endParaRPr lang="ru-RU" sz="36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10000" y="3729217"/>
            <a:ext cx="457200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expt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b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(if (= n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</a:t>
            </a:r>
            <a:r>
              <a:rPr lang="pt-BR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(* b (expt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pt-BR" sz="2200" dirty="0">
                <a:solidFill>
                  <a:srgbClr val="0000CC"/>
                </a:solidFill>
                <a:latin typeface="Arial" charset="0"/>
                <a:cs typeface="Arial" charset="0"/>
              </a:rPr>
              <a:t>b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pt-BR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(-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pt-BR" sz="2200" dirty="0">
                <a:solidFill>
                  <a:srgbClr val="0000CC"/>
                </a:solidFill>
                <a:latin typeface="Arial" charset="0"/>
                <a:cs typeface="Arial" charset="0"/>
              </a:rPr>
              <a:t>n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pt-BR" sz="2200" dirty="0">
                <a:solidFill>
                  <a:srgbClr val="0000CC"/>
                </a:solidFill>
                <a:latin typeface="Arial" charset="0"/>
                <a:cs typeface="Arial" charset="0"/>
              </a:rPr>
              <a:t>1)))))</a:t>
            </a:r>
            <a:endParaRPr lang="uk-UA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03226" y="5518001"/>
            <a:ext cx="8953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Це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лінійно рекурсивний процес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що вимагає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О(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n)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кроків і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O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n)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пам'яті. 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5159896" y="3395664"/>
            <a:ext cx="1440160" cy="393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00057" y="3359498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 err="1">
                <a:solidFill>
                  <a:prstClr val="black"/>
                </a:solidFill>
                <a:latin typeface="Arial" charset="0"/>
                <a:cs typeface="Arial" charset="0"/>
              </a:rPr>
              <a:t>Ім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’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я функції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17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41687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33700" y="1428750"/>
            <a:ext cx="5448300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expt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(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expt-iter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n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1))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expt-iter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b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counter product)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(if (= counter 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product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(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expt-iter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(- counter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(* b product))))</a:t>
            </a:r>
            <a:endParaRPr lang="uk-UA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Зведення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в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степінь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ітеративно</a:t>
            </a:r>
            <a:endParaRPr lang="ru-RU" sz="36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71650" y="939820"/>
            <a:ext cx="8648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Можна сформулювати 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еквівалентну </a:t>
            </a:r>
            <a:r>
              <a:rPr lang="uk-UA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лінійну ітерацію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25161" y="4797152"/>
            <a:ext cx="6065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Ця 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версія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потребує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О(n)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кроків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та  О(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n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) 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пам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’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яті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57686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0" y="150935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= (</a:t>
            </a:r>
            <a:r>
              <a:rPr lang="ru-RU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ru-RU" sz="2200" baseline="30000" dirty="0">
                <a:solidFill>
                  <a:srgbClr val="0000CC"/>
                </a:solidFill>
                <a:latin typeface="Arial" charset="0"/>
                <a:cs typeface="Arial" charset="0"/>
              </a:rPr>
              <a:t>/2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  <a:r>
              <a:rPr lang="ru-RU" sz="2200" baseline="30000" dirty="0">
                <a:solidFill>
                  <a:srgbClr val="0000CC"/>
                </a:solidFill>
                <a:latin typeface="Arial" charset="0"/>
                <a:cs typeface="Arial" charset="0"/>
              </a:rPr>
              <a:t>2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якщо</a:t>
            </a: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n парне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sz="2200" baseline="30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= b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  <a:sym typeface="Symbol" panose="05050102010706020507" pitchFamily="18" charset="2"/>
              </a:rPr>
              <a:t>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sz="2200" baseline="30000" dirty="0">
                <a:solidFill>
                  <a:srgbClr val="0000CC"/>
                </a:solidFill>
                <a:latin typeface="Arial" charset="0"/>
                <a:cs typeface="Arial" charset="0"/>
              </a:rPr>
              <a:t>n−1 </a:t>
            </a:r>
            <a:r>
              <a:rPr lang="uk-UA" sz="2200" baseline="30000" dirty="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якщо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n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непарне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Зведення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в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степінь</a:t>
            </a:r>
            <a:endParaRPr lang="ru-RU" sz="36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657600" y="901185"/>
            <a:ext cx="4591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Враховуючи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правило:</a:t>
            </a:r>
            <a:endParaRPr lang="uk-UA" sz="2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4725" y="2438809"/>
            <a:ext cx="4958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отримати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процедуру:</a:t>
            </a:r>
            <a:endParaRPr lang="uk-UA" sz="2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4600" y="3126940"/>
            <a:ext cx="622935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(fast-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expt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b 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cond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((= n 0)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((even? n) (square (fast-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expt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b (/ n 2))))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(else (* b (fast-</a:t>
            </a:r>
            <a:r>
              <a:rPr lang="en-US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expt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b (- n 1))))))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466067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де </a:t>
            </a:r>
            <a:r>
              <a:rPr lang="ru-RU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предикат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, 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що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перевіряє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ціле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число на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парність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визначений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через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елементарну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процедуру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remainder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– остача від ділення двох чисел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  <a:endParaRPr lang="en-US" sz="22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76700" y="5451256"/>
            <a:ext cx="379095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define (even? 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(= (remainder n 2) 0))</a:t>
            </a:r>
            <a:endParaRPr lang="uk-UA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371850" y="1509356"/>
            <a:ext cx="285750" cy="833735"/>
          </a:xfrm>
          <a:prstGeom prst="leftBrac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uk-UA" sz="3200">
              <a:solidFill>
                <a:prstClr val="black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35232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1775520" y="1556792"/>
            <a:ext cx="8712968" cy="216024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Лінійні та рекурсивні процеси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обчислення в </a:t>
            </a:r>
            <a:r>
              <a:rPr lang="en-US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SCHEME</a:t>
            </a:r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/</a:t>
            </a:r>
            <a:r>
              <a:rPr lang="en-US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Lisp/…</a:t>
            </a:r>
            <a:r>
              <a:rPr lang="ru-RU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59375" y="0"/>
            <a:ext cx="22733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k-UA" sz="4000" b="1" dirty="0" smtClean="0">
                <a:solidFill>
                  <a:prstClr val="white"/>
                </a:solidFill>
              </a:rPr>
              <a:t>Лекція 3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52" y="4581128"/>
            <a:ext cx="1445236" cy="14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74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21246"/>
            <a:ext cx="12155236" cy="58631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За визначенням, найбільший спільний дільник (НСД) двох цілих чисел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-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це найбільше ціле число, на яке і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діляться без залишку.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Наприклад, НСД 16 і 28 дорівнює 4.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Існує 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алгоритм Евкліда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який заснований на тому, що якщо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є 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залишок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від ділення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a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на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то загальні дільники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b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в точності ті самі,  що і загальні дільники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Таким чином, 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можна скористатися рівнянням</a:t>
            </a: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НСД (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a, b) = 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НСД (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b, r)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щоб послідовно звести задачу знаходження НСД до задачі знаходження НСД все менших і менших пар цілих чисел.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Наприклад,</a:t>
            </a: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НСД (206, 40) = </a:t>
            </a:r>
            <a:r>
              <a:rPr lang="uk-UA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НСД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(40, 6)</a:t>
            </a: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= НСД (6, 4)</a:t>
            </a: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= НСД (4, 2)</a:t>
            </a: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= НСД (2, 0)</a:t>
            </a: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= 2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зводить НСД (206, 40) до НСД (2, 0), що дорівнює двом.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335" y="14101"/>
            <a:ext cx="12035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 рекурсії. Знаходження найбільшого спільного дільника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7248128" y="2348880"/>
            <a:ext cx="648072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231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14101"/>
            <a:ext cx="12155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 рекурсії. Знаходження найбільшого спільного дільника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28850" y="1143001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Алгоритм Евклида у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вигляді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Scheme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endParaRPr lang="ru-RU" sz="2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71900" y="1701325"/>
            <a:ext cx="4628356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(nod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(if (= b 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(nod b (remainder a b))))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344" y="3645024"/>
            <a:ext cx="11963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породжує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ітеративний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процес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кількість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кроків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якого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росте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пропорційно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логарифму чисел-аргументів.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75391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571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λ</a:t>
            </a: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- форма (</a:t>
            </a:r>
            <a:r>
              <a:rPr lang="en-US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lambda</a:t>
            </a: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336" y="923628"/>
            <a:ext cx="120359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Процедури можна визначити формою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lambda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За словом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lambda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слідує список аргументів, після нього - послідовність виразів, які описують власне обчислення (тіло) функції.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9336" y="2492896"/>
            <a:ext cx="1195332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У загальному випадку, </a:t>
            </a:r>
            <a:r>
              <a:rPr lang="uk-UA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lambda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використовується для створення процедур так само, як </a:t>
            </a:r>
            <a:r>
              <a:rPr lang="uk-UA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define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тільки 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ніякого імені для процедури не вказується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l</a:t>
            </a:r>
            <a:r>
              <a:rPr lang="uk-UA" sz="22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ambda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 (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&lt;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формальні-параметри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) 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&lt;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т</a:t>
            </a:r>
            <a:r>
              <a:rPr lang="en-US" sz="22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i</a:t>
            </a:r>
            <a:r>
              <a:rPr lang="uk-UA" sz="22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ло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Виходить так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а с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ама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повноцінна процедура, як і за допомогою </a:t>
            </a:r>
            <a:r>
              <a:rPr lang="uk-UA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define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Єдина різниця полягає в тому, що вона 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не пов'язана з жодним ім'ям в оточенні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22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01209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571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λ</a:t>
            </a: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- форма (</a:t>
            </a:r>
            <a:r>
              <a:rPr lang="en-US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lambda</a:t>
            </a: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68559" y="1081485"/>
            <a:ext cx="85915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l</a:t>
            </a:r>
            <a:r>
              <a:rPr lang="uk-UA" sz="22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ambda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 (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&lt;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формальні-параметри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) 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&lt;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т</a:t>
            </a:r>
            <a:r>
              <a:rPr lang="en-US" sz="22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i</a:t>
            </a:r>
            <a:r>
              <a:rPr lang="uk-UA" sz="22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ло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00226" y="1741439"/>
            <a:ext cx="82391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Насправді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uk-UA" sz="20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define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(plus4 x) (+ </a:t>
            </a:r>
            <a:r>
              <a:rPr lang="uk-UA" sz="20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x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4))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еквівалентно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uk-UA" sz="20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define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plus4 (</a:t>
            </a:r>
            <a:r>
              <a:rPr lang="uk-UA" sz="20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lambda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(x) (+ </a:t>
            </a:r>
            <a:r>
              <a:rPr lang="uk-UA" sz="20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x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4)))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19350" y="3131463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Можна читати </a:t>
            </a:r>
            <a:r>
              <a:rPr lang="uk-UA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вираз </a:t>
            </a:r>
            <a:r>
              <a:rPr lang="uk-UA" sz="2000" b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lambda</a:t>
            </a:r>
            <a:r>
              <a:rPr lang="uk-UA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так: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85430" y="4005065"/>
            <a:ext cx="7668715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lambda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  (x)                         (  +          x             4))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    ↑               ↑                            ↑             ↑            ↑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 від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аргумента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x, яка додає        x     до     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44617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571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λ</a:t>
            </a: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- форма (</a:t>
            </a:r>
            <a:r>
              <a:rPr lang="en-US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lambda</a:t>
            </a: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10503" y="2197893"/>
            <a:ext cx="26289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(lambda (x) 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pt-BR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(/ 1.0 (* x (+ x 2))))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16678" y="3360717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Тогда процедуру 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pi-sum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описати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без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допоміжних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9900" y="4015953"/>
            <a:ext cx="617220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(pi-sum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pt-BR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(sum (lambda (x) 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pt-BR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(/ 1.0 (* x (+ x 2))))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(lambda (x) (+ x 4))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b))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5360" y="1144997"/>
            <a:ext cx="7239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Приклад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яка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повертає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свій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аргумент плюс 4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574818" y="1170451"/>
            <a:ext cx="266458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(lambda (x) 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(+ x 4))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9376" y="2044006"/>
            <a:ext cx="6120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Приклад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яка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обчислює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число,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зворотне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добутку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аргумента і аргумента плюс 2 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24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45046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71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λ</a:t>
            </a: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- форма (</a:t>
            </a:r>
            <a:r>
              <a:rPr lang="en-US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lambda</a:t>
            </a:r>
            <a:r>
              <a:rPr lang="uk-UA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1710177"/>
            <a:ext cx="7056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допомогою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lambda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записати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процедуру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integral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не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визначаючи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допоміжну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процедуру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add-dx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1478" y="1678064"/>
            <a:ext cx="353184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(integral f a b dx)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(* (sum 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(+ a (/ dx 2.0))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(lambda (x) (+ x dx))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dx))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359" y="3800386"/>
            <a:ext cx="118198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Подібно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будь-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якому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значенням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якого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є процедура,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lambda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використовувати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як 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оператор в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комбінації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наприклад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9696" y="4874933"/>
            <a:ext cx="593670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((lambda (x y z) (+ x y (square z))) 1 2 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12</a:t>
            </a:r>
            <a:endParaRPr lang="uk-UA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25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36922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Створення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локальних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змінних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за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допомогою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форми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let</a:t>
            </a:r>
            <a:endParaRPr lang="uk-UA" sz="32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428" y="1131024"/>
            <a:ext cx="12144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Ще одне застосування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lambda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полягає у введенні </a:t>
            </a:r>
            <a:r>
              <a:rPr lang="uk-UA" sz="2000" dirty="0">
                <a:solidFill>
                  <a:srgbClr val="FF0000"/>
                </a:solidFill>
                <a:latin typeface="Arial" charset="0"/>
                <a:cs typeface="Arial" charset="0"/>
              </a:rPr>
              <a:t>локальних змінних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Часто в процедурі бувають потрібні 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локальні змінні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крім тих, що пов'язані формальними параметрами. Наприклад, треба обчислити функцію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38425" y="2150247"/>
            <a:ext cx="7067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solidFill>
                  <a:srgbClr val="0000CC"/>
                </a:solidFill>
                <a:latin typeface="Arial" charset="0"/>
                <a:cs typeface="Arial" charset="0"/>
              </a:rPr>
              <a:t>f(x, y) = x(</a:t>
            </a:r>
            <a:r>
              <a:rPr lang="es-E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1 + xy)</a:t>
            </a:r>
            <a:r>
              <a:rPr lang="es-ES" sz="2400" baseline="30000" dirty="0">
                <a:solidFill>
                  <a:srgbClr val="0000CC"/>
                </a:solidFill>
                <a:latin typeface="Arial" charset="0"/>
                <a:cs typeface="Arial" charset="0"/>
              </a:rPr>
              <a:t>3</a:t>
            </a:r>
            <a:r>
              <a:rPr lang="es-E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s-ES" sz="2400" dirty="0">
                <a:solidFill>
                  <a:srgbClr val="0000CC"/>
                </a:solidFill>
                <a:latin typeface="Arial" charset="0"/>
                <a:cs typeface="Arial" charset="0"/>
              </a:rPr>
              <a:t>+ y(</a:t>
            </a:r>
            <a:r>
              <a:rPr lang="es-ES" sz="2400" dirty="0">
                <a:solidFill>
                  <a:srgbClr val="00B050"/>
                </a:solidFill>
                <a:latin typeface="Arial" charset="0"/>
                <a:cs typeface="Arial" charset="0"/>
              </a:rPr>
              <a:t>1 − y</a:t>
            </a:r>
            <a:r>
              <a:rPr lang="es-ES" sz="2400" dirty="0">
                <a:solidFill>
                  <a:srgbClr val="0000CC"/>
                </a:solidFill>
                <a:latin typeface="Arial" charset="0"/>
                <a:cs typeface="Arial" charset="0"/>
              </a:rPr>
              <a:t>) + (</a:t>
            </a:r>
            <a:r>
              <a:rPr lang="es-E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1 + xy</a:t>
            </a:r>
            <a:r>
              <a:rPr lang="es-ES" sz="2400" dirty="0">
                <a:solidFill>
                  <a:srgbClr val="0000CC"/>
                </a:solidFill>
                <a:latin typeface="Arial" charset="0"/>
                <a:cs typeface="Arial" charset="0"/>
              </a:rPr>
              <a:t>)(</a:t>
            </a:r>
            <a:r>
              <a:rPr lang="es-ES" sz="2400" dirty="0">
                <a:solidFill>
                  <a:srgbClr val="00B050"/>
                </a:solidFill>
                <a:latin typeface="Arial" charset="0"/>
                <a:cs typeface="Arial" charset="0"/>
              </a:rPr>
              <a:t>1 − y</a:t>
            </a:r>
            <a:r>
              <a:rPr lang="es-ES" sz="24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  <a:endParaRPr lang="uk-UA" sz="24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28775" y="2558359"/>
            <a:ext cx="6610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яку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також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виразити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як: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8500" y="2961889"/>
            <a:ext cx="3390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a =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1 + 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xy</a:t>
            </a:r>
            <a:endParaRPr lang="en-US" sz="2000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b = </a:t>
            </a:r>
            <a:r>
              <a:rPr lang="en-US" sz="2000" dirty="0">
                <a:solidFill>
                  <a:srgbClr val="00B050"/>
                </a:solidFill>
                <a:latin typeface="Arial" charset="0"/>
                <a:cs typeface="Arial" charset="0"/>
              </a:rPr>
              <a:t>1 − 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f(x, y) = x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a</a:t>
            </a:r>
            <a:r>
              <a:rPr lang="en-US" sz="2000" baseline="30000" dirty="0">
                <a:solidFill>
                  <a:srgbClr val="0000CC"/>
                </a:solidFill>
                <a:latin typeface="Arial" charset="0"/>
                <a:cs typeface="Arial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+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y</a:t>
            </a:r>
            <a:r>
              <a:rPr lang="en-US" sz="2000" dirty="0" err="1">
                <a:solidFill>
                  <a:srgbClr val="00B050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+ 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a</a:t>
            </a:r>
            <a:r>
              <a:rPr lang="en-US" sz="2000" dirty="0" err="1">
                <a:solidFill>
                  <a:srgbClr val="00B050"/>
                </a:solidFill>
                <a:latin typeface="Arial" charset="0"/>
                <a:cs typeface="Arial" charset="0"/>
              </a:rPr>
              <a:t>b</a:t>
            </a:r>
            <a:endParaRPr lang="uk-UA" sz="2000" dirty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3352" y="4322712"/>
            <a:ext cx="72008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Для обчислення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хотілося б мати як локальні змінні не тільки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y,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а й імена для проміжних результатів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Можна зробити це за допомогою допоміжної процедури, яка пов'язує локальні змінні: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962900" y="3861048"/>
            <a:ext cx="3486150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 x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(f-helper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(+ (* x (square a))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(* y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(* a b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(f-helper (+ 1 (* x y))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(- 1 y)))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26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033758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1344" y="1340768"/>
            <a:ext cx="6768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Безіменну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процедуру для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зв'язування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локальних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змінних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записати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через </a:t>
            </a:r>
            <a:r>
              <a:rPr lang="ru-RU" sz="2000" b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lambda-вираз</a:t>
            </a:r>
            <a:r>
              <a:rPr lang="ru-RU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цьому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тіло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f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виявляється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просто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викликом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цієї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414701" y="1129497"/>
            <a:ext cx="3217538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 x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((lambda (a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(+ (* x (square a))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(* y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(* a b)))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(+ 1 (* x y))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(- 1 y)))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344" y="3861048"/>
            <a:ext cx="6552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Така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конструкція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настільки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корисна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що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є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особлива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форма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під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назвою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let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яка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робить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її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більш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зручною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використанням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let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процедуру </a:t>
            </a:r>
            <a:r>
              <a:rPr lang="ru-RU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f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записати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так: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414701" y="3724782"/>
            <a:ext cx="321945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 x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(let ((a (+ 1 (* x y)))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(b (- 1 y)))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(+ (* x (square a))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(* y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(* a b))))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Створення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локальних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змінних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за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допомогою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форми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let</a:t>
            </a:r>
            <a:endParaRPr lang="uk-UA" sz="32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27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377464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1544" y="1085708"/>
            <a:ext cx="4324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Загальна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форма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з  </a:t>
            </a:r>
            <a:r>
              <a:rPr lang="ru-RU" sz="20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let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така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9696" y="1682044"/>
            <a:ext cx="4572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(let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((&lt;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змінна1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вираз1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&gt;)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змінна2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вираз2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змінна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вираз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т</a:t>
            </a:r>
            <a:r>
              <a:rPr lang="en-US" sz="2000" i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i</a:t>
            </a:r>
            <a:r>
              <a:rPr lang="uk-UA" sz="2000" i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ло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76600" y="3509487"/>
            <a:ext cx="69958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Це можна розуміти так: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Нехай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змінна</a:t>
            </a:r>
            <a:r>
              <a:rPr lang="ru-RU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&gt;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 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має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&lt;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в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ираз</a:t>
            </a:r>
            <a:r>
              <a:rPr lang="ru-RU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&gt;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i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endParaRPr lang="uk-UA" sz="2000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           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змінна</a:t>
            </a:r>
            <a:r>
              <a:rPr lang="ru-RU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2</a:t>
            </a: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&gt;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має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&lt;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в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ираз </a:t>
            </a:r>
            <a:r>
              <a:rPr lang="ru-RU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2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i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змінна</a:t>
            </a:r>
            <a:r>
              <a:rPr lang="ru-RU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&gt;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має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&lt;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в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ираз </a:t>
            </a:r>
            <a:r>
              <a:rPr lang="ru-RU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n</a:t>
            </a: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&gt;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в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&lt;</a:t>
            </a:r>
            <a:r>
              <a:rPr lang="ru-RU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т</a:t>
            </a:r>
            <a:r>
              <a:rPr lang="uk-UA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і</a:t>
            </a:r>
            <a:r>
              <a:rPr lang="ru-RU" sz="2000" i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лі</a:t>
            </a: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&gt;</a:t>
            </a:r>
            <a:endParaRPr lang="ru-RU" sz="20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Створення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локальних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змінних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за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допомогою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форми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let</a:t>
            </a:r>
            <a:endParaRPr lang="uk-UA" sz="32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28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7305786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0476" y="1076183"/>
            <a:ext cx="1040464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Перша частина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let-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висловлювання є список пар виду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ім'я-значення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Коли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let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обчислюється, кожне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ім'я пов'язується зі значенням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відповідного виразу.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Потім обчислюється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тіло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let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причому ці імена пов'язані як локальні змінні.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Відбувається це так: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вираз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let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інтерпретується як альтернативна форма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для:</a:t>
            </a:r>
            <a:endParaRPr lang="uk-UA" sz="20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1140" y="2800831"/>
            <a:ext cx="45720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((lambda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змінна1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...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змінна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т</a:t>
            </a:r>
            <a:r>
              <a:rPr lang="en-US" sz="2000" i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i</a:t>
            </a:r>
            <a:r>
              <a:rPr lang="uk-UA" sz="2000" i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ло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вираз1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... &lt;</a:t>
            </a:r>
            <a:r>
              <a:rPr lang="uk-UA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вираз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000" i="1" dirty="0">
                <a:solidFill>
                  <a:srgbClr val="0000CC"/>
                </a:solidFill>
                <a:latin typeface="Arial" charset="0"/>
                <a:cs typeface="Arial" charset="0"/>
              </a:rPr>
              <a:t>&gt;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4437112"/>
            <a:ext cx="9549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Отже, вираз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let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-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всього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лише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синтаксична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форма для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виклику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lambda</a:t>
            </a:r>
            <a:endParaRPr lang="uk-UA" sz="20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4440" y="5229200"/>
            <a:ext cx="4838700" cy="400110"/>
          </a:xfrm>
          <a:prstGeom prst="rect">
            <a:avLst/>
          </a:prstGeom>
          <a:ln>
            <a:solidFill>
              <a:srgbClr val="CC330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(let ((</a:t>
            </a:r>
            <a:r>
              <a:rPr lang="uk-UA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𝑥 𝜋1)) 𝜋2) ≡ ((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lambda</a:t>
            </a:r>
            <a:r>
              <a:rPr lang="uk-UA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(𝑥) 𝜋2) 𝜋1)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Створення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локальних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змінних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за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допомогою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форми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let</a:t>
            </a:r>
            <a:endParaRPr lang="uk-UA" sz="32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29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175341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59375" y="0"/>
            <a:ext cx="35073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k-UA" sz="4000" b="1" dirty="0" smtClean="0">
                <a:solidFill>
                  <a:prstClr val="white"/>
                </a:solidFill>
              </a:rPr>
              <a:t>План лекції 3</a:t>
            </a:r>
            <a:endParaRPr lang="ru-RU" sz="4000" b="1" dirty="0"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59496" y="908720"/>
            <a:ext cx="8964487" cy="449353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200" b="1" dirty="0" err="1">
                <a:solidFill>
                  <a:prstClr val="black"/>
                </a:solidFill>
                <a:cs typeface="Arial" panose="020B0604020202020204" pitchFamily="34" charset="0"/>
                <a:hlinkClick r:id="rId3" action="ppaction://hlinksldjump"/>
              </a:rPr>
              <a:t>Форми</a:t>
            </a:r>
            <a:endParaRPr lang="en-US" sz="2200" b="1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sz="2200" b="1" dirty="0" err="1">
                <a:solidFill>
                  <a:prstClr val="black"/>
                </a:solidFill>
                <a:cs typeface="Arial" charset="0"/>
                <a:hlinkClick r:id="rId4" action="ppaction://hlinksldjump"/>
              </a:rPr>
              <a:t>Процедури</a:t>
            </a:r>
            <a:endParaRPr lang="en-US" sz="2200" b="1" dirty="0">
              <a:solidFill>
                <a:prstClr val="black"/>
              </a:solidFill>
              <a:cs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2200" b="1" dirty="0">
                <a:solidFill>
                  <a:prstClr val="black"/>
                </a:solidFill>
                <a:cs typeface="Arial" charset="0"/>
                <a:hlinkClick r:id="rId5" action="ppaction://hlinksldjump"/>
              </a:rPr>
              <a:t>Лінійні рекурсія і ітерація</a:t>
            </a:r>
            <a:endParaRPr lang="en-US" sz="2200" b="1" dirty="0">
              <a:solidFill>
                <a:prstClr val="black"/>
              </a:solidFill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cs typeface="Arial" charset="0"/>
              </a:rPr>
              <a:t>3</a:t>
            </a:r>
            <a:r>
              <a:rPr lang="uk-UA" sz="2200" b="1" dirty="0">
                <a:solidFill>
                  <a:prstClr val="black"/>
                </a:solidFill>
                <a:cs typeface="Arial" charset="0"/>
              </a:rPr>
              <a:t>.1.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</a:rPr>
              <a:t>Лінійно</a:t>
            </a:r>
            <a:r>
              <a:rPr lang="en-US" sz="2200" b="1" dirty="0">
                <a:solidFill>
                  <a:prstClr val="black"/>
                </a:solidFill>
                <a:cs typeface="Arial" charset="0"/>
              </a:rPr>
              <a:t>-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</a:rPr>
              <a:t>рекурсивний</a:t>
            </a:r>
            <a:r>
              <a:rPr lang="ru-RU" sz="22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</a:rPr>
              <a:t>процес</a:t>
            </a:r>
            <a:r>
              <a:rPr lang="ru-RU" sz="22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</a:rPr>
              <a:t>обчислень</a:t>
            </a:r>
            <a:r>
              <a:rPr lang="ru-RU" sz="2200" b="1" dirty="0">
                <a:solidFill>
                  <a:prstClr val="white"/>
                </a:solidFill>
                <a:cs typeface="Arial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solidFill>
                  <a:prstClr val="black"/>
                </a:solidFill>
                <a:cs typeface="Arial" charset="0"/>
              </a:rPr>
              <a:t>3.2.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</a:rPr>
              <a:t>Лінійно-ітеративний</a:t>
            </a:r>
            <a:r>
              <a:rPr lang="ru-RU" sz="22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</a:rPr>
              <a:t>процес</a:t>
            </a:r>
            <a:r>
              <a:rPr lang="ru-RU" sz="22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</a:rPr>
              <a:t>обчислення</a:t>
            </a:r>
            <a:endParaRPr lang="ru-RU" sz="2200" b="1" dirty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solidFill>
                  <a:prstClr val="black"/>
                </a:solidFill>
                <a:cs typeface="Arial" charset="0"/>
              </a:rPr>
              <a:t>4</a:t>
            </a:r>
            <a:r>
              <a:rPr lang="ru-RU" sz="2200" b="1" dirty="0">
                <a:solidFill>
                  <a:prstClr val="black"/>
                </a:solidFill>
                <a:cs typeface="Arial" charset="0"/>
                <a:hlinkClick r:id="rId6" action="ppaction://hlinksldjump"/>
              </a:rPr>
              <a:t>.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  <a:hlinkClick r:id="rId6" action="ppaction://hlinksldjump"/>
              </a:rPr>
              <a:t>Особливості</a:t>
            </a:r>
            <a:r>
              <a:rPr lang="ru-RU" sz="2200" b="1" dirty="0">
                <a:solidFill>
                  <a:prstClr val="black"/>
                </a:solidFill>
                <a:cs typeface="Arial" charset="0"/>
                <a:hlinkClick r:id="rId6" action="ppaction://hlinksldjump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  <a:hlinkClick r:id="rId6" action="ppaction://hlinksldjump"/>
              </a:rPr>
              <a:t>реалізації</a:t>
            </a:r>
            <a:r>
              <a:rPr lang="ru-RU" sz="2200" b="1" dirty="0">
                <a:solidFill>
                  <a:prstClr val="black"/>
                </a:solidFill>
                <a:cs typeface="Arial" charset="0"/>
                <a:hlinkClick r:id="rId6" action="ppaction://hlinksldjump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  <a:hlinkClick r:id="rId6" action="ppaction://hlinksldjump"/>
              </a:rPr>
              <a:t>рекурсій</a:t>
            </a:r>
            <a:r>
              <a:rPr lang="ru-RU" sz="2200" b="1" dirty="0">
                <a:solidFill>
                  <a:prstClr val="black"/>
                </a:solidFill>
                <a:cs typeface="Arial" charset="0"/>
                <a:hlinkClick r:id="rId6" action="ppaction://hlinksldjump"/>
              </a:rPr>
              <a:t> </a:t>
            </a:r>
            <a:endParaRPr lang="ru-RU" sz="2200" b="1" dirty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b="1" dirty="0">
                <a:solidFill>
                  <a:prstClr val="black"/>
                </a:solidFill>
                <a:cs typeface="Arial" charset="0"/>
              </a:rPr>
              <a:t>5. </a:t>
            </a:r>
            <a:r>
              <a:rPr lang="uk-UA" sz="2200" b="1" dirty="0">
                <a:solidFill>
                  <a:prstClr val="black"/>
                </a:solidFill>
                <a:cs typeface="Arial" charset="0"/>
                <a:hlinkClick r:id="rId7" action="ppaction://hlinksldjump"/>
              </a:rPr>
              <a:t>Деревоподібна рекурсія</a:t>
            </a:r>
            <a:endParaRPr lang="uk-UA" sz="2200" b="1" dirty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solidFill>
                  <a:prstClr val="black"/>
                </a:solidFill>
                <a:cs typeface="Arial" charset="0"/>
              </a:rPr>
              <a:t>6</a:t>
            </a:r>
            <a:r>
              <a:rPr lang="ru-RU" sz="2200" b="1" dirty="0">
                <a:solidFill>
                  <a:prstClr val="black"/>
                </a:solidFill>
                <a:cs typeface="Arial" charset="0"/>
                <a:hlinkClick r:id="rId8" action="ppaction://hlinksldjump"/>
              </a:rPr>
              <a:t>. Приклад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  <a:hlinkClick r:id="rId8" action="ppaction://hlinksldjump"/>
              </a:rPr>
              <a:t>рекурсії</a:t>
            </a:r>
            <a:r>
              <a:rPr lang="ru-RU" sz="2200" b="1" dirty="0">
                <a:solidFill>
                  <a:prstClr val="black"/>
                </a:solidFill>
                <a:cs typeface="Arial" charset="0"/>
                <a:hlinkClick r:id="rId8" action="ppaction://hlinksldjump"/>
              </a:rPr>
              <a:t>. </a:t>
            </a:r>
            <a:endParaRPr lang="ru-RU" sz="2200" b="1" dirty="0">
              <a:solidFill>
                <a:prstClr val="black"/>
              </a:solidFill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solidFill>
                  <a:prstClr val="black"/>
                </a:solidFill>
                <a:cs typeface="Arial" charset="0"/>
              </a:rPr>
              <a:t>6.1.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</a:rPr>
              <a:t>Зведення</a:t>
            </a:r>
            <a:r>
              <a:rPr lang="ru-RU" sz="2200" b="1" dirty="0">
                <a:solidFill>
                  <a:prstClr val="black"/>
                </a:solidFill>
                <a:cs typeface="Arial" charset="0"/>
              </a:rPr>
              <a:t> в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</a:rPr>
              <a:t>степінь</a:t>
            </a:r>
            <a:endParaRPr lang="ru-RU" sz="2200" b="1" dirty="0">
              <a:solidFill>
                <a:prstClr val="black"/>
              </a:solidFill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uk-UA" sz="2200" b="1" dirty="0">
                <a:solidFill>
                  <a:prstClr val="black"/>
                </a:solidFill>
                <a:cs typeface="Arial" charset="0"/>
              </a:rPr>
              <a:t>6.2. Знаходження найбільшого спільного дільника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b="1" dirty="0" smtClean="0">
                <a:cs typeface="Arial" charset="0"/>
                <a:hlinkClick r:id="rId9" action="ppaction://hlinksldjump"/>
              </a:rPr>
              <a:t>8</a:t>
            </a:r>
            <a:r>
              <a:rPr lang="uk-UA" sz="2200" b="1" dirty="0">
                <a:cs typeface="Arial" charset="0"/>
                <a:hlinkClick r:id="rId9" action="ppaction://hlinksldjump"/>
              </a:rPr>
              <a:t>. </a:t>
            </a:r>
            <a:r>
              <a:rPr lang="el-GR" sz="2200" b="1" dirty="0">
                <a:cs typeface="Arial" charset="0"/>
                <a:hlinkClick r:id="rId9" action="ppaction://hlinksldjump"/>
              </a:rPr>
              <a:t>λ</a:t>
            </a:r>
            <a:r>
              <a:rPr lang="uk-UA" sz="2200" b="1" dirty="0">
                <a:cs typeface="Arial" charset="0"/>
                <a:hlinkClick r:id="rId9" action="ppaction://hlinksldjump"/>
              </a:rPr>
              <a:t> - форма (</a:t>
            </a:r>
            <a:r>
              <a:rPr lang="en-US" sz="2200" b="1" dirty="0">
                <a:cs typeface="Arial" charset="0"/>
                <a:hlinkClick r:id="rId9" action="ppaction://hlinksldjump"/>
              </a:rPr>
              <a:t>lambda</a:t>
            </a:r>
            <a:r>
              <a:rPr lang="uk-UA" sz="2200" b="1" dirty="0">
                <a:cs typeface="Arial" charset="0"/>
                <a:hlinkClick r:id="rId9" action="ppaction://hlinksldjump"/>
              </a:rPr>
              <a:t>-форма)</a:t>
            </a:r>
            <a:endParaRPr lang="uk-UA" sz="2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cs typeface="Arial" charset="0"/>
                <a:hlinkClick r:id="rId10" action="ppaction://hlinksldjump"/>
              </a:rPr>
              <a:t>9. </a:t>
            </a:r>
            <a:r>
              <a:rPr lang="ru-RU" sz="2200" b="1" dirty="0" err="1">
                <a:cs typeface="Arial" charset="0"/>
                <a:hlinkClick r:id="rId10" action="ppaction://hlinksldjump"/>
              </a:rPr>
              <a:t>Створення</a:t>
            </a:r>
            <a:r>
              <a:rPr lang="ru-RU" sz="2200" b="1" dirty="0">
                <a:cs typeface="Arial" charset="0"/>
                <a:hlinkClick r:id="rId10" action="ppaction://hlinksldjump"/>
              </a:rPr>
              <a:t> </a:t>
            </a:r>
            <a:r>
              <a:rPr lang="ru-RU" sz="2200" b="1" dirty="0" err="1">
                <a:cs typeface="Arial" charset="0"/>
                <a:hlinkClick r:id="rId10" action="ppaction://hlinksldjump"/>
              </a:rPr>
              <a:t>локальних</a:t>
            </a:r>
            <a:r>
              <a:rPr lang="ru-RU" sz="2200" b="1" dirty="0">
                <a:cs typeface="Arial" charset="0"/>
                <a:hlinkClick r:id="rId10" action="ppaction://hlinksldjump"/>
              </a:rPr>
              <a:t> </a:t>
            </a:r>
            <a:r>
              <a:rPr lang="ru-RU" sz="2200" b="1" dirty="0" err="1">
                <a:cs typeface="Arial" charset="0"/>
                <a:hlinkClick r:id="rId10" action="ppaction://hlinksldjump"/>
              </a:rPr>
              <a:t>змінних</a:t>
            </a:r>
            <a:r>
              <a:rPr lang="ru-RU" sz="2200" b="1" dirty="0">
                <a:cs typeface="Arial" charset="0"/>
                <a:hlinkClick r:id="rId10" action="ppaction://hlinksldjump"/>
              </a:rPr>
              <a:t> за </a:t>
            </a:r>
            <a:r>
              <a:rPr lang="ru-RU" sz="2200" b="1" dirty="0" err="1">
                <a:cs typeface="Arial" charset="0"/>
                <a:hlinkClick r:id="rId10" action="ppaction://hlinksldjump"/>
              </a:rPr>
              <a:t>допомогою</a:t>
            </a:r>
            <a:r>
              <a:rPr lang="ru-RU" sz="2200" b="1" dirty="0">
                <a:cs typeface="Arial" charset="0"/>
                <a:hlinkClick r:id="rId10" action="ppaction://hlinksldjump"/>
              </a:rPr>
              <a:t> </a:t>
            </a:r>
            <a:r>
              <a:rPr lang="ru-RU" sz="2200" b="1" dirty="0" err="1">
                <a:cs typeface="Arial" charset="0"/>
                <a:hlinkClick r:id="rId10" action="ppaction://hlinksldjump"/>
              </a:rPr>
              <a:t>форми</a:t>
            </a:r>
            <a:r>
              <a:rPr lang="ru-RU" sz="2200" b="1" dirty="0">
                <a:cs typeface="Arial" charset="0"/>
                <a:hlinkClick r:id="rId10" action="ppaction://hlinksldjump"/>
              </a:rPr>
              <a:t> </a:t>
            </a:r>
            <a:r>
              <a:rPr lang="ru-RU" sz="2200" b="1" dirty="0" err="1">
                <a:cs typeface="Arial" charset="0"/>
                <a:hlinkClick r:id="rId10" action="ppaction://hlinksldjump"/>
              </a:rPr>
              <a:t>let</a:t>
            </a:r>
            <a:endParaRPr lang="uk-UA" sz="2200" b="1" dirty="0">
              <a:cs typeface="Arial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uk-UA" sz="2200" b="1" dirty="0">
                <a:cs typeface="Arial" charset="0"/>
              </a:rPr>
              <a:t>9.1 Знаходження коренів рівнянь методом половинного </a:t>
            </a:r>
            <a:r>
              <a:rPr lang="uk-UA" sz="2200" b="1" dirty="0">
                <a:cs typeface="Arial" charset="0"/>
              </a:rPr>
              <a:t>ділення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24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351" y="952501"/>
            <a:ext cx="118918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 цієї еквівалентності видно, що 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область визначення змінної, </a:t>
            </a:r>
            <a:r>
              <a:rPr lang="uk-UA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введенної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в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let-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виразі - </a:t>
            </a:r>
            <a:r>
              <a:rPr lang="uk-UA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тіло 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  <a:cs typeface="Arial" charset="0"/>
              </a:rPr>
              <a:t>let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sz="20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Звідси слідує що: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let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дозволяє пов'язувати змінні як завгодно близько до того місця, де вони використовуються.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Значення змінних обчислюються за межами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let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Це істотно, коли вирази, що дають значення локальних змінних, залежать від змінних, які мають ті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самі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імена, що й самі локальні змінні.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67408" y="3413371"/>
            <a:ext cx="22860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(+ (let ((x 3))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(+ x (* x 10)))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x)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7689" y="3326619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 х=5 значення виразу =38.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Значення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в тілі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let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дорівнює 3, так що значення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let-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вирази одно 33. 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З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іншого боку,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як другий аргумент до зовнішнього 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+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як і раніше дорівнює 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8100" y="5085184"/>
            <a:ext cx="21907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(let ((x 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(y (+ x 2)))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(* x y))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688" y="5085183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x =2,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буде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12,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оскільки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всередині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тіла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let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x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дорівнюватиме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3, а y =4 (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що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дорівнює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зовнішньому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x плюс 2).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Створення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локальних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змінних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за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допомогою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форми</a:t>
            </a:r>
            <a:r>
              <a:rPr lang="ru-RU" sz="32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let</a:t>
            </a:r>
            <a:endParaRPr lang="uk-UA" sz="32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30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19756980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04" y="109216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Метод половинного ділення (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half-interval method) -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це простий спосіб знаходження коренів 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рівняння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(x) = 0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де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f -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неперервна функція.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Ідея полягає в тому, що якщо є такі точки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що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(a) &lt;0 &lt;f (b),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то функція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повинна мати принаймні один нуль на відрізку між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Знаходження коренів рівнянь методом половинного ділення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4112" y="2924944"/>
            <a:ext cx="3491534" cy="2796560"/>
          </a:xfrm>
          <a:prstGeom prst="rect">
            <a:avLst/>
          </a:prstGeom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608588" y="2456795"/>
            <a:ext cx="54955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Щоб знайти його, візьмемо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що дорівнює середньому між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обчислимо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(x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).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uk-UA" sz="20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(x)&gt; 0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то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Якщо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(x) &lt;0,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то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b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Продовжуючи таким чином, ми зможемо знаходити все більш вузькі інтервали, на яких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f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повинна мати нуль.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Коли ми дійдемо до точки, де цей інтервал досить малий, процес зупиняється</a:t>
            </a:r>
            <a:endParaRPr lang="ru-RU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120336" y="4797153"/>
            <a:ext cx="144016" cy="1559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64919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619395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f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(let ((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midpoint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average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(if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close-enough?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midpoint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(let ((test-value (f midpoint)))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cond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positive?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test-value)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f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midpoint))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negative?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test-value)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f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midpoint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(else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midpoint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))))))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00727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Процедура, яка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реалізує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стратегію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пошуку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методом половинного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ділення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Знаходження коренів рівнянь методом половинного ділення</a:t>
            </a:r>
          </a:p>
        </p:txBody>
      </p:sp>
    </p:spTree>
    <p:extLst>
      <p:ext uri="{BB962C8B-B14F-4D97-AF65-F5344CB8AC3E}">
        <p14:creationId xmlns:p14="http://schemas.microsoft.com/office/powerpoint/2010/main" val="254937676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337620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f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(let ((midpoint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average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(if 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close-enough?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midpoint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(let ((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test-value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(f midpoint)))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cond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positive?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test-value)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f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neg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 midpoint))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negative?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test-value)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f midpoint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pos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-point))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(else midpoint))))))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93750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Процедура, яка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реалізує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стратегію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пошуку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методом половинного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ділення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4581129"/>
            <a:ext cx="9116428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Є функція</a:t>
            </a:r>
            <a:r>
              <a:rPr lang="uk-UA" sz="1400" b="1" dirty="0">
                <a:solidFill>
                  <a:prstClr val="black"/>
                </a:solidFill>
                <a:latin typeface="Arial" charset="0"/>
                <a:cs typeface="Arial" charset="0"/>
              </a:rPr>
              <a:t> f 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і дві точки, в одній із яких значення функції від’ємне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1400" b="1" dirty="0" err="1">
                <a:solidFill>
                  <a:srgbClr val="006600"/>
                </a:solidFill>
                <a:latin typeface="Arial" charset="0"/>
                <a:cs typeface="Arial" charset="0"/>
              </a:rPr>
              <a:t>neg</a:t>
            </a:r>
            <a:r>
              <a:rPr lang="en-US" sz="1400" b="1" dirty="0">
                <a:solidFill>
                  <a:srgbClr val="006600"/>
                </a:solidFill>
                <a:latin typeface="Arial" charset="0"/>
                <a:cs typeface="Arial" charset="0"/>
              </a:rPr>
              <a:t>-point</a:t>
            </a:r>
            <a:r>
              <a:rPr lang="uk-UA" sz="1400" b="1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в іншій додатне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1400" b="1" dirty="0" err="1">
                <a:solidFill>
                  <a:srgbClr val="006600"/>
                </a:solidFill>
                <a:latin typeface="Arial" charset="0"/>
                <a:cs typeface="Arial" charset="0"/>
              </a:rPr>
              <a:t>pos</a:t>
            </a:r>
            <a:r>
              <a:rPr lang="en-US" sz="1400" b="1" dirty="0">
                <a:solidFill>
                  <a:srgbClr val="006600"/>
                </a:solidFill>
                <a:latin typeface="Arial" charset="0"/>
                <a:cs typeface="Arial" charset="0"/>
              </a:rPr>
              <a:t>-point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.</a:t>
            </a:r>
            <a:r>
              <a:rPr lang="uk-UA" sz="14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Спочатку обчислюємо середнє між двома краями інтервалу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 -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  average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en-US" sz="1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Потім ми перевіряємо, чи не є інтервал вже досить малим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 - 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close-enough?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Якщо інтервал між точками малий, повертаємо середню точку як відповідь - 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midpoint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Якщо інтервал ще великий, обчислюємо значення </a:t>
            </a:r>
            <a:r>
              <a:rPr lang="en-GB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f</a:t>
            </a:r>
            <a:r>
              <a:rPr lang="en-GB" sz="1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в середній точці - 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test-value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Якщо це значення додатне - 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positive?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, продовжуємо процес з інтервалом від вихідної від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’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ємної точки до середньої точки – 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uk-UA" sz="1400" dirty="0">
                <a:solidFill>
                  <a:srgbClr val="0000CC"/>
                </a:solidFill>
                <a:latin typeface="Arial" charset="0"/>
                <a:cs typeface="Arial" charset="0"/>
              </a:rPr>
              <a:t>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Якщо значення в середній точці від</a:t>
            </a:r>
            <a:r>
              <a:rPr lang="en-US" sz="1400" dirty="0">
                <a:solidFill>
                  <a:prstClr val="black"/>
                </a:solidFill>
                <a:latin typeface="Arial" charset="0"/>
                <a:cs typeface="Arial" charset="0"/>
              </a:rPr>
              <a:t>’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ємне - </a:t>
            </a:r>
            <a:r>
              <a:rPr lang="en-US" sz="1400" b="1" dirty="0">
                <a:solidFill>
                  <a:srgbClr val="0000CC"/>
                </a:solidFill>
                <a:latin typeface="Arial" charset="0"/>
                <a:cs typeface="Arial" charset="0"/>
              </a:rPr>
              <a:t>negative? </a:t>
            </a: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, ми продовжуємо процес з інтервалом від середньої точки до вихідної додатної точки.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sz="1400" dirty="0">
                <a:solidFill>
                  <a:prstClr val="black"/>
                </a:solidFill>
                <a:latin typeface="Arial" charset="0"/>
                <a:cs typeface="Arial" charset="0"/>
              </a:rPr>
              <a:t>Нарешті, існує можливість, що значення в середній точці в точності дорівнює 0, і тоді середня точка і є шуканий корінь..</a:t>
            </a:r>
          </a:p>
        </p:txBody>
      </p:sp>
    </p:spTree>
    <p:extLst>
      <p:ext uri="{BB962C8B-B14F-4D97-AF65-F5344CB8AC3E}">
        <p14:creationId xmlns:p14="http://schemas.microsoft.com/office/powerpoint/2010/main" val="220941529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56040" y="1174558"/>
            <a:ext cx="369742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(close-enough? x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GB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(&lt; (abs (- x y)) 0.001))</a:t>
            </a:r>
            <a:endParaRPr lang="ru-RU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23120" y="1164261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Перевірка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чи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достатньо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близькі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кінці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інтервалу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пошуку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кореня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56040" y="2205102"/>
            <a:ext cx="369742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(average x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(/ (+ x y) 2))</a:t>
            </a:r>
            <a:endParaRPr lang="ru-RU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23120" y="2266658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Розрахунок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середньо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арифметичного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двох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значень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53425" y="3312454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Обчислення значення функції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в середній точці 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43565" y="3184388"/>
            <a:ext cx="3709898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test-value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f midpoint</a:t>
            </a: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     ( &lt;</a:t>
            </a:r>
            <a:r>
              <a:rPr lang="uk-UA" sz="2000" dirty="0">
                <a:solidFill>
                  <a:srgbClr val="0000CC"/>
                </a:solidFill>
                <a:latin typeface="Arial" charset="0"/>
                <a:cs typeface="Arial" charset="0"/>
              </a:rPr>
              <a:t>розрахунок виразу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&gt;)</a:t>
            </a:r>
            <a:endParaRPr lang="ru-RU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44132" y="4151611"/>
            <a:ext cx="370933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(abs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(if (positive? x 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    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(- x)))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675548" y="4414850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Обчислення модуля числа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83304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33525" y="844868"/>
            <a:ext cx="9134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Використовувати процедуру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безпосередньо незручно, оскільки випадково можна дати їй точки, в яких значення</a:t>
            </a:r>
            <a:r>
              <a:rPr lang="uk-UA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не мають потрібних знаків, і в цьому випадку отримаємо неправильну відповідь.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Замість цього будемо використовувати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за допомогою процедури, яка перевіряє, який кінець інтервалу має додатне, а який від'ємне значення, і відповідним чином викличе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search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Якщо на обох кінцях інтервалу функція має однаковий знак, метод половинного ділення використовувати не можна, і тоді процедура повідомляє </a:t>
            </a:r>
            <a:r>
              <a:rPr lang="uk-UA" b="1" dirty="0">
                <a:solidFill>
                  <a:srgbClr val="0000CC"/>
                </a:solidFill>
                <a:latin typeface="Arial" charset="0"/>
                <a:cs typeface="Arial" charset="0"/>
              </a:rPr>
              <a:t>про помилку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51519" y="3207716"/>
            <a:ext cx="5724128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(half-interval-method f a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(let ((a-value (f a))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(b-value (f b)))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Arial" charset="0"/>
                <a:cs typeface="Arial" charset="0"/>
              </a:rPr>
              <a:t>cond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 ((and (negative? a-value) (positive? b-value))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(search f a b))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((and (negative? b-value) (positive? a-value))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(search f b a))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(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error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"У аргументов не </a:t>
            </a:r>
            <a:r>
              <a:rPr lang="ru-RU" dirty="0" err="1">
                <a:solidFill>
                  <a:srgbClr val="0000CC"/>
                </a:solidFill>
                <a:latin typeface="Arial" charset="0"/>
                <a:cs typeface="Arial" charset="0"/>
              </a:rPr>
              <a:t>різні</a:t>
            </a:r>
            <a:r>
              <a:rPr lang="ru-RU" dirty="0">
                <a:solidFill>
                  <a:srgbClr val="0000CC"/>
                </a:solidFill>
                <a:latin typeface="Arial" charset="0"/>
                <a:cs typeface="Arial" charset="0"/>
              </a:rPr>
              <a:t> знаки " a b)))))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72748" y="3913962"/>
            <a:ext cx="29428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Виклик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для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пошуку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кореня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рівняння</a:t>
            </a:r>
            <a:endParaRPr lang="ru-RU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b="1" dirty="0" err="1">
                <a:solidFill>
                  <a:srgbClr val="0000CC"/>
                </a:solidFill>
                <a:latin typeface="Arial" charset="0"/>
                <a:cs typeface="Arial" charset="0"/>
              </a:rPr>
              <a:t>sin</a:t>
            </a:r>
            <a:r>
              <a:rPr lang="ru-RU" b="1" dirty="0">
                <a:solidFill>
                  <a:srgbClr val="0000CC"/>
                </a:solidFill>
                <a:latin typeface="Arial" charset="0"/>
                <a:cs typeface="Arial" charset="0"/>
              </a:rPr>
              <a:t> x = 0,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що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лежить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між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2 та 4: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35293" y="5771550"/>
            <a:ext cx="359702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(half-interval-method sin 2.0 4.0)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i="1" dirty="0">
                <a:solidFill>
                  <a:srgbClr val="FF0000"/>
                </a:solidFill>
                <a:latin typeface="Arial" charset="0"/>
                <a:cs typeface="Arial" charset="0"/>
              </a:rPr>
              <a:t>3.14111328125</a:t>
            </a:r>
            <a:endParaRPr lang="uk-UA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8833806" y="5229200"/>
            <a:ext cx="286530" cy="48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1894" y="6034257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FF0000"/>
                </a:solidFill>
                <a:latin typeface="Arial" charset="0"/>
                <a:cs typeface="Arial" charset="0"/>
              </a:rPr>
              <a:t>Результат </a:t>
            </a:r>
            <a:endParaRPr lang="ru-RU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5943600" y="6215956"/>
            <a:ext cx="1091692" cy="14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12774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95069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Число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x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називається нерухомою (фіксованою) точкою (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fixed point)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функції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f,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якщо воно задовольняє рівнянню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 (x) = x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Для деяких функцій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можна знайти нерухому точку, почавши з якогось значення і застосовуючи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багаторазово: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 (x), f (f (x)), f (f (f (x))),. . 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поки значення не перестане сильно змінюватися.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За допомогою цієї ідеї можна скласти процедуру </a:t>
            </a:r>
            <a:r>
              <a:rPr lang="en-US" b="1" dirty="0">
                <a:solidFill>
                  <a:srgbClr val="0000CC"/>
                </a:solidFill>
                <a:latin typeface="Arial" charset="0"/>
                <a:cs typeface="Arial" charset="0"/>
              </a:rPr>
              <a:t>fixed-point, 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яка в якості аргументів приймає функцію і початкове значення і виробляє наближення до нерухомої точки функції. Багато разів застосовуємо функцію, поки не знайдеться два послідовних значення, різниця між якими менше деякої заданої чутливості: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</a:t>
            </a: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Знаходження нерухомих точок функцій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205605" y="4079080"/>
            <a:ext cx="3175869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(define tolerance 0.00001)</a:t>
            </a:r>
            <a:endParaRPr lang="uk-UA" sz="20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30477" y="3813017"/>
            <a:ext cx="5206754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(fixed-point f first-guess)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(close-enough? v1 v2)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(&lt; (abs (- v1 v2)) tolerance))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(try guess)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(let ((next (f guess)))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(if (close-enough? guess next)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next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try next))))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(try first-guess))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19201" y="5445224"/>
            <a:ext cx="257785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(fixed-point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cos</a:t>
            </a:r>
            <a:r>
              <a:rPr lang="en-US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1.0)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.7390822985224023</a:t>
            </a:r>
            <a:endParaRPr lang="uk-UA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29118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Приклад. </a:t>
            </a:r>
            <a:r>
              <a:rPr lang="uk-UA" sz="2800" b="1" dirty="0">
                <a:solidFill>
                  <a:prstClr val="white"/>
                </a:solidFill>
                <a:latin typeface="Arial" charset="0"/>
                <a:cs typeface="Arial" charset="0"/>
              </a:rPr>
              <a:t>Знаходження нерухомих точок функцій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46766" y="1182890"/>
            <a:ext cx="3901162" cy="383181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(fixed-point f first-guess)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(close-enough? v1 v2)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(&lt; (abs (- v1 v2)) tolerance))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(define (try guess)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(let ((next (f guess)))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(if (close-enough? guess next)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next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    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try next))))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US" dirty="0">
                <a:solidFill>
                  <a:srgbClr val="0000CC"/>
                </a:solidFill>
                <a:latin typeface="Arial" charset="0"/>
                <a:cs typeface="Arial" charset="0"/>
              </a:rPr>
              <a:t>(try first-guess))</a:t>
            </a:r>
            <a:endParaRPr lang="uk-UA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91944" y="1196753"/>
            <a:ext cx="504848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1600" dirty="0">
                <a:solidFill>
                  <a:srgbClr val="006600"/>
                </a:solidFill>
                <a:latin typeface="Arial" charset="0"/>
                <a:cs typeface="Arial" charset="0"/>
              </a:rPr>
              <a:t>Форма зв</a:t>
            </a:r>
            <a:r>
              <a:rPr lang="en-US" sz="1600" dirty="0">
                <a:solidFill>
                  <a:srgbClr val="006600"/>
                </a:solidFill>
                <a:latin typeface="Arial" charset="0"/>
                <a:cs typeface="Arial" charset="0"/>
              </a:rPr>
              <a:t>’</a:t>
            </a:r>
            <a:r>
              <a:rPr lang="uk-UA" sz="1600" dirty="0" err="1">
                <a:solidFill>
                  <a:srgbClr val="006600"/>
                </a:solidFill>
                <a:latin typeface="Arial" charset="0"/>
                <a:cs typeface="Arial" charset="0"/>
              </a:rPr>
              <a:t>язування</a:t>
            </a:r>
            <a:r>
              <a:rPr lang="uk-UA" sz="1600" dirty="0">
                <a:solidFill>
                  <a:srgbClr val="006600"/>
                </a:solidFill>
                <a:latin typeface="Arial" charset="0"/>
                <a:cs typeface="Arial" charset="0"/>
              </a:rPr>
              <a:t> імені функції </a:t>
            </a:r>
            <a:r>
              <a:rPr lang="en-US" sz="1600" dirty="0">
                <a:solidFill>
                  <a:srgbClr val="006600"/>
                </a:solidFill>
                <a:latin typeface="Arial" charset="0"/>
                <a:cs typeface="Arial" charset="0"/>
              </a:rPr>
              <a:t>f</a:t>
            </a:r>
            <a:r>
              <a:rPr lang="uk-UA" sz="1600" dirty="0">
                <a:solidFill>
                  <a:srgbClr val="006600"/>
                </a:solidFill>
                <a:latin typeface="Arial" charset="0"/>
                <a:cs typeface="Arial" charset="0"/>
              </a:rPr>
              <a:t> з параметром </a:t>
            </a:r>
            <a:r>
              <a:rPr lang="en-US" sz="1600" dirty="0">
                <a:solidFill>
                  <a:srgbClr val="0000CC"/>
                </a:solidFill>
                <a:latin typeface="Arial" charset="0"/>
                <a:cs typeface="Arial" charset="0"/>
              </a:rPr>
              <a:t>first-guess</a:t>
            </a:r>
            <a:endParaRPr lang="uk-UA" sz="1600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28910" y="1844825"/>
            <a:ext cx="504848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1600" dirty="0">
                <a:solidFill>
                  <a:srgbClr val="006600"/>
                </a:solidFill>
                <a:latin typeface="Arial" charset="0"/>
                <a:cs typeface="Arial" charset="0"/>
              </a:rPr>
              <a:t>Форма зв</a:t>
            </a:r>
            <a:r>
              <a:rPr lang="en-US" sz="1600" dirty="0">
                <a:solidFill>
                  <a:srgbClr val="006600"/>
                </a:solidFill>
                <a:latin typeface="Arial" charset="0"/>
                <a:cs typeface="Arial" charset="0"/>
              </a:rPr>
              <a:t>’</a:t>
            </a:r>
            <a:r>
              <a:rPr lang="uk-UA" sz="1600" dirty="0" err="1">
                <a:solidFill>
                  <a:srgbClr val="006600"/>
                </a:solidFill>
                <a:latin typeface="Arial" charset="0"/>
                <a:cs typeface="Arial" charset="0"/>
              </a:rPr>
              <a:t>язування</a:t>
            </a:r>
            <a:r>
              <a:rPr lang="uk-UA" sz="1600" dirty="0">
                <a:solidFill>
                  <a:srgbClr val="006600"/>
                </a:solidFill>
                <a:latin typeface="Arial" charset="0"/>
                <a:cs typeface="Arial" charset="0"/>
              </a:rPr>
              <a:t> імені функції </a:t>
            </a:r>
            <a:r>
              <a:rPr lang="en-US" sz="1600" dirty="0">
                <a:solidFill>
                  <a:srgbClr val="006600"/>
                </a:solidFill>
                <a:latin typeface="Arial" charset="0"/>
                <a:cs typeface="Arial" charset="0"/>
              </a:rPr>
              <a:t>f</a:t>
            </a:r>
            <a:r>
              <a:rPr lang="uk-UA" sz="1600" dirty="0">
                <a:solidFill>
                  <a:srgbClr val="006600"/>
                </a:solidFill>
                <a:latin typeface="Arial" charset="0"/>
                <a:cs typeface="Arial" charset="0"/>
              </a:rPr>
              <a:t> з параметром </a:t>
            </a:r>
            <a:r>
              <a:rPr lang="en-US" sz="1600" dirty="0">
                <a:solidFill>
                  <a:srgbClr val="0000CC"/>
                </a:solidFill>
                <a:latin typeface="Arial" charset="0"/>
                <a:cs typeface="Arial" charset="0"/>
              </a:rPr>
              <a:t>first-guess</a:t>
            </a:r>
            <a:endParaRPr lang="uk-UA" sz="1600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96856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987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703513" y="46059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uk-UA" sz="2700" b="1" dirty="0">
                <a:solidFill>
                  <a:prstClr val="white"/>
                </a:solidFill>
                <a:latin typeface="Arial" charset="0"/>
                <a:cs typeface="Arial" charset="0"/>
              </a:rPr>
              <a:t>Література з програмування на </a:t>
            </a:r>
            <a:r>
              <a:rPr lang="en-US" sz="2700" b="1" dirty="0">
                <a:solidFill>
                  <a:prstClr val="white"/>
                </a:solidFill>
                <a:latin typeface="Arial" charset="0"/>
                <a:cs typeface="Arial" charset="0"/>
              </a:rPr>
              <a:t>Scheme</a:t>
            </a:r>
            <a:endParaRPr lang="uk-UA" sz="27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3755" y="980729"/>
            <a:ext cx="11941481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Навчальні матеріали </a:t>
            </a:r>
            <a:r>
              <a:rPr lang="uk-UA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Ковалюк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Т.В.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  <a:hlinkClick r:id="rId2"/>
              </a:rPr>
              <a:t>https://github.com/tkovalyuk/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Стандарт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Scheme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, версія 6.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  <a:hlinkClick r:id="rId3"/>
              </a:rPr>
              <a:t>http://www.r6rs.org/final/html/r6rs/r6rs-Z-H-2.html#node_toc_start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Стандарт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Scheme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, версія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7.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Revised7 Report on the Algorithmic Language Scheme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  <a:hlinkClick r:id="rId4"/>
              </a:rPr>
              <a:t>http://www.larcenists.org/Documentation/Documentation0.98/r7rs.pdf</a:t>
            </a:r>
            <a:endParaRPr lang="uk-UA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Абельсон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 Гарольд, </a:t>
            </a: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Сассман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Джеральд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Джей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, </a:t>
            </a: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Сассман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Arial" charset="0"/>
                <a:cs typeface="Arial" charset="0"/>
              </a:rPr>
              <a:t>Джули</a:t>
            </a:r>
            <a:r>
              <a:rPr lang="ru-RU" dirty="0">
                <a:solidFill>
                  <a:srgbClr val="C00000"/>
                </a:solidFill>
                <a:latin typeface="Arial" charset="0"/>
                <a:cs typeface="Arial" charset="0"/>
              </a:rPr>
              <a:t>. Структура и интерпретация компьютерных программ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  <a:hlinkClick r:id="rId5"/>
              </a:rPr>
              <a:t>https://www.twirpx.com/file/81061/</a:t>
            </a:r>
            <a: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uk-UA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prstClr val="black"/>
                </a:solidFill>
                <a:latin typeface="Arial" charset="0"/>
                <a:cs typeface="Arial" charset="0"/>
              </a:rPr>
              <a:t>https://library.kre.dp.ua/Books/2-4%20kurs/%D0%90%D0%BB%D0%B3%D0%BE%D1%80%D0%B8%D1%82%D0%BC%D0%B8%20%D1%96%20%D0%BC%D0%B5%D1%82%D0%BE%D0%B4%D0%B8%20%D0%BE%D0%B1%D1%87%D0%B8%D1%81%D0%BB%D0%B5%D0%BD%D1%8C/%D0%94%D0%BE%D0%B4%D0%B0%D1%82%D0%BA%D0%BE%D0%B2%D1%96%20%D0%BC%D0%B0%D1%82%D0%B5%D1%80%D1%96%D0%B0%D0%BB%D0%B8/%D0%90%D0%B1%D0%B5%D0%BB%D1%8C%D1%81%D0%BE%D0%BD%2C%20%D0%A1%D0%B0%D1%81%D1%81%D0%BC%D0%B0%D0%BD%20-%20%D0%A1%D1%82%D1%80%D1%83%D0%BA%D1%82%D1%83%D1%80%D0%B0%20%D0%B8%20%D0%B8%D0%BD%D1%82%D0%B5%D1%80%D0%BF%D1%80%D0%B5%D1%82%D0%B0%D1%86%D0%B8%D1%8F%20%D0%BA%D0%BE%D0%BC%D0%BF%D1%8C%D1%8E%D1%82%D0%B5%D1%80%D0%BD%D1%8B%D1%85%20%D0%BF%D1%80%D0%BE%D0%B3%D1%80%D0%B0%D0%BC%D0%BC.pdf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R. Kent </a:t>
            </a:r>
            <a:r>
              <a:rPr lang="en-US" dirty="0" err="1">
                <a:solidFill>
                  <a:prstClr val="black"/>
                </a:solidFill>
                <a:latin typeface="Arial" charset="0"/>
                <a:cs typeface="Arial" charset="0"/>
              </a:rPr>
              <a:t>Dybvig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The Scheme Programming Language.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  <a:hlinkClick r:id="rId6"/>
              </a:rPr>
              <a:t>https://www.scheme.com/tspl4/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Кристиан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Кеннек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. Интерпретация Лиспа и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Scheme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  <a:hlinkClick r:id="rId7"/>
              </a:rPr>
              <a:t>http://blog.ilammy.net/lisp/index.html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Майлингова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О. Л.,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Манжелей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С. Г.,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Соловская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Л. Б.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Прототипирование</a:t>
            </a:r>
            <a:r>
              <a:rPr lang="ru-RU" dirty="0">
                <a:solidFill>
                  <a:prstClr val="black"/>
                </a:solidFill>
                <a:latin typeface="Arial" charset="0"/>
                <a:cs typeface="Arial" charset="0"/>
              </a:rPr>
              <a:t> программ на языке </a:t>
            </a:r>
            <a:r>
              <a:rPr lang="ru-RU" dirty="0" err="1">
                <a:solidFill>
                  <a:prstClr val="black"/>
                </a:solidFill>
                <a:latin typeface="Arial" charset="0"/>
                <a:cs typeface="Arial" charset="0"/>
              </a:rPr>
              <a:t>Scheme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  <a:hlinkClick r:id="rId8"/>
              </a:rPr>
              <a:t>https://docplayer.ru/71381060-Prototipirovanie-programm-na-yazyke-scheme-metodicheskoe-posobie-po-praktikumu.html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endParaRPr lang="ru-RU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38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661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39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1" y="38101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>
                <a:solidFill>
                  <a:prstClr val="black"/>
                </a:solidFill>
                <a:latin typeface="Arial" charset="0"/>
                <a:cs typeface="Arial" charset="0"/>
              </a:rPr>
              <a:t>Джерела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2503" y="1062336"/>
            <a:ext cx="118040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1.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Harold Abelson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Gerald Jay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Sussman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Julie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Sussman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Structure and Interpretation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of Computer Programs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The MIT Press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2005 (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Харольд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Абельсон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Джеральд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Джей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Сассман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Джули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Сассман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Структура и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интерпретация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компьютерных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программ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«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Добросвет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», 2006)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2.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Филд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А.,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Харрисон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П.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Функциональное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программирование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–М.: «Мир», 1993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3.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Городня Л. Введение программирование на языке Лисп.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http://ict.edu.ru/ft/005133/prog_lisp.pdf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4.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Хювенен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Є. 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Сеппянен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И. Мир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Лиспа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Т.1.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Введение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в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Лисп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и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функциональное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программирование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1990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  <a:hlinkClick r:id="rId2"/>
              </a:rPr>
              <a:t>bydlokoder.ru/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  <a:hlinkClick r:id="rId2"/>
              </a:rPr>
              <a:t>index.php?p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  <a:hlinkClick r:id="rId2"/>
              </a:rPr>
              <a:t>=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cs typeface="Arial" charset="0"/>
                <a:hlinkClick r:id="rId2"/>
              </a:rPr>
              <a:t>books_LISP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  <a:hlinkClick r:id="rId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5. </a:t>
            </a:r>
            <a:r>
              <a:rPr lang="ru-RU" sz="2000" i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Кристиан</a:t>
            </a:r>
            <a:r>
              <a:rPr lang="ru-RU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Кеннек</a:t>
            </a:r>
            <a:r>
              <a:rPr lang="ru-RU" sz="20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Интерпретация Лиспа и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Scheme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Електронний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ресурс. Режим доступу: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  <a:hlinkClick r:id="rId3"/>
              </a:rPr>
              <a:t>http://blog.ilammy.net/lisp/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endParaRPr lang="ru-RU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charset="0"/>
              <a:cs typeface="Arial" charset="0"/>
              <a:hlinkClick r:id="rId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2342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9032" y="1075809"/>
            <a:ext cx="1207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Хоча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не є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виразами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складові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і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мають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схожу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синтаксичну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структуру: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47462" y="116632"/>
            <a:ext cx="1936428" cy="70788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40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</a:t>
            </a:r>
            <a:endParaRPr lang="ru-RU" sz="4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37809" y="1740177"/>
            <a:ext cx="2221537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d</a:t>
            </a:r>
            <a:r>
              <a:rPr lang="en-GB" sz="2200" dirty="0" err="1">
                <a:solidFill>
                  <a:srgbClr val="0000CC"/>
                </a:solidFill>
                <a:latin typeface="Arial" charset="0"/>
                <a:cs typeface="Arial" charset="0"/>
              </a:rPr>
              <a:t>efine</a:t>
            </a:r>
            <a:r>
              <a:rPr lang="en-GB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x 23)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(* x 2)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2852936"/>
            <a:ext cx="1181987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При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цьому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перший рядок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містить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наступн</a:t>
            </a:r>
            <a:r>
              <a:rPr lang="uk-UA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ий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рядок – </a:t>
            </a:r>
            <a:r>
              <a:rPr lang="ru-RU" sz="20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Дана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відмінність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ґрунтується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на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зв'язуванні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означень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define</a:t>
            </a:r>
            <a:r>
              <a:rPr lang="uk-UA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та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*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На чисто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синтаксичному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рівні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обидві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є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формами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а форма є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узагальненою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назвою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синтаксич</a:t>
            </a:r>
            <a:r>
              <a:rPr lang="uk-UA" sz="2000" dirty="0">
                <a:solidFill>
                  <a:srgbClr val="C00000"/>
                </a:solidFill>
                <a:latin typeface="Arial" charset="0"/>
                <a:cs typeface="Arial" charset="0"/>
              </a:rPr>
              <a:t>них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частин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програми</a:t>
            </a:r>
            <a:r>
              <a:rPr lang="ru-RU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rial" charset="0"/>
                <a:cs typeface="Arial" charset="0"/>
              </a:rPr>
              <a:t>Scheme. </a:t>
            </a: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Зокрема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23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є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підформою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форми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GB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define x 23)</a:t>
            </a:r>
            <a:endParaRPr lang="ru-RU" sz="20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2495601" y="4869161"/>
            <a:ext cx="8118087" cy="1461251"/>
            <a:chOff x="971600" y="4869160"/>
            <a:chExt cx="8118087" cy="146125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3138353" y="4869160"/>
              <a:ext cx="3881919" cy="12961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3200">
                <a:solidFill>
                  <a:prstClr val="white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3423462" y="5484341"/>
              <a:ext cx="644482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3200">
                <a:solidFill>
                  <a:prstClr val="white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4730597" y="5484341"/>
              <a:ext cx="644482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3200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37524" y="4964574"/>
              <a:ext cx="883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define</a:t>
              </a:r>
              <a:endParaRPr lang="ru-RU" sz="20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0608" y="5513903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23</a:t>
              </a:r>
              <a:endParaRPr lang="ru-RU" sz="20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9250" y="551390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x</a:t>
              </a:r>
              <a:endParaRPr lang="ru-RU" sz="20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5796136" y="5484341"/>
              <a:ext cx="1008112" cy="429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320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76550" y="5513903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000" dirty="0">
                  <a:solidFill>
                    <a:srgbClr val="0000CC"/>
                  </a:solidFill>
                  <a:latin typeface="Arial" charset="0"/>
                  <a:cs typeface="Arial" charset="0"/>
                </a:rPr>
                <a:t>(* x 2)</a:t>
              </a:r>
              <a:endParaRPr lang="ru-RU" sz="20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9" name="Прямая со стрелкой 18"/>
            <p:cNvCxnSpPr>
              <a:stCxn id="20" idx="0"/>
            </p:cNvCxnSpPr>
            <p:nvPr/>
          </p:nvCxnSpPr>
          <p:spPr>
            <a:xfrm flipV="1">
              <a:off x="1619672" y="5317798"/>
              <a:ext cx="1518681" cy="596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71600" y="5914013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форма</a:t>
              </a:r>
              <a:endParaRPr lang="ru-RU" sz="20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6796422" y="5735632"/>
              <a:ext cx="886503" cy="37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682925" y="5930301"/>
              <a:ext cx="1406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 err="1">
                  <a:solidFill>
                    <a:prstClr val="black"/>
                  </a:solidFill>
                  <a:latin typeface="Arial" charset="0"/>
                  <a:cs typeface="Arial" charset="0"/>
                </a:rPr>
                <a:t>підформа</a:t>
              </a:r>
              <a:endParaRPr lang="ru-RU" sz="20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2489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6726" y="1404252"/>
            <a:ext cx="9036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dirty="0">
                <a:solidFill>
                  <a:prstClr val="black"/>
                </a:solidFill>
                <a:latin typeface="Arial" charset="0"/>
                <a:cs typeface="Arial" charset="0"/>
              </a:rPr>
              <a:t>Антон </a:t>
            </a:r>
            <a:r>
              <a:rPr lang="ru-RU" sz="1600" dirty="0" err="1">
                <a:solidFill>
                  <a:prstClr val="black"/>
                </a:solidFill>
                <a:latin typeface="Arial" charset="0"/>
                <a:cs typeface="Arial" charset="0"/>
              </a:rPr>
              <a:t>Холомьёв</a:t>
            </a:r>
            <a:r>
              <a:rPr lang="ru-RU" sz="1600" dirty="0">
                <a:solidFill>
                  <a:prstClr val="black"/>
                </a:solidFill>
                <a:latin typeface="Arial" charset="0"/>
                <a:cs typeface="Arial" charset="0"/>
              </a:rPr>
              <a:t>. Учебник по </a:t>
            </a:r>
            <a:r>
              <a:rPr lang="en-GB" sz="1600" dirty="0">
                <a:solidFill>
                  <a:prstClr val="black"/>
                </a:solidFill>
                <a:latin typeface="Arial" charset="0"/>
                <a:cs typeface="Arial" charset="0"/>
              </a:rPr>
              <a:t>Haskell</a:t>
            </a:r>
            <a:r>
              <a:rPr lang="uk-UA" sz="16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br>
              <a:rPr lang="uk-UA" sz="1600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GB" sz="1600" dirty="0">
                <a:solidFill>
                  <a:prstClr val="black"/>
                </a:solidFill>
                <a:latin typeface="Arial" charset="0"/>
                <a:cs typeface="Arial" charset="0"/>
                <a:hlinkClick r:id="rId2"/>
              </a:rPr>
              <a:t>https://docplayer.ru/25937980-Uchebnik-po-haskell-anton-holomyov.html</a:t>
            </a:r>
            <a:endParaRPr lang="en-GB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dirty="0" err="1">
                <a:solidFill>
                  <a:prstClr val="black"/>
                </a:solidFill>
                <a:latin typeface="Arial" charset="0"/>
                <a:cs typeface="Arial" charset="0"/>
              </a:rPr>
              <a:t>John</a:t>
            </a:r>
            <a:r>
              <a:rPr lang="ru-RU" sz="1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1600" dirty="0" err="1">
                <a:solidFill>
                  <a:prstClr val="black"/>
                </a:solidFill>
                <a:latin typeface="Arial" charset="0"/>
                <a:cs typeface="Arial" charset="0"/>
              </a:rPr>
              <a:t>Harrison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sz="1600" dirty="0">
                <a:solidFill>
                  <a:prstClr val="black"/>
                </a:solidFill>
                <a:latin typeface="Arial" charset="0"/>
                <a:cs typeface="Arial" charset="0"/>
              </a:rPr>
              <a:t>Введение в функциональное программирование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  <a:hlinkClick r:id="rId3"/>
              </a:rPr>
              <a:t>https://nsu.ru/xmlui/bitstream/handle/nsu/8874/Harrison.pdf;jsessionid=7BDBFCF0EA05BFD026052B868E6DAEDF?sequence=1</a:t>
            </a:r>
            <a:endParaRPr lang="en-US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dirty="0">
                <a:solidFill>
                  <a:prstClr val="black"/>
                </a:solidFill>
                <a:latin typeface="Arial" charset="0"/>
                <a:cs typeface="Arial" charset="0"/>
              </a:rPr>
              <a:t>Лидия </a:t>
            </a:r>
            <a:r>
              <a:rPr lang="ru-RU" sz="1600" dirty="0" err="1">
                <a:solidFill>
                  <a:prstClr val="black"/>
                </a:solidFill>
                <a:latin typeface="Arial" charset="0"/>
                <a:cs typeface="Arial" charset="0"/>
              </a:rPr>
              <a:t>Городняя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sz="1600" dirty="0">
                <a:solidFill>
                  <a:prstClr val="black"/>
                </a:solidFill>
                <a:latin typeface="Arial" charset="0"/>
                <a:cs typeface="Arial" charset="0"/>
              </a:rPr>
              <a:t>Введение в программирование на языке Лисп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  <a:hlinkClick r:id="rId4"/>
              </a:rPr>
              <a:t>http://window.edu.ru/resource/684/41684/files/prog_lisp.pdf</a:t>
            </a:r>
            <a:endParaRPr lang="en-US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16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Практический</a:t>
            </a:r>
            <a:r>
              <a:rPr lang="uk-UA" sz="1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Common Lisp.</a:t>
            </a:r>
            <a:r>
              <a:rPr lang="uk-UA" sz="1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GB" sz="1600" dirty="0">
                <a:solidFill>
                  <a:prstClr val="black"/>
                </a:solidFill>
                <a:latin typeface="Arial" charset="0"/>
                <a:cs typeface="Arial" charset="0"/>
                <a:hlinkClick r:id="rId5"/>
              </a:rPr>
              <a:t>http://lisper.ru/pcl/pcl.pdf</a:t>
            </a:r>
            <a:r>
              <a:rPr lang="uk-UA" sz="16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endParaRPr lang="ru-RU" sz="16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GB" sz="16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66138" y="980728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Інші мови функціонального програмування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512" y="46059"/>
            <a:ext cx="89097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1000" indent="-38100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uk-UA" sz="2700" b="1" dirty="0">
                <a:solidFill>
                  <a:prstClr val="white"/>
                </a:solidFill>
                <a:latin typeface="Arial" charset="0"/>
                <a:cs typeface="Arial" charset="0"/>
              </a:rPr>
              <a:t>Література з програмування на </a:t>
            </a:r>
            <a:r>
              <a:rPr lang="en-US" sz="2700" b="1" dirty="0">
                <a:solidFill>
                  <a:prstClr val="white"/>
                </a:solidFill>
                <a:latin typeface="Arial" charset="0"/>
                <a:cs typeface="Arial" charset="0"/>
              </a:rPr>
              <a:t>Haskell, Lisp, Common Lisp</a:t>
            </a:r>
            <a:r>
              <a:rPr lang="en-US" sz="2700" b="1">
                <a:solidFill>
                  <a:prstClr val="white"/>
                </a:solidFill>
                <a:latin typeface="Arial" charset="0"/>
                <a:cs typeface="Arial" charset="0"/>
              </a:rPr>
              <a:t>,  ML</a:t>
            </a:r>
            <a:endParaRPr lang="uk-UA" sz="27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24152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41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565400"/>
            <a:ext cx="7848600" cy="29638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i="0" dirty="0" err="1" smtClean="0"/>
              <a:t>Дякую</a:t>
            </a:r>
            <a:r>
              <a:rPr lang="ru-RU" i="0" dirty="0" smtClean="0"/>
              <a:t> за </a:t>
            </a:r>
            <a:r>
              <a:rPr lang="ru-RU" i="0" dirty="0" err="1" smtClean="0"/>
              <a:t>увагу</a:t>
            </a: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>Доц. </a:t>
            </a:r>
            <a:r>
              <a:rPr lang="ru-RU" i="0" dirty="0" err="1" smtClean="0"/>
              <a:t>кафедри</a:t>
            </a:r>
            <a:r>
              <a:rPr lang="ru-RU" i="0" dirty="0" smtClean="0"/>
              <a:t> ПСТ, </a:t>
            </a:r>
            <a:br>
              <a:rPr lang="ru-RU" i="0" dirty="0" smtClean="0"/>
            </a:br>
            <a:r>
              <a:rPr lang="ru-RU" i="0" dirty="0" smtClean="0"/>
              <a:t> к.т.н. </a:t>
            </a:r>
            <a:r>
              <a:rPr lang="ru-RU" i="0" dirty="0" err="1" smtClean="0"/>
              <a:t>Ковалюк</a:t>
            </a:r>
            <a:r>
              <a:rPr lang="ru-RU" i="0" dirty="0" smtClean="0"/>
              <a:t> Т.В. </a:t>
            </a:r>
            <a:br>
              <a:rPr lang="ru-RU" i="0" dirty="0" smtClean="0"/>
            </a:br>
            <a:r>
              <a:rPr lang="en-US" sz="2700" dirty="0">
                <a:hlinkClick r:id="rId2"/>
              </a:rPr>
              <a:t>tkovalyuk@ukr.net</a:t>
            </a:r>
            <a:r>
              <a:rPr lang="uk-UA" sz="2700" dirty="0"/>
              <a:t/>
            </a:r>
            <a:br>
              <a:rPr lang="uk-UA" sz="2700" dirty="0"/>
            </a:br>
            <a:r>
              <a:rPr lang="en-GB" sz="2700" dirty="0">
                <a:solidFill>
                  <a:srgbClr val="0000CC"/>
                </a:solidFill>
                <a:hlinkClick r:id="rId3"/>
              </a:rPr>
              <a:t>https://</a:t>
            </a:r>
            <a:r>
              <a:rPr lang="en-GB" sz="2700" dirty="0" smtClean="0">
                <a:solidFill>
                  <a:srgbClr val="0000CC"/>
                </a:solidFill>
                <a:hlinkClick r:id="rId3"/>
              </a:rPr>
              <a:t>github.com/tkovalyuk/</a:t>
            </a:r>
            <a:r>
              <a:rPr lang="en-GB" sz="2400" b="1" dirty="0">
                <a:hlinkClick r:id="rId4"/>
              </a:rPr>
              <a:t>functional-program</a:t>
            </a:r>
            <a:r>
              <a:rPr lang="uk-UA" sz="2700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/>
            </a:r>
            <a:br>
              <a:rPr lang="uk-UA" dirty="0" smtClean="0"/>
            </a:br>
            <a:endParaRPr lang="ru-RU" i="0" dirty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438377"/>
            <a:ext cx="3600400" cy="22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3358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78884" y="1124744"/>
            <a:ext cx="91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можуть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також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використовуватися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для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пробудови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27849" y="116633"/>
            <a:ext cx="244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Процедури</a:t>
            </a:r>
            <a:endParaRPr lang="ru-RU" sz="32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79955" y="1772817"/>
            <a:ext cx="2016224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it-IT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(+ x 42))</a:t>
            </a:r>
            <a:endParaRPr lang="ru-RU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279576" y="1524855"/>
            <a:ext cx="576064" cy="42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5314802" y="1772816"/>
            <a:ext cx="5325626" cy="539280"/>
            <a:chOff x="5314802" y="1772816"/>
            <a:chExt cx="5325626" cy="539280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5314802" y="1837856"/>
              <a:ext cx="2032817" cy="474240"/>
              <a:chOff x="4613098" y="1794066"/>
              <a:chExt cx="2032817" cy="474240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613098" y="1794066"/>
                <a:ext cx="8451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2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(f 23)</a:t>
                </a:r>
                <a:endParaRPr lang="ru-RU" sz="2200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" name="Стрелка вправо 6"/>
              <p:cNvSpPr/>
              <p:nvPr/>
            </p:nvSpPr>
            <p:spPr>
              <a:xfrm>
                <a:off x="5508104" y="1948191"/>
                <a:ext cx="576064" cy="2401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2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6147060" y="1837419"/>
                <a:ext cx="49885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2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65</a:t>
                </a:r>
                <a:endParaRPr lang="ru-RU" sz="2200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007624" y="1772816"/>
              <a:ext cx="2632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Виклик процедури</a:t>
              </a:r>
              <a:endParaRPr lang="ru-RU" sz="200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4" name="Прямая со стрелкой 13"/>
            <p:cNvCxnSpPr>
              <a:stCxn id="11" idx="1"/>
              <a:endCxn id="8" idx="3"/>
            </p:cNvCxnSpPr>
            <p:nvPr/>
          </p:nvCxnSpPr>
          <p:spPr>
            <a:xfrm flipH="1">
              <a:off x="7347618" y="1972871"/>
              <a:ext cx="660006" cy="123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Прямоугольник 14"/>
          <p:cNvSpPr/>
          <p:nvPr/>
        </p:nvSpPr>
        <p:spPr>
          <a:xfrm>
            <a:off x="156100" y="2833703"/>
            <a:ext cx="120359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Процедура є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абстракцією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виразу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за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допомогою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об'єктів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Круглі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дужки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навколо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400" b="1" dirty="0">
                <a:solidFill>
                  <a:srgbClr val="0000CC"/>
                </a:solidFill>
                <a:latin typeface="Arial" charset="0"/>
                <a:cs typeface="Arial" charset="0"/>
              </a:rPr>
              <a:t>f </a:t>
            </a:r>
            <a:r>
              <a:rPr lang="ru-RU" sz="2400" b="1" dirty="0">
                <a:solidFill>
                  <a:srgbClr val="0000CC"/>
                </a:solidFill>
                <a:latin typeface="Arial" charset="0"/>
                <a:cs typeface="Arial" charset="0"/>
              </a:rPr>
              <a:t>x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позначають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визначення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Вираз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(f 23) 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є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викликом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і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означає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"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вирахувати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(+ х 42) (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тіло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) з x, </a:t>
            </a:r>
            <a:r>
              <a:rPr lang="ru-RU" sz="2000" dirty="0" err="1">
                <a:solidFill>
                  <a:srgbClr val="0000CC"/>
                </a:solidFill>
                <a:latin typeface="Arial" charset="0"/>
                <a:cs typeface="Arial" charset="0"/>
              </a:rPr>
              <a:t>прив'язаним</a:t>
            </a:r>
            <a:r>
              <a:rPr lang="ru-RU" sz="2000" dirty="0">
                <a:solidFill>
                  <a:srgbClr val="0000CC"/>
                </a:solidFill>
                <a:latin typeface="Arial" charset="0"/>
                <a:cs typeface="Arial" charset="0"/>
              </a:rPr>
              <a:t> до 23 ".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Оскільки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є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об'єктами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їх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передавати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в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інші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процедури</a:t>
            </a:r>
            <a:r>
              <a:rPr lang="ru-RU" sz="2000" dirty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673159" y="4847025"/>
            <a:ext cx="264604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GB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(+ x 42))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(g p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</a:t>
            </a:r>
            <a:r>
              <a:rPr lang="en-GB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(p x))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7677621" y="4847025"/>
            <a:ext cx="2632804" cy="893132"/>
            <a:chOff x="7677621" y="4538667"/>
            <a:chExt cx="2632804" cy="89313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7677621" y="5000912"/>
              <a:ext cx="115929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(g f 23) </a:t>
              </a:r>
              <a:endParaRPr lang="ru-RU" sz="220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9408400" y="4977724"/>
              <a:ext cx="49885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65</a:t>
              </a:r>
              <a:endParaRPr lang="ru-RU" sz="220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8747962" y="5077186"/>
              <a:ext cx="576064" cy="2401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220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77621" y="4538667"/>
              <a:ext cx="2632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Виклик процедури</a:t>
              </a:r>
              <a:endParaRPr lang="ru-RU" sz="200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663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1124744"/>
            <a:ext cx="1163924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Фактично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багато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зумовлених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операцій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GB" sz="2200" dirty="0">
                <a:solidFill>
                  <a:prstClr val="black"/>
                </a:solidFill>
                <a:cs typeface="Arial" charset="0"/>
              </a:rPr>
              <a:t>Scheme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забезпечуються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не синтаксисом, а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змінними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значеннями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яких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є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процедури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Операція</a:t>
            </a:r>
            <a:r>
              <a:rPr lang="ru-RU" sz="2200" b="1" dirty="0">
                <a:solidFill>
                  <a:srgbClr val="0000CC"/>
                </a:solidFill>
                <a:cs typeface="Arial" charset="0"/>
              </a:rPr>
              <a:t> +,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наприклад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набуває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спеціального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синтаксичного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трактування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в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багатьох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інших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мовах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, в </a:t>
            </a:r>
            <a:r>
              <a:rPr lang="en-GB" sz="2200" dirty="0">
                <a:solidFill>
                  <a:prstClr val="black"/>
                </a:solidFill>
                <a:cs typeface="Arial" charset="0"/>
              </a:rPr>
              <a:t>Scheme 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є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всього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лише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є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</a:rPr>
              <a:t>регулярним</a:t>
            </a:r>
            <a:r>
              <a:rPr lang="ru-RU" sz="22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</a:rPr>
              <a:t>ідентифікатором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ru-RU" sz="2200" b="1" dirty="0" err="1">
                <a:solidFill>
                  <a:prstClr val="black"/>
                </a:solidFill>
                <a:cs typeface="Arial" charset="0"/>
              </a:rPr>
              <a:t>пов'язаним</a:t>
            </a:r>
            <a:r>
              <a:rPr lang="ru-RU" sz="2200" b="1" dirty="0">
                <a:solidFill>
                  <a:prstClr val="black"/>
                </a:solidFill>
                <a:cs typeface="Arial" charset="0"/>
              </a:rPr>
              <a:t> з процедурою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,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відповідною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числовому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об'єкту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>
                <a:solidFill>
                  <a:prstClr val="black"/>
                </a:solidFill>
                <a:cs typeface="Arial" charset="0"/>
              </a:rPr>
              <a:t>Те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саме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стосується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і </a:t>
            </a:r>
            <a:r>
              <a:rPr lang="ru-RU" sz="2200" b="1" dirty="0">
                <a:solidFill>
                  <a:srgbClr val="0000CC"/>
                </a:solidFill>
                <a:cs typeface="Arial" charset="0"/>
              </a:rPr>
              <a:t>*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, і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багатьох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cs typeface="Arial" charset="0"/>
              </a:rPr>
              <a:t>інших</a:t>
            </a:r>
            <a:r>
              <a:rPr lang="ru-RU" sz="2200" dirty="0">
                <a:solidFill>
                  <a:prstClr val="black"/>
                </a:solidFill>
                <a:cs typeface="Arial" charset="0"/>
              </a:rPr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27849" y="116633"/>
            <a:ext cx="244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Процедури</a:t>
            </a:r>
            <a:endParaRPr lang="ru-RU" sz="32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436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1" y="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Лінійні рекурсія і ітерація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336" y="913062"/>
            <a:ext cx="1195332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Розглянемо функцію факторіал, яка визначається рівнянням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n! = N · (n - 1) · (n - 2) · · 3 · 2 ·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Існує безліч способів обчислювати факторіали. Один з них полягає в тому, що 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n!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для будь-якого </a:t>
            </a:r>
            <a:r>
              <a:rPr lang="uk-UA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додатнього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 цілого числа 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дорівнює 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помноженому на 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n - 1) !:</a:t>
            </a:r>
            <a:endParaRPr lang="uk-UA" sz="2200" b="1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 b="1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n! = N · [(n - 1) · (n - 2) · · 3 · 2 · 1] = n · (n - 1)!</a:t>
            </a:r>
            <a:endParaRPr lang="uk-UA" sz="22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Таким чином, можна обчислити 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n !,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обчисливши спочатку (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n - 1) !,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а потім помноживши його на 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n.</a:t>
            </a:r>
            <a:endParaRPr lang="uk-UA" sz="22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Якщо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додати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умову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,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що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1! </a:t>
            </a:r>
            <a:r>
              <a:rPr lang="ru-RU" sz="2200" b="1" dirty="0" err="1">
                <a:solidFill>
                  <a:prstClr val="black"/>
                </a:solidFill>
                <a:latin typeface="Arial" charset="0"/>
                <a:cs typeface="Arial" charset="0"/>
              </a:rPr>
              <a:t>дорівнює</a:t>
            </a:r>
            <a:r>
              <a:rPr lang="ru-RU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 1,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можна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записати</a:t>
            </a:r>
            <a:r>
              <a:rPr lang="ru-RU" sz="2200" dirty="0">
                <a:solidFill>
                  <a:prstClr val="black"/>
                </a:solidFill>
                <a:latin typeface="Arial" charset="0"/>
                <a:cs typeface="Arial" charset="0"/>
              </a:rPr>
              <a:t> процедуру</a:t>
            </a:r>
            <a:endParaRPr lang="uk-UA" sz="2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7728" y="4692063"/>
            <a:ext cx="457200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(define (factorial 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(if (= n </a:t>
            </a: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0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  <a:endParaRPr lang="en-US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srgbClr val="0000CC"/>
                </a:solidFill>
                <a:latin typeface="Arial" charset="0"/>
                <a:cs typeface="Arial" charset="0"/>
              </a:rPr>
              <a:t>         </a:t>
            </a:r>
            <a:r>
              <a:rPr lang="en-US" sz="2200" dirty="0">
                <a:solidFill>
                  <a:srgbClr val="0000CC"/>
                </a:solidFill>
                <a:latin typeface="Arial" charset="0"/>
                <a:cs typeface="Arial" charset="0"/>
              </a:rPr>
              <a:t>(* n (factorial (- n 1)))))</a:t>
            </a:r>
            <a:endParaRPr lang="uk-UA" sz="2200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832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Лінійно</a:t>
            </a:r>
            <a:r>
              <a:rPr lang="en-US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-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рекурсивний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процес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обчислень</a:t>
            </a:r>
            <a:endParaRPr lang="uk-UA" sz="36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9336" y="1135947"/>
            <a:ext cx="118093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 err="1">
                <a:solidFill>
                  <a:prstClr val="black"/>
                </a:solidFill>
                <a:latin typeface="Arial" charset="0"/>
                <a:cs typeface="Arial" charset="0"/>
              </a:rPr>
              <a:t>Підставкова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 модель показує спочатку серію </a:t>
            </a:r>
            <a:r>
              <a:rPr lang="uk-UA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розширень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, а потім </a:t>
            </a:r>
            <a:r>
              <a:rPr lang="uk-UA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стиснення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 Розширення відбувається по мірі того, як процес будує ланцюжок відкладених операцій (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deferred operations),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в даному випадку ланцюжок множень.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Стиснення відбувається тоді, коли виконуються ці відкладені операції.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Такий тип процесу, який характеризується ланцюжком відкладених операцій, називається 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рекурсивним процесом (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recursive process). </a:t>
            </a:r>
            <a:endParaRPr lang="uk-UA" sz="2200" b="1" dirty="0">
              <a:solidFill>
                <a:srgbClr val="0000CC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Виконання цього процесу вимагає, щоб інтерпретатор запам'ятовував, які операції він повинен виконати згодом.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При обчисленні 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n!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довжина ланцюжка відкладених множень, а отже, і обсяг даних, яких потрібно зберегти, зростає </a:t>
            </a:r>
            <a:r>
              <a:rPr lang="uk-UA" sz="2200" b="1" dirty="0">
                <a:solidFill>
                  <a:srgbClr val="C00000"/>
                </a:solidFill>
                <a:latin typeface="Arial" charset="0"/>
                <a:cs typeface="Arial" charset="0"/>
              </a:rPr>
              <a:t>лінійно</a:t>
            </a:r>
            <a:r>
              <a:rPr lang="uk-UA" sz="22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з ростом 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n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 (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пропорційний 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n), </a:t>
            </a: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як і число кроків. </a:t>
            </a:r>
          </a:p>
          <a:p>
            <a:pPr marL="342900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latin typeface="Arial" charset="0"/>
                <a:cs typeface="Arial" charset="0"/>
              </a:rPr>
              <a:t>Такий процес називається </a:t>
            </a:r>
            <a:r>
              <a:rPr lang="uk-UA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лінійно рекурсивним процесом (</a:t>
            </a:r>
            <a:r>
              <a:rPr lang="en-US" sz="2200" b="1" dirty="0">
                <a:solidFill>
                  <a:srgbClr val="0000CC"/>
                </a:solidFill>
                <a:latin typeface="Arial" charset="0"/>
                <a:cs typeface="Arial" charset="0"/>
              </a:rPr>
              <a:t>linear recursive process).</a:t>
            </a:r>
            <a:endParaRPr lang="uk-UA" sz="22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2827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29" y="1256615"/>
            <a:ext cx="8351889" cy="470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Лінійно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рекурсивний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процес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для </a:t>
            </a:r>
            <a:r>
              <a:rPr lang="ru-RU" sz="3600" b="1" dirty="0" err="1">
                <a:solidFill>
                  <a:prstClr val="white"/>
                </a:solidFill>
                <a:latin typeface="Arial" charset="0"/>
                <a:cs typeface="Arial" charset="0"/>
              </a:rPr>
              <a:t>обчислення</a:t>
            </a:r>
            <a:r>
              <a:rPr lang="ru-RU" sz="3600" b="1" dirty="0">
                <a:solidFill>
                  <a:prstClr val="white"/>
                </a:solidFill>
                <a:latin typeface="Arial" charset="0"/>
                <a:cs typeface="Arial" charset="0"/>
              </a:rPr>
              <a:t> 6!</a:t>
            </a:r>
            <a:endParaRPr lang="uk-UA" sz="3600" b="1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981200" y="3287164"/>
            <a:ext cx="7734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76121" y="4725144"/>
            <a:ext cx="236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Процес стиснення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8808" y="933450"/>
            <a:ext cx="259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Процес розширення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prstClr val="black"/>
                </a:solidFill>
                <a:latin typeface="Arial" charset="0"/>
                <a:cs typeface="Arial" charset="0"/>
              </a:rPr>
              <a:t>(занурення)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08637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4248</Words>
  <Application>Microsoft Office PowerPoint</Application>
  <PresentationFormat>Широкоэкранный</PresentationFormat>
  <Paragraphs>495</Paragraphs>
  <Slides>41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1_Тема Office</vt:lpstr>
      <vt:lpstr>2_Тема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кафедри ПСТ,   к.т.н. Ковалюк Т.В.  tkovalyuk@ukr.net https://github.com/tkovalyuk/functional-program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2</cp:revision>
  <dcterms:created xsi:type="dcterms:W3CDTF">2021-10-04T09:19:47Z</dcterms:created>
  <dcterms:modified xsi:type="dcterms:W3CDTF">2021-10-04T09:30:02Z</dcterms:modified>
</cp:coreProperties>
</file>