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notesMasterIdLst>
    <p:notesMasterId r:id="rId44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B19B4-F42B-4BE8-9EE5-0396DE8CE1DE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41E34-CAA4-4CAA-96B6-26A49939AF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5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978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34417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248310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34417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549656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34417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431298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34417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143574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642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dirty="0" smtClean="0">
                <a:solidFill>
                  <a:prstClr val="black"/>
                </a:solidFill>
                <a:cs typeface="Arial" charset="0"/>
              </a:rPr>
              <a:t>/48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dirty="0" smtClean="0">
                <a:solidFill>
                  <a:prstClr val="black"/>
                </a:solidFill>
                <a:cs typeface="Arial" charset="0"/>
              </a:rPr>
              <a:t>/48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dirty="0" smtClean="0">
                <a:solidFill>
                  <a:prstClr val="black"/>
                </a:solidFill>
                <a:cs typeface="Arial" charset="0"/>
              </a:rPr>
              <a:t>/48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dirty="0" smtClean="0">
                <a:solidFill>
                  <a:prstClr val="black"/>
                </a:solidFill>
                <a:cs typeface="Arial" charset="0"/>
              </a:rPr>
              <a:t>/48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player.ru/71381060-Prototipirovanie-programm-na-yazyke-scheme-metodicheskoe-posobie-po-praktikumu.html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su.ru/xmlui/bitstream/handle/nsu/8874/Harrison.pdf;jsessionid=7BDBFCF0EA05BFD026052B868E6DAEDF?sequence=1" TargetMode="External"/><Relationship Id="rId2" Type="http://schemas.openxmlformats.org/officeDocument/2006/relationships/hyperlink" Target="https://docplayer.ru/25937980-Uchebnik-po-haskell-anton-holomyov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lisper.ru/pcl/pcl.pdf" TargetMode="External"/><Relationship Id="rId4" Type="http://schemas.openxmlformats.org/officeDocument/2006/relationships/hyperlink" Target="http://window.edu.ru/resource/684/41684/files/prog_lisp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tkovalyuk@ukr.ne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426"/>
            <a:ext cx="12192000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1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4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prstClr val="white"/>
                </a:solidFill>
                <a:latin typeface="Arial" charset="0"/>
                <a:cs typeface="Arial" charset="0"/>
              </a:rPr>
              <a:t>https://</a:t>
            </a:r>
            <a:r>
              <a:rPr lang="en-GB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github.com/tkovalyuk/</a:t>
            </a:r>
            <a:r>
              <a:rPr lang="en-GB" sz="2400" b="1" dirty="0">
                <a:solidFill>
                  <a:schemeClr val="bg1"/>
                </a:solidFill>
              </a:rPr>
              <a:t>functional-program</a:t>
            </a:r>
            <a:endParaRPr lang="ru-RU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082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3472" y="188641"/>
            <a:ext cx="9144000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Вбудовані процедури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1" y="1078647"/>
            <a:ext cx="718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Пошукові процедури та операції над числами</a:t>
            </a:r>
            <a:endParaRPr lang="ru-RU" sz="24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1" y="1540312"/>
            <a:ext cx="91164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max x1 x2 ...)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	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максимального з чисел</a:t>
            </a: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(min x1 x2 ...)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	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мінімального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з чисел</a:t>
            </a: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(abs x) 		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Абсолютне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числа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Додаткові</a:t>
            </a:r>
            <a:r>
              <a:rPr lang="ru-RU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операції</a:t>
            </a:r>
            <a:r>
              <a:rPr lang="ru-RU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ділення</a:t>
            </a:r>
            <a:r>
              <a:rPr lang="ru-RU" b="1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quotient n1 n2)	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 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Результат 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ділення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n1/n2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, якщо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n2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≠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0</a:t>
            </a: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(remainder n1 n2)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  Остача від ділення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n1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на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n2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, знак визначається чисельником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(modulo n1 n2)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	   Остача від ділення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n1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на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n2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, знак визначається знаменником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4493" y="4224463"/>
            <a:ext cx="8305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,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повертають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чисельник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і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знаменник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дробу</a:t>
            </a:r>
            <a:endParaRPr lang="ru-RU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05393" y="4869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(numerator q)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	чисельник дробу</a:t>
            </a:r>
            <a:endParaRPr lang="en-GB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(denominator q)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	знаменник дробу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478738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3472" y="18864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Вбудовані процедури для роботи з числами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обробки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чисел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1837" y="1553237"/>
            <a:ext cx="11286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(floor x)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найбільше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число не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більше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ніж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х.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(ceiling x)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найменше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число не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менше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ніж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х.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(truncate x)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число, абсолютна величина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не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більше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абсолютної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	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величини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х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(round x)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число шляхом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округлення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х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33630" y="365055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exp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z)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(log z)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(sin z)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asin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z)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(cos z)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acos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z)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(tan z)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atan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z)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    (</a:t>
            </a:r>
            <a:r>
              <a:rPr lang="en-GB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atan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y x)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13956" y="318445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Тригонометричні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999656" y="5229200"/>
            <a:ext cx="54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sqrt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z)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	корінь квадратний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expt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z1 z2) 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	зведення в степінь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20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r>
              <a:rPr lang="ru-RU" sz="200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522785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3472" y="18864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Вбудовані процедур перетворення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перетворення</a:t>
            </a:r>
            <a:endParaRPr lang="ru-RU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365457"/>
            <a:ext cx="8711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е</a:t>
            </a:r>
            <a:r>
              <a:rPr lang="en-GB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xact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-&gt; inexact z)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перетворення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точного числа в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неточне</a:t>
            </a:r>
            <a:endParaRPr lang="en-GB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і</a:t>
            </a:r>
            <a:r>
              <a:rPr lang="en-GB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nexact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-&gt; exact z)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перетворення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неточного числа в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точне</a:t>
            </a:r>
            <a:endParaRPr lang="en-GB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string-&gt; number string)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	    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Перетворення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рядка в число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(string-&gt; number string radix)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Перетворення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рядка в число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Тут 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radix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є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основа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системи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числення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(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точне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число 2, 8, 10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або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16).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Приклад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(string-&gt;number ”100″ 16)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 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Результат </a:t>
            </a:r>
            <a:r>
              <a:rPr lang="ru-RU" sz="2000" dirty="0">
                <a:solidFill>
                  <a:srgbClr val="FF0000"/>
                </a:solidFill>
                <a:latin typeface="Arial" charset="0"/>
                <a:cs typeface="Arial" charset="0"/>
              </a:rPr>
              <a:t>256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249021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482" y="3676806"/>
            <a:ext cx="8936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Спочатку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виконується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&gt;.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дає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істинне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виконується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наслідок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 і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його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іншому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випадку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виконується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альтернативна 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гілка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 і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його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дає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помилкове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і &lt;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альтернативна 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гілка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вказана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то результат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не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15482" y="124331"/>
            <a:ext cx="9252519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Умовні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вирази</a:t>
            </a:r>
            <a:endParaRPr lang="ru-RU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417" y="1680137"/>
            <a:ext cx="72008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if &lt;</a:t>
            </a: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&gt; &lt;</a:t>
            </a: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наслідок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&gt; &lt;альтернативна </a:t>
            </a: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гілка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&gt;)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if &lt;</a:t>
            </a: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&gt; &lt;</a:t>
            </a: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наслідок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&gt;)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05844" y="1018860"/>
            <a:ext cx="187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Синтаксис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15286" y="2522669"/>
            <a:ext cx="10233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","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наслідок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"і" альтернатива&gt;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можуть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бути будь-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якими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виразами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83832" y="3068960"/>
            <a:ext cx="190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Семантика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82613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05738" y="1087345"/>
            <a:ext cx="3820417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&lt;клауза1&gt; &lt;клауза2&gt; ...)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26845" y="1783048"/>
            <a:ext cx="3619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Будь-яка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форму: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5360" y="2327944"/>
            <a:ext cx="1173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де 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це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довільний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Також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клауз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мати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форму:   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(&lt;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&gt; =&gt; 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вираз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&gt;)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23992" y="1783048"/>
            <a:ext cx="380216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(&lt;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&gt; &lt;вираз1&gt; ...)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49760" y="1014273"/>
            <a:ext cx="3006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Бібліотечний</a:t>
            </a:r>
            <a:r>
              <a:rPr lang="ru-RU" b="1" dirty="0">
                <a:solidFill>
                  <a:prstClr val="black"/>
                </a:solidFill>
                <a:latin typeface="Arial" charset="0"/>
                <a:cs typeface="Arial" charset="0"/>
              </a:rPr>
              <a:t> синтаксис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: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771218"/>
            <a:ext cx="12192000" cy="323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GB" sz="17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визначається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обчисленням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виразів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успішної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клаузи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до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поки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одна з них не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визначиться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як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істинне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Коли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як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істинне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залишилися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своїй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Клаузе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обчислюються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в порядку, а результат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останнього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в &lt;</a:t>
            </a:r>
            <a:r>
              <a:rPr lang="ru-RU" sz="1700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Клаузе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як результат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всього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sz="1700" dirty="0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GB" sz="17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17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обрана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&lt;клауза&gt;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містить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тільки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перевірку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і не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містить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Виразів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&gt;, то в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результаті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обрана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клауза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використовує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альтернативну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форму </a:t>
            </a:r>
            <a:r>
              <a:rPr lang="ru-RU" sz="1700" dirty="0">
                <a:solidFill>
                  <a:srgbClr val="0000CC"/>
                </a:solidFill>
                <a:latin typeface="Arial" charset="0"/>
                <a:cs typeface="Arial" charset="0"/>
              </a:rPr>
              <a:t>=&gt;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то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вираз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&gt;.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Цей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має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бути процедурою, яка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приймає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один аргумент.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Цей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викликається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зі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значенням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і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повертаються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цією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процедурою,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повертаються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виразом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sz="1700" dirty="0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GB" sz="17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17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всі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перевірки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обчислюються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із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значенням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хибності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і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немає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клаузи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sz="1700" dirty="0">
                <a:solidFill>
                  <a:srgbClr val="0000CC"/>
                </a:solidFill>
                <a:latin typeface="Arial" charset="0"/>
                <a:cs typeface="Arial" charset="0"/>
              </a:rPr>
              <a:t>else</a:t>
            </a:r>
            <a:r>
              <a:rPr lang="en-GB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результат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умовного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не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;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 є клауза </a:t>
            </a:r>
            <a:r>
              <a:rPr lang="en-GB" sz="1700" dirty="0">
                <a:solidFill>
                  <a:srgbClr val="0000CC"/>
                </a:solidFill>
                <a:latin typeface="Arial" charset="0"/>
                <a:cs typeface="Arial" charset="0"/>
              </a:rPr>
              <a:t>else</a:t>
            </a:r>
            <a:r>
              <a:rPr lang="en-GB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то &lt;</a:t>
            </a:r>
            <a:r>
              <a:rPr lang="ru-RU" sz="17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вираз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обчислюються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, і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повертається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7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17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930731"/>
            <a:ext cx="62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Остання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&lt;клауза&gt; є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клауз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інакше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яка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форму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84032" y="2942127"/>
            <a:ext cx="380216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else &lt;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вира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з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1&gt; &lt;вираз2&gt; ...).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702911" y="3342237"/>
            <a:ext cx="1702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Семантика: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415482" y="124331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Умовні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вирази</a:t>
            </a:r>
            <a:endParaRPr lang="ru-RU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458201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482" y="124331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Умовні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вирази</a:t>
            </a:r>
            <a:endParaRPr lang="ru-RU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2562357"/>
            <a:ext cx="1207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де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кожен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елемент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даних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є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зовнішнім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поданням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деякого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об'єкту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Всі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елементи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даних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повинні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бути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різні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Остання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бути «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клаузою </a:t>
            </a:r>
            <a:r>
              <a:rPr lang="en-GB" dirty="0">
                <a:solidFill>
                  <a:srgbClr val="0000CC"/>
                </a:solidFill>
                <a:latin typeface="Arial" charset="0"/>
                <a:cs typeface="Arial" charset="0"/>
              </a:rPr>
              <a:t>else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»,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яка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форму.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8343" y="944970"/>
            <a:ext cx="3499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b="1" dirty="0">
                <a:solidFill>
                  <a:prstClr val="black"/>
                </a:solidFill>
                <a:latin typeface="Arial" charset="0"/>
                <a:cs typeface="Arial" charset="0"/>
              </a:rPr>
              <a:t>Б</a:t>
            </a:r>
            <a:r>
              <a:rPr lang="ru-RU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ібліотечний</a:t>
            </a:r>
            <a:r>
              <a:rPr lang="ru-RU" b="1" dirty="0">
                <a:solidFill>
                  <a:prstClr val="black"/>
                </a:solidFill>
                <a:latin typeface="Arial" charset="0"/>
                <a:cs typeface="Arial" charset="0"/>
              </a:rPr>
              <a:t> синтаксис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08949" y="955811"/>
            <a:ext cx="4731468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case &lt;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ключ&gt; &lt;клауза1&gt; &lt;клауза2&gt; ...)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96527" y="1416798"/>
            <a:ext cx="138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prstClr val="black"/>
                </a:solidFill>
                <a:latin typeface="Arial" charset="0"/>
                <a:cs typeface="Arial" charset="0"/>
              </a:rPr>
              <a:t>Синтаксис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41328" y="1718937"/>
            <a:ext cx="902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Ключем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бути будь-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який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Будь-яка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повинна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мати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форму: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55641" y="2176559"/>
            <a:ext cx="5360381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((&lt;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Елемент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даних1&gt;) ...) &lt;вираз1&gt; &lt;вираз2&gt; ...),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1" y="4008715"/>
            <a:ext cx="12155237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Arial" charset="0"/>
                <a:cs typeface="Arial" charset="0"/>
              </a:rPr>
              <a:t>case</a:t>
            </a:r>
            <a:r>
              <a:rPr lang="en-GB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обчислюється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так.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Обчислюється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ключ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його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результат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порівнюється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з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кожним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елементом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даних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результат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обчислення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ключа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збігається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з 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елементом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даних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&gt;, то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у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відповідній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обчислюється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зліва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направо і результат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останнього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в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Клаузе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повертається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як результат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case.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результат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обчислення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&lt;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ключа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відмінний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від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кожного &lt;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елемента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даних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&gt;, то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є клауза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case,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його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обчислюються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і результат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останнього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результату є результатом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case,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інакше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результат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case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не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визначений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77817" y="3639382"/>
            <a:ext cx="16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prstClr val="black"/>
                </a:solidFill>
                <a:latin typeface="Arial" charset="0"/>
                <a:cs typeface="Arial" charset="0"/>
              </a:rPr>
              <a:t> Семантика: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863752" y="3223980"/>
            <a:ext cx="3707904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(е</a:t>
            </a:r>
            <a:r>
              <a:rPr lang="en-GB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lse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&lt;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вираз1&gt; &lt;вираз2&gt; ...).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969355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43672" y="1196752"/>
            <a:ext cx="6507578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(case (* 2 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((2 3 5 7) 'prime)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((1 4 6 8 9) 'composite))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===&gt; composite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(case (car '(c d))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((a) 'a)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((b) 'b))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===&gt; unspecified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(case (car '(c d))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endParaRPr lang="en-US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((a e </a:t>
            </a:r>
            <a:r>
              <a:rPr lang="en-US" dirty="0" err="1">
                <a:solidFill>
                  <a:srgbClr val="0000CC"/>
                </a:solidFill>
                <a:latin typeface="Arial" charset="0"/>
                <a:cs typeface="Arial" charset="0"/>
              </a:rPr>
              <a:t>i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o u) 'vowel)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((w y) 'semivowel)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(else 'consonant))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===&gt; consonant</a:t>
            </a:r>
            <a:endParaRPr lang="ru-RU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15482" y="124331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умовних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виразів</a:t>
            </a:r>
            <a:endParaRPr lang="ru-RU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932114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5359" y="2564905"/>
            <a:ext cx="1159328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, по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суті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, є </a:t>
            </a:r>
            <a:r>
              <a:rPr lang="ru-RU" sz="2000" b="1" dirty="0" err="1">
                <a:solidFill>
                  <a:srgbClr val="C00000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абстракціями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описують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складові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операції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над числами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безвідносно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до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конкретних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значень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При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виконанні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різних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операцій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потрібно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будувати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приймають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інші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аргументи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повертають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їх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Процедура,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маніпулює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іншими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процедурами,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процедурою </a:t>
            </a:r>
            <a:r>
              <a:rPr lang="ru-RU" sz="2000" b="1" dirty="0" err="1">
                <a:solidFill>
                  <a:srgbClr val="0000CC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вищого</a:t>
            </a:r>
            <a:r>
              <a:rPr lang="ru-RU" sz="2000" b="1" dirty="0">
                <a:solidFill>
                  <a:srgbClr val="0000CC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 порядку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ea typeface="Bookman Old Style" panose="02050604050505020204" pitchFamily="18" charset="0"/>
                <a:cs typeface="Arial" panose="020B0604020202020204" pitchFamily="34" charset="0"/>
              </a:rPr>
              <a:t>higher-order procedure).</a:t>
            </a:r>
            <a:endParaRPr lang="ru-RU" sz="2000" b="1" dirty="0">
              <a:solidFill>
                <a:srgbClr val="0000CC"/>
              </a:solidFill>
              <a:latin typeface="Arial" charset="0"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29639" y="1"/>
            <a:ext cx="6318204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indent="450215" algn="just" fontAlgn="base">
              <a:spcBef>
                <a:spcPts val="600"/>
              </a:spcBef>
              <a:spcAft>
                <a:spcPts val="600"/>
              </a:spcAft>
            </a:pPr>
            <a:r>
              <a:rPr lang="uk-UA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Arial" charset="0"/>
                <a:cs typeface="Arial" charset="0"/>
              </a:rPr>
              <a:t>Процедури вищого порядку</a:t>
            </a:r>
            <a:endParaRPr lang="ru-RU" sz="32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360" y="1059557"/>
            <a:ext cx="1159328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 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Scheme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багато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зумовлених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операцій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забезпечуються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не синтаксисом, а </a:t>
            </a:r>
            <a:r>
              <a:rPr lang="ru-RU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змінними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ru-RU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значеннями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яких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 є </a:t>
            </a:r>
            <a:r>
              <a:rPr lang="ru-RU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Операція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+,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наприклад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в 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Scheme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всього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лише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регулярним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ідентифікатором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пов'язаним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з процедурою,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додає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числові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об'єкти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89789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аргументи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4305" y="956589"/>
            <a:ext cx="8743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Розглянемо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такі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47929" y="1461122"/>
            <a:ext cx="5077195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(sum-integers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(+ a (sum-integers (+ a 1) b))))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2767757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2.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суму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кубів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цілих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чисел в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заданому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діапазоні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41088" y="2813923"/>
            <a:ext cx="5124449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(sum-cubes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(+ (</a:t>
            </a:r>
            <a:r>
              <a:rPr lang="pt-BR" dirty="0">
                <a:solidFill>
                  <a:srgbClr val="FF0000"/>
                </a:solidFill>
                <a:latin typeface="Arial" charset="0"/>
                <a:cs typeface="Arial" charset="0"/>
              </a:rPr>
              <a:t>cube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 a) (sum-cubes (+ a 1) b))))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5360" y="4188892"/>
            <a:ext cx="4696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3.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куб цілого числа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536651"/>
            <a:ext cx="4680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1.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суму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цілих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чисел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від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a до b: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41087" y="4200333"/>
            <a:ext cx="5124449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cube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 * x (* x x)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35360" y="4946723"/>
            <a:ext cx="4696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суму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послідовності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термів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ряді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який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сходиться до </a:t>
            </a:r>
            <a:r>
              <a:rPr lang="el-GR" dirty="0">
                <a:solidFill>
                  <a:prstClr val="black"/>
                </a:solidFill>
                <a:latin typeface="Arial" charset="0"/>
                <a:cs typeface="Arial" charset="0"/>
              </a:rPr>
              <a:t>π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/8: 1/(1*3)+1/(5*7)+1/(9*11)+….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27091" y="4999136"/>
            <a:ext cx="5021165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(pi-sum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   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       (+ (/ 1.0 (* a (+ a 2))) (pi-sum (+ a 4) b))))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7536160" y="4014252"/>
            <a:ext cx="288032" cy="18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2206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941335"/>
            <a:ext cx="71705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За цими процедурами стоїть одна загальна схема: 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одна функція обчислює терм, що підлягає додаванню, 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інша функція обчислює наступне значення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a.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Всі ці процедури можна породити, застосувавши шаблон: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96199" y="1037250"/>
            <a:ext cx="403244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(&lt;</a:t>
            </a:r>
            <a:r>
              <a:rPr lang="uk-UA" sz="2000" i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имя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(&lt;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терм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&gt;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(&lt;</a:t>
            </a:r>
            <a:r>
              <a:rPr lang="uk-UA" sz="2000" i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имя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(&lt; 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наступний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&gt; a) b))))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3384783"/>
            <a:ext cx="10158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В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наведеному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шаблоні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перетворити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семантичні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означення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 у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формальні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параметри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80870" y="4287726"/>
            <a:ext cx="4343122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(sum term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a next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(term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(sum term (next a) next b))))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56040" y="4509120"/>
            <a:ext cx="5472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приймає в якості аргументів нижню,  верхню межі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і процедури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term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можна використовувати так, як будь-яку іншу процедуру.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аргументи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7032104" y="2060848"/>
            <a:ext cx="72008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380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775520" y="1556792"/>
            <a:ext cx="8712968" cy="21602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Вирази, стандартні процедури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процедури вищого порядку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 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SCHEME</a:t>
            </a: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/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Lisp/…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2273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k-UA" sz="4000" b="1" dirty="0" smtClean="0">
                <a:solidFill>
                  <a:prstClr val="white"/>
                </a:solidFill>
              </a:rPr>
              <a:t>Лекція 4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52" y="4581128"/>
            <a:ext cx="1445236" cy="144523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09438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9376" y="2577342"/>
            <a:ext cx="5876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підсумовує два числа,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приймає в якості аргументів нижню,  верхню межі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і процедури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term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76120" y="4259957"/>
            <a:ext cx="33337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(sum-cubes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(sum cube a inc b))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3392" y="4922861"/>
            <a:ext cx="5782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Скориставшись цим визначенням, можна обчислити суму кубів чисел від 1 до 10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(</a:t>
            </a:r>
            <a:r>
              <a:rPr lang="uk-UA" dirty="0">
                <a:solidFill>
                  <a:srgbClr val="FF0000"/>
                </a:solidFill>
                <a:latin typeface="Arial" charset="0"/>
                <a:cs typeface="Arial" charset="0"/>
              </a:rPr>
              <a:t>виклик процедури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08313" y="5006114"/>
            <a:ext cx="33337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sum-cubes 1 10)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3025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14500" y="6906940"/>
            <a:ext cx="483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 допомогою процедури ідентичності (яка повертає свій аргумент) для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обчислення терму,  </a:t>
            </a:r>
            <a:r>
              <a:rPr lang="uk-UA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на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визначити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sum-integers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через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аргументи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76120" y="1040615"/>
            <a:ext cx="319813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(define (inc n) 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(+ n 1))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76120" y="1790596"/>
            <a:ext cx="319813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(cube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   ( * x (* x x)))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181096" y="2553718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(sum term a next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(+ (term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(sum term (next a) next b))))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9376" y="1083428"/>
            <a:ext cx="586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inc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збільшує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аргумент на 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9376" y="1929094"/>
            <a:ext cx="587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cube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обчислює куб числа</a:t>
            </a:r>
            <a:endParaRPr lang="en-US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79376" y="4031047"/>
            <a:ext cx="5926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 допомогою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визначити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sum-cubes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8343140" y="1955323"/>
            <a:ext cx="209516" cy="2722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8552656" y="1497087"/>
            <a:ext cx="743012" cy="3086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8035096" y="2769845"/>
            <a:ext cx="98528" cy="1907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45642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3393" y="3011408"/>
            <a:ext cx="5845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підсумовує числа, приймає в якості аргументів нижню,  верхню межі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і процедури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term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73" y="5247629"/>
            <a:ext cx="700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Тепер можна скласти цілі числа від 1 до 10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uk-UA" dirty="0">
                <a:solidFill>
                  <a:srgbClr val="FF0000"/>
                </a:solidFill>
                <a:latin typeface="Arial" charset="0"/>
                <a:cs typeface="Arial" charset="0"/>
              </a:rPr>
              <a:t>виклик процедури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)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9335" y="5804924"/>
            <a:ext cx="12035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 допомогою процедури ідентичності (яка повертає свій аргумент) для обчислення терму,  </a:t>
            </a:r>
            <a:r>
              <a:rPr lang="uk-UA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на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визначити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sum-integers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через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13636" y="1827060"/>
            <a:ext cx="33147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(identity x)</a:t>
            </a:r>
            <a:endParaRPr lang="ru-RU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x)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13636" y="5179946"/>
            <a:ext cx="32956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sum-integers 1 10)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55</a:t>
            </a:r>
            <a:endParaRPr lang="uk-UA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аргументи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92096" y="4364065"/>
            <a:ext cx="331951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(sum-integers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(sum identity a </a:t>
            </a:r>
            <a:r>
              <a:rPr lang="en-US" dirty="0" err="1">
                <a:solidFill>
                  <a:srgbClr val="0000CC"/>
                </a:solidFill>
                <a:latin typeface="Arial" charset="0"/>
                <a:cs typeface="Arial" charset="0"/>
              </a:rPr>
              <a:t>inc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b))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092096" y="2639996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(sum term a next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(+ (term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(sum term (next a) next b))))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23392" y="1208750"/>
            <a:ext cx="578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inc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збільшує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аргумент на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23392" y="1847548"/>
            <a:ext cx="5782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ідентичності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identity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повертає значення свого аргументу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24192" y="1041738"/>
            <a:ext cx="227614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(define (inc n) 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pt-BR" dirty="0">
                <a:solidFill>
                  <a:srgbClr val="0000CC"/>
                </a:solidFill>
                <a:latin typeface="Arial" charset="0"/>
                <a:cs typeface="Arial" charset="0"/>
              </a:rPr>
              <a:t>(+ n 1))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23392" y="4364065"/>
            <a:ext cx="5845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sum-integers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підсумовує числа, в діапазоні від нижньої межі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до верхньої межі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8962266" y="1364902"/>
            <a:ext cx="302087" cy="3833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175807" y="2194205"/>
            <a:ext cx="296459" cy="3093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7880687" y="3187365"/>
            <a:ext cx="205875" cy="2100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2108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05050" y="9238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Так само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визначається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pi-sum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82074" y="1371976"/>
            <a:ext cx="413385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(pi-sum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(pi-term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(/ 1.0 (* x (+ x 2))))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(pi-next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x 4))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sum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pi-term a pi-next b))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02546" y="4598641"/>
            <a:ext cx="2769319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(* 8 (pi-sum 1 1000))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3.139592655589783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3512" y="3903345"/>
            <a:ext cx="10225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обчислити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наближення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до </a:t>
            </a:r>
            <a:r>
              <a:rPr lang="el-GR" sz="2000" dirty="0">
                <a:solidFill>
                  <a:prstClr val="black"/>
                </a:solidFill>
                <a:latin typeface="Arial" charset="0"/>
                <a:cs typeface="Arial" charset="0"/>
              </a:rPr>
              <a:t>π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(</a:t>
            </a:r>
            <a:r>
              <a:rPr lang="uk-UA" sz="2000" dirty="0">
                <a:solidFill>
                  <a:srgbClr val="FF0000"/>
                </a:solidFill>
                <a:latin typeface="Arial" charset="0"/>
                <a:cs typeface="Arial" charset="0"/>
              </a:rPr>
              <a:t>виклик процедури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: </a:t>
            </a:r>
            <a:endParaRPr lang="uk-UA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аргументи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9463" y="4598641"/>
            <a:ext cx="2769319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(* 8 (pi-sum 1 100))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3.1215946525910105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00711" y="1562174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sum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term a next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(if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(+ (term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 (sum term (next a) next b))))</a:t>
            </a:r>
          </a:p>
        </p:txBody>
      </p:sp>
      <p:sp>
        <p:nvSpPr>
          <p:cNvPr id="11" name="Стрелка влево 10"/>
          <p:cNvSpPr/>
          <p:nvPr/>
        </p:nvSpPr>
        <p:spPr>
          <a:xfrm>
            <a:off x="6306289" y="2233460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00047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13537"/>
            <a:ext cx="12072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Процедуру 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ї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використовувати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якості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будівельного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блоку при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формулюванні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інших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понять.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Наприклад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визначений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інтеграл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функції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між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межами 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і 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для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малих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dx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чисельно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оцінити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за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формули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206531"/>
            <a:ext cx="82880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47528" y="3269119"/>
            <a:ext cx="4439285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(integral  f  a  b  dx)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(define (add-dx  x)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(+ x dx))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(* (sum f (+ a (/ dx 2)) add-dx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dx))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7400" y="5708987"/>
            <a:ext cx="29146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(integral cube 0 1 0.01)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.24998750000000042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2716" y="5708987"/>
            <a:ext cx="338137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(integral cube 0 1 0.001)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.</a:t>
            </a: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249999875000001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71" y="5243454"/>
            <a:ext cx="704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Виклик процедур з різними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dx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для функції куба числа: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аргументи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63356" y="4698161"/>
            <a:ext cx="2309295" cy="5847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cube</a:t>
            </a:r>
            <a:r>
              <a:rPr lang="en-US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1600" dirty="0">
                <a:solidFill>
                  <a:srgbClr val="0000CC"/>
                </a:solidFill>
                <a:latin typeface="Arial" charset="0"/>
                <a:cs typeface="Arial" charset="0"/>
              </a:rPr>
              <a:t>( * x (* x x)</a:t>
            </a:r>
            <a:r>
              <a:rPr lang="pt-BR" sz="1600" dirty="0">
                <a:solidFill>
                  <a:srgbClr val="0000CC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43806" y="3266869"/>
            <a:ext cx="2952328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define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term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a 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 (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if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(&gt;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 (+ (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term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 (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sum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term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a) </a:t>
            </a:r>
            <a:r>
              <a:rPr lang="ru-RU" sz="16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  <a:r>
              <a:rPr lang="ru-RU" sz="1600" dirty="0">
                <a:solidFill>
                  <a:srgbClr val="0000CC"/>
                </a:solidFill>
                <a:latin typeface="Arial" charset="0"/>
                <a:cs typeface="Arial" charset="0"/>
              </a:rPr>
              <a:t> b))))</a:t>
            </a:r>
          </a:p>
        </p:txBody>
      </p:sp>
      <p:sp>
        <p:nvSpPr>
          <p:cNvPr id="11" name="Стрелка влево 10"/>
          <p:cNvSpPr/>
          <p:nvPr/>
        </p:nvSpPr>
        <p:spPr>
          <a:xfrm rot="20190322">
            <a:off x="6391274" y="3501008"/>
            <a:ext cx="352798" cy="266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16200000">
            <a:off x="9045338" y="5275984"/>
            <a:ext cx="352798" cy="266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34248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5360" y="1092167"/>
            <a:ext cx="10440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Метод половинного ділення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half-interval method) -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 = 0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де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 -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неперервна функція.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Ідея 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(a) &lt;0 &lt;f (b),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 функція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112" y="2924944"/>
            <a:ext cx="3491534" cy="2796560"/>
          </a:xfrm>
          <a:prstGeom prst="rect">
            <a:avLst/>
          </a:prstGeom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23392" y="2456795"/>
            <a:ext cx="64807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Щоб знайти його, візьмемо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 дорівнює середньому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обчислимо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).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(x)&gt; 0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Якщо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 &lt;0,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Продовжуючи 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нуль.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Коли ми дійдемо до точки, де цей інтервал досить малий, процес зупиняється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120336" y="4797153"/>
            <a:ext cx="144016" cy="155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205688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63552" y="1619395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average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(if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((test-value (f midpoint)))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positive?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midpoint))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negative?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(else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))))))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00727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реалізує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стратегію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ділення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7052106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1337620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((midpoint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average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(if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test-value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(f midpoint)))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positive?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midpoint))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negative?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midpoint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(else midpoint))))))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93750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реалізує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стратегію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ділення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720084"/>
            <a:ext cx="12155237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Є функція</a:t>
            </a:r>
            <a:r>
              <a:rPr lang="uk-UA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 f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і дві точки, в одній із яких значення функції від’ємне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neg</a:t>
            </a:r>
            <a:r>
              <a:rPr lang="en-US" sz="1400" b="1" dirty="0">
                <a:solidFill>
                  <a:srgbClr val="006600"/>
                </a:solidFill>
                <a:latin typeface="Arial" charset="0"/>
                <a:cs typeface="Arial" charset="0"/>
              </a:rPr>
              <a:t>-point</a:t>
            </a:r>
            <a:r>
              <a:rPr lang="uk-UA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в іншій додатне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pos</a:t>
            </a:r>
            <a:r>
              <a:rPr lang="en-US" sz="1400" b="1" dirty="0">
                <a:solidFill>
                  <a:srgbClr val="006600"/>
                </a:solidFill>
                <a:latin typeface="Arial" charset="0"/>
                <a:cs typeface="Arial" charset="0"/>
              </a:rPr>
              <a:t>-point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.</a:t>
            </a:r>
            <a:r>
              <a:rPr lang="uk-UA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Спочатку обчислюємо середнє між двома краями інтервалу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-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  average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en-US" sz="1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Потім ми перевіряємо, чи не є інтервал вже досить малим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close-enough?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інтервал між точками малий, повертаємо середню точку як відповідь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інтервал ще великий, обчислюємо значення </a:t>
            </a:r>
            <a:r>
              <a:rPr lang="en-GB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f</a:t>
            </a:r>
            <a:r>
              <a:rPr lang="en-GB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в середній точці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test-value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це значення додатне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positive?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, продовжуємо процес з інтервалом від вихідної від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’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ємної точки до середньої точки –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uk-UA" sz="1400" dirty="0">
                <a:solidFill>
                  <a:srgbClr val="0000CC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значення в середній точці від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’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ємне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negative?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, ми продовжуємо процес з інтервалом від середньої точки до вихідної додатної точки.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Нарешті, існує можливість, що значення в середній точці в точності дорівнює 0, і тоді середня точка і є шуканий корінь..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526981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56040" y="1174558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(close-enough? x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(&lt; (abs (- x y)) 0.001))</a:t>
            </a:r>
            <a:endParaRPr lang="ru-RU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360" y="1164261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чи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достатньо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близькі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кінці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інтервалу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кореня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56040" y="2205102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(average x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(/ (+ x y) 2))</a:t>
            </a:r>
            <a:endParaRPr lang="ru-RU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9376" y="226665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Розрахунок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середньо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арифметичного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двох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значень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9376" y="3312454"/>
            <a:ext cx="5494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Обчислення значення функції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в середній точці 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43565" y="3184388"/>
            <a:ext cx="370989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f midpoint</a:t>
            </a: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( &lt;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розрахунок виразу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&gt;)</a:t>
            </a:r>
            <a:endParaRPr lang="ru-RU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44132" y="4151611"/>
            <a:ext cx="370933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(abs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(if (positive? x 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    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(- x)))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9376" y="4443998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Обчислення модуля числа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2662057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24017"/>
            <a:ext cx="12000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Використовувати процедуру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безпосередньо незручно, оскільки випадково можна дати їй точки, в яких значення</a:t>
            </a:r>
            <a:r>
              <a:rPr lang="uk-UA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не мають потрібних знаків, і в цьому випадку отримаємо неправильну відповідь.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Замість цього будемо використовувати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 допомогою процедури, яка перевіряє, який кінець інтервалу має додатне, а який від'ємне значення, і відповідним чином викличе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Якщо 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b="1" dirty="0">
                <a:solidFill>
                  <a:srgbClr val="0000CC"/>
                </a:solidFill>
                <a:latin typeface="Arial" charset="0"/>
                <a:cs typeface="Arial" charset="0"/>
              </a:rPr>
              <a:t>про помилку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6821" y="2802603"/>
            <a:ext cx="5724128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(half-interval-method f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(let ((a-value (f a))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(b-value (f b)))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((and (negative? a-value) (positive? b-value))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(search f a b))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((and (negative? b-value) (positive? a-value))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(search f b a))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(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"У аргументов не 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різні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знаки " a b)))))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60096" y="3913962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Виклик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для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кореня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рівняння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sin</a:t>
            </a:r>
            <a:r>
              <a:rPr lang="ru-RU" b="1" dirty="0">
                <a:solidFill>
                  <a:srgbClr val="0000CC"/>
                </a:solidFill>
                <a:latin typeface="Arial" charset="0"/>
                <a:cs typeface="Arial" charset="0"/>
              </a:rPr>
              <a:t> x = 0,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лежить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між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2 та 4: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78557" y="5387926"/>
            <a:ext cx="359702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(half-interval-method sin 2.0 4.0)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i="1" dirty="0">
                <a:solidFill>
                  <a:srgbClr val="FF0000"/>
                </a:solidFill>
                <a:latin typeface="Arial" charset="0"/>
                <a:cs typeface="Arial" charset="0"/>
              </a:rPr>
              <a:t>3.14111328125</a:t>
            </a:r>
            <a:endParaRPr lang="uk-UA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8833807" y="4687217"/>
            <a:ext cx="286530" cy="48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5231" y="5617275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FF0000"/>
                </a:solidFill>
                <a:latin typeface="Arial" charset="0"/>
                <a:cs typeface="Arial" charset="0"/>
              </a:rPr>
              <a:t>Результат </a:t>
            </a:r>
            <a:endParaRPr lang="ru-RU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5990120" y="5708757"/>
            <a:ext cx="1091692" cy="14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508226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335" y="950694"/>
            <a:ext cx="12035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Число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x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називається нерухомою (фіксованою) точкою (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fixed point)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функції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f,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якщо воно задовольняє рівнянню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 = x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Для деяких функцій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можна знайти нерухому точку, почавши з якогось значення і застосовуючи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багаторазово: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(x), f (f (x)), f (f (f (x))),. .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поки значення не перестане сильно змінюватися.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 допомогою цієї ідеї можна скласти процедуру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fixed-point,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яка в якості аргументів приймає функцію і початкове значення і виробляє наближення до нерухомої точки функції. Багато разів застосовуємо функцію, поки не знайдеться два послідовних значення, різниця між якими менше деякої заданої чутливості: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</a:t>
            </a: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Знаходження нерухомих точок функцій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05605" y="4079080"/>
            <a:ext cx="317586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tolerance 0.00001)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30477" y="3813017"/>
            <a:ext cx="5206754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(fixed-point f first-guess)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(close-enough? v1 v2)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(&lt; (abs (- v1 v2)) tolerance))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(try guess)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(let ((next (f guess)))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(if (close-enough? guess next)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try next))))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(try first-guess))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9201" y="5445224"/>
            <a:ext cx="257785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(fixed-point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1.0)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.7390822985224023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715625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3254375" y="1052513"/>
            <a:ext cx="8937625" cy="54991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00050" indent="-400050">
              <a:buFont typeface="Arial" charset="0"/>
              <a:buAutoNum type="arabicPeriod"/>
            </a:pPr>
            <a:endParaRPr lang="uk-UA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uk-UA" sz="2400" dirty="0"/>
          </a:p>
          <a:p>
            <a:pPr marL="400050" indent="-400050">
              <a:spcBef>
                <a:spcPct val="0"/>
              </a:spcBef>
              <a:buFontTx/>
              <a:buAutoNum type="arabicPeriod"/>
            </a:pPr>
            <a:endParaRPr lang="ru-RU" sz="2400" dirty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583113" y="0"/>
            <a:ext cx="316865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План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лекції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1" y="1035958"/>
            <a:ext cx="8964487" cy="34778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Стандартні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форми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в R5RS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endParaRPr lang="ru-RU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latin typeface="Arial" charset="0"/>
                <a:cs typeface="Arial" charset="0"/>
              </a:rPr>
              <a:t>Бібліотечні форми в </a:t>
            </a:r>
            <a:r>
              <a:rPr lang="en-US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endParaRPr lang="uk-UA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000" b="1" dirty="0" err="1">
                <a:solidFill>
                  <a:prstClr val="black"/>
                </a:solidFill>
                <a:latin typeface="Helvetica Neue"/>
                <a:cs typeface="Arial" charset="0"/>
              </a:rPr>
              <a:t>Стандартні</a:t>
            </a:r>
            <a:r>
              <a:rPr lang="ru-RU" sz="2000" b="1" dirty="0">
                <a:solidFill>
                  <a:prstClr val="black"/>
                </a:solidFill>
                <a:latin typeface="Helvetica Neue"/>
                <a:cs typeface="Arial" charset="0"/>
              </a:rPr>
              <a:t> (</a:t>
            </a:r>
            <a:r>
              <a:rPr lang="ru-RU" sz="2000" b="1" dirty="0" err="1">
                <a:solidFill>
                  <a:prstClr val="black"/>
                </a:solidFill>
                <a:latin typeface="Helvetica Neue"/>
                <a:cs typeface="Arial" charset="0"/>
              </a:rPr>
              <a:t>вбудовані</a:t>
            </a:r>
            <a:r>
              <a:rPr lang="ru-RU" sz="2000" b="1" dirty="0">
                <a:solidFill>
                  <a:prstClr val="black"/>
                </a:solidFill>
                <a:latin typeface="Helvetica Neue"/>
                <a:cs typeface="Arial" charset="0"/>
              </a:rPr>
              <a:t>) </a:t>
            </a:r>
            <a:r>
              <a:rPr lang="ru-RU" sz="2000" b="1" dirty="0" err="1">
                <a:solidFill>
                  <a:prstClr val="black"/>
                </a:solidFill>
                <a:latin typeface="Helvetica Neue"/>
                <a:cs typeface="Arial" charset="0"/>
              </a:rPr>
              <a:t>процедури</a:t>
            </a:r>
            <a:r>
              <a:rPr lang="ru-RU" sz="2000" b="1" dirty="0">
                <a:solidFill>
                  <a:prstClr val="black"/>
                </a:solidFill>
                <a:latin typeface="Helvetica Neue"/>
                <a:cs typeface="Arial" charset="0"/>
              </a:rPr>
              <a:t> в </a:t>
            </a:r>
            <a:r>
              <a:rPr lang="ru-RU" sz="2000" b="1" dirty="0" err="1">
                <a:solidFill>
                  <a:prstClr val="black"/>
                </a:solidFill>
                <a:latin typeface="Helvetica Neue"/>
                <a:cs typeface="Arial" charset="0"/>
              </a:rPr>
              <a:t>Scheme</a:t>
            </a:r>
            <a:endParaRPr lang="ru-RU" sz="2000" b="1" dirty="0">
              <a:solidFill>
                <a:prstClr val="black"/>
              </a:solidFill>
              <a:latin typeface="Helvetica Neue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latin typeface="Helvetica Neue"/>
                <a:cs typeface="Arial" charset="0"/>
              </a:rPr>
              <a:t>3.1. Предикати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latin typeface="Helvetica Neue"/>
                <a:cs typeface="Arial" charset="0"/>
              </a:rPr>
              <a:t>3.2. Процедури для обробки чисел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latin typeface="Helvetica Neue"/>
                <a:cs typeface="Arial" charset="0"/>
              </a:rPr>
              <a:t>3.3. Процедури перетворення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4.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Умовні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вирази</a:t>
            </a:r>
            <a:endParaRPr lang="ru-RU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uk-UA" sz="2000" b="1" dirty="0">
                <a:solidFill>
                  <a:prstClr val="black"/>
                </a:solidFill>
                <a:cs typeface="Arial" charset="0"/>
                <a:hlinkClick r:id="rId3" action="ppaction://hlinksldjump"/>
              </a:rPr>
              <a:t>. Процедури вищого порядку</a:t>
            </a:r>
            <a:endParaRPr lang="uk-UA" sz="2000" b="1" dirty="0">
              <a:solidFill>
                <a:prstClr val="black"/>
              </a:solidFill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5.1. Процедури як аргументи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5.</a:t>
            </a:r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. Процедури як значення, що </a:t>
            </a:r>
            <a:r>
              <a:rPr lang="uk-UA" sz="2000" b="1" dirty="0" err="1">
                <a:solidFill>
                  <a:prstClr val="black"/>
                </a:solidFill>
                <a:cs typeface="Arial" charset="0"/>
              </a:rPr>
              <a:t>повераються</a:t>
            </a: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65016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</a:t>
            </a: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Знаходження нерухомих точок функцій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6766" y="1182890"/>
            <a:ext cx="3901162" cy="38318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(fixed-point f first-guess)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(close-enough? v1 v2)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(&lt; (abs (- v1 v2)) tolerance))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(try guess)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(let ((next (f guess)))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(if (close-enough? guess next)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try next))))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(try first-guess))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91944" y="1196753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Форма зв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’</a:t>
            </a:r>
            <a:r>
              <a:rPr lang="uk-UA" sz="1600" dirty="0" err="1">
                <a:solidFill>
                  <a:srgbClr val="006600"/>
                </a:solidFill>
                <a:latin typeface="Arial" charset="0"/>
                <a:cs typeface="Arial" charset="0"/>
              </a:rPr>
              <a:t>язування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f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  <a:latin typeface="Arial" charset="0"/>
                <a:cs typeface="Arial" charset="0"/>
              </a:rPr>
              <a:t>first-guess</a:t>
            </a:r>
            <a:endParaRPr lang="uk-UA" sz="1600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28910" y="1844825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Форма зв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’</a:t>
            </a:r>
            <a:r>
              <a:rPr lang="uk-UA" sz="1600" dirty="0" err="1">
                <a:solidFill>
                  <a:srgbClr val="006600"/>
                </a:solidFill>
                <a:latin typeface="Arial" charset="0"/>
                <a:cs typeface="Arial" charset="0"/>
              </a:rPr>
              <a:t>язування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f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  <a:latin typeface="Arial" charset="0"/>
                <a:cs typeface="Arial" charset="0"/>
              </a:rPr>
              <a:t>first-guess</a:t>
            </a:r>
            <a:endParaRPr lang="uk-UA" sz="1600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2642044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58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значення, що повертаються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4500" y="948035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cs typeface="Arial" charset="0"/>
              </a:rPr>
              <a:t>Ідея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–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створити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які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повертають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у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вигляді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процедур</a:t>
            </a:r>
            <a:endParaRPr lang="uk-UA" sz="2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7825" y="1418080"/>
            <a:ext cx="89926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 err="1">
                <a:solidFill>
                  <a:prstClr val="black"/>
                </a:solidFill>
                <a:cs typeface="Arial" charset="0"/>
              </a:rPr>
              <a:t>Розгляднемо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приклад процедури обчислення квадратного кореня</a:t>
            </a:r>
            <a:r>
              <a:rPr lang="uk-UA" sz="20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uk-UA" sz="2000" b="1" dirty="0">
                <a:solidFill>
                  <a:srgbClr val="0000CC"/>
                </a:solidFill>
                <a:cs typeface="Arial" charset="0"/>
                <a:sym typeface="Symbol"/>
              </a:rPr>
              <a:t>х 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як пошук нерухомої точки, вважаючи, що </a:t>
            </a:r>
            <a:r>
              <a:rPr lang="uk-UA" sz="2000" b="1" dirty="0">
                <a:solidFill>
                  <a:srgbClr val="0000CC"/>
                </a:solidFill>
                <a:cs typeface="Arial" charset="0"/>
              </a:rPr>
              <a:t>√х 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є нерухома точка функції</a:t>
            </a:r>
            <a:r>
              <a:rPr lang="uk-UA" sz="2000" b="1" dirty="0">
                <a:solidFill>
                  <a:srgbClr val="0000CC"/>
                </a:solidFill>
                <a:cs typeface="Arial" charset="0"/>
              </a:rPr>
              <a:t>  у = </a:t>
            </a:r>
            <a:r>
              <a:rPr lang="en-US" sz="2000" b="1" dirty="0">
                <a:solidFill>
                  <a:srgbClr val="0000CC"/>
                </a:solidFill>
                <a:cs typeface="Arial" charset="0"/>
              </a:rPr>
              <a:t>x / y. </a:t>
            </a:r>
            <a:r>
              <a:rPr lang="uk-UA" sz="2000" b="1" dirty="0">
                <a:solidFill>
                  <a:srgbClr val="0000CC"/>
                </a:solidFill>
                <a:cs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cs typeface="Arial" charset="0"/>
              </a:rPr>
              <a:t>Потім використовуємо гальмування усередненням, щоб змусити наближення сходитися. При цьому, отримавши функцію</a:t>
            </a:r>
            <a:r>
              <a:rPr lang="uk-UA" sz="20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cs typeface="Arial" charset="0"/>
              </a:rPr>
              <a:t>f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повертаємо функцію, значення якої в точці</a:t>
            </a:r>
            <a:r>
              <a:rPr lang="uk-UA" sz="2000" b="1" dirty="0">
                <a:solidFill>
                  <a:srgbClr val="0000CC"/>
                </a:solidFill>
                <a:cs typeface="Arial" charset="0"/>
              </a:rPr>
              <a:t> х 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є середнє арифметичне між </a:t>
            </a:r>
            <a:r>
              <a:rPr lang="en-US" sz="2000" b="1" dirty="0">
                <a:solidFill>
                  <a:srgbClr val="0000CC"/>
                </a:solidFill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cs typeface="Arial" charset="0"/>
              </a:rPr>
              <a:t>f (x)</a:t>
            </a:r>
            <a:endParaRPr lang="uk-UA" sz="20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3114527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cs typeface="Arial" charset="0"/>
              </a:rPr>
              <a:t>Процедура,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що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реалізує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Ідею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гальмування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усередненням</a:t>
            </a:r>
            <a:endParaRPr lang="uk-UA" sz="2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86150" y="3604856"/>
            <a:ext cx="4572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(average-damp 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(lambda (x) (average x (f x))))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0700" y="4494045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00CC"/>
                </a:solidFill>
                <a:cs typeface="Arial" charset="0"/>
              </a:rPr>
              <a:t>аverage-damp</a:t>
            </a:r>
            <a:r>
              <a:rPr lang="ru-RU" sz="20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-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це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процедура, яка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бере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в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якості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аргументу процедуру </a:t>
            </a:r>
            <a:r>
              <a:rPr lang="ru-RU" sz="2000" b="1" dirty="0">
                <a:solidFill>
                  <a:srgbClr val="0000CC"/>
                </a:solidFill>
                <a:cs typeface="Arial" charset="0"/>
              </a:rPr>
              <a:t>f 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і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повертає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в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якості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процедуру (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отриману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за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допомогою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cs typeface="Arial" charset="0"/>
              </a:rPr>
              <a:t>lambda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), яка, будучи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застосована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до числа </a:t>
            </a:r>
            <a:r>
              <a:rPr lang="ru-RU" sz="2000" b="1" dirty="0">
                <a:solidFill>
                  <a:srgbClr val="0000CC"/>
                </a:solidFill>
                <a:cs typeface="Arial" charset="0"/>
              </a:rPr>
              <a:t>x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повертає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середнє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між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cs typeface="Arial" charset="0"/>
              </a:rPr>
              <a:t>x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і (</a:t>
            </a:r>
            <a:r>
              <a:rPr lang="ru-RU" sz="2000" b="1" dirty="0">
                <a:solidFill>
                  <a:srgbClr val="0000CC"/>
                </a:solidFill>
                <a:cs typeface="Arial" charset="0"/>
              </a:rPr>
              <a:t>f x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).</a:t>
            </a:r>
            <a:endParaRPr lang="uk-UA" sz="2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5640170"/>
            <a:ext cx="36195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((average-damp square) 10)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55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67350" y="5509708"/>
            <a:ext cx="520065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Застосування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cs typeface="Arial" charset="0"/>
              </a:rPr>
              <a:t>average-damp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до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cs typeface="Arial" charset="0"/>
              </a:rPr>
              <a:t>square</a:t>
            </a:r>
            <a:r>
              <a:rPr lang="ru-RU" sz="2000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отримує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процедуру,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значенням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якої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для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деякого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числа x буде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середнє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між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cs typeface="Arial" charset="0"/>
              </a:rPr>
              <a:t>x 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і </a:t>
            </a:r>
            <a:r>
              <a:rPr lang="ru-RU" sz="2000" b="1" dirty="0">
                <a:solidFill>
                  <a:srgbClr val="0000CC"/>
                </a:solidFill>
                <a:cs typeface="Arial" charset="0"/>
              </a:rPr>
              <a:t>x</a:t>
            </a:r>
            <a:r>
              <a:rPr lang="ru-RU" sz="2000" b="1" baseline="30000" dirty="0">
                <a:solidFill>
                  <a:srgbClr val="0000CC"/>
                </a:solidFill>
                <a:cs typeface="Arial" charset="0"/>
              </a:rPr>
              <a:t>2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.</a:t>
            </a:r>
            <a:endParaRPr lang="uk-UA" sz="2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966964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1200" y="1005185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Використовуючи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average-damp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ми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можемо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переформулювати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квадратного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кореня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наступним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чином: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86150" y="2052936"/>
            <a:ext cx="60198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sqrt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fr-FR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(fixed-point (average-damp (lambda (y) (/ x y)))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1.0))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0" y="3272135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узагальнити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квадратного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кореня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так,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щоб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вона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отримувала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кубічні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корені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57450" y="4276637"/>
            <a:ext cx="72389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(cube-root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(fixed-point (average-damp (lambda (y) (/ x (square y))))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1.0))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58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Процедури як значення, що повертаються</a:t>
            </a:r>
            <a:endParaRPr lang="uk-UA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4842559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835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Процедури як значення, що повертаються</a:t>
            </a:r>
            <a:endParaRPr lang="uk-UA" sz="28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1343" y="917139"/>
            <a:ext cx="11963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Розглянемо поняття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похідної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Взяття похідної, подібно до гальмування усередненням, трансформує одну функцію в іншу.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Наприклад, похідна функції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x</a:t>
            </a:r>
            <a:r>
              <a:rPr lang="en-US" sz="2000" b="1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є функція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3x</a:t>
            </a:r>
            <a:r>
              <a:rPr lang="en-US" sz="2000" b="1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У загальному випадку, якщо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g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є функція, а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dx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-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маленьке число, то похідна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Dg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функції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g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є функція, значення якої в кожній точці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x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описується формулою при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dx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яка прагне до нуля: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720550"/>
            <a:ext cx="405847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59697" y="3749996"/>
            <a:ext cx="5244341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dx 0.00001)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deriv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g)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(lambda 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</a:t>
            </a:r>
            <a:r>
              <a:rPr lang="nn-NO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(/ (- (g (+ x dx)) (g x))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dx)))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1344" y="5824475"/>
            <a:ext cx="10476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deriv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бере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 в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якості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аргументу і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 як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377635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07568" y="980728"/>
            <a:ext cx="729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Наприклад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щоб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знайти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наближене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похідної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 x</a:t>
            </a:r>
            <a:r>
              <a:rPr lang="ru-RU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3 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в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точці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5 :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79776" y="1556793"/>
            <a:ext cx="31242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(cube x) (* x x x))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deriv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cube) 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75.00014999664018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2798734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987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03513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uk-UA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Література з програмування на </a:t>
            </a:r>
            <a:r>
              <a:rPr lang="en-US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Scheme</a:t>
            </a:r>
            <a:endParaRPr lang="uk-UA" sz="27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1344" y="980729"/>
            <a:ext cx="1047665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Навчальні матеріали </a:t>
            </a:r>
            <a:r>
              <a:rPr lang="uk-UA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Ковалюк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Т.В.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https://github.com/tkovalyuk/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Стандарт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, версія 6.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  <a:hlinkClick r:id="rId3"/>
              </a:rPr>
              <a:t>http://www.r6rs.org/final/html/r6rs/r6rs-Z-H-2.html#node_toc_start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Стандарт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, версія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7.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Revised7 Report on the Algorithmic Language Scheme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  <a:hlinkClick r:id="rId4"/>
              </a:rPr>
              <a:t>http://www.larcenists.org/Documentation/Documentation0.98/r7rs.pdf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Абельсон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Гарольд,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Сассман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Джеральд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Джей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Сассман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Джули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Структура и интерпретация компьютерных программ.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  <a:hlinkClick r:id="rId5"/>
              </a:rPr>
              <a:t>https://www.twirpx.com/file/81061/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prstClr val="black"/>
                </a:solidFill>
                <a:latin typeface="Arial" charset="0"/>
                <a:cs typeface="Arial" charset="0"/>
              </a:rPr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R. Kent </a:t>
            </a:r>
            <a:r>
              <a:rPr lang="en-US" dirty="0" err="1">
                <a:solidFill>
                  <a:prstClr val="black"/>
                </a:solidFill>
                <a:latin typeface="Arial" charset="0"/>
                <a:cs typeface="Arial" charset="0"/>
              </a:rPr>
              <a:t>Dybvig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The Scheme Programming Language.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6"/>
              </a:rPr>
              <a:t>https://www.scheme.com/tspl4/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Кристиан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Кеннек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Интерпретация Лиспа и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7"/>
              </a:rPr>
              <a:t>http://blog.ilammy.net/lisp/index.html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Майлингова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О. Л.,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Манжелей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С. Г.,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Соловская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Л. Б.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Прототипирование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программ на языке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8"/>
              </a:rPr>
              <a:t>https://docplayer.ru/71381060-Prototipirovanie-programm-na-yazyke-scheme-metodicheskoe-posobie-po-praktikumu.html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ru-RU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06339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1" y="38101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black"/>
                </a:solidFill>
                <a:latin typeface="Arial" charset="0"/>
                <a:cs typeface="Arial" charset="0"/>
              </a:rPr>
              <a:t>Джерела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1062336"/>
            <a:ext cx="88459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1.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Harold Abelson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Gerald Jay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Sussman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Julie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Sussman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Structure and Interpretation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of Computer Programs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The MIT Press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2005 (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Харольд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Абельсон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Джеральд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Джей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Сассман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Джули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Сассман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Структура и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интерпретация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компьютерных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программ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«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Добросвет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», 2006)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2.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Филд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А.,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Харрисон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П.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Функциональное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программирование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–М.: «Мир», 1993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3.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Городня Л. Введение программирование на языке Лисп.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http://ict.edu.ru/ft/005133/prog_lisp.pdf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4.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Хювенен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Є. 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Сеппянен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И. Мир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Лиспа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Т.1.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Введение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Лисп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и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функциональное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программирование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1990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bydlokoder.ru/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index.php?p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=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books_LISP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  <a:hlinkClick r:id="rId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5. </a:t>
            </a:r>
            <a:r>
              <a:rPr lang="ru-RU" sz="2000" i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Кристиан</a:t>
            </a:r>
            <a:r>
              <a:rPr lang="ru-RU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Кеннек</a:t>
            </a:r>
            <a:r>
              <a:rPr lang="ru-RU" sz="20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Интерпретация Лиспа 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Електронний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ресурс. Режим доступу: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  <a:hlinkClick r:id="rId3"/>
              </a:rPr>
              <a:t>http://blog.ilammy.net/lisp/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charset="0"/>
              <a:cs typeface="Arial" charset="0"/>
              <a:hlinkClick r:id="rId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7088311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352" y="1404252"/>
            <a:ext cx="11891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Антон </a:t>
            </a: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Холомьёв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Учебник по </a:t>
            </a:r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</a:rPr>
              <a:t>Haskell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b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https://docplayer.ru/25937980-Uchebnik-po-haskell-anton-holomyov.html</a:t>
            </a:r>
            <a:endParaRPr lang="en-GB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John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Harrison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Введение в функциональное программирование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  <a:hlinkClick r:id="rId3"/>
              </a:rPr>
              <a:t>https://nsu.ru/xmlui/bitstream/handle/nsu/8874/Harrison.pdf;jsessionid=7BDBFCF0EA05BFD026052B868E6DAEDF?sequence=1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Лидия </a:t>
            </a: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Городняя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Введение в программирование на языке Лисп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  <a:hlinkClick r:id="rId4"/>
              </a:rPr>
              <a:t>http://window.edu.ru/resource/684/41684/files/prog_lisp.pdf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Практический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Common Lisp.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  <a:hlinkClick r:id="rId5"/>
              </a:rPr>
              <a:t>http://lisper.ru/pcl/pcl.pdf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ru-RU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GB" sz="16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66138" y="98072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Інші мови функціонального програмування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512" y="46059"/>
            <a:ext cx="8909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uk-UA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Література з програмування на </a:t>
            </a:r>
            <a:r>
              <a:rPr lang="en-US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Haskell, Lisp, Common Lisp</a:t>
            </a:r>
            <a:r>
              <a:rPr lang="en-US" sz="2700" b="1">
                <a:solidFill>
                  <a:prstClr val="white"/>
                </a:solidFill>
                <a:latin typeface="Arial" charset="0"/>
                <a:cs typeface="Arial" charset="0"/>
              </a:rPr>
              <a:t>,  ML</a:t>
            </a:r>
            <a:endParaRPr lang="uk-UA" sz="27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0153175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41813" y="2565400"/>
            <a:ext cx="7850187" cy="29638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br>
              <a:rPr lang="ru-RU" i="0" dirty="0" smtClean="0"/>
            </a:br>
            <a:r>
              <a:rPr lang="en-US" sz="2700" dirty="0">
                <a:hlinkClick r:id="rId2"/>
              </a:rPr>
              <a:t>tkovalyuk@ukr.net</a:t>
            </a:r>
            <a:r>
              <a:rPr lang="uk-UA" sz="2700" dirty="0"/>
              <a:t/>
            </a:r>
            <a:br>
              <a:rPr lang="uk-UA" sz="2700" dirty="0"/>
            </a:br>
            <a:r>
              <a:rPr lang="en-GB" sz="2700" dirty="0">
                <a:solidFill>
                  <a:srgbClr val="0000CC"/>
                </a:solidFill>
              </a:rPr>
              <a:t>https://github.com/tkovalyuk/functional-program</a:t>
            </a:r>
            <a:endParaRPr lang="ru-RU" i="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58" y="1336451"/>
            <a:ext cx="1952625" cy="20574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58746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767408" y="1268760"/>
          <a:ext cx="11161240" cy="4527860"/>
        </p:xfrm>
        <a:graphic>
          <a:graphicData uri="http://schemas.openxmlformats.org/drawingml/2006/table">
            <a:tbl>
              <a:tblPr/>
              <a:tblGrid>
                <a:gridCol w="3894408"/>
                <a:gridCol w="7266832"/>
              </a:tblGrid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</a:rPr>
                        <a:t>Призначення</a:t>
                      </a:r>
                      <a:endParaRPr lang="ru-RU" sz="2000" b="1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</a:rPr>
                        <a:t>Форми</a:t>
                      </a:r>
                      <a:endParaRPr lang="ru-RU" sz="2000" b="1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Визначення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define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Конструкції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прив</a:t>
                      </a:r>
                      <a:r>
                        <a:rPr lang="en-US" sz="2000" dirty="0" smtClean="0">
                          <a:effectLst/>
                        </a:rPr>
                        <a:t>’</a:t>
                      </a:r>
                      <a:r>
                        <a:rPr lang="ru-RU" sz="2000" dirty="0" err="1" smtClean="0">
                          <a:effectLst/>
                        </a:rPr>
                        <a:t>язки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lambda, do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let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let*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letrec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У</a:t>
                      </a:r>
                      <a:r>
                        <a:rPr lang="uk-UA" sz="2000" dirty="0" err="1" smtClean="0">
                          <a:effectLst/>
                        </a:rPr>
                        <a:t>мовні</a:t>
                      </a:r>
                      <a:r>
                        <a:rPr lang="uk-UA" sz="2000" baseline="0" dirty="0" smtClean="0">
                          <a:effectLst/>
                        </a:rPr>
                        <a:t> обчислення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if,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</a:rPr>
                        <a:t>cond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case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and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or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Послідовні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</a:t>
                      </a:r>
                      <a:r>
                        <a:rPr lang="en-US" sz="2000" dirty="0" smtClean="0">
                          <a:effectLst/>
                        </a:rPr>
                        <a:t>c</a:t>
                      </a:r>
                      <a:r>
                        <a:rPr lang="ru-RU" sz="2000" dirty="0" err="1" smtClean="0">
                          <a:effectLst/>
                        </a:rPr>
                        <a:t>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begin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Ітерації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0000CC"/>
                          </a:solidFill>
                          <a:effectLst/>
                        </a:rPr>
                        <a:t>lambda, do </a:t>
                      </a:r>
                      <a:r>
                        <a:rPr lang="pt-BR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00CC"/>
                          </a:solidFill>
                          <a:effectLst/>
                        </a:rPr>
                        <a:t>named let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18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Розширення</a:t>
                      </a:r>
                      <a:r>
                        <a:rPr lang="ru-RU" sz="2000" dirty="0" smtClean="0">
                          <a:effectLst/>
                        </a:rPr>
                        <a:t> синтаксиса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define-syntax, let-syntax,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letrec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-syntax, syntax-rules (R5RS), syntax-case (R6RS)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18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Квотування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quote('), unquote(,),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quasiquote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(`),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unquote-splicing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(,@)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Присвоєння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set!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Відкладені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обчислення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delay</a:t>
                      </a:r>
                      <a:endParaRPr lang="en-GB" sz="20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450557" y="1"/>
            <a:ext cx="9252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Стандартні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форми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в R5RS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Scheme</a:t>
            </a:r>
            <a:endParaRPr lang="ru-RU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309744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41866" y="1"/>
            <a:ext cx="6493765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indent="450215" algn="just" fontAlgn="base">
              <a:spcBef>
                <a:spcPts val="600"/>
              </a:spcBef>
              <a:spcAft>
                <a:spcPts val="600"/>
              </a:spcAft>
            </a:pPr>
            <a:r>
              <a:rPr lang="uk-UA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Arial" charset="0"/>
                <a:cs typeface="Arial" charset="0"/>
              </a:rPr>
              <a:t>Бібліотечні форми в </a:t>
            </a:r>
            <a:r>
              <a:rPr lang="en-US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Arial" charset="0"/>
                <a:cs typeface="Arial" charset="0"/>
              </a:rPr>
              <a:t>Scheme</a:t>
            </a:r>
            <a:endParaRPr lang="ru-RU" sz="32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99048" y="303932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 </a:t>
            </a:r>
            <a:endParaRPr lang="en-GB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703512" y="1412776"/>
          <a:ext cx="7311582" cy="328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791"/>
                <a:gridCol w="365579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effectLst/>
                        </a:rPr>
                        <a:t>Призначення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effectLst/>
                        </a:rPr>
                        <a:t>Форми</a:t>
                      </a:r>
                      <a:endParaRPr lang="uk-UA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Конструкції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прив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язки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CC"/>
                          </a:solidFill>
                        </a:rPr>
                        <a:t>do</a:t>
                      </a:r>
                      <a:endParaRPr lang="uk-UA" sz="20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Конструкції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прив</a:t>
                      </a:r>
                      <a:r>
                        <a:rPr lang="en-US" sz="2000" dirty="0" smtClean="0">
                          <a:effectLst/>
                        </a:rPr>
                        <a:t>’</a:t>
                      </a:r>
                      <a:r>
                        <a:rPr lang="ru-RU" sz="2000" dirty="0" err="1" smtClean="0">
                          <a:effectLst/>
                        </a:rPr>
                        <a:t>язки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let, let*,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letrec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0784"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Умовні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обчислення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cond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, case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У</a:t>
                      </a:r>
                      <a:r>
                        <a:rPr lang="uk-UA" sz="2000" dirty="0" err="1" smtClean="0">
                          <a:effectLst/>
                        </a:rPr>
                        <a:t>мовні</a:t>
                      </a:r>
                      <a:r>
                        <a:rPr lang="uk-UA" sz="2000" baseline="0" dirty="0" smtClean="0">
                          <a:effectLst/>
                        </a:rPr>
                        <a:t> обчислення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and, </a:t>
                      </a:r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or</a:t>
                      </a:r>
                      <a:endParaRPr lang="uk-UA" sz="200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Ітерації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named let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Відкладені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обчислення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delay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Послідовні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</a:t>
                      </a:r>
                      <a:r>
                        <a:rPr lang="en-US" sz="2000" dirty="0" smtClean="0">
                          <a:effectLst/>
                        </a:rPr>
                        <a:t>c</a:t>
                      </a:r>
                      <a:r>
                        <a:rPr lang="ru-RU" sz="2000" dirty="0" err="1" smtClean="0">
                          <a:effectLst/>
                        </a:rPr>
                        <a:t>лення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begin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376546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9984" y="116633"/>
            <a:ext cx="911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Helvetica Neue"/>
                <a:cs typeface="Arial" charset="0"/>
              </a:rPr>
              <a:t>Стандартні</a:t>
            </a:r>
            <a:r>
              <a:rPr lang="ru-RU" sz="3200" b="1" dirty="0">
                <a:solidFill>
                  <a:prstClr val="white"/>
                </a:solidFill>
                <a:latin typeface="Helvetica Neue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Helvetica Neue"/>
                <a:cs typeface="Arial" charset="0"/>
              </a:rPr>
              <a:t>процедури</a:t>
            </a:r>
            <a:r>
              <a:rPr lang="ru-RU" sz="3200" b="1" dirty="0">
                <a:solidFill>
                  <a:prstClr val="white"/>
                </a:solidFill>
                <a:latin typeface="Helvetica Neue"/>
                <a:cs typeface="Arial" charset="0"/>
              </a:rPr>
              <a:t> в </a:t>
            </a:r>
            <a:r>
              <a:rPr lang="ru-RU" sz="3200" b="1" dirty="0" err="1">
                <a:solidFill>
                  <a:prstClr val="white"/>
                </a:solidFill>
                <a:latin typeface="Helvetica Neue"/>
                <a:cs typeface="Arial" charset="0"/>
              </a:rPr>
              <a:t>Scheme</a:t>
            </a: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19335" y="980728"/>
          <a:ext cx="12035901" cy="5079184"/>
        </p:xfrm>
        <a:graphic>
          <a:graphicData uri="http://schemas.openxmlformats.org/drawingml/2006/table">
            <a:tbl>
              <a:tblPr/>
              <a:tblGrid>
                <a:gridCol w="3096345"/>
                <a:gridCol w="8939556"/>
              </a:tblGrid>
              <a:tr h="10119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  <a:latin typeface="+mn-lt"/>
                        </a:rPr>
                        <a:t>Призначення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  <a:latin typeface="+mn-lt"/>
                        </a:rPr>
                        <a:t>Процедури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1194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Конструкції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vector, make-vector, make-string, list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089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Предикати</a:t>
                      </a:r>
                      <a:r>
                        <a:rPr lang="ru-RU" sz="20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+mn-lt"/>
                        </a:rPr>
                        <a:t>еквівалентності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eq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eqv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equal?, string=?, string-ci=?, char=?, char-ci=?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Перетворення</a:t>
                      </a:r>
                      <a:r>
                        <a:rPr lang="ru-RU" sz="20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+mn-lt"/>
                        </a:rPr>
                        <a:t>типів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vector-&gt;list, list-&gt;vector, number-&gt;string, string-&gt;number,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symbol-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&gt;string, string-&gt;symbol, char-&gt;integer, integer-&gt;char, string-&gt;list, list-&gt;string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71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  <a:latin typeface="+mn-lt"/>
                        </a:rPr>
                        <a:t>Рядки 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string?, make-string, string, string-length, string-ref, string-set!, string=?, string-ci=?, string&lt;? string-ci&lt;?, string&lt;=? string-ci&lt;=?, string&gt;? string-ci&gt;?, string&gt;=? string-ci&gt;=?, substring, string-append, string-&gt;list, list-&gt;string, string-copy, string-fill!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71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Символи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char?, char=?, char-ci=?, char&lt;? char-ci&lt;?, char&lt;=? char-ci&lt;=?, char&gt;? char-ci&gt;?, char&gt;=? char-ci&gt;=?, char-alphabetic?,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char-numeric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char-whitespace?, char-upper-case?,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char-lower-case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char-&gt;integer, integer-&gt;char, char-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upcase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char-</a:t>
                      </a:r>
                      <a:r>
                        <a:rPr lang="en-GB" sz="20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downcase</a:t>
                      </a:r>
                      <a:endParaRPr lang="en-GB" sz="2000" dirty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985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Вектори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make-vector, vector, vector?, vector-length, vector-ref,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vector-set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!, vector-&gt;list, list-&gt;vector, vector-fill!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194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+mn-lt"/>
                        </a:rPr>
                        <a:t>Symbols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symbol-&gt;string, string-&gt;symbol, symbol?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620802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11540" y="1"/>
            <a:ext cx="911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Helvetica Neue"/>
                <a:cs typeface="Arial" charset="0"/>
              </a:rPr>
              <a:t>Стандартні</a:t>
            </a:r>
            <a:r>
              <a:rPr lang="ru-RU" sz="3200" b="1" dirty="0">
                <a:solidFill>
                  <a:prstClr val="white"/>
                </a:solidFill>
                <a:latin typeface="Helvetica Neue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Helvetica Neue"/>
                <a:cs typeface="Arial" charset="0"/>
              </a:rPr>
              <a:t>процедури</a:t>
            </a:r>
            <a:r>
              <a:rPr lang="ru-RU" sz="3200" b="1" dirty="0">
                <a:solidFill>
                  <a:prstClr val="white"/>
                </a:solidFill>
                <a:latin typeface="Helvetica Neue"/>
                <a:cs typeface="Arial" charset="0"/>
              </a:rPr>
              <a:t> в </a:t>
            </a:r>
            <a:r>
              <a:rPr lang="ru-RU" sz="3200" b="1" dirty="0" err="1">
                <a:solidFill>
                  <a:prstClr val="white"/>
                </a:solidFill>
                <a:latin typeface="Helvetica Neue"/>
                <a:cs typeface="Arial" charset="0"/>
              </a:rPr>
              <a:t>Scheme</a:t>
            </a: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-16022" y="584776"/>
          <a:ext cx="12192000" cy="6239793"/>
        </p:xfrm>
        <a:graphic>
          <a:graphicData uri="http://schemas.openxmlformats.org/drawingml/2006/table">
            <a:tbl>
              <a:tblPr/>
              <a:tblGrid>
                <a:gridCol w="2855640"/>
                <a:gridCol w="9336360"/>
              </a:tblGrid>
              <a:tr h="30904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  <a:latin typeface="+mn-lt"/>
                        </a:rPr>
                        <a:t>Призначення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  <a:latin typeface="+mn-lt"/>
                        </a:rPr>
                        <a:t>Процедури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15093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</a:rPr>
                        <a:t>Пари і 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списки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pair?, cons, car,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cdr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set-car!, set-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cdr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!, null?, list?, list, length, append, reverse, list-tail, list-ref, </a:t>
                      </a:r>
                      <a:r>
                        <a:rPr lang="en-GB" sz="18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memq</a:t>
                      </a:r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GB" sz="18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memv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member,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assq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assv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assoc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list-&gt;vector, 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vector-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&gt;list, list-&gt;string, string-&gt;list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Предикати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ідентичності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pair?, symbol?, number?, char?, string?, vector?, port?, procedure?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Продовження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call-with-current-continuation (call/cc), values, call-with-values, dynamic-wind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Оточення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eval, scheme-report-environment, null-environment, interaction-environment 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761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Ввід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\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вивід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display, newline, read, write, read-char, write-char, peek-char, char-ready?,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eof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-object? open-input-file, open-output-file, close-input-port, 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close-output-port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input-port?, output-port?, current-input-port</a:t>
                      </a:r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current-output-port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call-with-input-file, call-with-output-file, 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with-input-from-file(optional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), with-output-to-file(optional)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Системний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інтерфейс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load (optional), transcript-on (optional), transcript-off 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043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Відобчислення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force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Функціональне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програмування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procedure?, apply, map, for-each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043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Булеві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змінні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 not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721966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19336" y="1052736"/>
          <a:ext cx="11809312" cy="5224154"/>
        </p:xfrm>
        <a:graphic>
          <a:graphicData uri="http://schemas.openxmlformats.org/drawingml/2006/table">
            <a:tbl>
              <a:tblPr/>
              <a:tblGrid>
                <a:gridCol w="3045851"/>
                <a:gridCol w="8763461"/>
              </a:tblGrid>
              <a:tr h="24514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</a:rPr>
                        <a:t>Ціль</a:t>
                      </a:r>
                      <a:endParaRPr lang="ru-RU" sz="18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Процедура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Базові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арифметичні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оператори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+, -, *, /, abs, quotient, remainder, modulo,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gcd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, lcm,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expt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sqrt</a:t>
                      </a:r>
                      <a:endParaRPr lang="en-GB" sz="20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Дійсні</a:t>
                      </a:r>
                      <a:r>
                        <a:rPr lang="ru-RU" sz="1800" dirty="0" smtClean="0">
                          <a:effectLst/>
                        </a:rPr>
                        <a:t> числа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numerator, denominator, rational?, rationalize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Наближення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floor, ceiling, truncate, round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Точність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inexact-&gt;exact, exact-&gt;inexact, exact?, inexact?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Нерівності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000CC"/>
                          </a:solidFill>
                          <a:effectLst/>
                        </a:rPr>
                        <a:t>&lt;, &lt;= , &gt;, &gt;=, =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Предикати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zero?, negative?, positive? odd? even?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Максимум </a:t>
                      </a:r>
                      <a:r>
                        <a:rPr lang="ru-RU" sz="1800" dirty="0" smtClean="0">
                          <a:effectLst/>
                        </a:rPr>
                        <a:t>і </a:t>
                      </a:r>
                      <a:r>
                        <a:rPr lang="ru-RU" sz="1800" dirty="0" err="1" smtClean="0">
                          <a:effectLst/>
                        </a:rPr>
                        <a:t>мінімум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max, min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Тригонометрія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0000CC"/>
                          </a:solidFill>
                          <a:effectLst/>
                        </a:rPr>
                        <a:t>sin, cos, tan, asin, acos, atan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Експоненти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exp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, log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Комплексні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числа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make-rectangular, make-polar, real-part,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</a:rPr>
                        <a:t>imag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-part, magnitude, angle, complex?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Ввід</a:t>
                      </a:r>
                      <a:r>
                        <a:rPr lang="ru-RU" sz="1800" dirty="0" smtClean="0">
                          <a:effectLst/>
                        </a:rPr>
                        <a:t>\</a:t>
                      </a:r>
                      <a:r>
                        <a:rPr lang="ru-RU" sz="1800" dirty="0" err="1" smtClean="0">
                          <a:effectLst/>
                        </a:rPr>
                        <a:t>вивід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number-&gt;string, string-&gt;number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Предикат типу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integer?, rational?, real?, complex?, number?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-96688" y="1"/>
            <a:ext cx="12288688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Стандартні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для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роботи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з числами в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Scheme</a:t>
            </a:r>
            <a:endParaRPr lang="ru-RU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682469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71464" y="188640"/>
            <a:ext cx="9144000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Вбудовані предикати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16" y="1144388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Предикати</a:t>
            </a:r>
            <a:endParaRPr lang="ru-RU" sz="24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055440" y="1916833"/>
          <a:ext cx="7992888" cy="324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480058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600"/>
                        </a:spcAft>
                      </a:pPr>
                      <a:r>
                        <a:rPr lang="uk-UA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Призначення</a:t>
                      </a:r>
                      <a:endParaRPr lang="uk-UA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600"/>
                        </a:spcAft>
                      </a:pPr>
                      <a:r>
                        <a:rPr lang="uk-UA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Форма</a:t>
                      </a:r>
                      <a:endParaRPr lang="uk-UA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</a:tr>
              <a:tr h="317161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Тест на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точність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ru-RU" sz="2000" b="0" kern="1200" dirty="0" err="1">
                          <a:solidFill>
                            <a:srgbClr val="0000CC"/>
                          </a:solidFill>
                          <a:effectLst/>
                        </a:rPr>
                        <a:t>exact</a:t>
                      </a: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? z)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161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Тест на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неточність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ru-RU" sz="2000" b="0" kern="1200" dirty="0" err="1">
                          <a:solidFill>
                            <a:srgbClr val="0000CC"/>
                          </a:solidFill>
                          <a:effectLst/>
                        </a:rPr>
                        <a:t>inexact</a:t>
                      </a: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? z)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161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на нуль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(zero? z)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116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додатнім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positive? x)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432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від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uk-UA" sz="2000" b="0" kern="1200" dirty="0">
                          <a:solidFill>
                            <a:schemeClr val="tx1"/>
                          </a:solidFill>
                          <a:effectLst/>
                        </a:rPr>
                        <a:t>ємним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negative? x)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947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не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парним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odd? n)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323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парни</a:t>
                      </a:r>
                      <a:r>
                        <a:rPr lang="uk-UA" sz="2000" b="0" kern="1200" dirty="0">
                          <a:solidFill>
                            <a:schemeClr val="tx1"/>
                          </a:solidFill>
                          <a:effectLst/>
                        </a:rPr>
                        <a:t>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even? n)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43305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4166</Words>
  <Application>Microsoft Office PowerPoint</Application>
  <PresentationFormat>Широкоэкранный</PresentationFormat>
  <Paragraphs>576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38</vt:i4>
      </vt:variant>
    </vt:vector>
  </HeadingPairs>
  <TitlesOfParts>
    <vt:vector size="52" baseType="lpstr">
      <vt:lpstr>Arial</vt:lpstr>
      <vt:lpstr>Bookman Old Style</vt:lpstr>
      <vt:lpstr>Calibri</vt:lpstr>
      <vt:lpstr>Calibri Light</vt:lpstr>
      <vt:lpstr>Helvetica Neue</vt:lpstr>
      <vt:lpstr>Symbol</vt:lpstr>
      <vt:lpstr>Tahoma</vt:lpstr>
      <vt:lpstr>Times New Roman</vt:lpstr>
      <vt:lpstr>Wingdings</vt:lpstr>
      <vt:lpstr>1_Тема Office</vt:lpstr>
      <vt:lpstr>2_Тема Office</vt:lpstr>
      <vt:lpstr>3_Тема Office</vt:lpstr>
      <vt:lpstr>4_Тема Office</vt:lpstr>
      <vt:lpstr>5_Тема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 tkovalyuk@ukr.net https://github.com/tkovalyuk/functional-program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6</cp:revision>
  <dcterms:created xsi:type="dcterms:W3CDTF">2021-10-04T08:36:30Z</dcterms:created>
  <dcterms:modified xsi:type="dcterms:W3CDTF">2021-10-04T09:30:15Z</dcterms:modified>
</cp:coreProperties>
</file>