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310" r:id="rId4"/>
    <p:sldId id="312" r:id="rId5"/>
    <p:sldId id="258" r:id="rId6"/>
    <p:sldId id="259" r:id="rId7"/>
    <p:sldId id="260" r:id="rId8"/>
    <p:sldId id="263" r:id="rId9"/>
    <p:sldId id="261" r:id="rId10"/>
    <p:sldId id="264" r:id="rId11"/>
    <p:sldId id="262" r:id="rId12"/>
    <p:sldId id="270" r:id="rId13"/>
    <p:sldId id="265" r:id="rId14"/>
    <p:sldId id="275" r:id="rId15"/>
    <p:sldId id="266" r:id="rId16"/>
    <p:sldId id="267" r:id="rId17"/>
    <p:sldId id="302" r:id="rId18"/>
    <p:sldId id="268" r:id="rId19"/>
    <p:sldId id="313" r:id="rId20"/>
    <p:sldId id="276" r:id="rId21"/>
    <p:sldId id="269" r:id="rId22"/>
    <p:sldId id="314" r:id="rId23"/>
    <p:sldId id="271" r:id="rId24"/>
    <p:sldId id="272" r:id="rId25"/>
    <p:sldId id="273" r:id="rId26"/>
    <p:sldId id="277" r:id="rId27"/>
    <p:sldId id="278" r:id="rId28"/>
    <p:sldId id="279" r:id="rId29"/>
    <p:sldId id="280" r:id="rId30"/>
    <p:sldId id="281" r:id="rId31"/>
    <p:sldId id="283" r:id="rId32"/>
    <p:sldId id="282" r:id="rId33"/>
    <p:sldId id="290" r:id="rId34"/>
    <p:sldId id="284" r:id="rId35"/>
    <p:sldId id="292" r:id="rId36"/>
    <p:sldId id="291" r:id="rId37"/>
    <p:sldId id="285" r:id="rId38"/>
    <p:sldId id="287" r:id="rId39"/>
    <p:sldId id="286" r:id="rId40"/>
    <p:sldId id="293" r:id="rId41"/>
    <p:sldId id="315" r:id="rId42"/>
    <p:sldId id="316" r:id="rId43"/>
    <p:sldId id="288" r:id="rId44"/>
    <p:sldId id="289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3" r:id="rId54"/>
    <p:sldId id="304" r:id="rId55"/>
    <p:sldId id="305" r:id="rId56"/>
    <p:sldId id="306" r:id="rId57"/>
    <p:sldId id="307" r:id="rId58"/>
    <p:sldId id="309" r:id="rId59"/>
    <p:sldId id="311" r:id="rId60"/>
    <p:sldId id="274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3305-0669-4187-B053-04634DAC3092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EC5D-23C8-4C01-A532-DB2E21CE9C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8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" y="695396"/>
            <a:ext cx="9144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4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12115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15C38-511E-4C4A-A311-C0D7857F4109}" type="datetime1">
              <a:rPr lang="ru-RU" smtClean="0"/>
              <a:t>09.09.2019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C68D-FF80-4D4E-BAF3-F6A29ED33A3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Т.В. </a:t>
            </a:r>
            <a:r>
              <a:rPr lang="uk-UA" dirty="0" err="1" smtClean="0"/>
              <a:t>Ковалюк</a:t>
            </a:r>
            <a:r>
              <a:rPr lang="uk-UA" dirty="0" smtClean="0"/>
              <a:t> Функціональне програмування КНУ </a:t>
            </a:r>
            <a:r>
              <a:rPr lang="uk-UA" dirty="0" err="1" smtClean="0"/>
              <a:t>ім</a:t>
            </a:r>
            <a:r>
              <a:rPr lang="uk-UA" dirty="0" smtClean="0"/>
              <a:t> </a:t>
            </a:r>
            <a:r>
              <a:rPr lang="uk-UA" dirty="0" err="1" smtClean="0"/>
              <a:t>Т.Шевченка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0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09472" y="1321414"/>
            <a:ext cx="715670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Функціональне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програмування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4438" y="4471416"/>
            <a:ext cx="60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/>
              <a:t>Лектор </a:t>
            </a:r>
          </a:p>
          <a:p>
            <a:pPr algn="ctr"/>
            <a:r>
              <a:rPr lang="uk-UA" sz="2400" b="1" dirty="0" err="1" smtClean="0"/>
              <a:t>Ковалюк</a:t>
            </a:r>
            <a:r>
              <a:rPr lang="uk-UA" sz="2400" b="1" dirty="0" smtClean="0"/>
              <a:t> Тетяна </a:t>
            </a:r>
            <a:r>
              <a:rPr lang="uk-UA" sz="2400" b="1" dirty="0" err="1" smtClean="0"/>
              <a:t>володимирівна</a:t>
            </a:r>
            <a:r>
              <a:rPr lang="uk-UA" sz="2400" b="1" dirty="0" smtClean="0"/>
              <a:t>, </a:t>
            </a:r>
            <a:r>
              <a:rPr lang="uk-UA" sz="2400" b="1" dirty="0" err="1" smtClean="0"/>
              <a:t>к.т.н</a:t>
            </a:r>
            <a:r>
              <a:rPr lang="uk-UA" sz="2400" b="1" dirty="0" smtClean="0"/>
              <a:t>.</a:t>
            </a:r>
            <a:r>
              <a:rPr lang="en-US" sz="2400" b="1" dirty="0" smtClean="0"/>
              <a:t>,</a:t>
            </a:r>
            <a:r>
              <a:rPr lang="uk-UA" sz="2400" b="1" dirty="0" smtClean="0"/>
              <a:t> доц.</a:t>
            </a:r>
          </a:p>
          <a:p>
            <a:pPr algn="ctr"/>
            <a:r>
              <a:rPr lang="en-US" sz="2400" b="1" dirty="0" smtClean="0"/>
              <a:t>tkovalyuk@ukr.net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2516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71856" y="911275"/>
            <a:ext cx="8479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Картину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рекурсивного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процесу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 комбінації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можна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отримати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намалювавши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комбінацію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вигляді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дерева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1706" y="0"/>
            <a:ext cx="6906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Рекурсивне</a:t>
            </a:r>
            <a:r>
              <a:rPr lang="en-US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 комбінації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" name="Рисунок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53" y="1695242"/>
            <a:ext cx="4829747" cy="253906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18160" y="1561154"/>
            <a:ext cx="19080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0000CC"/>
                </a:solidFill>
              </a:rPr>
              <a:t>Завдання</a:t>
            </a:r>
            <a:r>
              <a:rPr lang="ru-RU" dirty="0" smtClean="0"/>
              <a:t>:</a:t>
            </a:r>
          </a:p>
          <a:p>
            <a:r>
              <a:rPr lang="ru-RU" dirty="0" smtClean="0"/>
              <a:t>(* </a:t>
            </a:r>
            <a:r>
              <a:rPr lang="ru-RU" dirty="0"/>
              <a:t>(+ 2 (* 4 6))</a:t>
            </a:r>
          </a:p>
          <a:p>
            <a:r>
              <a:rPr lang="ru-RU" dirty="0" smtClean="0"/>
              <a:t>    (+ </a:t>
            </a:r>
            <a:r>
              <a:rPr lang="ru-RU" dirty="0"/>
              <a:t>3 5 7</a:t>
            </a:r>
            <a:r>
              <a:rPr lang="ru-RU" dirty="0" smtClean="0"/>
              <a:t>))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24967" y="2689114"/>
            <a:ext cx="4486657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Кожна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комбінація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представляється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</a:t>
            </a:r>
            <a:r>
              <a:rPr lang="uk-UA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гляді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її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операнд</a:t>
            </a:r>
            <a:r>
              <a:rPr lang="uk-UA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у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вигляді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гілок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виходять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цієї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вершини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Кінцеві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вершини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представляють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uk-UA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або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числа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uk-UA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начення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операндів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</a:t>
            </a:r>
            <a:r>
              <a:rPr lang="uk-UA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озповсюджуються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кінцевих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вгору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потім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комбінуються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вищих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рівнях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равил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розповсюдити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вгору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є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прикладом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загального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типу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процесів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відомого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накопичення</a:t>
            </a:r>
            <a:r>
              <a:rPr lang="en-US" b="1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en-US" b="1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дереву</a:t>
            </a: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3357" y="4689649"/>
            <a:ext cx="33580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Порядок обчислення по дереву:</a:t>
            </a:r>
          </a:p>
          <a:p>
            <a:r>
              <a:rPr lang="uk-UA" dirty="0" smtClean="0"/>
              <a:t>4*6=24</a:t>
            </a:r>
          </a:p>
          <a:p>
            <a:r>
              <a:rPr lang="uk-UA" dirty="0" smtClean="0"/>
              <a:t>3+5+7=15</a:t>
            </a:r>
          </a:p>
          <a:p>
            <a:r>
              <a:rPr lang="uk-UA" dirty="0" smtClean="0"/>
              <a:t>2+24=26</a:t>
            </a:r>
          </a:p>
          <a:p>
            <a:r>
              <a:rPr lang="uk-UA" dirty="0" smtClean="0"/>
              <a:t>26*15=390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98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905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b="1" dirty="0" err="1" smtClean="0"/>
              <a:t>Інфіксний</a:t>
            </a:r>
            <a:r>
              <a:rPr lang="uk-UA" sz="3000" b="1" dirty="0" smtClean="0"/>
              <a:t> та </a:t>
            </a:r>
            <a:r>
              <a:rPr lang="uk-UA" sz="3000" b="1" dirty="0" err="1" smtClean="0"/>
              <a:t>префіксний</a:t>
            </a:r>
            <a:r>
              <a:rPr lang="uk-UA" sz="3000" b="1" dirty="0" smtClean="0"/>
              <a:t> запис арифметичних виразів</a:t>
            </a:r>
            <a:endParaRPr lang="ru-RU" sz="30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6512"/>
              </p:ext>
            </p:extLst>
          </p:nvPr>
        </p:nvGraphicFramePr>
        <p:xfrm>
          <a:off x="972538" y="900705"/>
          <a:ext cx="6545454" cy="3596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2727"/>
                <a:gridCol w="3272727"/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Математичний </a:t>
                      </a:r>
                      <a:r>
                        <a:rPr lang="uk-UA" sz="1800" b="1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запис - </a:t>
                      </a:r>
                      <a:r>
                        <a:rPr lang="uk-UA" sz="1800" b="1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інфіксний</a:t>
                      </a:r>
                      <a:endParaRPr lang="ru-RU" sz="1800" b="1" dirty="0">
                        <a:solidFill>
                          <a:srgbClr val="0000CC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800" b="1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Запис на </a:t>
                      </a:r>
                      <a:r>
                        <a:rPr lang="uk-UA" sz="1800" b="1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Ліспі</a:t>
                      </a:r>
                      <a:r>
                        <a:rPr lang="uk-UA" sz="1800" b="1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uk-UA" sz="1800" b="1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префіксний</a:t>
                      </a:r>
                      <a:endParaRPr lang="ru-RU" sz="1800" b="1" dirty="0">
                        <a:solidFill>
                          <a:srgbClr val="0000CC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f(x)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(f x)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cs typeface="Arial" panose="020B0604020202020204" pitchFamily="34" charset="0"/>
                        </a:rPr>
                        <a:t>g(x, y)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(g x y)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h(x, g(y, z ))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(h x (g y z))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</a:t>
                      </a: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x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uk-UA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</a:t>
                      </a: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x)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+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z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(+ x z) 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+ y·z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(+ x (* y z))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xy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uk-UA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expt</a:t>
                      </a: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x y)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|x| 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uk-UA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abs</a:t>
                      </a: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x)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= y</a:t>
                      </a:r>
                      <a:endParaRPr lang="ru-RU" sz="200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(= x y)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 + y &lt; z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(&lt; (+ x y) z)</a:t>
                      </a:r>
                      <a:endParaRPr lang="ru-RU" sz="2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11706" y="0"/>
            <a:ext cx="6906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Рекурсивне</a:t>
            </a:r>
            <a:r>
              <a:rPr lang="en-US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 комбінації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6032" y="3415589"/>
            <a:ext cx="8680704" cy="2759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6200" marR="304165" indent="190500" algn="just">
              <a:lnSpc>
                <a:spcPct val="101000"/>
              </a:lnSpc>
              <a:spcAft>
                <a:spcPts val="0"/>
              </a:spcAft>
            </a:pP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Багатократне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першого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кроку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приводить до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такої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точки, де треба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обчислювати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комбінації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, а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елементарні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вирази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,  а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саме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числові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константи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вбудовані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інші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імена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. Для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цього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вважаємо</a:t>
            </a:r>
            <a:r>
              <a:rPr lang="ru-RU" sz="2000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effectLst/>
              <a:ea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742950" lvl="4" indent="-285750">
              <a:spcBef>
                <a:spcPts val="810"/>
              </a:spcBef>
              <a:buSzPct val="100000"/>
              <a:buFont typeface="Wingdings" panose="05000000000000000000" pitchFamily="2" charset="2"/>
              <a:buChar char="q"/>
              <a:tabLst>
                <a:tab pos="393700" algn="l"/>
              </a:tabLst>
            </a:pP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числових</a:t>
            </a:r>
            <a:r>
              <a:rPr lang="ru-RU" sz="2000" b="1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констант 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є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ті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числа,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які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вони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називають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marR="304800" lvl="4" indent="-285750" algn="just">
              <a:spcBef>
                <a:spcPts val="650"/>
              </a:spcBef>
              <a:buSzPct val="100000"/>
              <a:buFont typeface="Wingdings" panose="05000000000000000000" pitchFamily="2" charset="2"/>
              <a:buChar char="q"/>
              <a:tabLst>
                <a:tab pos="393700" algn="l"/>
              </a:tabLst>
            </a:pP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вбудованих</a:t>
            </a:r>
            <a:r>
              <a:rPr lang="ru-RU" sz="2000" b="1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операторів</a:t>
            </a:r>
            <a:r>
              <a:rPr lang="ru-RU" sz="2000" b="1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є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послідовності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машинних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команд,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які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виконують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відповідні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операції</a:t>
            </a:r>
            <a:r>
              <a:rPr lang="ru-RU" sz="2000" spc="-15" dirty="0" smtClean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; </a:t>
            </a:r>
            <a:endParaRPr lang="ru-RU" sz="2000" dirty="0" smtClean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інших</a:t>
            </a:r>
            <a:r>
              <a:rPr lang="ru-RU" sz="2000" b="1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імен</a:t>
            </a:r>
            <a:r>
              <a:rPr lang="ru-RU" sz="2000" b="1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є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ті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об'єкти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з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якими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ці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імена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пов'язані</a:t>
            </a:r>
            <a:r>
              <a:rPr lang="ru-RU" sz="2000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2000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оточенні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6032" y="1217513"/>
            <a:ext cx="8680704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Працюючи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складними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виразами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інтерпретатор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завжди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поводиться </a:t>
            </a:r>
            <a:r>
              <a:rPr lang="ru-RU" sz="2000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одинаковим</a:t>
            </a:r>
            <a:r>
              <a:rPr lang="ru-RU" sz="2000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чином: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прочитує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вираз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терміналу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обчислює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друкує</a:t>
            </a:r>
            <a:r>
              <a:rPr lang="ru-RU" sz="2000" b="1" spc="-2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результат.</a:t>
            </a:r>
          </a:p>
          <a:p>
            <a:r>
              <a:rPr lang="ru-RU" sz="2000" dirty="0" smtClean="0"/>
              <a:t>Не </a:t>
            </a:r>
            <a:r>
              <a:rPr lang="ru-RU" sz="2000" dirty="0"/>
              <a:t>треба </a:t>
            </a:r>
            <a:r>
              <a:rPr lang="ru-RU" sz="2000" dirty="0" err="1"/>
              <a:t>спеціально</a:t>
            </a:r>
            <a:r>
              <a:rPr lang="ru-RU" sz="2000" dirty="0"/>
              <a:t> </a:t>
            </a:r>
            <a:r>
              <a:rPr lang="ru-RU" sz="2000" dirty="0" err="1"/>
              <a:t>просити</a:t>
            </a:r>
            <a:r>
              <a:rPr lang="ru-RU" sz="2000" dirty="0"/>
              <a:t> </a:t>
            </a:r>
            <a:r>
              <a:rPr lang="ru-RU" sz="2000" dirty="0" err="1"/>
              <a:t>інтерпретатор</a:t>
            </a:r>
            <a:r>
              <a:rPr lang="ru-RU" sz="2000" dirty="0"/>
              <a:t> </a:t>
            </a:r>
            <a:r>
              <a:rPr lang="ru-RU" sz="2000" dirty="0" err="1"/>
              <a:t>надрукувати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.</a:t>
            </a:r>
            <a:endParaRPr lang="ru-RU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93509" y="768348"/>
            <a:ext cx="647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  <a:effectLst/>
                <a:ea typeface="Times New Roman" panose="02020603050405020304" pitchFamily="18" charset="0"/>
              </a:rPr>
              <a:t>Загальне правило обчислення та друк значення виразу: </a:t>
            </a: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19656" y="16004"/>
            <a:ext cx="4317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>
              <a:spcAft>
                <a:spcPts val="0"/>
              </a:spcAft>
              <a:buSzPts val="1200"/>
              <a:tabLst>
                <a:tab pos="559435" algn="l"/>
              </a:tabLst>
            </a:pP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Імена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uk-UA" sz="3200" b="1" spc="-15" dirty="0" smtClean="0">
                <a:effectLst/>
                <a:ea typeface="Palatino Linotype" panose="02040502050505030304" pitchFamily="18" charset="0"/>
              </a:rPr>
              <a:t>та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оточення</a:t>
            </a:r>
            <a:endParaRPr lang="ru-RU" sz="3200" b="1" dirty="0">
              <a:effectLst/>
              <a:ea typeface="Palatino Linotype" panose="0204050205050503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1184" y="946795"/>
            <a:ext cx="706526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pc="-15" dirty="0" err="1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Ім'я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означає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5" dirty="0" err="1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змінну</a:t>
            </a:r>
            <a:r>
              <a:rPr lang="ru-RU" spc="-15" dirty="0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чиїм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pc="-15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є </a:t>
            </a:r>
            <a:r>
              <a:rPr lang="ru-RU" spc="-15" dirty="0" err="1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об'єкт</a:t>
            </a:r>
            <a:endParaRPr lang="ru-RU" spc="-15" dirty="0" smtClean="0">
              <a:solidFill>
                <a:srgbClr val="0000CC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 smtClean="0"/>
              <a:t>Імена</a:t>
            </a:r>
            <a:r>
              <a:rPr lang="ru-RU" dirty="0" smtClean="0"/>
              <a:t>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 </a:t>
            </a:r>
            <a:r>
              <a:rPr lang="ru-RU" dirty="0"/>
              <a:t>для  </a:t>
            </a:r>
            <a:r>
              <a:rPr lang="ru-RU" dirty="0" err="1"/>
              <a:t>вказівки</a:t>
            </a:r>
            <a:r>
              <a:rPr lang="ru-RU" dirty="0"/>
              <a:t>  на  </a:t>
            </a:r>
            <a:r>
              <a:rPr lang="ru-RU" dirty="0" err="1"/>
              <a:t>обчислювальні</a:t>
            </a:r>
            <a:r>
              <a:rPr lang="ru-RU" dirty="0"/>
              <a:t>  </a:t>
            </a:r>
            <a:r>
              <a:rPr lang="ru-RU" dirty="0" err="1"/>
              <a:t>об'єкти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360" y="1640607"/>
            <a:ext cx="87172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визначення нових об'єктів, застосовуються </a:t>
            </a:r>
            <a:r>
              <a:rPr lang="uk-UA" b="1" i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визначальні форми</a:t>
            </a:r>
            <a:r>
              <a:rPr lang="uk-UA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>
              <a:solidFill>
                <a:srgbClr val="00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</a:pPr>
            <a:r>
              <a:rPr lang="uk-UA" sz="16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uk-UA" sz="16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define</a:t>
            </a:r>
            <a:r>
              <a:rPr lang="uk-UA" sz="16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 e)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зв'язує ім'я </a:t>
            </a:r>
            <a:r>
              <a:rPr lang="uk-UA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зі значенням виразу </a:t>
            </a:r>
            <a:r>
              <a:rPr lang="uk-UA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16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uk-UA" sz="16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define</a:t>
            </a:r>
            <a:r>
              <a:rPr lang="uk-UA" sz="16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(f a1...an) e)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визначає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функцію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 ім'ям </a:t>
            </a:r>
            <a:r>
              <a:rPr lang="uk-UA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>
              <a:spcAft>
                <a:spcPts val="0"/>
              </a:spcAft>
            </a:pPr>
            <a:r>
              <a:rPr lang="ru-RU" sz="1600" b="1" dirty="0" smtClean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16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a1…</a:t>
            </a:r>
            <a:r>
              <a:rPr lang="uk-UA" sz="16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uk-UA" sz="16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формальні параметри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тобто імена, використовувані усередині тіла</a:t>
            </a:r>
          </a:p>
          <a:p>
            <a:pPr indent="450215" algn="just">
              <a:spcAft>
                <a:spcPts val="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функції для посилань на відповідні параметри. </a:t>
            </a:r>
          </a:p>
          <a:p>
            <a:pPr indent="450215" algn="just">
              <a:spcAft>
                <a:spcPts val="0"/>
              </a:spcAft>
            </a:pPr>
            <a:r>
              <a:rPr lang="uk-UA" sz="1600" dirty="0" smtClean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16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тіло функції, вираз, що визначає її значення.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3360" y="3745265"/>
            <a:ext cx="23288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75565">
              <a:spcAft>
                <a:spcPts val="0"/>
              </a:spcAft>
            </a:pPr>
            <a:r>
              <a:rPr lang="ru-RU" b="1" dirty="0" smtClean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define size</a:t>
            </a:r>
            <a:r>
              <a:rPr lang="ru-RU" b="1" dirty="0" smtClean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2)</a:t>
            </a:r>
            <a:endParaRPr lang="ru-RU" sz="28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92229" y="3741551"/>
            <a:ext cx="6350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pc="-1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римушує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інтерпретатор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зв'язати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ім'ям</a:t>
            </a:r>
            <a:r>
              <a:rPr lang="ru-RU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sizе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4311" y="4302419"/>
            <a:ext cx="8796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">
              <a:spcAft>
                <a:spcPts val="0"/>
              </a:spcAft>
            </a:pPr>
            <a:r>
              <a:rPr lang="ru-RU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Після</a:t>
            </a:r>
            <a:r>
              <a:rPr lang="ru-RU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того, як </a:t>
            </a:r>
            <a:r>
              <a:rPr lang="ru-RU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ім'я</a:t>
            </a:r>
            <a:r>
              <a:rPr lang="ru-RU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size</a:t>
            </a:r>
            <a:r>
              <a:rPr lang="ru-RU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пов'язано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зі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можемо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вказувати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smtClean="0">
                <a:solidFill>
                  <a:srgbClr val="0000CC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допомогою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pc="-1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імен</a:t>
            </a:r>
            <a:r>
              <a:rPr lang="ru-RU" spc="-1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115976" y="4948750"/>
            <a:ext cx="245668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5565">
              <a:lnSpc>
                <a:spcPct val="90000"/>
              </a:lnSpc>
            </a:pPr>
            <a:r>
              <a:rPr lang="en-US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>
              <a:lnSpc>
                <a:spcPct val="90000"/>
              </a:lnSpc>
            </a:pPr>
            <a:r>
              <a:rPr lang="ru-RU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28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 5 </a:t>
            </a:r>
            <a:r>
              <a:rPr lang="ru-RU" dirty="0" err="1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4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19656" y="16004"/>
            <a:ext cx="4317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>
              <a:spcAft>
                <a:spcPts val="0"/>
              </a:spcAft>
              <a:buSzPts val="1200"/>
              <a:tabLst>
                <a:tab pos="559435" algn="l"/>
              </a:tabLst>
            </a:pP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Імена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uk-UA" sz="3200" b="1" spc="-15" dirty="0" smtClean="0">
                <a:effectLst/>
                <a:ea typeface="Palatino Linotype" panose="02040502050505030304" pitchFamily="18" charset="0"/>
              </a:rPr>
              <a:t>та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оточення</a:t>
            </a:r>
            <a:endParaRPr lang="ru-RU" sz="3200" b="1" dirty="0">
              <a:effectLst/>
              <a:ea typeface="Palatino Linotype" panose="0204050205050503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8636" y="1117738"/>
            <a:ext cx="84033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інтерпретатор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здатний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асоціювати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 символами  і 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потім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згадувати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їх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то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він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повинен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мати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деякого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роду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пам'ять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зберігає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пари </a:t>
            </a:r>
            <a:r>
              <a:rPr lang="ru-RU" sz="2200" b="1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ім'я-об'єкт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200" spc="-15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200" spc="-15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Ця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пам'ять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називається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200" b="1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оточенням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</a:t>
            </a:r>
            <a:r>
              <a:rPr lang="ru-RU" sz="2200" spc="-1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ru-RU" sz="2200" spc="-1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22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902986" y="4298174"/>
            <a:ext cx="1303020" cy="552212"/>
            <a:chOff x="2388870" y="4320540"/>
            <a:chExt cx="1303020" cy="552212"/>
          </a:xfrm>
        </p:grpSpPr>
        <p:sp>
          <p:nvSpPr>
            <p:cNvPr id="4" name="Овал 3"/>
            <p:cNvSpPr/>
            <p:nvPr/>
          </p:nvSpPr>
          <p:spPr>
            <a:xfrm>
              <a:off x="2388870" y="4320540"/>
              <a:ext cx="1303020" cy="5522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43200" y="440055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err="1" smtClean="0"/>
                <a:t>Ім</a:t>
              </a:r>
              <a:r>
                <a:rPr lang="en-US" dirty="0" smtClean="0"/>
                <a:t>’</a:t>
              </a:r>
              <a:r>
                <a:rPr lang="uk-UA" dirty="0" smtClean="0"/>
                <a:t>я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834421" y="4297680"/>
            <a:ext cx="1303020" cy="552212"/>
            <a:chOff x="2388870" y="4320540"/>
            <a:chExt cx="1303020" cy="552212"/>
          </a:xfrm>
        </p:grpSpPr>
        <p:sp>
          <p:nvSpPr>
            <p:cNvPr id="9" name="Овал 8"/>
            <p:cNvSpPr/>
            <p:nvPr/>
          </p:nvSpPr>
          <p:spPr>
            <a:xfrm>
              <a:off x="2388870" y="4320540"/>
              <a:ext cx="1303020" cy="5522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95056" y="4401044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Об</a:t>
              </a:r>
              <a:r>
                <a:rPr lang="en-US" dirty="0" smtClean="0"/>
                <a:t>’</a:t>
              </a:r>
              <a:r>
                <a:rPr lang="uk-UA" dirty="0" err="1" smtClean="0"/>
                <a:t>єкт</a:t>
              </a:r>
              <a:endParaRPr lang="ru-RU" dirty="0"/>
            </a:p>
          </p:txBody>
        </p:sp>
      </p:grpSp>
      <p:sp>
        <p:nvSpPr>
          <p:cNvPr id="11" name="Овал 10"/>
          <p:cNvSpPr/>
          <p:nvPr/>
        </p:nvSpPr>
        <p:spPr>
          <a:xfrm>
            <a:off x="2274570" y="3758355"/>
            <a:ext cx="4446270" cy="19452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821894" y="3732746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Оточення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6"/>
            <a:endCxn id="9" idx="2"/>
          </p:cNvCxnSpPr>
          <p:nvPr/>
        </p:nvCxnSpPr>
        <p:spPr>
          <a:xfrm flipV="1">
            <a:off x="4206006" y="4573786"/>
            <a:ext cx="628415" cy="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9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819656" y="16004"/>
            <a:ext cx="4317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>
              <a:spcAft>
                <a:spcPts val="0"/>
              </a:spcAft>
              <a:buSzPts val="1200"/>
              <a:tabLst>
                <a:tab pos="559435" algn="l"/>
              </a:tabLst>
            </a:pP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Імена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uk-UA" sz="3200" b="1" spc="-15" dirty="0" smtClean="0">
                <a:effectLst/>
                <a:ea typeface="Palatino Linotype" panose="02040502050505030304" pitchFamily="18" charset="0"/>
              </a:rPr>
              <a:t>та</a:t>
            </a:r>
            <a:r>
              <a:rPr lang="en-US" sz="3200" b="1" spc="-15" dirty="0" smtClean="0">
                <a:effectLst/>
                <a:ea typeface="Palatino Linotype" panose="02040502050505030304" pitchFamily="18" charset="0"/>
              </a:rPr>
              <a:t> </a:t>
            </a:r>
            <a:r>
              <a:rPr lang="en-US" sz="3200" b="1" spc="-15" dirty="0" err="1" smtClean="0">
                <a:effectLst/>
                <a:ea typeface="Palatino Linotype" panose="02040502050505030304" pitchFamily="18" charset="0"/>
              </a:rPr>
              <a:t>оточення</a:t>
            </a:r>
            <a:endParaRPr lang="ru-RU" sz="3200" b="1" dirty="0">
              <a:effectLst/>
              <a:ea typeface="Palatino Linotype" panose="0204050205050503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8702" y="972667"/>
            <a:ext cx="8551999" cy="2375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5565">
              <a:spcAft>
                <a:spcPts val="0"/>
              </a:spcAft>
            </a:pP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define pi 3.14159)</a:t>
            </a:r>
            <a:endParaRPr lang="ru-RU" sz="28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65"/>
              </a:spcBef>
              <a:spcAft>
                <a:spcPts val="0"/>
              </a:spcAft>
            </a:pP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>
              <a:spcAft>
                <a:spcPts val="0"/>
              </a:spcAft>
            </a:pP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define radius 10)</a:t>
            </a:r>
            <a:endParaRPr lang="ru-RU" sz="28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  <a:spcAft>
                <a:spcPts val="0"/>
              </a:spcAft>
            </a:pPr>
            <a:r>
              <a:rPr lang="en-US" sz="2800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>
              <a:spcAft>
                <a:spcPts val="0"/>
              </a:spcAft>
            </a:pP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 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 (* radius radius))</a:t>
            </a:r>
            <a:endParaRPr lang="ru-RU" sz="2800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>
              <a:spcBef>
                <a:spcPts val="70"/>
              </a:spcBef>
              <a:spcAft>
                <a:spcPts val="0"/>
              </a:spcAft>
            </a:pP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314.159</a:t>
            </a:r>
            <a:endParaRPr lang="ru-RU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 marR="2238375">
              <a:lnSpc>
                <a:spcPts val="22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define circumference (* 2 pi radius))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circumference</a:t>
            </a:r>
            <a:endParaRPr lang="ru-RU" sz="28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5565">
              <a:spcBef>
                <a:spcPts val="70"/>
              </a:spcBef>
              <a:spcAft>
                <a:spcPts val="0"/>
              </a:spcAft>
            </a:pP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62.8318</a:t>
            </a:r>
            <a:endParaRPr lang="ru-RU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3719564"/>
            <a:ext cx="8479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Слово</a:t>
            </a:r>
            <a:r>
              <a:rPr lang="en-US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en-US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служит</a:t>
            </a:r>
            <a:r>
              <a:rPr lang="uk-UA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ь</a:t>
            </a:r>
            <a:r>
              <a:rPr lang="ru-RU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найпростішим</a:t>
            </a:r>
            <a:r>
              <a:rPr lang="ru-RU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засобом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абстракції</a:t>
            </a:r>
            <a:r>
              <a:rPr lang="en-US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тому що </a:t>
            </a:r>
            <a:r>
              <a:rPr lang="ru-RU" sz="2000" spc="-1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воно</a:t>
            </a:r>
            <a:r>
              <a:rPr lang="ru-RU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дозволяє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000" spc="-1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прості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імена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позначення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результатів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складних</a:t>
            </a:r>
            <a:r>
              <a:rPr lang="ru-RU" sz="2000" spc="-1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операцій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8702" y="4883227"/>
            <a:ext cx="84795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b="1" spc="-5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равило </a:t>
            </a:r>
            <a:r>
              <a:rPr lang="ru-RU" sz="2000" b="1" spc="-5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</a:t>
            </a:r>
            <a:r>
              <a:rPr lang="ru-RU" sz="2000" b="1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 err="1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комбінацій</a:t>
            </a:r>
            <a:r>
              <a:rPr lang="ru-RU" sz="2000" b="1" spc="-5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 </a:t>
            </a:r>
            <a:r>
              <a:rPr lang="ru-RU" sz="2000" b="1" spc="-5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обробляє</a:t>
            </a:r>
            <a:r>
              <a:rPr lang="ru-RU" sz="2000" b="1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визначень</a:t>
            </a:r>
            <a:r>
              <a:rPr lang="ru-RU" sz="2000" b="1" spc="-5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b="1" spc="-5" dirty="0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Наприклад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b="1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ru-RU" sz="20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3) 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означає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застосування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двох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аргументів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один з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яких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є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символу </a:t>
            </a:r>
            <a:r>
              <a:rPr lang="ru-RU" sz="20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інший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дорівнює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оскільки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сенс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якраз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 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полягає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в  тому, 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щоб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000" b="1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зв'язати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000" b="1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зі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значенням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300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926887" y="0"/>
            <a:ext cx="3803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Складені</a:t>
            </a:r>
            <a:r>
              <a:rPr lang="en-US" sz="3200" b="1" spc="-2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6658" y="1428781"/>
            <a:ext cx="86800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307340" lvl="3" indent="-285750" algn="just">
              <a:lnSpc>
                <a:spcPct val="10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>
                <a:tab pos="393700" algn="l"/>
              </a:tabLst>
            </a:pPr>
            <a:r>
              <a:rPr lang="ru-RU" sz="2000" b="1" spc="-10" dirty="0">
                <a:ea typeface="Arial" panose="020B0604020202020204" pitchFamily="34" charset="0"/>
                <a:cs typeface="Times New Roman" panose="02020603050405020304" pitchFamily="18" charset="0"/>
              </a:rPr>
              <a:t>Числа і </a:t>
            </a:r>
            <a:r>
              <a:rPr lang="ru-RU" sz="2000" b="1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арифметичні</a:t>
            </a:r>
            <a:r>
              <a:rPr lang="ru-RU" sz="2000" b="1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операції</a:t>
            </a:r>
            <a:r>
              <a:rPr lang="ru-RU" sz="2000" b="1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є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елементарними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даними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і процедурами.</a:t>
            </a:r>
            <a:endParaRPr lang="ru-RU" sz="2000" dirty="0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7150" lvl="3" indent="-285750"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>
                <a:tab pos="393700" algn="l"/>
              </a:tabLst>
            </a:pPr>
            <a:r>
              <a:rPr lang="ru-RU" sz="2000" b="1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Вкладення</a:t>
            </a:r>
            <a:r>
              <a:rPr lang="ru-RU" sz="2000" b="1" spc="-2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комбінацій</a:t>
            </a:r>
            <a:r>
              <a:rPr lang="ru-RU" sz="2000" b="1" spc="-2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дає</a:t>
            </a:r>
            <a:r>
              <a:rPr lang="ru-RU" sz="2000" spc="-2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можливість</a:t>
            </a:r>
            <a:r>
              <a:rPr lang="ru-RU" sz="2000" spc="-2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комбінувати</a:t>
            </a:r>
            <a:r>
              <a:rPr lang="ru-RU" sz="2000" spc="-2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0" dirty="0" err="1">
                <a:ea typeface="Arial" panose="020B0604020202020204" pitchFamily="34" charset="0"/>
                <a:cs typeface="Times New Roman" panose="02020603050405020304" pitchFamily="18" charset="0"/>
              </a:rPr>
              <a:t>операції</a:t>
            </a:r>
            <a:r>
              <a:rPr lang="ru-RU" sz="2000" spc="-20" dirty="0"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7150" marR="306070" lvl="3" indent="-285750" algn="just">
              <a:lnSpc>
                <a:spcPct val="10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  <a:tabLst>
                <a:tab pos="393700" algn="l"/>
              </a:tabLst>
            </a:pPr>
            <a:r>
              <a:rPr lang="ru-RU" sz="2000" b="1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Визначення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які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зв'язують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імена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зі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значеннями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дають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обмежені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a typeface="Arial" panose="020B0604020202020204" pitchFamily="34" charset="0"/>
                <a:cs typeface="Times New Roman" panose="02020603050405020304" pitchFamily="18" charset="0"/>
              </a:rPr>
              <a:t>можливості</a:t>
            </a:r>
            <a:r>
              <a:rPr lang="ru-RU" sz="2000" spc="-10" dirty="0" smtClean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>
                <a:ea typeface="Arial" panose="020B0604020202020204" pitchFamily="34" charset="0"/>
                <a:cs typeface="Times New Roman" panose="02020603050405020304" pitchFamily="18" charset="0"/>
              </a:rPr>
              <a:t>абстракції</a:t>
            </a:r>
            <a:r>
              <a:rPr lang="ru-RU" sz="2000" spc="-10" dirty="0"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4423" y="962320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У мові </a:t>
            </a:r>
            <a:r>
              <a:rPr lang="uk-UA" sz="2000" dirty="0" err="1" smtClean="0"/>
              <a:t>Лісп</a:t>
            </a:r>
            <a:r>
              <a:rPr lang="uk-UA" sz="2000" dirty="0" smtClean="0"/>
              <a:t> присутні: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3569" y="2840053"/>
            <a:ext cx="8158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pc="-2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Лісп</a:t>
            </a:r>
            <a:r>
              <a:rPr lang="ru-RU" sz="2000" spc="-2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має</a:t>
            </a:r>
            <a:r>
              <a:rPr lang="ru-RU" sz="2000" spc="-2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5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визначення</a:t>
            </a:r>
            <a:r>
              <a:rPr lang="ru-RU" sz="2000" b="1" spc="-25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 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procedure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deﬁnitions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значно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потужніший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метод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абстракції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допомогою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якого</a:t>
            </a:r>
            <a:r>
              <a:rPr lang="ru-RU" sz="2000" spc="-25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складеній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операції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можна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дати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ім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'я і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потім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посилатися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неї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як на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єдине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2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ціле</a:t>
            </a:r>
            <a:r>
              <a:rPr lang="ru-RU" sz="2000" spc="-2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2188" y="3992915"/>
            <a:ext cx="6821424" cy="87459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66065">
              <a:spcBef>
                <a:spcPts val="20"/>
              </a:spcBef>
              <a:spcAft>
                <a:spcPts val="0"/>
              </a:spcAft>
            </a:pPr>
            <a:r>
              <a:rPr lang="ru-RU" sz="2000" spc="-5" dirty="0" err="1">
                <a:ea typeface="Bookman Old Style" panose="02050604050505020204" pitchFamily="18" charset="0"/>
                <a:cs typeface="Times New Roman" panose="02020603050405020304" pitchFamily="18" charset="0"/>
              </a:rPr>
              <a:t>Загальна</a:t>
            </a:r>
            <a:r>
              <a:rPr lang="ru-RU" sz="2000" spc="-5" dirty="0">
                <a:ea typeface="Bookman Old Style" panose="02050604050505020204" pitchFamily="18" charset="0"/>
                <a:cs typeface="Times New Roman" panose="02020603050405020304" pitchFamily="18" charset="0"/>
              </a:rPr>
              <a:t> форма </a:t>
            </a:r>
            <a:r>
              <a:rPr lang="ru-RU" sz="2000" spc="-5" dirty="0" err="1">
                <a:ea typeface="Bookman Old Style" panose="020506040505050202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000" spc="-5" dirty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ea typeface="Bookman Old Style" panose="02050604050505020204" pitchFamily="18" charset="0"/>
                <a:cs typeface="Times New Roman" panose="02020603050405020304" pitchFamily="18" charset="0"/>
              </a:rPr>
              <a:t>процедури</a:t>
            </a:r>
            <a:r>
              <a:rPr lang="ru-RU" sz="2000" spc="-5" dirty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>
                <a:ea typeface="Bookman Old Style" panose="02050604050505020204" pitchFamily="18" charset="0"/>
                <a:cs typeface="Times New Roman" panose="02020603050405020304" pitchFamily="18" charset="0"/>
              </a:rPr>
              <a:t>така</a:t>
            </a:r>
            <a:r>
              <a:rPr lang="ru-RU" sz="2000" spc="-5" dirty="0">
                <a:ea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a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5"/>
              </a:spcBef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b="1" dirty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2000" b="1" dirty="0" smtClean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uk-UA" sz="2000" b="1" dirty="0" smtClean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2000" b="1" dirty="0" err="1" smtClean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ім</a:t>
            </a:r>
            <a:r>
              <a:rPr lang="en-US" sz="2000" b="1" dirty="0" smtClean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uk-UA" sz="2000" b="1" dirty="0" smtClean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я) (параметри)  </a:t>
            </a:r>
            <a:r>
              <a:rPr lang="ru-RU" sz="2000" b="1" dirty="0" smtClean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 smtClean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тіло</a:t>
            </a:r>
            <a:r>
              <a:rPr lang="ru-RU" sz="2000" b="1" dirty="0" smtClean="0">
                <a:solidFill>
                  <a:srgbClr val="0000C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2162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homelisp.ru/help/img/lisp_fun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4" y="1200152"/>
            <a:ext cx="8156401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60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6446" y="796599"/>
            <a:ext cx="8119872" cy="87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065">
              <a:spcBef>
                <a:spcPts val="20"/>
              </a:spcBef>
              <a:spcAft>
                <a:spcPts val="0"/>
              </a:spcAft>
            </a:pPr>
            <a:r>
              <a:rPr lang="ru-RU" sz="2000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Більш</a:t>
            </a:r>
            <a:r>
              <a:rPr lang="ru-RU" sz="2000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детально </a:t>
            </a:r>
            <a:r>
              <a:rPr lang="ru-RU" sz="2000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загальна</a:t>
            </a:r>
            <a:r>
              <a:rPr lang="ru-RU" sz="2000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форма </a:t>
            </a:r>
            <a:r>
              <a:rPr lang="ru-RU" sz="2000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000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процедури</a:t>
            </a:r>
            <a:r>
              <a:rPr lang="ru-RU" sz="2000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така</a:t>
            </a:r>
            <a:r>
              <a:rPr lang="ru-RU" sz="2000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ea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5"/>
              </a:spcBef>
              <a:spcAft>
                <a:spcPts val="0"/>
              </a:spcAft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en-US" sz="2000" b="1" dirty="0" smtClean="0">
                <a:solidFill>
                  <a:srgbClr val="0000CC"/>
                </a:solidFill>
              </a:rPr>
              <a:t>(define (</a:t>
            </a:r>
            <a:r>
              <a:rPr lang="uk-UA" sz="2000" b="1" dirty="0" smtClean="0">
                <a:solidFill>
                  <a:srgbClr val="0000CC"/>
                </a:solidFill>
              </a:rPr>
              <a:t>і</a:t>
            </a:r>
            <a:r>
              <a:rPr lang="ru-RU" sz="2000" b="1" dirty="0" smtClean="0">
                <a:solidFill>
                  <a:srgbClr val="0000CC"/>
                </a:solidFill>
              </a:rPr>
              <a:t>м</a:t>
            </a:r>
            <a:r>
              <a:rPr lang="en-US" sz="2000" b="1" dirty="0" smtClean="0">
                <a:solidFill>
                  <a:srgbClr val="0000CC"/>
                </a:solidFill>
              </a:rPr>
              <a:t>’</a:t>
            </a:r>
            <a:r>
              <a:rPr lang="ru-RU" sz="2000" b="1" dirty="0" smtClean="0">
                <a:solidFill>
                  <a:srgbClr val="0000CC"/>
                </a:solidFill>
              </a:rPr>
              <a:t>я</a:t>
            </a:r>
            <a:r>
              <a:rPr lang="en-US" sz="2000" b="1" dirty="0" smtClean="0">
                <a:solidFill>
                  <a:srgbClr val="0000CC"/>
                </a:solidFill>
              </a:rPr>
              <a:t>) (</a:t>
            </a:r>
            <a:r>
              <a:rPr lang="ru-RU" sz="2000" b="1" dirty="0" err="1" smtClean="0">
                <a:solidFill>
                  <a:srgbClr val="0000CC"/>
                </a:solidFill>
              </a:rPr>
              <a:t>формальн</a:t>
            </a:r>
            <a:r>
              <a:rPr lang="uk-UA" sz="2000" b="1" dirty="0" smtClean="0">
                <a:solidFill>
                  <a:srgbClr val="0000CC"/>
                </a:solidFill>
              </a:rPr>
              <a:t>і</a:t>
            </a:r>
            <a:r>
              <a:rPr lang="ru-RU" sz="2000" b="1" dirty="0" smtClean="0">
                <a:solidFill>
                  <a:srgbClr val="0000CC"/>
                </a:solidFill>
              </a:rPr>
              <a:t>-</a:t>
            </a:r>
            <a:r>
              <a:rPr lang="ru-RU" sz="2000" b="1" dirty="0" err="1" smtClean="0">
                <a:solidFill>
                  <a:srgbClr val="0000CC"/>
                </a:solidFill>
              </a:rPr>
              <a:t>параметри</a:t>
            </a:r>
            <a:r>
              <a:rPr lang="en-US" sz="2000" b="1" dirty="0" smtClean="0">
                <a:solidFill>
                  <a:srgbClr val="0000CC"/>
                </a:solidFill>
              </a:rPr>
              <a:t>) </a:t>
            </a:r>
            <a:r>
              <a:rPr lang="uk-UA" sz="2000" b="1" dirty="0" smtClean="0">
                <a:solidFill>
                  <a:srgbClr val="0000CC"/>
                </a:solidFill>
              </a:rPr>
              <a:t>(</a:t>
            </a:r>
            <a:r>
              <a:rPr lang="ru-RU" sz="2000" b="1" dirty="0" err="1" smtClean="0">
                <a:solidFill>
                  <a:srgbClr val="0000CC"/>
                </a:solidFill>
              </a:rPr>
              <a:t>тіло</a:t>
            </a:r>
            <a:r>
              <a:rPr lang="en-US" sz="2000" b="1" dirty="0" smtClean="0">
                <a:solidFill>
                  <a:srgbClr val="0000CC"/>
                </a:solidFill>
              </a:rPr>
              <a:t>)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26887" y="0"/>
            <a:ext cx="3803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Складені</a:t>
            </a:r>
            <a:r>
              <a:rPr lang="en-US" sz="3200" b="1" spc="-2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651776"/>
            <a:ext cx="9143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pc="-5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(</a:t>
            </a:r>
            <a:r>
              <a:rPr lang="ru-RU" sz="2000" spc="-5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Ім'я</a:t>
            </a:r>
            <a:r>
              <a:rPr lang="ru-RU" sz="2000" spc="-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) 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-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це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той символ, з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яким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треба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зв'язати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в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оточенні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визначення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процедури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.</a:t>
            </a:r>
            <a:endParaRPr lang="en-US" sz="2000" spc="-5" dirty="0" smtClean="0">
              <a:latin typeface="Calibri" panose="020F0502020204030204" pitchFamily="34" charset="0"/>
              <a:ea typeface="Calibri" panose="020F0502020204030204" pitchFamily="34" charset="0"/>
              <a:cs typeface="Bookman Old Style" panose="02050604050505020204" pitchFamily="18" charset="0"/>
            </a:endParaRPr>
          </a:p>
          <a:p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(</a:t>
            </a:r>
            <a:r>
              <a:rPr lang="ru-RU" sz="2000" spc="-5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формальні-параметри</a:t>
            </a:r>
            <a:r>
              <a:rPr lang="ru-RU" sz="2000" spc="-5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) 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-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це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імена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,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які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в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тілі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процедури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використовуються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для </a:t>
            </a:r>
            <a:r>
              <a:rPr lang="uk-UA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по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силання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на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відповідні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аргументи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процедури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. </a:t>
            </a:r>
            <a:endParaRPr lang="ru-RU" sz="2000" spc="-5" dirty="0" smtClean="0">
              <a:latin typeface="Calibri" panose="020F0502020204030204" pitchFamily="34" charset="0"/>
              <a:ea typeface="Calibri" panose="020F0502020204030204" pitchFamily="34" charset="0"/>
              <a:cs typeface="Bookman Old Style" panose="02050604050505020204" pitchFamily="18" charset="0"/>
            </a:endParaRPr>
          </a:p>
          <a:p>
            <a:r>
              <a:rPr lang="ru-RU" sz="2000" spc="-5" dirty="0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(</a:t>
            </a:r>
            <a:r>
              <a:rPr lang="ru-RU" sz="2000" spc="-5" dirty="0" err="1" smtClean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тіло</a:t>
            </a:r>
            <a:r>
              <a:rPr lang="ru-RU" sz="2000" spc="-5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) 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-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це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вираз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,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який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обчислює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результат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застосування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процедури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, коли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формальні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параметри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будуть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замінені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аргументами, до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яких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процедура буде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застосовуватися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. </a:t>
            </a:r>
          </a:p>
          <a:p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(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Ім'я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) і (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формальні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-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параметри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)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взяті</a:t>
            </a:r>
            <a:r>
              <a:rPr lang="ru-RU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в 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дужки, як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це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було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б при </a:t>
            </a:r>
            <a:r>
              <a:rPr lang="ru-RU" sz="2000" spc="-5" dirty="0" err="1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виклику</a:t>
            </a:r>
            <a:r>
              <a:rPr lang="ru-RU" sz="2000" spc="-5" dirty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 </a:t>
            </a:r>
            <a:r>
              <a:rPr lang="ru-RU" sz="2000" spc="-5" dirty="0" err="1" smtClean="0">
                <a:latin typeface="Calibri" panose="020F0502020204030204" pitchFamily="34" charset="0"/>
                <a:ea typeface="Calibri" panose="020F0502020204030204" pitchFamily="34" charset="0"/>
                <a:cs typeface="Bookman Old Style" panose="02050604050505020204" pitchFamily="18" charset="0"/>
              </a:rPr>
              <a:t>процедури</a:t>
            </a:r>
            <a:endParaRPr lang="ru-RU" sz="2000" dirty="0"/>
          </a:p>
        </p:txBody>
      </p:sp>
      <p:cxnSp>
        <p:nvCxnSpPr>
          <p:cNvPr id="14" name="Прямая со стрелкой 13"/>
          <p:cNvCxnSpPr>
            <a:stCxn id="34" idx="0"/>
          </p:cNvCxnSpPr>
          <p:nvPr/>
        </p:nvCxnSpPr>
        <p:spPr>
          <a:xfrm flipV="1">
            <a:off x="3925585" y="4907284"/>
            <a:ext cx="607858" cy="438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2926887" y="4626398"/>
            <a:ext cx="3359884" cy="681132"/>
            <a:chOff x="2926887" y="3827301"/>
            <a:chExt cx="3359884" cy="68113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3417909" y="3827301"/>
              <a:ext cx="2868862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it-IT" sz="2000" dirty="0" smtClean="0">
                  <a:solidFill>
                    <a:srgbClr val="0000CC"/>
                  </a:solidFill>
                </a:rPr>
                <a:t>(</a:t>
              </a:r>
              <a:r>
                <a:rPr lang="it-IT" sz="2000" dirty="0" smtClean="0">
                  <a:solidFill>
                    <a:srgbClr val="0000CC"/>
                  </a:solidFill>
                </a:rPr>
                <a:t>define </a:t>
              </a:r>
              <a:r>
                <a:rPr lang="it-IT" sz="2000" dirty="0">
                  <a:solidFill>
                    <a:srgbClr val="0000CC"/>
                  </a:solidFill>
                </a:rPr>
                <a:t>(square x) </a:t>
              </a:r>
              <a:r>
                <a:rPr lang="ru-RU" sz="2000" dirty="0" smtClean="0">
                  <a:solidFill>
                    <a:srgbClr val="0000CC"/>
                  </a:solidFill>
                </a:rPr>
                <a:t> </a:t>
              </a:r>
              <a:r>
                <a:rPr lang="it-IT" sz="2000" dirty="0" smtClean="0">
                  <a:solidFill>
                    <a:srgbClr val="0000CC"/>
                  </a:solidFill>
                </a:rPr>
                <a:t>*</a:t>
              </a:r>
              <a:r>
                <a:rPr lang="ru-RU" sz="2000" dirty="0" smtClean="0">
                  <a:solidFill>
                    <a:srgbClr val="0000CC"/>
                  </a:solidFill>
                </a:rPr>
                <a:t> </a:t>
              </a:r>
              <a:r>
                <a:rPr lang="it-IT" sz="2000" dirty="0" smtClean="0">
                  <a:solidFill>
                    <a:srgbClr val="0000CC"/>
                  </a:solidFill>
                </a:rPr>
                <a:t> </a:t>
              </a:r>
              <a:r>
                <a:rPr lang="it-IT" sz="2000" dirty="0">
                  <a:solidFill>
                    <a:srgbClr val="0000CC"/>
                  </a:solidFill>
                </a:rPr>
                <a:t>x </a:t>
              </a:r>
              <a:r>
                <a:rPr lang="uk-UA" sz="2000" dirty="0" smtClean="0">
                  <a:solidFill>
                    <a:srgbClr val="0000CC"/>
                  </a:solidFill>
                </a:rPr>
                <a:t> </a:t>
              </a:r>
              <a:r>
                <a:rPr lang="it-IT" sz="2000" dirty="0" smtClean="0">
                  <a:solidFill>
                    <a:srgbClr val="0000CC"/>
                  </a:solidFill>
                </a:rPr>
                <a:t>x</a:t>
              </a:r>
              <a:r>
                <a:rPr lang="it-IT" sz="2000" dirty="0">
                  <a:solidFill>
                    <a:srgbClr val="0000CC"/>
                  </a:solidFill>
                </a:rPr>
                <a:t>))</a:t>
              </a:r>
              <a:endParaRPr lang="ru-RU" sz="2000" dirty="0">
                <a:solidFill>
                  <a:srgbClr val="0000CC"/>
                </a:solidFill>
              </a:endParaRPr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 flipV="1">
              <a:off x="2926887" y="4028096"/>
              <a:ext cx="937747" cy="438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flipV="1">
              <a:off x="4806528" y="4131514"/>
              <a:ext cx="173640" cy="3769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2151711" y="4918037"/>
            <a:ext cx="5309634" cy="1095627"/>
            <a:chOff x="2090760" y="4028096"/>
            <a:chExt cx="5309634" cy="1095627"/>
          </a:xfrm>
        </p:grpSpPr>
        <p:sp>
          <p:nvSpPr>
            <p:cNvPr id="19" name="Левая фигурная скобка 18"/>
            <p:cNvSpPr/>
            <p:nvPr/>
          </p:nvSpPr>
          <p:spPr>
            <a:xfrm rot="16200000">
              <a:off x="5467237" y="3844061"/>
              <a:ext cx="322428" cy="69049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2090760" y="4365038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Ключове</a:t>
              </a:r>
              <a:r>
                <a:rPr lang="ru-RU" dirty="0" smtClean="0"/>
                <a:t> </a:t>
              </a:r>
            </a:p>
            <a:p>
              <a:r>
                <a:rPr lang="ru-RU" dirty="0" smtClean="0"/>
                <a:t>слово</a:t>
              </a:r>
              <a:endParaRPr lang="uk-UA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7909" y="4455886"/>
              <a:ext cx="893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/>
                <a:t>і</a:t>
              </a:r>
              <a:r>
                <a:rPr lang="ru-RU" dirty="0" err="1" smtClean="0"/>
                <a:t>м</a:t>
              </a:r>
              <a:r>
                <a:rPr lang="en-US" dirty="0" smtClean="0"/>
                <a:t>’</a:t>
              </a:r>
              <a:r>
                <a:rPr lang="ru-RU" dirty="0" smtClean="0"/>
                <a:t>я</a:t>
              </a:r>
            </a:p>
            <a:p>
              <a:r>
                <a:rPr lang="ru-RU" dirty="0" err="1" smtClean="0"/>
                <a:t>функції</a:t>
              </a:r>
              <a:endParaRPr lang="uk-U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08949" y="4477392"/>
              <a:ext cx="1507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Формальний </a:t>
              </a:r>
            </a:p>
            <a:p>
              <a:r>
                <a:rPr lang="uk-UA" dirty="0" smtClean="0"/>
                <a:t>параметр</a:t>
              </a:r>
              <a:endParaRPr lang="uk-UA" dirty="0"/>
            </a:p>
          </p:txBody>
        </p:sp>
        <p:cxnSp>
          <p:nvCxnSpPr>
            <p:cNvPr id="38" name="Прямая со стрелкой 37"/>
            <p:cNvCxnSpPr>
              <a:endCxn id="19" idx="1"/>
            </p:cNvCxnSpPr>
            <p:nvPr/>
          </p:nvCxnSpPr>
          <p:spPr>
            <a:xfrm flipH="1" flipV="1">
              <a:off x="5628451" y="4350524"/>
              <a:ext cx="670749" cy="157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39280" y="4466639"/>
              <a:ext cx="12611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Тіло</a:t>
              </a:r>
            </a:p>
            <a:p>
              <a:r>
                <a:rPr lang="uk-UA" dirty="0" smtClean="0"/>
                <a:t>процедури</a:t>
              </a:r>
              <a:endParaRPr lang="uk-UA" dirty="0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3679825" y="4099340"/>
            <a:ext cx="2202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>
                <a:solidFill>
                  <a:srgbClr val="0000CC"/>
                </a:solidFill>
              </a:rPr>
              <a:t>Запис мовою </a:t>
            </a:r>
            <a:r>
              <a:rPr lang="uk-UA" sz="2000" dirty="0" err="1">
                <a:solidFill>
                  <a:srgbClr val="0000CC"/>
                </a:solidFill>
              </a:rPr>
              <a:t>Лісп</a:t>
            </a:r>
            <a:r>
              <a:rPr lang="uk-UA" sz="2000" dirty="0">
                <a:solidFill>
                  <a:srgbClr val="0000CC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47427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926887" y="0"/>
            <a:ext cx="3803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Складені</a:t>
            </a:r>
            <a:r>
              <a:rPr lang="en-US" sz="3200" b="1" spc="-2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68723" y="1641756"/>
            <a:ext cx="2868862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it-IT" sz="2000" dirty="0" smtClean="0">
                <a:solidFill>
                  <a:srgbClr val="0000CC"/>
                </a:solidFill>
              </a:rPr>
              <a:t>(</a:t>
            </a:r>
            <a:r>
              <a:rPr lang="it-IT" sz="2000" dirty="0" smtClean="0">
                <a:solidFill>
                  <a:srgbClr val="0000CC"/>
                </a:solidFill>
              </a:rPr>
              <a:t>define </a:t>
            </a:r>
            <a:r>
              <a:rPr lang="it-IT" sz="2000" dirty="0">
                <a:solidFill>
                  <a:srgbClr val="0000CC"/>
                </a:solidFill>
              </a:rPr>
              <a:t>(square x) 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it-IT" sz="2000" dirty="0" smtClean="0">
                <a:solidFill>
                  <a:srgbClr val="0000CC"/>
                </a:solidFill>
              </a:rPr>
              <a:t>*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it-IT" sz="2000" dirty="0" smtClean="0">
                <a:solidFill>
                  <a:srgbClr val="0000CC"/>
                </a:solidFill>
              </a:rPr>
              <a:t> </a:t>
            </a:r>
            <a:r>
              <a:rPr lang="it-IT" sz="2000" dirty="0">
                <a:solidFill>
                  <a:srgbClr val="0000CC"/>
                </a:solidFill>
              </a:rPr>
              <a:t>x 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it-IT" sz="2000" dirty="0" smtClean="0">
                <a:solidFill>
                  <a:srgbClr val="0000CC"/>
                </a:solidFill>
              </a:rPr>
              <a:t>x</a:t>
            </a:r>
            <a:r>
              <a:rPr lang="it-IT" sz="2000" dirty="0">
                <a:solidFill>
                  <a:srgbClr val="0000CC"/>
                </a:solidFill>
              </a:rPr>
              <a:t>))</a:t>
            </a:r>
            <a:endParaRPr lang="ru-RU" sz="2000" dirty="0">
              <a:solidFill>
                <a:srgbClr val="0000CC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048337" y="1930481"/>
            <a:ext cx="5309634" cy="1106380"/>
            <a:chOff x="2090760" y="4017343"/>
            <a:chExt cx="5309634" cy="1106380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V="1">
              <a:off x="2926887" y="4028096"/>
              <a:ext cx="937747" cy="438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34" idx="0"/>
            </p:cNvCxnSpPr>
            <p:nvPr/>
          </p:nvCxnSpPr>
          <p:spPr>
            <a:xfrm flipV="1">
              <a:off x="3864634" y="4017343"/>
              <a:ext cx="607858" cy="438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flipV="1">
              <a:off x="4806528" y="4045611"/>
              <a:ext cx="277608" cy="4628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Левая фигурная скобка 18"/>
            <p:cNvSpPr/>
            <p:nvPr/>
          </p:nvSpPr>
          <p:spPr>
            <a:xfrm rot="16200000">
              <a:off x="5467237" y="3844061"/>
              <a:ext cx="322428" cy="69049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2090760" y="4365038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 smtClean="0"/>
                <a:t>Ключове</a:t>
              </a:r>
              <a:r>
                <a:rPr lang="ru-RU" dirty="0" smtClean="0"/>
                <a:t> </a:t>
              </a:r>
            </a:p>
            <a:p>
              <a:r>
                <a:rPr lang="ru-RU" dirty="0" smtClean="0"/>
                <a:t>слово</a:t>
              </a:r>
              <a:endParaRPr lang="uk-UA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7909" y="4455886"/>
              <a:ext cx="8934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err="1"/>
                <a:t>і</a:t>
              </a:r>
              <a:r>
                <a:rPr lang="ru-RU" dirty="0" err="1" smtClean="0"/>
                <a:t>м</a:t>
              </a:r>
              <a:r>
                <a:rPr lang="en-US" dirty="0" smtClean="0"/>
                <a:t>’</a:t>
              </a:r>
              <a:r>
                <a:rPr lang="ru-RU" dirty="0" smtClean="0"/>
                <a:t>я</a:t>
              </a:r>
            </a:p>
            <a:p>
              <a:r>
                <a:rPr lang="ru-RU" dirty="0" err="1" smtClean="0"/>
                <a:t>функції</a:t>
              </a:r>
              <a:endParaRPr lang="uk-U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08949" y="4477392"/>
              <a:ext cx="1507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Формальний </a:t>
              </a:r>
            </a:p>
            <a:p>
              <a:r>
                <a:rPr lang="uk-UA" dirty="0" smtClean="0"/>
                <a:t>параметр</a:t>
              </a:r>
              <a:endParaRPr lang="uk-UA" dirty="0"/>
            </a:p>
          </p:txBody>
        </p:sp>
        <p:cxnSp>
          <p:nvCxnSpPr>
            <p:cNvPr id="38" name="Прямая со стрелкой 37"/>
            <p:cNvCxnSpPr>
              <a:endCxn id="19" idx="1"/>
            </p:cNvCxnSpPr>
            <p:nvPr/>
          </p:nvCxnSpPr>
          <p:spPr>
            <a:xfrm flipH="1" flipV="1">
              <a:off x="5628451" y="4350524"/>
              <a:ext cx="670749" cy="157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39280" y="4466639"/>
              <a:ext cx="12611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Тіло</a:t>
              </a:r>
            </a:p>
            <a:p>
              <a:r>
                <a:rPr lang="uk-UA" dirty="0" smtClean="0"/>
                <a:t>процедури</a:t>
              </a:r>
              <a:endParaRPr lang="uk-UA" dirty="0"/>
            </a:p>
          </p:txBody>
        </p:sp>
      </p:grpSp>
      <p:sp>
        <p:nvSpPr>
          <p:cNvPr id="1032" name="TextBox 1031"/>
          <p:cNvSpPr txBox="1"/>
          <p:nvPr/>
        </p:nvSpPr>
        <p:spPr>
          <a:xfrm>
            <a:off x="2652293" y="3240891"/>
            <a:ext cx="435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Семантика визначення процедури </a:t>
            </a:r>
            <a:r>
              <a:rPr lang="en-US" b="1" dirty="0" smtClean="0"/>
              <a:t>square</a:t>
            </a:r>
            <a:endParaRPr lang="uk-UA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69960" y="1071707"/>
            <a:ext cx="2202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dirty="0">
                <a:solidFill>
                  <a:srgbClr val="0000CC"/>
                </a:solidFill>
              </a:rPr>
              <a:t>Запис мовою </a:t>
            </a:r>
            <a:r>
              <a:rPr lang="uk-UA" sz="2000" dirty="0" err="1">
                <a:solidFill>
                  <a:srgbClr val="0000CC"/>
                </a:solidFill>
              </a:rPr>
              <a:t>Лісп</a:t>
            </a:r>
            <a:r>
              <a:rPr lang="uk-UA" sz="2000" dirty="0">
                <a:solidFill>
                  <a:srgbClr val="0000CC"/>
                </a:solidFill>
              </a:rPr>
              <a:t>: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5" y="3720753"/>
            <a:ext cx="7839075" cy="7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3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09472" y="1321414"/>
            <a:ext cx="715670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Лекція</a:t>
            </a:r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</a:t>
            </a: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Введення у мову </a:t>
            </a:r>
            <a:r>
              <a:rPr lang="uk-UA" sz="72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Лісп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(діалект 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Scheme</a:t>
            </a:r>
            <a:r>
              <a:rPr lang="uk-UA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6446" y="796599"/>
            <a:ext cx="8119872" cy="813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065">
              <a:spcBef>
                <a:spcPts val="20"/>
              </a:spcBef>
              <a:spcAft>
                <a:spcPts val="0"/>
              </a:spcAft>
            </a:pP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Більш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детально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загальна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форма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процедури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pc="-5" dirty="0" err="1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така</a:t>
            </a:r>
            <a:r>
              <a:rPr lang="ru-RU" spc="-5" dirty="0" smtClean="0">
                <a:ea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ea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55"/>
              </a:spcBef>
              <a:spcAft>
                <a:spcPts val="0"/>
              </a:spcAft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(define (</a:t>
            </a:r>
            <a:r>
              <a:rPr lang="uk-UA" b="1" dirty="0" smtClean="0">
                <a:solidFill>
                  <a:srgbClr val="0000CC"/>
                </a:solidFill>
              </a:rPr>
              <a:t>і</a:t>
            </a:r>
            <a:r>
              <a:rPr lang="ru-RU" b="1" dirty="0" smtClean="0">
                <a:solidFill>
                  <a:srgbClr val="0000CC"/>
                </a:solidFill>
              </a:rPr>
              <a:t>м</a:t>
            </a:r>
            <a:r>
              <a:rPr lang="en-US" b="1" dirty="0" smtClean="0">
                <a:solidFill>
                  <a:srgbClr val="0000CC"/>
                </a:solidFill>
              </a:rPr>
              <a:t>’</a:t>
            </a:r>
            <a:r>
              <a:rPr lang="ru-RU" b="1" dirty="0" smtClean="0">
                <a:solidFill>
                  <a:srgbClr val="0000CC"/>
                </a:solidFill>
              </a:rPr>
              <a:t>я</a:t>
            </a:r>
            <a:r>
              <a:rPr lang="en-US" b="1" dirty="0" smtClean="0">
                <a:solidFill>
                  <a:srgbClr val="0000CC"/>
                </a:solidFill>
              </a:rPr>
              <a:t>) (</a:t>
            </a:r>
            <a:r>
              <a:rPr lang="ru-RU" b="1" dirty="0" err="1" smtClean="0">
                <a:solidFill>
                  <a:srgbClr val="0000CC"/>
                </a:solidFill>
              </a:rPr>
              <a:t>формальн</a:t>
            </a:r>
            <a:r>
              <a:rPr lang="uk-UA" b="1" dirty="0" smtClean="0">
                <a:solidFill>
                  <a:srgbClr val="0000CC"/>
                </a:solidFill>
              </a:rPr>
              <a:t>і</a:t>
            </a:r>
            <a:r>
              <a:rPr lang="ru-RU" b="1" dirty="0" smtClean="0">
                <a:solidFill>
                  <a:srgbClr val="0000CC"/>
                </a:solidFill>
              </a:rPr>
              <a:t>-</a:t>
            </a:r>
            <a:r>
              <a:rPr lang="ru-RU" b="1" dirty="0" err="1" smtClean="0">
                <a:solidFill>
                  <a:srgbClr val="0000CC"/>
                </a:solidFill>
              </a:rPr>
              <a:t>параметри</a:t>
            </a:r>
            <a:r>
              <a:rPr lang="en-US" b="1" dirty="0" smtClean="0">
                <a:solidFill>
                  <a:srgbClr val="0000CC"/>
                </a:solidFill>
              </a:rPr>
              <a:t>) </a:t>
            </a:r>
            <a:r>
              <a:rPr lang="uk-UA" b="1" dirty="0" smtClean="0">
                <a:solidFill>
                  <a:srgbClr val="0000CC"/>
                </a:solidFill>
              </a:rPr>
              <a:t>(</a:t>
            </a:r>
            <a:r>
              <a:rPr lang="ru-RU" b="1" dirty="0" err="1" smtClean="0">
                <a:solidFill>
                  <a:srgbClr val="0000CC"/>
                </a:solidFill>
              </a:rPr>
              <a:t>тіло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26887" y="0"/>
            <a:ext cx="3803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Складені</a:t>
            </a:r>
            <a:r>
              <a:rPr lang="en-US" sz="3200" b="1" spc="-2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endParaRPr lang="ru-RU" sz="32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4800" y="2746363"/>
            <a:ext cx="359954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Приклад </a:t>
            </a:r>
            <a:r>
              <a:rPr lang="ru-RU" b="1" dirty="0" err="1" smtClean="0"/>
              <a:t>виклику</a:t>
            </a:r>
            <a:r>
              <a:rPr lang="ru-RU" b="1" dirty="0" smtClean="0"/>
              <a:t> </a:t>
            </a:r>
            <a:r>
              <a:rPr lang="ru-RU" b="1" dirty="0" err="1" smtClean="0"/>
              <a:t>процедури</a:t>
            </a:r>
            <a:r>
              <a:rPr lang="ru-RU" b="1" dirty="0" smtClean="0"/>
              <a:t> </a:t>
            </a:r>
            <a:r>
              <a:rPr lang="it-IT" b="1" dirty="0">
                <a:solidFill>
                  <a:srgbClr val="0000CC"/>
                </a:solidFill>
              </a:rPr>
              <a:t>square </a:t>
            </a:r>
            <a:endParaRPr lang="ru-RU" b="1" dirty="0" smtClean="0"/>
          </a:p>
          <a:p>
            <a:r>
              <a:rPr lang="en-US" dirty="0" smtClean="0"/>
              <a:t>(</a:t>
            </a:r>
            <a:r>
              <a:rPr lang="en-US" dirty="0"/>
              <a:t>square 21)</a:t>
            </a:r>
          </a:p>
          <a:p>
            <a:r>
              <a:rPr lang="ru-RU" i="1" dirty="0">
                <a:solidFill>
                  <a:srgbClr val="FF0000"/>
                </a:solidFill>
              </a:rPr>
              <a:t>441</a:t>
            </a:r>
          </a:p>
          <a:p>
            <a:r>
              <a:rPr lang="en-US" dirty="0"/>
              <a:t>(square (+ 2 5))</a:t>
            </a:r>
          </a:p>
          <a:p>
            <a:r>
              <a:rPr lang="ru-RU" i="1" dirty="0">
                <a:solidFill>
                  <a:srgbClr val="FF0000"/>
                </a:solidFill>
              </a:rPr>
              <a:t>49</a:t>
            </a:r>
          </a:p>
          <a:p>
            <a:r>
              <a:rPr lang="en-US" dirty="0"/>
              <a:t>(square (square 3))</a:t>
            </a:r>
          </a:p>
          <a:p>
            <a:r>
              <a:rPr lang="ru-RU" i="1" dirty="0" smtClean="0">
                <a:solidFill>
                  <a:srgbClr val="FF0000"/>
                </a:solidFill>
              </a:rPr>
              <a:t>81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36664" y="5248389"/>
            <a:ext cx="391965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Приклад </a:t>
            </a:r>
            <a:r>
              <a:rPr lang="ru-RU" b="1" dirty="0" err="1" smtClean="0"/>
              <a:t>виклику</a:t>
            </a:r>
            <a:r>
              <a:rPr lang="ru-RU" b="1" dirty="0" smtClean="0"/>
              <a:t> </a:t>
            </a:r>
            <a:r>
              <a:rPr lang="ru-RU" b="1" dirty="0" err="1" smtClean="0"/>
              <a:t>процедури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00CC"/>
                </a:solidFill>
              </a:rPr>
              <a:t>sum-of-squares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dirty="0" smtClean="0"/>
              <a:t>(sum-of-squares </a:t>
            </a:r>
            <a:r>
              <a:rPr lang="en-US" dirty="0"/>
              <a:t>3 4)</a:t>
            </a:r>
          </a:p>
          <a:p>
            <a:r>
              <a:rPr lang="ru-RU" i="1" dirty="0">
                <a:solidFill>
                  <a:srgbClr val="FF0000"/>
                </a:solidFill>
              </a:rPr>
              <a:t>25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36664" y="4164237"/>
            <a:ext cx="3919655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 smtClean="0"/>
              <a:t>Визначення</a:t>
            </a:r>
            <a:r>
              <a:rPr lang="ru-RU" b="1" dirty="0" smtClean="0"/>
              <a:t> </a:t>
            </a:r>
            <a:r>
              <a:rPr lang="ru-RU" b="1" dirty="0" err="1" smtClean="0"/>
              <a:t>процедури</a:t>
            </a:r>
            <a:r>
              <a:rPr lang="ru-RU" b="1" dirty="0" smtClean="0"/>
              <a:t> для </a:t>
            </a:r>
            <a:r>
              <a:rPr lang="en-US" b="1" dirty="0"/>
              <a:t>x</a:t>
            </a:r>
            <a:r>
              <a:rPr lang="en-US" b="1" baseline="30000" dirty="0"/>
              <a:t>2</a:t>
            </a:r>
            <a:r>
              <a:rPr lang="en-US" b="1" dirty="0"/>
              <a:t>+y</a:t>
            </a:r>
            <a:r>
              <a:rPr lang="en-US" b="1" baseline="30000" dirty="0"/>
              <a:t>2</a:t>
            </a:r>
            <a:r>
              <a:rPr lang="ru-RU" b="1" dirty="0" smtClean="0"/>
              <a:t> </a:t>
            </a:r>
          </a:p>
          <a:p>
            <a:r>
              <a:rPr lang="en-US" dirty="0" smtClean="0"/>
              <a:t>(define </a:t>
            </a:r>
            <a:r>
              <a:rPr lang="en-US" dirty="0"/>
              <a:t>(sum-of-squares x y)</a:t>
            </a:r>
          </a:p>
          <a:p>
            <a:r>
              <a:rPr lang="en-US" dirty="0"/>
              <a:t>(+ (square x) (square y)))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695823" y="1769299"/>
            <a:ext cx="2653868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Процедура</a:t>
            </a:r>
            <a:endParaRPr lang="uk-UA" dirty="0" smtClean="0"/>
          </a:p>
          <a:p>
            <a:r>
              <a:rPr lang="it-IT" b="1" dirty="0" smtClean="0">
                <a:solidFill>
                  <a:srgbClr val="0000CC"/>
                </a:solidFill>
              </a:rPr>
              <a:t>(define </a:t>
            </a:r>
            <a:r>
              <a:rPr lang="it-IT" b="1" dirty="0">
                <a:solidFill>
                  <a:srgbClr val="0000CC"/>
                </a:solidFill>
              </a:rPr>
              <a:t>(square x) 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it-IT" b="1" dirty="0" smtClean="0">
                <a:solidFill>
                  <a:srgbClr val="0000CC"/>
                </a:solidFill>
              </a:rPr>
              <a:t>*</a:t>
            </a:r>
            <a:r>
              <a:rPr lang="ru-RU" b="1" dirty="0" smtClean="0">
                <a:solidFill>
                  <a:srgbClr val="0000CC"/>
                </a:solidFill>
              </a:rPr>
              <a:t> </a:t>
            </a:r>
            <a:r>
              <a:rPr lang="it-IT" b="1" dirty="0" smtClean="0">
                <a:solidFill>
                  <a:srgbClr val="0000CC"/>
                </a:solidFill>
              </a:rPr>
              <a:t> </a:t>
            </a:r>
            <a:r>
              <a:rPr lang="it-IT" b="1" dirty="0">
                <a:solidFill>
                  <a:srgbClr val="0000CC"/>
                </a:solidFill>
              </a:rPr>
              <a:t>x </a:t>
            </a:r>
            <a:r>
              <a:rPr lang="uk-UA" b="1" dirty="0" smtClean="0">
                <a:solidFill>
                  <a:srgbClr val="0000CC"/>
                </a:solidFill>
              </a:rPr>
              <a:t> </a:t>
            </a:r>
            <a:r>
              <a:rPr lang="it-IT" b="1" dirty="0" smtClean="0">
                <a:solidFill>
                  <a:srgbClr val="0000CC"/>
                </a:solidFill>
              </a:rPr>
              <a:t>x)</a:t>
            </a:r>
            <a:endParaRPr lang="ru-RU" b="1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36665" y="2746363"/>
            <a:ext cx="391965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 smtClean="0"/>
              <a:t>Використання</a:t>
            </a:r>
            <a:r>
              <a:rPr lang="ru-RU" b="1" dirty="0" smtClean="0"/>
              <a:t>  </a:t>
            </a:r>
            <a:r>
              <a:rPr lang="ru-RU" b="1" dirty="0" err="1" smtClean="0"/>
              <a:t>процедури</a:t>
            </a:r>
            <a:r>
              <a:rPr lang="ru-RU" b="1" dirty="0" smtClean="0"/>
              <a:t> </a:t>
            </a:r>
            <a:r>
              <a:rPr lang="ru-RU" b="1" dirty="0" err="1" smtClean="0"/>
              <a:t>square</a:t>
            </a:r>
            <a:r>
              <a:rPr lang="ru-RU" b="1" dirty="0" smtClean="0"/>
              <a:t> </a:t>
            </a:r>
          </a:p>
          <a:p>
            <a:r>
              <a:rPr lang="ru-RU" b="1" dirty="0" smtClean="0"/>
              <a:t>при </a:t>
            </a:r>
            <a:r>
              <a:rPr lang="ru-RU" b="1" dirty="0" err="1"/>
              <a:t>визначенні</a:t>
            </a:r>
            <a:r>
              <a:rPr lang="ru-RU" b="1" dirty="0"/>
              <a:t> </a:t>
            </a:r>
            <a:r>
              <a:rPr lang="ru-RU" b="1" dirty="0" err="1"/>
              <a:t>інших</a:t>
            </a:r>
            <a:r>
              <a:rPr lang="ru-RU" b="1" dirty="0"/>
              <a:t> </a:t>
            </a:r>
            <a:r>
              <a:rPr lang="ru-RU" b="1" dirty="0" smtClean="0"/>
              <a:t>процедур</a:t>
            </a:r>
          </a:p>
          <a:p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+y</a:t>
            </a:r>
            <a:r>
              <a:rPr lang="en-US" baseline="30000" dirty="0" smtClean="0"/>
              <a:t>2</a:t>
            </a:r>
            <a:r>
              <a:rPr lang="ru-RU" baseline="30000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записати</a:t>
            </a:r>
            <a:endParaRPr lang="ru-RU" dirty="0" smtClean="0"/>
          </a:p>
          <a:p>
            <a:r>
              <a:rPr lang="en-US" b="1" dirty="0">
                <a:solidFill>
                  <a:srgbClr val="0000CC"/>
                </a:solidFill>
              </a:rPr>
              <a:t>(+ (square x) (square y)))</a:t>
            </a:r>
            <a:endParaRPr lang="uk-UA" b="1" baseline="30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2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40115" y="2040039"/>
            <a:ext cx="332474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(define (f a)</a:t>
            </a:r>
          </a:p>
          <a:p>
            <a:r>
              <a:rPr lang="en-US" dirty="0"/>
              <a:t>(sum-of-squares (+ a </a:t>
            </a:r>
            <a:r>
              <a:rPr lang="en-US" dirty="0" smtClean="0"/>
              <a:t> 1</a:t>
            </a:r>
            <a:r>
              <a:rPr lang="en-US" dirty="0"/>
              <a:t>) (* a </a:t>
            </a:r>
            <a:r>
              <a:rPr lang="en-US" dirty="0" smtClean="0"/>
              <a:t> 2)))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26887" y="0"/>
            <a:ext cx="3803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Складені</a:t>
            </a:r>
            <a:r>
              <a:rPr lang="en-US" sz="3200" b="1" spc="-2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spc="-2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4228" y="1000036"/>
            <a:ext cx="7351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Тепер</a:t>
            </a:r>
            <a:r>
              <a:rPr lang="ru-RU" b="1" dirty="0"/>
              <a:t> </a:t>
            </a:r>
            <a:r>
              <a:rPr lang="ru-RU" b="1" dirty="0" err="1" smtClean="0"/>
              <a:t>sum-of-squares</a:t>
            </a:r>
            <a:r>
              <a:rPr lang="ru-RU" b="1" dirty="0" smtClean="0"/>
              <a:t> </a:t>
            </a:r>
            <a:r>
              <a:rPr lang="ru-RU" dirty="0" err="1" smtClean="0"/>
              <a:t>мож</a:t>
            </a:r>
            <a:r>
              <a:rPr lang="uk-UA" dirty="0" smtClean="0"/>
              <a:t>на</a:t>
            </a:r>
            <a:r>
              <a:rPr lang="ru-RU" dirty="0" smtClean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як </a:t>
            </a:r>
            <a:r>
              <a:rPr lang="ru-RU" dirty="0" err="1"/>
              <a:t>будівельний</a:t>
            </a:r>
            <a:r>
              <a:rPr lang="ru-RU" dirty="0"/>
              <a:t> блок при </a:t>
            </a:r>
            <a:r>
              <a:rPr lang="ru-RU" dirty="0" err="1" smtClean="0"/>
              <a:t>подальшому</a:t>
            </a:r>
            <a:r>
              <a:rPr lang="ru-RU" dirty="0" smtClean="0"/>
              <a:t> </a:t>
            </a:r>
            <a:r>
              <a:rPr lang="ru-RU" dirty="0" err="1" smtClean="0"/>
              <a:t>визначенні</a:t>
            </a:r>
            <a:r>
              <a:rPr lang="ru-RU" dirty="0" smtClean="0"/>
              <a:t> </a:t>
            </a:r>
            <a:r>
              <a:rPr lang="ru-RU" dirty="0"/>
              <a:t>процедур: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24942" y="3267697"/>
            <a:ext cx="104502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(f 5)</a:t>
            </a:r>
          </a:p>
          <a:p>
            <a:pPr lvl="0"/>
            <a:r>
              <a:rPr lang="ru-RU" i="1" dirty="0">
                <a:solidFill>
                  <a:srgbClr val="FF0000"/>
                </a:solidFill>
              </a:rPr>
              <a:t>136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6887" y="1695716"/>
            <a:ext cx="253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Визначення процедури</a:t>
            </a:r>
            <a:endParaRPr lang="uk-U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55314" y="2885888"/>
            <a:ext cx="207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Виклик процедури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8097" y="5070150"/>
            <a:ext cx="293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Виконання  процедури </a:t>
            </a:r>
            <a:r>
              <a:rPr lang="en-US" b="1" dirty="0" smtClean="0"/>
              <a:t>(f 5)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193131" y="4760625"/>
            <a:ext cx="183920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i="1" dirty="0" smtClean="0">
                <a:solidFill>
                  <a:srgbClr val="FF0000"/>
                </a:solidFill>
              </a:rPr>
              <a:t>5+1=6</a:t>
            </a:r>
          </a:p>
          <a:p>
            <a:pPr lvl="0"/>
            <a:r>
              <a:rPr lang="ru-RU" i="1" dirty="0" smtClean="0">
                <a:solidFill>
                  <a:srgbClr val="FF0000"/>
                </a:solidFill>
              </a:rPr>
              <a:t>5*2=10</a:t>
            </a:r>
          </a:p>
          <a:p>
            <a:pPr lvl="0"/>
            <a:r>
              <a:rPr lang="ru-RU" i="1" dirty="0" smtClean="0">
                <a:solidFill>
                  <a:srgbClr val="FF0000"/>
                </a:solidFill>
              </a:rPr>
              <a:t>6</a:t>
            </a:r>
            <a:r>
              <a:rPr lang="ru-RU" i="1" baseline="30000" dirty="0" smtClean="0">
                <a:solidFill>
                  <a:srgbClr val="FF0000"/>
                </a:solidFill>
              </a:rPr>
              <a:t>2</a:t>
            </a:r>
            <a:r>
              <a:rPr lang="ru-RU" i="1" dirty="0" smtClean="0">
                <a:solidFill>
                  <a:srgbClr val="FF0000"/>
                </a:solidFill>
              </a:rPr>
              <a:t>+10</a:t>
            </a:r>
            <a:r>
              <a:rPr lang="ru-RU" i="1" baseline="30000" dirty="0" smtClean="0">
                <a:solidFill>
                  <a:srgbClr val="FF0000"/>
                </a:solidFill>
              </a:rPr>
              <a:t>2</a:t>
            </a:r>
            <a:r>
              <a:rPr lang="ru-RU" dirty="0" smtClean="0">
                <a:solidFill>
                  <a:srgbClr val="FF0000"/>
                </a:solidFill>
              </a:rPr>
              <a:t>=136</a:t>
            </a:r>
            <a:endParaRPr lang="ru-RU" dirty="0">
              <a:solidFill>
                <a:srgbClr val="FF0000"/>
              </a:solidFill>
            </a:endParaRPr>
          </a:p>
          <a:p>
            <a:pPr lvl="0"/>
            <a:endParaRPr lang="ru-RU" dirty="0" smtClean="0">
              <a:solidFill>
                <a:srgbClr val="FF0000"/>
              </a:solidFill>
            </a:endParaRPr>
          </a:p>
          <a:p>
            <a:pPr lvl="0"/>
            <a:r>
              <a:rPr lang="ru-RU" i="1" dirty="0" smtClean="0">
                <a:solidFill>
                  <a:srgbClr val="FF0000"/>
                </a:solidFill>
              </a:rPr>
              <a:t>Результат=136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33464" y="2070713"/>
            <a:ext cx="391965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(define </a:t>
            </a:r>
            <a:r>
              <a:rPr lang="en-US" dirty="0"/>
              <a:t>(sum-of-squares x y)</a:t>
            </a:r>
          </a:p>
          <a:p>
            <a:r>
              <a:rPr lang="en-US" dirty="0"/>
              <a:t>(+ (square x) (square y)))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78097" y="3914028"/>
            <a:ext cx="8113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CC"/>
                </a:solidFill>
              </a:rPr>
              <a:t>Щоб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застосувати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smtClean="0">
                <a:solidFill>
                  <a:srgbClr val="0000CC"/>
                </a:solidFill>
              </a:rPr>
              <a:t>склад</a:t>
            </a:r>
            <a:r>
              <a:rPr lang="uk-UA" dirty="0" err="1" smtClean="0">
                <a:solidFill>
                  <a:srgbClr val="0000CC"/>
                </a:solidFill>
              </a:rPr>
              <a:t>ен</a:t>
            </a:r>
            <a:r>
              <a:rPr lang="ru-RU" dirty="0" smtClean="0">
                <a:solidFill>
                  <a:srgbClr val="0000CC"/>
                </a:solidFill>
              </a:rPr>
              <a:t>у </a:t>
            </a:r>
            <a:r>
              <a:rPr lang="ru-RU" dirty="0">
                <a:solidFill>
                  <a:srgbClr val="0000CC"/>
                </a:solidFill>
              </a:rPr>
              <a:t>процедуру до </a:t>
            </a:r>
            <a:r>
              <a:rPr lang="ru-RU" dirty="0" err="1">
                <a:solidFill>
                  <a:srgbClr val="0000CC"/>
                </a:solidFill>
              </a:rPr>
              <a:t>аргументів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потрібно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обчислити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тіло</a:t>
            </a:r>
            <a:endParaRPr lang="ru-RU" dirty="0">
              <a:solidFill>
                <a:srgbClr val="0000CC"/>
              </a:solidFill>
            </a:endParaRPr>
          </a:p>
          <a:p>
            <a:r>
              <a:rPr lang="ru-RU" dirty="0" err="1">
                <a:solidFill>
                  <a:srgbClr val="0000CC"/>
                </a:solidFill>
              </a:rPr>
              <a:t>процедури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замінивши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кожен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формальний</a:t>
            </a:r>
            <a:r>
              <a:rPr lang="ru-RU" dirty="0">
                <a:solidFill>
                  <a:srgbClr val="0000CC"/>
                </a:solidFill>
              </a:rPr>
              <a:t> параметр </a:t>
            </a:r>
            <a:r>
              <a:rPr lang="ru-RU" dirty="0" err="1">
                <a:solidFill>
                  <a:srgbClr val="0000CC"/>
                </a:solidFill>
              </a:rPr>
              <a:t>відповідним</a:t>
            </a:r>
            <a:r>
              <a:rPr lang="ru-RU" dirty="0">
                <a:solidFill>
                  <a:srgbClr val="0000CC"/>
                </a:solidFill>
              </a:rPr>
              <a:t> аргументом.</a:t>
            </a:r>
            <a:endParaRPr lang="uk-UA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8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02870"/>
            <a:ext cx="9041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err="1" smtClean="0"/>
              <a:t>Підставкова</a:t>
            </a:r>
            <a:r>
              <a:rPr lang="ru-RU" sz="3600" b="1" dirty="0" smtClean="0"/>
              <a:t> модель </a:t>
            </a:r>
            <a:r>
              <a:rPr lang="ru-RU" sz="3600" b="1" dirty="0" err="1" smtClean="0"/>
              <a:t>застосування</a:t>
            </a:r>
            <a:r>
              <a:rPr lang="ru-RU" sz="3600" b="1" dirty="0" smtClean="0"/>
              <a:t> процедур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4330" y="933510"/>
            <a:ext cx="83896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CC"/>
                </a:solidFill>
              </a:rPr>
              <a:t>Мета подстановочной </a:t>
            </a:r>
            <a:r>
              <a:rPr lang="ru-RU" sz="2000" b="1" dirty="0" err="1">
                <a:solidFill>
                  <a:srgbClr val="0000CC"/>
                </a:solidFill>
              </a:rPr>
              <a:t>моделі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допомогти</a:t>
            </a:r>
            <a:r>
              <a:rPr lang="ru-RU" sz="2000" dirty="0"/>
              <a:t> нам </a:t>
            </a:r>
            <a:r>
              <a:rPr lang="ru-RU" sz="2000" dirty="0" err="1"/>
              <a:t>уявити</a:t>
            </a:r>
            <a:r>
              <a:rPr lang="ru-RU" sz="2000" dirty="0"/>
              <a:t>, як </a:t>
            </a:r>
            <a:r>
              <a:rPr lang="ru-RU" sz="2000" dirty="0" err="1"/>
              <a:t>застосовуються</a:t>
            </a:r>
            <a:r>
              <a:rPr lang="ru-RU" sz="2000" dirty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, а не </a:t>
            </a:r>
            <a:r>
              <a:rPr lang="ru-RU" sz="2000" dirty="0" err="1"/>
              <a:t>дати</a:t>
            </a:r>
            <a:r>
              <a:rPr lang="ru-RU" sz="2000" dirty="0"/>
              <a:t> </a:t>
            </a:r>
            <a:r>
              <a:rPr lang="ru-RU" sz="2000" dirty="0" err="1"/>
              <a:t>опис</a:t>
            </a:r>
            <a:r>
              <a:rPr lang="ru-RU" sz="2000" dirty="0"/>
              <a:t> того, як </a:t>
            </a:r>
            <a:r>
              <a:rPr lang="ru-RU" sz="2000" dirty="0" err="1"/>
              <a:t>насправді</a:t>
            </a:r>
            <a:r>
              <a:rPr lang="ru-RU" sz="2000" dirty="0"/>
              <a:t> </a:t>
            </a:r>
            <a:r>
              <a:rPr lang="ru-RU" sz="2000" dirty="0" err="1"/>
              <a:t>працює</a:t>
            </a:r>
            <a:r>
              <a:rPr lang="ru-RU" sz="2000" dirty="0"/>
              <a:t> </a:t>
            </a:r>
            <a:r>
              <a:rPr lang="ru-RU" sz="2000" dirty="0" err="1"/>
              <a:t>інтерпретатор</a:t>
            </a:r>
            <a:r>
              <a:rPr lang="ru-RU" sz="2000" dirty="0"/>
              <a:t>. 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Як </a:t>
            </a:r>
            <a:r>
              <a:rPr lang="ru-RU" sz="2000" dirty="0"/>
              <a:t>правило, </a:t>
            </a:r>
            <a:r>
              <a:rPr lang="ru-RU" sz="2000" dirty="0" err="1"/>
              <a:t>інтерпретатори</a:t>
            </a:r>
            <a:r>
              <a:rPr lang="ru-RU" sz="2000" dirty="0"/>
              <a:t> </a:t>
            </a:r>
            <a:r>
              <a:rPr lang="ru-RU" sz="2000" dirty="0" err="1"/>
              <a:t>обчислюють</a:t>
            </a:r>
            <a:r>
              <a:rPr lang="ru-RU" sz="2000" dirty="0"/>
              <a:t> </a:t>
            </a:r>
            <a:r>
              <a:rPr lang="ru-RU" sz="2000" dirty="0" err="1"/>
              <a:t>застосування</a:t>
            </a:r>
            <a:r>
              <a:rPr lang="ru-RU" sz="2000" dirty="0"/>
              <a:t> процедур до </a:t>
            </a:r>
            <a:r>
              <a:rPr lang="ru-RU" sz="2000" dirty="0" err="1"/>
              <a:t>аргументів</a:t>
            </a:r>
            <a:r>
              <a:rPr lang="ru-RU" sz="2000" dirty="0"/>
              <a:t> без </a:t>
            </a:r>
            <a:r>
              <a:rPr lang="ru-RU" sz="2000" dirty="0" err="1"/>
              <a:t>маніпуляцій</a:t>
            </a:r>
            <a:r>
              <a:rPr lang="ru-RU" sz="2000" dirty="0"/>
              <a:t> з текстом </a:t>
            </a:r>
            <a:r>
              <a:rPr lang="ru-RU" sz="2000" dirty="0" err="1"/>
              <a:t>процедури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виражаються</a:t>
            </a:r>
            <a:r>
              <a:rPr lang="ru-RU" sz="2000" dirty="0"/>
              <a:t> в </a:t>
            </a:r>
            <a:r>
              <a:rPr lang="ru-RU" sz="2000" dirty="0" err="1"/>
              <a:t>підстановці</a:t>
            </a:r>
            <a:r>
              <a:rPr lang="ru-RU" sz="2000" dirty="0"/>
              <a:t> </a:t>
            </a:r>
            <a:r>
              <a:rPr lang="ru-RU" sz="2000" dirty="0" err="1"/>
              <a:t>значень</a:t>
            </a:r>
            <a:r>
              <a:rPr lang="ru-RU" sz="2000" dirty="0"/>
              <a:t> для </a:t>
            </a:r>
            <a:r>
              <a:rPr lang="ru-RU" sz="2000" dirty="0" err="1"/>
              <a:t>формальних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. 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На </a:t>
            </a:r>
            <a:r>
              <a:rPr lang="ru-RU" sz="2000" dirty="0" err="1"/>
              <a:t>практиці</a:t>
            </a:r>
            <a:r>
              <a:rPr lang="ru-RU" sz="2000" dirty="0"/>
              <a:t> «</a:t>
            </a:r>
            <a:r>
              <a:rPr lang="ru-RU" sz="2000" dirty="0" err="1"/>
              <a:t>підстановка</a:t>
            </a:r>
            <a:r>
              <a:rPr lang="ru-RU" sz="2000" dirty="0"/>
              <a:t>» </a:t>
            </a:r>
            <a:r>
              <a:rPr lang="ru-RU" sz="2000" dirty="0" err="1"/>
              <a:t>реалізується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локальних</a:t>
            </a:r>
            <a:r>
              <a:rPr lang="ru-RU" sz="2000" dirty="0"/>
              <a:t> </a:t>
            </a:r>
            <a:r>
              <a:rPr lang="ru-RU" sz="2000" dirty="0" err="1"/>
              <a:t>оточень</a:t>
            </a:r>
            <a:r>
              <a:rPr lang="ru-RU" sz="2000" dirty="0"/>
              <a:t> для </a:t>
            </a:r>
            <a:r>
              <a:rPr lang="ru-RU" sz="2000" dirty="0" err="1"/>
              <a:t>формальних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90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166843"/>
            <a:ext cx="86296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Інтерпретатор </a:t>
            </a:r>
            <a:r>
              <a:rPr lang="uk-UA" sz="2000" dirty="0"/>
              <a:t>спочатку обчислює </a:t>
            </a:r>
            <a:r>
              <a:rPr lang="uk-UA" sz="2000" b="1" dirty="0" smtClean="0">
                <a:solidFill>
                  <a:srgbClr val="0000CC"/>
                </a:solidFill>
              </a:rPr>
              <a:t>оператор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/>
              <a:t>і </a:t>
            </a:r>
            <a:r>
              <a:rPr lang="uk-UA" sz="2000" b="1" dirty="0" err="1">
                <a:solidFill>
                  <a:srgbClr val="0000CC"/>
                </a:solidFill>
              </a:rPr>
              <a:t>операнди</a:t>
            </a:r>
            <a:r>
              <a:rPr lang="uk-UA" sz="2000" dirty="0"/>
              <a:t>, а потім застосовує отриману </a:t>
            </a:r>
            <a:r>
              <a:rPr lang="uk-UA" sz="2000" b="1" dirty="0">
                <a:solidFill>
                  <a:srgbClr val="0000CC"/>
                </a:solidFill>
              </a:rPr>
              <a:t>процедуру до </a:t>
            </a:r>
            <a:r>
              <a:rPr lang="uk-UA" sz="2000" b="1" dirty="0" smtClean="0">
                <a:solidFill>
                  <a:srgbClr val="0000CC"/>
                </a:solidFill>
              </a:rPr>
              <a:t>аргументів</a:t>
            </a:r>
            <a:r>
              <a:rPr lang="uk-UA" sz="2000" dirty="0" smtClean="0"/>
              <a:t>. </a:t>
            </a:r>
          </a:p>
          <a:p>
            <a:r>
              <a:rPr lang="uk-UA" sz="2000" dirty="0" smtClean="0"/>
              <a:t>Інша модель обчислення </a:t>
            </a:r>
            <a:r>
              <a:rPr lang="uk-UA" sz="2000" dirty="0"/>
              <a:t>не обчислює аргументи, поки не знадобиться їх значення</a:t>
            </a:r>
            <a:r>
              <a:rPr lang="uk-UA" sz="2000" dirty="0" smtClean="0"/>
              <a:t>.</a:t>
            </a:r>
          </a:p>
          <a:p>
            <a:r>
              <a:rPr lang="uk-UA" sz="2000" dirty="0" smtClean="0"/>
              <a:t> </a:t>
            </a:r>
            <a:r>
              <a:rPr lang="uk-UA" sz="2000" dirty="0"/>
              <a:t>Замість </a:t>
            </a:r>
            <a:r>
              <a:rPr lang="uk-UA" sz="2000" dirty="0" smtClean="0"/>
              <a:t>цього вона </a:t>
            </a:r>
            <a:r>
              <a:rPr lang="uk-UA" sz="2000" dirty="0"/>
              <a:t>підставляє на місце параметрів </a:t>
            </a:r>
            <a:r>
              <a:rPr lang="uk-UA" sz="2000" dirty="0" err="1" smtClean="0"/>
              <a:t>вирази-операнди</a:t>
            </a:r>
            <a:r>
              <a:rPr lang="uk-UA" sz="2000" dirty="0"/>
              <a:t>, поки не отримає </a:t>
            </a:r>
            <a:r>
              <a:rPr lang="uk-UA" sz="2000" dirty="0" smtClean="0"/>
              <a:t>вираз, </a:t>
            </a:r>
            <a:r>
              <a:rPr lang="uk-UA" sz="2000" dirty="0"/>
              <a:t>в якому присутні тільки елементарні оператори, і лише потім </a:t>
            </a:r>
            <a:r>
              <a:rPr lang="uk-UA" sz="2000" dirty="0" smtClean="0"/>
              <a:t>обчислює його</a:t>
            </a:r>
            <a:r>
              <a:rPr lang="uk-UA" sz="2000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prstClr val="black"/>
                </a:solidFill>
              </a:rPr>
              <a:t>Аплікативний </a:t>
            </a:r>
            <a:r>
              <a:rPr lang="uk-UA" sz="3200" b="1" dirty="0">
                <a:solidFill>
                  <a:prstClr val="black"/>
                </a:solidFill>
              </a:rPr>
              <a:t>і нормальний порядки обчислення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04850" y="3875737"/>
            <a:ext cx="45720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(sum-of-squares (+ 5 1) (* 5 2))</a:t>
            </a:r>
          </a:p>
          <a:p>
            <a:r>
              <a:rPr lang="it-IT" dirty="0">
                <a:solidFill>
                  <a:srgbClr val="0000CC"/>
                </a:solidFill>
              </a:rPr>
              <a:t>(+ (square (+ 5 1)) (square (* 5 2)) )</a:t>
            </a:r>
          </a:p>
          <a:p>
            <a:r>
              <a:rPr lang="uk-UA" dirty="0">
                <a:solidFill>
                  <a:srgbClr val="0000CC"/>
                </a:solidFill>
              </a:rPr>
              <a:t>(+ (* (+ 5 1) (+ 5 1)) (* (* 5 2) (* 5 2</a:t>
            </a:r>
            <a:r>
              <a:rPr lang="uk-UA" dirty="0" smtClean="0">
                <a:solidFill>
                  <a:srgbClr val="0000CC"/>
                </a:solidFill>
              </a:rPr>
              <a:t>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800" y="34290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Наприклад, для обчислення </a:t>
            </a:r>
            <a:r>
              <a:rPr lang="en-US" dirty="0" smtClean="0"/>
              <a:t>(f </a:t>
            </a:r>
            <a:r>
              <a:rPr lang="en-US" dirty="0"/>
              <a:t>5</a:t>
            </a:r>
            <a:r>
              <a:rPr lang="en-US" dirty="0" smtClean="0"/>
              <a:t>)</a:t>
            </a:r>
            <a:r>
              <a:rPr lang="uk-UA" dirty="0" smtClean="0"/>
              <a:t> потрібна послідовність підстановок: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4850" y="5038636"/>
            <a:ext cx="4572000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uk-UA" dirty="0" smtClean="0">
                <a:solidFill>
                  <a:srgbClr val="0000CC"/>
                </a:solidFill>
              </a:rPr>
              <a:t>Після підстановок слідує редукції:</a:t>
            </a:r>
            <a:endParaRPr lang="uk-UA" dirty="0">
              <a:solidFill>
                <a:srgbClr val="0000CC"/>
              </a:solidFill>
            </a:endParaRPr>
          </a:p>
          <a:p>
            <a:r>
              <a:rPr lang="uk-UA" dirty="0">
                <a:solidFill>
                  <a:srgbClr val="0000CC"/>
                </a:solidFill>
              </a:rPr>
              <a:t>(+ (* 6 6) (* 10 10))</a:t>
            </a:r>
          </a:p>
          <a:p>
            <a:r>
              <a:rPr lang="uk-UA" dirty="0">
                <a:solidFill>
                  <a:srgbClr val="0000CC"/>
                </a:solidFill>
              </a:rPr>
              <a:t>(+ 36 100)</a:t>
            </a:r>
          </a:p>
          <a:p>
            <a:r>
              <a:rPr lang="uk-UA" dirty="0">
                <a:solidFill>
                  <a:srgbClr val="FF0000"/>
                </a:solidFill>
              </a:rPr>
              <a:t>136</a:t>
            </a:r>
          </a:p>
        </p:txBody>
      </p:sp>
    </p:spTree>
    <p:extLst>
      <p:ext uri="{BB962C8B-B14F-4D97-AF65-F5344CB8AC3E}">
        <p14:creationId xmlns:p14="http://schemas.microsoft.com/office/powerpoint/2010/main" val="3789348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166843"/>
            <a:ext cx="8191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Метод </a:t>
            </a:r>
            <a:r>
              <a:rPr lang="uk-UA" sz="2000" dirty="0">
                <a:solidFill>
                  <a:srgbClr val="FF0000"/>
                </a:solidFill>
              </a:rPr>
              <a:t>«повна підстановка, потім редукція</a:t>
            </a:r>
            <a:r>
              <a:rPr lang="uk-UA" sz="2000" dirty="0"/>
              <a:t>» відомий під </a:t>
            </a:r>
            <a:r>
              <a:rPr lang="uk-UA" sz="2000" dirty="0" smtClean="0"/>
              <a:t>назвою </a:t>
            </a:r>
            <a:r>
              <a:rPr lang="uk-UA" sz="2000" b="1" dirty="0">
                <a:solidFill>
                  <a:srgbClr val="0000CC"/>
                </a:solidFill>
              </a:rPr>
              <a:t>нормальний порядок обчислень (</a:t>
            </a:r>
            <a:r>
              <a:rPr lang="en-US" sz="2000" b="1" dirty="0">
                <a:solidFill>
                  <a:srgbClr val="0000CC"/>
                </a:solidFill>
              </a:rPr>
              <a:t>normal-order evaluation</a:t>
            </a:r>
            <a:r>
              <a:rPr lang="en-US" sz="2000" b="1" dirty="0" smtClean="0">
                <a:solidFill>
                  <a:srgbClr val="0000CC"/>
                </a:solidFill>
              </a:rPr>
              <a:t>)</a:t>
            </a:r>
            <a:r>
              <a:rPr lang="uk-UA" sz="2000" b="1" dirty="0" smtClean="0">
                <a:solidFill>
                  <a:srgbClr val="0000CC"/>
                </a:solidFill>
              </a:rPr>
              <a:t>.</a:t>
            </a:r>
          </a:p>
          <a:p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Метод </a:t>
            </a:r>
            <a:r>
              <a:rPr lang="uk-UA" sz="2000" dirty="0">
                <a:solidFill>
                  <a:srgbClr val="FF0000"/>
                </a:solidFill>
              </a:rPr>
              <a:t>«обчислення аргументів, потім застосування </a:t>
            </a:r>
            <a:r>
              <a:rPr lang="uk-UA" sz="2000" dirty="0" smtClean="0">
                <a:solidFill>
                  <a:srgbClr val="FF0000"/>
                </a:solidFill>
              </a:rPr>
              <a:t>процедури</a:t>
            </a:r>
            <a:r>
              <a:rPr lang="uk-UA" sz="2000" dirty="0" smtClean="0"/>
              <a:t>» </a:t>
            </a:r>
            <a:r>
              <a:rPr lang="uk-UA" sz="2000" dirty="0"/>
              <a:t>називається </a:t>
            </a:r>
            <a:r>
              <a:rPr lang="uk-UA" sz="2000" b="1" dirty="0" smtClean="0">
                <a:solidFill>
                  <a:srgbClr val="0000CC"/>
                </a:solidFill>
              </a:rPr>
              <a:t>аплікативним </a:t>
            </a:r>
            <a:r>
              <a:rPr lang="uk-UA" sz="2000" b="1" dirty="0">
                <a:solidFill>
                  <a:srgbClr val="0000CC"/>
                </a:solidFill>
              </a:rPr>
              <a:t>порядком обчислень (</a:t>
            </a:r>
            <a:r>
              <a:rPr lang="en-US" sz="2000" b="1" dirty="0">
                <a:solidFill>
                  <a:srgbClr val="0000CC"/>
                </a:solidFill>
              </a:rPr>
              <a:t>applicative-order evaluation). 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prstClr val="black"/>
                </a:solidFill>
              </a:rPr>
              <a:t>Аплікативний </a:t>
            </a:r>
            <a:r>
              <a:rPr lang="uk-UA" sz="3200" b="1" dirty="0">
                <a:solidFill>
                  <a:prstClr val="black"/>
                </a:solidFill>
              </a:rPr>
              <a:t>і нормальний порядки обчислення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3833336"/>
            <a:ext cx="75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У </a:t>
            </a:r>
            <a:r>
              <a:rPr lang="ru-RU" sz="2000" dirty="0" err="1"/>
              <a:t>Ліспі</a:t>
            </a:r>
            <a:r>
              <a:rPr lang="ru-RU" sz="2000" dirty="0"/>
              <a:t>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</a:t>
            </a:r>
            <a:r>
              <a:rPr lang="ru-RU" sz="2000" b="1" dirty="0" err="1"/>
              <a:t>аплікативного</a:t>
            </a:r>
            <a:r>
              <a:rPr lang="ru-RU" sz="2000" b="1" dirty="0"/>
              <a:t> порядок </a:t>
            </a:r>
            <a:r>
              <a:rPr lang="ru-RU" sz="2000" b="1" dirty="0" err="1" smtClean="0"/>
              <a:t>обчислень</a:t>
            </a:r>
            <a:r>
              <a:rPr lang="ru-RU" sz="2000" dirty="0"/>
              <a:t> </a:t>
            </a:r>
            <a:r>
              <a:rPr lang="ru-RU" sz="2000" dirty="0" smtClean="0"/>
              <a:t>через </a:t>
            </a:r>
            <a:r>
              <a:rPr lang="ru-RU" sz="2000" dirty="0" err="1" smtClean="0"/>
              <a:t>додаткову</a:t>
            </a:r>
            <a:r>
              <a:rPr lang="ru-RU" sz="2000" dirty="0" smtClean="0"/>
              <a:t> </a:t>
            </a:r>
            <a:r>
              <a:rPr lang="ru-RU" sz="2000" dirty="0" err="1" smtClean="0"/>
              <a:t>ефективність</a:t>
            </a:r>
            <a:r>
              <a:rPr lang="ru-RU" sz="2000" dirty="0" smtClean="0"/>
              <a:t>, яка </a:t>
            </a:r>
            <a:r>
              <a:rPr lang="ru-RU" sz="2000" dirty="0" err="1"/>
              <a:t>дає</a:t>
            </a:r>
            <a:r>
              <a:rPr lang="ru-RU" sz="2000" dirty="0"/>
              <a:t> </a:t>
            </a:r>
            <a:r>
              <a:rPr lang="ru-RU" sz="2000" dirty="0" err="1"/>
              <a:t>можливість</a:t>
            </a:r>
            <a:r>
              <a:rPr lang="ru-RU" sz="2000" dirty="0"/>
              <a:t> не </a:t>
            </a:r>
            <a:r>
              <a:rPr lang="ru-RU" sz="2000" dirty="0" err="1"/>
              <a:t>обчислювати</a:t>
            </a:r>
            <a:r>
              <a:rPr lang="ru-RU" sz="2000" dirty="0"/>
              <a:t> </a:t>
            </a:r>
            <a:r>
              <a:rPr lang="ru-RU" sz="2000" dirty="0" err="1"/>
              <a:t>багаторазово</a:t>
            </a:r>
            <a:r>
              <a:rPr lang="ru-RU" sz="2000" dirty="0"/>
              <a:t> </a:t>
            </a:r>
            <a:r>
              <a:rPr lang="ru-RU" sz="2000" dirty="0" err="1" smtClean="0"/>
              <a:t>вирази</a:t>
            </a:r>
            <a:r>
              <a:rPr lang="ru-RU" sz="2000" dirty="0" smtClean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255803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prstClr val="black"/>
                </a:solidFill>
              </a:rPr>
              <a:t>Умовні вирази та предикати</a:t>
            </a:r>
            <a:endParaRPr lang="uk-UA" sz="32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998" y="818494"/>
            <a:ext cx="876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виконання дій відповідно до певної умови використовують конструкцію, яка називається </a:t>
            </a:r>
            <a:r>
              <a:rPr lang="uk-UA" b="1" i="1" dirty="0">
                <a:solidFill>
                  <a:srgbClr val="0000CC"/>
                </a:solidFill>
              </a:rPr>
              <a:t>розбором випадків </a:t>
            </a:r>
            <a:r>
              <a:rPr lang="uk-UA" b="1" dirty="0">
                <a:solidFill>
                  <a:srgbClr val="0000CC"/>
                </a:solidFill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case analysis).</a:t>
            </a:r>
            <a:endParaRPr lang="uk-UA" b="1" dirty="0">
              <a:solidFill>
                <a:srgbClr val="0000CC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193465"/>
              </p:ext>
            </p:extLst>
          </p:nvPr>
        </p:nvGraphicFramePr>
        <p:xfrm>
          <a:off x="574516" y="2668912"/>
          <a:ext cx="1830387" cy="118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Формула" r:id="rId3" imgW="1104840" imgH="711000" progId="Equation.3">
                  <p:embed/>
                </p:oleObj>
              </mc:Choice>
              <mc:Fallback>
                <p:oleObj name="Формула" r:id="rId3" imgW="110484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" y="2668912"/>
                        <a:ext cx="1830387" cy="1183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5315" y="1502091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Наприклад, для обчислення модуля числа в </a:t>
            </a:r>
            <a:r>
              <a:rPr lang="uk-UA" dirty="0" err="1" smtClean="0"/>
              <a:t>Ліспі</a:t>
            </a:r>
            <a:r>
              <a:rPr lang="uk-UA" dirty="0" smtClean="0"/>
              <a:t> є  конструкція</a:t>
            </a:r>
            <a:r>
              <a:rPr lang="ru-RU" dirty="0" smtClean="0"/>
              <a:t> </a:t>
            </a:r>
            <a:r>
              <a:rPr lang="ru-RU" b="1" dirty="0" err="1">
                <a:solidFill>
                  <a:srgbClr val="FF0000"/>
                </a:solidFill>
              </a:rPr>
              <a:t>cond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(англ.</a:t>
            </a:r>
            <a:r>
              <a:rPr lang="uk-UA" dirty="0" smtClean="0"/>
              <a:t> </a:t>
            </a:r>
            <a:r>
              <a:rPr lang="en-US" i="1" dirty="0"/>
              <a:t>conditional</a:t>
            </a:r>
            <a:r>
              <a:rPr lang="en-US" dirty="0"/>
              <a:t>, «</a:t>
            </a:r>
            <a:r>
              <a:rPr lang="uk-UA" dirty="0" smtClean="0"/>
              <a:t>умовний») 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838575" y="2660367"/>
            <a:ext cx="2647950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(abs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>
                <a:solidFill>
                  <a:srgbClr val="0000CC"/>
                </a:solidFill>
              </a:rPr>
              <a:t> ((&gt; x 0) x)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((= </a:t>
            </a:r>
            <a:r>
              <a:rPr lang="en-US" dirty="0">
                <a:solidFill>
                  <a:srgbClr val="0000CC"/>
                </a:solidFill>
              </a:rPr>
              <a:t>x 0) 0)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((&lt; </a:t>
            </a:r>
            <a:r>
              <a:rPr lang="en-US" dirty="0">
                <a:solidFill>
                  <a:srgbClr val="0000CC"/>
                </a:solidFill>
              </a:rPr>
              <a:t>x 0) (- x))))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315" y="2224001"/>
            <a:ext cx="278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Математичне визначення</a:t>
            </a:r>
            <a:endParaRPr lang="uk-U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02194" y="2251353"/>
            <a:ext cx="214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Конструкція в </a:t>
            </a:r>
            <a:r>
              <a:rPr lang="uk-UA" b="1" dirty="0" err="1" smtClean="0"/>
              <a:t>Ліспі</a:t>
            </a:r>
            <a:r>
              <a:rPr lang="uk-UA" b="1" dirty="0" smtClean="0"/>
              <a:t> 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7801" y="4044256"/>
            <a:ext cx="4144047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 err="1" smtClean="0"/>
              <a:t>Загальна</a:t>
            </a:r>
            <a:r>
              <a:rPr lang="ru-RU" dirty="0" smtClean="0"/>
              <a:t> форма </a:t>
            </a:r>
            <a:r>
              <a:rPr lang="ru-RU" dirty="0" err="1" smtClean="0"/>
              <a:t>умовного</a:t>
            </a:r>
            <a:r>
              <a:rPr lang="ru-RU" dirty="0" smtClean="0"/>
              <a:t> </a:t>
            </a:r>
            <a:r>
              <a:rPr lang="ru-RU" dirty="0" err="1" smtClean="0"/>
              <a:t>виразу</a:t>
            </a:r>
            <a:r>
              <a:rPr lang="ru-RU" dirty="0" smtClean="0"/>
              <a:t> </a:t>
            </a:r>
            <a:r>
              <a:rPr lang="ru-RU" dirty="0" err="1" smtClean="0"/>
              <a:t>така</a:t>
            </a:r>
            <a:r>
              <a:rPr lang="ru-RU" dirty="0" smtClean="0"/>
              <a:t>:</a:t>
            </a:r>
            <a:endParaRPr lang="ru-RU" dirty="0"/>
          </a:p>
          <a:p>
            <a:r>
              <a:rPr lang="en-US" dirty="0"/>
              <a:t>(</a:t>
            </a:r>
            <a:r>
              <a:rPr lang="en-US" b="1" dirty="0" err="1">
                <a:solidFill>
                  <a:srgbClr val="0000CC"/>
                </a:solidFill>
              </a:rPr>
              <a:t>cond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smtClean="0">
                <a:solidFill>
                  <a:srgbClr val="0000CC"/>
                </a:solidFill>
              </a:rPr>
              <a:t>(&lt;</a:t>
            </a:r>
            <a:r>
              <a:rPr lang="en-US" b="1" i="1" dirty="0" smtClean="0">
                <a:solidFill>
                  <a:srgbClr val="0000CC"/>
                </a:solidFill>
              </a:rPr>
              <a:t>p1&gt; </a:t>
            </a:r>
            <a:r>
              <a:rPr lang="en-US" b="1" dirty="0" smtClean="0">
                <a:solidFill>
                  <a:srgbClr val="0000CC"/>
                </a:solidFill>
              </a:rPr>
              <a:t> &lt;e1&gt;)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    &lt;</a:t>
            </a:r>
            <a:r>
              <a:rPr lang="en-US" b="1" i="1" dirty="0" smtClean="0">
                <a:solidFill>
                  <a:srgbClr val="0000CC"/>
                </a:solidFill>
              </a:rPr>
              <a:t>p2&gt; &lt;e2&gt;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uk-UA" b="1" dirty="0">
                <a:solidFill>
                  <a:srgbClr val="0000CC"/>
                </a:solidFill>
              </a:rPr>
              <a:t>...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      &lt;</a:t>
            </a:r>
            <a:r>
              <a:rPr lang="en-US" b="1" i="1" dirty="0" err="1" smtClean="0">
                <a:solidFill>
                  <a:srgbClr val="0000CC"/>
                </a:solidFill>
              </a:rPr>
              <a:t>pn</a:t>
            </a:r>
            <a:r>
              <a:rPr lang="en-US" b="1" i="1" dirty="0" smtClean="0">
                <a:solidFill>
                  <a:srgbClr val="0000CC"/>
                </a:solidFill>
              </a:rPr>
              <a:t>&gt;  &lt;en&gt;</a:t>
            </a:r>
            <a:r>
              <a:rPr lang="en-US" b="1" dirty="0" smtClean="0">
                <a:solidFill>
                  <a:srgbClr val="0000CC"/>
                </a:solidFill>
              </a:rPr>
              <a:t>))</a:t>
            </a:r>
            <a:endParaRPr lang="uk-UA" b="1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25813" y="4044256"/>
            <a:ext cx="4818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Конструкція</a:t>
            </a:r>
            <a:r>
              <a:rPr lang="ru-RU" dirty="0"/>
              <a:t> </a:t>
            </a:r>
            <a:r>
              <a:rPr lang="ru-RU" b="1" dirty="0" err="1">
                <a:solidFill>
                  <a:srgbClr val="FF0000"/>
                </a:solidFill>
              </a:rPr>
              <a:t>cond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uk-UA" dirty="0"/>
              <a:t>складається з символу </a:t>
            </a:r>
            <a:r>
              <a:rPr lang="en-US" dirty="0" err="1">
                <a:solidFill>
                  <a:srgbClr val="0000CC"/>
                </a:solidFill>
              </a:rPr>
              <a:t>cond</a:t>
            </a:r>
            <a:r>
              <a:rPr lang="en-US" dirty="0"/>
              <a:t>, </a:t>
            </a:r>
            <a:r>
              <a:rPr lang="uk-UA" dirty="0"/>
              <a:t>за яким слідують </a:t>
            </a:r>
            <a:r>
              <a:rPr lang="en-US" dirty="0"/>
              <a:t> </a:t>
            </a:r>
            <a:r>
              <a:rPr lang="uk-UA" dirty="0"/>
              <a:t>в </a:t>
            </a:r>
            <a:r>
              <a:rPr lang="uk-UA" dirty="0" err="1"/>
              <a:t>дужк</a:t>
            </a:r>
            <a:r>
              <a:rPr lang="ru-RU" dirty="0"/>
              <a:t>ах</a:t>
            </a:r>
            <a:r>
              <a:rPr lang="uk-UA" dirty="0"/>
              <a:t> пари виразів 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(</a:t>
            </a:r>
            <a:r>
              <a:rPr lang="en-US" dirty="0"/>
              <a:t>&lt;p&gt; &lt;e&gt;),  </a:t>
            </a:r>
            <a:r>
              <a:rPr lang="uk-UA" dirty="0"/>
              <a:t>що називаються  </a:t>
            </a:r>
            <a:r>
              <a:rPr lang="uk-UA" dirty="0">
                <a:solidFill>
                  <a:srgbClr val="0000CC"/>
                </a:solidFill>
              </a:rPr>
              <a:t>гілками</a:t>
            </a:r>
            <a:r>
              <a:rPr lang="uk-UA" dirty="0"/>
              <a:t> (</a:t>
            </a:r>
            <a:r>
              <a:rPr lang="en-US" dirty="0"/>
              <a:t>clauses). </a:t>
            </a:r>
            <a:endParaRPr lang="uk-UA" dirty="0"/>
          </a:p>
          <a:p>
            <a:r>
              <a:rPr lang="en-US" dirty="0"/>
              <a:t>&lt;p&gt; </a:t>
            </a:r>
            <a:r>
              <a:rPr lang="uk-UA" dirty="0"/>
              <a:t>- </a:t>
            </a:r>
            <a:r>
              <a:rPr lang="uk-UA" dirty="0">
                <a:solidFill>
                  <a:srgbClr val="0000CC"/>
                </a:solidFill>
              </a:rPr>
              <a:t>предикат</a:t>
            </a:r>
            <a:r>
              <a:rPr lang="uk-UA" dirty="0"/>
              <a:t> (</a:t>
            </a:r>
            <a:r>
              <a:rPr lang="en-US" dirty="0"/>
              <a:t>predicate), </a:t>
            </a:r>
            <a:r>
              <a:rPr lang="uk-UA" dirty="0"/>
              <a:t>тобто вираз, значення якого інтерпретується як істина або хибність.</a:t>
            </a:r>
          </a:p>
          <a:p>
            <a:r>
              <a:rPr lang="en-US" dirty="0"/>
              <a:t>&lt;e&gt;</a:t>
            </a:r>
            <a:r>
              <a:rPr lang="ru-RU" dirty="0"/>
              <a:t> - </a:t>
            </a:r>
            <a:r>
              <a:rPr lang="uk-UA" dirty="0">
                <a:solidFill>
                  <a:srgbClr val="0000CC"/>
                </a:solidFill>
              </a:rPr>
              <a:t>вираз</a:t>
            </a:r>
            <a:r>
              <a:rPr lang="uk-UA" dirty="0"/>
              <a:t>, що обчислюється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5315" y="5822911"/>
            <a:ext cx="7859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uk-UA" dirty="0" smtClean="0"/>
              <a:t>умова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426489" y="5822911"/>
            <a:ext cx="257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rgbClr val="0000CC"/>
                </a:solidFill>
              </a:rPr>
              <a:t>вираз</a:t>
            </a:r>
            <a:r>
              <a:rPr lang="uk-UA" dirty="0"/>
              <a:t>, що обчислюється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6" idx="0"/>
          </p:cNvCxnSpPr>
          <p:nvPr/>
        </p:nvCxnSpPr>
        <p:spPr>
          <a:xfrm flipH="1" flipV="1">
            <a:off x="574516" y="5440681"/>
            <a:ext cx="143760" cy="382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1244991" y="5416788"/>
            <a:ext cx="670475" cy="478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64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prstClr val="black"/>
                </a:solidFill>
              </a:rPr>
              <a:t>Умовні вирази та предикати</a:t>
            </a:r>
            <a:endParaRPr lang="uk-UA" sz="3200" b="1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0025" y="1004650"/>
            <a:ext cx="8743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2000" dirty="0"/>
          </a:p>
          <a:p>
            <a:r>
              <a:rPr lang="uk-UA" sz="2000" dirty="0"/>
              <a:t>Умовні вирази обчислюються так: </a:t>
            </a:r>
            <a:endParaRPr lang="uk-UA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000" dirty="0" smtClean="0"/>
              <a:t>Спочатку </a:t>
            </a:r>
            <a:r>
              <a:rPr lang="uk-UA" sz="2000" dirty="0"/>
              <a:t>обчислюється предикат </a:t>
            </a:r>
            <a:r>
              <a:rPr lang="en-US" sz="2000" dirty="0" smtClean="0"/>
              <a:t>&lt;p</a:t>
            </a:r>
            <a:r>
              <a:rPr lang="ru-RU" sz="2000" dirty="0" smtClean="0"/>
              <a:t>1</a:t>
            </a:r>
            <a:r>
              <a:rPr lang="en-US" sz="2000" dirty="0" smtClean="0"/>
              <a:t>&gt;. 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000" dirty="0" smtClean="0"/>
              <a:t>Якщо </a:t>
            </a:r>
            <a:r>
              <a:rPr lang="uk-UA" sz="2000" dirty="0"/>
              <a:t>його значенням є </a:t>
            </a:r>
            <a:r>
              <a:rPr lang="uk-UA" sz="2000" dirty="0" smtClean="0"/>
              <a:t>хибним, </a:t>
            </a:r>
            <a:r>
              <a:rPr lang="uk-UA" sz="2000" dirty="0"/>
              <a:t>обчислюється </a:t>
            </a:r>
            <a:r>
              <a:rPr lang="uk-UA" sz="2000" dirty="0" smtClean="0"/>
              <a:t>предикат </a:t>
            </a:r>
            <a:r>
              <a:rPr lang="en-US" sz="2000" dirty="0" smtClean="0"/>
              <a:t>&lt;p2&gt;.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 smtClean="0"/>
              <a:t>Якщо </a:t>
            </a:r>
            <a:r>
              <a:rPr lang="uk-UA" sz="2000" dirty="0"/>
              <a:t>значення </a:t>
            </a:r>
            <a:r>
              <a:rPr lang="en-US" sz="2000" dirty="0" smtClean="0"/>
              <a:t>&lt;p2&gt; </a:t>
            </a:r>
            <a:r>
              <a:rPr lang="uk-UA" sz="2000" dirty="0"/>
              <a:t>також </a:t>
            </a:r>
            <a:r>
              <a:rPr lang="uk-UA" sz="2000" dirty="0" smtClean="0"/>
              <a:t>хибне, </a:t>
            </a:r>
            <a:r>
              <a:rPr lang="uk-UA" sz="2000" dirty="0"/>
              <a:t>обчислюється </a:t>
            </a:r>
            <a:r>
              <a:rPr lang="en-US" sz="2000" dirty="0" smtClean="0"/>
              <a:t>&lt;p3&gt;.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 smtClean="0"/>
              <a:t>Цей </a:t>
            </a:r>
            <a:r>
              <a:rPr lang="uk-UA" sz="2000" dirty="0"/>
              <a:t>процес триває </a:t>
            </a:r>
            <a:r>
              <a:rPr lang="uk-UA" sz="2000" dirty="0" smtClean="0"/>
              <a:t>до</a:t>
            </a:r>
            <a:r>
              <a:rPr lang="ru-RU" sz="2000" dirty="0" err="1" smtClean="0"/>
              <a:t>ки</a:t>
            </a:r>
            <a:r>
              <a:rPr lang="uk-UA" sz="2000" dirty="0" smtClean="0"/>
              <a:t>, </a:t>
            </a:r>
            <a:r>
              <a:rPr lang="uk-UA" sz="2000" dirty="0"/>
              <a:t>поки не знайдеться предикат, значенням якого буде істина, і в цьому випадку інтерпретатор повертає значення відповідного виразу-слідства (</a:t>
            </a:r>
            <a:r>
              <a:rPr lang="en-US" sz="2000" dirty="0"/>
              <a:t>consequent expression) </a:t>
            </a:r>
            <a:r>
              <a:rPr lang="uk-UA" sz="2000" dirty="0"/>
              <a:t>в якості значення всього умовного виразу. </a:t>
            </a:r>
            <a:endParaRPr lang="uk-UA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000" dirty="0" smtClean="0"/>
              <a:t>Якщо </a:t>
            </a:r>
            <a:r>
              <a:rPr lang="uk-UA" sz="2000" dirty="0"/>
              <a:t>жоден з </a:t>
            </a:r>
            <a:r>
              <a:rPr lang="uk-UA" sz="2000" dirty="0" smtClean="0"/>
              <a:t> предикатів  </a:t>
            </a:r>
            <a:r>
              <a:rPr lang="en-US" sz="2000" dirty="0" smtClean="0"/>
              <a:t>&lt;p&gt; </a:t>
            </a:r>
            <a:r>
              <a:rPr lang="uk-UA" sz="2000" dirty="0" smtClean="0"/>
              <a:t>не </a:t>
            </a:r>
            <a:r>
              <a:rPr lang="uk-UA" sz="2000" dirty="0"/>
              <a:t>виявиться істинним, значення умовного</a:t>
            </a:r>
          </a:p>
          <a:p>
            <a:r>
              <a:rPr lang="uk-UA" sz="2000" dirty="0"/>
              <a:t>виразу не визначено</a:t>
            </a:r>
            <a:r>
              <a:rPr lang="uk-UA" sz="2000" dirty="0" smtClean="0"/>
              <a:t>.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182" y="4735294"/>
            <a:ext cx="8401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0000CC"/>
                </a:solidFill>
              </a:rPr>
              <a:t>Предикат</a:t>
            </a:r>
            <a:r>
              <a:rPr lang="uk-UA" dirty="0" smtClean="0">
                <a:solidFill>
                  <a:srgbClr val="0000CC"/>
                </a:solidFill>
              </a:rPr>
              <a:t>  це процедура, яка повертає </a:t>
            </a:r>
            <a:r>
              <a:rPr lang="uk-UA" dirty="0">
                <a:solidFill>
                  <a:srgbClr val="0000CC"/>
                </a:solidFill>
              </a:rPr>
              <a:t>істину або </a:t>
            </a:r>
            <a:r>
              <a:rPr lang="uk-UA" dirty="0" smtClean="0">
                <a:solidFill>
                  <a:srgbClr val="0000CC"/>
                </a:solidFill>
              </a:rPr>
              <a:t>хибність, </a:t>
            </a:r>
            <a:r>
              <a:rPr lang="uk-UA" dirty="0">
                <a:solidFill>
                  <a:srgbClr val="0000CC"/>
                </a:solidFill>
              </a:rPr>
              <a:t>а також висловлювання, які мають значенням істину або </a:t>
            </a:r>
            <a:r>
              <a:rPr lang="uk-UA" dirty="0" smtClean="0">
                <a:solidFill>
                  <a:srgbClr val="0000CC"/>
                </a:solidFill>
              </a:rPr>
              <a:t>хибність. </a:t>
            </a:r>
          </a:p>
        </p:txBody>
      </p:sp>
    </p:spTree>
    <p:extLst>
      <p:ext uri="{BB962C8B-B14F-4D97-AF65-F5344CB8AC3E}">
        <p14:creationId xmlns:p14="http://schemas.microsoft.com/office/powerpoint/2010/main" val="290286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3200" b="1" dirty="0" smtClean="0">
                <a:solidFill>
                  <a:prstClr val="black"/>
                </a:solidFill>
              </a:rPr>
              <a:t>Умовні вирази та предикати</a:t>
            </a:r>
            <a:endParaRPr lang="uk-UA" sz="32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" y="798552"/>
            <a:ext cx="849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Альтернативні умовні вирази  та процедури для прикладу обчислення модуля числа 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47850" y="1386185"/>
            <a:ext cx="28575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(abs 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cond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((&lt; x 0) (- x))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else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en-US" sz="2000" dirty="0">
                <a:solidFill>
                  <a:srgbClr val="0000CC"/>
                </a:solidFill>
              </a:rPr>
              <a:t>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16419" y="1429255"/>
            <a:ext cx="3365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«Якщо </a:t>
            </a:r>
            <a:r>
              <a:rPr lang="en-US" dirty="0" smtClean="0"/>
              <a:t>x </a:t>
            </a:r>
            <a:r>
              <a:rPr lang="uk-UA" dirty="0" smtClean="0"/>
              <a:t>менше</a:t>
            </a:r>
            <a:r>
              <a:rPr lang="ru-RU" dirty="0" smtClean="0"/>
              <a:t> за нуль,  </a:t>
            </a:r>
          </a:p>
          <a:p>
            <a:r>
              <a:rPr lang="ru-RU" dirty="0" smtClean="0"/>
              <a:t>          </a:t>
            </a:r>
            <a:r>
              <a:rPr lang="ru-RU" dirty="0" err="1" smtClean="0"/>
              <a:t>повернути</a:t>
            </a:r>
            <a:r>
              <a:rPr lang="ru-RU" dirty="0" smtClean="0"/>
              <a:t> </a:t>
            </a:r>
            <a:r>
              <a:rPr lang="ru-RU" dirty="0"/>
              <a:t>−x</a:t>
            </a:r>
            <a:r>
              <a:rPr lang="ru-RU" dirty="0" smtClean="0"/>
              <a:t>;</a:t>
            </a:r>
          </a:p>
          <a:p>
            <a:r>
              <a:rPr lang="ru-RU" dirty="0" smtClean="0"/>
              <a:t>           </a:t>
            </a:r>
            <a:r>
              <a:rPr lang="ru-RU" dirty="0" err="1" smtClean="0"/>
              <a:t>інакше</a:t>
            </a:r>
            <a:r>
              <a:rPr lang="ru-RU" dirty="0" smtClean="0"/>
              <a:t> </a:t>
            </a:r>
            <a:r>
              <a:rPr lang="ru-RU" dirty="0" err="1" smtClean="0"/>
              <a:t>повернути</a:t>
            </a:r>
            <a:r>
              <a:rPr lang="ru-RU" dirty="0" smtClean="0"/>
              <a:t> </a:t>
            </a:r>
            <a:r>
              <a:rPr lang="ru-RU" dirty="0"/>
              <a:t>x».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47850" y="2568833"/>
            <a:ext cx="28575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(abs 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if</a:t>
            </a:r>
            <a:r>
              <a:rPr lang="en-US" sz="2000" dirty="0">
                <a:solidFill>
                  <a:srgbClr val="0000CC"/>
                </a:solidFill>
              </a:rPr>
              <a:t> (&lt; x 0)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(- </a:t>
            </a:r>
            <a:r>
              <a:rPr lang="en-US" sz="2000" dirty="0">
                <a:solidFill>
                  <a:srgbClr val="0000CC"/>
                </a:solidFill>
              </a:rPr>
              <a:t>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0550" y="4089589"/>
            <a:ext cx="81915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/>
              <a:t>Загальна форма </a:t>
            </a:r>
            <a:r>
              <a:rPr lang="uk-UA" b="1" dirty="0" smtClean="0"/>
              <a:t>виразу </a:t>
            </a:r>
            <a:r>
              <a:rPr lang="en-US" b="1" dirty="0"/>
              <a:t>if </a:t>
            </a:r>
            <a:r>
              <a:rPr lang="uk-UA" b="1" dirty="0"/>
              <a:t>така:</a:t>
            </a:r>
          </a:p>
          <a:p>
            <a:pPr algn="ctr"/>
            <a:r>
              <a:rPr lang="uk-UA" dirty="0"/>
              <a:t>(</a:t>
            </a:r>
            <a:r>
              <a:rPr lang="en-US" sz="2000" b="1" dirty="0">
                <a:solidFill>
                  <a:srgbClr val="0000CC"/>
                </a:solidFill>
              </a:rPr>
              <a:t>If &lt;</a:t>
            </a:r>
            <a:r>
              <a:rPr lang="uk-UA" sz="2000" b="1" dirty="0" smtClean="0">
                <a:solidFill>
                  <a:srgbClr val="0000CC"/>
                </a:solidFill>
              </a:rPr>
              <a:t>предикат&gt; </a:t>
            </a:r>
            <a:r>
              <a:rPr lang="uk-UA" sz="2000" b="1" dirty="0">
                <a:solidFill>
                  <a:srgbClr val="0000CC"/>
                </a:solidFill>
              </a:rPr>
              <a:t>&lt;наслідок&gt; &lt;альтернатива</a:t>
            </a:r>
            <a:r>
              <a:rPr lang="uk-UA" sz="2000" b="1" dirty="0" smtClean="0">
                <a:solidFill>
                  <a:srgbClr val="0000CC"/>
                </a:solidFill>
              </a:rPr>
              <a:t>&gt;)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0021" y="4964014"/>
            <a:ext cx="8983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Щоб обчислити вираз </a:t>
            </a:r>
            <a:r>
              <a:rPr lang="en-US" dirty="0"/>
              <a:t>if, </a:t>
            </a:r>
            <a:r>
              <a:rPr lang="uk-UA" dirty="0"/>
              <a:t>інтерпретатор спочатку обчислює його &lt;предикат&gt;.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&lt;предикат&gt; дає істинне значення, інтерпретатор обчислює </a:t>
            </a:r>
            <a:r>
              <a:rPr lang="uk-UA" dirty="0" smtClean="0"/>
              <a:t>&lt;наслідок&gt; </a:t>
            </a:r>
            <a:r>
              <a:rPr lang="uk-UA" dirty="0"/>
              <a:t>і повертає його значення. </a:t>
            </a:r>
            <a:endParaRPr lang="uk-UA" dirty="0" smtClean="0"/>
          </a:p>
          <a:p>
            <a:r>
              <a:rPr lang="uk-UA" dirty="0" smtClean="0"/>
              <a:t>В </a:t>
            </a:r>
            <a:r>
              <a:rPr lang="uk-UA" dirty="0"/>
              <a:t>іншому випадку він обчислює &lt;</a:t>
            </a:r>
            <a:r>
              <a:rPr lang="uk-UA" dirty="0" smtClean="0"/>
              <a:t>альтернативу</a:t>
            </a:r>
            <a:r>
              <a:rPr lang="uk-UA" dirty="0" smtClean="0"/>
              <a:t>&gt; </a:t>
            </a:r>
            <a:r>
              <a:rPr lang="uk-UA" dirty="0"/>
              <a:t>і повертає її значення</a:t>
            </a:r>
          </a:p>
        </p:txBody>
      </p:sp>
    </p:spTree>
    <p:extLst>
      <p:ext uri="{BB962C8B-B14F-4D97-AF65-F5344CB8AC3E}">
        <p14:creationId xmlns:p14="http://schemas.microsoft.com/office/powerpoint/2010/main" val="5324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 smtClean="0">
                <a:solidFill>
                  <a:prstClr val="black"/>
                </a:solidFill>
              </a:rPr>
              <a:t>Елементарні предикати та </a:t>
            </a:r>
            <a:r>
              <a:rPr lang="uk-UA" sz="2800" b="1" dirty="0">
                <a:solidFill>
                  <a:prstClr val="black"/>
                </a:solidFill>
              </a:rPr>
              <a:t> </a:t>
            </a:r>
            <a:r>
              <a:rPr lang="uk-UA" sz="2800" b="1" dirty="0" smtClean="0">
                <a:solidFill>
                  <a:prstClr val="black"/>
                </a:solidFill>
              </a:rPr>
              <a:t>операції логічної композиції</a:t>
            </a:r>
            <a:endParaRPr lang="uk-UA" sz="2800" b="1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0050" y="1617345"/>
            <a:ext cx="80581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(and </a:t>
            </a:r>
            <a:r>
              <a:rPr lang="en-US" b="1" dirty="0">
                <a:solidFill>
                  <a:srgbClr val="0000CC"/>
                </a:solidFill>
              </a:rPr>
              <a:t>&lt;</a:t>
            </a:r>
            <a:r>
              <a:rPr lang="uk-UA" b="1" dirty="0">
                <a:solidFill>
                  <a:srgbClr val="0000CC"/>
                </a:solidFill>
              </a:rPr>
              <a:t>е1&gt;... </a:t>
            </a:r>
            <a:r>
              <a:rPr lang="uk-UA" b="1" dirty="0" smtClean="0">
                <a:solidFill>
                  <a:srgbClr val="0000CC"/>
                </a:solidFill>
              </a:rPr>
              <a:t>&lt;</a:t>
            </a:r>
            <a:r>
              <a:rPr lang="en-US" b="1" dirty="0" smtClean="0">
                <a:solidFill>
                  <a:srgbClr val="0000CC"/>
                </a:solidFill>
              </a:rPr>
              <a:t>en</a:t>
            </a:r>
            <a:r>
              <a:rPr lang="uk-UA" b="1" dirty="0" smtClean="0">
                <a:solidFill>
                  <a:srgbClr val="0000CC"/>
                </a:solidFill>
              </a:rPr>
              <a:t>&gt;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uk-UA" b="1" dirty="0">
              <a:solidFill>
                <a:srgbClr val="0000C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Інтерпретатор обчислює вирази &lt;е&gt; по одному, зліва направо.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яке-небудь з </a:t>
            </a:r>
            <a:r>
              <a:rPr lang="uk-UA" dirty="0" smtClean="0"/>
              <a:t>&lt;</a:t>
            </a:r>
            <a:r>
              <a:rPr lang="en-US" dirty="0" smtClean="0"/>
              <a:t>e</a:t>
            </a:r>
            <a:r>
              <a:rPr lang="uk-UA" dirty="0" smtClean="0"/>
              <a:t>&gt; </a:t>
            </a:r>
            <a:r>
              <a:rPr lang="uk-UA" dirty="0"/>
              <a:t>дає помилкове значення, </a:t>
            </a:r>
            <a:r>
              <a:rPr lang="uk-UA" dirty="0" err="1"/>
              <a:t>значення</a:t>
            </a:r>
            <a:r>
              <a:rPr lang="uk-UA" dirty="0"/>
              <a:t> всього виразу </a:t>
            </a:r>
            <a:r>
              <a:rPr lang="en-US" b="1" dirty="0"/>
              <a:t>and</a:t>
            </a:r>
            <a:r>
              <a:rPr lang="en-US" dirty="0"/>
              <a:t> - </a:t>
            </a:r>
            <a:r>
              <a:rPr lang="uk-UA" dirty="0" smtClean="0"/>
              <a:t>хибність </a:t>
            </a:r>
            <a:r>
              <a:rPr lang="uk-UA" dirty="0"/>
              <a:t>і інші </a:t>
            </a:r>
            <a:r>
              <a:rPr lang="uk-UA" dirty="0" smtClean="0"/>
              <a:t>&lt;е</a:t>
            </a:r>
            <a:r>
              <a:rPr lang="en-US" dirty="0" smtClean="0"/>
              <a:t>&gt; </a:t>
            </a:r>
            <a:r>
              <a:rPr lang="uk-UA" dirty="0" smtClean="0"/>
              <a:t>не </a:t>
            </a:r>
            <a:r>
              <a:rPr lang="uk-UA" dirty="0"/>
              <a:t>обчислюються.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 Якщо </a:t>
            </a:r>
            <a:r>
              <a:rPr lang="uk-UA" dirty="0" smtClean="0"/>
              <a:t>усі </a:t>
            </a:r>
            <a:r>
              <a:rPr lang="uk-UA" dirty="0"/>
              <a:t>&lt;е&gt; дають істинні значення, значенням вирази </a:t>
            </a:r>
            <a:r>
              <a:rPr lang="en-US" dirty="0"/>
              <a:t>and </a:t>
            </a:r>
            <a:r>
              <a:rPr lang="uk-UA" dirty="0"/>
              <a:t>є значення останнього з них</a:t>
            </a:r>
            <a:r>
              <a:rPr lang="uk-UA" dirty="0" smtClean="0"/>
              <a:t>.</a:t>
            </a:r>
            <a:endParaRPr lang="en-US" dirty="0" smtClean="0"/>
          </a:p>
          <a:p>
            <a:endParaRPr lang="uk-UA" dirty="0"/>
          </a:p>
          <a:p>
            <a:r>
              <a:rPr lang="uk-UA" b="1" dirty="0" smtClean="0">
                <a:solidFill>
                  <a:srgbClr val="0000CC"/>
                </a:solidFill>
              </a:rPr>
              <a:t>(</a:t>
            </a:r>
            <a:r>
              <a:rPr lang="en-US" b="1" dirty="0" smtClean="0">
                <a:solidFill>
                  <a:srgbClr val="0000CC"/>
                </a:solidFill>
              </a:rPr>
              <a:t>or </a:t>
            </a:r>
            <a:r>
              <a:rPr lang="en-US" b="1" dirty="0">
                <a:solidFill>
                  <a:srgbClr val="0000CC"/>
                </a:solidFill>
              </a:rPr>
              <a:t>&lt;</a:t>
            </a:r>
            <a:r>
              <a:rPr lang="uk-UA" b="1" dirty="0">
                <a:solidFill>
                  <a:srgbClr val="0000CC"/>
                </a:solidFill>
              </a:rPr>
              <a:t>е1&gt;... </a:t>
            </a:r>
            <a:r>
              <a:rPr lang="uk-UA" b="1" dirty="0" smtClean="0">
                <a:solidFill>
                  <a:srgbClr val="0000CC"/>
                </a:solidFill>
              </a:rPr>
              <a:t>&lt;</a:t>
            </a:r>
            <a:r>
              <a:rPr lang="en-US" b="1" dirty="0" smtClean="0">
                <a:solidFill>
                  <a:srgbClr val="0000CC"/>
                </a:solidFill>
              </a:rPr>
              <a:t>en&gt;)</a:t>
            </a:r>
            <a:endParaRPr lang="en-US" b="1" dirty="0">
              <a:solidFill>
                <a:srgbClr val="0000CC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Інтерпретатор обчислює вирази </a:t>
            </a:r>
            <a:r>
              <a:rPr lang="uk-UA" dirty="0" smtClean="0"/>
              <a:t>&lt;</a:t>
            </a:r>
            <a:r>
              <a:rPr lang="en-US" dirty="0" smtClean="0"/>
              <a:t>e</a:t>
            </a:r>
            <a:r>
              <a:rPr lang="uk-UA" dirty="0" smtClean="0"/>
              <a:t>&gt; </a:t>
            </a:r>
            <a:r>
              <a:rPr lang="uk-UA" dirty="0"/>
              <a:t>по одному, зліва направо.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Якщо </a:t>
            </a:r>
            <a:r>
              <a:rPr lang="uk-UA" dirty="0"/>
              <a:t>яке-небудь з </a:t>
            </a:r>
            <a:r>
              <a:rPr lang="uk-UA" dirty="0" smtClean="0"/>
              <a:t>&lt;</a:t>
            </a:r>
            <a:r>
              <a:rPr lang="en-US" dirty="0" smtClean="0"/>
              <a:t>e</a:t>
            </a:r>
            <a:r>
              <a:rPr lang="uk-UA" dirty="0" smtClean="0"/>
              <a:t>&gt; </a:t>
            </a:r>
            <a:r>
              <a:rPr lang="uk-UA" dirty="0"/>
              <a:t>дає істинне значення, це значення повертається як результат </a:t>
            </a:r>
            <a:r>
              <a:rPr lang="uk-UA" dirty="0" smtClean="0"/>
              <a:t>вира</a:t>
            </a:r>
            <a:r>
              <a:rPr lang="ru-RU" dirty="0" err="1" smtClean="0"/>
              <a:t>зу</a:t>
            </a:r>
            <a:r>
              <a:rPr lang="uk-UA" dirty="0" smtClean="0"/>
              <a:t>, </a:t>
            </a:r>
            <a:r>
              <a:rPr lang="uk-UA" dirty="0"/>
              <a:t>а решта </a:t>
            </a:r>
            <a:r>
              <a:rPr lang="uk-UA" dirty="0" smtClean="0"/>
              <a:t>&lt;</a:t>
            </a:r>
            <a:r>
              <a:rPr lang="en-US" dirty="0" smtClean="0"/>
              <a:t>e&gt; </a:t>
            </a:r>
            <a:r>
              <a:rPr lang="uk-UA" dirty="0" smtClean="0"/>
              <a:t>не </a:t>
            </a:r>
            <a:r>
              <a:rPr lang="uk-UA" dirty="0"/>
              <a:t>обчислюються.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uk-UA" dirty="0" smtClean="0"/>
              <a:t>всі&lt;</a:t>
            </a:r>
            <a:r>
              <a:rPr lang="en-US" dirty="0" smtClean="0"/>
              <a:t>e</a:t>
            </a:r>
            <a:r>
              <a:rPr lang="uk-UA" dirty="0" smtClean="0"/>
              <a:t>&gt; </a:t>
            </a:r>
            <a:r>
              <a:rPr lang="uk-UA" dirty="0"/>
              <a:t>виявляються помилковими, значенням вирази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uk-UA" dirty="0"/>
              <a:t>є брехня</a:t>
            </a:r>
            <a:r>
              <a:rPr lang="uk-UA" dirty="0" smtClean="0"/>
              <a:t>.</a:t>
            </a:r>
            <a:endParaRPr lang="en-US" dirty="0" smtClean="0"/>
          </a:p>
          <a:p>
            <a:endParaRPr lang="uk-UA" dirty="0"/>
          </a:p>
          <a:p>
            <a:r>
              <a:rPr lang="uk-UA" b="1" dirty="0">
                <a:solidFill>
                  <a:srgbClr val="0000CC"/>
                </a:solidFill>
              </a:rPr>
              <a:t> </a:t>
            </a:r>
            <a:r>
              <a:rPr lang="uk-UA" b="1" dirty="0" smtClean="0">
                <a:solidFill>
                  <a:srgbClr val="0000CC"/>
                </a:solidFill>
              </a:rPr>
              <a:t>(</a:t>
            </a:r>
            <a:r>
              <a:rPr lang="en-US" b="1" dirty="0" smtClean="0">
                <a:solidFill>
                  <a:srgbClr val="0000CC"/>
                </a:solidFill>
              </a:rPr>
              <a:t>not </a:t>
            </a:r>
            <a:r>
              <a:rPr lang="en-US" b="1" dirty="0">
                <a:solidFill>
                  <a:srgbClr val="0000CC"/>
                </a:solidFill>
              </a:rPr>
              <a:t>&lt;</a:t>
            </a:r>
            <a:r>
              <a:rPr lang="uk-UA" b="1" dirty="0">
                <a:solidFill>
                  <a:srgbClr val="0000CC"/>
                </a:solidFill>
              </a:rPr>
              <a:t>е&gt;)</a:t>
            </a:r>
          </a:p>
          <a:p>
            <a:r>
              <a:rPr lang="uk-UA" dirty="0"/>
              <a:t>Значення виразу </a:t>
            </a:r>
            <a:r>
              <a:rPr lang="en-US" dirty="0"/>
              <a:t>not - </a:t>
            </a:r>
            <a:r>
              <a:rPr lang="uk-UA" dirty="0"/>
              <a:t>істина, якщо значення виразу &lt;е&gt; </a:t>
            </a:r>
            <a:r>
              <a:rPr lang="uk-UA" dirty="0" smtClean="0"/>
              <a:t>хибне, </a:t>
            </a:r>
            <a:r>
              <a:rPr lang="uk-UA" dirty="0"/>
              <a:t>і </a:t>
            </a:r>
            <a:r>
              <a:rPr lang="uk-UA" dirty="0" smtClean="0"/>
              <a:t>хибне в </a:t>
            </a:r>
            <a:r>
              <a:rPr lang="uk-UA" dirty="0"/>
              <a:t>іншому випадку.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1212" y="697468"/>
            <a:ext cx="323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Елементарні предикати </a:t>
            </a:r>
            <a:r>
              <a:rPr lang="uk-UA" b="1" dirty="0">
                <a:solidFill>
                  <a:srgbClr val="0000CC"/>
                </a:solidFill>
              </a:rPr>
              <a:t>&lt;, = ,</a:t>
            </a:r>
            <a:r>
              <a:rPr lang="uk-UA" b="1" dirty="0" smtClean="0">
                <a:solidFill>
                  <a:srgbClr val="0000CC"/>
                </a:solidFill>
              </a:rPr>
              <a:t> &gt;</a:t>
            </a:r>
            <a:endParaRPr lang="uk-UA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0050" y="1257300"/>
            <a:ext cx="314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Операції логічної композиції:</a:t>
            </a:r>
            <a:endParaRPr lang="uk-UA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5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 smtClean="0">
                <a:solidFill>
                  <a:prstClr val="black"/>
                </a:solidFill>
              </a:rPr>
              <a:t>Елементарні предикати та </a:t>
            </a:r>
            <a:r>
              <a:rPr lang="uk-UA" sz="2800" b="1" dirty="0">
                <a:solidFill>
                  <a:prstClr val="black"/>
                </a:solidFill>
              </a:rPr>
              <a:t> </a:t>
            </a:r>
            <a:r>
              <a:rPr lang="uk-UA" sz="2800" b="1" dirty="0" smtClean="0">
                <a:solidFill>
                  <a:prstClr val="black"/>
                </a:solidFill>
              </a:rPr>
              <a:t>операції логічної композиції</a:t>
            </a:r>
            <a:endParaRPr lang="uk-UA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1049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Приклади :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61950" y="1857289"/>
            <a:ext cx="340995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/>
              <a:t>Число </a:t>
            </a:r>
            <a:r>
              <a:rPr lang="en-US" dirty="0"/>
              <a:t>x </a:t>
            </a:r>
            <a:r>
              <a:rPr lang="uk-UA" dirty="0" smtClean="0"/>
              <a:t>знаходиться в діапазоні  </a:t>
            </a:r>
            <a:r>
              <a:rPr lang="uk-UA" dirty="0"/>
              <a:t>5 &lt; </a:t>
            </a:r>
            <a:r>
              <a:rPr lang="en-US" dirty="0"/>
              <a:t>x &lt; </a:t>
            </a:r>
            <a:r>
              <a:rPr lang="en-US" dirty="0" smtClean="0"/>
              <a:t>10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70708" y="1853514"/>
            <a:ext cx="2089033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(and (&gt; x 5) (&lt; x 10))</a:t>
            </a:r>
            <a:endParaRPr lang="uk-UA" b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950" y="151233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Задача </a:t>
            </a:r>
            <a:endParaRPr lang="uk-U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70708" y="1495339"/>
            <a:ext cx="189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Предикат  в </a:t>
            </a:r>
            <a:r>
              <a:rPr lang="uk-UA" b="1" dirty="0" err="1" smtClean="0"/>
              <a:t>Ліспі</a:t>
            </a:r>
            <a:endParaRPr lang="uk-UA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1950" y="3734484"/>
            <a:ext cx="340995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/>
              <a:t>Одне число більше або дорівнює іншому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73741" y="3105833"/>
            <a:ext cx="2770109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(&gt;=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s-ES" dirty="0" smtClean="0">
                <a:solidFill>
                  <a:srgbClr val="0000CC"/>
                </a:solidFill>
              </a:rPr>
              <a:t>(</a:t>
            </a:r>
            <a:r>
              <a:rPr lang="es-ES" dirty="0">
                <a:solidFill>
                  <a:srgbClr val="0000CC"/>
                </a:solidFill>
              </a:rPr>
              <a:t>or (&gt; x y) (= x y)))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73741" y="4229785"/>
            <a:ext cx="2770109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(define (&gt;= x y)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 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>
                <a:solidFill>
                  <a:srgbClr val="0000CC"/>
                </a:solidFill>
              </a:rPr>
              <a:t>not (&lt; x y)))</a:t>
            </a:r>
            <a:endParaRPr lang="uk-UA" dirty="0">
              <a:solidFill>
                <a:srgbClr val="0000CC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3947279" y="3428998"/>
            <a:ext cx="1154191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4019550" y="4057649"/>
            <a:ext cx="1009650" cy="495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02406" y="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Зміст</a:t>
            </a:r>
            <a:endParaRPr lang="uk-UA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78133"/>
            <a:ext cx="9144000" cy="917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Елементи </a:t>
            </a:r>
            <a:r>
              <a:rPr lang="uk-UA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програмування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Вирази та значення </a:t>
            </a:r>
            <a:r>
              <a:rPr lang="uk-UA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виразів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Рекурсивне</a:t>
            </a:r>
            <a:r>
              <a:rPr 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обчислення </a:t>
            </a:r>
            <a:endParaRPr lang="en-US" sz="24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uk-UA" sz="2400" b="1" spc="-15" dirty="0" smtClean="0">
                <a:ea typeface="Palatino Linotype" panose="02040502050505030304" pitchFamily="18" charset="0"/>
                <a:cs typeface="Times New Roman" panose="02020603050405020304" pitchFamily="18" charset="0"/>
              </a:rPr>
              <a:t>І</a:t>
            </a:r>
            <a:r>
              <a:rPr lang="en-US" sz="2400" b="1" spc="-15" dirty="0" err="1" smtClean="0">
                <a:ea typeface="Palatino Linotype" panose="02040502050505030304" pitchFamily="18" charset="0"/>
              </a:rPr>
              <a:t>мена</a:t>
            </a:r>
            <a:r>
              <a:rPr lang="en-US" sz="2400" b="1" spc="-15" dirty="0" smtClean="0">
                <a:ea typeface="Palatino Linotype" panose="02040502050505030304" pitchFamily="18" charset="0"/>
              </a:rPr>
              <a:t> </a:t>
            </a:r>
            <a:r>
              <a:rPr lang="uk-UA" sz="2400" b="1" spc="-15" dirty="0">
                <a:ea typeface="Palatino Linotype" panose="02040502050505030304" pitchFamily="18" charset="0"/>
              </a:rPr>
              <a:t>та</a:t>
            </a:r>
            <a:r>
              <a:rPr lang="en-US" sz="2400" b="1" spc="-15" dirty="0">
                <a:ea typeface="Palatino Linotype" panose="02040502050505030304" pitchFamily="18" charset="0"/>
              </a:rPr>
              <a:t> </a:t>
            </a:r>
            <a:r>
              <a:rPr lang="en-US" sz="2400" b="1" spc="-15" dirty="0" err="1" smtClean="0">
                <a:ea typeface="Palatino Linotype" panose="02040502050505030304" pitchFamily="18" charset="0"/>
              </a:rPr>
              <a:t>оточення</a:t>
            </a:r>
            <a:endParaRPr lang="uk-UA" sz="2400" b="1" spc="-15" dirty="0" smtClean="0">
              <a:ea typeface="Palatino Linotype" panose="02040502050505030304" pitchFamily="18" charset="0"/>
            </a:endParaRPr>
          </a:p>
          <a:p>
            <a:pPr marL="1371600" lvl="4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2400" b="1" spc="-20" dirty="0" err="1">
                <a:ea typeface="Calibri" panose="020F0502020204030204" pitchFamily="34" charset="0"/>
                <a:cs typeface="Times New Roman" panose="02020603050405020304" pitchFamily="18" charset="0"/>
              </a:rPr>
              <a:t>Складені</a:t>
            </a:r>
            <a:r>
              <a:rPr lang="en-US" sz="2400" b="1" spc="-2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pc="-2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endParaRPr lang="uk-UA" sz="2400" b="1" spc="-2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lvl="4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uk-UA" sz="2400" b="1" dirty="0">
                <a:solidFill>
                  <a:prstClr val="black"/>
                </a:solidFill>
              </a:rPr>
              <a:t>Умовні вирази та </a:t>
            </a:r>
            <a:r>
              <a:rPr lang="uk-UA" sz="2400" b="1" dirty="0" smtClean="0">
                <a:solidFill>
                  <a:prstClr val="black"/>
                </a:solidFill>
              </a:rPr>
              <a:t>предикати</a:t>
            </a:r>
          </a:p>
          <a:p>
            <a:pPr marL="1371600" lvl="4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uk-UA" sz="2400" b="1" dirty="0"/>
              <a:t>Лінійні рекурсія і </a:t>
            </a:r>
            <a:r>
              <a:rPr lang="uk-UA" sz="2400" b="1" dirty="0" smtClean="0"/>
              <a:t>ітерація</a:t>
            </a: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err="1">
                <a:hlinkClick r:id="rId2" action="ppaction://hlinksldjump"/>
              </a:rPr>
              <a:t>Лабораторна</a:t>
            </a:r>
            <a:r>
              <a:rPr lang="ru-RU" sz="2400" b="1" dirty="0">
                <a:hlinkClick r:id="rId2" action="ppaction://hlinksldjump"/>
              </a:rPr>
              <a:t> робота 1. </a:t>
            </a:r>
            <a:r>
              <a:rPr lang="ru-RU" sz="2400" b="1" dirty="0" err="1">
                <a:hlinkClick r:id="rId2" action="ppaction://hlinksldjump"/>
              </a:rPr>
              <a:t>Обчислення</a:t>
            </a:r>
            <a:r>
              <a:rPr lang="ru-RU" sz="2400" b="1" dirty="0">
                <a:hlinkClick r:id="rId2" action="ppaction://hlinksldjump"/>
              </a:rPr>
              <a:t> </a:t>
            </a:r>
            <a:r>
              <a:rPr lang="ru-RU" sz="2400" b="1" dirty="0" err="1" smtClean="0">
                <a:hlinkClick r:id="rId2" action="ppaction://hlinksldjump"/>
              </a:rPr>
              <a:t>виразів</a:t>
            </a:r>
            <a:endParaRPr lang="ru-RU" sz="2400" b="1" dirty="0" smtClean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r>
              <a:rPr lang="ru-RU" sz="2400" b="1" dirty="0" err="1">
                <a:hlinkClick r:id="rId3" action="ppaction://hlinksldjump"/>
              </a:rPr>
              <a:t>Лабораторна</a:t>
            </a:r>
            <a:r>
              <a:rPr lang="ru-RU" sz="2400" b="1" dirty="0">
                <a:hlinkClick r:id="rId3" action="ppaction://hlinksldjump"/>
              </a:rPr>
              <a:t> робота 2. </a:t>
            </a:r>
            <a:r>
              <a:rPr lang="ru-RU" sz="2400" b="1" dirty="0" err="1">
                <a:hlinkClick r:id="rId3" action="ppaction://hlinksldjump"/>
              </a:rPr>
              <a:t>Процедури</a:t>
            </a:r>
            <a:endParaRPr lang="uk-UA" sz="24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uk-UA" sz="3200" b="1" dirty="0">
              <a:solidFill>
                <a:prstClr val="black"/>
              </a:solidFill>
            </a:endParaRPr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/>
          </a:p>
          <a:p>
            <a:pPr marL="0" lvl="2" indent="450215" algn="just">
              <a:spcBef>
                <a:spcPts val="600"/>
              </a:spcBef>
              <a:spcAft>
                <a:spcPts val="600"/>
              </a:spcAft>
            </a:pPr>
            <a:endParaRPr lang="ru-RU" sz="3200" b="1" dirty="0">
              <a:ea typeface="Palatino Linotype" panose="0204050205050503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4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prstClr val="black"/>
                </a:solidFill>
              </a:rPr>
              <a:t>Приклад. Обчислення </a:t>
            </a:r>
            <a:r>
              <a:rPr lang="uk-UA" sz="2800" b="1" dirty="0" smtClean="0">
                <a:solidFill>
                  <a:prstClr val="black"/>
                </a:solidFill>
              </a:rPr>
              <a:t>квадратного кореня методом Ньютона</a:t>
            </a:r>
            <a:endParaRPr lang="uk-UA" sz="2800" b="1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8" y="2686050"/>
            <a:ext cx="8070722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85750" y="843677"/>
            <a:ext cx="861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Найбільш</a:t>
            </a:r>
            <a:r>
              <a:rPr lang="ru-RU" sz="2000" dirty="0"/>
              <a:t> часто </a:t>
            </a:r>
            <a:r>
              <a:rPr lang="ru-RU" sz="2000" dirty="0" err="1"/>
              <a:t>застосовується</a:t>
            </a:r>
            <a:r>
              <a:rPr lang="ru-RU" sz="2000" dirty="0"/>
              <a:t> </a:t>
            </a:r>
            <a:r>
              <a:rPr lang="ru-RU" sz="2000" dirty="0" smtClean="0"/>
              <a:t>метод Ньютона </a:t>
            </a:r>
            <a:r>
              <a:rPr lang="ru-RU" sz="2000" dirty="0" err="1"/>
              <a:t>послідовних</a:t>
            </a:r>
            <a:r>
              <a:rPr lang="ru-RU" sz="2000" dirty="0"/>
              <a:t> </a:t>
            </a:r>
            <a:r>
              <a:rPr lang="ru-RU" sz="2000" dirty="0" err="1"/>
              <a:t>наближень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заснований</a:t>
            </a:r>
            <a:r>
              <a:rPr lang="ru-RU" sz="2000" dirty="0"/>
              <a:t> на тому,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маючи</a:t>
            </a:r>
            <a:r>
              <a:rPr lang="ru-RU" sz="2000" dirty="0"/>
              <a:t> </a:t>
            </a:r>
            <a:r>
              <a:rPr lang="ru-RU" sz="2000" dirty="0" err="1" smtClean="0"/>
              <a:t>деяке</a:t>
            </a:r>
            <a:r>
              <a:rPr lang="ru-RU" sz="2000" dirty="0" smtClean="0"/>
              <a:t> </a:t>
            </a:r>
            <a:r>
              <a:rPr lang="ru-RU" sz="2000" dirty="0" err="1" smtClean="0"/>
              <a:t>неточне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</a:t>
            </a:r>
            <a:r>
              <a:rPr lang="ru-RU" sz="2000" b="1" dirty="0">
                <a:solidFill>
                  <a:srgbClr val="0000CC"/>
                </a:solidFill>
              </a:rPr>
              <a:t>y </a:t>
            </a:r>
            <a:r>
              <a:rPr lang="ru-RU" sz="2000" dirty="0"/>
              <a:t>для квадратного </a:t>
            </a:r>
            <a:r>
              <a:rPr lang="ru-RU" sz="2000" dirty="0" err="1"/>
              <a:t>кореня</a:t>
            </a:r>
            <a:r>
              <a:rPr lang="ru-RU" sz="2000" dirty="0"/>
              <a:t> з числа </a:t>
            </a:r>
            <a:r>
              <a:rPr lang="ru-RU" sz="2000" b="1" dirty="0">
                <a:solidFill>
                  <a:srgbClr val="0000CC"/>
                </a:solidFill>
              </a:rPr>
              <a:t>x</a:t>
            </a:r>
            <a:r>
              <a:rPr lang="ru-RU" sz="2000" dirty="0"/>
              <a:t>, </a:t>
            </a:r>
            <a:r>
              <a:rPr lang="ru-RU" sz="2000" dirty="0" err="1"/>
              <a:t>можна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простої</a:t>
            </a:r>
            <a:r>
              <a:rPr lang="ru-RU" sz="2000" dirty="0"/>
              <a:t> </a:t>
            </a:r>
            <a:r>
              <a:rPr lang="ru-RU" sz="2000" dirty="0" err="1"/>
              <a:t>маніпуляції</a:t>
            </a:r>
            <a:r>
              <a:rPr lang="ru-RU" sz="2000" dirty="0"/>
              <a:t> </a:t>
            </a:r>
            <a:r>
              <a:rPr lang="ru-RU" sz="2000" dirty="0" err="1"/>
              <a:t>отримати</a:t>
            </a:r>
            <a:r>
              <a:rPr lang="ru-RU" sz="2000" dirty="0"/>
              <a:t>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точне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(</a:t>
            </a:r>
            <a:r>
              <a:rPr lang="ru-RU" sz="2000" dirty="0" err="1"/>
              <a:t>ближче</a:t>
            </a:r>
            <a:r>
              <a:rPr lang="ru-RU" sz="2000" dirty="0"/>
              <a:t> до </a:t>
            </a:r>
            <a:r>
              <a:rPr lang="ru-RU" sz="2000" dirty="0" err="1"/>
              <a:t>справжнього</a:t>
            </a:r>
            <a:r>
              <a:rPr lang="ru-RU" sz="2000" dirty="0"/>
              <a:t> квадратному </a:t>
            </a:r>
            <a:r>
              <a:rPr lang="ru-RU" sz="2000" dirty="0" err="1"/>
              <a:t>кореню</a:t>
            </a:r>
            <a:r>
              <a:rPr lang="ru-RU" sz="2000" dirty="0"/>
              <a:t>), </a:t>
            </a: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взяти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середнє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між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y</a:t>
            </a:r>
            <a:r>
              <a:rPr lang="ru-RU" sz="2000" dirty="0"/>
              <a:t> і </a:t>
            </a:r>
            <a:r>
              <a:rPr lang="ru-RU" sz="2000" b="1" dirty="0">
                <a:solidFill>
                  <a:srgbClr val="0000CC"/>
                </a:solidFill>
              </a:rPr>
              <a:t>x / y</a:t>
            </a:r>
            <a:endParaRPr lang="uk-UA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493"/>
            <a:ext cx="3995738" cy="380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78820" y="927438"/>
            <a:ext cx="5717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/>
              <a:t>Процедурна декомпозиція програми </a:t>
            </a:r>
            <a:r>
              <a:rPr lang="en-US" sz="2000" b="1" dirty="0" err="1"/>
              <a:t>sqrt</a:t>
            </a:r>
            <a:endParaRPr lang="uk-UA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1378925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(define (</a:t>
            </a:r>
            <a:r>
              <a:rPr lang="en-US" sz="2000" b="1" dirty="0" err="1">
                <a:solidFill>
                  <a:srgbClr val="0000CC"/>
                </a:solidFill>
              </a:rPr>
              <a:t>sqrt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x)</a:t>
            </a:r>
          </a:p>
          <a:p>
            <a:r>
              <a:rPr lang="uk-UA" sz="2000" dirty="0" smtClean="0"/>
              <a:t>     </a:t>
            </a:r>
            <a:r>
              <a:rPr lang="en-US" sz="2000" dirty="0" smtClean="0"/>
              <a:t>(</a:t>
            </a:r>
            <a:r>
              <a:rPr lang="en-US" sz="2000" dirty="0" err="1"/>
              <a:t>sqrt-iter</a:t>
            </a:r>
            <a:r>
              <a:rPr lang="en-US" sz="2000" dirty="0"/>
              <a:t> 1.0 x</a:t>
            </a:r>
            <a:r>
              <a:rPr lang="en-US" sz="2000" dirty="0" smtClean="0"/>
              <a:t>))</a:t>
            </a:r>
            <a:endParaRPr lang="uk-UA" sz="2000" dirty="0" smtClean="0"/>
          </a:p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b="1" dirty="0" err="1">
                <a:solidFill>
                  <a:srgbClr val="0000CC"/>
                </a:solidFill>
              </a:rPr>
              <a:t>sqrt-iter</a:t>
            </a:r>
            <a:r>
              <a:rPr lang="en-US" sz="2000" dirty="0"/>
              <a:t> guess x)</a:t>
            </a:r>
          </a:p>
          <a:p>
            <a:r>
              <a:rPr lang="uk-UA" sz="2000" dirty="0" smtClean="0"/>
              <a:t>      </a:t>
            </a:r>
            <a:r>
              <a:rPr lang="en-US" sz="2000" dirty="0" smtClean="0"/>
              <a:t>(</a:t>
            </a:r>
            <a:r>
              <a:rPr lang="en-US" sz="2000" dirty="0"/>
              <a:t>if (</a:t>
            </a:r>
            <a:r>
              <a:rPr lang="en-US" sz="2000" dirty="0" smtClean="0"/>
              <a:t>good-enough </a:t>
            </a:r>
            <a:r>
              <a:rPr lang="en-US" sz="2000" dirty="0"/>
              <a:t>guess x)</a:t>
            </a:r>
          </a:p>
          <a:p>
            <a:r>
              <a:rPr lang="uk-UA" sz="2000" dirty="0" smtClean="0"/>
              <a:t>            </a:t>
            </a:r>
            <a:r>
              <a:rPr lang="en-US" sz="2000" dirty="0" smtClean="0"/>
              <a:t>guess</a:t>
            </a:r>
            <a:endParaRPr lang="en-US" sz="2000" dirty="0"/>
          </a:p>
          <a:p>
            <a:r>
              <a:rPr lang="uk-UA" sz="2000" dirty="0" smtClean="0"/>
              <a:t>            </a:t>
            </a:r>
            <a:r>
              <a:rPr lang="en-US" sz="2000" dirty="0" smtClean="0"/>
              <a:t>(</a:t>
            </a:r>
            <a:r>
              <a:rPr lang="en-US" sz="2000" dirty="0" err="1"/>
              <a:t>sqrt-iter</a:t>
            </a:r>
            <a:r>
              <a:rPr lang="en-US" sz="2000" dirty="0"/>
              <a:t> (improve guess x) x</a:t>
            </a:r>
            <a:r>
              <a:rPr lang="en-US" sz="2000" dirty="0" smtClean="0"/>
              <a:t>)))</a:t>
            </a:r>
            <a:endParaRPr lang="uk-UA" sz="2000" dirty="0" smtClean="0"/>
          </a:p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b="1" dirty="0" smtClean="0">
                <a:solidFill>
                  <a:srgbClr val="0000CC"/>
                </a:solidFill>
              </a:rPr>
              <a:t>good-enough</a:t>
            </a:r>
            <a:r>
              <a:rPr lang="en-US" sz="2000" dirty="0" smtClean="0"/>
              <a:t> </a:t>
            </a:r>
            <a:r>
              <a:rPr lang="en-US" sz="2000" dirty="0"/>
              <a:t>guess x)</a:t>
            </a:r>
          </a:p>
          <a:p>
            <a:r>
              <a:rPr lang="uk-UA" sz="2000" dirty="0" smtClean="0"/>
              <a:t>        </a:t>
            </a:r>
            <a:r>
              <a:rPr lang="en-US" sz="2000" dirty="0" smtClean="0"/>
              <a:t>(&lt; </a:t>
            </a:r>
            <a:r>
              <a:rPr lang="en-US" sz="2000" dirty="0"/>
              <a:t>(abs (- (square guess) x)) 0.001</a:t>
            </a:r>
            <a:r>
              <a:rPr lang="en-US" sz="2000" dirty="0" smtClean="0"/>
              <a:t>))</a:t>
            </a:r>
            <a:endParaRPr lang="uk-UA" sz="2000" dirty="0" smtClean="0"/>
          </a:p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improve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guess x)</a:t>
            </a:r>
          </a:p>
          <a:p>
            <a:r>
              <a:rPr lang="uk-UA" sz="2000" dirty="0" smtClean="0"/>
              <a:t>      </a:t>
            </a:r>
            <a:r>
              <a:rPr lang="en-US" sz="2000" dirty="0" smtClean="0"/>
              <a:t>(</a:t>
            </a:r>
            <a:r>
              <a:rPr lang="en-US" sz="2000" dirty="0"/>
              <a:t>average guess (/ x guess</a:t>
            </a:r>
            <a:r>
              <a:rPr lang="en-US" sz="2000" dirty="0" smtClean="0"/>
              <a:t>)))</a:t>
            </a:r>
            <a:endParaRPr lang="uk-UA" sz="2000" dirty="0" smtClean="0"/>
          </a:p>
          <a:p>
            <a:endParaRPr lang="uk-UA" sz="2000" dirty="0" smtClean="0"/>
          </a:p>
          <a:p>
            <a:r>
              <a:rPr lang="en-US" sz="2000" dirty="0" smtClean="0"/>
              <a:t>(</a:t>
            </a:r>
            <a:r>
              <a:rPr lang="en-US" sz="2000" dirty="0"/>
              <a:t>define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x y)</a:t>
            </a:r>
          </a:p>
          <a:p>
            <a:r>
              <a:rPr lang="uk-UA" sz="2000" dirty="0" smtClean="0"/>
              <a:t>    </a:t>
            </a:r>
            <a:r>
              <a:rPr lang="en-US" sz="2000" dirty="0" smtClean="0"/>
              <a:t>(/ </a:t>
            </a:r>
            <a:r>
              <a:rPr lang="en-US" sz="2000" dirty="0"/>
              <a:t>(+ x y) 2))</a:t>
            </a:r>
            <a:endParaRPr lang="uk-UA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12175" y="5168384"/>
            <a:ext cx="1843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(define (</a:t>
            </a:r>
            <a:r>
              <a:rPr lang="it-IT" b="1" dirty="0">
                <a:solidFill>
                  <a:srgbClr val="0000CC"/>
                </a:solidFill>
              </a:rPr>
              <a:t>square</a:t>
            </a:r>
            <a:r>
              <a:rPr lang="it-IT" dirty="0">
                <a:solidFill>
                  <a:srgbClr val="0000CC"/>
                </a:solidFill>
              </a:rPr>
              <a:t> </a:t>
            </a:r>
            <a:r>
              <a:rPr lang="it-IT" dirty="0"/>
              <a:t>x</a:t>
            </a:r>
            <a:r>
              <a:rPr lang="it-IT" dirty="0" smtClean="0"/>
              <a:t>)</a:t>
            </a:r>
            <a:endParaRPr lang="uk-UA" dirty="0" smtClean="0"/>
          </a:p>
          <a:p>
            <a:r>
              <a:rPr lang="uk-UA" dirty="0"/>
              <a:t> </a:t>
            </a:r>
            <a:r>
              <a:rPr lang="uk-UA" dirty="0" smtClean="0"/>
              <a:t>   </a:t>
            </a:r>
            <a:r>
              <a:rPr lang="it-IT" dirty="0" smtClean="0"/>
              <a:t> </a:t>
            </a:r>
            <a:r>
              <a:rPr lang="it-IT" dirty="0"/>
              <a:t>(* x x))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9144000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prstClr val="black"/>
                </a:solidFill>
              </a:rPr>
              <a:t>Приклад. Обчислення </a:t>
            </a:r>
            <a:r>
              <a:rPr lang="uk-UA" sz="2800" b="1" dirty="0" smtClean="0">
                <a:solidFill>
                  <a:prstClr val="black"/>
                </a:solidFill>
              </a:rPr>
              <a:t>квадратного кореня методом Ньютона</a:t>
            </a:r>
            <a:endParaRPr lang="uk-UA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8650" y="917943"/>
            <a:ext cx="2876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x y)</a:t>
            </a:r>
          </a:p>
          <a:p>
            <a:r>
              <a:rPr lang="uk-UA" sz="2000" dirty="0" smtClean="0"/>
              <a:t>       </a:t>
            </a:r>
            <a:r>
              <a:rPr lang="en-US" sz="2000" dirty="0" smtClean="0"/>
              <a:t>(/ </a:t>
            </a:r>
            <a:r>
              <a:rPr lang="en-US" sz="2000" dirty="0"/>
              <a:t>(+ x y) 2))</a:t>
            </a:r>
            <a:endParaRPr lang="uk-UA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671165" y="1071831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x+y</a:t>
            </a:r>
            <a:r>
              <a:rPr lang="en-US" sz="2000" dirty="0" smtClean="0"/>
              <a:t>)/2</a:t>
            </a:r>
            <a:endParaRPr lang="uk-UA" sz="2000" dirty="0"/>
          </a:p>
        </p:txBody>
      </p:sp>
      <p:cxnSp>
        <p:nvCxnSpPr>
          <p:cNvPr id="6" name="Прямая со стрелкой 5"/>
          <p:cNvCxnSpPr>
            <a:stCxn id="3" idx="3"/>
          </p:cNvCxnSpPr>
          <p:nvPr/>
        </p:nvCxnSpPr>
        <p:spPr>
          <a:xfrm flipV="1">
            <a:off x="3505200" y="1256497"/>
            <a:ext cx="1962150" cy="15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28650" y="1771353"/>
            <a:ext cx="3676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improve</a:t>
            </a:r>
            <a:r>
              <a:rPr lang="en-US" sz="2000" dirty="0"/>
              <a:t> guess x)</a:t>
            </a:r>
          </a:p>
          <a:p>
            <a:r>
              <a:rPr lang="en-US" sz="2000" dirty="0" smtClean="0"/>
              <a:t>     (</a:t>
            </a:r>
            <a:r>
              <a:rPr lang="en-US" sz="2000" b="1" dirty="0"/>
              <a:t>average</a:t>
            </a:r>
            <a:r>
              <a:rPr lang="en-US" sz="2000" dirty="0"/>
              <a:t> guess (/ x guess)))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0975" y="421091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(define (</a:t>
            </a:r>
            <a:r>
              <a:rPr lang="en-US" sz="2000" b="1" dirty="0" err="1" smtClean="0">
                <a:solidFill>
                  <a:srgbClr val="0000CC"/>
                </a:solidFill>
              </a:rPr>
              <a:t>sqrt_iter</a:t>
            </a:r>
            <a:r>
              <a:rPr lang="en-US" sz="2000" dirty="0" smtClean="0"/>
              <a:t> </a:t>
            </a:r>
            <a:r>
              <a:rPr lang="en-US" sz="2000" dirty="0"/>
              <a:t>guess x)</a:t>
            </a:r>
          </a:p>
          <a:p>
            <a:r>
              <a:rPr lang="en-US" sz="2000" dirty="0" smtClean="0"/>
              <a:t>       (</a:t>
            </a:r>
            <a:r>
              <a:rPr lang="en-US" sz="2000" dirty="0"/>
              <a:t>if (</a:t>
            </a:r>
            <a:r>
              <a:rPr lang="en-US" sz="2000" b="1" dirty="0" err="1" smtClean="0"/>
              <a:t>good_enoug</a:t>
            </a:r>
            <a:r>
              <a:rPr lang="en-US" sz="2000" dirty="0" err="1" smtClean="0"/>
              <a:t>h</a:t>
            </a:r>
            <a:r>
              <a:rPr lang="en-US" sz="2000" dirty="0" smtClean="0"/>
              <a:t> </a:t>
            </a:r>
            <a:r>
              <a:rPr lang="en-US" sz="2000" dirty="0"/>
              <a:t>guess x)</a:t>
            </a:r>
          </a:p>
          <a:p>
            <a:r>
              <a:rPr lang="en-US" sz="2000" dirty="0" smtClean="0"/>
              <a:t>                      guess</a:t>
            </a:r>
            <a:endParaRPr lang="en-US" sz="2000" dirty="0"/>
          </a:p>
          <a:p>
            <a:r>
              <a:rPr lang="en-US" sz="2000" dirty="0" smtClean="0"/>
              <a:t>                      (</a:t>
            </a:r>
            <a:r>
              <a:rPr lang="en-US" sz="2000" b="1" dirty="0" err="1" smtClean="0"/>
              <a:t>sqrt_iter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b="1" dirty="0"/>
              <a:t>improve</a:t>
            </a:r>
            <a:r>
              <a:rPr lang="en-US" sz="2000" dirty="0"/>
              <a:t> guess x)</a:t>
            </a:r>
          </a:p>
          <a:p>
            <a:r>
              <a:rPr lang="en-US" sz="2000" dirty="0" smtClean="0"/>
              <a:t>                               x</a:t>
            </a:r>
            <a:r>
              <a:rPr lang="en-US" sz="2000" dirty="0"/>
              <a:t>)))</a:t>
            </a:r>
            <a:endParaRPr lang="uk-UA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31470" y="33799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(define (</a:t>
            </a:r>
            <a:r>
              <a:rPr lang="en-US" b="1" dirty="0" err="1" smtClean="0">
                <a:solidFill>
                  <a:srgbClr val="0000CC"/>
                </a:solidFill>
              </a:rPr>
              <a:t>good_enough</a:t>
            </a:r>
            <a:r>
              <a:rPr lang="en-US" dirty="0" smtClean="0"/>
              <a:t> </a:t>
            </a:r>
            <a:r>
              <a:rPr lang="en-US" dirty="0"/>
              <a:t>guess </a:t>
            </a:r>
            <a:r>
              <a:rPr lang="en-US" dirty="0" smtClean="0"/>
              <a:t> x</a:t>
            </a:r>
            <a:r>
              <a:rPr lang="en-US" dirty="0"/>
              <a:t>)</a:t>
            </a:r>
          </a:p>
          <a:p>
            <a:r>
              <a:rPr lang="en-US" dirty="0" smtClean="0"/>
              <a:t>       (&lt; </a:t>
            </a:r>
            <a:r>
              <a:rPr lang="en-US" dirty="0"/>
              <a:t>(abs (- (square guess) x)) 0.001))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2401" y="2595205"/>
            <a:ext cx="8991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</a:t>
            </a:r>
            <a:r>
              <a:rPr lang="uk-UA" dirty="0" smtClean="0"/>
              <a:t>і</a:t>
            </a:r>
            <a:r>
              <a:rPr lang="ru-RU" dirty="0" smtClean="0"/>
              <a:t>д час </a:t>
            </a:r>
            <a:r>
              <a:rPr lang="ru-RU" dirty="0" err="1" smtClean="0"/>
              <a:t>розрахунку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поліпшувати</a:t>
            </a:r>
            <a:r>
              <a:rPr lang="ru-RU" dirty="0" smtClean="0"/>
              <a:t> </a:t>
            </a:r>
            <a:r>
              <a:rPr lang="ru-RU" dirty="0" err="1"/>
              <a:t>наближення</a:t>
            </a:r>
            <a:r>
              <a:rPr lang="ru-RU" dirty="0"/>
              <a:t> до тих </a:t>
            </a:r>
            <a:r>
              <a:rPr lang="ru-RU" dirty="0" err="1"/>
              <a:t>пір</a:t>
            </a:r>
            <a:r>
              <a:rPr lang="ru-RU" dirty="0"/>
              <a:t>, </a:t>
            </a:r>
            <a:r>
              <a:rPr lang="ru-RU" dirty="0" err="1" smtClean="0"/>
              <a:t>поки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/>
              <a:t>квадрат не </a:t>
            </a:r>
            <a:r>
              <a:rPr lang="ru-RU" dirty="0" err="1"/>
              <a:t>співпаде</a:t>
            </a:r>
            <a:r>
              <a:rPr lang="ru-RU" dirty="0"/>
              <a:t> з </a:t>
            </a:r>
            <a:r>
              <a:rPr lang="ru-RU" dirty="0" err="1" smtClean="0"/>
              <a:t>підкоренним</a:t>
            </a:r>
            <a:r>
              <a:rPr lang="ru-RU" dirty="0" smtClean="0"/>
              <a:t> </a:t>
            </a:r>
            <a:r>
              <a:rPr lang="ru-RU" dirty="0"/>
              <a:t>числом в межах наперед </a:t>
            </a:r>
            <a:r>
              <a:rPr lang="ru-RU" dirty="0" err="1"/>
              <a:t>заданого</a:t>
            </a:r>
            <a:r>
              <a:rPr lang="ru-RU" dirty="0"/>
              <a:t> </a:t>
            </a:r>
            <a:r>
              <a:rPr lang="ru-RU" dirty="0" smtClean="0"/>
              <a:t>допуску, </a:t>
            </a:r>
            <a:r>
              <a:rPr lang="ru-RU" dirty="0" err="1" smtClean="0"/>
              <a:t>наприклад</a:t>
            </a:r>
            <a:r>
              <a:rPr lang="ru-RU" dirty="0" smtClean="0"/>
              <a:t>,  0.001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467350" y="4241689"/>
            <a:ext cx="2762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(define (</a:t>
            </a:r>
            <a:r>
              <a:rPr lang="en-US" b="1" dirty="0" err="1">
                <a:solidFill>
                  <a:srgbClr val="0000CC"/>
                </a:solidFill>
              </a:rPr>
              <a:t>sqrt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x)</a:t>
            </a:r>
          </a:p>
          <a:p>
            <a:r>
              <a:rPr lang="uk-UA" dirty="0" smtClean="0"/>
              <a:t>      </a:t>
            </a:r>
            <a:r>
              <a:rPr lang="en-US" dirty="0" smtClean="0"/>
              <a:t>(</a:t>
            </a:r>
            <a:r>
              <a:rPr lang="en-US" dirty="0" err="1" smtClean="0"/>
              <a:t>sqrt</a:t>
            </a:r>
            <a:r>
              <a:rPr lang="uk-UA" dirty="0" smtClean="0"/>
              <a:t>_</a:t>
            </a:r>
            <a:r>
              <a:rPr lang="en-US" dirty="0" err="1" smtClean="0"/>
              <a:t>iter</a:t>
            </a:r>
            <a:r>
              <a:rPr lang="en-US" dirty="0" smtClean="0"/>
              <a:t> </a:t>
            </a:r>
            <a:r>
              <a:rPr lang="en-US" dirty="0"/>
              <a:t>1.0 x))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467350" y="3479661"/>
            <a:ext cx="2518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(define (</a:t>
            </a:r>
            <a:r>
              <a:rPr lang="it-IT" b="1" dirty="0">
                <a:solidFill>
                  <a:srgbClr val="0000CC"/>
                </a:solidFill>
              </a:rPr>
              <a:t>square</a:t>
            </a:r>
            <a:r>
              <a:rPr lang="it-IT" dirty="0">
                <a:solidFill>
                  <a:srgbClr val="0000CC"/>
                </a:solidFill>
              </a:rPr>
              <a:t> </a:t>
            </a:r>
            <a:r>
              <a:rPr lang="it-IT" dirty="0"/>
              <a:t>x) (* x x))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0"/>
            <a:ext cx="9144000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prstClr val="black"/>
                </a:solidFill>
              </a:rPr>
              <a:t>Приклад. Обчислення </a:t>
            </a:r>
            <a:r>
              <a:rPr lang="uk-UA" sz="2800" b="1" dirty="0" smtClean="0">
                <a:solidFill>
                  <a:prstClr val="black"/>
                </a:solidFill>
              </a:rPr>
              <a:t>квадратного кореня методом Ньютона</a:t>
            </a:r>
            <a:endParaRPr lang="uk-UA" sz="2800" b="1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71165" y="5280716"/>
            <a:ext cx="2958485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CC"/>
                </a:solidFill>
              </a:rPr>
              <a:t>(</a:t>
            </a:r>
            <a:r>
              <a:rPr lang="en-GB" dirty="0" err="1">
                <a:solidFill>
                  <a:srgbClr val="0000CC"/>
                </a:solidFill>
              </a:rPr>
              <a:t>sqrt</a:t>
            </a:r>
            <a:r>
              <a:rPr lang="en-GB" dirty="0">
                <a:solidFill>
                  <a:srgbClr val="0000CC"/>
                </a:solidFill>
              </a:rPr>
              <a:t> 9)</a:t>
            </a:r>
          </a:p>
          <a:p>
            <a:r>
              <a:rPr lang="ru-RU" i="1" dirty="0">
                <a:solidFill>
                  <a:srgbClr val="FF0000"/>
                </a:solidFill>
              </a:rPr>
              <a:t>3.00009155413138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 smtClean="0">
                <a:solidFill>
                  <a:prstClr val="black"/>
                </a:solidFill>
              </a:rPr>
              <a:t>Формальні параметри процедур</a:t>
            </a:r>
            <a:endParaRPr lang="uk-UA" sz="2800" b="1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6750" y="1138535"/>
            <a:ext cx="782955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Формальні </a:t>
            </a:r>
            <a:r>
              <a:rPr lang="uk-UA" sz="2000" dirty="0" err="1" smtClean="0"/>
              <a:t>парамет</a:t>
            </a:r>
            <a:r>
              <a:rPr lang="ru-RU" sz="2000" dirty="0" err="1" smtClean="0"/>
              <a:t>ри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локальні</a:t>
            </a:r>
            <a:r>
              <a:rPr lang="ru-RU" sz="2000" dirty="0" smtClean="0"/>
              <a:t> </a:t>
            </a:r>
            <a:r>
              <a:rPr lang="ru-RU" sz="2000" dirty="0"/>
              <a:t>по </a:t>
            </a:r>
            <a:r>
              <a:rPr lang="ru-RU" sz="2000" dirty="0" err="1" smtClean="0"/>
              <a:t>відношенню</a:t>
            </a:r>
            <a:r>
              <a:rPr lang="ru-RU" sz="2000" dirty="0" smtClean="0"/>
              <a:t> до </a:t>
            </a:r>
            <a:r>
              <a:rPr lang="ru-RU" sz="2000" dirty="0" err="1" smtClean="0"/>
              <a:t>тіла</a:t>
            </a:r>
            <a:r>
              <a:rPr lang="ru-RU" sz="2000" dirty="0" smtClean="0"/>
              <a:t> </a:t>
            </a:r>
            <a:r>
              <a:rPr lang="ru-RU" sz="2000" dirty="0" err="1" smtClean="0"/>
              <a:t>цієї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Це</a:t>
            </a:r>
            <a:r>
              <a:rPr lang="ru-RU" sz="2000" dirty="0" smtClean="0"/>
              <a:t> </a:t>
            </a:r>
            <a:r>
              <a:rPr lang="ru-RU" sz="2000" dirty="0" err="1" smtClean="0"/>
              <a:t>означає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за межами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 </a:t>
            </a:r>
            <a:r>
              <a:rPr lang="ru-RU" sz="2000" dirty="0" err="1" smtClean="0"/>
              <a:t>ці</a:t>
            </a:r>
            <a:r>
              <a:rPr lang="ru-RU" sz="2000" dirty="0" smtClean="0"/>
              <a:t> </a:t>
            </a:r>
            <a:r>
              <a:rPr lang="ru-RU" sz="2000" dirty="0" err="1" smtClean="0"/>
              <a:t>параметри</a:t>
            </a:r>
            <a:r>
              <a:rPr lang="ru-RU" sz="2000" dirty="0" smtClean="0"/>
              <a:t> </a:t>
            </a:r>
            <a:r>
              <a:rPr lang="ru-RU" sz="2000" dirty="0" err="1" smtClean="0"/>
              <a:t>недоступні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Визначення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 </a:t>
            </a:r>
            <a:r>
              <a:rPr lang="ru-RU" sz="2000" b="1" dirty="0" err="1" smtClean="0"/>
              <a:t>зв</a:t>
            </a:r>
            <a:r>
              <a:rPr lang="en-US" sz="2000" b="1" dirty="0" smtClean="0"/>
              <a:t>’</a:t>
            </a:r>
            <a:r>
              <a:rPr lang="ru-RU" sz="2000" b="1" dirty="0" err="1" smtClean="0"/>
              <a:t>язує</a:t>
            </a:r>
            <a:r>
              <a:rPr lang="ru-RU" sz="2000" b="1" dirty="0" smtClean="0"/>
              <a:t> </a:t>
            </a:r>
            <a:r>
              <a:rPr lang="ru-RU" sz="2000" dirty="0" smtClean="0"/>
              <a:t>(</a:t>
            </a:r>
            <a:r>
              <a:rPr lang="ru-RU" sz="2000" dirty="0" err="1" smtClean="0"/>
              <a:t>binds</a:t>
            </a:r>
            <a:r>
              <a:rPr lang="ru-RU" sz="2000" dirty="0"/>
              <a:t>) </a:t>
            </a:r>
            <a:r>
              <a:rPr lang="ru-RU" sz="2000" dirty="0" err="1" smtClean="0"/>
              <a:t>свої</a:t>
            </a:r>
            <a:r>
              <a:rPr lang="ru-RU" sz="2000" dirty="0" smtClean="0"/>
              <a:t> фор</a:t>
            </a:r>
            <a:r>
              <a:rPr lang="uk-UA" sz="2000" dirty="0" err="1" smtClean="0"/>
              <a:t>мальні</a:t>
            </a:r>
            <a:r>
              <a:rPr lang="uk-UA" sz="2000" dirty="0" smtClean="0"/>
              <a:t> параметри.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Самі параметри називаються </a:t>
            </a:r>
            <a:r>
              <a:rPr lang="uk-UA" sz="2000" b="1" dirty="0" err="1" smtClean="0"/>
              <a:t>зв</a:t>
            </a:r>
            <a:r>
              <a:rPr lang="en-US" sz="2000" b="1" dirty="0" smtClean="0"/>
              <a:t>’</a:t>
            </a:r>
            <a:r>
              <a:rPr lang="uk-UA" sz="2000" b="1" dirty="0" err="1" smtClean="0"/>
              <a:t>язаними</a:t>
            </a:r>
            <a:r>
              <a:rPr lang="uk-UA" sz="2000" b="1" dirty="0" smtClean="0"/>
              <a:t> змінними.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Множина виразів</a:t>
            </a:r>
            <a:r>
              <a:rPr lang="uk-UA" sz="2000" dirty="0"/>
              <a:t>, для яких </a:t>
            </a:r>
            <a:r>
              <a:rPr lang="uk-UA" sz="2000" dirty="0" smtClean="0"/>
              <a:t>зв'язування визначає </a:t>
            </a:r>
            <a:r>
              <a:rPr lang="uk-UA" sz="2000" dirty="0"/>
              <a:t>ім'я, називається </a:t>
            </a:r>
            <a:r>
              <a:rPr lang="uk-UA" sz="2000" b="1" dirty="0"/>
              <a:t>областю дії (</a:t>
            </a:r>
            <a:r>
              <a:rPr lang="en-US" sz="2000" b="1" dirty="0"/>
              <a:t>scope) </a:t>
            </a:r>
            <a:r>
              <a:rPr lang="uk-UA" sz="2000" b="1" dirty="0"/>
              <a:t>цього імені</a:t>
            </a:r>
            <a:r>
              <a:rPr lang="uk-UA" sz="2000" dirty="0"/>
              <a:t>. </a:t>
            </a:r>
            <a:endParaRPr lang="uk-UA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У визначенні процедури </a:t>
            </a:r>
            <a:r>
              <a:rPr lang="uk-UA" sz="2000" dirty="0"/>
              <a:t>зв'язані змінні, оголошені як формальні параметри </a:t>
            </a:r>
            <a:r>
              <a:rPr lang="uk-UA" sz="2000" dirty="0" smtClean="0"/>
              <a:t>процедури, мають </a:t>
            </a:r>
            <a:r>
              <a:rPr lang="uk-UA" sz="2000" dirty="0"/>
              <a:t>своєї областю дії </a:t>
            </a:r>
            <a:r>
              <a:rPr lang="uk-UA" sz="2000" b="1" dirty="0"/>
              <a:t>тіло процедури </a:t>
            </a:r>
            <a:endParaRPr lang="uk-UA" sz="2000" b="1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Якщо змінна </a:t>
            </a:r>
            <a:r>
              <a:rPr lang="uk-UA" sz="2000" dirty="0"/>
              <a:t>не </a:t>
            </a:r>
            <a:r>
              <a:rPr lang="uk-UA" sz="2000" dirty="0" err="1" smtClean="0"/>
              <a:t>зв</a:t>
            </a:r>
            <a:r>
              <a:rPr lang="en-US" sz="2000" dirty="0" smtClean="0"/>
              <a:t>’</a:t>
            </a:r>
            <a:r>
              <a:rPr lang="uk-UA" sz="2000" dirty="0" err="1" smtClean="0"/>
              <a:t>язана</a:t>
            </a:r>
            <a:r>
              <a:rPr lang="uk-UA" sz="2000" dirty="0" smtClean="0"/>
              <a:t>, то в</a:t>
            </a:r>
            <a:r>
              <a:rPr lang="ru-RU" sz="2000" dirty="0" smtClean="0"/>
              <a:t>она </a:t>
            </a:r>
            <a:r>
              <a:rPr lang="ru-RU" sz="2000" b="1" dirty="0" err="1" smtClean="0"/>
              <a:t>вільна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free</a:t>
            </a:r>
            <a:r>
              <a:rPr lang="ru-RU" sz="2000" dirty="0"/>
              <a:t>).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4685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Лінійні рекурсія і ітерація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9549" y="933450"/>
            <a:ext cx="89344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Розглянемо </a:t>
            </a:r>
            <a:r>
              <a:rPr lang="uk-UA" sz="2000" dirty="0"/>
              <a:t>функцію факторіал, яка визначається рівнянням</a:t>
            </a:r>
          </a:p>
          <a:p>
            <a:pPr algn="ctr"/>
            <a:r>
              <a:rPr lang="en-US" sz="2000" b="1" dirty="0"/>
              <a:t>n! = N · (n - 1) · (n - 2) · · 3 · 2 · 1</a:t>
            </a:r>
          </a:p>
          <a:p>
            <a:r>
              <a:rPr lang="uk-UA" sz="2000" dirty="0"/>
              <a:t>Існує безліч способів обчислювати факторіали. Один з них полягає в тому, </a:t>
            </a:r>
            <a:r>
              <a:rPr lang="uk-UA" sz="2000" dirty="0" smtClean="0"/>
              <a:t>що </a:t>
            </a:r>
            <a:r>
              <a:rPr lang="en-US" sz="2000" dirty="0"/>
              <a:t>n! </a:t>
            </a:r>
            <a:r>
              <a:rPr lang="uk-UA" sz="2000" dirty="0"/>
              <a:t>для будь-якого </a:t>
            </a:r>
            <a:r>
              <a:rPr lang="uk-UA" sz="2000" dirty="0" err="1" smtClean="0"/>
              <a:t>додатнього</a:t>
            </a:r>
            <a:r>
              <a:rPr lang="uk-UA" sz="2000" dirty="0" smtClean="0"/>
              <a:t> цілого </a:t>
            </a:r>
            <a:r>
              <a:rPr lang="uk-UA" sz="2000" dirty="0"/>
              <a:t>числа </a:t>
            </a:r>
            <a:r>
              <a:rPr lang="en-US" sz="2000" dirty="0"/>
              <a:t>n </a:t>
            </a:r>
            <a:r>
              <a:rPr lang="uk-UA" sz="2000" dirty="0"/>
              <a:t>дорівнює </a:t>
            </a:r>
            <a:r>
              <a:rPr lang="en-US" sz="2000" dirty="0"/>
              <a:t>n, </a:t>
            </a:r>
            <a:r>
              <a:rPr lang="uk-UA" sz="2000" dirty="0"/>
              <a:t>помноженому</a:t>
            </a:r>
          </a:p>
          <a:p>
            <a:r>
              <a:rPr lang="uk-UA" sz="2000" dirty="0"/>
              <a:t>на (</a:t>
            </a:r>
            <a:r>
              <a:rPr lang="en-US" sz="2000" dirty="0"/>
              <a:t>n - 1) !:</a:t>
            </a:r>
          </a:p>
          <a:p>
            <a:pPr algn="ctr"/>
            <a:r>
              <a:rPr lang="en-US" sz="2000" b="1" dirty="0"/>
              <a:t>n! = N · [(n - 1) · (n - 2) · · 3 · 2 · 1] = n · (n - 1)!</a:t>
            </a:r>
          </a:p>
          <a:p>
            <a:r>
              <a:rPr lang="uk-UA" sz="2000" dirty="0"/>
              <a:t>Таким чином, </a:t>
            </a:r>
            <a:r>
              <a:rPr lang="uk-UA" sz="2000" dirty="0" smtClean="0"/>
              <a:t>можна </a:t>
            </a:r>
            <a:r>
              <a:rPr lang="uk-UA" sz="2000" dirty="0"/>
              <a:t>обчислити </a:t>
            </a:r>
            <a:r>
              <a:rPr lang="en-US" sz="2000" dirty="0"/>
              <a:t>n !, </a:t>
            </a:r>
            <a:r>
              <a:rPr lang="uk-UA" sz="2000" dirty="0"/>
              <a:t>обчисливши спочатку (</a:t>
            </a:r>
            <a:r>
              <a:rPr lang="en-US" sz="2000" dirty="0"/>
              <a:t>n - 1) !, </a:t>
            </a:r>
            <a:r>
              <a:rPr lang="uk-UA" sz="2000" dirty="0"/>
              <a:t>а потім </a:t>
            </a:r>
            <a:r>
              <a:rPr lang="uk-UA" sz="2000" dirty="0" smtClean="0"/>
              <a:t>помноживши його </a:t>
            </a:r>
            <a:r>
              <a:rPr lang="uk-UA" sz="2000" dirty="0"/>
              <a:t>на </a:t>
            </a:r>
            <a:r>
              <a:rPr lang="en-US" sz="2000" dirty="0"/>
              <a:t>n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додати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умову</a:t>
            </a:r>
            <a:r>
              <a:rPr lang="ru-RU" sz="2000" dirty="0" smtClean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b="1" dirty="0"/>
              <a:t>1! </a:t>
            </a:r>
            <a:r>
              <a:rPr lang="ru-RU" sz="2000" b="1" dirty="0" err="1"/>
              <a:t>дорівнює</a:t>
            </a:r>
            <a:r>
              <a:rPr lang="ru-RU" sz="2000" b="1" dirty="0"/>
              <a:t> 1,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записати</a:t>
            </a:r>
            <a:r>
              <a:rPr lang="ru-RU" sz="2000" dirty="0" smtClean="0"/>
              <a:t> </a:t>
            </a:r>
            <a:r>
              <a:rPr lang="ru-RU" sz="2000" dirty="0"/>
              <a:t>процедуру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00250" y="4390936"/>
            <a:ext cx="45720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n 1)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1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n (factorial (- n 1)))))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91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Лінійно</a:t>
            </a:r>
            <a:r>
              <a:rPr lang="ru-RU" sz="3200" b="1" dirty="0"/>
              <a:t> </a:t>
            </a:r>
            <a:r>
              <a:rPr lang="ru-RU" sz="3200" b="1" dirty="0" err="1"/>
              <a:t>рекурсивний</a:t>
            </a:r>
            <a:r>
              <a:rPr lang="ru-RU" sz="3200" b="1" dirty="0"/>
              <a:t> </a:t>
            </a:r>
            <a:r>
              <a:rPr lang="ru-RU" sz="3200" b="1" dirty="0" err="1"/>
              <a:t>процес</a:t>
            </a:r>
            <a:r>
              <a:rPr lang="ru-RU" sz="3200" b="1" dirty="0"/>
              <a:t> </a:t>
            </a:r>
            <a:r>
              <a:rPr lang="ru-RU" sz="3200" b="1" dirty="0" err="1" smtClean="0"/>
              <a:t>обчислень</a:t>
            </a:r>
            <a:endParaRPr lang="uk-UA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8599" y="1135946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err="1"/>
              <a:t>Підставкова</a:t>
            </a:r>
            <a:r>
              <a:rPr lang="uk-UA" sz="2000" dirty="0"/>
              <a:t> модель показує спочатку серію </a:t>
            </a:r>
            <a:r>
              <a:rPr lang="uk-UA" sz="2000" b="1" dirty="0"/>
              <a:t>розширень</a:t>
            </a:r>
            <a:r>
              <a:rPr lang="uk-UA" sz="2000" dirty="0"/>
              <a:t>, а потім </a:t>
            </a:r>
            <a:r>
              <a:rPr lang="uk-UA" sz="2000" b="1" dirty="0" smtClean="0"/>
              <a:t>стиснення</a:t>
            </a:r>
            <a:r>
              <a:rPr lang="uk-UA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 </a:t>
            </a:r>
            <a:r>
              <a:rPr lang="uk-UA" sz="2000" dirty="0"/>
              <a:t>Розширення відбувається </a:t>
            </a:r>
            <a:r>
              <a:rPr lang="uk-UA" sz="2000" dirty="0" smtClean="0"/>
              <a:t>по мірі </a:t>
            </a:r>
            <a:r>
              <a:rPr lang="uk-UA" sz="2000" dirty="0"/>
              <a:t>того, як процес будує ланцюжок відкладених операцій (</a:t>
            </a:r>
            <a:r>
              <a:rPr lang="en-US" sz="2000" dirty="0"/>
              <a:t>deferred operations), </a:t>
            </a:r>
            <a:r>
              <a:rPr lang="uk-UA" sz="2000" dirty="0"/>
              <a:t>в даному випадку ланцюжок </a:t>
            </a:r>
            <a:r>
              <a:rPr lang="uk-UA" sz="2000" dirty="0" smtClean="0"/>
              <a:t>множень.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Стиснення </a:t>
            </a:r>
            <a:r>
              <a:rPr lang="uk-UA" sz="2000" dirty="0"/>
              <a:t>відбувається тоді, коли виконуються ці відкладені операції.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тип процесу, який характеризується ланцюжком відкладених операцій, називається </a:t>
            </a:r>
            <a:r>
              <a:rPr lang="uk-UA" sz="2000" b="1" dirty="0">
                <a:solidFill>
                  <a:srgbClr val="0000CC"/>
                </a:solidFill>
              </a:rPr>
              <a:t>рекурсивним процесом (</a:t>
            </a:r>
            <a:r>
              <a:rPr lang="en-US" sz="2000" b="1" dirty="0">
                <a:solidFill>
                  <a:srgbClr val="0000CC"/>
                </a:solidFill>
              </a:rPr>
              <a:t>recursive process).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Виконання </a:t>
            </a:r>
            <a:r>
              <a:rPr lang="uk-UA" sz="2000" dirty="0"/>
              <a:t>цього процесу вимагає, щоб інтерпретатор запам'ятовував, які операції він повинен виконати згодом.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При </a:t>
            </a:r>
            <a:r>
              <a:rPr lang="uk-UA" sz="2000" dirty="0"/>
              <a:t>обчисленні </a:t>
            </a:r>
            <a:r>
              <a:rPr lang="en-US" sz="2000" dirty="0"/>
              <a:t>n! </a:t>
            </a:r>
            <a:r>
              <a:rPr lang="uk-UA" sz="2000" dirty="0"/>
              <a:t>довжина ланцюжка відкладених </a:t>
            </a:r>
            <a:r>
              <a:rPr lang="uk-UA" sz="2000" dirty="0" smtClean="0"/>
              <a:t>множень, а отже</a:t>
            </a:r>
            <a:r>
              <a:rPr lang="uk-UA" sz="2000" dirty="0"/>
              <a:t>, і обсяг </a:t>
            </a:r>
            <a:r>
              <a:rPr lang="uk-UA" sz="2000" dirty="0" smtClean="0"/>
              <a:t>даних, яких потрібно </a:t>
            </a:r>
            <a:r>
              <a:rPr lang="uk-UA" sz="2000" dirty="0"/>
              <a:t>зберегти, зростає лінійно з ростом </a:t>
            </a:r>
            <a:r>
              <a:rPr lang="en-US" sz="2000" dirty="0"/>
              <a:t>n (</a:t>
            </a:r>
            <a:r>
              <a:rPr lang="uk-UA" sz="2000" dirty="0"/>
              <a:t>пропорційний </a:t>
            </a:r>
            <a:r>
              <a:rPr lang="en-US" sz="2000" dirty="0"/>
              <a:t>n), </a:t>
            </a:r>
            <a:r>
              <a:rPr lang="uk-UA" sz="2000" dirty="0"/>
              <a:t>як і число кроків.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процес називається </a:t>
            </a:r>
            <a:r>
              <a:rPr lang="uk-UA" sz="2000" b="1" dirty="0">
                <a:solidFill>
                  <a:srgbClr val="0000CC"/>
                </a:solidFill>
              </a:rPr>
              <a:t>лінійно рекурсивним процесом (</a:t>
            </a:r>
            <a:r>
              <a:rPr lang="en-US" sz="2000" b="1" dirty="0">
                <a:solidFill>
                  <a:srgbClr val="0000CC"/>
                </a:solidFill>
              </a:rPr>
              <a:t>linear recursive process).</a:t>
            </a:r>
            <a:endParaRPr lang="uk-UA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1" y="933450"/>
            <a:ext cx="8351889" cy="470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Лінійно</a:t>
            </a:r>
            <a:r>
              <a:rPr lang="ru-RU" sz="3200" b="1" dirty="0"/>
              <a:t> </a:t>
            </a:r>
            <a:r>
              <a:rPr lang="ru-RU" sz="3200" b="1" dirty="0" err="1"/>
              <a:t>рекурсивний</a:t>
            </a:r>
            <a:r>
              <a:rPr lang="ru-RU" sz="3200" b="1" dirty="0"/>
              <a:t> </a:t>
            </a:r>
            <a:r>
              <a:rPr lang="ru-RU" sz="3200" b="1" dirty="0" err="1"/>
              <a:t>процес</a:t>
            </a:r>
            <a:r>
              <a:rPr lang="ru-RU" sz="3200" b="1" dirty="0"/>
              <a:t> для </a:t>
            </a:r>
            <a:r>
              <a:rPr lang="ru-RU" sz="3200" b="1" dirty="0" err="1"/>
              <a:t>обчислення</a:t>
            </a:r>
            <a:r>
              <a:rPr lang="ru-RU" sz="3200" b="1" dirty="0"/>
              <a:t> </a:t>
            </a:r>
            <a:r>
              <a:rPr lang="ru-RU" sz="3200" b="1" dirty="0" smtClean="0"/>
              <a:t>6!</a:t>
            </a:r>
            <a:endParaRPr lang="uk-UA" sz="3200" b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57200" y="3287164"/>
            <a:ext cx="7734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6790" y="4648200"/>
            <a:ext cx="196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Процес стиснення</a:t>
            </a:r>
          </a:p>
          <a:p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6224808" y="933450"/>
            <a:ext cx="2242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Процес розширення </a:t>
            </a:r>
          </a:p>
          <a:p>
            <a:r>
              <a:rPr lang="uk-UA" dirty="0" smtClean="0"/>
              <a:t>(занурення)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773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971550"/>
            <a:ext cx="8801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Можна  </a:t>
            </a:r>
            <a:r>
              <a:rPr lang="uk-UA" sz="2000" dirty="0"/>
              <a:t>описати це </a:t>
            </a:r>
            <a:r>
              <a:rPr lang="uk-UA" sz="2000" dirty="0" smtClean="0"/>
              <a:t>обчислення через лічильник </a:t>
            </a:r>
            <a:r>
              <a:rPr lang="uk-UA" sz="2000" dirty="0"/>
              <a:t>і </a:t>
            </a:r>
            <a:r>
              <a:rPr lang="uk-UA" sz="2000" dirty="0" smtClean="0"/>
              <a:t> добуток, які  </a:t>
            </a:r>
            <a:r>
              <a:rPr lang="uk-UA" sz="2000" dirty="0"/>
              <a:t>з кожним кроком одночасно змінюються згідно з </a:t>
            </a:r>
            <a:r>
              <a:rPr lang="uk-UA" sz="2000" dirty="0" smtClean="0"/>
              <a:t>правилом:</a:t>
            </a:r>
            <a:endParaRPr lang="uk-UA" sz="2000" dirty="0"/>
          </a:p>
          <a:p>
            <a:pPr algn="ctr"/>
            <a:r>
              <a:rPr lang="uk-UA" sz="2000" b="1" dirty="0" smtClean="0">
                <a:solidFill>
                  <a:srgbClr val="0000CC"/>
                </a:solidFill>
              </a:rPr>
              <a:t>добуток = </a:t>
            </a:r>
            <a:r>
              <a:rPr lang="uk-UA" sz="2000" b="1" dirty="0">
                <a:solidFill>
                  <a:srgbClr val="0000CC"/>
                </a:solidFill>
              </a:rPr>
              <a:t>лічильник · </a:t>
            </a:r>
            <a:r>
              <a:rPr lang="uk-UA" sz="2000" b="1" dirty="0" smtClean="0">
                <a:solidFill>
                  <a:srgbClr val="0000CC"/>
                </a:solidFill>
              </a:rPr>
              <a:t>добуток</a:t>
            </a:r>
            <a:endParaRPr lang="uk-UA" sz="2000" b="1" dirty="0">
              <a:solidFill>
                <a:srgbClr val="0000CC"/>
              </a:solidFill>
            </a:endParaRP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лічильник = </a:t>
            </a:r>
            <a:r>
              <a:rPr lang="uk-UA" sz="2000" b="1" dirty="0" err="1">
                <a:solidFill>
                  <a:srgbClr val="0000CC"/>
                </a:solidFill>
              </a:rPr>
              <a:t>лічильник</a:t>
            </a:r>
            <a:r>
              <a:rPr lang="uk-UA" sz="2000" b="1" dirty="0">
                <a:solidFill>
                  <a:srgbClr val="0000CC"/>
                </a:solidFill>
              </a:rPr>
              <a:t> + 1</a:t>
            </a:r>
          </a:p>
          <a:p>
            <a:r>
              <a:rPr lang="uk-UA" sz="2000" dirty="0"/>
              <a:t>і додавши умова, що </a:t>
            </a:r>
            <a:endParaRPr lang="uk-UA" sz="2000" dirty="0" smtClean="0"/>
          </a:p>
          <a:p>
            <a:r>
              <a:rPr lang="en-US" sz="2000" b="1" dirty="0" smtClean="0">
                <a:solidFill>
                  <a:srgbClr val="0000CC"/>
                </a:solidFill>
              </a:rPr>
              <a:t>n</a:t>
            </a:r>
            <a:r>
              <a:rPr lang="en-US" sz="2000" b="1" dirty="0">
                <a:solidFill>
                  <a:srgbClr val="0000CC"/>
                </a:solidFill>
              </a:rPr>
              <a:t>! - </a:t>
            </a:r>
            <a:r>
              <a:rPr lang="uk-UA" sz="2000" b="1" dirty="0">
                <a:solidFill>
                  <a:srgbClr val="0000CC"/>
                </a:solidFill>
              </a:rPr>
              <a:t>це значення </a:t>
            </a:r>
            <a:r>
              <a:rPr lang="uk-UA" sz="2000" b="1" dirty="0" smtClean="0">
                <a:solidFill>
                  <a:srgbClr val="0000CC"/>
                </a:solidFill>
              </a:rPr>
              <a:t>добутку в </a:t>
            </a:r>
            <a:r>
              <a:rPr lang="uk-UA" sz="2000" b="1" dirty="0">
                <a:solidFill>
                  <a:srgbClr val="0000CC"/>
                </a:solidFill>
              </a:rPr>
              <a:t>той момент, коли лічильник стає більше, ніж </a:t>
            </a:r>
            <a:r>
              <a:rPr lang="en-US" sz="2000" b="1" dirty="0">
                <a:solidFill>
                  <a:srgbClr val="0000CC"/>
                </a:solidFill>
              </a:rPr>
              <a:t>n.</a:t>
            </a:r>
          </a:p>
          <a:p>
            <a:r>
              <a:rPr lang="uk-UA" sz="2000" dirty="0" smtClean="0"/>
              <a:t>Можна записати  </a:t>
            </a:r>
            <a:r>
              <a:rPr lang="uk-UA" sz="2000" dirty="0"/>
              <a:t>процедуру обчислення </a:t>
            </a:r>
            <a:r>
              <a:rPr lang="uk-UA" sz="2000" dirty="0" smtClean="0"/>
              <a:t>факторіала так: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/>
              <a:t>Лінійні рекурсія і ітерація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19300" y="3402062"/>
            <a:ext cx="601980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(factorial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(fact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err="1" smtClean="0">
                <a:solidFill>
                  <a:srgbClr val="0000CC"/>
                </a:solidFill>
              </a:rPr>
              <a:t>iter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1 1 n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 smtClean="0">
                <a:solidFill>
                  <a:srgbClr val="0000CC"/>
                </a:solidFill>
              </a:rPr>
              <a:t>fact</a:t>
            </a:r>
            <a:r>
              <a:rPr lang="uk-UA" sz="2000" b="1" dirty="0" smtClean="0">
                <a:solidFill>
                  <a:srgbClr val="0000CC"/>
                </a:solidFill>
              </a:rPr>
              <a:t>_</a:t>
            </a:r>
            <a:r>
              <a:rPr lang="en-US" sz="2000" b="1" dirty="0" err="1" smtClean="0">
                <a:solidFill>
                  <a:srgbClr val="0000CC"/>
                </a:solidFill>
              </a:rPr>
              <a:t>iter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product counter </a:t>
            </a:r>
            <a:r>
              <a:rPr lang="en-US" sz="2000" dirty="0" smtClean="0">
                <a:solidFill>
                  <a:srgbClr val="0000CC"/>
                </a:solidFill>
              </a:rPr>
              <a:t>max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smtClean="0">
                <a:solidFill>
                  <a:srgbClr val="0000CC"/>
                </a:solidFill>
              </a:rPr>
              <a:t>count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(&gt; counter </a:t>
            </a:r>
            <a:r>
              <a:rPr lang="en-US" sz="2000" dirty="0" smtClean="0">
                <a:solidFill>
                  <a:srgbClr val="0000CC"/>
                </a:solidFill>
              </a:rPr>
              <a:t>max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smtClean="0">
                <a:solidFill>
                  <a:srgbClr val="0000CC"/>
                </a:solidFill>
              </a:rPr>
              <a:t>count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product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 smtClean="0">
                <a:solidFill>
                  <a:srgbClr val="0000CC"/>
                </a:solidFill>
              </a:rPr>
              <a:t>fact</a:t>
            </a:r>
            <a:r>
              <a:rPr lang="uk-UA" sz="2000" b="1" dirty="0" smtClean="0">
                <a:solidFill>
                  <a:srgbClr val="0000CC"/>
                </a:solidFill>
              </a:rPr>
              <a:t>_</a:t>
            </a:r>
            <a:r>
              <a:rPr lang="en-US" sz="2000" b="1" dirty="0" err="1" smtClean="0">
                <a:solidFill>
                  <a:srgbClr val="0000CC"/>
                </a:solidFill>
              </a:rPr>
              <a:t>iter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(* counter product)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counter 1)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max</a:t>
            </a:r>
            <a:r>
              <a:rPr lang="uk-UA" sz="2000" dirty="0" smtClean="0">
                <a:solidFill>
                  <a:srgbClr val="0000CC"/>
                </a:solidFill>
              </a:rPr>
              <a:t>_</a:t>
            </a:r>
            <a:r>
              <a:rPr lang="en-US" sz="2000" dirty="0" smtClean="0">
                <a:solidFill>
                  <a:srgbClr val="0000CC"/>
                </a:solidFill>
              </a:rPr>
              <a:t>count</a:t>
            </a:r>
            <a:r>
              <a:rPr lang="en-US" sz="2000" dirty="0">
                <a:solidFill>
                  <a:srgbClr val="0000CC"/>
                </a:solidFill>
              </a:rPr>
              <a:t>)))</a:t>
            </a:r>
            <a:endParaRPr lang="uk-UA" sz="2000" dirty="0">
              <a:solidFill>
                <a:srgbClr val="0000CC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463290" y="3977640"/>
            <a:ext cx="674370" cy="400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636645" y="4000500"/>
            <a:ext cx="1428750" cy="434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863340" y="3977640"/>
            <a:ext cx="2320290" cy="48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1108144"/>
            <a:ext cx="8610600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Цей процес не росте і не стискається. </a:t>
            </a:r>
            <a:endParaRPr lang="uk-UA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На </a:t>
            </a:r>
            <a:r>
              <a:rPr lang="uk-UA" sz="2000" dirty="0"/>
              <a:t>кожному кроці при будь-якому </a:t>
            </a:r>
            <a:r>
              <a:rPr lang="uk-UA" sz="2000" dirty="0" smtClean="0"/>
              <a:t>значенні </a:t>
            </a:r>
            <a:r>
              <a:rPr lang="en-US" sz="2000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 </a:t>
            </a:r>
            <a:r>
              <a:rPr lang="uk-UA" sz="2000" dirty="0"/>
              <a:t>необхідно пам'ятати лише поточні значення змінних </a:t>
            </a:r>
            <a:r>
              <a:rPr lang="en-US" sz="2000" dirty="0">
                <a:solidFill>
                  <a:srgbClr val="0000CC"/>
                </a:solidFill>
              </a:rPr>
              <a:t>product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00CC"/>
                </a:solidFill>
              </a:rPr>
              <a:t>counter </a:t>
            </a:r>
            <a:r>
              <a:rPr lang="uk-UA" sz="2000" dirty="0" smtClean="0"/>
              <a:t>І </a:t>
            </a:r>
            <a:r>
              <a:rPr lang="en-US" sz="2000" dirty="0" err="1" smtClean="0">
                <a:solidFill>
                  <a:srgbClr val="0000CC"/>
                </a:solidFill>
              </a:rPr>
              <a:t>max_count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процес називається </a:t>
            </a:r>
            <a:r>
              <a:rPr lang="uk-UA" sz="2000" b="1" dirty="0">
                <a:solidFill>
                  <a:srgbClr val="0000CC"/>
                </a:solidFill>
              </a:rPr>
              <a:t>ітеративним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/>
              <a:t>(</a:t>
            </a:r>
            <a:r>
              <a:rPr lang="en-US" sz="2000" dirty="0"/>
              <a:t>iterative process).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У загальному випадку, ітеративний процес - це такий процес, стан якого можна описати кінцевим числом змінних стану (</a:t>
            </a:r>
            <a:r>
              <a:rPr lang="en-US" sz="2000" dirty="0"/>
              <a:t>state variables) </a:t>
            </a:r>
            <a:r>
              <a:rPr lang="uk-UA" sz="2000" dirty="0"/>
              <a:t>плюс заздалегідь </a:t>
            </a:r>
            <a:r>
              <a:rPr lang="uk-UA" sz="2000" dirty="0" smtClean="0"/>
              <a:t>задани</a:t>
            </a:r>
            <a:r>
              <a:rPr lang="uk-UA" sz="2000" dirty="0"/>
              <a:t>м</a:t>
            </a:r>
            <a:r>
              <a:rPr lang="uk-UA" sz="2000" dirty="0" smtClean="0"/>
              <a:t> правилом, </a:t>
            </a:r>
            <a:r>
              <a:rPr lang="uk-UA" sz="2000" dirty="0"/>
              <a:t>що визначає, як ці змінні стану змінюються від кроку до кроку, і плюс (можливо) тест на завершення, який визначає умови, </a:t>
            </a:r>
            <a:r>
              <a:rPr lang="uk-UA" sz="2000" dirty="0" smtClean="0"/>
              <a:t>за яких процес </a:t>
            </a:r>
            <a:r>
              <a:rPr lang="uk-UA" sz="2000" dirty="0"/>
              <a:t>повинен закінчити роботу.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/>
              <a:t> При обчисленні </a:t>
            </a:r>
            <a:r>
              <a:rPr lang="en-US" sz="2000" dirty="0">
                <a:solidFill>
                  <a:srgbClr val="0000CC"/>
                </a:solidFill>
              </a:rPr>
              <a:t>n! </a:t>
            </a:r>
            <a:r>
              <a:rPr lang="uk-UA" sz="2000" dirty="0"/>
              <a:t>число кроків лінійно зростає з ростом </a:t>
            </a:r>
            <a:r>
              <a:rPr lang="en-US" sz="2000" dirty="0">
                <a:solidFill>
                  <a:srgbClr val="0000CC"/>
                </a:solidFill>
              </a:rPr>
              <a:t>n</a:t>
            </a:r>
            <a:r>
              <a:rPr lang="en-US" sz="2000" dirty="0"/>
              <a:t>. </a:t>
            </a:r>
            <a:endParaRPr lang="uk-UA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Такий </a:t>
            </a:r>
            <a:r>
              <a:rPr lang="uk-UA" sz="2000" dirty="0"/>
              <a:t>процес називається </a:t>
            </a:r>
            <a:r>
              <a:rPr lang="uk-UA" sz="2000" b="1" dirty="0">
                <a:solidFill>
                  <a:srgbClr val="0000CC"/>
                </a:solidFill>
              </a:rPr>
              <a:t>лінійно ітеративним процесом (</a:t>
            </a:r>
            <a:r>
              <a:rPr lang="en-US" sz="2000" b="1" dirty="0">
                <a:solidFill>
                  <a:srgbClr val="0000CC"/>
                </a:solidFill>
              </a:rPr>
              <a:t>linear iterative process</a:t>
            </a:r>
            <a:r>
              <a:rPr lang="uk-UA" sz="2000" b="1" dirty="0" smtClean="0">
                <a:solidFill>
                  <a:srgbClr val="0000CC"/>
                </a:solidFill>
              </a:rPr>
              <a:t>).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Лінійно</a:t>
            </a:r>
            <a:r>
              <a:rPr lang="ru-RU" sz="3200" b="1" dirty="0"/>
              <a:t> </a:t>
            </a:r>
            <a:r>
              <a:rPr lang="ru-RU" sz="3200" b="1" dirty="0" err="1"/>
              <a:t>ітеративний</a:t>
            </a:r>
            <a:r>
              <a:rPr lang="ru-RU" sz="3200" b="1" dirty="0"/>
              <a:t> </a:t>
            </a:r>
            <a:r>
              <a:rPr lang="ru-RU" sz="3200" b="1" dirty="0" err="1"/>
              <a:t>процес</a:t>
            </a:r>
            <a:r>
              <a:rPr lang="ru-RU" sz="3200" b="1" dirty="0"/>
              <a:t> </a:t>
            </a:r>
            <a:r>
              <a:rPr lang="ru-RU" sz="3200" b="1" dirty="0" err="1" smtClean="0"/>
              <a:t>обчислень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4026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795052"/>
            <a:ext cx="4819650" cy="367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/>
              <a:t>Лінійно</a:t>
            </a:r>
            <a:r>
              <a:rPr lang="ru-RU" sz="3200" b="1" dirty="0"/>
              <a:t> </a:t>
            </a:r>
            <a:r>
              <a:rPr lang="ru-RU" sz="3200" b="1" dirty="0" err="1"/>
              <a:t>ітеративний</a:t>
            </a:r>
            <a:r>
              <a:rPr lang="ru-RU" sz="3200" b="1" dirty="0"/>
              <a:t> </a:t>
            </a:r>
            <a:r>
              <a:rPr lang="ru-RU" sz="3200" b="1" dirty="0" err="1"/>
              <a:t>процес</a:t>
            </a:r>
            <a:r>
              <a:rPr lang="ru-RU" sz="3200" b="1" dirty="0"/>
              <a:t> для </a:t>
            </a:r>
            <a:r>
              <a:rPr lang="ru-RU" sz="3200" b="1" dirty="0" err="1"/>
              <a:t>обчислення</a:t>
            </a:r>
            <a:r>
              <a:rPr lang="ru-RU" sz="3200" b="1" dirty="0"/>
              <a:t> 6!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418305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" y="1060704"/>
            <a:ext cx="871728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Назва мови </a:t>
            </a:r>
            <a:r>
              <a:rPr lang="uk-UA" sz="2000" b="1" dirty="0" smtClean="0"/>
              <a:t>ЛІСП</a:t>
            </a:r>
            <a:r>
              <a:rPr lang="uk-UA" sz="2000" dirty="0" smtClean="0"/>
              <a:t> походить від англійського «</a:t>
            </a:r>
            <a:r>
              <a:rPr lang="en-US" sz="2000" b="1" dirty="0" smtClean="0"/>
              <a:t>L</a:t>
            </a:r>
            <a:r>
              <a:rPr lang="uk-UA" sz="2000" b="1" dirty="0" smtClean="0"/>
              <a:t>і</a:t>
            </a:r>
            <a:r>
              <a:rPr lang="en-US" sz="2000" b="1" dirty="0" err="1" smtClean="0"/>
              <a:t>st</a:t>
            </a:r>
            <a:r>
              <a:rPr lang="en-US" sz="2000" b="1" dirty="0" smtClean="0"/>
              <a:t> </a:t>
            </a:r>
            <a:r>
              <a:rPr lang="en-US" sz="2000" b="1" dirty="0" smtClean="0"/>
              <a:t>Processing</a:t>
            </a:r>
            <a:r>
              <a:rPr lang="uk-UA" sz="2000" dirty="0" smtClean="0"/>
              <a:t>»</a:t>
            </a:r>
            <a:r>
              <a:rPr lang="en-US" sz="2000" dirty="0" smtClean="0"/>
              <a:t> (</a:t>
            </a:r>
            <a:r>
              <a:rPr lang="uk-UA" sz="2000" dirty="0" smtClean="0"/>
              <a:t>обробка списків</a:t>
            </a:r>
            <a:r>
              <a:rPr lang="en-US" sz="2000" dirty="0" smtClean="0"/>
              <a:t>)</a:t>
            </a:r>
            <a:r>
              <a:rPr lang="uk-UA" sz="2000" dirty="0" smtClean="0"/>
              <a:t>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Мова створена для символьної обробки задач диференціювання та інтегрування алгебричних виразів.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Мова створена   Джоном </a:t>
            </a:r>
            <a:r>
              <a:rPr lang="uk-UA" sz="2000" dirty="0" err="1" smtClean="0"/>
              <a:t>Маккарті</a:t>
            </a:r>
            <a:r>
              <a:rPr lang="uk-UA" sz="2000" dirty="0" smtClean="0"/>
              <a:t> у 1960 р.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smtClean="0"/>
              <a:t>Сьогодні ЛІСП представляє сім</a:t>
            </a:r>
            <a:r>
              <a:rPr lang="en-US" sz="2000" dirty="0" smtClean="0"/>
              <a:t>’</a:t>
            </a:r>
            <a:r>
              <a:rPr lang="uk-UA" sz="2000" dirty="0" smtClean="0"/>
              <a:t>ю діалектів, один з котрих </a:t>
            </a:r>
            <a:r>
              <a:rPr lang="en-US" sz="2000" b="1" dirty="0" smtClean="0"/>
              <a:t>SCHEME</a:t>
            </a:r>
            <a:r>
              <a:rPr lang="en-US" sz="2000" dirty="0" smtClean="0"/>
              <a:t>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uk-UA" sz="2000" dirty="0" err="1" smtClean="0"/>
              <a:t>Лісп</a:t>
            </a:r>
            <a:r>
              <a:rPr lang="uk-UA" sz="2000" dirty="0" smtClean="0"/>
              <a:t> має унікальну властивість розглядати </a:t>
            </a:r>
            <a:r>
              <a:rPr lang="uk-UA" sz="2000" b="1" dirty="0" smtClean="0">
                <a:solidFill>
                  <a:srgbClr val="0000CC"/>
                </a:solidFill>
              </a:rPr>
              <a:t>процедури як дані</a:t>
            </a:r>
            <a:r>
              <a:rPr lang="uk-UA" sz="2000" dirty="0" smtClean="0"/>
              <a:t>. Це робить його одною із самих зручних  мов для дослідження методів проектування програм, в яких не потрібна відмінність між пасивними даними та активними процесами їх обробки.</a:t>
            </a:r>
          </a:p>
          <a:p>
            <a:pPr>
              <a:spcAft>
                <a:spcPts val="600"/>
              </a:spcAft>
            </a:pPr>
            <a:r>
              <a:rPr lang="uk-UA" sz="2000" dirty="0" smtClean="0"/>
              <a:t>    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15889" y="0"/>
            <a:ext cx="3097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Історія </a:t>
            </a:r>
            <a:r>
              <a:rPr lang="en-US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Lisp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1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1000" y="1123950"/>
            <a:ext cx="85725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dirty="0"/>
              <a:t>Більшість реалізацій звичайних мов (включаючи Аду, Паскаль і Сі) побудовані так, що інтерпретація </a:t>
            </a:r>
            <a:r>
              <a:rPr lang="uk-UA" sz="2000" dirty="0" smtClean="0"/>
              <a:t>рекурсивної </a:t>
            </a:r>
            <a:r>
              <a:rPr lang="uk-UA" sz="2000" dirty="0"/>
              <a:t>процедури поглинає обсяг пам'яті, лінійно зростаючий пропорційно кількості викликів процедури, навіть якщо </a:t>
            </a:r>
            <a:r>
              <a:rPr lang="uk-UA" sz="2000" dirty="0" smtClean="0"/>
              <a:t>процес, що описаний, </a:t>
            </a:r>
            <a:r>
              <a:rPr lang="uk-UA" sz="2000" dirty="0" smtClean="0"/>
              <a:t>ітеративний. </a:t>
            </a:r>
            <a:endParaRPr lang="uk-UA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dirty="0" smtClean="0"/>
              <a:t>Як </a:t>
            </a:r>
            <a:r>
              <a:rPr lang="uk-UA" sz="2000" dirty="0"/>
              <a:t>наслідок, ці мови здатні описувати </a:t>
            </a:r>
            <a:r>
              <a:rPr lang="uk-UA" sz="2000" dirty="0" smtClean="0"/>
              <a:t>ітеративні процеси </a:t>
            </a:r>
            <a:r>
              <a:rPr lang="uk-UA" sz="2000" dirty="0"/>
              <a:t>тільки за допомогою спеціальних циклічних конструкцій на зразок </a:t>
            </a:r>
            <a:r>
              <a:rPr lang="en-US" sz="2000" b="1" dirty="0" smtClean="0"/>
              <a:t>do</a:t>
            </a:r>
            <a:r>
              <a:rPr lang="en-US" sz="2000" dirty="0" smtClean="0"/>
              <a:t>,</a:t>
            </a:r>
            <a:r>
              <a:rPr lang="uk-UA" sz="2000" dirty="0" smtClean="0"/>
              <a:t>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while</a:t>
            </a:r>
            <a:r>
              <a:rPr lang="en-US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dirty="0"/>
              <a:t>Реалізація </a:t>
            </a:r>
            <a:r>
              <a:rPr lang="en-US" sz="2000" dirty="0"/>
              <a:t>Scheme </a:t>
            </a:r>
            <a:r>
              <a:rPr lang="uk-UA" sz="2000" dirty="0"/>
              <a:t>вільна від цього недоліку. Вона буде виконувати ітеративний процес, використовуючи фіксований обсяг пам'яті, навіть якщо він описується рекурсивної процедурою. Така властивість реалізації мови називається </a:t>
            </a:r>
            <a:r>
              <a:rPr lang="uk-UA" sz="2000" b="1" dirty="0">
                <a:solidFill>
                  <a:srgbClr val="0000CC"/>
                </a:solidFill>
              </a:rPr>
              <a:t>підтримкою хвостовій рекурсії (</a:t>
            </a:r>
            <a:r>
              <a:rPr lang="en-US" sz="2000" b="1" dirty="0">
                <a:solidFill>
                  <a:srgbClr val="0000CC"/>
                </a:solidFill>
              </a:rPr>
              <a:t>tail recursion).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000" b="1" dirty="0" smtClean="0">
                <a:solidFill>
                  <a:srgbClr val="C00000"/>
                </a:solidFill>
              </a:rPr>
              <a:t>Якщо реалізація </a:t>
            </a:r>
            <a:r>
              <a:rPr lang="uk-UA" sz="2000" b="1" dirty="0">
                <a:solidFill>
                  <a:srgbClr val="C00000"/>
                </a:solidFill>
              </a:rPr>
              <a:t>мови підтримує хвостову рекурсію, то ітерацію можна виразити за допомогою звичайного механізму виклику функцій.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err="1" smtClean="0"/>
              <a:t>Особливості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реалізації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рекурсій</a:t>
            </a:r>
            <a:r>
              <a:rPr lang="ru-RU" sz="3200" b="1" dirty="0" smtClean="0"/>
              <a:t>	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30680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1113086"/>
            <a:ext cx="914399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/>
              <a:t>Підставкова</a:t>
            </a:r>
            <a:r>
              <a:rPr lang="ru-RU" sz="2000" dirty="0"/>
              <a:t> модель </a:t>
            </a:r>
            <a:r>
              <a:rPr lang="ru-RU" sz="2000" dirty="0" err="1"/>
              <a:t>показує</a:t>
            </a:r>
            <a:r>
              <a:rPr lang="ru-RU" sz="2000" dirty="0"/>
              <a:t> </a:t>
            </a:r>
            <a:r>
              <a:rPr lang="ru-RU" sz="2000" dirty="0" err="1"/>
              <a:t>спочатку</a:t>
            </a:r>
            <a:r>
              <a:rPr lang="ru-RU" sz="2000" dirty="0"/>
              <a:t> </a:t>
            </a:r>
            <a:r>
              <a:rPr lang="ru-RU" sz="2000" dirty="0" err="1"/>
              <a:t>серію</a:t>
            </a:r>
            <a:r>
              <a:rPr lang="ru-RU" sz="2000" dirty="0"/>
              <a:t> </a:t>
            </a:r>
            <a:r>
              <a:rPr lang="ru-RU" sz="2000" dirty="0" err="1" smtClean="0"/>
              <a:t>розширень</a:t>
            </a:r>
            <a:r>
              <a:rPr lang="ru-RU" sz="2000" dirty="0" smtClean="0"/>
              <a:t>, </a:t>
            </a:r>
            <a:r>
              <a:rPr lang="ru-RU" sz="2000" dirty="0"/>
              <a:t>а </a:t>
            </a:r>
            <a:r>
              <a:rPr lang="ru-RU" sz="2000" dirty="0" err="1"/>
              <a:t>потім</a:t>
            </a:r>
            <a:r>
              <a:rPr lang="ru-RU" sz="2000" dirty="0"/>
              <a:t> </a:t>
            </a:r>
            <a:r>
              <a:rPr lang="ru-RU" sz="2000" dirty="0" err="1" smtClean="0"/>
              <a:t>стиснення</a:t>
            </a:r>
            <a:r>
              <a:rPr lang="ru-RU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smtClean="0"/>
              <a:t> </a:t>
            </a:r>
            <a:r>
              <a:rPr lang="ru-RU" sz="2000" dirty="0" err="1"/>
              <a:t>Розширення</a:t>
            </a:r>
            <a:r>
              <a:rPr lang="ru-RU" sz="2000" dirty="0"/>
              <a:t> </a:t>
            </a:r>
            <a:r>
              <a:rPr lang="ru-RU" sz="2000" dirty="0" err="1"/>
              <a:t>відбувається</a:t>
            </a:r>
            <a:r>
              <a:rPr lang="ru-RU" sz="2000" dirty="0"/>
              <a:t> в </a:t>
            </a:r>
            <a:r>
              <a:rPr lang="ru-RU" sz="2000" dirty="0" err="1"/>
              <a:t>міру</a:t>
            </a:r>
            <a:r>
              <a:rPr lang="ru-RU" sz="2000" dirty="0"/>
              <a:t> того, як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будує</a:t>
            </a:r>
            <a:r>
              <a:rPr lang="ru-RU" sz="2000" dirty="0"/>
              <a:t> </a:t>
            </a:r>
            <a:r>
              <a:rPr lang="ru-RU" sz="2000" dirty="0" err="1"/>
              <a:t>ланцюжок</a:t>
            </a:r>
            <a:r>
              <a:rPr lang="ru-RU" sz="2000" dirty="0"/>
              <a:t> </a:t>
            </a:r>
            <a:r>
              <a:rPr lang="ru-RU" sz="2000" dirty="0" err="1"/>
              <a:t>відкладених</a:t>
            </a:r>
            <a:r>
              <a:rPr lang="ru-RU" sz="2000" dirty="0"/>
              <a:t> </a:t>
            </a:r>
            <a:r>
              <a:rPr lang="ru-RU" sz="2000" dirty="0" err="1"/>
              <a:t>операцій</a:t>
            </a:r>
            <a:r>
              <a:rPr lang="ru-RU" sz="2000" dirty="0"/>
              <a:t> (</a:t>
            </a:r>
            <a:r>
              <a:rPr lang="en-GB" sz="2000" dirty="0"/>
              <a:t>deferred operations), </a:t>
            </a:r>
            <a:r>
              <a:rPr lang="ru-RU" sz="2000" dirty="0"/>
              <a:t>в </a:t>
            </a:r>
            <a:r>
              <a:rPr lang="ru-RU" sz="2000" dirty="0" err="1"/>
              <a:t>даному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</a:t>
            </a:r>
            <a:r>
              <a:rPr lang="ru-RU" sz="2000" dirty="0" err="1"/>
              <a:t>ланцюжок</a:t>
            </a:r>
            <a:r>
              <a:rPr lang="ru-RU" sz="2000" dirty="0"/>
              <a:t> </a:t>
            </a:r>
            <a:r>
              <a:rPr lang="ru-RU" sz="2000" dirty="0" err="1" smtClean="0"/>
              <a:t>множень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Стиснення</a:t>
            </a:r>
            <a:r>
              <a:rPr lang="ru-RU" sz="2000" dirty="0" smtClean="0"/>
              <a:t> </a:t>
            </a:r>
            <a:r>
              <a:rPr lang="ru-RU" sz="2000" dirty="0" err="1"/>
              <a:t>відбувається</a:t>
            </a:r>
            <a:r>
              <a:rPr lang="ru-RU" sz="2000" dirty="0"/>
              <a:t> </a:t>
            </a:r>
            <a:r>
              <a:rPr lang="ru-RU" sz="2000" dirty="0" err="1"/>
              <a:t>тоді</a:t>
            </a:r>
            <a:r>
              <a:rPr lang="ru-RU" sz="2000" dirty="0"/>
              <a:t>, коли </a:t>
            </a:r>
            <a:r>
              <a:rPr lang="ru-RU" sz="2000" dirty="0" err="1"/>
              <a:t>виконуються</a:t>
            </a:r>
            <a:r>
              <a:rPr lang="ru-RU" sz="2000" dirty="0"/>
              <a:t> </a:t>
            </a:r>
            <a:r>
              <a:rPr lang="ru-RU" sz="2000" dirty="0" err="1"/>
              <a:t>ці</a:t>
            </a:r>
            <a:r>
              <a:rPr lang="ru-RU" sz="2000" dirty="0"/>
              <a:t> </a:t>
            </a:r>
            <a:r>
              <a:rPr lang="ru-RU" sz="2000" dirty="0" err="1"/>
              <a:t>відкладені</a:t>
            </a:r>
            <a:r>
              <a:rPr lang="ru-RU" sz="2000" dirty="0"/>
              <a:t> </a:t>
            </a:r>
            <a:r>
              <a:rPr lang="ru-RU" sz="2000" dirty="0" err="1"/>
              <a:t>операції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Такий</a:t>
            </a:r>
            <a:r>
              <a:rPr lang="ru-RU" sz="2000" dirty="0" smtClean="0"/>
              <a:t> </a:t>
            </a:r>
            <a:r>
              <a:rPr lang="ru-RU" sz="2000" dirty="0"/>
              <a:t>тип </a:t>
            </a:r>
            <a:r>
              <a:rPr lang="ru-RU" sz="2000" dirty="0" err="1"/>
              <a:t>процесу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характеризується</a:t>
            </a:r>
            <a:r>
              <a:rPr lang="ru-RU" sz="2000" dirty="0"/>
              <a:t> </a:t>
            </a:r>
            <a:r>
              <a:rPr lang="ru-RU" sz="2000" dirty="0" err="1"/>
              <a:t>ланцюжком</a:t>
            </a:r>
            <a:r>
              <a:rPr lang="ru-RU" sz="2000" dirty="0"/>
              <a:t> </a:t>
            </a:r>
            <a:r>
              <a:rPr lang="ru-RU" sz="2000" dirty="0" err="1"/>
              <a:t>відкладених</a:t>
            </a:r>
            <a:r>
              <a:rPr lang="ru-RU" sz="2000" dirty="0"/>
              <a:t> </a:t>
            </a:r>
            <a:r>
              <a:rPr lang="ru-RU" sz="2000" dirty="0" err="1"/>
              <a:t>операцій</a:t>
            </a:r>
            <a:r>
              <a:rPr lang="ru-RU" sz="2000" dirty="0"/>
              <a:t>, </a:t>
            </a:r>
            <a:r>
              <a:rPr lang="ru-RU" sz="2000" dirty="0" err="1"/>
              <a:t>називається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рекурсивним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процесом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(</a:t>
            </a:r>
            <a:r>
              <a:rPr lang="en-GB" sz="2000" dirty="0"/>
              <a:t>recursive process). </a:t>
            </a:r>
            <a:endParaRPr lang="uk-UA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Виконання</a:t>
            </a:r>
            <a:r>
              <a:rPr lang="ru-RU" sz="2000" dirty="0" smtClean="0"/>
              <a:t>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процесу</a:t>
            </a:r>
            <a:r>
              <a:rPr lang="ru-RU" sz="2000" dirty="0"/>
              <a:t> </a:t>
            </a:r>
            <a:r>
              <a:rPr lang="ru-RU" sz="2000" dirty="0" err="1"/>
              <a:t>вимагає</a:t>
            </a:r>
            <a:r>
              <a:rPr lang="ru-RU" sz="2000" dirty="0"/>
              <a:t>, </a:t>
            </a:r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інтерпретатор</a:t>
            </a:r>
            <a:r>
              <a:rPr lang="ru-RU" sz="2000" dirty="0"/>
              <a:t> </a:t>
            </a:r>
            <a:r>
              <a:rPr lang="ru-RU" sz="2000" dirty="0" err="1"/>
              <a:t>запам'ятовував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операції</a:t>
            </a:r>
            <a:r>
              <a:rPr lang="ru-RU" sz="2000" dirty="0"/>
              <a:t> </a:t>
            </a:r>
            <a:r>
              <a:rPr lang="ru-RU" sz="2000" dirty="0" err="1"/>
              <a:t>він</a:t>
            </a:r>
            <a:r>
              <a:rPr lang="ru-RU" sz="2000" dirty="0"/>
              <a:t> повинен </a:t>
            </a:r>
            <a:r>
              <a:rPr lang="ru-RU" sz="2000" dirty="0" err="1"/>
              <a:t>виконати</a:t>
            </a:r>
            <a:r>
              <a:rPr lang="ru-RU" sz="2000" dirty="0"/>
              <a:t> </a:t>
            </a:r>
            <a:r>
              <a:rPr lang="ru-RU" sz="2000" dirty="0" err="1"/>
              <a:t>згодом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smtClean="0"/>
              <a:t>При </a:t>
            </a:r>
            <a:r>
              <a:rPr lang="ru-RU" sz="2000" dirty="0" err="1"/>
              <a:t>обчисленні</a:t>
            </a:r>
            <a:r>
              <a:rPr lang="ru-RU" sz="2000" dirty="0"/>
              <a:t> </a:t>
            </a:r>
            <a:r>
              <a:rPr lang="en-GB" sz="2000" dirty="0">
                <a:solidFill>
                  <a:srgbClr val="0000CC"/>
                </a:solidFill>
              </a:rPr>
              <a:t>n! </a:t>
            </a:r>
            <a:r>
              <a:rPr lang="ru-RU" sz="2000" dirty="0" err="1"/>
              <a:t>довжина</a:t>
            </a:r>
            <a:r>
              <a:rPr lang="ru-RU" sz="2000" dirty="0"/>
              <a:t> </a:t>
            </a:r>
            <a:r>
              <a:rPr lang="ru-RU" sz="2000" dirty="0" err="1"/>
              <a:t>ланцюжка</a:t>
            </a:r>
            <a:r>
              <a:rPr lang="ru-RU" sz="2000" dirty="0"/>
              <a:t> </a:t>
            </a:r>
            <a:r>
              <a:rPr lang="ru-RU" sz="2000" dirty="0" err="1"/>
              <a:t>відкладених</a:t>
            </a:r>
            <a:r>
              <a:rPr lang="ru-RU" sz="2000" dirty="0"/>
              <a:t> умножений, а </a:t>
            </a:r>
            <a:r>
              <a:rPr lang="ru-RU" sz="2000" dirty="0" err="1"/>
              <a:t>отже</a:t>
            </a:r>
            <a:r>
              <a:rPr lang="ru-RU" sz="2000" dirty="0"/>
              <a:t>, і обсяг </a:t>
            </a:r>
            <a:r>
              <a:rPr lang="ru-RU" sz="2000" dirty="0" err="1"/>
              <a:t>інформації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потрібно</a:t>
            </a:r>
            <a:r>
              <a:rPr lang="ru-RU" sz="2000" dirty="0"/>
              <a:t>, </a:t>
            </a:r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зберегти</a:t>
            </a:r>
            <a:r>
              <a:rPr lang="ru-RU" sz="2000" dirty="0"/>
              <a:t>, </a:t>
            </a:r>
            <a:r>
              <a:rPr lang="ru-RU" sz="2000" b="1" dirty="0" err="1">
                <a:solidFill>
                  <a:srgbClr val="C00000"/>
                </a:solidFill>
              </a:rPr>
              <a:t>зростає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лінійно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з ростом </a:t>
            </a:r>
            <a:r>
              <a:rPr lang="en-GB" sz="2000" dirty="0" smtClean="0">
                <a:solidFill>
                  <a:srgbClr val="0000CC"/>
                </a:solidFill>
              </a:rPr>
              <a:t>n</a:t>
            </a:r>
            <a:r>
              <a:rPr lang="en-GB" sz="2000" dirty="0" smtClean="0"/>
              <a:t>, </a:t>
            </a:r>
            <a:r>
              <a:rPr lang="ru-RU" sz="2000" dirty="0"/>
              <a:t>як і число </a:t>
            </a:r>
            <a:r>
              <a:rPr lang="ru-RU" sz="2000" dirty="0" err="1"/>
              <a:t>кроків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Такий</a:t>
            </a:r>
            <a:r>
              <a:rPr lang="ru-RU" sz="2000" dirty="0" smtClean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називається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лінійно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рекурсивним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процесом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(</a:t>
            </a:r>
            <a:r>
              <a:rPr lang="en-GB" sz="2000" dirty="0"/>
              <a:t>linear recursive process).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1544" y="112514"/>
            <a:ext cx="3962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Рекурсивний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процес</a:t>
            </a:r>
            <a:r>
              <a:rPr lang="ru-RU" sz="3200" b="1" dirty="0" smtClean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760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50" y="1077367"/>
            <a:ext cx="8641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Процес</a:t>
            </a:r>
            <a:r>
              <a:rPr lang="ru-RU" sz="2000" dirty="0" smtClean="0"/>
              <a:t> </a:t>
            </a:r>
            <a:r>
              <a:rPr lang="ru-RU" sz="2000" dirty="0"/>
              <a:t>не росте і не </a:t>
            </a:r>
            <a:r>
              <a:rPr lang="ru-RU" sz="2000" dirty="0" err="1"/>
              <a:t>стискається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На </a:t>
            </a:r>
            <a:r>
              <a:rPr lang="ru-RU" sz="2000" dirty="0"/>
              <a:t>кожному </a:t>
            </a:r>
            <a:r>
              <a:rPr lang="ru-RU" sz="2000" dirty="0" err="1"/>
              <a:t>кроці</a:t>
            </a:r>
            <a:r>
              <a:rPr lang="ru-RU" sz="2000" dirty="0"/>
              <a:t> при будь-</a:t>
            </a:r>
            <a:r>
              <a:rPr lang="ru-RU" sz="2000" dirty="0" err="1"/>
              <a:t>якому</a:t>
            </a:r>
            <a:r>
              <a:rPr lang="ru-RU" sz="2000" dirty="0"/>
              <a:t> </a:t>
            </a:r>
            <a:r>
              <a:rPr lang="ru-RU" sz="2000" dirty="0" err="1"/>
              <a:t>значенні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n</a:t>
            </a:r>
            <a:r>
              <a:rPr lang="ru-RU" sz="2000" dirty="0"/>
              <a:t> </a:t>
            </a:r>
            <a:r>
              <a:rPr lang="ru-RU" sz="2000" dirty="0" err="1"/>
              <a:t>необхідно</a:t>
            </a:r>
            <a:r>
              <a:rPr lang="ru-RU" sz="2000" dirty="0"/>
              <a:t> </a:t>
            </a:r>
            <a:r>
              <a:rPr lang="ru-RU" sz="2000" dirty="0" err="1"/>
              <a:t>пам'ятати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/>
              <a:t>поточні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змінних</a:t>
            </a:r>
            <a:r>
              <a:rPr lang="ru-RU" sz="2000" dirty="0"/>
              <a:t> </a:t>
            </a:r>
            <a:r>
              <a:rPr lang="ru-RU" sz="2000" dirty="0" err="1">
                <a:solidFill>
                  <a:srgbClr val="0000CC"/>
                </a:solidFill>
              </a:rPr>
              <a:t>product</a:t>
            </a:r>
            <a:r>
              <a:rPr lang="ru-RU" sz="2000" dirty="0">
                <a:solidFill>
                  <a:srgbClr val="0000CC"/>
                </a:solidFill>
              </a:rPr>
              <a:t>, </a:t>
            </a:r>
            <a:r>
              <a:rPr lang="ru-RU" sz="2000" dirty="0" err="1">
                <a:solidFill>
                  <a:srgbClr val="0000CC"/>
                </a:solidFill>
              </a:rPr>
              <a:t>counter</a:t>
            </a:r>
            <a:r>
              <a:rPr lang="ru-RU" sz="2000" dirty="0">
                <a:solidFill>
                  <a:srgbClr val="0000CC"/>
                </a:solidFill>
              </a:rPr>
              <a:t> і </a:t>
            </a:r>
            <a:r>
              <a:rPr lang="ru-RU" sz="2000" dirty="0" err="1">
                <a:solidFill>
                  <a:srgbClr val="0000CC"/>
                </a:solidFill>
              </a:rPr>
              <a:t>max-count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err="1" smtClean="0"/>
              <a:t>Такий</a:t>
            </a:r>
            <a:r>
              <a:rPr lang="ru-RU" sz="2000" dirty="0" smtClean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 smtClean="0"/>
              <a:t>називається</a:t>
            </a:r>
            <a:r>
              <a:rPr lang="ru-RU" sz="2000" dirty="0" smtClean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ітеративним</a:t>
            </a:r>
            <a:r>
              <a:rPr lang="ru-RU" sz="2000" dirty="0"/>
              <a:t> (</a:t>
            </a:r>
            <a:r>
              <a:rPr lang="ru-RU" sz="2000" dirty="0" err="1"/>
              <a:t>iterative</a:t>
            </a:r>
            <a:r>
              <a:rPr lang="ru-RU" sz="2000" dirty="0"/>
              <a:t> </a:t>
            </a:r>
            <a:r>
              <a:rPr lang="ru-RU" sz="2000" dirty="0" err="1"/>
              <a:t>process</a:t>
            </a:r>
            <a:r>
              <a:rPr lang="ru-RU" sz="2000" dirty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21544" y="112514"/>
            <a:ext cx="3806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/>
              <a:t>Ітеративний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процес</a:t>
            </a:r>
            <a:r>
              <a:rPr lang="ru-RU" sz="3200" b="1" dirty="0" smtClean="0"/>
              <a:t> 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0060" y="2635240"/>
            <a:ext cx="82638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0000CC"/>
                </a:solidFill>
              </a:rPr>
              <a:t>Ітеративний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процес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такий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, стан </a:t>
            </a:r>
            <a:r>
              <a:rPr lang="ru-RU" sz="2000" dirty="0" err="1" smtClean="0"/>
              <a:t>якого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описати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кінцевим</a:t>
            </a:r>
            <a:r>
              <a:rPr lang="ru-RU" sz="2000" dirty="0" smtClean="0"/>
              <a:t> </a:t>
            </a:r>
            <a:r>
              <a:rPr lang="ru-RU" sz="2000" dirty="0"/>
              <a:t>числом </a:t>
            </a:r>
            <a:r>
              <a:rPr lang="ru-RU" sz="2000" dirty="0" err="1"/>
              <a:t>змінних</a:t>
            </a:r>
            <a:r>
              <a:rPr lang="ru-RU" sz="2000" dirty="0"/>
              <a:t> стану (</a:t>
            </a:r>
            <a:r>
              <a:rPr lang="ru-RU" sz="2000" dirty="0" err="1"/>
              <a:t>state</a:t>
            </a:r>
            <a:r>
              <a:rPr lang="ru-RU" sz="2000" dirty="0"/>
              <a:t> </a:t>
            </a:r>
            <a:r>
              <a:rPr lang="ru-RU" sz="2000" dirty="0" err="1"/>
              <a:t>variables</a:t>
            </a:r>
            <a:r>
              <a:rPr lang="ru-RU" sz="2000" dirty="0"/>
              <a:t>)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заздалегідь</a:t>
            </a:r>
            <a:r>
              <a:rPr lang="ru-RU" sz="2000" dirty="0" smtClean="0"/>
              <a:t> задан</a:t>
            </a:r>
            <a:r>
              <a:rPr lang="uk-UA" sz="2000" dirty="0" err="1" smtClean="0"/>
              <a:t>им</a:t>
            </a:r>
            <a:r>
              <a:rPr lang="ru-RU" sz="2000" dirty="0" smtClean="0"/>
              <a:t> правилом,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визначає</a:t>
            </a:r>
            <a:r>
              <a:rPr lang="ru-RU" sz="2000" dirty="0"/>
              <a:t>, як </a:t>
            </a:r>
            <a:r>
              <a:rPr lang="ru-RU" sz="2000" dirty="0" err="1"/>
              <a:t>ці</a:t>
            </a:r>
            <a:r>
              <a:rPr lang="ru-RU" sz="2000" dirty="0"/>
              <a:t> </a:t>
            </a:r>
            <a:r>
              <a:rPr lang="ru-RU" sz="2000" dirty="0" err="1"/>
              <a:t>змінні</a:t>
            </a:r>
            <a:r>
              <a:rPr lang="ru-RU" sz="2000" dirty="0"/>
              <a:t> стану </a:t>
            </a:r>
            <a:r>
              <a:rPr lang="ru-RU" sz="2000" dirty="0" err="1"/>
              <a:t>змінюються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кроку</a:t>
            </a:r>
            <a:r>
              <a:rPr lang="ru-RU" sz="2000" dirty="0"/>
              <a:t> до </a:t>
            </a:r>
            <a:r>
              <a:rPr lang="ru-RU" sz="2000" dirty="0" err="1"/>
              <a:t>кроку</a:t>
            </a:r>
            <a:r>
              <a:rPr lang="ru-RU" sz="2000" dirty="0"/>
              <a:t>,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(</a:t>
            </a:r>
            <a:r>
              <a:rPr lang="ru-RU" sz="2000" dirty="0" err="1"/>
              <a:t>можливо</a:t>
            </a:r>
            <a:r>
              <a:rPr lang="ru-RU" sz="2000" dirty="0"/>
              <a:t>) тест на </a:t>
            </a:r>
            <a:r>
              <a:rPr lang="ru-RU" sz="2000" dirty="0" err="1"/>
              <a:t>завершення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визначає</a:t>
            </a:r>
            <a:r>
              <a:rPr lang="ru-RU" sz="2000" dirty="0"/>
              <a:t> </a:t>
            </a:r>
            <a:r>
              <a:rPr lang="ru-RU" sz="2000" dirty="0" err="1"/>
              <a:t>умови</a:t>
            </a:r>
            <a:r>
              <a:rPr lang="ru-RU" sz="2000" dirty="0"/>
              <a:t>, при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повинен </a:t>
            </a:r>
            <a:r>
              <a:rPr lang="ru-RU" sz="2000" dirty="0" err="1"/>
              <a:t>закінчити</a:t>
            </a:r>
            <a:r>
              <a:rPr lang="ru-RU" sz="2000" dirty="0"/>
              <a:t> роботу.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0060" y="4679226"/>
            <a:ext cx="8263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</a:t>
            </a:r>
            <a:r>
              <a:rPr lang="ru-RU" sz="2000" dirty="0" err="1"/>
              <a:t>обчисленні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00CC"/>
                </a:solidFill>
              </a:rPr>
              <a:t>n! </a:t>
            </a:r>
            <a:r>
              <a:rPr lang="ru-RU" sz="2000" dirty="0"/>
              <a:t>число </a:t>
            </a:r>
            <a:r>
              <a:rPr lang="ru-RU" sz="2000" dirty="0" err="1"/>
              <a:t>кроків</a:t>
            </a:r>
            <a:r>
              <a:rPr lang="ru-RU" sz="2000" dirty="0"/>
              <a:t> </a:t>
            </a:r>
            <a:r>
              <a:rPr lang="ru-RU" sz="2000" dirty="0" err="1"/>
              <a:t>лінійно</a:t>
            </a:r>
            <a:r>
              <a:rPr lang="ru-RU" sz="2000" dirty="0"/>
              <a:t> </a:t>
            </a:r>
            <a:r>
              <a:rPr lang="ru-RU" sz="2000" dirty="0" err="1"/>
              <a:t>зростає</a:t>
            </a:r>
            <a:r>
              <a:rPr lang="ru-RU" sz="2000" dirty="0"/>
              <a:t> з ростом </a:t>
            </a:r>
            <a:r>
              <a:rPr lang="ru-RU" sz="2000" dirty="0">
                <a:solidFill>
                  <a:srgbClr val="0000CC"/>
                </a:solidFill>
              </a:rPr>
              <a:t>n</a:t>
            </a:r>
            <a:r>
              <a:rPr lang="ru-RU" sz="2000" dirty="0"/>
              <a:t>. </a:t>
            </a:r>
            <a:r>
              <a:rPr lang="ru-RU" sz="2000" dirty="0" err="1"/>
              <a:t>Такий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називається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лінійно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ітеративним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процесом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(</a:t>
            </a:r>
            <a:r>
              <a:rPr lang="ru-RU" sz="2000" dirty="0" err="1"/>
              <a:t>linear</a:t>
            </a:r>
            <a:r>
              <a:rPr lang="ru-RU" sz="2000" dirty="0"/>
              <a:t> </a:t>
            </a:r>
            <a:r>
              <a:rPr lang="ru-RU" sz="2000" dirty="0" err="1"/>
              <a:t>iterative</a:t>
            </a:r>
            <a:r>
              <a:rPr lang="ru-RU" sz="2000" dirty="0"/>
              <a:t> </a:t>
            </a:r>
            <a:r>
              <a:rPr lang="ru-RU" sz="2000" dirty="0" err="1"/>
              <a:t>process</a:t>
            </a:r>
            <a:r>
              <a:rPr lang="ru-RU" sz="2000" dirty="0"/>
              <a:t>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0903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933451"/>
            <a:ext cx="87134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Існує </a:t>
            </a:r>
            <a:r>
              <a:rPr lang="uk-UA" sz="2000" dirty="0"/>
              <a:t>ще одна </a:t>
            </a:r>
            <a:r>
              <a:rPr lang="uk-UA" sz="2000" dirty="0" smtClean="0"/>
              <a:t>схема обчислень</a:t>
            </a:r>
            <a:r>
              <a:rPr lang="uk-UA" sz="2000" dirty="0"/>
              <a:t>, яка називається </a:t>
            </a:r>
            <a:r>
              <a:rPr lang="uk-UA" sz="2000" b="1" dirty="0">
                <a:solidFill>
                  <a:srgbClr val="0000CC"/>
                </a:solidFill>
              </a:rPr>
              <a:t>деревоподібна рекурсія (</a:t>
            </a:r>
            <a:r>
              <a:rPr lang="en-US" sz="2000" b="1" dirty="0">
                <a:solidFill>
                  <a:srgbClr val="0000CC"/>
                </a:solidFill>
              </a:rPr>
              <a:t>tree recursion). </a:t>
            </a:r>
            <a:endParaRPr lang="uk-UA" sz="2000" b="1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Як </a:t>
            </a:r>
            <a:r>
              <a:rPr lang="uk-UA" sz="2000" dirty="0"/>
              <a:t>приклад розглянемо обчислення послідовності чисел </a:t>
            </a:r>
            <a:r>
              <a:rPr lang="uk-UA" sz="2000" dirty="0" err="1"/>
              <a:t>Фібоначчі</a:t>
            </a:r>
            <a:r>
              <a:rPr lang="uk-UA" sz="2000" dirty="0"/>
              <a:t>, в якій кожне число є сумою двох попередніх:</a:t>
            </a:r>
          </a:p>
          <a:p>
            <a:pPr algn="ctr"/>
            <a:r>
              <a:rPr lang="uk-UA" sz="2000" b="1" dirty="0">
                <a:solidFill>
                  <a:srgbClr val="0000CC"/>
                </a:solidFill>
              </a:rPr>
              <a:t>0, 1, 1, 2, 3, 5, 8, 13, 21,. . .</a:t>
            </a:r>
          </a:p>
          <a:p>
            <a:r>
              <a:rPr lang="uk-UA" sz="2000" dirty="0"/>
              <a:t>Загальне правило для чисел </a:t>
            </a:r>
            <a:r>
              <a:rPr lang="uk-UA" sz="2000" dirty="0" err="1"/>
              <a:t>Фібоначчі</a:t>
            </a:r>
            <a:r>
              <a:rPr lang="uk-UA" sz="2000" dirty="0"/>
              <a:t> можна сформулювати так: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Деревоподібна </a:t>
            </a:r>
            <a:r>
              <a:rPr lang="uk-UA" sz="3200" b="1" dirty="0"/>
              <a:t>рекурсія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872443"/>
            <a:ext cx="7810502" cy="1089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38350" y="4461986"/>
            <a:ext cx="4572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(fib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((= n 0) 0)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((= </a:t>
            </a:r>
            <a:r>
              <a:rPr lang="en-US" sz="2000" dirty="0">
                <a:solidFill>
                  <a:srgbClr val="0000CC"/>
                </a:solidFill>
              </a:rPr>
              <a:t>n 1) 1)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(+ (fib (- n 1))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fib (- n 2))))))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49" y="857250"/>
            <a:ext cx="5962651" cy="591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834449"/>
            <a:ext cx="3676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/>
              <a:t>Розглянемо схему цього обчислення</a:t>
            </a:r>
            <a:r>
              <a:rPr lang="uk-UA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Щоб </a:t>
            </a:r>
            <a:r>
              <a:rPr lang="uk-UA" sz="2000" dirty="0"/>
              <a:t>обчислити (</a:t>
            </a:r>
            <a:r>
              <a:rPr lang="en-US" sz="2000" dirty="0"/>
              <a:t>fib 5), </a:t>
            </a:r>
            <a:r>
              <a:rPr lang="uk-UA" sz="2000" dirty="0"/>
              <a:t>спочатку обчислюємо (</a:t>
            </a:r>
            <a:r>
              <a:rPr lang="en-US" sz="2000" dirty="0"/>
              <a:t>fib 4) </a:t>
            </a:r>
            <a:r>
              <a:rPr lang="uk-UA" sz="2000" dirty="0"/>
              <a:t>і (</a:t>
            </a:r>
            <a:r>
              <a:rPr lang="en-US" sz="2000" dirty="0"/>
              <a:t>fib 3).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Щоб </a:t>
            </a:r>
            <a:r>
              <a:rPr lang="uk-UA" sz="2000" dirty="0"/>
              <a:t>обчислити (</a:t>
            </a:r>
            <a:r>
              <a:rPr lang="en-US" sz="2000" dirty="0"/>
              <a:t>fib 4), </a:t>
            </a:r>
            <a:r>
              <a:rPr lang="uk-UA" sz="2000" dirty="0"/>
              <a:t>обчислюємо (</a:t>
            </a:r>
            <a:r>
              <a:rPr lang="en-US" sz="2000" dirty="0"/>
              <a:t>fib 3) </a:t>
            </a:r>
            <a:r>
              <a:rPr lang="uk-UA" sz="2000" dirty="0" smtClean="0"/>
              <a:t>і (</a:t>
            </a:r>
            <a:r>
              <a:rPr lang="en-US" sz="2000" dirty="0"/>
              <a:t>Fib 2).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2000" dirty="0" smtClean="0"/>
              <a:t>Загалом</a:t>
            </a:r>
            <a:r>
              <a:rPr lang="uk-UA" sz="2000" dirty="0"/>
              <a:t>, виходить процес схожий на дерево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/>
              <a:t>Деревоподібна </a:t>
            </a:r>
            <a:r>
              <a:rPr lang="uk-UA" sz="3200" b="1" dirty="0"/>
              <a:t>рекурсія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100" y="3604942"/>
            <a:ext cx="3143249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</a:rPr>
              <a:t>У </a:t>
            </a:r>
            <a:r>
              <a:rPr lang="ru-RU" sz="2000" dirty="0" err="1">
                <a:solidFill>
                  <a:srgbClr val="C00000"/>
                </a:solidFill>
              </a:rPr>
              <a:t>загальному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випадку</a:t>
            </a:r>
            <a:r>
              <a:rPr lang="ru-RU" sz="2000" dirty="0">
                <a:solidFill>
                  <a:srgbClr val="C00000"/>
                </a:solidFill>
              </a:rPr>
              <a:t> число </a:t>
            </a:r>
            <a:r>
              <a:rPr lang="ru-RU" sz="2000" dirty="0" err="1">
                <a:solidFill>
                  <a:srgbClr val="C00000"/>
                </a:solidFill>
              </a:rPr>
              <a:t>кроків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>
                <a:solidFill>
                  <a:srgbClr val="C00000"/>
                </a:solidFill>
              </a:rPr>
              <a:t>необхідних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деревовидно-рекурсивним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процесам</a:t>
            </a:r>
            <a:r>
              <a:rPr lang="ru-RU" sz="2000" dirty="0">
                <a:solidFill>
                  <a:srgbClr val="C00000"/>
                </a:solidFill>
              </a:rPr>
              <a:t>, </a:t>
            </a:r>
            <a:r>
              <a:rPr lang="ru-RU" sz="2000" dirty="0" err="1" smtClean="0">
                <a:solidFill>
                  <a:srgbClr val="C00000"/>
                </a:solidFill>
              </a:rPr>
              <a:t>пропорційно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числу вершин дерева, а </a:t>
            </a:r>
            <a:r>
              <a:rPr lang="ru-RU" sz="2000" dirty="0" err="1">
                <a:solidFill>
                  <a:srgbClr val="C00000"/>
                </a:solidFill>
              </a:rPr>
              <a:t>необхідний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обсяг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пам'яті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пропорційний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максимальній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глибині</a:t>
            </a:r>
            <a:r>
              <a:rPr lang="ru-RU" sz="2000" dirty="0">
                <a:solidFill>
                  <a:srgbClr val="C00000"/>
                </a:solidFill>
              </a:rPr>
              <a:t> дерева.</a:t>
            </a:r>
            <a:endParaRPr lang="uk-UA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0965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Для отримання чисел </a:t>
            </a:r>
            <a:r>
              <a:rPr lang="uk-UA" sz="2000" dirty="0" err="1"/>
              <a:t>Фібоначчі</a:t>
            </a:r>
            <a:r>
              <a:rPr lang="uk-UA" sz="2000" dirty="0"/>
              <a:t> ми можемо сформулювати </a:t>
            </a:r>
            <a:r>
              <a:rPr lang="uk-UA" sz="2000" b="1" dirty="0"/>
              <a:t>ітеративний процес.</a:t>
            </a:r>
          </a:p>
          <a:p>
            <a:r>
              <a:rPr lang="uk-UA" sz="2000" dirty="0"/>
              <a:t>Ідея полягає в тому, щоб використовувати пару цілих </a:t>
            </a:r>
            <a:r>
              <a:rPr lang="en-US" sz="2000" dirty="0"/>
              <a:t>a </a:t>
            </a:r>
            <a:r>
              <a:rPr lang="uk-UA" sz="2000" dirty="0"/>
              <a:t>і </a:t>
            </a:r>
            <a:r>
              <a:rPr lang="en-US" sz="2000" dirty="0"/>
              <a:t>b, </a:t>
            </a:r>
            <a:r>
              <a:rPr lang="uk-UA" sz="2000" dirty="0"/>
              <a:t>яким на початку даються значення </a:t>
            </a:r>
            <a:r>
              <a:rPr lang="en-US" sz="2000" dirty="0"/>
              <a:t>Fib (1) = 1 </a:t>
            </a:r>
            <a:r>
              <a:rPr lang="uk-UA" sz="2000" dirty="0"/>
              <a:t>і </a:t>
            </a:r>
            <a:r>
              <a:rPr lang="en-US" sz="2000" dirty="0"/>
              <a:t>Fib (0) = 0, </a:t>
            </a:r>
            <a:r>
              <a:rPr lang="uk-UA" sz="2000" dirty="0"/>
              <a:t>і на кожному кроці застосовувати одночасну трансформацію</a:t>
            </a:r>
          </a:p>
          <a:p>
            <a:pPr algn="ctr"/>
            <a:r>
              <a:rPr lang="en-US" sz="2000" dirty="0">
                <a:solidFill>
                  <a:srgbClr val="0000CC"/>
                </a:solidFill>
              </a:rPr>
              <a:t>a ← a +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Після </a:t>
            </a:r>
            <a:r>
              <a:rPr lang="uk-UA" sz="2000" dirty="0"/>
              <a:t>того, як </a:t>
            </a:r>
            <a:r>
              <a:rPr lang="uk-UA" sz="2000" dirty="0" smtClean="0"/>
              <a:t>виконана ця трансформація </a:t>
            </a:r>
            <a:r>
              <a:rPr lang="en-US" sz="2000" dirty="0"/>
              <a:t>n </a:t>
            </a:r>
            <a:r>
              <a:rPr lang="uk-UA" sz="2000" dirty="0"/>
              <a:t>раз</a:t>
            </a:r>
            <a:r>
              <a:rPr lang="uk-UA" sz="2000" b="1" dirty="0">
                <a:solidFill>
                  <a:srgbClr val="0000CC"/>
                </a:solidFill>
              </a:rPr>
              <a:t>,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b="1" dirty="0">
                <a:solidFill>
                  <a:srgbClr val="0000CC"/>
                </a:solidFill>
              </a:rPr>
              <a:t>і </a:t>
            </a:r>
            <a:r>
              <a:rPr lang="uk-UA" sz="2000" b="1" dirty="0" smtClean="0">
                <a:solidFill>
                  <a:srgbClr val="0000CC"/>
                </a:solidFill>
              </a:rPr>
              <a:t>в </a:t>
            </a:r>
            <a:r>
              <a:rPr lang="uk-UA" sz="2000" dirty="0" smtClean="0"/>
              <a:t>будуть </a:t>
            </a:r>
            <a:r>
              <a:rPr lang="uk-UA" sz="2000" dirty="0"/>
              <a:t>відповідно рівні </a:t>
            </a:r>
            <a:endParaRPr lang="uk-UA" sz="2000" dirty="0" smtClean="0"/>
          </a:p>
          <a:p>
            <a:pPr algn="ctr"/>
            <a:r>
              <a:rPr lang="en-US" sz="2000" dirty="0" smtClean="0">
                <a:solidFill>
                  <a:srgbClr val="0000CC"/>
                </a:solidFill>
              </a:rPr>
              <a:t>Fib </a:t>
            </a:r>
            <a:r>
              <a:rPr lang="en-US" sz="2000" dirty="0">
                <a:solidFill>
                  <a:srgbClr val="0000CC"/>
                </a:solidFill>
              </a:rPr>
              <a:t>(n + 1) </a:t>
            </a:r>
            <a:r>
              <a:rPr lang="uk-UA" sz="2000" dirty="0">
                <a:solidFill>
                  <a:srgbClr val="0000CC"/>
                </a:solidFill>
              </a:rPr>
              <a:t>і </a:t>
            </a:r>
            <a:r>
              <a:rPr lang="en-US" sz="2000" dirty="0">
                <a:solidFill>
                  <a:srgbClr val="0000CC"/>
                </a:solidFill>
              </a:rPr>
              <a:t>Fib (n). 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 smtClean="0"/>
              <a:t>Таким </a:t>
            </a:r>
            <a:r>
              <a:rPr lang="uk-UA" sz="2000" dirty="0"/>
              <a:t>чином, </a:t>
            </a:r>
            <a:r>
              <a:rPr lang="uk-UA" sz="2000" dirty="0" smtClean="0"/>
              <a:t>можна </a:t>
            </a:r>
            <a:r>
              <a:rPr lang="uk-UA" sz="2000" dirty="0" err="1" smtClean="0"/>
              <a:t>ітеративно</a:t>
            </a:r>
            <a:r>
              <a:rPr lang="uk-UA" sz="2000" dirty="0" smtClean="0"/>
              <a:t> </a:t>
            </a:r>
            <a:r>
              <a:rPr lang="uk-UA" sz="2000" dirty="0"/>
              <a:t>обчислювати числа </a:t>
            </a:r>
            <a:r>
              <a:rPr lang="uk-UA" sz="2000" dirty="0" err="1"/>
              <a:t>Фібоначчі</a:t>
            </a:r>
            <a:r>
              <a:rPr lang="uk-UA" sz="2000" dirty="0"/>
              <a:t> за допомогою процедури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3934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/>
              <a:t>Ітеративна процедура обчислення чисел </a:t>
            </a:r>
            <a:r>
              <a:rPr lang="uk-UA" sz="3000" b="1" dirty="0" err="1" smtClean="0"/>
              <a:t>Фібоначчі</a:t>
            </a:r>
            <a:endParaRPr lang="uk-UA" sz="3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7350" y="3863697"/>
            <a:ext cx="5372100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(fib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fib-</a:t>
            </a:r>
            <a:r>
              <a:rPr lang="en-US" sz="2000" dirty="0" err="1">
                <a:solidFill>
                  <a:srgbClr val="0000CC"/>
                </a:solidFill>
              </a:rPr>
              <a:t>iter</a:t>
            </a:r>
            <a:r>
              <a:rPr lang="en-US" sz="2000" dirty="0">
                <a:solidFill>
                  <a:srgbClr val="0000CC"/>
                </a:solidFill>
              </a:rPr>
              <a:t> 1 0 n))</a:t>
            </a: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(fib-</a:t>
            </a:r>
            <a:r>
              <a:rPr lang="en-US" sz="2000" dirty="0" err="1">
                <a:solidFill>
                  <a:srgbClr val="0000CC"/>
                </a:solidFill>
              </a:rPr>
              <a:t>iter</a:t>
            </a:r>
            <a:r>
              <a:rPr lang="en-US" sz="2000" dirty="0">
                <a:solidFill>
                  <a:srgbClr val="0000CC"/>
                </a:solidFill>
              </a:rPr>
              <a:t> a b count)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count 0)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fib-</a:t>
            </a:r>
            <a:r>
              <a:rPr lang="en-US" sz="2000" dirty="0" err="1">
                <a:solidFill>
                  <a:srgbClr val="0000CC"/>
                </a:solidFill>
              </a:rPr>
              <a:t>iter</a:t>
            </a:r>
            <a:r>
              <a:rPr lang="en-US" sz="2000" dirty="0">
                <a:solidFill>
                  <a:srgbClr val="0000CC"/>
                </a:solidFill>
              </a:rPr>
              <a:t> (+ a b) a (- count 1))))</a:t>
            </a:r>
            <a:endParaRPr lang="uk-UA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2900" y="933450"/>
            <a:ext cx="8610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Розглянемо</a:t>
            </a:r>
            <a:r>
              <a:rPr lang="ru-RU" sz="2200" dirty="0" smtClean="0"/>
              <a:t> </a:t>
            </a:r>
            <a:r>
              <a:rPr lang="ru-RU" sz="2200" dirty="0"/>
              <a:t>задачу </a:t>
            </a:r>
            <a:r>
              <a:rPr lang="ru-RU" sz="2200" dirty="0" err="1"/>
              <a:t>зведення</a:t>
            </a:r>
            <a:r>
              <a:rPr lang="ru-RU" sz="2200" dirty="0"/>
              <a:t> числа в </a:t>
            </a:r>
            <a:r>
              <a:rPr lang="ru-RU" sz="2200" dirty="0" err="1"/>
              <a:t>ступінь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Для </a:t>
            </a:r>
            <a:r>
              <a:rPr lang="ru-RU" sz="2200" dirty="0" err="1" smtClean="0"/>
              <a:t>цього</a:t>
            </a:r>
            <a:r>
              <a:rPr lang="ru-RU" sz="2200" dirty="0" smtClean="0"/>
              <a:t> </a:t>
            </a:r>
            <a:r>
              <a:rPr lang="ru-RU" sz="2200" dirty="0" err="1" smtClean="0"/>
              <a:t>потрібна</a:t>
            </a:r>
            <a:r>
              <a:rPr lang="ru-RU" sz="2200" dirty="0" smtClean="0"/>
              <a:t> </a:t>
            </a:r>
            <a:r>
              <a:rPr lang="ru-RU" sz="2200" dirty="0"/>
              <a:t>процедура, яка, </a:t>
            </a:r>
            <a:r>
              <a:rPr lang="ru-RU" sz="2200" dirty="0" err="1"/>
              <a:t>прийнявши</a:t>
            </a:r>
            <a:r>
              <a:rPr lang="ru-RU" sz="2200" dirty="0"/>
              <a:t> в </a:t>
            </a:r>
            <a:r>
              <a:rPr lang="ru-RU" sz="2200" dirty="0" err="1"/>
              <a:t>якості</a:t>
            </a:r>
            <a:r>
              <a:rPr lang="ru-RU" sz="2200" dirty="0"/>
              <a:t> аргументу </a:t>
            </a:r>
            <a:r>
              <a:rPr lang="ru-RU" sz="2200" dirty="0" smtClean="0"/>
              <a:t>основу b </a:t>
            </a:r>
            <a:r>
              <a:rPr lang="ru-RU" sz="2200" dirty="0"/>
              <a:t>і </a:t>
            </a:r>
            <a:r>
              <a:rPr lang="ru-RU" sz="2200" dirty="0" err="1" smtClean="0"/>
              <a:t>додатне</a:t>
            </a:r>
            <a:r>
              <a:rPr lang="ru-RU" sz="2200" dirty="0" smtClean="0"/>
              <a:t> </a:t>
            </a:r>
            <a:r>
              <a:rPr lang="ru-RU" sz="2200" dirty="0" err="1" smtClean="0"/>
              <a:t>ціле</a:t>
            </a:r>
            <a:r>
              <a:rPr lang="ru-RU" sz="2200" dirty="0" smtClean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 smtClean="0"/>
              <a:t>степеня</a:t>
            </a:r>
            <a:r>
              <a:rPr lang="ru-RU" sz="2200" dirty="0" smtClean="0"/>
              <a:t> </a:t>
            </a:r>
            <a:r>
              <a:rPr lang="ru-RU" sz="2200" dirty="0"/>
              <a:t>n, </a:t>
            </a:r>
            <a:r>
              <a:rPr lang="ru-RU" sz="2200" dirty="0" err="1"/>
              <a:t>повертає</a:t>
            </a:r>
            <a:r>
              <a:rPr lang="ru-RU" sz="2200" dirty="0"/>
              <a:t> </a:t>
            </a:r>
            <a:r>
              <a:rPr lang="ru-RU" sz="2200" dirty="0" err="1"/>
              <a:t>b</a:t>
            </a:r>
            <a:r>
              <a:rPr lang="ru-RU" sz="2200" baseline="30000" dirty="0" err="1"/>
              <a:t>n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ru-RU" sz="2200" dirty="0" smtClean="0"/>
              <a:t>Один </a:t>
            </a:r>
            <a:r>
              <a:rPr lang="ru-RU" sz="2200" dirty="0" err="1" smtClean="0"/>
              <a:t>із</a:t>
            </a:r>
            <a:r>
              <a:rPr lang="ru-RU" sz="2200" dirty="0" smtClean="0"/>
              <a:t> </a:t>
            </a:r>
            <a:r>
              <a:rPr lang="ru-RU" sz="2200" dirty="0" err="1"/>
              <a:t>способів</a:t>
            </a:r>
            <a:r>
              <a:rPr lang="ru-RU" sz="2200" dirty="0"/>
              <a:t> </a:t>
            </a:r>
            <a:r>
              <a:rPr lang="ru-RU" sz="2200" dirty="0" err="1"/>
              <a:t>отримати</a:t>
            </a:r>
            <a:r>
              <a:rPr lang="ru-RU" sz="2200" dirty="0"/>
              <a:t> </a:t>
            </a:r>
            <a:r>
              <a:rPr lang="ru-RU" sz="2200" dirty="0" err="1"/>
              <a:t>бажане</a:t>
            </a:r>
            <a:r>
              <a:rPr lang="ru-RU" sz="2200" dirty="0"/>
              <a:t> - через </a:t>
            </a:r>
            <a:r>
              <a:rPr lang="ru-RU" sz="2200" dirty="0" err="1"/>
              <a:t>рекурсивне</a:t>
            </a:r>
            <a:r>
              <a:rPr lang="ru-RU" sz="2200" dirty="0"/>
              <a:t> </a:t>
            </a:r>
            <a:r>
              <a:rPr lang="ru-RU" sz="2200" dirty="0" err="1"/>
              <a:t>визначення</a:t>
            </a:r>
            <a:endParaRPr lang="ru-RU" sz="2200" dirty="0"/>
          </a:p>
          <a:p>
            <a:pPr algn="ctr"/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>
                <a:solidFill>
                  <a:srgbClr val="0000CC"/>
                </a:solidFill>
              </a:rPr>
              <a:t> = b · b</a:t>
            </a:r>
            <a:r>
              <a:rPr lang="ru-RU" sz="2200" baseline="30000" dirty="0">
                <a:solidFill>
                  <a:srgbClr val="0000CC"/>
                </a:solidFill>
              </a:rPr>
              <a:t>n-1</a:t>
            </a:r>
          </a:p>
          <a:p>
            <a:pPr algn="ctr"/>
            <a:r>
              <a:rPr lang="ru-RU" sz="2200" dirty="0">
                <a:solidFill>
                  <a:srgbClr val="0000CC"/>
                </a:solidFill>
              </a:rPr>
              <a:t>b</a:t>
            </a:r>
            <a:r>
              <a:rPr lang="ru-RU" sz="2200" baseline="30000" dirty="0">
                <a:solidFill>
                  <a:srgbClr val="0000CC"/>
                </a:solidFill>
              </a:rPr>
              <a:t>0</a:t>
            </a:r>
            <a:r>
              <a:rPr lang="ru-RU" sz="2200" dirty="0">
                <a:solidFill>
                  <a:srgbClr val="0000CC"/>
                </a:solidFill>
              </a:rPr>
              <a:t> = 1</a:t>
            </a:r>
          </a:p>
          <a:p>
            <a:r>
              <a:rPr lang="ru-RU" sz="2200" dirty="0"/>
              <a:t>яке прямо переводиться в </a:t>
            </a:r>
            <a:r>
              <a:rPr lang="ru-RU" sz="2200" dirty="0" smtClean="0"/>
              <a:t>процедуру:</a:t>
            </a:r>
            <a:endParaRPr lang="uk-UA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prstClr val="black"/>
                </a:solidFill>
              </a:rPr>
              <a:t>Зведення</a:t>
            </a:r>
            <a:r>
              <a:rPr lang="ru-RU" sz="3200" b="1" dirty="0">
                <a:solidFill>
                  <a:prstClr val="black"/>
                </a:solidFill>
              </a:rPr>
              <a:t> в </a:t>
            </a:r>
            <a:r>
              <a:rPr lang="ru-RU" sz="3200" b="1" dirty="0" err="1" smtClean="0">
                <a:solidFill>
                  <a:prstClr val="black"/>
                </a:solidFill>
              </a:rPr>
              <a:t>степінь</a:t>
            </a:r>
            <a:endParaRPr lang="ru-RU" sz="3200" b="1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3729216"/>
            <a:ext cx="45720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n)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n 0)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1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pt-BR" sz="2000" dirty="0" smtClean="0">
                <a:solidFill>
                  <a:srgbClr val="0000CC"/>
                </a:solidFill>
              </a:rPr>
              <a:t>(* </a:t>
            </a:r>
            <a:r>
              <a:rPr lang="pt-BR" sz="2000" dirty="0">
                <a:solidFill>
                  <a:srgbClr val="0000CC"/>
                </a:solidFill>
              </a:rPr>
              <a:t>b (expt b (- n 1)))))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2900" y="5201156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Це </a:t>
            </a:r>
            <a:r>
              <a:rPr lang="uk-UA" sz="2000" b="1" dirty="0">
                <a:solidFill>
                  <a:srgbClr val="0000CC"/>
                </a:solidFill>
              </a:rPr>
              <a:t>лінійно рекурсивний процес</a:t>
            </a:r>
            <a:r>
              <a:rPr lang="uk-UA" sz="2000" dirty="0"/>
              <a:t>, що </a:t>
            </a:r>
            <a:r>
              <a:rPr lang="uk-UA" sz="2000" dirty="0" smtClean="0"/>
              <a:t>вимагає О (</a:t>
            </a:r>
            <a:r>
              <a:rPr lang="en-US" sz="2000" dirty="0" smtClean="0"/>
              <a:t>n) </a:t>
            </a:r>
            <a:r>
              <a:rPr lang="uk-UA" sz="2000" dirty="0"/>
              <a:t>кроків </a:t>
            </a:r>
            <a:r>
              <a:rPr lang="uk-UA" sz="2000" dirty="0" smtClean="0"/>
              <a:t>і</a:t>
            </a:r>
            <a:r>
              <a:rPr lang="en-US" sz="2000" dirty="0" smtClean="0"/>
              <a:t> O</a:t>
            </a:r>
            <a:r>
              <a:rPr lang="uk-UA" sz="2000" dirty="0" smtClean="0"/>
              <a:t> (</a:t>
            </a:r>
            <a:r>
              <a:rPr lang="en-US" sz="2000" dirty="0" smtClean="0"/>
              <a:t>n) </a:t>
            </a:r>
            <a:r>
              <a:rPr lang="uk-UA" sz="2000" dirty="0"/>
              <a:t>пам'яті. </a:t>
            </a:r>
          </a:p>
        </p:txBody>
      </p:sp>
    </p:spTree>
    <p:extLst>
      <p:ext uri="{BB962C8B-B14F-4D97-AF65-F5344CB8AC3E}">
        <p14:creationId xmlns:p14="http://schemas.microsoft.com/office/powerpoint/2010/main" val="421001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9700" y="1428750"/>
            <a:ext cx="544830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n)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(</a:t>
            </a:r>
            <a:r>
              <a:rPr lang="en-US" sz="2000" dirty="0" err="1">
                <a:solidFill>
                  <a:srgbClr val="0000CC"/>
                </a:solidFill>
              </a:rPr>
              <a:t>expt-iter</a:t>
            </a:r>
            <a:r>
              <a:rPr lang="en-US" sz="2000" dirty="0">
                <a:solidFill>
                  <a:srgbClr val="0000CC"/>
                </a:solidFill>
              </a:rPr>
              <a:t> b n 1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expt-iter</a:t>
            </a:r>
            <a:r>
              <a:rPr lang="en-US" sz="2000" dirty="0">
                <a:solidFill>
                  <a:srgbClr val="0000CC"/>
                </a:solidFill>
              </a:rPr>
              <a:t> b counter product)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(</a:t>
            </a:r>
            <a:r>
              <a:rPr lang="en-US" sz="2000" dirty="0">
                <a:solidFill>
                  <a:srgbClr val="0000CC"/>
                </a:solidFill>
              </a:rPr>
              <a:t>if (= counter 0)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product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(</a:t>
            </a:r>
            <a:r>
              <a:rPr lang="en-US" sz="2000" dirty="0" err="1">
                <a:solidFill>
                  <a:srgbClr val="0000CC"/>
                </a:solidFill>
              </a:rPr>
              <a:t>expt-iter</a:t>
            </a:r>
            <a:r>
              <a:rPr lang="en-US" sz="2000" dirty="0">
                <a:solidFill>
                  <a:srgbClr val="0000CC"/>
                </a:solidFill>
              </a:rPr>
              <a:t> b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         (- </a:t>
            </a:r>
            <a:r>
              <a:rPr lang="en-US" sz="2000" dirty="0">
                <a:solidFill>
                  <a:srgbClr val="0000CC"/>
                </a:solidFill>
              </a:rPr>
              <a:t>counter 1)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         (* </a:t>
            </a:r>
            <a:r>
              <a:rPr lang="en-US" sz="2000" dirty="0">
                <a:solidFill>
                  <a:srgbClr val="0000CC"/>
                </a:solidFill>
              </a:rPr>
              <a:t>b product))))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prstClr val="black"/>
                </a:solidFill>
              </a:rPr>
              <a:t>Зведення</a:t>
            </a:r>
            <a:r>
              <a:rPr lang="ru-RU" sz="3200" b="1" dirty="0">
                <a:solidFill>
                  <a:prstClr val="black"/>
                </a:solidFill>
              </a:rPr>
              <a:t> в </a:t>
            </a:r>
            <a:r>
              <a:rPr lang="ru-RU" sz="3200" b="1" dirty="0" err="1" smtClean="0">
                <a:solidFill>
                  <a:prstClr val="black"/>
                </a:solidFill>
              </a:rPr>
              <a:t>степінь</a:t>
            </a:r>
            <a:endParaRPr lang="ru-RU" sz="3200" b="1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7650" y="939820"/>
            <a:ext cx="8648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Можна сформулювати еквівалентну </a:t>
            </a:r>
            <a:r>
              <a:rPr lang="uk-UA" sz="2000" b="1" dirty="0"/>
              <a:t>лінійну ітерацію</a:t>
            </a:r>
            <a:r>
              <a:rPr lang="uk-UA" sz="20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09700" y="4780002"/>
            <a:ext cx="5053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Ця </a:t>
            </a:r>
            <a:r>
              <a:rPr lang="ru-RU" dirty="0" smtClean="0"/>
              <a:t> </a:t>
            </a:r>
            <a:r>
              <a:rPr lang="ru-RU" dirty="0" err="1" smtClean="0"/>
              <a:t>версія</a:t>
            </a:r>
            <a:r>
              <a:rPr lang="ru-RU" dirty="0" smtClean="0"/>
              <a:t>  </a:t>
            </a:r>
            <a:r>
              <a:rPr lang="ru-RU" dirty="0" err="1" smtClean="0"/>
              <a:t>потребує</a:t>
            </a:r>
            <a:r>
              <a:rPr lang="ru-RU" dirty="0" smtClean="0"/>
              <a:t>  О(n</a:t>
            </a:r>
            <a:r>
              <a:rPr lang="ru-RU" dirty="0"/>
              <a:t>) </a:t>
            </a:r>
            <a:r>
              <a:rPr lang="ru-RU" dirty="0" err="1" smtClean="0"/>
              <a:t>кроків</a:t>
            </a:r>
            <a:r>
              <a:rPr lang="ru-RU" dirty="0" smtClean="0"/>
              <a:t> та  </a:t>
            </a:r>
            <a:r>
              <a:rPr lang="ru-RU" dirty="0" smtClean="0"/>
              <a:t>О(</a:t>
            </a:r>
            <a:r>
              <a:rPr lang="en-US" dirty="0" smtClean="0"/>
              <a:t>n</a:t>
            </a:r>
            <a:r>
              <a:rPr lang="ru-RU" dirty="0" smtClean="0"/>
              <a:t>)  </a:t>
            </a:r>
            <a:r>
              <a:rPr lang="ru-RU" dirty="0" err="1" smtClean="0"/>
              <a:t>пам</a:t>
            </a:r>
            <a:r>
              <a:rPr lang="en-US" dirty="0" smtClean="0"/>
              <a:t>’</a:t>
            </a:r>
            <a:r>
              <a:rPr lang="ru-RU" dirty="0" err="1" smtClean="0"/>
              <a:t>яті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185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33600" y="1509355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dirty="0">
                <a:solidFill>
                  <a:srgbClr val="0000CC"/>
                </a:solidFill>
              </a:rPr>
              <a:t> = (</a:t>
            </a:r>
            <a:r>
              <a:rPr lang="ru-RU" sz="2200" dirty="0" err="1">
                <a:solidFill>
                  <a:srgbClr val="0000CC"/>
                </a:solidFill>
              </a:rPr>
              <a:t>b</a:t>
            </a:r>
            <a:r>
              <a:rPr lang="ru-RU" sz="2200" baseline="30000" dirty="0" err="1">
                <a:solidFill>
                  <a:srgbClr val="0000CC"/>
                </a:solidFill>
              </a:rPr>
              <a:t>n</a:t>
            </a:r>
            <a:r>
              <a:rPr lang="ru-RU" sz="2200" baseline="30000" dirty="0">
                <a:solidFill>
                  <a:srgbClr val="0000CC"/>
                </a:solidFill>
              </a:rPr>
              <a:t>/2</a:t>
            </a:r>
            <a:r>
              <a:rPr lang="ru-RU" sz="2200" dirty="0">
                <a:solidFill>
                  <a:srgbClr val="0000CC"/>
                </a:solidFill>
              </a:rPr>
              <a:t>)</a:t>
            </a:r>
            <a:r>
              <a:rPr lang="ru-RU" sz="2200" baseline="30000" dirty="0">
                <a:solidFill>
                  <a:srgbClr val="0000CC"/>
                </a:solidFill>
              </a:rPr>
              <a:t>2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   </a:t>
            </a:r>
            <a:r>
              <a:rPr lang="uk-UA" sz="2200" dirty="0" smtClean="0">
                <a:solidFill>
                  <a:srgbClr val="0000CC"/>
                </a:solidFill>
              </a:rPr>
              <a:t> якщо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>
                <a:solidFill>
                  <a:srgbClr val="0000CC"/>
                </a:solidFill>
              </a:rPr>
              <a:t>n </a:t>
            </a:r>
            <a:r>
              <a:rPr lang="ru-RU" sz="2200" dirty="0" smtClean="0">
                <a:solidFill>
                  <a:srgbClr val="0000CC"/>
                </a:solidFill>
              </a:rPr>
              <a:t>парне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en-US" sz="2200" dirty="0" err="1">
                <a:solidFill>
                  <a:srgbClr val="0000CC"/>
                </a:solidFill>
              </a:rPr>
              <a:t>b</a:t>
            </a:r>
            <a:r>
              <a:rPr lang="en-US" sz="2200" baseline="30000" dirty="0" err="1">
                <a:solidFill>
                  <a:srgbClr val="0000CC"/>
                </a:solidFill>
              </a:rPr>
              <a:t>n</a:t>
            </a:r>
            <a:r>
              <a:rPr lang="en-US" sz="2200" dirty="0">
                <a:solidFill>
                  <a:srgbClr val="0000CC"/>
                </a:solidFill>
              </a:rPr>
              <a:t> = b ・ b</a:t>
            </a:r>
            <a:r>
              <a:rPr lang="en-US" sz="2200" baseline="30000" dirty="0">
                <a:solidFill>
                  <a:srgbClr val="0000CC"/>
                </a:solidFill>
              </a:rPr>
              <a:t>n−1 </a:t>
            </a:r>
            <a:r>
              <a:rPr lang="uk-UA" sz="2200" baseline="30000" dirty="0" smtClean="0">
                <a:solidFill>
                  <a:srgbClr val="0000CC"/>
                </a:solidFill>
              </a:rPr>
              <a:t>  </a:t>
            </a:r>
            <a:r>
              <a:rPr lang="uk-UA" sz="2200" dirty="0" smtClean="0">
                <a:solidFill>
                  <a:srgbClr val="0000CC"/>
                </a:solidFill>
              </a:rPr>
              <a:t>якщо </a:t>
            </a:r>
            <a:r>
              <a:rPr lang="en-US" sz="2200" dirty="0" smtClean="0">
                <a:solidFill>
                  <a:srgbClr val="0000CC"/>
                </a:solidFill>
              </a:rPr>
              <a:t>n </a:t>
            </a:r>
            <a:r>
              <a:rPr lang="uk-UA" sz="2200" dirty="0" smtClean="0">
                <a:solidFill>
                  <a:srgbClr val="0000CC"/>
                </a:solidFill>
              </a:rPr>
              <a:t>непарне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err="1">
                <a:solidFill>
                  <a:prstClr val="black"/>
                </a:solidFill>
              </a:rPr>
              <a:t>Зведення</a:t>
            </a:r>
            <a:r>
              <a:rPr lang="ru-RU" sz="3200" b="1" dirty="0">
                <a:solidFill>
                  <a:prstClr val="black"/>
                </a:solidFill>
              </a:rPr>
              <a:t> в </a:t>
            </a:r>
            <a:r>
              <a:rPr lang="ru-RU" sz="3200" b="1" dirty="0" err="1" smtClean="0">
                <a:solidFill>
                  <a:prstClr val="black"/>
                </a:solidFill>
              </a:rPr>
              <a:t>степінь</a:t>
            </a:r>
            <a:endParaRPr lang="ru-RU" sz="32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133600" y="901184"/>
            <a:ext cx="459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Враховуючи</a:t>
            </a:r>
            <a:r>
              <a:rPr lang="ru-RU" sz="2000" dirty="0" smtClean="0"/>
              <a:t> правило:</a:t>
            </a:r>
            <a:endParaRPr lang="uk-U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23430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/>
              <a:t>м</a:t>
            </a:r>
            <a:r>
              <a:rPr lang="ru-RU" sz="2000" dirty="0" err="1" smtClean="0"/>
              <a:t>ожна</a:t>
            </a:r>
            <a:r>
              <a:rPr lang="ru-RU" dirty="0" smtClean="0"/>
              <a:t> </a:t>
            </a:r>
            <a:r>
              <a:rPr lang="ru-RU" dirty="0" err="1" smtClean="0"/>
              <a:t>отримати</a:t>
            </a:r>
            <a:r>
              <a:rPr lang="ru-RU" dirty="0" smtClean="0"/>
              <a:t> процедуру: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90600" y="3126939"/>
            <a:ext cx="622935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(fast-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n)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((= n 0) 1)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even? n) (square (fast-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(/ n 2))))</a:t>
            </a:r>
          </a:p>
          <a:p>
            <a:r>
              <a:rPr lang="ru-RU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(* b (fast-</a:t>
            </a:r>
            <a:r>
              <a:rPr lang="en-US" sz="2000" dirty="0" err="1">
                <a:solidFill>
                  <a:srgbClr val="0000CC"/>
                </a:solidFill>
              </a:rPr>
              <a:t>expt</a:t>
            </a:r>
            <a:r>
              <a:rPr lang="en-US" sz="2000" dirty="0">
                <a:solidFill>
                  <a:srgbClr val="0000CC"/>
                </a:solidFill>
              </a:rPr>
              <a:t> b (- n 1</a:t>
            </a:r>
            <a:r>
              <a:rPr lang="en-US" sz="2000" dirty="0" smtClean="0">
                <a:solidFill>
                  <a:srgbClr val="0000CC"/>
                </a:solidFill>
              </a:rPr>
              <a:t>))))))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224" y="4747736"/>
            <a:ext cx="8715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де </a:t>
            </a:r>
            <a:r>
              <a:rPr lang="ru-RU" dirty="0"/>
              <a:t>предикат, 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перевіряє</a:t>
            </a:r>
            <a:r>
              <a:rPr lang="ru-RU" dirty="0" smtClean="0"/>
              <a:t> </a:t>
            </a:r>
            <a:r>
              <a:rPr lang="ru-RU" dirty="0" err="1" smtClean="0"/>
              <a:t>ціле</a:t>
            </a:r>
            <a:r>
              <a:rPr lang="ru-RU" dirty="0" smtClean="0"/>
              <a:t> </a:t>
            </a:r>
            <a:r>
              <a:rPr lang="ru-RU" dirty="0"/>
              <a:t>число на </a:t>
            </a:r>
            <a:r>
              <a:rPr lang="ru-RU" dirty="0" err="1" smtClean="0"/>
              <a:t>парність</a:t>
            </a:r>
            <a:r>
              <a:rPr lang="ru-RU" dirty="0" smtClean="0"/>
              <a:t>, </a:t>
            </a:r>
            <a:r>
              <a:rPr lang="ru-RU" dirty="0" err="1" smtClean="0"/>
              <a:t>визначений</a:t>
            </a:r>
            <a:r>
              <a:rPr lang="ru-RU" dirty="0" smtClean="0"/>
              <a:t> </a:t>
            </a:r>
            <a:r>
              <a:rPr lang="ru-RU" dirty="0"/>
              <a:t>через </a:t>
            </a:r>
            <a:r>
              <a:rPr lang="ru-RU" dirty="0" err="1" smtClean="0"/>
              <a:t>елементарну</a:t>
            </a:r>
            <a:r>
              <a:rPr lang="ru-RU" dirty="0" smtClean="0"/>
              <a:t>  </a:t>
            </a:r>
            <a:r>
              <a:rPr lang="uk-UA" dirty="0" smtClean="0"/>
              <a:t>процедуру </a:t>
            </a:r>
            <a:r>
              <a:rPr lang="en-US" dirty="0">
                <a:solidFill>
                  <a:srgbClr val="0000CC"/>
                </a:solidFill>
              </a:rPr>
              <a:t>remainder</a:t>
            </a:r>
            <a:r>
              <a:rPr lang="en-US" dirty="0"/>
              <a:t>:</a:t>
            </a:r>
          </a:p>
          <a:p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52700" y="5451256"/>
            <a:ext cx="379095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smtClean="0">
                <a:solidFill>
                  <a:srgbClr val="0000CC"/>
                </a:solidFill>
              </a:rPr>
              <a:t>define </a:t>
            </a:r>
            <a:r>
              <a:rPr lang="en-US" sz="2000" dirty="0">
                <a:solidFill>
                  <a:srgbClr val="0000CC"/>
                </a:solidFill>
              </a:rPr>
              <a:t>(even? n)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(= </a:t>
            </a:r>
            <a:r>
              <a:rPr lang="en-US" sz="2000" dirty="0">
                <a:solidFill>
                  <a:srgbClr val="0000CC"/>
                </a:solidFill>
              </a:rPr>
              <a:t>(remainder n 2) 0))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1847850" y="1509355"/>
            <a:ext cx="285750" cy="833735"/>
          </a:xfrm>
          <a:prstGeom prst="leftBrac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63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921246"/>
            <a:ext cx="8820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За </a:t>
            </a:r>
            <a:r>
              <a:rPr lang="uk-UA" sz="2000" dirty="0"/>
              <a:t>визначенням, найбільший спільний дільник (НСД) двох цілих чисел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b</a:t>
            </a:r>
            <a:r>
              <a:rPr lang="en-US" sz="2000" dirty="0"/>
              <a:t> - </a:t>
            </a:r>
            <a:r>
              <a:rPr lang="uk-UA" sz="2000" dirty="0"/>
              <a:t>це найбільше ціле число, на яке і </a:t>
            </a:r>
            <a:r>
              <a:rPr lang="en-US" sz="2000" b="1" dirty="0"/>
              <a:t>a</a:t>
            </a:r>
            <a:r>
              <a:rPr lang="en-US" sz="2000" dirty="0"/>
              <a:t>, </a:t>
            </a:r>
            <a:r>
              <a:rPr lang="uk-UA" sz="2000" dirty="0"/>
              <a:t>і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uk-UA" sz="2000" dirty="0"/>
              <a:t>діляться без залишку. </a:t>
            </a:r>
            <a:endParaRPr lang="uk-UA" sz="2000" dirty="0" smtClean="0"/>
          </a:p>
          <a:p>
            <a:r>
              <a:rPr lang="uk-UA" sz="2000" dirty="0" smtClean="0"/>
              <a:t>Наприклад</a:t>
            </a:r>
            <a:r>
              <a:rPr lang="uk-UA" sz="2000" dirty="0"/>
              <a:t>, НСД 16 і 28 дорівнює 4.</a:t>
            </a:r>
          </a:p>
          <a:p>
            <a:r>
              <a:rPr lang="uk-UA" sz="2000" dirty="0"/>
              <a:t>Існує алгоритм Евкліда, який заснований на тому, що якщо </a:t>
            </a:r>
            <a:r>
              <a:rPr lang="en-US" sz="2000" b="1" dirty="0"/>
              <a:t>r</a:t>
            </a:r>
            <a:r>
              <a:rPr lang="en-US" sz="2000" dirty="0"/>
              <a:t> </a:t>
            </a:r>
            <a:r>
              <a:rPr lang="uk-UA" sz="2000" dirty="0"/>
              <a:t>є залишок від ділення </a:t>
            </a:r>
            <a:r>
              <a:rPr lang="en-US" sz="2000" b="1" dirty="0"/>
              <a:t>a </a:t>
            </a:r>
            <a:r>
              <a:rPr lang="uk-UA" sz="2000" dirty="0"/>
              <a:t>на </a:t>
            </a:r>
            <a:r>
              <a:rPr lang="en-US" sz="2000" b="1" dirty="0"/>
              <a:t>b</a:t>
            </a:r>
            <a:r>
              <a:rPr lang="en-US" sz="2000" dirty="0"/>
              <a:t>, </a:t>
            </a:r>
            <a:r>
              <a:rPr lang="uk-UA" sz="2000" dirty="0"/>
              <a:t>то загальні дільники </a:t>
            </a:r>
            <a:r>
              <a:rPr lang="en-US" sz="2000" dirty="0"/>
              <a:t>a </a:t>
            </a:r>
            <a:r>
              <a:rPr lang="uk-UA" sz="2000" dirty="0"/>
              <a:t>і </a:t>
            </a:r>
            <a:r>
              <a:rPr lang="en-US" sz="2000" dirty="0"/>
              <a:t>b </a:t>
            </a:r>
            <a:r>
              <a:rPr lang="uk-UA" sz="2000" dirty="0"/>
              <a:t>в точності ті </a:t>
            </a:r>
            <a:r>
              <a:rPr lang="uk-UA" sz="2000" dirty="0" smtClean="0"/>
              <a:t>самі,  </a:t>
            </a:r>
            <a:r>
              <a:rPr lang="uk-UA" sz="2000" dirty="0"/>
              <a:t>що і загальні дільники </a:t>
            </a:r>
            <a:r>
              <a:rPr lang="en-US" sz="2000" b="1" dirty="0"/>
              <a:t>b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/>
              <a:t>r</a:t>
            </a:r>
            <a:r>
              <a:rPr lang="en-US" sz="2000" dirty="0"/>
              <a:t>. </a:t>
            </a:r>
            <a:r>
              <a:rPr lang="uk-UA" sz="2000" dirty="0"/>
              <a:t>Таким чином, </a:t>
            </a:r>
            <a:r>
              <a:rPr lang="uk-UA" sz="2000" dirty="0">
                <a:solidFill>
                  <a:srgbClr val="0000CC"/>
                </a:solidFill>
              </a:rPr>
              <a:t>можна скористатися рівнянням</a:t>
            </a:r>
          </a:p>
          <a:p>
            <a:pPr algn="ctr"/>
            <a:r>
              <a:rPr lang="uk-UA" sz="2000" dirty="0">
                <a:solidFill>
                  <a:srgbClr val="0000CC"/>
                </a:solidFill>
              </a:rPr>
              <a:t>НСД (</a:t>
            </a:r>
            <a:r>
              <a:rPr lang="en-US" sz="2000" dirty="0">
                <a:solidFill>
                  <a:srgbClr val="0000CC"/>
                </a:solidFill>
              </a:rPr>
              <a:t>a, b) = </a:t>
            </a:r>
            <a:r>
              <a:rPr lang="uk-UA" sz="2000" dirty="0">
                <a:solidFill>
                  <a:srgbClr val="0000CC"/>
                </a:solidFill>
              </a:rPr>
              <a:t>НСД (</a:t>
            </a:r>
            <a:r>
              <a:rPr lang="en-US" sz="2000" dirty="0">
                <a:solidFill>
                  <a:srgbClr val="0000CC"/>
                </a:solidFill>
              </a:rPr>
              <a:t>b, r)</a:t>
            </a:r>
          </a:p>
          <a:p>
            <a:r>
              <a:rPr lang="uk-UA" sz="2000" dirty="0"/>
              <a:t>щоб послідовно звести задачу знаходження НСД до задачі знаходження НСД все менших і менших пар цілих чисел</a:t>
            </a:r>
            <a:r>
              <a:rPr lang="uk-UA" sz="2000" dirty="0" smtClean="0"/>
              <a:t>.</a:t>
            </a:r>
          </a:p>
          <a:p>
            <a:r>
              <a:rPr lang="uk-UA" sz="2000" dirty="0" smtClean="0"/>
              <a:t>Наприклад</a:t>
            </a:r>
            <a:r>
              <a:rPr lang="uk-UA" sz="2000" dirty="0"/>
              <a:t>,</a:t>
            </a:r>
          </a:p>
          <a:p>
            <a:pPr lvl="1"/>
            <a:r>
              <a:rPr lang="uk-UA" sz="2000" dirty="0">
                <a:solidFill>
                  <a:srgbClr val="0000CC"/>
                </a:solidFill>
              </a:rPr>
              <a:t>НСД (206, 40) = </a:t>
            </a:r>
            <a:r>
              <a:rPr lang="uk-UA" sz="2000" dirty="0" err="1">
                <a:solidFill>
                  <a:srgbClr val="0000CC"/>
                </a:solidFill>
              </a:rPr>
              <a:t>НСД</a:t>
            </a:r>
            <a:r>
              <a:rPr lang="uk-UA" sz="2000" dirty="0">
                <a:solidFill>
                  <a:srgbClr val="0000CC"/>
                </a:solidFill>
              </a:rPr>
              <a:t> (40, 6)</a:t>
            </a:r>
          </a:p>
          <a:p>
            <a:pPr lvl="1"/>
            <a:r>
              <a:rPr lang="uk-UA" sz="2000" dirty="0">
                <a:solidFill>
                  <a:srgbClr val="0000CC"/>
                </a:solidFill>
              </a:rPr>
              <a:t>= НСД (6, 4)</a:t>
            </a:r>
          </a:p>
          <a:p>
            <a:pPr lvl="1"/>
            <a:r>
              <a:rPr lang="uk-UA" sz="2000" dirty="0">
                <a:solidFill>
                  <a:srgbClr val="0000CC"/>
                </a:solidFill>
              </a:rPr>
              <a:t>= НСД (4, 2)</a:t>
            </a:r>
          </a:p>
          <a:p>
            <a:pPr lvl="1"/>
            <a:r>
              <a:rPr lang="uk-UA" sz="2000" dirty="0">
                <a:solidFill>
                  <a:srgbClr val="0000CC"/>
                </a:solidFill>
              </a:rPr>
              <a:t>= НСД (2, 0)</a:t>
            </a:r>
          </a:p>
          <a:p>
            <a:pPr lvl="1"/>
            <a:r>
              <a:rPr lang="uk-UA" sz="2000" dirty="0">
                <a:solidFill>
                  <a:srgbClr val="0000CC"/>
                </a:solidFill>
              </a:rPr>
              <a:t>= 2</a:t>
            </a:r>
          </a:p>
          <a:p>
            <a:r>
              <a:rPr lang="uk-UA" sz="2000" dirty="0"/>
              <a:t>зводить НСД (206, 40) до НСД (2, 0), що дорівнює двом.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41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>
                <a:solidFill>
                  <a:prstClr val="black"/>
                </a:solidFill>
              </a:rPr>
              <a:t>Знаходження найбільшого </a:t>
            </a:r>
            <a:r>
              <a:rPr lang="uk-UA" sz="2800" b="1" dirty="0" smtClean="0">
                <a:solidFill>
                  <a:prstClr val="black"/>
                </a:solidFill>
              </a:rPr>
              <a:t>спільного дільника</a:t>
            </a:r>
            <a:endParaRPr lang="uk-UA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9184" y="974848"/>
            <a:ext cx="8183048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>
                <a:cs typeface="Arial" panose="020B0604020202020204" pitchFamily="34" charset="0"/>
              </a:rPr>
              <a:t>Будь-яка </a:t>
            </a:r>
            <a:r>
              <a:rPr lang="ru-RU" sz="2000" dirty="0" err="1" smtClean="0">
                <a:cs typeface="Arial" panose="020B0604020202020204" pitchFamily="34" charset="0"/>
              </a:rPr>
              <a:t>мова</a:t>
            </a:r>
            <a:r>
              <a:rPr lang="ru-RU" sz="2000" dirty="0" smtClean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програмування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має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0000CC"/>
                </a:solidFill>
                <a:cs typeface="Arial" panose="020B0604020202020204" pitchFamily="34" charset="0"/>
              </a:rPr>
              <a:t>три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cs typeface="Arial" panose="020B0604020202020204" pitchFamily="34" charset="0"/>
              </a:rPr>
              <a:t>механізми</a:t>
            </a:r>
            <a:r>
              <a:rPr lang="ru-RU" sz="2000" dirty="0">
                <a:cs typeface="Arial" panose="020B0604020202020204" pitchFamily="34" charset="0"/>
              </a:rPr>
              <a:t>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b="1" dirty="0">
                <a:cs typeface="Arial" panose="020B0604020202020204" pitchFamily="34" charset="0"/>
              </a:rPr>
              <a:t> </a:t>
            </a:r>
            <a:r>
              <a:rPr lang="ru-RU" sz="2000" b="1" dirty="0" err="1">
                <a:cs typeface="Arial" panose="020B0604020202020204" pitchFamily="34" charset="0"/>
              </a:rPr>
              <a:t>елементарні</a:t>
            </a:r>
            <a:r>
              <a:rPr lang="ru-RU" sz="2000" b="1" dirty="0">
                <a:cs typeface="Arial" panose="020B0604020202020204" pitchFamily="34" charset="0"/>
              </a:rPr>
              <a:t> </a:t>
            </a:r>
            <a:r>
              <a:rPr lang="ru-RU" sz="2000" b="1" dirty="0" err="1">
                <a:cs typeface="Arial" panose="020B0604020202020204" pitchFamily="34" charset="0"/>
              </a:rPr>
              <a:t>вирази</a:t>
            </a:r>
            <a:r>
              <a:rPr lang="ru-RU" sz="2000" dirty="0">
                <a:cs typeface="Arial" panose="020B0604020202020204" pitchFamily="34" charset="0"/>
              </a:rPr>
              <a:t>, </a:t>
            </a:r>
            <a:r>
              <a:rPr lang="ru-RU" sz="2000" dirty="0" err="1">
                <a:cs typeface="Arial" panose="020B0604020202020204" pitchFamily="34" charset="0"/>
              </a:rPr>
              <a:t>що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представляють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мінімальні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cs typeface="Arial" panose="020B0604020202020204" pitchFamily="34" charset="0"/>
              </a:rPr>
              <a:t>сутності</a:t>
            </a:r>
            <a:r>
              <a:rPr lang="ru-RU" sz="2000" dirty="0">
                <a:cs typeface="Arial" panose="020B0604020202020204" pitchFamily="34" charset="0"/>
              </a:rPr>
              <a:t>, з </a:t>
            </a:r>
            <a:r>
              <a:rPr lang="ru-RU" sz="2000" dirty="0" err="1">
                <a:cs typeface="Arial" panose="020B0604020202020204" pitchFamily="34" charset="0"/>
              </a:rPr>
              <a:t>якими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мова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має</a:t>
            </a:r>
            <a:r>
              <a:rPr lang="ru-RU" sz="2000" dirty="0">
                <a:cs typeface="Arial" panose="020B0604020202020204" pitchFamily="34" charset="0"/>
              </a:rPr>
              <a:t> справу;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b="1" dirty="0" err="1">
                <a:cs typeface="Arial" panose="020B0604020202020204" pitchFamily="34" charset="0"/>
              </a:rPr>
              <a:t>засоби</a:t>
            </a:r>
            <a:r>
              <a:rPr lang="ru-RU" sz="2000" b="1" dirty="0">
                <a:cs typeface="Arial" panose="020B0604020202020204" pitchFamily="34" charset="0"/>
              </a:rPr>
              <a:t> </a:t>
            </a:r>
            <a:r>
              <a:rPr lang="ru-RU" sz="2000" b="1" dirty="0" err="1">
                <a:cs typeface="Arial" panose="020B0604020202020204" pitchFamily="34" charset="0"/>
              </a:rPr>
              <a:t>комбінування</a:t>
            </a:r>
            <a:r>
              <a:rPr lang="ru-RU" sz="2000" dirty="0">
                <a:cs typeface="Arial" panose="020B0604020202020204" pitchFamily="34" charset="0"/>
              </a:rPr>
              <a:t>,  за </a:t>
            </a:r>
            <a:r>
              <a:rPr lang="ru-RU" sz="2000" dirty="0" err="1">
                <a:cs typeface="Arial" panose="020B0604020202020204" pitchFamily="34" charset="0"/>
              </a:rPr>
              <a:t>допомогою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яких</a:t>
            </a:r>
            <a:r>
              <a:rPr lang="ru-RU" sz="2000" dirty="0">
                <a:cs typeface="Arial" panose="020B0604020202020204" pitchFamily="34" charset="0"/>
              </a:rPr>
              <a:t>  з  </a:t>
            </a:r>
            <a:r>
              <a:rPr lang="ru-RU" sz="2000" dirty="0" err="1">
                <a:cs typeface="Arial" panose="020B0604020202020204" pitchFamily="34" charset="0"/>
              </a:rPr>
              <a:t>простих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об'єктів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складаються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складні</a:t>
            </a:r>
            <a:r>
              <a:rPr lang="ru-RU" sz="2000" dirty="0">
                <a:cs typeface="Arial" panose="020B0604020202020204" pitchFamily="34" charset="0"/>
              </a:rPr>
              <a:t>;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b="1" dirty="0" err="1">
                <a:cs typeface="Arial" panose="020B0604020202020204" pitchFamily="34" charset="0"/>
              </a:rPr>
              <a:t>засоби</a:t>
            </a:r>
            <a:r>
              <a:rPr lang="ru-RU" sz="2000" b="1" dirty="0">
                <a:cs typeface="Arial" panose="020B0604020202020204" pitchFamily="34" charset="0"/>
              </a:rPr>
              <a:t>  </a:t>
            </a:r>
            <a:r>
              <a:rPr lang="ru-RU" sz="2000" b="1" dirty="0" err="1">
                <a:cs typeface="Arial" panose="020B0604020202020204" pitchFamily="34" charset="0"/>
              </a:rPr>
              <a:t>абстракції</a:t>
            </a:r>
            <a:r>
              <a:rPr lang="ru-RU" sz="2000" dirty="0">
                <a:cs typeface="Arial" panose="020B0604020202020204" pitchFamily="34" charset="0"/>
              </a:rPr>
              <a:t>,   за </a:t>
            </a:r>
            <a:r>
              <a:rPr lang="ru-RU" sz="2000" dirty="0" err="1">
                <a:cs typeface="Arial" panose="020B0604020202020204" pitchFamily="34" charset="0"/>
              </a:rPr>
              <a:t>допомогою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яких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складні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об'єкти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можна</a:t>
            </a:r>
            <a:r>
              <a:rPr lang="ru-RU" sz="2000" dirty="0">
                <a:cs typeface="Arial" panose="020B0604020202020204" pitchFamily="34" charset="0"/>
              </a:rPr>
              <a:t>  </a:t>
            </a:r>
            <a:r>
              <a:rPr lang="ru-RU" sz="2000" dirty="0" err="1">
                <a:cs typeface="Arial" panose="020B0604020202020204" pitchFamily="34" charset="0"/>
              </a:rPr>
              <a:t>називати</a:t>
            </a:r>
            <a:r>
              <a:rPr lang="ru-RU" sz="2000" dirty="0">
                <a:cs typeface="Arial" panose="020B0604020202020204" pitchFamily="34" charset="0"/>
              </a:rPr>
              <a:t>  і  </a:t>
            </a:r>
            <a:r>
              <a:rPr lang="ru-RU" sz="2000" dirty="0" err="1">
                <a:cs typeface="Arial" panose="020B0604020202020204" pitchFamily="34" charset="0"/>
              </a:rPr>
              <a:t>поводитися</a:t>
            </a:r>
            <a:r>
              <a:rPr lang="ru-RU" sz="2000" dirty="0">
                <a:cs typeface="Arial" panose="020B0604020202020204" pitchFamily="34" charset="0"/>
              </a:rPr>
              <a:t> з ними як з </a:t>
            </a:r>
            <a:r>
              <a:rPr lang="ru-RU" sz="2000" dirty="0" err="1">
                <a:cs typeface="Arial" panose="020B0604020202020204" pitchFamily="34" charset="0"/>
              </a:rPr>
              <a:t>єдиним</a:t>
            </a:r>
            <a:r>
              <a:rPr lang="ru-RU" sz="2000" dirty="0">
                <a:cs typeface="Arial" panose="020B0604020202020204" pitchFamily="34" charset="0"/>
              </a:rPr>
              <a:t> </a:t>
            </a:r>
            <a:r>
              <a:rPr lang="ru-RU" sz="2000" dirty="0" err="1">
                <a:cs typeface="Arial" panose="020B0604020202020204" pitchFamily="34" charset="0"/>
              </a:rPr>
              <a:t>цілим</a:t>
            </a:r>
            <a:r>
              <a:rPr lang="ru-RU" sz="2000" dirty="0">
                <a:cs typeface="Arial" panose="020B0604020202020204" pitchFamily="34" charset="0"/>
              </a:rPr>
              <a:t>.</a:t>
            </a:r>
            <a:endParaRPr lang="ru-RU" sz="2000" dirty="0">
              <a:effectLst/>
              <a:ea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4256" y="4154602"/>
            <a:ext cx="82417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Будь-яка </a:t>
            </a:r>
            <a:r>
              <a:rPr lang="ru-RU" sz="2000" dirty="0" err="1" smtClean="0"/>
              <a:t>мова</a:t>
            </a:r>
            <a:r>
              <a:rPr lang="ru-RU" sz="2000" dirty="0" smtClean="0"/>
              <a:t> </a:t>
            </a:r>
            <a:r>
              <a:rPr lang="ru-RU" sz="2000" dirty="0" err="1" smtClean="0"/>
              <a:t>має</a:t>
            </a:r>
            <a:r>
              <a:rPr lang="ru-RU" sz="2000" dirty="0" smtClean="0"/>
              <a:t> справу  </a:t>
            </a:r>
            <a:r>
              <a:rPr lang="ru-RU" sz="2000" dirty="0"/>
              <a:t>з </a:t>
            </a:r>
            <a:r>
              <a:rPr lang="ru-RU" sz="2000" dirty="0" err="1">
                <a:solidFill>
                  <a:srgbClr val="0000CC"/>
                </a:solidFill>
              </a:rPr>
              <a:t>двома</a:t>
            </a:r>
            <a:r>
              <a:rPr lang="ru-RU" sz="2000" dirty="0">
                <a:solidFill>
                  <a:srgbClr val="0000CC"/>
                </a:solidFill>
              </a:rPr>
              <a:t> типами </a:t>
            </a:r>
            <a:r>
              <a:rPr lang="ru-RU" sz="2000" dirty="0" err="1">
                <a:solidFill>
                  <a:srgbClr val="0000CC"/>
                </a:solidFill>
              </a:rPr>
              <a:t>об'єктів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: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err="1" smtClean="0"/>
              <a:t>процедури</a:t>
            </a:r>
            <a:r>
              <a:rPr lang="ru-RU" sz="2000" b="1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b="1" dirty="0" smtClean="0"/>
              <a:t> </a:t>
            </a:r>
            <a:r>
              <a:rPr lang="ru-RU" sz="2000" b="1" dirty="0" err="1" smtClean="0"/>
              <a:t>дані</a:t>
            </a:r>
            <a:r>
              <a:rPr lang="ru-RU" sz="2000" dirty="0" smtClean="0"/>
              <a:t> </a:t>
            </a:r>
            <a:endParaRPr lang="ru-RU" sz="2000" dirty="0"/>
          </a:p>
          <a:p>
            <a:r>
              <a:rPr lang="ru-RU" sz="2000" dirty="0" err="1"/>
              <a:t>Говорячи</a:t>
            </a:r>
            <a:r>
              <a:rPr lang="ru-RU" sz="2000" dirty="0"/>
              <a:t> неформально, </a:t>
            </a:r>
            <a:r>
              <a:rPr lang="ru-RU" sz="2000" dirty="0" err="1"/>
              <a:t>дані</a:t>
            </a:r>
            <a:r>
              <a:rPr lang="ru-RU" sz="2000" dirty="0"/>
              <a:t> - </a:t>
            </a:r>
            <a:r>
              <a:rPr lang="ru-RU" sz="2000" dirty="0" err="1"/>
              <a:t>це</a:t>
            </a:r>
            <a:r>
              <a:rPr lang="ru-RU" sz="2000" dirty="0"/>
              <a:t> "</a:t>
            </a:r>
            <a:r>
              <a:rPr lang="ru-RU" sz="2000" dirty="0" err="1"/>
              <a:t>матеріал</a:t>
            </a:r>
            <a:r>
              <a:rPr lang="ru-RU" sz="2000" dirty="0"/>
              <a:t>", </a:t>
            </a:r>
            <a:r>
              <a:rPr lang="ru-RU" sz="2000" dirty="0" err="1"/>
              <a:t>який</a:t>
            </a:r>
            <a:r>
              <a:rPr lang="ru-RU" sz="2000" dirty="0"/>
              <a:t> ми </a:t>
            </a:r>
            <a:r>
              <a:rPr lang="ru-RU" sz="2000" dirty="0" err="1"/>
              <a:t>хочемо</a:t>
            </a:r>
            <a:r>
              <a:rPr lang="ru-RU" sz="2000" dirty="0"/>
              <a:t> </a:t>
            </a:r>
            <a:r>
              <a:rPr lang="ru-RU" sz="2000" dirty="0" err="1"/>
              <a:t>обробляти</a:t>
            </a:r>
            <a:r>
              <a:rPr lang="ru-RU" sz="2000" dirty="0"/>
              <a:t>, а </a:t>
            </a:r>
            <a:r>
              <a:rPr lang="ru-RU" sz="2000" dirty="0" err="1"/>
              <a:t>процедури</a:t>
            </a:r>
            <a:r>
              <a:rPr lang="ru-RU" sz="2000" dirty="0"/>
              <a:t> - </a:t>
            </a:r>
            <a:r>
              <a:rPr lang="ru-RU" sz="2000" dirty="0" err="1"/>
              <a:t>це</a:t>
            </a:r>
            <a:r>
              <a:rPr lang="ru-RU" sz="2000" dirty="0"/>
              <a:t> описи правил </a:t>
            </a:r>
            <a:r>
              <a:rPr lang="ru-RU" sz="2000" dirty="0" err="1"/>
              <a:t>обробки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73248" y="0"/>
            <a:ext cx="5982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Елементи програмування 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141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dirty="0">
                <a:solidFill>
                  <a:prstClr val="black"/>
                </a:solidFill>
              </a:rPr>
              <a:t>Знаходження найбільшого </a:t>
            </a:r>
            <a:r>
              <a:rPr lang="uk-UA" sz="2800" b="1" dirty="0" smtClean="0">
                <a:solidFill>
                  <a:prstClr val="black"/>
                </a:solidFill>
              </a:rPr>
              <a:t>спільного дільника</a:t>
            </a:r>
            <a:endParaRPr lang="uk-UA" sz="2800" b="1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04850" y="11430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Алгоритм Евклида </a:t>
            </a:r>
            <a:r>
              <a:rPr lang="ru-RU" dirty="0" smtClean="0"/>
              <a:t>у </a:t>
            </a:r>
            <a:r>
              <a:rPr lang="ru-RU" dirty="0" err="1" smtClean="0"/>
              <a:t>вигляді</a:t>
            </a:r>
            <a:r>
              <a:rPr lang="ru-RU" dirty="0" smtClean="0"/>
              <a:t> ЛІСП </a:t>
            </a:r>
            <a:r>
              <a:rPr lang="ru-RU" dirty="0" err="1" smtClean="0"/>
              <a:t>процедури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47900" y="1701324"/>
            <a:ext cx="379095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(define </a:t>
            </a:r>
            <a:r>
              <a:rPr lang="en-US" sz="2000" dirty="0" smtClean="0">
                <a:solidFill>
                  <a:srgbClr val="0000CC"/>
                </a:solidFill>
              </a:rPr>
              <a:t>(nod </a:t>
            </a:r>
            <a:r>
              <a:rPr lang="en-US" sz="2000" dirty="0">
                <a:solidFill>
                  <a:srgbClr val="0000CC"/>
                </a:solidFill>
              </a:rPr>
              <a:t>a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(= b 0)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a</a:t>
            </a:r>
            <a:endParaRPr lang="en-US" sz="2000" dirty="0">
              <a:solidFill>
                <a:srgbClr val="0000CC"/>
              </a:solidFill>
            </a:endParaRP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(nod </a:t>
            </a:r>
            <a:r>
              <a:rPr lang="en-US" sz="2000" dirty="0">
                <a:solidFill>
                  <a:srgbClr val="0000CC"/>
                </a:solidFill>
              </a:rPr>
              <a:t>b (remainder a b))))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3348375"/>
            <a:ext cx="87915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solidFill>
                  <a:prstClr val="black"/>
                </a:solidFill>
              </a:rPr>
              <a:t>Процедура </a:t>
            </a:r>
            <a:r>
              <a:rPr lang="ru-RU" sz="2000" dirty="0" err="1" smtClean="0">
                <a:solidFill>
                  <a:prstClr val="black"/>
                </a:solidFill>
              </a:rPr>
              <a:t>породжує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ітеративний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процес</a:t>
            </a:r>
            <a:r>
              <a:rPr lang="ru-RU" sz="2000" dirty="0" smtClean="0">
                <a:solidFill>
                  <a:prstClr val="black"/>
                </a:solidFill>
              </a:rPr>
              <a:t>,  </a:t>
            </a:r>
            <a:r>
              <a:rPr lang="ru-RU" sz="2000" dirty="0" err="1" smtClean="0">
                <a:solidFill>
                  <a:prstClr val="black"/>
                </a:solidFill>
              </a:rPr>
              <a:t>кількість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кроків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якого</a:t>
            </a:r>
            <a:r>
              <a:rPr lang="ru-RU" sz="2000" dirty="0" smtClean="0">
                <a:solidFill>
                  <a:prstClr val="black"/>
                </a:solidFill>
              </a:rPr>
              <a:t> росте </a:t>
            </a:r>
            <a:r>
              <a:rPr lang="ru-RU" sz="2000" dirty="0" err="1" smtClean="0">
                <a:solidFill>
                  <a:prstClr val="black"/>
                </a:solidFill>
              </a:rPr>
              <a:t>пропорційно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uk-UA" sz="2000" dirty="0" smtClean="0">
                <a:solidFill>
                  <a:prstClr val="black"/>
                </a:solidFill>
              </a:rPr>
              <a:t>логарифму чисел-аргументів</a:t>
            </a:r>
            <a:r>
              <a:rPr lang="uk-UA" sz="20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27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1. </a:t>
            </a:r>
            <a:r>
              <a:rPr lang="ru-RU" sz="3200" b="1" dirty="0" err="1" smtClean="0"/>
              <a:t>Обчислення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виразів</a:t>
            </a:r>
            <a:endParaRPr lang="uk-UA" sz="3200" b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7959" y="735947"/>
            <a:ext cx="73670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обчислити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задані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вирази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відповідно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 до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варіантів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ea typeface="Times New Roman" pitchFamily="18" charset="0"/>
                <a:cs typeface="Arial" pitchFamily="34" charset="0"/>
              </a:rPr>
              <a:t> 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39544"/>
              </p:ext>
            </p:extLst>
          </p:nvPr>
        </p:nvGraphicFramePr>
        <p:xfrm>
          <a:off x="0" y="1186264"/>
          <a:ext cx="9144000" cy="533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04961"/>
                <a:gridCol w="4539039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1 X=(2A - B</a:t>
                      </a:r>
                      <a:r>
                        <a:rPr lang="uk-UA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)/(D(</a:t>
                      </a: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</a:rPr>
                        <a:t>SinC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 - 4.5))</a:t>
                      </a:r>
                      <a:endParaRPr lang="uk-UA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15. X=((1 - A)Ce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)/((1-B)CosD)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 X=(2.3 + AB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)/(0.4 + Ce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16. X=(ACosA(1 + 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))/(C(1 - D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3. X=(-2.25(A + 2BC))/(B - D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17. X=A/(1 + B/(C + Ln(D + A)))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4. X=2ASin(B/2) + DC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18. X=(CosA + SinB)/(LnC + LnD)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5. X=(A - |B/C|)/(2.75Sin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D)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19. X=(ACos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B + 1)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LnC/D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6 X=(|A - B|2C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)/(1 - D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20. X=Arctg(4A/(B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C) - 1)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7. X=e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((SinA + SinB)/(C + D))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21. X=A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+ |SinB/(C - D)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8. X=(1 - A)/(1 + A)+|(B - 2D)/C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|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22. X=(|A| + |B|)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/(D - 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9. X=(A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-B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)(C-D)/(e(A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- 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23. X=(A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 + 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C+D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/(|A| - |B|)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10. X=(1-B)/(1+B)+ |(C-2A)/C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24. X=1/2Ln((1+SinA)/(1- SinB)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11.  X=Sin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ACos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B/(e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C 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+ 1 + SinD)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25. X=Sin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CCos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A/(e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A 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+ 1 + SinB)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12. X=|1-B||1-A|/((1+SinC)(1+CosC))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26. X=(1/(A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-B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)+(3C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/(C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-D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1/2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) 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13. X=(ASinB+BCosA)/(1-SinC*|B+D|)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27. X=(e</a:t>
                      </a:r>
                      <a:r>
                        <a:rPr lang="uk-UA" sz="2000" baseline="300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</a:rPr>
                        <a:t>Cos(B/2+D/C))/(DC+SinC) </a:t>
                      </a:r>
                      <a:endParaRPr lang="uk-UA" sz="200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14. X=A</a:t>
                      </a:r>
                      <a:r>
                        <a:rPr lang="uk-UA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/|1-B|+B</a:t>
                      </a:r>
                      <a:r>
                        <a:rPr lang="uk-UA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/|1-D|+C</a:t>
                      </a:r>
                      <a:r>
                        <a:rPr lang="uk-UA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</a:rPr>
                        <a:t>LnA</a:t>
                      </a:r>
                      <a:endParaRPr lang="uk-UA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28. X=(A-4B)</a:t>
                      </a:r>
                      <a:r>
                        <a:rPr lang="uk-UA" sz="20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</a:rPr>
                        <a:t>/(1+(1+SinC)(1+CosC))</a:t>
                      </a:r>
                      <a:endParaRPr lang="uk-UA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Batang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06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51" y="919504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" y="169912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dirty="0" smtClean="0">
                <a:solidFill>
                  <a:srgbClr val="C00000"/>
                </a:solidFill>
              </a:rPr>
              <a:t>Варіант 1. Знайти </a:t>
            </a:r>
            <a:r>
              <a:rPr lang="uk-UA" dirty="0">
                <a:solidFill>
                  <a:srgbClr val="C00000"/>
                </a:solidFill>
              </a:rPr>
              <a:t>суму цифр натурального числа </a:t>
            </a:r>
            <a:r>
              <a:rPr lang="uk-UA" i="1" dirty="0">
                <a:solidFill>
                  <a:srgbClr val="C00000"/>
                </a:solidFill>
              </a:rPr>
              <a:t>n</a:t>
            </a:r>
            <a:r>
              <a:rPr lang="uk-UA" dirty="0">
                <a:solidFill>
                  <a:srgbClr val="C00000"/>
                </a:solidFill>
              </a:rPr>
              <a:t> та значення глибини рекурсії, використовуючи  рекурентне означення функції </a:t>
            </a:r>
            <a:r>
              <a:rPr lang="uk-UA" i="1" dirty="0">
                <a:solidFill>
                  <a:srgbClr val="C00000"/>
                </a:solidFill>
              </a:rPr>
              <a:t>f(n)</a:t>
            </a:r>
            <a:r>
              <a:rPr lang="uk-UA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471156"/>
              </p:ext>
            </p:extLst>
          </p:nvPr>
        </p:nvGraphicFramePr>
        <p:xfrm>
          <a:off x="2962276" y="2453980"/>
          <a:ext cx="2981324" cy="7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Формула" r:id="rId3" imgW="1803400" imgH="457200" progId="Equation.3">
                  <p:embed/>
                </p:oleObj>
              </mc:Choice>
              <mc:Fallback>
                <p:oleObj name="Формула" r:id="rId3" imgW="1803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6" y="2453980"/>
                        <a:ext cx="2981324" cy="757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57151" y="3313837"/>
            <a:ext cx="9086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>
                <a:solidFill>
                  <a:srgbClr val="C00000"/>
                </a:solidFill>
              </a:rPr>
              <a:t>Підказка</a:t>
            </a:r>
            <a:r>
              <a:rPr lang="uk-UA" dirty="0">
                <a:solidFill>
                  <a:srgbClr val="C00000"/>
                </a:solidFill>
              </a:rPr>
              <a:t>. Умова продовження рекурсії: сума цифр числа дорівнює останній цифрі плюс сума цифр числа без останньої цифри (числа, що ділиться без остачі на 10). Умова закінчення рекурсії: якщо число дорівнює 0, то сума його цифр дорівнює 0.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8576" y="4251931"/>
            <a:ext cx="9115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dirty="0" smtClean="0">
                <a:solidFill>
                  <a:srgbClr val="0000CC"/>
                </a:solidFill>
              </a:rPr>
              <a:t>Варіант 2. Знайти </a:t>
            </a:r>
            <a:r>
              <a:rPr lang="uk-UA" dirty="0">
                <a:solidFill>
                  <a:srgbClr val="0000CC"/>
                </a:solidFill>
              </a:rPr>
              <a:t>кількість одиниць в двійковому представленні числа </a:t>
            </a:r>
            <a:r>
              <a:rPr lang="uk-UA" i="1" dirty="0">
                <a:solidFill>
                  <a:srgbClr val="0000CC"/>
                </a:solidFill>
              </a:rPr>
              <a:t>n </a:t>
            </a:r>
            <a:r>
              <a:rPr lang="uk-UA" dirty="0">
                <a:solidFill>
                  <a:srgbClr val="0000CC"/>
                </a:solidFill>
              </a:rPr>
              <a:t>та значення глибини рекурсії</a:t>
            </a:r>
            <a:r>
              <a:rPr lang="uk-UA" i="1" dirty="0">
                <a:solidFill>
                  <a:srgbClr val="0000CC"/>
                </a:solidFill>
              </a:rPr>
              <a:t>, </a:t>
            </a:r>
            <a:r>
              <a:rPr lang="uk-UA" dirty="0">
                <a:solidFill>
                  <a:srgbClr val="0000CC"/>
                </a:solidFill>
              </a:rPr>
              <a:t>використовуючи  рекурентне означення функції </a:t>
            </a:r>
            <a:r>
              <a:rPr lang="uk-UA" i="1" dirty="0">
                <a:solidFill>
                  <a:srgbClr val="0000CC"/>
                </a:solidFill>
              </a:rPr>
              <a:t>f(n)</a:t>
            </a:r>
            <a:r>
              <a:rPr lang="uk-UA" dirty="0">
                <a:solidFill>
                  <a:srgbClr val="0000CC"/>
                </a:solidFill>
              </a:rPr>
              <a:t> (&amp; - операція побітового </a:t>
            </a:r>
            <a:r>
              <a:rPr lang="uk-UA" dirty="0" smtClean="0">
                <a:solidFill>
                  <a:srgbClr val="0000CC"/>
                </a:solidFill>
              </a:rPr>
              <a:t> логічного </a:t>
            </a:r>
            <a:r>
              <a:rPr lang="uk-UA" dirty="0">
                <a:solidFill>
                  <a:srgbClr val="0000CC"/>
                </a:solidFill>
              </a:rPr>
              <a:t>множення):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240434"/>
              </p:ext>
            </p:extLst>
          </p:nvPr>
        </p:nvGraphicFramePr>
        <p:xfrm>
          <a:off x="2886076" y="5314950"/>
          <a:ext cx="2981324" cy="8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Формула" r:id="rId5" imgW="1651000" imgH="457200" progId="Equation.3">
                  <p:embed/>
                </p:oleObj>
              </mc:Choice>
              <mc:Fallback>
                <p:oleObj name="Формула" r:id="rId5" imgW="16510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6" y="5314950"/>
                        <a:ext cx="2981324" cy="82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22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5" y="1529894"/>
            <a:ext cx="9115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 smtClean="0">
                <a:solidFill>
                  <a:srgbClr val="C00000"/>
                </a:solidFill>
              </a:rPr>
              <a:t>Варіант 3. </a:t>
            </a:r>
            <a:r>
              <a:rPr lang="uk-UA" sz="2000" dirty="0" smtClean="0">
                <a:solidFill>
                  <a:srgbClr val="C00000"/>
                </a:solidFill>
              </a:rPr>
              <a:t>Знайти </a:t>
            </a:r>
            <a:r>
              <a:rPr lang="uk-UA" sz="2000" dirty="0">
                <a:solidFill>
                  <a:srgbClr val="C00000"/>
                </a:solidFill>
              </a:rPr>
              <a:t>значення біноміального коефіцієнта при заданих </a:t>
            </a:r>
            <a:r>
              <a:rPr lang="uk-UA" sz="2000" i="1" dirty="0">
                <a:solidFill>
                  <a:srgbClr val="C00000"/>
                </a:solidFill>
              </a:rPr>
              <a:t>n, k</a:t>
            </a:r>
            <a:r>
              <a:rPr lang="uk-UA" sz="2000" dirty="0">
                <a:solidFill>
                  <a:srgbClr val="C00000"/>
                </a:solidFill>
              </a:rPr>
              <a:t> за формулою: 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796871"/>
              </p:ext>
            </p:extLst>
          </p:nvPr>
        </p:nvGraphicFramePr>
        <p:xfrm>
          <a:off x="1523999" y="1835618"/>
          <a:ext cx="1790701" cy="6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name="Формула" r:id="rId3" imgW="1016000" imgH="431800" progId="Equation.3">
                  <p:embed/>
                </p:oleObj>
              </mc:Choice>
              <mc:Fallback>
                <p:oleObj name="Формула" r:id="rId3" imgW="10160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9" y="1835618"/>
                        <a:ext cx="1790701" cy="619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486149" y="1915300"/>
            <a:ext cx="4895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C00000"/>
                </a:solidFill>
              </a:rPr>
              <a:t>використовуючи рекурентне співвідношення: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845121"/>
              </p:ext>
            </p:extLst>
          </p:nvPr>
        </p:nvGraphicFramePr>
        <p:xfrm>
          <a:off x="2617367" y="2584966"/>
          <a:ext cx="3013911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8" name="Формула" r:id="rId5" imgW="1587500" imgH="508000" progId="Equation.3">
                  <p:embed/>
                </p:oleObj>
              </mc:Choice>
              <mc:Fallback>
                <p:oleObj name="Формула" r:id="rId5" imgW="15875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367" y="2584966"/>
                        <a:ext cx="3013911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0499" y="3613666"/>
            <a:ext cx="8820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Варіант 4. Знайти </a:t>
            </a:r>
            <a:r>
              <a:rPr lang="uk-UA" sz="2000" dirty="0">
                <a:solidFill>
                  <a:srgbClr val="0000CC"/>
                </a:solidFill>
              </a:rPr>
              <a:t>значення функції </a:t>
            </a:r>
            <a:r>
              <a:rPr lang="uk-UA" sz="2000" dirty="0" err="1">
                <a:solidFill>
                  <a:srgbClr val="0000CC"/>
                </a:solidFill>
              </a:rPr>
              <a:t>Аккермана</a:t>
            </a:r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i="1" dirty="0">
                <a:solidFill>
                  <a:srgbClr val="0000CC"/>
                </a:solidFill>
              </a:rPr>
              <a:t>A(m, n), </a:t>
            </a:r>
            <a:r>
              <a:rPr lang="uk-UA" sz="2000" dirty="0">
                <a:solidFill>
                  <a:srgbClr val="0000CC"/>
                </a:solidFill>
              </a:rPr>
              <a:t>використовуючи рекурентне співвідношення: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446047"/>
              </p:ext>
            </p:extLst>
          </p:nvPr>
        </p:nvGraphicFramePr>
        <p:xfrm>
          <a:off x="2476500" y="4190137"/>
          <a:ext cx="3436619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9" name="Формула" r:id="rId7" imgW="1955800" imgH="711200" progId="Equation.3">
                  <p:embed/>
                </p:oleObj>
              </mc:Choice>
              <mc:Fallback>
                <p:oleObj name="Формула" r:id="rId7" imgW="19558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190137"/>
                        <a:ext cx="3436619" cy="1257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6199" y="5447437"/>
            <a:ext cx="8934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 smtClean="0"/>
              <a:t>Варіант 5. </a:t>
            </a:r>
            <a:r>
              <a:rPr lang="uk-UA" sz="2000" dirty="0" smtClean="0"/>
              <a:t>Для заданого числа </a:t>
            </a:r>
            <a:r>
              <a:rPr lang="uk-UA" sz="2000" dirty="0"/>
              <a:t>визначити рекурсивні </a:t>
            </a:r>
            <a:r>
              <a:rPr lang="uk-UA" sz="2000" dirty="0" smtClean="0"/>
              <a:t>процедури для  </a:t>
            </a:r>
            <a:r>
              <a:rPr lang="uk-UA" sz="2000" dirty="0"/>
              <a:t>обчислення суми та кількості його цифр,  максимальної та мінімальної цифри. Визначити рекурентні співвідношення та глибину рекурсії.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526918"/>
            <a:ext cx="91154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Варіант 6</a:t>
            </a:r>
            <a:r>
              <a:rPr lang="uk-UA" sz="2000" dirty="0" smtClean="0">
                <a:solidFill>
                  <a:srgbClr val="C00000"/>
                </a:solidFill>
              </a:rPr>
              <a:t>. Функція </a:t>
            </a:r>
            <a:r>
              <a:rPr lang="en-US" sz="2000" dirty="0">
                <a:solidFill>
                  <a:srgbClr val="C00000"/>
                </a:solidFill>
              </a:rPr>
              <a:t>f </a:t>
            </a:r>
            <a:r>
              <a:rPr lang="uk-UA" sz="2000" dirty="0">
                <a:solidFill>
                  <a:srgbClr val="C00000"/>
                </a:solidFill>
              </a:rPr>
              <a:t>визначається правилом: </a:t>
            </a:r>
            <a:endParaRPr lang="uk-UA" sz="2000" dirty="0" smtClean="0">
              <a:solidFill>
                <a:srgbClr val="C00000"/>
              </a:solidFill>
            </a:endParaRP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f </a:t>
            </a:r>
            <a:r>
              <a:rPr lang="en-US" sz="2000" dirty="0">
                <a:solidFill>
                  <a:srgbClr val="C00000"/>
                </a:solidFill>
              </a:rPr>
              <a:t>(n) = n, </a:t>
            </a:r>
            <a:r>
              <a:rPr lang="uk-UA" sz="2000" dirty="0">
                <a:solidFill>
                  <a:srgbClr val="C00000"/>
                </a:solidFill>
              </a:rPr>
              <a:t>якщо </a:t>
            </a:r>
            <a:r>
              <a:rPr lang="en-US" sz="2000" dirty="0">
                <a:solidFill>
                  <a:srgbClr val="C00000"/>
                </a:solidFill>
              </a:rPr>
              <a:t>n &lt;3, </a:t>
            </a:r>
            <a:endParaRPr lang="uk-UA" sz="2000" dirty="0" smtClean="0">
              <a:solidFill>
                <a:srgbClr val="C00000"/>
              </a:solidFill>
            </a:endParaRPr>
          </a:p>
          <a:p>
            <a:pPr lvl="2"/>
            <a:r>
              <a:rPr lang="en-US" sz="2000" dirty="0" smtClean="0">
                <a:solidFill>
                  <a:srgbClr val="C00000"/>
                </a:solidFill>
              </a:rPr>
              <a:t>f </a:t>
            </a:r>
            <a:r>
              <a:rPr lang="en-US" sz="2000" dirty="0">
                <a:solidFill>
                  <a:srgbClr val="C00000"/>
                </a:solidFill>
              </a:rPr>
              <a:t>(n) = f (n-1) + f (n-2) + f (n-3</a:t>
            </a:r>
            <a:r>
              <a:rPr lang="en-US" sz="2000" dirty="0" smtClean="0">
                <a:solidFill>
                  <a:srgbClr val="C00000"/>
                </a:solidFill>
              </a:rPr>
              <a:t>),</a:t>
            </a:r>
            <a:r>
              <a:rPr lang="uk-UA" sz="2000" dirty="0" smtClean="0">
                <a:solidFill>
                  <a:srgbClr val="C00000"/>
                </a:solidFill>
              </a:rPr>
              <a:t> якщо </a:t>
            </a:r>
            <a:r>
              <a:rPr lang="en-US" sz="2000" dirty="0">
                <a:solidFill>
                  <a:srgbClr val="C00000"/>
                </a:solidFill>
              </a:rPr>
              <a:t>n ≥ 3. </a:t>
            </a:r>
            <a:endParaRPr lang="uk-UA" sz="2000" dirty="0" smtClean="0">
              <a:solidFill>
                <a:srgbClr val="C00000"/>
              </a:solidFill>
            </a:endParaRPr>
          </a:p>
          <a:p>
            <a:r>
              <a:rPr lang="uk-UA" sz="2000" dirty="0" smtClean="0">
                <a:solidFill>
                  <a:srgbClr val="C00000"/>
                </a:solidFill>
              </a:rPr>
              <a:t>Напишіть </a:t>
            </a:r>
            <a:r>
              <a:rPr lang="uk-UA" sz="2000" dirty="0">
                <a:solidFill>
                  <a:srgbClr val="C00000"/>
                </a:solidFill>
              </a:rPr>
              <a:t>процедуру, яка обчислює </a:t>
            </a:r>
            <a:r>
              <a:rPr lang="en-US" sz="2000" dirty="0">
                <a:solidFill>
                  <a:srgbClr val="C00000"/>
                </a:solidFill>
              </a:rPr>
              <a:t>f </a:t>
            </a:r>
            <a:r>
              <a:rPr lang="uk-UA" sz="2000" dirty="0">
                <a:solidFill>
                  <a:srgbClr val="C00000"/>
                </a:solidFill>
              </a:rPr>
              <a:t>за допомогою рекурсивного </a:t>
            </a:r>
            <a:r>
              <a:rPr lang="uk-UA" sz="2000" dirty="0" smtClean="0">
                <a:solidFill>
                  <a:srgbClr val="C00000"/>
                </a:solidFill>
              </a:rPr>
              <a:t>та ітеративного процесів.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819150" y="1866900"/>
            <a:ext cx="171450" cy="6096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50" y="3187126"/>
            <a:ext cx="89249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Варіант 7. </a:t>
            </a:r>
            <a:r>
              <a:rPr lang="uk-UA" sz="2000" dirty="0" smtClean="0">
                <a:solidFill>
                  <a:srgbClr val="0000CC"/>
                </a:solidFill>
              </a:rPr>
              <a:t>Наведена </a:t>
            </a:r>
            <a:r>
              <a:rPr lang="uk-UA" sz="2000" dirty="0">
                <a:solidFill>
                  <a:srgbClr val="0000CC"/>
                </a:solidFill>
              </a:rPr>
              <a:t>нижче таблиця називається трикутником Паскаля </a:t>
            </a:r>
            <a:r>
              <a:rPr lang="en-US" sz="2000" dirty="0" smtClean="0">
                <a:solidFill>
                  <a:srgbClr val="0000CC"/>
                </a:solidFill>
              </a:rPr>
              <a:t>.</a:t>
            </a:r>
            <a:endParaRPr lang="en-US" sz="2000" dirty="0">
              <a:solidFill>
                <a:srgbClr val="0000CC"/>
              </a:solidFill>
            </a:endParaRP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 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1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1 2 1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1 3 3 1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1 4 6 4 1</a:t>
            </a:r>
          </a:p>
          <a:p>
            <a:pPr lvl="1"/>
            <a:r>
              <a:rPr lang="en-US" sz="2000" dirty="0">
                <a:solidFill>
                  <a:srgbClr val="0000CC"/>
                </a:solidFill>
              </a:rPr>
              <a:t>. . .</a:t>
            </a:r>
          </a:p>
          <a:p>
            <a:r>
              <a:rPr lang="uk-UA" sz="2000" dirty="0">
                <a:solidFill>
                  <a:srgbClr val="0000CC"/>
                </a:solidFill>
              </a:rPr>
              <a:t>Всі числа по краях трикутника рівні 1, а кожне число всередині трикутника дорівнює сумі </a:t>
            </a:r>
            <a:r>
              <a:rPr lang="uk-UA" sz="2000" dirty="0" smtClean="0">
                <a:solidFill>
                  <a:srgbClr val="0000CC"/>
                </a:solidFill>
              </a:rPr>
              <a:t>двох чисел </a:t>
            </a:r>
            <a:r>
              <a:rPr lang="uk-UA" sz="2000" dirty="0">
                <a:solidFill>
                  <a:srgbClr val="0000CC"/>
                </a:solidFill>
              </a:rPr>
              <a:t>над </a:t>
            </a:r>
            <a:r>
              <a:rPr lang="uk-UA" sz="2000" dirty="0" smtClean="0">
                <a:solidFill>
                  <a:srgbClr val="0000CC"/>
                </a:solidFill>
              </a:rPr>
              <a:t>ним. </a:t>
            </a:r>
            <a:r>
              <a:rPr lang="uk-UA" sz="2000" dirty="0">
                <a:solidFill>
                  <a:srgbClr val="0000CC"/>
                </a:solidFill>
              </a:rPr>
              <a:t>Напишіть процедуру, яка обчислює елементи трикутника Паскаля за </a:t>
            </a:r>
            <a:r>
              <a:rPr lang="uk-UA" sz="2000" dirty="0" smtClean="0">
                <a:solidFill>
                  <a:srgbClr val="0000CC"/>
                </a:solidFill>
              </a:rPr>
              <a:t>допомогою рекурсивного </a:t>
            </a:r>
            <a:r>
              <a:rPr lang="uk-UA" sz="2000" dirty="0">
                <a:solidFill>
                  <a:srgbClr val="0000CC"/>
                </a:solidFill>
              </a:rPr>
              <a:t>процесу.</a:t>
            </a:r>
          </a:p>
        </p:txBody>
      </p:sp>
    </p:spTree>
    <p:extLst>
      <p:ext uri="{BB962C8B-B14F-4D97-AF65-F5344CB8AC3E}">
        <p14:creationId xmlns:p14="http://schemas.microsoft.com/office/powerpoint/2010/main" val="26430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51" y="1748641"/>
            <a:ext cx="90868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Варіант 8. </a:t>
            </a:r>
            <a:r>
              <a:rPr lang="uk-UA" sz="2000" dirty="0" smtClean="0">
                <a:solidFill>
                  <a:srgbClr val="C00000"/>
                </a:solidFill>
              </a:rPr>
              <a:t>Синус </a:t>
            </a:r>
            <a:r>
              <a:rPr lang="uk-UA" sz="2000" dirty="0">
                <a:solidFill>
                  <a:srgbClr val="C00000"/>
                </a:solidFill>
              </a:rPr>
              <a:t>кута (заданого в радіанах) можна обчислити, якщо скористатися наближенням </a:t>
            </a:r>
            <a:r>
              <a:rPr lang="en-US" sz="2000" b="1" i="1" dirty="0">
                <a:solidFill>
                  <a:srgbClr val="C00000"/>
                </a:solidFill>
              </a:rPr>
              <a:t>sin x </a:t>
            </a:r>
            <a:r>
              <a:rPr lang="en-US" sz="2000" b="1" i="1" dirty="0" smtClean="0">
                <a:solidFill>
                  <a:srgbClr val="C00000"/>
                </a:solidFill>
              </a:rPr>
              <a:t>≈x </a:t>
            </a:r>
            <a:r>
              <a:rPr lang="uk-UA" sz="2000" dirty="0">
                <a:solidFill>
                  <a:srgbClr val="C00000"/>
                </a:solidFill>
              </a:rPr>
              <a:t>при малих </a:t>
            </a:r>
            <a:r>
              <a:rPr lang="en-US" sz="2000" b="1" i="1" dirty="0">
                <a:solidFill>
                  <a:srgbClr val="C00000"/>
                </a:solidFill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і вжити тригонометричну </a:t>
            </a:r>
            <a:r>
              <a:rPr lang="uk-UA" sz="2000" dirty="0" smtClean="0">
                <a:solidFill>
                  <a:srgbClr val="C00000"/>
                </a:solidFill>
              </a:rPr>
              <a:t>тотожність для </a:t>
            </a:r>
            <a:r>
              <a:rPr lang="uk-UA" sz="2000" dirty="0">
                <a:solidFill>
                  <a:srgbClr val="C00000"/>
                </a:solidFill>
              </a:rPr>
              <a:t>зменшення значення аргументу </a:t>
            </a:r>
            <a:r>
              <a:rPr lang="en-US" sz="2000" b="1" i="1" dirty="0">
                <a:solidFill>
                  <a:srgbClr val="C00000"/>
                </a:solidFill>
              </a:rPr>
              <a:t>sin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r>
              <a:rPr lang="en-US" sz="2000" dirty="0" smtClean="0">
                <a:solidFill>
                  <a:srgbClr val="C00000"/>
                </a:solidFill>
              </a:rPr>
              <a:t>(</a:t>
            </a:r>
            <a:r>
              <a:rPr lang="uk-UA" sz="2000" dirty="0" smtClean="0">
                <a:solidFill>
                  <a:srgbClr val="C00000"/>
                </a:solidFill>
              </a:rPr>
              <a:t>кут </a:t>
            </a:r>
            <a:r>
              <a:rPr lang="uk-UA" sz="2000" dirty="0">
                <a:solidFill>
                  <a:srgbClr val="C00000"/>
                </a:solidFill>
              </a:rPr>
              <a:t>«</a:t>
            </a:r>
            <a:r>
              <a:rPr lang="uk-UA" sz="2000" dirty="0" smtClean="0">
                <a:solidFill>
                  <a:srgbClr val="C00000"/>
                </a:solidFill>
              </a:rPr>
              <a:t>достатньо  </a:t>
            </a:r>
            <a:r>
              <a:rPr lang="uk-UA" sz="2000" dirty="0">
                <a:solidFill>
                  <a:srgbClr val="C00000"/>
                </a:solidFill>
              </a:rPr>
              <a:t>малий », якщо він не більше 0.1 радіана.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89583"/>
            <a:ext cx="4651268" cy="69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8574" y="3539014"/>
            <a:ext cx="8715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0000CC"/>
                </a:solidFill>
              </a:rPr>
              <a:t>Варіант</a:t>
            </a:r>
            <a:r>
              <a:rPr lang="ru-RU" b="1" dirty="0" smtClean="0">
                <a:solidFill>
                  <a:srgbClr val="0000CC"/>
                </a:solidFill>
              </a:rPr>
              <a:t> 9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 smtClean="0">
                <a:solidFill>
                  <a:srgbClr val="0000CC"/>
                </a:solidFill>
              </a:rPr>
              <a:t>розробіть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процедуру, яка </a:t>
            </a:r>
            <a:r>
              <a:rPr lang="ru-RU" dirty="0" err="1">
                <a:solidFill>
                  <a:srgbClr val="0000CC"/>
                </a:solidFill>
              </a:rPr>
              <a:t>породжує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ітеративний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процес</a:t>
            </a:r>
            <a:r>
              <a:rPr lang="ru-RU" dirty="0">
                <a:solidFill>
                  <a:srgbClr val="0000CC"/>
                </a:solidFill>
              </a:rPr>
              <a:t> для </a:t>
            </a:r>
            <a:r>
              <a:rPr lang="ru-RU" dirty="0" err="1">
                <a:solidFill>
                  <a:srgbClr val="0000CC"/>
                </a:solidFill>
              </a:rPr>
              <a:t>множення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двох</a:t>
            </a:r>
            <a:r>
              <a:rPr lang="ru-RU" dirty="0">
                <a:solidFill>
                  <a:srgbClr val="0000CC"/>
                </a:solidFill>
              </a:rPr>
              <a:t> чисел за </a:t>
            </a:r>
            <a:r>
              <a:rPr lang="ru-RU" dirty="0" err="1">
                <a:solidFill>
                  <a:srgbClr val="0000CC"/>
                </a:solidFill>
              </a:rPr>
              <a:t>допомогою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додавання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err="1">
                <a:solidFill>
                  <a:srgbClr val="0000CC"/>
                </a:solidFill>
              </a:rPr>
              <a:t>подвоєння</a:t>
            </a:r>
            <a:r>
              <a:rPr lang="ru-RU" dirty="0">
                <a:solidFill>
                  <a:srgbClr val="0000CC"/>
                </a:solidFill>
              </a:rPr>
              <a:t> і </a:t>
            </a:r>
            <a:r>
              <a:rPr lang="ru-RU" dirty="0" err="1">
                <a:solidFill>
                  <a:srgbClr val="0000CC"/>
                </a:solidFill>
              </a:rPr>
              <a:t>ділення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навпіл</a:t>
            </a:r>
            <a:r>
              <a:rPr lang="ru-RU" dirty="0">
                <a:solidFill>
                  <a:srgbClr val="0000CC"/>
                </a:solidFill>
              </a:rPr>
              <a:t>, </a:t>
            </a:r>
            <a:r>
              <a:rPr lang="ru-RU" dirty="0" smtClean="0">
                <a:solidFill>
                  <a:srgbClr val="0000CC"/>
                </a:solidFill>
              </a:rPr>
              <a:t>і </a:t>
            </a:r>
            <a:r>
              <a:rPr lang="ru-RU" dirty="0" err="1" smtClean="0">
                <a:solidFill>
                  <a:srgbClr val="0000CC"/>
                </a:solidFill>
              </a:rPr>
              <a:t>витрачає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логарифмічну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кількість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 err="1" smtClean="0">
                <a:solidFill>
                  <a:srgbClr val="0000CC"/>
                </a:solidFill>
              </a:rPr>
              <a:t>кроків</a:t>
            </a:r>
            <a:r>
              <a:rPr lang="ru-RU" dirty="0" smtClean="0">
                <a:solidFill>
                  <a:srgbClr val="0000CC"/>
                </a:solidFill>
              </a:rPr>
              <a:t>. </a:t>
            </a:r>
            <a:r>
              <a:rPr lang="ru-RU" dirty="0" err="1" smtClean="0">
                <a:solidFill>
                  <a:srgbClr val="0000CC"/>
                </a:solidFill>
              </a:rPr>
              <a:t>Цей</a:t>
            </a:r>
            <a:r>
              <a:rPr lang="ru-RU" dirty="0" smtClean="0">
                <a:solidFill>
                  <a:srgbClr val="0000CC"/>
                </a:solidFill>
              </a:rPr>
              <a:t> алгоритм </a:t>
            </a:r>
            <a:r>
              <a:rPr lang="ru-RU" dirty="0" err="1" smtClean="0">
                <a:solidFill>
                  <a:srgbClr val="0000CC"/>
                </a:solidFill>
              </a:rPr>
              <a:t>називають</a:t>
            </a:r>
            <a:r>
              <a:rPr lang="ru-RU" dirty="0" smtClean="0">
                <a:solidFill>
                  <a:srgbClr val="0000CC"/>
                </a:solidFill>
              </a:rPr>
              <a:t> </a:t>
            </a:r>
            <a:r>
              <a:rPr lang="ru-RU" dirty="0">
                <a:solidFill>
                  <a:srgbClr val="0000CC"/>
                </a:solidFill>
              </a:rPr>
              <a:t>«методом </a:t>
            </a:r>
            <a:r>
              <a:rPr lang="ru-RU" dirty="0" err="1">
                <a:solidFill>
                  <a:srgbClr val="0000CC"/>
                </a:solidFill>
              </a:rPr>
              <a:t>російського</a:t>
            </a:r>
            <a:r>
              <a:rPr lang="ru-RU" dirty="0">
                <a:solidFill>
                  <a:srgbClr val="0000CC"/>
                </a:solidFill>
              </a:rPr>
              <a:t> селянина</a:t>
            </a:r>
            <a:r>
              <a:rPr lang="ru-RU" dirty="0"/>
              <a:t>»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7151" y="4680288"/>
            <a:ext cx="91440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b="1" dirty="0" smtClean="0">
                <a:solidFill>
                  <a:srgbClr val="660066"/>
                </a:solidFill>
              </a:rPr>
              <a:t>Варіант 10</a:t>
            </a:r>
            <a:r>
              <a:rPr lang="uk-UA" dirty="0" smtClean="0">
                <a:solidFill>
                  <a:srgbClr val="660066"/>
                </a:solidFill>
              </a:rPr>
              <a:t>. Потрібно </a:t>
            </a:r>
            <a:r>
              <a:rPr lang="uk-UA" dirty="0">
                <a:solidFill>
                  <a:srgbClr val="660066"/>
                </a:solidFill>
              </a:rPr>
              <a:t>сплатити поштове відправлення,  вартість котрого складає </a:t>
            </a:r>
            <a:r>
              <a:rPr lang="en-US" b="1" i="1" dirty="0">
                <a:solidFill>
                  <a:srgbClr val="660066"/>
                </a:solidFill>
              </a:rPr>
              <a:t>m</a:t>
            </a:r>
            <a:r>
              <a:rPr lang="uk-UA" b="1" i="1" dirty="0">
                <a:solidFill>
                  <a:srgbClr val="660066"/>
                </a:solidFill>
              </a:rPr>
              <a:t> </a:t>
            </a:r>
            <a:r>
              <a:rPr lang="uk-UA" dirty="0">
                <a:solidFill>
                  <a:srgbClr val="660066"/>
                </a:solidFill>
              </a:rPr>
              <a:t>копійок, а в наявності тільки поштові марки номіналом </a:t>
            </a:r>
            <a:r>
              <a:rPr lang="en-US" b="1" i="1" dirty="0">
                <a:solidFill>
                  <a:srgbClr val="660066"/>
                </a:solidFill>
              </a:rPr>
              <a:t>x</a:t>
            </a:r>
            <a:r>
              <a:rPr lang="ru-RU" b="1" i="1" dirty="0">
                <a:solidFill>
                  <a:srgbClr val="660066"/>
                </a:solidFill>
              </a:rPr>
              <a:t>,</a:t>
            </a:r>
            <a:r>
              <a:rPr lang="en-US" b="1" i="1" dirty="0">
                <a:solidFill>
                  <a:srgbClr val="660066"/>
                </a:solidFill>
              </a:rPr>
              <a:t>y</a:t>
            </a:r>
            <a:r>
              <a:rPr lang="ru-RU" b="1" i="1" dirty="0">
                <a:solidFill>
                  <a:srgbClr val="660066"/>
                </a:solidFill>
              </a:rPr>
              <a:t>,</a:t>
            </a:r>
            <a:r>
              <a:rPr lang="en-US" b="1" i="1" dirty="0">
                <a:solidFill>
                  <a:srgbClr val="660066"/>
                </a:solidFill>
              </a:rPr>
              <a:t>z </a:t>
            </a:r>
            <a:r>
              <a:rPr lang="uk-UA" b="1" i="1" dirty="0">
                <a:solidFill>
                  <a:srgbClr val="660066"/>
                </a:solidFill>
              </a:rPr>
              <a:t> </a:t>
            </a:r>
            <a:r>
              <a:rPr lang="uk-UA" dirty="0">
                <a:solidFill>
                  <a:srgbClr val="660066"/>
                </a:solidFill>
              </a:rPr>
              <a:t>копійок. Скількома різними способами можна сплатити поштове відправлення? Розробити рекурсивну </a:t>
            </a:r>
            <a:r>
              <a:rPr lang="uk-UA" dirty="0" smtClean="0">
                <a:solidFill>
                  <a:srgbClr val="660066"/>
                </a:solidFill>
              </a:rPr>
              <a:t>процедуру для </a:t>
            </a:r>
            <a:r>
              <a:rPr lang="uk-UA" dirty="0">
                <a:solidFill>
                  <a:srgbClr val="660066"/>
                </a:solidFill>
              </a:rPr>
              <a:t>обчислення кількості зображень числа </a:t>
            </a:r>
            <a:r>
              <a:rPr lang="en-US" b="1" i="1" dirty="0">
                <a:solidFill>
                  <a:srgbClr val="660066"/>
                </a:solidFill>
              </a:rPr>
              <a:t>m</a:t>
            </a:r>
            <a:r>
              <a:rPr lang="uk-UA" dirty="0">
                <a:solidFill>
                  <a:srgbClr val="660066"/>
                </a:solidFill>
              </a:rPr>
              <a:t> у вигляді суми певних фіксованих чисел з використанням рекурентних співвідношень. </a:t>
            </a:r>
          </a:p>
          <a:p>
            <a:r>
              <a:rPr lang="uk-UA" i="1" dirty="0">
                <a:solidFill>
                  <a:srgbClr val="660066"/>
                </a:solidFill>
              </a:rPr>
              <a:t>Підказка</a:t>
            </a:r>
            <a:r>
              <a:rPr lang="uk-UA" dirty="0">
                <a:solidFill>
                  <a:srgbClr val="660066"/>
                </a:solidFill>
              </a:rPr>
              <a:t>. Використати рекурентне співвідношення для чисел </a:t>
            </a:r>
            <a:r>
              <a:rPr lang="uk-UA" dirty="0" err="1">
                <a:solidFill>
                  <a:srgbClr val="660066"/>
                </a:solidFill>
              </a:rPr>
              <a:t>Фібоначчі</a:t>
            </a:r>
            <a:r>
              <a:rPr lang="uk-UA" dirty="0">
                <a:solidFill>
                  <a:srgbClr val="660066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6865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1701611"/>
            <a:ext cx="89439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Варіант 11</a:t>
            </a:r>
            <a:r>
              <a:rPr lang="uk-UA" sz="2000" dirty="0" smtClean="0">
                <a:solidFill>
                  <a:srgbClr val="C00000"/>
                </a:solidFill>
              </a:rPr>
              <a:t>. Реалізувати </a:t>
            </a:r>
            <a:r>
              <a:rPr lang="uk-UA" sz="2000" dirty="0">
                <a:solidFill>
                  <a:srgbClr val="C00000"/>
                </a:solidFill>
              </a:rPr>
              <a:t>генератор послідовності псевдовипадкових чисел {</a:t>
            </a:r>
            <a:r>
              <a:rPr lang="uk-UA" sz="2000" i="1" dirty="0" err="1">
                <a:solidFill>
                  <a:srgbClr val="C00000"/>
                </a:solidFill>
              </a:rPr>
              <a:t>Vi</a:t>
            </a:r>
            <a:r>
              <a:rPr lang="uk-UA" sz="2000" dirty="0">
                <a:solidFill>
                  <a:srgbClr val="C00000"/>
                </a:solidFill>
              </a:rPr>
              <a:t>} на основі рекурентного співвідношення </a:t>
            </a:r>
            <a:r>
              <a:rPr lang="uk-UA" sz="2000" i="1" dirty="0" err="1">
                <a:solidFill>
                  <a:srgbClr val="C00000"/>
                </a:solidFill>
              </a:rPr>
              <a:t>V</a:t>
            </a:r>
            <a:r>
              <a:rPr lang="uk-UA" sz="2000" i="1" baseline="-25000" dirty="0" err="1">
                <a:solidFill>
                  <a:srgbClr val="C00000"/>
                </a:solidFill>
              </a:rPr>
              <a:t>i</a:t>
            </a:r>
            <a:r>
              <a:rPr lang="uk-UA" sz="2000" dirty="0">
                <a:solidFill>
                  <a:srgbClr val="C00000"/>
                </a:solidFill>
              </a:rPr>
              <a:t> = (</a:t>
            </a:r>
            <a:r>
              <a:rPr lang="uk-UA" sz="2000" i="1" dirty="0">
                <a:solidFill>
                  <a:srgbClr val="C00000"/>
                </a:solidFill>
              </a:rPr>
              <a:t>aV</a:t>
            </a:r>
            <a:r>
              <a:rPr lang="uk-UA" sz="2000" i="1" baseline="-25000" dirty="0">
                <a:solidFill>
                  <a:srgbClr val="C00000"/>
                </a:solidFill>
              </a:rPr>
              <a:t>i</a:t>
            </a:r>
            <a:r>
              <a:rPr lang="uk-UA" sz="2000" baseline="-25000" dirty="0">
                <a:solidFill>
                  <a:srgbClr val="C00000"/>
                </a:solidFill>
              </a:rPr>
              <a:t>–1 </a:t>
            </a:r>
            <a:r>
              <a:rPr lang="uk-UA" sz="2000" dirty="0">
                <a:solidFill>
                  <a:srgbClr val="C00000"/>
                </a:solidFill>
              </a:rPr>
              <a:t>+ </a:t>
            </a:r>
            <a:r>
              <a:rPr lang="uk-UA" sz="2000" i="1" dirty="0">
                <a:solidFill>
                  <a:srgbClr val="C00000"/>
                </a:solidFill>
              </a:rPr>
              <a:t>bV</a:t>
            </a:r>
            <a:r>
              <a:rPr lang="uk-UA" sz="2000" i="1" baseline="-25000" dirty="0">
                <a:solidFill>
                  <a:srgbClr val="C00000"/>
                </a:solidFill>
              </a:rPr>
              <a:t>i–</a:t>
            </a:r>
            <a:r>
              <a:rPr lang="uk-UA" sz="2000" baseline="-25000" dirty="0">
                <a:solidFill>
                  <a:srgbClr val="C00000"/>
                </a:solidFill>
              </a:rPr>
              <a:t>2 </a:t>
            </a:r>
            <a:r>
              <a:rPr lang="uk-UA" sz="2000" dirty="0">
                <a:solidFill>
                  <a:srgbClr val="C00000"/>
                </a:solidFill>
              </a:rPr>
              <a:t>+ </a:t>
            </a:r>
            <a:r>
              <a:rPr lang="uk-UA" sz="2000" i="1" dirty="0">
                <a:solidFill>
                  <a:srgbClr val="C00000"/>
                </a:solidFill>
              </a:rPr>
              <a:t>c</a:t>
            </a:r>
            <a:r>
              <a:rPr lang="uk-UA" sz="2000" dirty="0">
                <a:solidFill>
                  <a:srgbClr val="C00000"/>
                </a:solidFill>
              </a:rPr>
              <a:t>) </a:t>
            </a:r>
            <a:r>
              <a:rPr lang="uk-UA" sz="2000" dirty="0" err="1">
                <a:solidFill>
                  <a:srgbClr val="C00000"/>
                </a:solidFill>
              </a:rPr>
              <a:t>mod</a:t>
            </a:r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uk-UA" sz="2000" i="1" dirty="0">
                <a:solidFill>
                  <a:srgbClr val="C00000"/>
                </a:solidFill>
              </a:rPr>
              <a:t>m</a:t>
            </a:r>
            <a:r>
              <a:rPr lang="uk-UA" sz="2000" dirty="0">
                <a:solidFill>
                  <a:srgbClr val="C00000"/>
                </a:solidFill>
              </a:rPr>
              <a:t>, де </a:t>
            </a:r>
            <a:r>
              <a:rPr lang="uk-UA" sz="2000" i="1" dirty="0">
                <a:solidFill>
                  <a:srgbClr val="C00000"/>
                </a:solidFill>
              </a:rPr>
              <a:t>a</a:t>
            </a:r>
            <a:r>
              <a:rPr lang="uk-UA" sz="2000" dirty="0">
                <a:solidFill>
                  <a:srgbClr val="C00000"/>
                </a:solidFill>
              </a:rPr>
              <a:t>,</a:t>
            </a:r>
            <a:r>
              <a:rPr lang="uk-UA" sz="2000" i="1" dirty="0">
                <a:solidFill>
                  <a:srgbClr val="C00000"/>
                </a:solidFill>
              </a:rPr>
              <a:t> b</a:t>
            </a:r>
            <a:r>
              <a:rPr lang="uk-UA" sz="2000" dirty="0">
                <a:solidFill>
                  <a:srgbClr val="C00000"/>
                </a:solidFill>
              </a:rPr>
              <a:t>,</a:t>
            </a:r>
            <a:r>
              <a:rPr lang="uk-UA" sz="2000" i="1" dirty="0">
                <a:solidFill>
                  <a:srgbClr val="C00000"/>
                </a:solidFill>
              </a:rPr>
              <a:t> c</a:t>
            </a:r>
            <a:r>
              <a:rPr lang="uk-UA" sz="2000" dirty="0">
                <a:solidFill>
                  <a:srgbClr val="C00000"/>
                </a:solidFill>
              </a:rPr>
              <a:t>,</a:t>
            </a:r>
            <a:r>
              <a:rPr lang="uk-UA" sz="2000" i="1" dirty="0">
                <a:solidFill>
                  <a:srgbClr val="C00000"/>
                </a:solidFill>
              </a:rPr>
              <a:t> m </a:t>
            </a:r>
            <a:r>
              <a:rPr lang="uk-UA" sz="2000" dirty="0">
                <a:solidFill>
                  <a:srgbClr val="C00000"/>
                </a:solidFill>
              </a:rPr>
              <a:t>— довільні натуральні параметри. Перші два значення, </a:t>
            </a:r>
            <a:r>
              <a:rPr lang="uk-UA" sz="2000" i="1" dirty="0">
                <a:solidFill>
                  <a:srgbClr val="C00000"/>
                </a:solidFill>
              </a:rPr>
              <a:t>V</a:t>
            </a:r>
            <a:r>
              <a:rPr lang="uk-UA" sz="2000" baseline="-25000" dirty="0">
                <a:solidFill>
                  <a:srgbClr val="C00000"/>
                </a:solidFill>
              </a:rPr>
              <a:t>1</a:t>
            </a:r>
            <a:r>
              <a:rPr lang="uk-UA" sz="2000" dirty="0">
                <a:solidFill>
                  <a:srgbClr val="C00000"/>
                </a:solidFill>
              </a:rPr>
              <a:t> і </a:t>
            </a:r>
            <a:r>
              <a:rPr lang="uk-UA" sz="2000" i="1" dirty="0">
                <a:solidFill>
                  <a:srgbClr val="C00000"/>
                </a:solidFill>
              </a:rPr>
              <a:t>V</a:t>
            </a:r>
            <a:r>
              <a:rPr lang="uk-UA" sz="2000" baseline="-25000" dirty="0">
                <a:solidFill>
                  <a:srgbClr val="C00000"/>
                </a:solidFill>
              </a:rPr>
              <a:t>2</a:t>
            </a:r>
            <a:r>
              <a:rPr lang="uk-UA" sz="2000" dirty="0">
                <a:solidFill>
                  <a:srgbClr val="C00000"/>
                </a:solidFill>
              </a:rPr>
              <a:t>,</a:t>
            </a:r>
            <a:r>
              <a:rPr lang="uk-UA" sz="2000" baseline="-25000" dirty="0">
                <a:solidFill>
                  <a:srgbClr val="C00000"/>
                </a:solidFill>
              </a:rPr>
              <a:t> </a:t>
            </a:r>
            <a:r>
              <a:rPr lang="uk-UA" sz="2000" dirty="0">
                <a:solidFill>
                  <a:srgbClr val="C00000"/>
                </a:solidFill>
              </a:rPr>
              <a:t>задаються випадково. Підібрати значення параметрів, за яких послідовність є схожою на випадкову.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7149" y="3429000"/>
            <a:ext cx="90582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Варіант 12. </a:t>
            </a:r>
            <a:r>
              <a:rPr lang="uk-UA" sz="2000" dirty="0" smtClean="0">
                <a:solidFill>
                  <a:srgbClr val="0000CC"/>
                </a:solidFill>
              </a:rPr>
              <a:t>Написати </a:t>
            </a:r>
            <a:r>
              <a:rPr lang="uk-UA" sz="2000" dirty="0">
                <a:solidFill>
                  <a:srgbClr val="0000CC"/>
                </a:solidFill>
              </a:rPr>
              <a:t>рекурсивну </a:t>
            </a:r>
            <a:r>
              <a:rPr lang="uk-UA" sz="2000" dirty="0" smtClean="0">
                <a:solidFill>
                  <a:srgbClr val="0000CC"/>
                </a:solidFill>
              </a:rPr>
              <a:t>процедуру, </a:t>
            </a:r>
            <a:r>
              <a:rPr lang="uk-UA" sz="2000" dirty="0">
                <a:solidFill>
                  <a:srgbClr val="0000CC"/>
                </a:solidFill>
              </a:rPr>
              <a:t>яка методом ділення відрізання навпіл (методом дихотомії) знаходить з точністю </a:t>
            </a:r>
            <a:r>
              <a:rPr lang="en-US" sz="2000" i="1" dirty="0" err="1">
                <a:solidFill>
                  <a:srgbClr val="0000CC"/>
                </a:solidFill>
              </a:rPr>
              <a:t>eps</a:t>
            </a:r>
            <a:r>
              <a:rPr lang="uk-UA" sz="2000" dirty="0">
                <a:solidFill>
                  <a:srgbClr val="0000CC"/>
                </a:solidFill>
              </a:rPr>
              <a:t> корінь </a:t>
            </a:r>
            <a:r>
              <a:rPr lang="uk-UA" sz="2000" i="1" dirty="0">
                <a:solidFill>
                  <a:srgbClr val="0000CC"/>
                </a:solidFill>
              </a:rPr>
              <a:t>рівняння </a:t>
            </a:r>
            <a:r>
              <a:rPr lang="en-US" sz="2000" b="1" i="1" dirty="0">
                <a:solidFill>
                  <a:srgbClr val="0000CC"/>
                </a:solidFill>
              </a:rPr>
              <a:t>f</a:t>
            </a:r>
            <a:r>
              <a:rPr lang="uk-UA" sz="2000" b="1" i="1" dirty="0">
                <a:solidFill>
                  <a:srgbClr val="0000CC"/>
                </a:solidFill>
              </a:rPr>
              <a:t>(</a:t>
            </a:r>
            <a:r>
              <a:rPr lang="en-US" sz="2000" b="1" i="1" dirty="0">
                <a:solidFill>
                  <a:srgbClr val="0000CC"/>
                </a:solidFill>
              </a:rPr>
              <a:t>x</a:t>
            </a:r>
            <a:r>
              <a:rPr lang="uk-UA" sz="2000" b="1" i="1" dirty="0">
                <a:solidFill>
                  <a:srgbClr val="0000CC"/>
                </a:solidFill>
              </a:rPr>
              <a:t>)=</a:t>
            </a:r>
            <a:r>
              <a:rPr lang="en-US" sz="2000" b="1" i="1" dirty="0" err="1">
                <a:solidFill>
                  <a:srgbClr val="0000CC"/>
                </a:solidFill>
              </a:rPr>
              <a:t>sinx</a:t>
            </a:r>
            <a:r>
              <a:rPr lang="en-US" sz="2000" b="1" i="1" dirty="0">
                <a:solidFill>
                  <a:srgbClr val="0000CC"/>
                </a:solidFill>
              </a:rPr>
              <a:t> </a:t>
            </a:r>
            <a:r>
              <a:rPr lang="uk-UA" sz="2000" b="1" i="1" dirty="0">
                <a:solidFill>
                  <a:srgbClr val="0000CC"/>
                </a:solidFill>
              </a:rPr>
              <a:t>– </a:t>
            </a:r>
            <a:r>
              <a:rPr lang="en-US" sz="2000" b="1" i="1" dirty="0" err="1">
                <a:solidFill>
                  <a:srgbClr val="0000CC"/>
                </a:solidFill>
              </a:rPr>
              <a:t>cosx</a:t>
            </a:r>
            <a:r>
              <a:rPr lang="uk-UA" sz="2000" b="1" i="1" dirty="0">
                <a:solidFill>
                  <a:srgbClr val="0000CC"/>
                </a:solidFill>
              </a:rPr>
              <a:t>=</a:t>
            </a:r>
            <a:r>
              <a:rPr lang="uk-UA" sz="2000" b="1" dirty="0">
                <a:solidFill>
                  <a:srgbClr val="0000CC"/>
                </a:solidFill>
              </a:rPr>
              <a:t>0 </a:t>
            </a:r>
            <a:r>
              <a:rPr lang="uk-UA" sz="2000" dirty="0">
                <a:solidFill>
                  <a:srgbClr val="0000CC"/>
                </a:solidFill>
              </a:rPr>
              <a:t>на відрізку [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uk-UA" sz="2000" i="1" dirty="0">
                <a:solidFill>
                  <a:srgbClr val="0000CC"/>
                </a:solidFill>
              </a:rPr>
              <a:t>,</a:t>
            </a:r>
            <a:r>
              <a:rPr lang="en-US" sz="2000" i="1" dirty="0">
                <a:solidFill>
                  <a:srgbClr val="0000CC"/>
                </a:solidFill>
              </a:rPr>
              <a:t>b</a:t>
            </a:r>
            <a:r>
              <a:rPr lang="uk-UA" sz="2000" dirty="0">
                <a:solidFill>
                  <a:srgbClr val="0000CC"/>
                </a:solidFill>
              </a:rPr>
              <a:t>] (</a:t>
            </a:r>
            <a:r>
              <a:rPr lang="en-US" sz="2000" dirty="0" err="1">
                <a:solidFill>
                  <a:srgbClr val="0000CC"/>
                </a:solidFill>
              </a:rPr>
              <a:t>eps</a:t>
            </a:r>
            <a:r>
              <a:rPr lang="uk-UA" sz="2000" dirty="0">
                <a:solidFill>
                  <a:srgbClr val="0000CC"/>
                </a:solidFill>
              </a:rPr>
              <a:t>&gt;0, 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uk-UA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0000CC"/>
                </a:solidFill>
              </a:rPr>
              <a:t>b</a:t>
            </a:r>
            <a:r>
              <a:rPr lang="uk-UA" sz="2000" dirty="0">
                <a:solidFill>
                  <a:srgbClr val="0000CC"/>
                </a:solidFill>
              </a:rPr>
              <a:t>, </a:t>
            </a:r>
            <a:r>
              <a:rPr lang="en-US" sz="2000" dirty="0">
                <a:solidFill>
                  <a:srgbClr val="0000CC"/>
                </a:solidFill>
              </a:rPr>
              <a:t>f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uk-UA" sz="2000" dirty="0">
                <a:solidFill>
                  <a:srgbClr val="0000CC"/>
                </a:solidFill>
              </a:rPr>
              <a:t>)*</a:t>
            </a:r>
            <a:r>
              <a:rPr lang="en-US" sz="2000" dirty="0">
                <a:solidFill>
                  <a:srgbClr val="0000CC"/>
                </a:solidFill>
              </a:rPr>
              <a:t>f</a:t>
            </a:r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b</a:t>
            </a:r>
            <a:r>
              <a:rPr lang="uk-UA" sz="2000" dirty="0">
                <a:solidFill>
                  <a:srgbClr val="0000CC"/>
                </a:solidFill>
              </a:rPr>
              <a:t>)&lt;0). Згідно з методом дихотомії, якщо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uk-UA" sz="2000" i="1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uk-UA" sz="2000" i="1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i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uk-UA" sz="2000" i="1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b</a:t>
            </a:r>
            <a:r>
              <a:rPr lang="uk-UA" sz="2000" i="1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мають різні знаки, то між </a:t>
            </a:r>
            <a:r>
              <a:rPr lang="uk-UA" sz="2000" i="1" dirty="0">
                <a:solidFill>
                  <a:srgbClr val="0000CC"/>
                </a:solidFill>
              </a:rPr>
              <a:t>точками 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uk-UA" sz="2000" i="1" dirty="0">
                <a:solidFill>
                  <a:srgbClr val="0000CC"/>
                </a:solidFill>
              </a:rPr>
              <a:t>,</a:t>
            </a:r>
            <a:r>
              <a:rPr lang="en-US" sz="2000" i="1" dirty="0">
                <a:solidFill>
                  <a:srgbClr val="0000CC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існує корінь </a:t>
            </a:r>
            <a:r>
              <a:rPr lang="en-US" sz="2000" i="1" dirty="0">
                <a:solidFill>
                  <a:srgbClr val="0000CC"/>
                </a:solidFill>
              </a:rPr>
              <a:t>x</a:t>
            </a:r>
            <a:r>
              <a:rPr lang="uk-UA" sz="2000" dirty="0">
                <a:solidFill>
                  <a:srgbClr val="0000CC"/>
                </a:solidFill>
              </a:rPr>
              <a:t>. Нехай 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uk-UA" sz="2000" dirty="0">
                <a:solidFill>
                  <a:srgbClr val="0000CC"/>
                </a:solidFill>
              </a:rPr>
              <a:t> – середня точка в інтервалі [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uk-UA" sz="2000" i="1" dirty="0">
                <a:solidFill>
                  <a:srgbClr val="0000CC"/>
                </a:solidFill>
              </a:rPr>
              <a:t>,</a:t>
            </a:r>
            <a:r>
              <a:rPr lang="en-US" sz="2000" i="1" dirty="0">
                <a:solidFill>
                  <a:srgbClr val="0000CC"/>
                </a:solidFill>
              </a:rPr>
              <a:t>b</a:t>
            </a:r>
            <a:r>
              <a:rPr lang="uk-UA" sz="2000" dirty="0">
                <a:solidFill>
                  <a:srgbClr val="0000CC"/>
                </a:solidFill>
              </a:rPr>
              <a:t>]. Якщо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en-US" sz="2000" dirty="0">
                <a:solidFill>
                  <a:srgbClr val="0000CC"/>
                </a:solidFill>
              </a:rPr>
              <a:t>)=0</a:t>
            </a:r>
            <a:r>
              <a:rPr lang="uk-UA" sz="2000" dirty="0">
                <a:solidFill>
                  <a:srgbClr val="0000CC"/>
                </a:solidFill>
              </a:rPr>
              <a:t>, то корінь </a:t>
            </a:r>
            <a:r>
              <a:rPr lang="en-US" sz="2000" i="1" dirty="0">
                <a:solidFill>
                  <a:srgbClr val="0000CC"/>
                </a:solidFill>
              </a:rPr>
              <a:t>x=m</a:t>
            </a:r>
            <a:r>
              <a:rPr lang="uk-UA" sz="2000" dirty="0">
                <a:solidFill>
                  <a:srgbClr val="0000CC"/>
                </a:solidFill>
              </a:rPr>
              <a:t>. Якщо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en-US" sz="2000" dirty="0">
                <a:solidFill>
                  <a:srgbClr val="0000CC"/>
                </a:solidFill>
              </a:rPr>
              <a:t>)&lt;&gt;0</a:t>
            </a:r>
            <a:r>
              <a:rPr lang="uk-UA" sz="2000" dirty="0">
                <a:solidFill>
                  <a:srgbClr val="0000CC"/>
                </a:solidFill>
              </a:rPr>
              <a:t>, то або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і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мають різні знаки, або 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і 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r>
              <a:rPr lang="uk-UA" sz="2000" dirty="0">
                <a:solidFill>
                  <a:srgbClr val="0000CC"/>
                </a:solidFill>
              </a:rPr>
              <a:t> мають різні знаки. Якщо 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ru-RU" sz="2000" dirty="0">
                <a:solidFill>
                  <a:srgbClr val="0000CC"/>
                </a:solidFill>
              </a:rPr>
              <a:t>)*</a:t>
            </a:r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ru-RU" sz="2000" dirty="0">
                <a:solidFill>
                  <a:srgbClr val="0000CC"/>
                </a:solidFill>
              </a:rPr>
              <a:t>)&lt;0</a:t>
            </a:r>
            <a:r>
              <a:rPr lang="uk-UA" sz="2000" dirty="0">
                <a:solidFill>
                  <a:srgbClr val="0000CC"/>
                </a:solidFill>
              </a:rPr>
              <a:t>, то корінь лежить в інтервалі </a:t>
            </a:r>
            <a:r>
              <a:rPr lang="en-US" sz="2000" i="1" dirty="0">
                <a:solidFill>
                  <a:srgbClr val="0000CC"/>
                </a:solidFill>
              </a:rPr>
              <a:t>a</a:t>
            </a:r>
            <a:r>
              <a:rPr lang="ru-RU" sz="2000" i="1" dirty="0">
                <a:solidFill>
                  <a:srgbClr val="0000CC"/>
                </a:solidFill>
              </a:rPr>
              <a:t>≤</a:t>
            </a:r>
            <a:r>
              <a:rPr lang="en-US" sz="2000" i="1" dirty="0">
                <a:solidFill>
                  <a:srgbClr val="0000CC"/>
                </a:solidFill>
              </a:rPr>
              <a:t>x</a:t>
            </a:r>
            <a:r>
              <a:rPr lang="ru-RU" sz="2000" i="1" dirty="0">
                <a:solidFill>
                  <a:srgbClr val="0000CC"/>
                </a:solidFill>
              </a:rPr>
              <a:t>≤</a:t>
            </a:r>
            <a:r>
              <a:rPr lang="en-US" sz="2000" i="1" dirty="0">
                <a:solidFill>
                  <a:srgbClr val="0000CC"/>
                </a:solidFill>
              </a:rPr>
              <a:t>m</a:t>
            </a:r>
            <a:r>
              <a:rPr lang="uk-UA" sz="2000" i="1" dirty="0">
                <a:solidFill>
                  <a:srgbClr val="0000CC"/>
                </a:solidFill>
              </a:rPr>
              <a:t>  </a:t>
            </a:r>
            <a:r>
              <a:rPr lang="uk-UA" sz="2000" dirty="0">
                <a:solidFill>
                  <a:srgbClr val="0000CC"/>
                </a:solidFill>
              </a:rPr>
              <a:t>Інакше він лежить в інтервалі </a:t>
            </a:r>
            <a:r>
              <a:rPr lang="en-US" sz="2000" dirty="0">
                <a:solidFill>
                  <a:srgbClr val="0000CC"/>
                </a:solidFill>
              </a:rPr>
              <a:t>m</a:t>
            </a:r>
            <a:r>
              <a:rPr lang="ru-RU" sz="2000" dirty="0">
                <a:solidFill>
                  <a:srgbClr val="0000CC"/>
                </a:solidFill>
              </a:rPr>
              <a:t>≤</a:t>
            </a:r>
            <a:r>
              <a:rPr lang="en-US" sz="2000" dirty="0">
                <a:solidFill>
                  <a:srgbClr val="0000CC"/>
                </a:solidFill>
              </a:rPr>
              <a:t>x</a:t>
            </a:r>
            <a:r>
              <a:rPr lang="ru-RU" sz="2000" dirty="0">
                <a:solidFill>
                  <a:srgbClr val="0000CC"/>
                </a:solidFill>
              </a:rPr>
              <a:t>≤</a:t>
            </a:r>
            <a:r>
              <a:rPr lang="en-US" sz="2000" dirty="0">
                <a:solidFill>
                  <a:srgbClr val="0000CC"/>
                </a:solidFill>
              </a:rPr>
              <a:t>b</a:t>
            </a:r>
            <a:r>
              <a:rPr lang="uk-UA" sz="2000" dirty="0">
                <a:solidFill>
                  <a:srgbClr val="0000CC"/>
                </a:solidFill>
              </a:rPr>
              <a:t>  Процес продовжується доти, поки інтервал не стане менший </a:t>
            </a:r>
            <a:r>
              <a:rPr lang="en-US" sz="2000" dirty="0" err="1">
                <a:solidFill>
                  <a:srgbClr val="0000CC"/>
                </a:solidFill>
              </a:rPr>
              <a:t>eps</a:t>
            </a:r>
            <a:r>
              <a:rPr lang="uk-UA" sz="2000" dirty="0">
                <a:solidFill>
                  <a:srgbClr val="0000CC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8211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9760"/>
              </p:ext>
            </p:extLst>
          </p:nvPr>
        </p:nvGraphicFramePr>
        <p:xfrm>
          <a:off x="2543174" y="2249389"/>
          <a:ext cx="3209925" cy="1530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Формула" r:id="rId3" imgW="1257300" imgH="889000" progId="Equation.3">
                  <p:embed/>
                </p:oleObj>
              </mc:Choice>
              <mc:Fallback>
                <p:oleObj name="Формула" r:id="rId3" imgW="1257300" imgH="889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4" y="2249389"/>
                        <a:ext cx="3209925" cy="15300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8575" y="1541503"/>
            <a:ext cx="9086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b="1" dirty="0" smtClean="0">
                <a:solidFill>
                  <a:srgbClr val="C00000"/>
                </a:solidFill>
              </a:rPr>
              <a:t>Варіант 13</a:t>
            </a:r>
            <a:r>
              <a:rPr lang="uk-UA" sz="2000" dirty="0" smtClean="0">
                <a:solidFill>
                  <a:srgbClr val="C00000"/>
                </a:solidFill>
              </a:rPr>
              <a:t>. Визначити </a:t>
            </a:r>
            <a:r>
              <a:rPr lang="uk-UA" sz="2000" dirty="0">
                <a:solidFill>
                  <a:srgbClr val="C00000"/>
                </a:solidFill>
              </a:rPr>
              <a:t>рекурсивну функцію обчислення степеня дійсного числа з цілим показником </a:t>
            </a:r>
            <a:r>
              <a:rPr lang="en-US" sz="2000" dirty="0" err="1">
                <a:solidFill>
                  <a:srgbClr val="C00000"/>
                </a:solidFill>
              </a:rPr>
              <a:t>x</a:t>
            </a:r>
            <a:r>
              <a:rPr lang="en-US" sz="2000" baseline="30000" dirty="0" err="1">
                <a:solidFill>
                  <a:srgbClr val="C00000"/>
                </a:solidFill>
              </a:rPr>
              <a:t>n</a:t>
            </a:r>
            <a:r>
              <a:rPr lang="uk-UA" sz="2000" i="1" dirty="0">
                <a:solidFill>
                  <a:srgbClr val="C00000"/>
                </a:solidFill>
              </a:rPr>
              <a:t>, </a:t>
            </a:r>
            <a:r>
              <a:rPr lang="uk-UA" sz="2000" dirty="0">
                <a:solidFill>
                  <a:srgbClr val="C00000"/>
                </a:solidFill>
              </a:rPr>
              <a:t>згідно з рекурентним співвідношенням: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7625" y="4178290"/>
            <a:ext cx="906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</a:rPr>
              <a:t>Варіант14</a:t>
            </a:r>
            <a:r>
              <a:rPr lang="uk-UA" sz="2000" dirty="0" smtClean="0">
                <a:solidFill>
                  <a:srgbClr val="0000CC"/>
                </a:solidFill>
              </a:rPr>
              <a:t>. Якщо</a:t>
            </a:r>
            <a:r>
              <a:rPr lang="uk-UA" sz="2000" b="1" i="1" dirty="0" smtClean="0">
                <a:solidFill>
                  <a:srgbClr val="0000CC"/>
                </a:solidFill>
              </a:rPr>
              <a:t> </a:t>
            </a:r>
            <a:r>
              <a:rPr lang="en-US" sz="2000" b="1" i="1" dirty="0">
                <a:solidFill>
                  <a:srgbClr val="0000CC"/>
                </a:solidFill>
              </a:rPr>
              <a:t>n </a:t>
            </a:r>
            <a:r>
              <a:rPr lang="en-US" sz="2000" dirty="0">
                <a:solidFill>
                  <a:srgbClr val="0000CC"/>
                </a:solidFill>
              </a:rPr>
              <a:t>- </a:t>
            </a:r>
            <a:r>
              <a:rPr lang="uk-UA" sz="2000" dirty="0">
                <a:solidFill>
                  <a:srgbClr val="0000CC"/>
                </a:solidFill>
              </a:rPr>
              <a:t>просте число, </a:t>
            </a:r>
            <a:r>
              <a:rPr lang="uk-UA" sz="2000" dirty="0" smtClean="0">
                <a:solidFill>
                  <a:srgbClr val="0000CC"/>
                </a:solidFill>
              </a:rPr>
              <a:t>та </a:t>
            </a:r>
            <a:r>
              <a:rPr lang="en-US" sz="2000" b="1" i="1" dirty="0">
                <a:solidFill>
                  <a:srgbClr val="0000CC"/>
                </a:solidFill>
              </a:rPr>
              <a:t>a </a:t>
            </a:r>
            <a:r>
              <a:rPr lang="en-US" sz="2000" dirty="0">
                <a:solidFill>
                  <a:srgbClr val="0000CC"/>
                </a:solidFill>
              </a:rPr>
              <a:t>- </a:t>
            </a:r>
            <a:r>
              <a:rPr lang="uk-UA" sz="2000" dirty="0">
                <a:solidFill>
                  <a:srgbClr val="0000CC"/>
                </a:solidFill>
              </a:rPr>
              <a:t>довільне ціле число менше, ніж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uk-UA" sz="2000" dirty="0">
                <a:solidFill>
                  <a:srgbClr val="0000CC"/>
                </a:solidFill>
              </a:rPr>
              <a:t>то</a:t>
            </a:r>
          </a:p>
          <a:p>
            <a:r>
              <a:rPr lang="en-US" sz="2000" b="1" i="1" dirty="0">
                <a:solidFill>
                  <a:srgbClr val="0000CC"/>
                </a:solidFill>
              </a:rPr>
              <a:t>a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uk-UA" sz="2000" dirty="0">
                <a:solidFill>
                  <a:srgbClr val="0000CC"/>
                </a:solidFill>
              </a:rPr>
              <a:t>зведена в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-</a:t>
            </a:r>
            <a:r>
              <a:rPr lang="uk-UA" sz="2000" dirty="0">
                <a:solidFill>
                  <a:srgbClr val="0000CC"/>
                </a:solidFill>
              </a:rPr>
              <a:t>ю </a:t>
            </a:r>
            <a:r>
              <a:rPr lang="uk-UA" sz="2000" dirty="0" smtClean="0">
                <a:solidFill>
                  <a:srgbClr val="0000CC"/>
                </a:solidFill>
              </a:rPr>
              <a:t>степінь</a:t>
            </a:r>
            <a:r>
              <a:rPr lang="uk-UA" sz="2000" dirty="0">
                <a:solidFill>
                  <a:srgbClr val="0000CC"/>
                </a:solidFill>
              </a:rPr>
              <a:t>, </a:t>
            </a:r>
            <a:r>
              <a:rPr lang="uk-UA" sz="2000" dirty="0" smtClean="0">
                <a:solidFill>
                  <a:srgbClr val="0000CC"/>
                </a:solidFill>
              </a:rPr>
              <a:t>дорівнює </a:t>
            </a:r>
            <a:r>
              <a:rPr lang="en-US" sz="2000" b="1" i="1" dirty="0">
                <a:solidFill>
                  <a:srgbClr val="0000CC"/>
                </a:solidFill>
              </a:rPr>
              <a:t>a </a:t>
            </a:r>
            <a:r>
              <a:rPr lang="uk-UA" sz="2000" dirty="0">
                <a:solidFill>
                  <a:srgbClr val="0000CC"/>
                </a:solidFill>
              </a:rPr>
              <a:t>за модулем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 smtClean="0">
                <a:solidFill>
                  <a:srgbClr val="0000CC"/>
                </a:solidFill>
              </a:rPr>
              <a:t>.</a:t>
            </a:r>
            <a:r>
              <a:rPr lang="uk-UA" sz="2000" dirty="0" smtClean="0">
                <a:solidFill>
                  <a:srgbClr val="0000CC"/>
                </a:solidFill>
              </a:rPr>
              <a:t> Написати процедуру за алгоритмом </a:t>
            </a:r>
            <a:r>
              <a:rPr lang="uk-UA" sz="2000" dirty="0">
                <a:solidFill>
                  <a:srgbClr val="0000CC"/>
                </a:solidFill>
              </a:rPr>
              <a:t>перевірки </a:t>
            </a:r>
            <a:r>
              <a:rPr lang="uk-UA" sz="2000" dirty="0" smtClean="0">
                <a:solidFill>
                  <a:srgbClr val="0000CC"/>
                </a:solidFill>
              </a:rPr>
              <a:t>числа на </a:t>
            </a:r>
            <a:r>
              <a:rPr lang="uk-UA" sz="2000" dirty="0">
                <a:solidFill>
                  <a:srgbClr val="0000CC"/>
                </a:solidFill>
              </a:rPr>
              <a:t>простоту: маючи число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uk-UA" sz="2000" dirty="0">
                <a:solidFill>
                  <a:srgbClr val="0000CC"/>
                </a:solidFill>
              </a:rPr>
              <a:t>випадковим чином вибрати число </a:t>
            </a:r>
            <a:r>
              <a:rPr lang="en-US" sz="2000" b="1" i="1" dirty="0">
                <a:solidFill>
                  <a:srgbClr val="0000CC"/>
                </a:solidFill>
              </a:rPr>
              <a:t>a &lt;n </a:t>
            </a:r>
            <a:r>
              <a:rPr lang="uk-UA" sz="2000" dirty="0">
                <a:solidFill>
                  <a:srgbClr val="0000CC"/>
                </a:solidFill>
              </a:rPr>
              <a:t>і обчислити залишок від </a:t>
            </a:r>
            <a:r>
              <a:rPr lang="uk-UA" sz="2000" i="1" dirty="0" smtClean="0">
                <a:solidFill>
                  <a:srgbClr val="0000CC"/>
                </a:solidFill>
              </a:rPr>
              <a:t>а</a:t>
            </a:r>
            <a:r>
              <a:rPr lang="en-US" sz="2000" i="1" baseline="30000" dirty="0" smtClean="0">
                <a:solidFill>
                  <a:srgbClr val="0000CC"/>
                </a:solidFill>
              </a:rPr>
              <a:t>n</a:t>
            </a:r>
            <a:r>
              <a:rPr lang="en-US" sz="2000" i="1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по </a:t>
            </a:r>
            <a:r>
              <a:rPr lang="uk-UA" sz="2000" dirty="0">
                <a:solidFill>
                  <a:srgbClr val="0000CC"/>
                </a:solidFill>
              </a:rPr>
              <a:t>модулю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. </a:t>
            </a:r>
            <a:r>
              <a:rPr lang="uk-UA" sz="2000" dirty="0">
                <a:solidFill>
                  <a:srgbClr val="0000CC"/>
                </a:solidFill>
              </a:rPr>
              <a:t>Якщо цей залишок не дорівнює </a:t>
            </a:r>
            <a:r>
              <a:rPr lang="en-US" sz="2000" b="1" i="1" dirty="0">
                <a:solidFill>
                  <a:srgbClr val="0000CC"/>
                </a:solidFill>
              </a:rPr>
              <a:t>a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uk-UA" sz="2000" dirty="0">
                <a:solidFill>
                  <a:srgbClr val="0000CC"/>
                </a:solidFill>
              </a:rPr>
              <a:t>то </a:t>
            </a:r>
            <a:r>
              <a:rPr lang="en-US" sz="2000" b="1" i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безумовно не є простим. Якщо він дорівнює </a:t>
            </a:r>
            <a:r>
              <a:rPr lang="en-US" sz="2000" b="1" i="1" dirty="0">
                <a:solidFill>
                  <a:srgbClr val="0000CC"/>
                </a:solidFill>
              </a:rPr>
              <a:t>a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uk-UA" sz="2000" dirty="0">
                <a:solidFill>
                  <a:srgbClr val="0000CC"/>
                </a:solidFill>
              </a:rPr>
              <a:t>то </a:t>
            </a:r>
            <a:r>
              <a:rPr lang="en-US" sz="2000" b="1" dirty="0">
                <a:solidFill>
                  <a:srgbClr val="0000CC"/>
                </a:solidFill>
              </a:rPr>
              <a:t>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uk-UA" sz="2000" dirty="0">
                <a:solidFill>
                  <a:srgbClr val="0000CC"/>
                </a:solidFill>
              </a:rPr>
              <a:t>просте. Тоді потрібно взяти ще одне випадкове </a:t>
            </a:r>
            <a:r>
              <a:rPr lang="en-US" sz="2000" dirty="0">
                <a:solidFill>
                  <a:srgbClr val="0000CC"/>
                </a:solidFill>
              </a:rPr>
              <a:t>a </a:t>
            </a:r>
            <a:r>
              <a:rPr lang="uk-UA" sz="2000" dirty="0">
                <a:solidFill>
                  <a:srgbClr val="0000CC"/>
                </a:solidFill>
              </a:rPr>
              <a:t>і перевірити його тим же способом. Якщо і воно задовольняє рівняння, то </a:t>
            </a:r>
            <a:r>
              <a:rPr lang="en-US" sz="2000" dirty="0">
                <a:solidFill>
                  <a:srgbClr val="0000CC"/>
                </a:solidFill>
              </a:rPr>
              <a:t>n </a:t>
            </a:r>
            <a:r>
              <a:rPr lang="uk-UA" sz="2000" dirty="0">
                <a:solidFill>
                  <a:srgbClr val="0000CC"/>
                </a:solidFill>
              </a:rPr>
              <a:t>просте.</a:t>
            </a:r>
          </a:p>
        </p:txBody>
      </p:sp>
    </p:spTree>
    <p:extLst>
      <p:ext uri="{BB962C8B-B14F-4D97-AF65-F5344CB8AC3E}">
        <p14:creationId xmlns:p14="http://schemas.microsoft.com/office/powerpoint/2010/main" val="918546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Лабораторна</a:t>
            </a:r>
            <a:r>
              <a:rPr lang="ru-RU" sz="3200" b="1" dirty="0" smtClean="0"/>
              <a:t> робота 2. </a:t>
            </a:r>
            <a:r>
              <a:rPr lang="ru-RU" sz="3200" b="1" dirty="0" err="1" smtClean="0"/>
              <a:t>Процедури</a:t>
            </a:r>
            <a:endParaRPr lang="uk-UA" sz="3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5" y="819032"/>
            <a:ext cx="908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Завдання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написати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процедури</a:t>
            </a:r>
            <a:r>
              <a:rPr lang="ru-RU" sz="2000" b="1" dirty="0" smtClean="0"/>
              <a:t>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обчислюють</a:t>
            </a:r>
            <a:r>
              <a:rPr lang="ru-RU" sz="2000" b="1" dirty="0" smtClean="0"/>
              <a:t>  </a:t>
            </a:r>
            <a:r>
              <a:rPr lang="ru-RU" sz="2000" b="1" dirty="0" err="1" smtClean="0"/>
              <a:t>задану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функцію</a:t>
            </a:r>
            <a:r>
              <a:rPr lang="ru-RU" sz="2000" b="1" dirty="0" smtClean="0"/>
              <a:t> за </a:t>
            </a:r>
            <a:r>
              <a:rPr lang="ru-RU" sz="2000" b="1" dirty="0" err="1" smtClean="0"/>
              <a:t>допомогою</a:t>
            </a:r>
            <a:r>
              <a:rPr lang="ru-RU" sz="2000" b="1" dirty="0" smtClean="0"/>
              <a:t> рекурсивного та </a:t>
            </a:r>
            <a:r>
              <a:rPr lang="ru-RU" sz="2000" b="1" dirty="0" err="1" smtClean="0"/>
              <a:t>ітеративного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процесів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Arial" pitchFamily="34" charset="0"/>
              </a:rPr>
              <a:t>        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>
            <a:off x="28576" y="1495336"/>
            <a:ext cx="91154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b="1" dirty="0" smtClean="0">
                <a:solidFill>
                  <a:srgbClr val="0000CC"/>
                </a:solidFill>
              </a:rPr>
              <a:t>Варіант 15. </a:t>
            </a:r>
            <a:r>
              <a:rPr lang="uk-UA" dirty="0" smtClean="0">
                <a:solidFill>
                  <a:srgbClr val="0000CC"/>
                </a:solidFill>
              </a:rPr>
              <a:t>По </a:t>
            </a:r>
            <a:r>
              <a:rPr lang="uk-UA" dirty="0">
                <a:solidFill>
                  <a:srgbClr val="0000CC"/>
                </a:solidFill>
              </a:rPr>
              <a:t>колу стоять </a:t>
            </a:r>
            <a:r>
              <a:rPr lang="en-US" dirty="0">
                <a:solidFill>
                  <a:srgbClr val="0000CC"/>
                </a:solidFill>
              </a:rPr>
              <a:t>n</a:t>
            </a:r>
            <a:r>
              <a:rPr lang="uk-UA" dirty="0">
                <a:solidFill>
                  <a:srgbClr val="0000CC"/>
                </a:solidFill>
              </a:rPr>
              <a:t> людей, яким присвоєні номери від 1 до </a:t>
            </a:r>
            <a:r>
              <a:rPr lang="en-US" dirty="0">
                <a:solidFill>
                  <a:srgbClr val="0000CC"/>
                </a:solidFill>
              </a:rPr>
              <a:t>n</a:t>
            </a:r>
            <a:r>
              <a:rPr lang="uk-UA" dirty="0">
                <a:solidFill>
                  <a:srgbClr val="0000CC"/>
                </a:solidFill>
              </a:rPr>
              <a:t>. Починаючи відлік з першого і рухаючись по колу, кожна друга людина виходитиме з кола доти, поки не залишиться одна. Нехай номер того, хто залишився,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ru-RU" dirty="0">
                <a:solidFill>
                  <a:srgbClr val="0000CC"/>
                </a:solidFill>
              </a:rPr>
              <a:t>. </a:t>
            </a:r>
            <a:r>
              <a:rPr lang="uk-UA" dirty="0">
                <a:solidFill>
                  <a:srgbClr val="0000CC"/>
                </a:solidFill>
              </a:rPr>
              <a:t>Потім по колу стоятиме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uk-UA" dirty="0">
                <a:solidFill>
                  <a:srgbClr val="0000CC"/>
                </a:solidFill>
              </a:rPr>
              <a:t> людей і процедура виходу з колу людей повторюватиметься доти, поки не залишиться одна людина з номером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uk-UA" dirty="0">
                <a:solidFill>
                  <a:srgbClr val="0000CC"/>
                </a:solidFill>
              </a:rPr>
              <a:t>. Ці процедури повторюватимуться доти, поки номер тої людини, що залишиться, не стане рівним первинній кількості людей в потоковому раунді. Визначити кількість повторень процедури виходу людей з кола після першої ітерації та номер людини, яка залишилася. </a:t>
            </a:r>
            <a:r>
              <a:rPr lang="uk-UA" i="1" dirty="0"/>
              <a:t>Підказка</a:t>
            </a:r>
            <a:r>
              <a:rPr lang="uk-UA" dirty="0"/>
              <a:t>. Використати рекурсію, визначивши рекурентне співвідношення</a:t>
            </a:r>
            <a:endParaRPr lang="uk-UA" dirty="0">
              <a:solidFill>
                <a:srgbClr val="0000CC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33838"/>
              </p:ext>
            </p:extLst>
          </p:nvPr>
        </p:nvGraphicFramePr>
        <p:xfrm>
          <a:off x="2047876" y="4080659"/>
          <a:ext cx="4363974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Формула" r:id="rId3" imgW="2374900" imgH="711200" progId="Equation.3">
                  <p:embed/>
                </p:oleObj>
              </mc:Choice>
              <mc:Fallback>
                <p:oleObj name="Формула" r:id="rId3" imgW="23749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6" y="4080659"/>
                        <a:ext cx="4363974" cy="1314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400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062335"/>
            <a:ext cx="8572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1. </a:t>
            </a:r>
            <a:r>
              <a:rPr lang="en-US" dirty="0" smtClean="0"/>
              <a:t>Harold Abelson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Gerald Jay </a:t>
            </a:r>
            <a:r>
              <a:rPr lang="en-US" dirty="0" err="1" smtClean="0"/>
              <a:t>Sussman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/>
              <a:t>Julie </a:t>
            </a:r>
            <a:r>
              <a:rPr lang="en-US" dirty="0" err="1" smtClean="0"/>
              <a:t>Sussman</a:t>
            </a:r>
            <a:r>
              <a:rPr lang="uk-UA" dirty="0" smtClean="0"/>
              <a:t>. </a:t>
            </a:r>
            <a:r>
              <a:rPr lang="en-US" dirty="0"/>
              <a:t>Structure and Interpretation</a:t>
            </a:r>
          </a:p>
          <a:p>
            <a:r>
              <a:rPr lang="en-US" dirty="0"/>
              <a:t>of Computer </a:t>
            </a:r>
            <a:r>
              <a:rPr lang="en-US" dirty="0" smtClean="0"/>
              <a:t>Programs</a:t>
            </a:r>
            <a:r>
              <a:rPr lang="uk-UA" dirty="0" smtClean="0"/>
              <a:t>. </a:t>
            </a:r>
            <a:r>
              <a:rPr lang="en-US" dirty="0"/>
              <a:t>The MIT </a:t>
            </a:r>
            <a:r>
              <a:rPr lang="en-US" dirty="0" smtClean="0"/>
              <a:t>Press</a:t>
            </a:r>
            <a:r>
              <a:rPr lang="uk-UA" dirty="0" smtClean="0"/>
              <a:t>. 2005 (</a:t>
            </a:r>
            <a:r>
              <a:rPr lang="uk-UA" dirty="0" err="1"/>
              <a:t>Харольд</a:t>
            </a:r>
            <a:r>
              <a:rPr lang="uk-UA" dirty="0"/>
              <a:t> </a:t>
            </a:r>
            <a:r>
              <a:rPr lang="uk-UA" dirty="0" err="1" smtClean="0"/>
              <a:t>Абельсон</a:t>
            </a:r>
            <a:r>
              <a:rPr lang="uk-UA" dirty="0" smtClean="0"/>
              <a:t>, Джеральд </a:t>
            </a:r>
            <a:r>
              <a:rPr lang="uk-UA" dirty="0" err="1" smtClean="0"/>
              <a:t>Джей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, </a:t>
            </a:r>
            <a:r>
              <a:rPr lang="uk-UA" dirty="0" err="1" smtClean="0"/>
              <a:t>Джули</a:t>
            </a:r>
            <a:r>
              <a:rPr lang="uk-UA" dirty="0" smtClean="0"/>
              <a:t> </a:t>
            </a:r>
            <a:r>
              <a:rPr lang="uk-UA" dirty="0" err="1" smtClean="0"/>
              <a:t>Сассман</a:t>
            </a:r>
            <a:r>
              <a:rPr lang="uk-UA" dirty="0" smtClean="0"/>
              <a:t>. </a:t>
            </a:r>
            <a:r>
              <a:rPr lang="uk-UA" dirty="0"/>
              <a:t>Структура и </a:t>
            </a:r>
            <a:r>
              <a:rPr lang="uk-UA" dirty="0" err="1" smtClean="0"/>
              <a:t>интерпретация</a:t>
            </a:r>
            <a:r>
              <a:rPr lang="uk-UA" dirty="0" smtClean="0"/>
              <a:t> </a:t>
            </a:r>
            <a:r>
              <a:rPr lang="uk-UA" dirty="0" err="1" smtClean="0"/>
              <a:t>компьютерных</a:t>
            </a:r>
            <a:r>
              <a:rPr lang="uk-UA" dirty="0" smtClean="0"/>
              <a:t> </a:t>
            </a:r>
            <a:r>
              <a:rPr lang="uk-UA" dirty="0" err="1" smtClean="0"/>
              <a:t>программ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 smtClean="0"/>
              <a:t>«</a:t>
            </a:r>
            <a:r>
              <a:rPr lang="uk-UA" dirty="0" err="1" smtClean="0"/>
              <a:t>Добросвет</a:t>
            </a:r>
            <a:r>
              <a:rPr lang="uk-UA" dirty="0" smtClean="0"/>
              <a:t>», </a:t>
            </a:r>
            <a:r>
              <a:rPr lang="uk-UA" dirty="0"/>
              <a:t>2006</a:t>
            </a:r>
            <a:r>
              <a:rPr lang="uk-UA" dirty="0" smtClean="0"/>
              <a:t>) </a:t>
            </a:r>
          </a:p>
          <a:p>
            <a:r>
              <a:rPr lang="uk-UA" dirty="0" smtClean="0"/>
              <a:t>2. </a:t>
            </a:r>
            <a:r>
              <a:rPr lang="uk-UA" dirty="0" err="1" smtClean="0"/>
              <a:t>Филд</a:t>
            </a:r>
            <a:r>
              <a:rPr lang="uk-UA" dirty="0" smtClean="0"/>
              <a:t>. А., </a:t>
            </a:r>
            <a:r>
              <a:rPr lang="uk-UA" dirty="0" err="1" smtClean="0"/>
              <a:t>Харрисон</a:t>
            </a:r>
            <a:r>
              <a:rPr lang="uk-UA" dirty="0" smtClean="0"/>
              <a:t>  П.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–М.: «Мир», 1993</a:t>
            </a:r>
          </a:p>
          <a:p>
            <a:r>
              <a:rPr lang="uk-UA" dirty="0" smtClean="0"/>
              <a:t>3.</a:t>
            </a:r>
            <a:r>
              <a:rPr lang="ru-RU" dirty="0"/>
              <a:t> </a:t>
            </a:r>
            <a:r>
              <a:rPr lang="ru-RU" dirty="0" smtClean="0"/>
              <a:t>Городня Л. Введение </a:t>
            </a:r>
            <a:r>
              <a:rPr lang="ru-RU" dirty="0"/>
              <a:t>программирование на языке </a:t>
            </a:r>
            <a:r>
              <a:rPr lang="ru-RU" dirty="0" smtClean="0"/>
              <a:t>Лисп. </a:t>
            </a:r>
            <a:r>
              <a:rPr lang="en-US" dirty="0" smtClean="0"/>
              <a:t>http</a:t>
            </a:r>
            <a:r>
              <a:rPr lang="en-US" dirty="0"/>
              <a:t>://ict.edu.ru/ft/005133/prog_lisp.pdf</a:t>
            </a:r>
            <a:r>
              <a:rPr lang="uk-UA" dirty="0" smtClean="0"/>
              <a:t>     </a:t>
            </a:r>
          </a:p>
          <a:p>
            <a:r>
              <a:rPr lang="uk-UA" dirty="0" smtClean="0"/>
              <a:t>4. </a:t>
            </a:r>
            <a:r>
              <a:rPr lang="uk-UA" dirty="0" err="1" smtClean="0"/>
              <a:t>Хювенен</a:t>
            </a:r>
            <a:r>
              <a:rPr lang="uk-UA" dirty="0" smtClean="0"/>
              <a:t> Є.  </a:t>
            </a:r>
            <a:r>
              <a:rPr lang="uk-UA" dirty="0" err="1" smtClean="0"/>
              <a:t>Сеппянен</a:t>
            </a:r>
            <a:r>
              <a:rPr lang="uk-UA" dirty="0" smtClean="0"/>
              <a:t> И. Мир </a:t>
            </a:r>
            <a:r>
              <a:rPr lang="uk-UA" dirty="0" err="1" smtClean="0"/>
              <a:t>Лиспа</a:t>
            </a:r>
            <a:r>
              <a:rPr lang="uk-UA" dirty="0" smtClean="0"/>
              <a:t>. Т.1. </a:t>
            </a:r>
            <a:r>
              <a:rPr lang="uk-UA" dirty="0" err="1" smtClean="0"/>
              <a:t>Введение</a:t>
            </a:r>
            <a:r>
              <a:rPr lang="uk-UA" dirty="0" smtClean="0"/>
              <a:t> в </a:t>
            </a:r>
            <a:r>
              <a:rPr lang="uk-UA" dirty="0" err="1"/>
              <a:t>Л</a:t>
            </a:r>
            <a:r>
              <a:rPr lang="uk-UA" dirty="0" err="1" smtClean="0"/>
              <a:t>исп</a:t>
            </a:r>
            <a:r>
              <a:rPr lang="uk-UA" dirty="0" smtClean="0"/>
              <a:t> и </a:t>
            </a:r>
            <a:r>
              <a:rPr lang="uk-UA" dirty="0" err="1" smtClean="0"/>
              <a:t>функциональное</a:t>
            </a:r>
            <a:r>
              <a:rPr lang="uk-UA" dirty="0" smtClean="0"/>
              <a:t> </a:t>
            </a:r>
            <a:r>
              <a:rPr lang="uk-UA" dirty="0" err="1" smtClean="0"/>
              <a:t>программирование</a:t>
            </a:r>
            <a:r>
              <a:rPr lang="uk-UA" dirty="0" smtClean="0"/>
              <a:t>. 1990 </a:t>
            </a:r>
            <a:r>
              <a:rPr lang="en-US" dirty="0" smtClean="0">
                <a:hlinkClick r:id="rId2"/>
              </a:rPr>
              <a:t>bydlokoder.ru/</a:t>
            </a:r>
            <a:r>
              <a:rPr lang="en-US" dirty="0" err="1" smtClean="0">
                <a:hlinkClick r:id="rId2"/>
              </a:rPr>
              <a:t>index.php?p</a:t>
            </a:r>
            <a:r>
              <a:rPr lang="en-US" dirty="0" smtClean="0">
                <a:hlinkClick r:id="rId2"/>
              </a:rPr>
              <a:t>=</a:t>
            </a:r>
            <a:r>
              <a:rPr lang="en-US" dirty="0" err="1" smtClean="0">
                <a:hlinkClick r:id="rId2"/>
              </a:rPr>
              <a:t>books_LISP</a:t>
            </a:r>
            <a:endParaRPr lang="uk-UA" dirty="0" smtClean="0">
              <a:hlinkClick r:id="rId2"/>
            </a:endParaRPr>
          </a:p>
          <a:p>
            <a:pPr fontAlgn="base"/>
            <a:r>
              <a:rPr lang="uk-UA" dirty="0" smtClean="0"/>
              <a:t>5. </a:t>
            </a:r>
            <a:r>
              <a:rPr lang="ru-RU" i="1" dirty="0" err="1"/>
              <a:t>Кристиан</a:t>
            </a:r>
            <a:r>
              <a:rPr lang="ru-RU" i="1" dirty="0"/>
              <a:t> </a:t>
            </a:r>
            <a:r>
              <a:rPr lang="ru-RU" i="1" dirty="0" err="1" smtClean="0"/>
              <a:t>Кеннек</a:t>
            </a:r>
            <a:r>
              <a:rPr lang="ru-RU" b="1" i="1" dirty="0" smtClean="0"/>
              <a:t>. </a:t>
            </a:r>
            <a:r>
              <a:rPr lang="ru-RU" dirty="0" smtClean="0"/>
              <a:t>Интерпретация Лиспа </a:t>
            </a:r>
            <a:r>
              <a:rPr lang="ru-RU" dirty="0"/>
              <a:t>и </a:t>
            </a:r>
            <a:r>
              <a:rPr lang="ru-RU" dirty="0" err="1" smtClean="0"/>
              <a:t>Scheme</a:t>
            </a:r>
            <a:r>
              <a:rPr lang="ru-RU" dirty="0" smtClean="0"/>
              <a:t>. </a:t>
            </a:r>
            <a:r>
              <a:rPr lang="ru-RU" dirty="0" err="1" smtClean="0"/>
              <a:t>Електронний</a:t>
            </a:r>
            <a:r>
              <a:rPr lang="ru-RU" dirty="0" smtClean="0"/>
              <a:t> ресурс. Режим доступу: </a:t>
            </a:r>
            <a:r>
              <a:rPr lang="en-US" dirty="0">
                <a:hlinkClick r:id="rId3"/>
              </a:rPr>
              <a:t>http://blog.ilammy.net/lisp</a:t>
            </a:r>
            <a:r>
              <a:rPr lang="en-US" dirty="0" smtClean="0">
                <a:hlinkClick r:id="rId3"/>
              </a:rPr>
              <a:t>/</a:t>
            </a:r>
            <a:r>
              <a:rPr lang="uk-UA" dirty="0" smtClean="0"/>
              <a:t> </a:t>
            </a:r>
            <a:endParaRPr lang="ru-RU" dirty="0"/>
          </a:p>
          <a:p>
            <a:endParaRPr lang="en-US" dirty="0">
              <a:hlinkClick r:id="rId2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486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203870" y="0"/>
            <a:ext cx="6321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Вирази та значення виразів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" y="861536"/>
            <a:ext cx="8589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uk-UA" dirty="0" smtClean="0">
                <a:effectLst/>
                <a:ea typeface="Times New Roman" panose="02020603050405020304" pitchFamily="18" charset="0"/>
              </a:rPr>
              <a:t>Звичайно робота з </a:t>
            </a:r>
            <a:r>
              <a:rPr lang="uk-UA" b="1" dirty="0" smtClean="0">
                <a:effectLst/>
                <a:ea typeface="Times New Roman" panose="02020603050405020304" pitchFamily="18" charset="0"/>
              </a:rPr>
              <a:t>інтерпретатором </a:t>
            </a:r>
            <a:r>
              <a:rPr lang="uk-UA" b="1" dirty="0" err="1" smtClean="0">
                <a:effectLst/>
                <a:ea typeface="Times New Roman" panose="02020603050405020304" pitchFamily="18" charset="0"/>
              </a:rPr>
              <a:t>Ліспа</a:t>
            </a:r>
            <a:r>
              <a:rPr lang="uk-UA" b="1" dirty="0" smtClean="0">
                <a:effectLst/>
                <a:ea typeface="Times New Roman" panose="02020603050405020304" pitchFamily="18" charset="0"/>
              </a:rPr>
              <a:t> 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відбувається за сценарієм: </a:t>
            </a:r>
            <a:endParaRPr lang="ru-RU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39115" algn="l"/>
              </a:tabLst>
            </a:pPr>
            <a:r>
              <a:rPr lang="uk-UA" dirty="0" smtClean="0">
                <a:effectLst/>
                <a:ea typeface="Times New Roman" panose="02020603050405020304" pitchFamily="18" charset="0"/>
              </a:rPr>
              <a:t>користувач уводить вираз</a:t>
            </a:r>
            <a:endParaRPr lang="ru-RU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539115" algn="l"/>
              </a:tabLst>
            </a:pPr>
            <a:r>
              <a:rPr lang="uk-UA" dirty="0" smtClean="0">
                <a:effectLst/>
                <a:ea typeface="Times New Roman" panose="02020603050405020304" pitchFamily="18" charset="0"/>
              </a:rPr>
              <a:t>інтерпретатор обчислює значення цього вираз й друкує результат. </a:t>
            </a:r>
            <a:endParaRPr lang="ru-RU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8432" y="1878986"/>
            <a:ext cx="120091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b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uk-UA" i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uk-UA" i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10.5</a:t>
            </a:r>
            <a:b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10.5</a:t>
            </a:r>
            <a:endParaRPr lang="ru-RU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49040" y="1866718"/>
            <a:ext cx="52822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i="1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Числові константи</a:t>
            </a:r>
            <a:r>
              <a:rPr lang="uk-UA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позначають числа, які 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є 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їхніми значеннями. Розмаїтість доступних типів чисел залежить від реалізації мови, але всі реалізації підтримують </a:t>
            </a:r>
            <a:r>
              <a:rPr lang="uk-UA" b="1" dirty="0" smtClean="0">
                <a:effectLst/>
                <a:ea typeface="Times New Roman" panose="02020603050405020304" pitchFamily="18" charset="0"/>
              </a:rPr>
              <a:t>цілі й дійсні числа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, а багато хто ще й </a:t>
            </a:r>
            <a:r>
              <a:rPr lang="uk-UA" b="1" dirty="0" smtClean="0">
                <a:effectLst/>
                <a:ea typeface="Times New Roman" panose="02020603050405020304" pitchFamily="18" charset="0"/>
              </a:rPr>
              <a:t>раціональні й комплексні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.</a:t>
            </a:r>
            <a:endParaRPr lang="ru-RU" dirty="0">
              <a:effectLst/>
              <a:ea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008888" y="2328607"/>
            <a:ext cx="12222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23759" y="2175170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результат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6886" y="3623056"/>
            <a:ext cx="8638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i="1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Символ</a:t>
            </a:r>
            <a:r>
              <a:rPr lang="uk-UA" dirty="0" smtClean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– це </a:t>
            </a:r>
            <a:r>
              <a:rPr lang="uk-UA" dirty="0" smtClean="0">
                <a:ea typeface="Times New Roman" panose="02020603050405020304" pitchFamily="18" charset="0"/>
              </a:rPr>
              <a:t>зображення 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букв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, цифр і спеціальних знаків </a:t>
            </a:r>
            <a:r>
              <a:rPr lang="uk-UA" b="1" dirty="0" smtClean="0">
                <a:solidFill>
                  <a:srgbClr val="0000CC"/>
                </a:solidFill>
                <a:effectLst/>
                <a:ea typeface="Times New Roman" panose="02020603050405020304" pitchFamily="18" charset="0"/>
              </a:rPr>
              <a:t>(!$%&amp;*/:=&lt;&gt;?^_ ~ +-.@ 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), що відрізняється від числа. </a:t>
            </a:r>
          </a:p>
          <a:p>
            <a:r>
              <a:rPr lang="uk-UA" dirty="0" smtClean="0">
                <a:effectLst/>
                <a:ea typeface="Times New Roman" panose="02020603050405020304" pitchFamily="18" charset="0"/>
              </a:rPr>
              <a:t>Головне призначення символів - </a:t>
            </a:r>
            <a:r>
              <a:rPr lang="uk-UA" b="1" dirty="0" smtClean="0">
                <a:effectLst/>
                <a:ea typeface="Times New Roman" panose="02020603050405020304" pitchFamily="18" charset="0"/>
              </a:rPr>
              <a:t>іменувати об'єкти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. Тому, значенням символу є об'єкт, пойменований цим символом.</a:t>
            </a:r>
          </a:p>
          <a:p>
            <a:r>
              <a:rPr lang="uk-UA" dirty="0" smtClean="0">
                <a:effectLst/>
                <a:ea typeface="Times New Roman" panose="02020603050405020304" pitchFamily="18" charset="0"/>
              </a:rPr>
              <a:t>За допомогою лапок символи можна вживати автономно. </a:t>
            </a:r>
          </a:p>
          <a:p>
            <a:r>
              <a:rPr lang="uk-UA" dirty="0" smtClean="0">
                <a:effectLst/>
                <a:ea typeface="Times New Roman" panose="02020603050405020304" pitchFamily="18" charset="0"/>
              </a:rPr>
              <a:t>Значенням виразу </a:t>
            </a:r>
            <a:r>
              <a:rPr lang="uk-UA" b="1" dirty="0" smtClean="0">
                <a:solidFill>
                  <a:srgbClr val="0000CC"/>
                </a:solidFill>
                <a:effectLst/>
                <a:ea typeface="Times New Roman" panose="02020603050405020304" pitchFamily="18" charset="0"/>
              </a:rPr>
              <a:t>'&lt;символ&gt; </a:t>
            </a:r>
            <a:r>
              <a:rPr lang="uk-UA" dirty="0" smtClean="0">
                <a:effectLst/>
                <a:ea typeface="Times New Roman" panose="02020603050405020304" pitchFamily="18" charset="0"/>
              </a:rPr>
              <a:t>є сам цей символ.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2648" y="5488229"/>
            <a:ext cx="127111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uk-UA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Hello</a:t>
            </a: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hello</a:t>
            </a:r>
            <a:r>
              <a:rPr lang="uk-UA" i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084586" y="5560685"/>
            <a:ext cx="3496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err="1" smtClean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Лісп</a:t>
            </a:r>
            <a:r>
              <a:rPr lang="uk-UA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нечутливий до регістра букв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1252648" y="2481007"/>
            <a:ext cx="1130888" cy="365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46718" y="3421092"/>
            <a:ext cx="3571336" cy="23862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ru-RU" sz="3200" i="0" dirty="0" err="1" smtClean="0"/>
              <a:t>Дякую</a:t>
            </a:r>
            <a:r>
              <a:rPr lang="ru-RU" sz="3200" i="0" dirty="0" smtClean="0"/>
              <a:t> за </a:t>
            </a:r>
            <a:r>
              <a:rPr lang="ru-RU" sz="3200" i="0" dirty="0" err="1" smtClean="0"/>
              <a:t>увагу</a:t>
            </a: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smtClean="0"/>
              <a:t/>
            </a:r>
            <a:br>
              <a:rPr lang="ru-RU" sz="3200" i="0" dirty="0" smtClean="0"/>
            </a:br>
            <a:r>
              <a:rPr lang="ru-RU" sz="3200" i="0" dirty="0" err="1" smtClean="0"/>
              <a:t>Ковалюк</a:t>
            </a:r>
            <a:r>
              <a:rPr lang="ru-RU" sz="3200" i="0" dirty="0" smtClean="0"/>
              <a:t> Т.В.</a:t>
            </a:r>
            <a:br>
              <a:rPr lang="ru-RU" sz="3200" i="0" dirty="0" smtClean="0"/>
            </a:b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tkovalyuk@ukr.net</a:t>
            </a:r>
            <a:endParaRPr lang="ru-RU" sz="3200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2513"/>
            <a:ext cx="3765550" cy="23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11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62128" y="874699"/>
            <a:ext cx="378561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Hello</a:t>
            </a: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Error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uk-UA" i="1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undefined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variable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03870" y="0"/>
            <a:ext cx="6321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Вирази та значення виразів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64735" y="7361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скільки з ім'ям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поки не зв'язано ніякого значення, одержуємо повідомлення про помилку.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0208" y="1948186"/>
            <a:ext cx="5553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Рядкові константи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записуються в подвійних лапках і представляють послідовності відображуваних знаків: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79591" y="1948185"/>
            <a:ext cx="154228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b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uk-UA" i="1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uk-UA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5912" y="2819834"/>
            <a:ext cx="5547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 ім'ям </a:t>
            </a:r>
            <a:r>
              <a:rPr lang="uk-UA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(-, *, </a:t>
            </a:r>
            <a:r>
              <a:rPr lang="en-US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uk-UA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зв'язана вбудована функція, що обчислює суму (різницю, добуток, частку) чисел, що й є значенням. Однак сама функція не відображається: внутрішні подання функцій не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читаються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879591" y="2984621"/>
            <a:ext cx="231764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+ </a:t>
            </a:r>
            <a:b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#&lt;</a:t>
            </a:r>
            <a:r>
              <a:rPr lang="uk-UA" i="1" dirty="0" err="1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procedure</a:t>
            </a:r>
            <a:r>
              <a:rPr lang="uk-UA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+&gt;</a:t>
            </a:r>
            <a:endParaRPr lang="ru-RU" dirty="0">
              <a:solidFill>
                <a:srgbClr val="FF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5912" y="42454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Дві логічні константи </a:t>
            </a:r>
            <a:r>
              <a:rPr lang="uk-UA" sz="1600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#t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й </a:t>
            </a:r>
            <a:r>
              <a:rPr lang="uk-UA" sz="1600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#f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позначають </a:t>
            </a:r>
            <a:r>
              <a:rPr lang="uk-UA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істину й неправду</a:t>
            </a:r>
            <a:endParaRPr lang="ru-RU" dirty="0">
              <a:solidFill>
                <a:srgbClr val="0000CC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690872" y="4310501"/>
            <a:ext cx="107289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#f</a:t>
            </a:r>
            <a:b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5972" y="5249219"/>
            <a:ext cx="818388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Константи й символи носять загальне ім'я </a:t>
            </a:r>
            <a:r>
              <a:rPr lang="uk-UA" b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атоми</a:t>
            </a: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оскільки являють собою найпростіші елементи мови, з яких будуються вираз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646880" y="4309713"/>
            <a:ext cx="109414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(= 1 2)</a:t>
            </a:r>
            <a:b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#f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6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192538" y="0"/>
            <a:ext cx="4344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/>
              <a:t>Комбінаційні форми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2983" y="1111666"/>
            <a:ext cx="508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Вирази, що представляють числа, можуть  поєднуватися з виразом, що представляє елементарну процедуру (наприклад, + або *), так що виходить </a:t>
            </a:r>
            <a:r>
              <a:rPr lang="uk-UA" spc="-1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складений вираз</a:t>
            </a:r>
            <a:r>
              <a:rPr lang="uk-UA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що є  застосування процедури до цих чисел.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291072" y="973938"/>
            <a:ext cx="207781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5565">
              <a:spcAft>
                <a:spcPts val="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en-US" spc="-3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137</a:t>
            </a:r>
            <a:r>
              <a:rPr lang="en-US" spc="-2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pc="-2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349)</a:t>
            </a:r>
            <a:endParaRPr lang="ru-RU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2765" lvl="1"/>
            <a:r>
              <a:rPr lang="en-US" i="1" dirty="0" smtClean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486</a:t>
            </a:r>
            <a:endParaRPr lang="ru-RU" dirty="0" smtClean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(-</a:t>
            </a:r>
            <a:r>
              <a:rPr lang="en-US" spc="-4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spc="-2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pc="-2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334)</a:t>
            </a:r>
            <a:endParaRPr lang="ru-RU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2765" lvl="1"/>
            <a:r>
              <a:rPr lang="en-US" i="1" dirty="0" smtClean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666</a:t>
            </a:r>
            <a:endParaRPr lang="ru-RU" dirty="0" smtClean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(*</a:t>
            </a:r>
            <a:r>
              <a:rPr lang="en-US" spc="-3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99)</a:t>
            </a:r>
            <a:endParaRPr lang="ru-RU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2765" lvl="1"/>
            <a:r>
              <a:rPr lang="en-US" i="1" dirty="0" smtClean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495</a:t>
            </a:r>
            <a:endParaRPr lang="ru-RU" dirty="0" smtClean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(/</a:t>
            </a:r>
            <a:r>
              <a:rPr lang="en-US" spc="-3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pc="-15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5)</a:t>
            </a:r>
            <a:endParaRPr lang="ru-RU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2765" lvl="1"/>
            <a:r>
              <a:rPr lang="en-US" i="1" dirty="0" smtClean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500428"/>
            <a:ext cx="8875776" cy="260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315" marR="303530" indent="-285750" algn="just">
              <a:lnSpc>
                <a:spcPct val="101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Вирази такого роду, 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що утворюються 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шляхом запису списку виразів в скобки з метою  позначити застосування функції до аргументів, називаються </a:t>
            </a:r>
            <a:r>
              <a:rPr lang="uk-UA" b="1" spc="-10" dirty="0" err="1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комбинаціями</a:t>
            </a:r>
            <a:r>
              <a:rPr lang="uk-UA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uk-UA" spc="-10" dirty="0" err="1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combinations</a:t>
            </a:r>
            <a:r>
              <a:rPr lang="uk-UA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). </a:t>
            </a:r>
          </a:p>
          <a:p>
            <a:pPr marL="361315" marR="303530" indent="-285750" algn="just">
              <a:lnSpc>
                <a:spcPct val="101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Найлівіший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елемент в списку 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называється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uk-UA" b="1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оператором</a:t>
            </a:r>
            <a:r>
              <a:rPr lang="uk-UA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operator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), а інші елементи - </a:t>
            </a:r>
            <a:r>
              <a:rPr lang="uk-UA" b="1" spc="-10" dirty="0" err="1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операндами</a:t>
            </a:r>
            <a:r>
              <a:rPr lang="uk-UA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operands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).  </a:t>
            </a:r>
          </a:p>
          <a:p>
            <a:pPr marL="361315" marR="303530" indent="-285750" algn="just">
              <a:lnSpc>
                <a:spcPct val="101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Значення комбінації обчислюється шляхом застосування процедури, що задається </a:t>
            </a:r>
            <a:r>
              <a:rPr lang="uk-UA" b="1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оператором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до </a:t>
            </a:r>
            <a:r>
              <a:rPr lang="uk-UA" b="1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аргументів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arguments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), які є значеннями 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операндів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uk-UA" dirty="0" smtClean="0">
              <a:effectLst/>
              <a:ea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61950" marR="302260" indent="-285750" algn="just">
              <a:lnSpc>
                <a:spcPct val="101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Правило, за яким оператор ставиться зліва від 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операндів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, відоме як </a:t>
            </a:r>
            <a:r>
              <a:rPr lang="uk-UA" b="1" spc="-10" dirty="0" err="1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префіксна</a:t>
            </a:r>
            <a:r>
              <a:rPr lang="uk-UA" b="1" spc="-10" dirty="0" smtClean="0">
                <a:solidFill>
                  <a:srgbClr val="0000CC"/>
                </a:solidFill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нотація</a:t>
            </a:r>
            <a:r>
              <a:rPr lang="uk-UA" b="1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preﬁx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uk-UA" spc="-10" dirty="0" err="1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notation</a:t>
            </a:r>
            <a:r>
              <a:rPr lang="uk-UA" spc="-10" dirty="0" smtClean="0">
                <a:effectLst/>
                <a:ea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uk-UA" dirty="0">
              <a:effectLst/>
              <a:ea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5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235436" y="775121"/>
            <a:ext cx="2602992" cy="13798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6200" algn="just">
              <a:spcBef>
                <a:spcPts val="455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algn="just">
              <a:spcBef>
                <a:spcPts val="70"/>
              </a:spcBef>
              <a:spcAft>
                <a:spcPts val="0"/>
              </a:spcAft>
            </a:pPr>
            <a:r>
              <a:rPr lang="ru-RU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75</a:t>
            </a:r>
            <a:endParaRPr lang="ru-RU" sz="28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ts val="75"/>
              </a:spcBef>
              <a:spcAft>
                <a:spcPts val="0"/>
              </a:spcAft>
            </a:pPr>
            <a:r>
              <a:rPr lang="ru-R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76200" algn="just"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algn="just">
              <a:spcBef>
                <a:spcPts val="70"/>
              </a:spcBef>
              <a:spcAft>
                <a:spcPts val="0"/>
              </a:spcAft>
            </a:pPr>
            <a:r>
              <a:rPr lang="ru-RU" i="1" dirty="0" smtClean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1200</a:t>
            </a:r>
            <a:endParaRPr lang="ru-RU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1440" y="90032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Префіксний</a:t>
            </a:r>
            <a:r>
              <a:rPr lang="ru-RU" sz="2000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</a:t>
            </a:r>
            <a:r>
              <a:rPr lang="ru-RU" sz="2000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sz="2000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поширюватися</a:t>
            </a:r>
            <a:r>
              <a:rPr lang="ru-RU" sz="2000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000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процедури</a:t>
            </a:r>
            <a:r>
              <a:rPr lang="ru-RU" sz="2000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000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довільною</a:t>
            </a:r>
            <a:r>
              <a:rPr lang="ru-RU" sz="2000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кількістю</a:t>
            </a:r>
            <a:r>
              <a:rPr lang="ru-RU" sz="2000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аргументів</a:t>
            </a:r>
            <a:r>
              <a:rPr lang="ru-RU" sz="2000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" y="2231537"/>
            <a:ext cx="8625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Префіксна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нотація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розширюватися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дозволяючи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комбінаціям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вкладатися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один в одного: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97280" y="2840736"/>
            <a:ext cx="71323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5565" algn="just"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4)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5)))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(-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7)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6))</a:t>
            </a:r>
          </a:p>
          <a:p>
            <a:pPr marL="75565" algn="just">
              <a:spcAft>
                <a:spcPts val="0"/>
              </a:spcAft>
            </a:pPr>
            <a:r>
              <a:rPr lang="uk-UA" dirty="0" smtClean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57</a:t>
            </a:r>
            <a:endParaRPr lang="ru-RU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2538" y="0"/>
            <a:ext cx="4344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sz="3200" b="1" dirty="0"/>
              <a:t>Комбінаційні форми</a:t>
            </a:r>
            <a:endParaRPr lang="ru-RU" sz="32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1439" y="3654832"/>
            <a:ext cx="62058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Згідно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правилами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форматування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будь-яка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довга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комбінація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записується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так,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щоб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її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операнди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spc="-5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вирівнювалися</a:t>
            </a:r>
            <a:r>
              <a:rPr lang="ru-RU" sz="2000" spc="-5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вертикально: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536932" y="3654832"/>
            <a:ext cx="2468880" cy="15286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5565" algn="just"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5775">
              <a:spcBef>
                <a:spcPts val="85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pc="-1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0245">
              <a:spcBef>
                <a:spcPts val="70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pc="-2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5)))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0035">
              <a:spcBef>
                <a:spcPts val="70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(+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(-</a:t>
            </a:r>
            <a:r>
              <a:rPr lang="ru-RU" spc="-2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ru-RU" spc="-15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7)</a:t>
            </a:r>
            <a:endParaRPr lang="ru-R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5775">
              <a:spcBef>
                <a:spcPts val="85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6))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1440" y="4583291"/>
            <a:ext cx="74901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uk-UA" sz="2000" b="1" dirty="0" smtClean="0">
                <a:effectLst/>
                <a:ea typeface="Times New Roman" panose="02020603050405020304" pitchFamily="18" charset="0"/>
              </a:rPr>
              <a:t>Загальне правило обчислення значення комбінації</a:t>
            </a:r>
            <a:r>
              <a:rPr lang="uk-UA" sz="2000" dirty="0" smtClean="0">
                <a:effectLst/>
                <a:ea typeface="Times New Roman" panose="02020603050405020304" pitchFamily="18" charset="0"/>
              </a:rPr>
              <a:t>: </a:t>
            </a:r>
            <a:endParaRPr lang="ru-RU" sz="2000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588010" algn="l"/>
              </a:tabLst>
            </a:pPr>
            <a:r>
              <a:rPr lang="uk-UA" sz="2000" dirty="0" smtClean="0">
                <a:effectLst/>
                <a:ea typeface="Times New Roman" panose="02020603050405020304" pitchFamily="18" charset="0"/>
              </a:rPr>
              <a:t>Обчислити значення всіх </a:t>
            </a:r>
            <a:r>
              <a:rPr lang="uk-UA" sz="2000" dirty="0" err="1" smtClean="0">
                <a:effectLst/>
                <a:ea typeface="Times New Roman" panose="02020603050405020304" pitchFamily="18" charset="0"/>
              </a:rPr>
              <a:t>підвиразів</a:t>
            </a:r>
            <a:r>
              <a:rPr lang="uk-UA" sz="2000" dirty="0" smtClean="0">
                <a:effectLst/>
                <a:ea typeface="Times New Roman" panose="02020603050405020304" pitchFamily="18" charset="0"/>
              </a:rPr>
              <a:t>.</a:t>
            </a:r>
            <a:endParaRPr lang="ru-RU" sz="2000" dirty="0" smtClean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588010" algn="l"/>
              </a:tabLst>
            </a:pPr>
            <a:r>
              <a:rPr lang="uk-UA" sz="2000" dirty="0" smtClean="0">
                <a:effectLst/>
                <a:ea typeface="Times New Roman" panose="02020603050405020304" pitchFamily="18" charset="0"/>
              </a:rPr>
              <a:t>Застосувати функцію, що є значенням оператора, до аргументів, які є значеннями операндів. </a:t>
            </a:r>
          </a:p>
          <a:p>
            <a:pPr algn="just">
              <a:tabLst>
                <a:tab pos="588010" algn="l"/>
              </a:tabLst>
            </a:pPr>
            <a:r>
              <a:rPr lang="ru-RU" sz="2000" b="1" spc="-2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Правило </a:t>
            </a:r>
            <a:r>
              <a:rPr lang="ru-RU" sz="2000" b="1" spc="-20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обчислення</a:t>
            </a:r>
            <a:r>
              <a:rPr lang="ru-RU" sz="2000" b="1" spc="-2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20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рекурсивне</a:t>
            </a:r>
            <a:r>
              <a:rPr lang="ru-RU" sz="2000" b="1" spc="-2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000" b="1" spc="-20" dirty="0" err="1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своєю</a:t>
            </a:r>
            <a:r>
              <a:rPr lang="ru-RU" sz="2000" b="1" spc="-20" dirty="0" smtClean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природою</a:t>
            </a:r>
            <a:endParaRPr lang="ru-RU" sz="2000" b="1" dirty="0">
              <a:solidFill>
                <a:srgbClr val="0000CC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6798</TotalTime>
  <Words>6061</Words>
  <Application>Microsoft Office PowerPoint</Application>
  <PresentationFormat>Экран (4:3)</PresentationFormat>
  <Paragraphs>678</Paragraphs>
  <Slides>60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71" baseType="lpstr">
      <vt:lpstr>Batang</vt:lpstr>
      <vt:lpstr>Arial</vt:lpstr>
      <vt:lpstr>Bookman Old Style</vt:lpstr>
      <vt:lpstr>Calibri</vt:lpstr>
      <vt:lpstr>Calibri Light</vt:lpstr>
      <vt:lpstr>Courier New</vt:lpstr>
      <vt:lpstr>Palatino Linotype</vt:lpstr>
      <vt:lpstr>Times New Roman</vt:lpstr>
      <vt:lpstr>Wingdings</vt:lpstr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Ковалюк Т.В.  tkovalyuk@ukr.net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111</cp:revision>
  <dcterms:created xsi:type="dcterms:W3CDTF">2018-09-03T19:09:38Z</dcterms:created>
  <dcterms:modified xsi:type="dcterms:W3CDTF">2019-09-09T21:16:06Z</dcterms:modified>
</cp:coreProperties>
</file>