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386" r:id="rId1"/>
  </p:sldMasterIdLst>
  <p:notesMasterIdLst>
    <p:notesMasterId r:id="rId50"/>
  </p:notesMasterIdLst>
  <p:sldIdLst>
    <p:sldId id="488" r:id="rId2"/>
    <p:sldId id="487" r:id="rId3"/>
    <p:sldId id="436" r:id="rId4"/>
    <p:sldId id="631" r:id="rId5"/>
    <p:sldId id="630" r:id="rId6"/>
    <p:sldId id="633" r:id="rId7"/>
    <p:sldId id="632" r:id="rId8"/>
    <p:sldId id="634" r:id="rId9"/>
    <p:sldId id="625" r:id="rId10"/>
    <p:sldId id="626" r:id="rId11"/>
    <p:sldId id="627" r:id="rId12"/>
    <p:sldId id="628" r:id="rId13"/>
    <p:sldId id="636" r:id="rId14"/>
    <p:sldId id="637" r:id="rId15"/>
    <p:sldId id="638" r:id="rId16"/>
    <p:sldId id="639" r:id="rId17"/>
    <p:sldId id="591" r:id="rId18"/>
    <p:sldId id="640" r:id="rId19"/>
    <p:sldId id="593" r:id="rId20"/>
    <p:sldId id="594" r:id="rId21"/>
    <p:sldId id="641" r:id="rId22"/>
    <p:sldId id="595" r:id="rId23"/>
    <p:sldId id="596" r:id="rId24"/>
    <p:sldId id="597" r:id="rId25"/>
    <p:sldId id="598" r:id="rId26"/>
    <p:sldId id="635" r:id="rId27"/>
    <p:sldId id="599" r:id="rId28"/>
    <p:sldId id="600" r:id="rId29"/>
    <p:sldId id="601" r:id="rId30"/>
    <p:sldId id="602" r:id="rId31"/>
    <p:sldId id="603" r:id="rId32"/>
    <p:sldId id="604" r:id="rId33"/>
    <p:sldId id="605" r:id="rId34"/>
    <p:sldId id="606" r:id="rId35"/>
    <p:sldId id="607" r:id="rId36"/>
    <p:sldId id="623" r:id="rId37"/>
    <p:sldId id="624" r:id="rId38"/>
    <p:sldId id="608" r:id="rId39"/>
    <p:sldId id="621" r:id="rId40"/>
    <p:sldId id="622" r:id="rId41"/>
    <p:sldId id="617" r:id="rId42"/>
    <p:sldId id="618" r:id="rId43"/>
    <p:sldId id="619" r:id="rId44"/>
    <p:sldId id="620" r:id="rId45"/>
    <p:sldId id="475" r:id="rId46"/>
    <p:sldId id="587" r:id="rId47"/>
    <p:sldId id="553" r:id="rId48"/>
    <p:sldId id="387" r:id="rId49"/>
  </p:sldIdLst>
  <p:sldSz cx="9144000" cy="6858000" type="screen4x3"/>
  <p:notesSz cx="6858000" cy="9144000"/>
  <p:embeddedFontLst>
    <p:embeddedFont>
      <p:font typeface="Bookman Old Style" panose="02050604050505020204" pitchFamily="18" charset="0"/>
      <p:regular r:id="rId51"/>
      <p:bold r:id="rId52"/>
      <p:italic r:id="rId53"/>
      <p:boldItalic r:id="rId54"/>
    </p:embeddedFont>
    <p:embeddedFont>
      <p:font typeface="Calibri Light" panose="020F0302020204030204" pitchFamily="34" charset="0"/>
      <p:regular r:id="rId55"/>
      <p:italic r:id="rId56"/>
    </p:embeddedFont>
    <p:embeddedFont>
      <p:font typeface="Tahoma" panose="020B0604030504040204" pitchFamily="34" charset="0"/>
      <p:regular r:id="rId57"/>
      <p:bold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CC3300"/>
    <a:srgbClr val="C9FFFF"/>
    <a:srgbClr val="E1FEA6"/>
    <a:srgbClr val="FFF5CB"/>
    <a:srgbClr val="000099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7" autoAdjust="0"/>
    <p:restoredTop sz="94664" autoAdjust="0"/>
  </p:normalViewPr>
  <p:slideViewPr>
    <p:cSldViewPr>
      <p:cViewPr varScale="1">
        <p:scale>
          <a:sx n="74" d="100"/>
          <a:sy n="74" d="100"/>
        </p:scale>
        <p:origin x="7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9AECBE-6641-4858-A154-49259F42AE1F}" type="datetimeFigureOut">
              <a:rPr lang="ru-RU"/>
              <a:pPr>
                <a:defRPr/>
              </a:pPr>
              <a:t>20.09.2020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01BA5B-E64C-425B-B404-47056B1C9C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693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1BA5B-E64C-425B-B404-47056B1C9CDF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9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1BA5B-E64C-425B-B404-47056B1C9CDF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2232" y="6569242"/>
            <a:ext cx="631767" cy="2887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‹#›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-19025" y="692696"/>
            <a:ext cx="9144000" cy="173255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6443242"/>
            <a:ext cx="9144000" cy="126000"/>
          </a:xfrm>
          <a:prstGeom prst="rect">
            <a:avLst/>
          </a:prstGeom>
          <a:gradFill flip="none" rotWithShape="1">
            <a:gsLst>
              <a:gs pos="0">
                <a:srgbClr val="0000CC"/>
              </a:gs>
              <a:gs pos="77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0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5043" y="-26426"/>
            <a:ext cx="9169043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-25814" y="935146"/>
            <a:ext cx="9169043" cy="59228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2627784" y="6551552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dirty="0" smtClean="0">
                <a:solidFill>
                  <a:schemeClr val="bg1"/>
                </a:solidFill>
              </a:rPr>
              <a:t>Т.В. </a:t>
            </a:r>
            <a:r>
              <a:rPr lang="uk-UA" dirty="0" err="1" smtClean="0">
                <a:solidFill>
                  <a:schemeClr val="bg1"/>
                </a:solidFill>
              </a:rPr>
              <a:t>Ковалюк</a:t>
            </a:r>
            <a:r>
              <a:rPr lang="uk-UA" dirty="0" smtClean="0">
                <a:solidFill>
                  <a:schemeClr val="bg1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schemeClr val="bg1"/>
                </a:solidFill>
              </a:rPr>
              <a:t>ім</a:t>
            </a:r>
            <a:r>
              <a:rPr lang="uk-UA" dirty="0" smtClean="0">
                <a:solidFill>
                  <a:schemeClr val="bg1"/>
                </a:solidFill>
              </a:rPr>
              <a:t> </a:t>
            </a:r>
            <a:r>
              <a:rPr lang="uk-UA" dirty="0" err="1" smtClean="0">
                <a:solidFill>
                  <a:schemeClr val="bg1"/>
                </a:solidFill>
              </a:rPr>
              <a:t>Т.Шевченка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2622389" y="6551552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Т. Шевченка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29462" y="6551552"/>
            <a:ext cx="486966" cy="280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438041"/>
            <a:ext cx="9175859" cy="10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1167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1"/>
            <a:ext cx="4869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032069" y="6612106"/>
            <a:ext cx="5483281" cy="288758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dirty="0" smtClean="0">
                <a:solidFill>
                  <a:prstClr val="black"/>
                </a:solidFill>
              </a:rPr>
              <a:t>Т.В. </a:t>
            </a:r>
            <a:r>
              <a:rPr lang="uk-UA" dirty="0" err="1" smtClean="0">
                <a:solidFill>
                  <a:prstClr val="black"/>
                </a:solidFill>
              </a:rPr>
              <a:t>Ковалюк</a:t>
            </a:r>
            <a:r>
              <a:rPr lang="uk-UA" dirty="0" smtClean="0">
                <a:solidFill>
                  <a:prstClr val="black"/>
                </a:solidFill>
              </a:rPr>
              <a:t> Функціональне програмування КНУ </a:t>
            </a:r>
            <a:r>
              <a:rPr lang="uk-UA" dirty="0" err="1" smtClean="0">
                <a:solidFill>
                  <a:prstClr val="black"/>
                </a:solidFill>
              </a:rPr>
              <a:t>ім</a:t>
            </a:r>
            <a:r>
              <a:rPr lang="uk-UA" dirty="0" smtClean="0">
                <a:solidFill>
                  <a:prstClr val="black"/>
                </a:solidFill>
              </a:rPr>
              <a:t> </a:t>
            </a:r>
            <a:r>
              <a:rPr lang="uk-UA" dirty="0" err="1" smtClean="0">
                <a:solidFill>
                  <a:prstClr val="black"/>
                </a:solidFill>
              </a:rPr>
              <a:t>Т.Шевченка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3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7" r:id="rId1"/>
    <p:sldLayoutId id="214748438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player.ru/71381060-Prototipirovanie-programm-na-yazyke-scheme-metodicheskoe-posobie-po-praktikumu.html" TargetMode="External"/><Relationship Id="rId3" Type="http://schemas.openxmlformats.org/officeDocument/2006/relationships/hyperlink" Target="http://www.r6rs.org/final/html/r6rs/r6rs-Z-H-2.html#node_toc_start" TargetMode="External"/><Relationship Id="rId7" Type="http://schemas.openxmlformats.org/officeDocument/2006/relationships/hyperlink" Target="http://blog.ilammy.net/lisp/index.html" TargetMode="External"/><Relationship Id="rId2" Type="http://schemas.openxmlformats.org/officeDocument/2006/relationships/hyperlink" Target="https://github.com/tkovalyu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heme.com/tspl4/" TargetMode="External"/><Relationship Id="rId5" Type="http://schemas.openxmlformats.org/officeDocument/2006/relationships/hyperlink" Target="https://www.twirpx.com/file/81061/" TargetMode="External"/><Relationship Id="rId4" Type="http://schemas.openxmlformats.org/officeDocument/2006/relationships/hyperlink" Target="http://www.larcenists.org/Documentation/Documentation0.98/r7rs.pdf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ilammy.net/lisp/" TargetMode="External"/><Relationship Id="rId2" Type="http://schemas.openxmlformats.org/officeDocument/2006/relationships/hyperlink" Target="http://bydlokoder.ru/index.php?p=books_LIS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nsu.ru/xmlui/bitstream/handle/nsu/8874/Harrison.pdf;jsessionid=7BDBFCF0EA05BFD026052B868E6DAEDF?sequence=1" TargetMode="External"/><Relationship Id="rId2" Type="http://schemas.openxmlformats.org/officeDocument/2006/relationships/hyperlink" Target="https://docplayer.ru/25937980-Uchebnik-po-haskell-anton-holomyov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sper.ru/pcl/pcl.pdf" TargetMode="External"/><Relationship Id="rId4" Type="http://schemas.openxmlformats.org/officeDocument/2006/relationships/hyperlink" Target="http://window.edu.ru/resource/684/41684/files/prog_lisp.pdf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kovalyuk/funcprogram" TargetMode="External"/><Relationship Id="rId2" Type="http://schemas.openxmlformats.org/officeDocument/2006/relationships/hyperlink" Target="mailto:tkovalyuk@ukr.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43" y="-26426"/>
            <a:ext cx="9169043" cy="6858000"/>
          </a:xfrm>
          <a:prstGeom prst="rect">
            <a:avLst/>
          </a:prstGeom>
        </p:spPr>
      </p:pic>
      <p:sp>
        <p:nvSpPr>
          <p:cNvPr id="3" name="WordArt 5"/>
          <p:cNvSpPr>
            <a:spLocks noChangeArrowheads="1" noChangeShapeType="1" noTextEdit="1"/>
          </p:cNvSpPr>
          <p:nvPr/>
        </p:nvSpPr>
        <p:spPr bwMode="auto">
          <a:xfrm>
            <a:off x="520017" y="908720"/>
            <a:ext cx="8352928" cy="237648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 smtClean="0">
                <a:solidFill>
                  <a:schemeClr val="bg1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3600" kern="10" dirty="0">
              <a:solidFill>
                <a:schemeClr val="bg1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ru-RU" sz="3600" kern="10" dirty="0" err="1">
                <a:solidFill>
                  <a:schemeClr val="bg1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3600" kern="10" dirty="0">
              <a:solidFill>
                <a:schemeClr val="bg1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498" y="3866553"/>
            <a:ext cx="8892480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b="1" i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Лектор </a:t>
            </a:r>
            <a:r>
              <a:rPr lang="ru-RU" b="1" i="1" kern="10" dirty="0" err="1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Ковалюк</a:t>
            </a:r>
            <a:r>
              <a:rPr lang="ru-RU" b="1" i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u-RU" b="1" i="1" kern="10" dirty="0" err="1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Тетяна</a:t>
            </a:r>
            <a:r>
              <a:rPr lang="ru-RU" b="1" i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u-RU" b="1" i="1" kern="10" dirty="0" err="1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Володимирівна</a:t>
            </a:r>
            <a:endParaRPr lang="ru-RU" b="1" i="1" kern="10" dirty="0" smtClean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ru-RU" b="1" i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ru-RU" b="1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к.т.н., доцент </a:t>
            </a:r>
            <a:endParaRPr lang="ru-RU" b="1" i="1" kern="10" dirty="0" smtClean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ru-RU" b="1" i="1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ru-RU" sz="2400" b="1" kern="10" dirty="0" err="1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tkovalyuk@u</a:t>
            </a:r>
            <a:r>
              <a:rPr lang="en-US" sz="2400" b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rial"/>
                <a:cs typeface="Arial"/>
              </a:rPr>
              <a:t>kr.net</a:t>
            </a:r>
            <a:endParaRPr lang="uk-UA" sz="2400" b="1" kern="10" dirty="0" smtClean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https://github.com/tkovalyuk/funcprogram</a:t>
            </a:r>
            <a:endParaRPr lang="ru-RU" sz="2400" b="1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bg1"/>
              </a:solidFill>
              <a:latin typeface="Arial"/>
              <a:cs typeface="Arial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</a:t>
            </a:fld>
            <a:endParaRPr lang="ru-RU" dirty="0"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5719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80528" y="188640"/>
            <a:ext cx="9144000" cy="43704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 smtClean="0">
                <a:solidFill>
                  <a:schemeClr val="bg1"/>
                </a:solidFill>
              </a:rPr>
              <a:t>Вбудованих процедур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078646"/>
            <a:ext cx="718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Пошукові </a:t>
            </a:r>
            <a:r>
              <a:rPr lang="uk-UA" sz="2400" b="1" dirty="0" smtClean="0"/>
              <a:t>процедури та </a:t>
            </a:r>
            <a:r>
              <a:rPr lang="uk-UA" sz="2400" b="1" dirty="0"/>
              <a:t>операції </a:t>
            </a:r>
            <a:r>
              <a:rPr lang="uk-UA" sz="2400" b="1" dirty="0" smtClean="0"/>
              <a:t>над числами</a:t>
            </a:r>
            <a:endParaRPr lang="ru-RU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540311"/>
            <a:ext cx="91164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(</a:t>
            </a:r>
            <a:r>
              <a:rPr lang="en-GB" sz="1800" dirty="0" smtClean="0"/>
              <a:t>max </a:t>
            </a:r>
            <a:r>
              <a:rPr lang="en-GB" sz="1800" dirty="0"/>
              <a:t>x1 x2 </a:t>
            </a:r>
            <a:r>
              <a:rPr lang="en-GB" sz="1800" dirty="0" smtClean="0"/>
              <a:t>...)</a:t>
            </a:r>
            <a:r>
              <a:rPr lang="ru-RU" sz="1800" dirty="0"/>
              <a:t> </a:t>
            </a:r>
            <a:r>
              <a:rPr lang="ru-RU" sz="1800" dirty="0" smtClean="0"/>
              <a:t>	</a:t>
            </a:r>
            <a:r>
              <a:rPr lang="ru-RU" sz="1800" dirty="0" err="1" smtClean="0"/>
              <a:t>Пошук</a:t>
            </a:r>
            <a:r>
              <a:rPr lang="ru-RU" sz="1800" dirty="0" smtClean="0"/>
              <a:t> максимального з чисел</a:t>
            </a:r>
            <a:endParaRPr lang="en-GB" sz="1800" dirty="0"/>
          </a:p>
          <a:p>
            <a:r>
              <a:rPr lang="en-GB" sz="1800" dirty="0" smtClean="0"/>
              <a:t>(min </a:t>
            </a:r>
            <a:r>
              <a:rPr lang="en-GB" sz="1800" dirty="0"/>
              <a:t>x1 x2 </a:t>
            </a:r>
            <a:r>
              <a:rPr lang="en-GB" sz="1800" dirty="0" smtClean="0"/>
              <a:t>...)</a:t>
            </a:r>
            <a:r>
              <a:rPr lang="ru-RU" sz="1800" dirty="0"/>
              <a:t> </a:t>
            </a:r>
            <a:r>
              <a:rPr lang="ru-RU" sz="1800" dirty="0" smtClean="0"/>
              <a:t>	</a:t>
            </a:r>
            <a:r>
              <a:rPr lang="ru-RU" sz="1800" dirty="0" err="1" smtClean="0"/>
              <a:t>Пошук</a:t>
            </a:r>
            <a:r>
              <a:rPr lang="ru-RU" sz="1800" dirty="0" smtClean="0"/>
              <a:t> </a:t>
            </a:r>
            <a:r>
              <a:rPr lang="ru-RU" sz="1800" dirty="0" err="1"/>
              <a:t>мінімального</a:t>
            </a:r>
            <a:r>
              <a:rPr lang="ru-RU" sz="1800" dirty="0"/>
              <a:t> </a:t>
            </a:r>
            <a:r>
              <a:rPr lang="ru-RU" sz="1800" dirty="0" smtClean="0"/>
              <a:t>з чисел</a:t>
            </a:r>
            <a:endParaRPr lang="en-GB" sz="1800" dirty="0"/>
          </a:p>
          <a:p>
            <a:r>
              <a:rPr lang="en-GB" sz="1800" dirty="0" smtClean="0"/>
              <a:t>(abs </a:t>
            </a:r>
            <a:r>
              <a:rPr lang="en-GB" sz="1800" dirty="0"/>
              <a:t>x) </a:t>
            </a:r>
            <a:r>
              <a:rPr lang="en-GB" sz="1800" dirty="0" smtClean="0"/>
              <a:t>		</a:t>
            </a:r>
            <a:r>
              <a:rPr lang="ru-RU" sz="1800" dirty="0" err="1" smtClean="0"/>
              <a:t>Абсолютне</a:t>
            </a:r>
            <a:r>
              <a:rPr lang="ru-RU" sz="1800" dirty="0" smtClean="0"/>
              <a:t> </a:t>
            </a:r>
            <a:r>
              <a:rPr lang="ru-RU" sz="1800" dirty="0" err="1"/>
              <a:t>значення</a:t>
            </a:r>
            <a:r>
              <a:rPr lang="ru-RU" sz="1800" dirty="0"/>
              <a:t> </a:t>
            </a:r>
            <a:r>
              <a:rPr lang="ru-RU" sz="1800" dirty="0" smtClean="0"/>
              <a:t>числа</a:t>
            </a:r>
          </a:p>
          <a:p>
            <a:endParaRPr lang="ru-RU" sz="1800" dirty="0"/>
          </a:p>
          <a:p>
            <a:pPr algn="ctr"/>
            <a:r>
              <a:rPr lang="ru-RU" sz="1800" b="1" dirty="0" err="1"/>
              <a:t>Додаткові</a:t>
            </a:r>
            <a:r>
              <a:rPr lang="ru-RU" sz="1800" b="1" dirty="0"/>
              <a:t> </a:t>
            </a:r>
            <a:r>
              <a:rPr lang="ru-RU" sz="1800" b="1" dirty="0" err="1"/>
              <a:t>операції</a:t>
            </a:r>
            <a:r>
              <a:rPr lang="ru-RU" sz="1800" b="1" dirty="0"/>
              <a:t> </a:t>
            </a:r>
            <a:r>
              <a:rPr lang="ru-RU" sz="1800" b="1" dirty="0" err="1"/>
              <a:t>ділення</a:t>
            </a:r>
            <a:r>
              <a:rPr lang="ru-RU" sz="1800" b="1" dirty="0"/>
              <a:t>:</a:t>
            </a:r>
          </a:p>
          <a:p>
            <a:endParaRPr lang="ru-RU" sz="1800" dirty="0"/>
          </a:p>
          <a:p>
            <a:r>
              <a:rPr lang="ru-RU" sz="1800" dirty="0" smtClean="0"/>
              <a:t>(</a:t>
            </a:r>
            <a:r>
              <a:rPr lang="en-GB" sz="1800" dirty="0" smtClean="0"/>
              <a:t>quotient </a:t>
            </a:r>
            <a:r>
              <a:rPr lang="en-GB" sz="1800" dirty="0"/>
              <a:t>n1 n2</a:t>
            </a:r>
            <a:r>
              <a:rPr lang="en-GB" sz="1800" dirty="0" smtClean="0"/>
              <a:t>)	</a:t>
            </a:r>
            <a:r>
              <a:rPr lang="uk-UA" sz="1800" dirty="0" smtClean="0"/>
              <a:t>   </a:t>
            </a:r>
            <a:r>
              <a:rPr lang="ru-RU" sz="1800" dirty="0" smtClean="0"/>
              <a:t>Результат</a:t>
            </a:r>
            <a:r>
              <a:rPr lang="ru-RU" sz="1800" dirty="0"/>
              <a:t> </a:t>
            </a:r>
            <a:r>
              <a:rPr lang="ru-RU" sz="1800" dirty="0" err="1" smtClean="0"/>
              <a:t>ділення</a:t>
            </a:r>
            <a:r>
              <a:rPr lang="ru-RU" sz="1800" dirty="0" smtClean="0"/>
              <a:t> </a:t>
            </a:r>
            <a:r>
              <a:rPr lang="en-GB" sz="1800" dirty="0" smtClean="0"/>
              <a:t>n1/n2</a:t>
            </a:r>
            <a:r>
              <a:rPr lang="uk-UA" sz="1800" dirty="0" smtClean="0"/>
              <a:t>, якщо </a:t>
            </a:r>
            <a:r>
              <a:rPr lang="en-GB" sz="1800" dirty="0" smtClean="0"/>
              <a:t>n2</a:t>
            </a:r>
            <a:r>
              <a:rPr lang="uk-UA" sz="1800" dirty="0" smtClean="0"/>
              <a:t> </a:t>
            </a:r>
            <a:r>
              <a:rPr lang="en-GB" sz="1800" dirty="0" smtClean="0"/>
              <a:t>≠</a:t>
            </a:r>
            <a:r>
              <a:rPr lang="uk-UA" sz="1800" dirty="0" smtClean="0"/>
              <a:t> 0</a:t>
            </a:r>
            <a:endParaRPr lang="en-GB" sz="1800" dirty="0"/>
          </a:p>
          <a:p>
            <a:r>
              <a:rPr lang="en-GB" sz="1800" dirty="0" smtClean="0"/>
              <a:t>(remainder </a:t>
            </a:r>
            <a:r>
              <a:rPr lang="en-GB" sz="1800" dirty="0"/>
              <a:t>n1 n2</a:t>
            </a:r>
            <a:r>
              <a:rPr lang="en-GB" sz="1800" dirty="0" smtClean="0"/>
              <a:t>)</a:t>
            </a:r>
            <a:r>
              <a:rPr lang="uk-UA" sz="1800" dirty="0"/>
              <a:t> </a:t>
            </a:r>
            <a:r>
              <a:rPr lang="uk-UA" sz="1800" dirty="0" smtClean="0"/>
              <a:t>  Остача </a:t>
            </a:r>
            <a:r>
              <a:rPr lang="uk-UA" sz="1800" dirty="0"/>
              <a:t>від ділення </a:t>
            </a:r>
            <a:r>
              <a:rPr lang="en-GB" sz="1800" dirty="0"/>
              <a:t>n1 </a:t>
            </a:r>
            <a:r>
              <a:rPr lang="ru-RU" sz="1800" dirty="0"/>
              <a:t>на </a:t>
            </a:r>
            <a:r>
              <a:rPr lang="en-GB" sz="1800" dirty="0" smtClean="0"/>
              <a:t>n2</a:t>
            </a:r>
            <a:r>
              <a:rPr lang="uk-UA" sz="1800" dirty="0" smtClean="0"/>
              <a:t>, знак визначається чисельником</a:t>
            </a:r>
            <a:endParaRPr lang="ru-RU" sz="1800" dirty="0"/>
          </a:p>
          <a:p>
            <a:r>
              <a:rPr lang="en-GB" sz="1800" dirty="0" smtClean="0"/>
              <a:t>(modulo </a:t>
            </a:r>
            <a:r>
              <a:rPr lang="en-GB" sz="1800" dirty="0"/>
              <a:t>n1 n2</a:t>
            </a:r>
            <a:r>
              <a:rPr lang="en-GB" sz="1800" dirty="0" smtClean="0"/>
              <a:t>)</a:t>
            </a:r>
            <a:r>
              <a:rPr lang="uk-UA" sz="1800" dirty="0" smtClean="0"/>
              <a:t> 	   Остача від ділення </a:t>
            </a:r>
            <a:r>
              <a:rPr lang="en-GB" sz="1800" dirty="0"/>
              <a:t>n1 </a:t>
            </a:r>
            <a:r>
              <a:rPr lang="ru-RU" sz="1800" dirty="0" smtClean="0"/>
              <a:t>на </a:t>
            </a:r>
            <a:r>
              <a:rPr lang="en-GB" sz="1800" dirty="0" smtClean="0"/>
              <a:t>n2</a:t>
            </a:r>
            <a:r>
              <a:rPr lang="uk-UA" sz="1800" dirty="0" smtClean="0"/>
              <a:t>, знак визначається знаменником</a:t>
            </a:r>
            <a:endParaRPr lang="ru-RU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10493" y="4224463"/>
            <a:ext cx="83059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/>
              <a:t>Процедури</a:t>
            </a:r>
            <a:r>
              <a:rPr lang="ru-RU" sz="2000" b="1" dirty="0" smtClean="0"/>
              <a:t> , </a:t>
            </a:r>
            <a:r>
              <a:rPr lang="ru-RU" sz="2000" b="1" dirty="0" err="1" smtClean="0"/>
              <a:t>що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повертають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чисельник</a:t>
            </a:r>
            <a:r>
              <a:rPr lang="ru-RU" sz="2000" b="1" dirty="0" smtClean="0"/>
              <a:t> </a:t>
            </a:r>
            <a:r>
              <a:rPr lang="ru-RU" sz="2000" b="1" dirty="0"/>
              <a:t>і </a:t>
            </a:r>
            <a:r>
              <a:rPr lang="ru-RU" sz="2000" b="1" dirty="0" err="1" smtClean="0"/>
              <a:t>знаменник</a:t>
            </a:r>
            <a:r>
              <a:rPr lang="ru-RU" sz="2000" b="1" dirty="0" smtClean="0"/>
              <a:t> </a:t>
            </a:r>
            <a:r>
              <a:rPr lang="ru-RU" sz="2000" b="1" dirty="0" err="1"/>
              <a:t>дробу</a:t>
            </a:r>
            <a:endParaRPr lang="ru-RU" sz="2000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81393" y="48691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800" dirty="0"/>
              <a:t>(numerator q</a:t>
            </a:r>
            <a:r>
              <a:rPr lang="en-GB" sz="1800" dirty="0" smtClean="0"/>
              <a:t>)</a:t>
            </a:r>
            <a:r>
              <a:rPr lang="uk-UA" sz="1800" dirty="0" smtClean="0"/>
              <a:t>	чисельник дробу</a:t>
            </a:r>
            <a:endParaRPr lang="en-GB" sz="1800" dirty="0"/>
          </a:p>
          <a:p>
            <a:r>
              <a:rPr lang="en-GB" sz="1800" dirty="0" smtClean="0"/>
              <a:t>(</a:t>
            </a:r>
            <a:r>
              <a:rPr lang="en-GB" sz="1800" dirty="0"/>
              <a:t>denominator q</a:t>
            </a:r>
            <a:r>
              <a:rPr lang="en-GB" sz="1800" dirty="0" smtClean="0"/>
              <a:t>)</a:t>
            </a:r>
            <a:r>
              <a:rPr lang="uk-UA" sz="1800" dirty="0" smtClean="0"/>
              <a:t>	знаменник дробу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1932789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80528" y="188640"/>
            <a:ext cx="9144000" cy="43704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 smtClean="0">
                <a:solidFill>
                  <a:schemeClr val="bg1"/>
                </a:solidFill>
              </a:rPr>
              <a:t>Вбудовані процедури для роботи з числами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965346"/>
            <a:ext cx="91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 smtClean="0"/>
              <a:t>Процедури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обробки</a:t>
            </a:r>
            <a:r>
              <a:rPr lang="ru-RU" sz="2000" b="1" dirty="0" smtClean="0"/>
              <a:t> чисел</a:t>
            </a:r>
            <a:endParaRPr lang="ru-RU" sz="20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6403" y="1365456"/>
            <a:ext cx="8936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(floor x</a:t>
            </a:r>
            <a:r>
              <a:rPr lang="en-US" sz="1800" dirty="0" smtClean="0"/>
              <a:t>)</a:t>
            </a:r>
            <a:r>
              <a:rPr lang="uk-UA" sz="1800" dirty="0" smtClean="0"/>
              <a:t>		</a:t>
            </a:r>
            <a:r>
              <a:rPr lang="ru-RU" sz="1800" dirty="0" err="1"/>
              <a:t>найбільше</a:t>
            </a:r>
            <a:r>
              <a:rPr lang="ru-RU" sz="1800" dirty="0"/>
              <a:t> </a:t>
            </a:r>
            <a:r>
              <a:rPr lang="ru-RU" sz="1800" dirty="0" err="1"/>
              <a:t>ціле</a:t>
            </a:r>
            <a:r>
              <a:rPr lang="ru-RU" sz="1800" dirty="0"/>
              <a:t> число не </a:t>
            </a:r>
            <a:r>
              <a:rPr lang="ru-RU" sz="1800" dirty="0" err="1"/>
              <a:t>більше</a:t>
            </a:r>
            <a:r>
              <a:rPr lang="ru-RU" sz="1800" dirty="0"/>
              <a:t> </a:t>
            </a:r>
            <a:r>
              <a:rPr lang="ru-RU" sz="1800" dirty="0" err="1"/>
              <a:t>ніж</a:t>
            </a:r>
            <a:r>
              <a:rPr lang="ru-RU" sz="1800" dirty="0"/>
              <a:t> </a:t>
            </a:r>
            <a:r>
              <a:rPr lang="ru-RU" sz="1800" dirty="0" smtClean="0"/>
              <a:t>х.</a:t>
            </a:r>
            <a:endParaRPr lang="ru-RU" sz="1800" dirty="0"/>
          </a:p>
          <a:p>
            <a:r>
              <a:rPr lang="en-US" sz="1800" dirty="0" smtClean="0"/>
              <a:t>(</a:t>
            </a:r>
            <a:r>
              <a:rPr lang="en-US" sz="1800" dirty="0"/>
              <a:t>ceiling x</a:t>
            </a:r>
            <a:r>
              <a:rPr lang="en-US" sz="1800" dirty="0" smtClean="0"/>
              <a:t>)</a:t>
            </a:r>
            <a:r>
              <a:rPr lang="uk-UA" sz="1800" dirty="0" smtClean="0"/>
              <a:t>	</a:t>
            </a:r>
            <a:r>
              <a:rPr lang="ru-RU" sz="1800" dirty="0" err="1" smtClean="0"/>
              <a:t>найменше</a:t>
            </a:r>
            <a:r>
              <a:rPr lang="ru-RU" sz="1800" dirty="0" smtClean="0"/>
              <a:t> </a:t>
            </a:r>
            <a:r>
              <a:rPr lang="ru-RU" sz="1800" dirty="0" err="1"/>
              <a:t>ціле</a:t>
            </a:r>
            <a:r>
              <a:rPr lang="ru-RU" sz="1800" dirty="0"/>
              <a:t> число не </a:t>
            </a:r>
            <a:r>
              <a:rPr lang="ru-RU" sz="1800" dirty="0" err="1"/>
              <a:t>менше</a:t>
            </a:r>
            <a:r>
              <a:rPr lang="ru-RU" sz="1800" dirty="0"/>
              <a:t> </a:t>
            </a:r>
            <a:r>
              <a:rPr lang="ru-RU" sz="1800" dirty="0" err="1"/>
              <a:t>ніж</a:t>
            </a:r>
            <a:r>
              <a:rPr lang="ru-RU" sz="1800" dirty="0"/>
              <a:t> </a:t>
            </a:r>
            <a:r>
              <a:rPr lang="ru-RU" sz="1800" dirty="0" smtClean="0"/>
              <a:t>х.</a:t>
            </a:r>
            <a:endParaRPr lang="en-US" sz="1800" dirty="0"/>
          </a:p>
          <a:p>
            <a:r>
              <a:rPr lang="en-US" sz="1800" dirty="0" smtClean="0"/>
              <a:t>(</a:t>
            </a:r>
            <a:r>
              <a:rPr lang="en-US" sz="1800" dirty="0"/>
              <a:t>truncate x</a:t>
            </a:r>
            <a:r>
              <a:rPr lang="en-US" sz="1800" dirty="0" smtClean="0"/>
              <a:t>)</a:t>
            </a:r>
            <a:r>
              <a:rPr lang="uk-UA" sz="1800" dirty="0" smtClean="0"/>
              <a:t>	</a:t>
            </a:r>
            <a:r>
              <a:rPr lang="ru-RU" sz="1800" dirty="0" err="1"/>
              <a:t>ціле</a:t>
            </a:r>
            <a:r>
              <a:rPr lang="ru-RU" sz="1800" dirty="0"/>
              <a:t> число, </a:t>
            </a:r>
            <a:r>
              <a:rPr lang="ru-RU" sz="1800" dirty="0" smtClean="0"/>
              <a:t>абсолютна </a:t>
            </a:r>
            <a:r>
              <a:rPr lang="ru-RU" sz="1800" dirty="0"/>
              <a:t>величина </a:t>
            </a:r>
            <a:r>
              <a:rPr lang="ru-RU" sz="1800" dirty="0" err="1"/>
              <a:t>якого</a:t>
            </a:r>
            <a:r>
              <a:rPr lang="ru-RU" sz="1800" dirty="0"/>
              <a:t> не </a:t>
            </a:r>
            <a:r>
              <a:rPr lang="ru-RU" sz="1800" dirty="0" err="1"/>
              <a:t>більше</a:t>
            </a:r>
            <a:r>
              <a:rPr lang="ru-RU" sz="1800" dirty="0"/>
              <a:t> </a:t>
            </a:r>
            <a:r>
              <a:rPr lang="ru-RU" sz="1800" dirty="0" err="1"/>
              <a:t>абсолютної</a:t>
            </a:r>
            <a:r>
              <a:rPr lang="ru-RU" sz="1800" dirty="0"/>
              <a:t> </a:t>
            </a:r>
            <a:r>
              <a:rPr lang="ru-RU" sz="1800" dirty="0" smtClean="0"/>
              <a:t>		</a:t>
            </a:r>
            <a:r>
              <a:rPr lang="ru-RU" sz="1800" dirty="0" err="1" smtClean="0"/>
              <a:t>величини</a:t>
            </a:r>
            <a:r>
              <a:rPr lang="ru-RU" sz="1800" dirty="0" smtClean="0"/>
              <a:t> </a:t>
            </a:r>
            <a:r>
              <a:rPr lang="ru-RU" sz="1800" dirty="0"/>
              <a:t>х</a:t>
            </a:r>
            <a:endParaRPr lang="en-US" sz="1800" dirty="0"/>
          </a:p>
          <a:p>
            <a:r>
              <a:rPr lang="en-US" sz="1800" dirty="0" smtClean="0"/>
              <a:t>(</a:t>
            </a:r>
            <a:r>
              <a:rPr lang="en-US" sz="1800" dirty="0"/>
              <a:t>round x</a:t>
            </a:r>
            <a:r>
              <a:rPr lang="en-US" sz="1800" dirty="0" smtClean="0"/>
              <a:t>)</a:t>
            </a:r>
            <a:r>
              <a:rPr lang="uk-UA" sz="1800" dirty="0" smtClean="0"/>
              <a:t>	</a:t>
            </a:r>
            <a:r>
              <a:rPr lang="ru-RU" sz="1800" dirty="0" err="1"/>
              <a:t>ціле</a:t>
            </a:r>
            <a:r>
              <a:rPr lang="ru-RU" sz="1800" dirty="0"/>
              <a:t> число шляхом </a:t>
            </a:r>
            <a:r>
              <a:rPr lang="ru-RU" sz="1800" dirty="0" err="1"/>
              <a:t>округлення</a:t>
            </a:r>
            <a:r>
              <a:rPr lang="ru-RU" sz="1800" dirty="0"/>
              <a:t> х</a:t>
            </a:r>
            <a:r>
              <a:rPr lang="uk-UA" sz="1800" dirty="0"/>
              <a:t>	</a:t>
            </a:r>
            <a:endParaRPr lang="ru-RU" sz="18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91680" y="333620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dirty="0" smtClean="0"/>
              <a:t>(</a:t>
            </a:r>
            <a:r>
              <a:rPr lang="en-GB" sz="1800" dirty="0" err="1" smtClean="0"/>
              <a:t>exp</a:t>
            </a:r>
            <a:r>
              <a:rPr lang="en-GB" sz="1800" dirty="0" smtClean="0"/>
              <a:t> z)</a:t>
            </a:r>
            <a:r>
              <a:rPr lang="en-GB" sz="1800" dirty="0"/>
              <a:t> </a:t>
            </a:r>
            <a:r>
              <a:rPr lang="uk-UA" sz="1800" dirty="0" smtClean="0"/>
              <a:t>	</a:t>
            </a:r>
            <a:r>
              <a:rPr lang="en-GB" sz="1800" dirty="0" smtClean="0"/>
              <a:t>(</a:t>
            </a:r>
            <a:r>
              <a:rPr lang="en-GB" sz="1800" dirty="0"/>
              <a:t>log z)</a:t>
            </a:r>
          </a:p>
          <a:p>
            <a:r>
              <a:rPr lang="en-GB" sz="1800" dirty="0" smtClean="0"/>
              <a:t>(</a:t>
            </a:r>
            <a:r>
              <a:rPr lang="en-GB" sz="1800" dirty="0"/>
              <a:t>sin z</a:t>
            </a:r>
            <a:r>
              <a:rPr lang="en-GB" sz="1800" dirty="0" smtClean="0"/>
              <a:t>)</a:t>
            </a:r>
            <a:r>
              <a:rPr lang="en-GB" sz="1800" dirty="0"/>
              <a:t> </a:t>
            </a:r>
            <a:r>
              <a:rPr lang="uk-UA" sz="1800" dirty="0" smtClean="0"/>
              <a:t>	</a:t>
            </a:r>
            <a:r>
              <a:rPr lang="en-GB" sz="1800" dirty="0" smtClean="0"/>
              <a:t>(</a:t>
            </a:r>
            <a:r>
              <a:rPr lang="en-GB" sz="1800" dirty="0" err="1"/>
              <a:t>asin</a:t>
            </a:r>
            <a:r>
              <a:rPr lang="en-GB" sz="1800" dirty="0"/>
              <a:t> z)</a:t>
            </a:r>
          </a:p>
          <a:p>
            <a:r>
              <a:rPr lang="en-GB" sz="1800" dirty="0" smtClean="0"/>
              <a:t>(</a:t>
            </a:r>
            <a:r>
              <a:rPr lang="en-GB" sz="1800" dirty="0"/>
              <a:t>cos z</a:t>
            </a:r>
            <a:r>
              <a:rPr lang="en-GB" sz="1800" dirty="0" smtClean="0"/>
              <a:t>)</a:t>
            </a:r>
            <a:r>
              <a:rPr lang="en-GB" sz="1800" dirty="0"/>
              <a:t> </a:t>
            </a:r>
            <a:r>
              <a:rPr lang="uk-UA" sz="1800" dirty="0" smtClean="0"/>
              <a:t>	</a:t>
            </a:r>
            <a:r>
              <a:rPr lang="en-GB" sz="1800" dirty="0" smtClean="0"/>
              <a:t>(</a:t>
            </a:r>
            <a:r>
              <a:rPr lang="en-GB" sz="1800" dirty="0" err="1"/>
              <a:t>acos</a:t>
            </a:r>
            <a:r>
              <a:rPr lang="en-GB" sz="1800" dirty="0"/>
              <a:t> z)</a:t>
            </a:r>
          </a:p>
          <a:p>
            <a:r>
              <a:rPr lang="en-GB" sz="1800" dirty="0" smtClean="0"/>
              <a:t>(</a:t>
            </a:r>
            <a:r>
              <a:rPr lang="en-GB" sz="1800" dirty="0"/>
              <a:t>tan z</a:t>
            </a:r>
            <a:r>
              <a:rPr lang="en-GB" sz="1800" dirty="0" smtClean="0"/>
              <a:t>)</a:t>
            </a:r>
            <a:r>
              <a:rPr lang="en-GB" sz="1800" dirty="0"/>
              <a:t> </a:t>
            </a:r>
            <a:r>
              <a:rPr lang="uk-UA" sz="1800" dirty="0" smtClean="0"/>
              <a:t>	</a:t>
            </a:r>
            <a:r>
              <a:rPr lang="en-GB" sz="1800" dirty="0" smtClean="0"/>
              <a:t>(</a:t>
            </a:r>
            <a:r>
              <a:rPr lang="en-GB" sz="1800" dirty="0" err="1"/>
              <a:t>atan</a:t>
            </a:r>
            <a:r>
              <a:rPr lang="en-GB" sz="1800" dirty="0"/>
              <a:t> z) </a:t>
            </a:r>
            <a:r>
              <a:rPr lang="uk-UA" sz="1800" dirty="0" smtClean="0"/>
              <a:t>	    (</a:t>
            </a:r>
            <a:r>
              <a:rPr lang="en-GB" sz="1800" dirty="0" err="1" smtClean="0"/>
              <a:t>atan</a:t>
            </a:r>
            <a:r>
              <a:rPr lang="en-GB" sz="1800" dirty="0" smtClean="0"/>
              <a:t> </a:t>
            </a:r>
            <a:r>
              <a:rPr lang="en-GB" sz="1800" dirty="0"/>
              <a:t>y x</a:t>
            </a:r>
            <a:r>
              <a:rPr lang="en-GB" sz="1800" dirty="0" smtClean="0"/>
              <a:t>)</a:t>
            </a:r>
            <a:endParaRPr lang="ru-RU" sz="1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79712" y="293609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 err="1" smtClean="0"/>
              <a:t>Тригонометричні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процедури</a:t>
            </a:r>
            <a:r>
              <a:rPr lang="ru-RU" sz="2000" b="1" dirty="0" smtClean="0"/>
              <a:t>:</a:t>
            </a:r>
            <a:endParaRPr lang="ru-RU" sz="20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475656" y="4644257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/>
              <a:t>(</a:t>
            </a:r>
            <a:r>
              <a:rPr lang="en-GB" sz="1800" dirty="0" err="1"/>
              <a:t>sqrt</a:t>
            </a:r>
            <a:r>
              <a:rPr lang="en-GB" sz="1800" dirty="0"/>
              <a:t> z</a:t>
            </a:r>
            <a:r>
              <a:rPr lang="en-GB" sz="1800" dirty="0" smtClean="0"/>
              <a:t>)</a:t>
            </a:r>
            <a:r>
              <a:rPr lang="uk-UA" sz="1800" dirty="0" smtClean="0"/>
              <a:t>		корінь квадратний	</a:t>
            </a:r>
          </a:p>
          <a:p>
            <a:r>
              <a:rPr lang="en-GB" sz="1800" dirty="0"/>
              <a:t>(</a:t>
            </a:r>
            <a:r>
              <a:rPr lang="en-GB" sz="1800" dirty="0" err="1"/>
              <a:t>expt</a:t>
            </a:r>
            <a:r>
              <a:rPr lang="en-GB" sz="1800" dirty="0"/>
              <a:t> z1 z2) </a:t>
            </a:r>
            <a:r>
              <a:rPr lang="uk-UA" sz="1800" dirty="0" smtClean="0"/>
              <a:t>	зведення в степінь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1448595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80528" y="188640"/>
            <a:ext cx="9144000" cy="43704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 smtClean="0">
                <a:solidFill>
                  <a:schemeClr val="bg1"/>
                </a:solidFill>
              </a:rPr>
              <a:t>Вбудовані процедур перетворення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965346"/>
            <a:ext cx="9116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 smtClean="0"/>
              <a:t>Процедури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перетворення</a:t>
            </a:r>
            <a:endParaRPr lang="ru-RU" sz="2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365456"/>
            <a:ext cx="8711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solidFill>
                  <a:srgbClr val="0000CC"/>
                </a:solidFill>
              </a:rPr>
              <a:t>(</a:t>
            </a:r>
            <a:r>
              <a:rPr lang="uk-UA" sz="1800" dirty="0" smtClean="0">
                <a:solidFill>
                  <a:srgbClr val="0000CC"/>
                </a:solidFill>
              </a:rPr>
              <a:t>е</a:t>
            </a:r>
            <a:r>
              <a:rPr lang="en-GB" sz="1800" dirty="0" err="1" smtClean="0">
                <a:solidFill>
                  <a:srgbClr val="0000CC"/>
                </a:solidFill>
              </a:rPr>
              <a:t>xact</a:t>
            </a:r>
            <a:r>
              <a:rPr lang="en-GB" sz="1800" dirty="0" smtClean="0">
                <a:solidFill>
                  <a:srgbClr val="0000CC"/>
                </a:solidFill>
              </a:rPr>
              <a:t>-</a:t>
            </a:r>
            <a:r>
              <a:rPr lang="en-GB" sz="1800" dirty="0">
                <a:solidFill>
                  <a:srgbClr val="0000CC"/>
                </a:solidFill>
              </a:rPr>
              <a:t>&gt; inexact z</a:t>
            </a:r>
            <a:r>
              <a:rPr lang="en-GB" sz="1800" dirty="0" smtClean="0">
                <a:solidFill>
                  <a:srgbClr val="0000CC"/>
                </a:solidFill>
              </a:rPr>
              <a:t>)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 smtClean="0"/>
              <a:t>перетворення</a:t>
            </a:r>
            <a:r>
              <a:rPr lang="ru-RU" sz="1800" dirty="0" smtClean="0"/>
              <a:t> точного числа в </a:t>
            </a:r>
            <a:r>
              <a:rPr lang="ru-RU" sz="1800" dirty="0" err="1" smtClean="0"/>
              <a:t>неточне</a:t>
            </a:r>
            <a:endParaRPr lang="en-GB" sz="1800" dirty="0"/>
          </a:p>
          <a:p>
            <a:r>
              <a:rPr lang="en-GB" sz="1800" dirty="0" smtClean="0">
                <a:solidFill>
                  <a:srgbClr val="0000CC"/>
                </a:solidFill>
              </a:rPr>
              <a:t>(</a:t>
            </a:r>
            <a:r>
              <a:rPr lang="uk-UA" sz="1800" dirty="0" smtClean="0">
                <a:solidFill>
                  <a:srgbClr val="0000CC"/>
                </a:solidFill>
              </a:rPr>
              <a:t>і</a:t>
            </a:r>
            <a:r>
              <a:rPr lang="en-GB" sz="1800" dirty="0" err="1" smtClean="0">
                <a:solidFill>
                  <a:srgbClr val="0000CC"/>
                </a:solidFill>
              </a:rPr>
              <a:t>nexact</a:t>
            </a:r>
            <a:r>
              <a:rPr lang="en-GB" sz="1800" dirty="0" smtClean="0">
                <a:solidFill>
                  <a:srgbClr val="0000CC"/>
                </a:solidFill>
              </a:rPr>
              <a:t>-</a:t>
            </a:r>
            <a:r>
              <a:rPr lang="en-GB" sz="1800" dirty="0">
                <a:solidFill>
                  <a:srgbClr val="0000CC"/>
                </a:solidFill>
              </a:rPr>
              <a:t>&gt; exact z</a:t>
            </a:r>
            <a:r>
              <a:rPr lang="en-GB" sz="1800" dirty="0" smtClean="0">
                <a:solidFill>
                  <a:srgbClr val="0000CC"/>
                </a:solidFill>
              </a:rPr>
              <a:t>)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 smtClean="0"/>
              <a:t>перетворення</a:t>
            </a:r>
            <a:r>
              <a:rPr lang="ru-RU" sz="1800" dirty="0" smtClean="0"/>
              <a:t> неточного числа в </a:t>
            </a:r>
            <a:r>
              <a:rPr lang="ru-RU" sz="1800" dirty="0" err="1" smtClean="0"/>
              <a:t>точне</a:t>
            </a:r>
            <a:endParaRPr lang="en-GB" sz="1800" dirty="0"/>
          </a:p>
          <a:p>
            <a:endParaRPr lang="en-GB" sz="1800" dirty="0"/>
          </a:p>
          <a:p>
            <a:endParaRPr lang="ru-RU" sz="1800" dirty="0"/>
          </a:p>
          <a:p>
            <a:r>
              <a:rPr lang="ru-RU" sz="1800" dirty="0" smtClean="0">
                <a:solidFill>
                  <a:srgbClr val="0000CC"/>
                </a:solidFill>
              </a:rPr>
              <a:t>(</a:t>
            </a:r>
            <a:r>
              <a:rPr lang="en-GB" sz="1800" dirty="0" smtClean="0">
                <a:solidFill>
                  <a:srgbClr val="0000CC"/>
                </a:solidFill>
              </a:rPr>
              <a:t>string-</a:t>
            </a:r>
            <a:r>
              <a:rPr lang="en-GB" sz="1800" dirty="0">
                <a:solidFill>
                  <a:srgbClr val="0000CC"/>
                </a:solidFill>
              </a:rPr>
              <a:t>&gt; number string</a:t>
            </a:r>
            <a:r>
              <a:rPr lang="en-GB" sz="1800" dirty="0" smtClean="0">
                <a:solidFill>
                  <a:srgbClr val="0000CC"/>
                </a:solidFill>
              </a:rPr>
              <a:t>)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smtClean="0"/>
              <a:t>	     </a:t>
            </a:r>
            <a:r>
              <a:rPr lang="ru-RU" sz="1800" dirty="0" err="1" smtClean="0"/>
              <a:t>Перетворення</a:t>
            </a:r>
            <a:r>
              <a:rPr lang="ru-RU" sz="1800" dirty="0" smtClean="0"/>
              <a:t> </a:t>
            </a:r>
            <a:r>
              <a:rPr lang="ru-RU" sz="1800" dirty="0"/>
              <a:t>рядка в </a:t>
            </a:r>
            <a:r>
              <a:rPr lang="ru-RU" sz="1800" dirty="0" smtClean="0"/>
              <a:t>число</a:t>
            </a:r>
            <a:endParaRPr lang="ru-RU" sz="1800" dirty="0"/>
          </a:p>
          <a:p>
            <a:r>
              <a:rPr lang="en-GB" sz="1800" dirty="0" smtClean="0">
                <a:solidFill>
                  <a:srgbClr val="0000CC"/>
                </a:solidFill>
              </a:rPr>
              <a:t>(string-</a:t>
            </a:r>
            <a:r>
              <a:rPr lang="en-GB" sz="1800" dirty="0">
                <a:solidFill>
                  <a:srgbClr val="0000CC"/>
                </a:solidFill>
              </a:rPr>
              <a:t>&gt; number string radix</a:t>
            </a:r>
            <a:r>
              <a:rPr lang="en-GB" sz="1800" dirty="0" smtClean="0">
                <a:solidFill>
                  <a:srgbClr val="0000CC"/>
                </a:solidFill>
              </a:rPr>
              <a:t>)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smtClean="0">
                <a:solidFill>
                  <a:srgbClr val="0000CC"/>
                </a:solidFill>
              </a:rPr>
              <a:t> </a:t>
            </a:r>
            <a:r>
              <a:rPr lang="ru-RU" sz="1800" dirty="0" err="1" smtClean="0"/>
              <a:t>Перетворення</a:t>
            </a:r>
            <a:r>
              <a:rPr lang="ru-RU" sz="1800" dirty="0" smtClean="0"/>
              <a:t> </a:t>
            </a:r>
            <a:r>
              <a:rPr lang="ru-RU" sz="1800" dirty="0"/>
              <a:t>рядка в </a:t>
            </a:r>
            <a:r>
              <a:rPr lang="ru-RU" sz="1800" dirty="0" smtClean="0"/>
              <a:t>число</a:t>
            </a:r>
            <a:endParaRPr lang="ru-RU" sz="1800" dirty="0"/>
          </a:p>
          <a:p>
            <a:endParaRPr lang="ru-RU" sz="1800" dirty="0" smtClean="0"/>
          </a:p>
          <a:p>
            <a:r>
              <a:rPr lang="ru-RU" sz="1800" dirty="0" smtClean="0"/>
              <a:t>Тут </a:t>
            </a:r>
            <a:r>
              <a:rPr lang="en-GB" sz="1800" dirty="0">
                <a:solidFill>
                  <a:srgbClr val="0000CC"/>
                </a:solidFill>
              </a:rPr>
              <a:t>radix</a:t>
            </a:r>
            <a:r>
              <a:rPr lang="en-GB" sz="1800" dirty="0"/>
              <a:t> </a:t>
            </a:r>
            <a:r>
              <a:rPr lang="ru-RU" sz="1800" dirty="0"/>
              <a:t>є </a:t>
            </a:r>
            <a:r>
              <a:rPr lang="uk-UA" sz="1800" dirty="0" smtClean="0"/>
              <a:t>основа </a:t>
            </a:r>
            <a:r>
              <a:rPr lang="ru-RU" sz="1800" dirty="0" err="1" smtClean="0"/>
              <a:t>системи</a:t>
            </a:r>
            <a:r>
              <a:rPr lang="ru-RU" sz="1800" dirty="0" smtClean="0"/>
              <a:t> </a:t>
            </a:r>
            <a:r>
              <a:rPr lang="ru-RU" sz="1800" dirty="0" err="1"/>
              <a:t>числення</a:t>
            </a:r>
            <a:r>
              <a:rPr lang="ru-RU" sz="1800" dirty="0"/>
              <a:t> (</a:t>
            </a:r>
            <a:r>
              <a:rPr lang="ru-RU" sz="1800" dirty="0" err="1"/>
              <a:t>точне</a:t>
            </a:r>
            <a:r>
              <a:rPr lang="ru-RU" sz="1800" dirty="0"/>
              <a:t> </a:t>
            </a:r>
            <a:r>
              <a:rPr lang="ru-RU" sz="1800" dirty="0" err="1"/>
              <a:t>ціле</a:t>
            </a:r>
            <a:r>
              <a:rPr lang="ru-RU" sz="1800" dirty="0"/>
              <a:t> число 2, 8, 10 </a:t>
            </a:r>
            <a:r>
              <a:rPr lang="ru-RU" sz="1800" dirty="0" err="1"/>
              <a:t>або</a:t>
            </a:r>
            <a:r>
              <a:rPr lang="ru-RU" sz="1800" dirty="0"/>
              <a:t> 16). </a:t>
            </a:r>
            <a:endParaRPr lang="ru-RU" sz="1800" dirty="0" smtClean="0"/>
          </a:p>
          <a:p>
            <a:endParaRPr lang="uk-UA" sz="1800" dirty="0" smtClean="0"/>
          </a:p>
          <a:p>
            <a:r>
              <a:rPr lang="uk-UA" sz="1800" dirty="0" smtClean="0"/>
              <a:t>Приклад</a:t>
            </a:r>
          </a:p>
          <a:p>
            <a:r>
              <a:rPr lang="en-US" sz="1800" dirty="0" smtClean="0">
                <a:solidFill>
                  <a:srgbClr val="0000CC"/>
                </a:solidFill>
              </a:rPr>
              <a:t>(string-</a:t>
            </a:r>
            <a:r>
              <a:rPr lang="en-US" sz="1800" dirty="0">
                <a:solidFill>
                  <a:srgbClr val="0000CC"/>
                </a:solidFill>
              </a:rPr>
              <a:t>&gt;number ”100″ 16)</a:t>
            </a:r>
            <a:r>
              <a:rPr lang="en-US" sz="1800" dirty="0"/>
              <a:t> </a:t>
            </a:r>
            <a:r>
              <a:rPr lang="ru-RU" sz="1800" dirty="0"/>
              <a:t>Результат </a:t>
            </a:r>
            <a:r>
              <a:rPr lang="ru-RU" sz="1800" dirty="0">
                <a:solidFill>
                  <a:srgbClr val="FF0000"/>
                </a:solidFill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109856908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13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281" y="3336824"/>
            <a:ext cx="89369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Спочатку</a:t>
            </a:r>
            <a:r>
              <a:rPr lang="ru-RU" sz="2000" dirty="0" smtClean="0"/>
              <a:t> </a:t>
            </a:r>
            <a:r>
              <a:rPr lang="ru-RU" sz="2000" dirty="0" err="1"/>
              <a:t>виконується</a:t>
            </a:r>
            <a:r>
              <a:rPr lang="ru-RU" sz="2000" dirty="0"/>
              <a:t> &lt;</a:t>
            </a:r>
            <a:r>
              <a:rPr lang="ru-RU" sz="2000" dirty="0" err="1">
                <a:solidFill>
                  <a:srgbClr val="0000CC"/>
                </a:solidFill>
              </a:rPr>
              <a:t>перевірка</a:t>
            </a:r>
            <a:r>
              <a:rPr lang="ru-RU" sz="2000" dirty="0"/>
              <a:t>&gt;. 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 smtClean="0"/>
              <a:t>перевірка</a:t>
            </a:r>
            <a:r>
              <a:rPr lang="ru-RU" sz="2000" dirty="0" smtClean="0"/>
              <a:t> </a:t>
            </a:r>
            <a:r>
              <a:rPr lang="ru-RU" sz="2000" dirty="0" err="1"/>
              <a:t>дає</a:t>
            </a:r>
            <a:r>
              <a:rPr lang="ru-RU" sz="2000" dirty="0"/>
              <a:t> </a:t>
            </a:r>
            <a:r>
              <a:rPr lang="ru-RU" sz="2000" dirty="0" err="1"/>
              <a:t>істинне</a:t>
            </a:r>
            <a:r>
              <a:rPr lang="ru-RU" sz="2000" dirty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,  </a:t>
            </a:r>
            <a:r>
              <a:rPr lang="ru-RU" sz="2000" dirty="0" err="1"/>
              <a:t>виконується</a:t>
            </a:r>
            <a:r>
              <a:rPr lang="ru-RU" sz="2000" dirty="0"/>
              <a:t> &lt;</a:t>
            </a:r>
            <a:r>
              <a:rPr lang="ru-RU" sz="2000" dirty="0" err="1">
                <a:solidFill>
                  <a:srgbClr val="0000CC"/>
                </a:solidFill>
              </a:rPr>
              <a:t>наслідок</a:t>
            </a:r>
            <a:r>
              <a:rPr lang="ru-RU" sz="2000" dirty="0"/>
              <a:t>&gt; і </a:t>
            </a:r>
            <a:r>
              <a:rPr lang="ru-RU" sz="2000" dirty="0" err="1"/>
              <a:t>повертається</a:t>
            </a:r>
            <a:r>
              <a:rPr lang="ru-RU" sz="2000" dirty="0"/>
              <a:t> </a:t>
            </a:r>
            <a:r>
              <a:rPr lang="ru-RU" sz="2000" dirty="0" err="1" smtClean="0"/>
              <a:t>його</a:t>
            </a:r>
            <a:r>
              <a:rPr lang="ru-RU" sz="2000" dirty="0" smtClean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</a:t>
            </a:r>
            <a:r>
              <a:rPr lang="ru-RU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В </a:t>
            </a:r>
            <a:r>
              <a:rPr lang="ru-RU" sz="2000" dirty="0" err="1"/>
              <a:t>іншому</a:t>
            </a:r>
            <a:r>
              <a:rPr lang="ru-RU" sz="2000" dirty="0"/>
              <a:t> </a:t>
            </a:r>
            <a:r>
              <a:rPr lang="ru-RU" sz="2000" dirty="0" err="1"/>
              <a:t>випадку</a:t>
            </a:r>
            <a:r>
              <a:rPr lang="ru-RU" sz="2000" dirty="0"/>
              <a:t> </a:t>
            </a:r>
            <a:r>
              <a:rPr lang="ru-RU" sz="2000" dirty="0" err="1"/>
              <a:t>виконується</a:t>
            </a:r>
            <a:r>
              <a:rPr lang="ru-RU" sz="2000" dirty="0"/>
              <a:t> &lt;</a:t>
            </a:r>
            <a:r>
              <a:rPr lang="ru-RU" sz="2000" dirty="0">
                <a:solidFill>
                  <a:srgbClr val="0000CC"/>
                </a:solidFill>
              </a:rPr>
              <a:t>альтернативна </a:t>
            </a:r>
            <a:r>
              <a:rPr lang="ru-RU" sz="2000" dirty="0" err="1">
                <a:solidFill>
                  <a:srgbClr val="0000CC"/>
                </a:solidFill>
              </a:rPr>
              <a:t>гілка</a:t>
            </a:r>
            <a:r>
              <a:rPr lang="ru-RU" sz="2000" dirty="0"/>
              <a:t>&gt; і </a:t>
            </a:r>
            <a:r>
              <a:rPr lang="ru-RU" sz="2000" dirty="0" err="1"/>
              <a:t>повертається</a:t>
            </a:r>
            <a:r>
              <a:rPr lang="ru-RU" sz="2000" dirty="0"/>
              <a:t> </a:t>
            </a:r>
            <a:r>
              <a:rPr lang="ru-RU" sz="2000" dirty="0" err="1" smtClean="0"/>
              <a:t>його</a:t>
            </a:r>
            <a:r>
              <a:rPr lang="ru-RU" sz="2000" dirty="0" smtClean="0"/>
              <a:t> </a:t>
            </a:r>
            <a:r>
              <a:rPr lang="ru-RU" sz="2000" dirty="0" err="1" smtClean="0"/>
              <a:t>значення</a:t>
            </a:r>
            <a:r>
              <a:rPr lang="ru-RU" sz="20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/>
              <a:t>&lt;</a:t>
            </a:r>
            <a:r>
              <a:rPr lang="ru-RU" sz="2000" dirty="0" err="1">
                <a:solidFill>
                  <a:srgbClr val="0000CC"/>
                </a:solidFill>
              </a:rPr>
              <a:t>перевірка</a:t>
            </a:r>
            <a:r>
              <a:rPr lang="ru-RU" sz="2000" dirty="0"/>
              <a:t>&gt; </a:t>
            </a:r>
            <a:r>
              <a:rPr lang="ru-RU" sz="2000" dirty="0" err="1"/>
              <a:t>дає</a:t>
            </a:r>
            <a:r>
              <a:rPr lang="ru-RU" sz="2000" dirty="0"/>
              <a:t> </a:t>
            </a:r>
            <a:r>
              <a:rPr lang="ru-RU" sz="2000" dirty="0" err="1"/>
              <a:t>помилкове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і &lt;</a:t>
            </a:r>
            <a:r>
              <a:rPr lang="ru-RU" sz="2000" dirty="0">
                <a:solidFill>
                  <a:srgbClr val="0000CC"/>
                </a:solidFill>
              </a:rPr>
              <a:t>альтернативна </a:t>
            </a:r>
            <a:r>
              <a:rPr lang="ru-RU" sz="2000" dirty="0" err="1" smtClean="0">
                <a:solidFill>
                  <a:srgbClr val="0000CC"/>
                </a:solidFill>
              </a:rPr>
              <a:t>гілка</a:t>
            </a:r>
            <a:r>
              <a:rPr lang="en-US" sz="2000" dirty="0" smtClean="0">
                <a:solidFill>
                  <a:srgbClr val="0000CC"/>
                </a:solidFill>
              </a:rPr>
              <a:t>&gt;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smtClean="0"/>
              <a:t>не </a:t>
            </a:r>
            <a:r>
              <a:rPr lang="ru-RU" sz="2000" dirty="0" err="1"/>
              <a:t>вказана</a:t>
            </a:r>
            <a:r>
              <a:rPr lang="ru-RU" sz="2000" dirty="0"/>
              <a:t>, </a:t>
            </a:r>
            <a:r>
              <a:rPr lang="ru-RU" sz="2000" dirty="0" smtClean="0"/>
              <a:t>то результат </a:t>
            </a:r>
            <a:r>
              <a:rPr lang="ru-RU" sz="2000" dirty="0" err="1"/>
              <a:t>виразу</a:t>
            </a:r>
            <a:r>
              <a:rPr lang="ru-RU" sz="2000" dirty="0"/>
              <a:t> не </a:t>
            </a:r>
            <a:r>
              <a:rPr lang="ru-RU" sz="2000" dirty="0" err="1"/>
              <a:t>визначено</a:t>
            </a:r>
            <a:r>
              <a:rPr lang="ru-RU" sz="20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108519" y="124330"/>
            <a:ext cx="9252519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chemeClr val="bg1"/>
                </a:solidFill>
              </a:rPr>
              <a:t>Умовні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вирази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07416" y="1353745"/>
            <a:ext cx="7200800" cy="76944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200" dirty="0" smtClean="0">
                <a:solidFill>
                  <a:srgbClr val="0000CC"/>
                </a:solidFill>
              </a:rPr>
              <a:t>(</a:t>
            </a:r>
            <a:r>
              <a:rPr lang="en-GB" sz="2200" dirty="0">
                <a:solidFill>
                  <a:srgbClr val="0000CC"/>
                </a:solidFill>
              </a:rPr>
              <a:t>if &lt;</a:t>
            </a:r>
            <a:r>
              <a:rPr lang="ru-RU" sz="2200" dirty="0" err="1">
                <a:solidFill>
                  <a:srgbClr val="0000CC"/>
                </a:solidFill>
              </a:rPr>
              <a:t>перевірка</a:t>
            </a:r>
            <a:r>
              <a:rPr lang="ru-RU" sz="2200" dirty="0">
                <a:solidFill>
                  <a:srgbClr val="0000CC"/>
                </a:solidFill>
              </a:rPr>
              <a:t>&gt; &lt;</a:t>
            </a:r>
            <a:r>
              <a:rPr lang="ru-RU" sz="2200" dirty="0" err="1">
                <a:solidFill>
                  <a:srgbClr val="0000CC"/>
                </a:solidFill>
              </a:rPr>
              <a:t>наслідок</a:t>
            </a:r>
            <a:r>
              <a:rPr lang="ru-RU" sz="2200" dirty="0">
                <a:solidFill>
                  <a:srgbClr val="0000CC"/>
                </a:solidFill>
              </a:rPr>
              <a:t>&gt; &lt;альтернативна </a:t>
            </a:r>
            <a:r>
              <a:rPr lang="ru-RU" sz="2200" dirty="0" err="1">
                <a:solidFill>
                  <a:srgbClr val="0000CC"/>
                </a:solidFill>
              </a:rPr>
              <a:t>гілка</a:t>
            </a:r>
            <a:r>
              <a:rPr lang="ru-RU" sz="2200" dirty="0">
                <a:solidFill>
                  <a:srgbClr val="0000CC"/>
                </a:solidFill>
              </a:rPr>
              <a:t>&gt;)</a:t>
            </a:r>
          </a:p>
          <a:p>
            <a:pPr algn="ctr"/>
            <a:r>
              <a:rPr lang="uk-UA" sz="2200" dirty="0" smtClean="0">
                <a:solidFill>
                  <a:srgbClr val="0000CC"/>
                </a:solidFill>
              </a:rPr>
              <a:t>(</a:t>
            </a:r>
            <a:r>
              <a:rPr lang="en-GB" sz="2200" dirty="0" smtClean="0">
                <a:solidFill>
                  <a:srgbClr val="0000CC"/>
                </a:solidFill>
              </a:rPr>
              <a:t>if </a:t>
            </a:r>
            <a:r>
              <a:rPr lang="en-GB" sz="2200" dirty="0">
                <a:solidFill>
                  <a:srgbClr val="0000CC"/>
                </a:solidFill>
              </a:rPr>
              <a:t>&lt;</a:t>
            </a:r>
            <a:r>
              <a:rPr lang="ru-RU" sz="2200" dirty="0" err="1">
                <a:solidFill>
                  <a:srgbClr val="0000CC"/>
                </a:solidFill>
              </a:rPr>
              <a:t>перевірка</a:t>
            </a:r>
            <a:r>
              <a:rPr lang="ru-RU" sz="2200" dirty="0">
                <a:solidFill>
                  <a:srgbClr val="0000CC"/>
                </a:solidFill>
              </a:rPr>
              <a:t>&gt; &lt;</a:t>
            </a:r>
            <a:r>
              <a:rPr lang="ru-RU" sz="2200" dirty="0" err="1">
                <a:solidFill>
                  <a:srgbClr val="0000CC"/>
                </a:solidFill>
              </a:rPr>
              <a:t>наслідок</a:t>
            </a:r>
            <a:r>
              <a:rPr lang="ru-RU" sz="2200" dirty="0" smtClean="0">
                <a:solidFill>
                  <a:srgbClr val="0000CC"/>
                </a:solidFill>
              </a:rPr>
              <a:t>&gt;)</a:t>
            </a:r>
            <a:endParaRPr lang="ru-RU" sz="22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979372"/>
            <a:ext cx="1871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Синтаксис 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2248134"/>
            <a:ext cx="9116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&lt;</a:t>
            </a:r>
            <a:r>
              <a:rPr lang="ru-RU" sz="1800" dirty="0" err="1" smtClean="0"/>
              <a:t>перевірка</a:t>
            </a:r>
            <a:r>
              <a:rPr lang="ru-RU" sz="1800" dirty="0" smtClean="0"/>
              <a:t> </a:t>
            </a:r>
            <a:r>
              <a:rPr lang="ru-RU" sz="1800" dirty="0"/>
              <a:t>"," </a:t>
            </a:r>
            <a:r>
              <a:rPr lang="ru-RU" sz="1800" dirty="0" err="1"/>
              <a:t>наслідок</a:t>
            </a:r>
            <a:r>
              <a:rPr lang="ru-RU" sz="1800" dirty="0"/>
              <a:t> "і" альтернатива&gt; </a:t>
            </a:r>
            <a:r>
              <a:rPr lang="ru-RU" sz="1800" dirty="0" err="1"/>
              <a:t>можуть</a:t>
            </a:r>
            <a:r>
              <a:rPr lang="ru-RU" sz="1800" dirty="0"/>
              <a:t> бути будь-</a:t>
            </a:r>
            <a:r>
              <a:rPr lang="ru-RU" sz="1800" dirty="0" err="1"/>
              <a:t>якими</a:t>
            </a:r>
            <a:r>
              <a:rPr lang="ru-RU" sz="1800" dirty="0"/>
              <a:t> </a:t>
            </a:r>
            <a:r>
              <a:rPr lang="ru-RU" sz="1800" dirty="0" err="1"/>
              <a:t>виразами</a:t>
            </a:r>
            <a:endParaRPr lang="ru-RU" sz="1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6938" y="2750211"/>
            <a:ext cx="1906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Семантика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63326902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14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81737" y="1087345"/>
            <a:ext cx="3820417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ru-RU" sz="2000" dirty="0" err="1">
                <a:solidFill>
                  <a:srgbClr val="0000CC"/>
                </a:solidFill>
              </a:rPr>
              <a:t>cond</a:t>
            </a:r>
            <a:r>
              <a:rPr lang="ru-RU" sz="2000" dirty="0">
                <a:solidFill>
                  <a:srgbClr val="0000CC"/>
                </a:solidFill>
              </a:rPr>
              <a:t> &lt;клауза1&gt; &lt;клауза2&gt; </a:t>
            </a:r>
            <a:r>
              <a:rPr lang="ru-RU" sz="2000" dirty="0" smtClean="0">
                <a:solidFill>
                  <a:srgbClr val="0000CC"/>
                </a:solidFill>
              </a:rPr>
              <a:t>...)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2844" y="1783048"/>
            <a:ext cx="3619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Будь-яка &lt;</a:t>
            </a:r>
            <a:r>
              <a:rPr lang="ru-RU" sz="1800" dirty="0" smtClean="0">
                <a:solidFill>
                  <a:srgbClr val="0000CC"/>
                </a:solidFill>
              </a:rPr>
              <a:t>клауза</a:t>
            </a:r>
            <a:r>
              <a:rPr lang="ru-RU" sz="1800" dirty="0" smtClean="0"/>
              <a:t>&gt; </a:t>
            </a:r>
            <a:r>
              <a:rPr lang="ru-RU" sz="1800" dirty="0" err="1" smtClean="0"/>
              <a:t>має</a:t>
            </a:r>
            <a:r>
              <a:rPr lang="ru-RU" sz="1800" dirty="0" smtClean="0"/>
              <a:t> </a:t>
            </a:r>
            <a:r>
              <a:rPr lang="ru-RU" sz="1800" dirty="0"/>
              <a:t>форму</a:t>
            </a:r>
            <a:r>
              <a:rPr lang="ru-RU" sz="1800" dirty="0" smtClean="0"/>
              <a:t>:</a:t>
            </a:r>
            <a:endParaRPr lang="ru-RU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5759" y="2327943"/>
            <a:ext cx="8792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де </a:t>
            </a:r>
            <a:r>
              <a:rPr lang="ru-RU" sz="1800" dirty="0"/>
              <a:t>&lt;</a:t>
            </a:r>
            <a:r>
              <a:rPr lang="ru-RU" sz="1800" dirty="0" err="1">
                <a:solidFill>
                  <a:srgbClr val="0000CC"/>
                </a:solidFill>
              </a:rPr>
              <a:t>перевірка</a:t>
            </a:r>
            <a:r>
              <a:rPr lang="ru-RU" sz="1800" dirty="0"/>
              <a:t>&gt; </a:t>
            </a:r>
            <a:r>
              <a:rPr lang="ru-RU" sz="1800" dirty="0" err="1"/>
              <a:t>це</a:t>
            </a:r>
            <a:r>
              <a:rPr lang="ru-RU" sz="1800" dirty="0"/>
              <a:t> </a:t>
            </a:r>
            <a:r>
              <a:rPr lang="ru-RU" sz="1800" dirty="0" err="1" smtClean="0"/>
              <a:t>довільний</a:t>
            </a:r>
            <a:r>
              <a:rPr lang="ru-RU" sz="1800" dirty="0" smtClean="0"/>
              <a:t> </a:t>
            </a:r>
            <a:r>
              <a:rPr lang="ru-RU" sz="1800" dirty="0" err="1" smtClean="0"/>
              <a:t>вираз</a:t>
            </a:r>
            <a:r>
              <a:rPr lang="ru-RU" sz="1800" dirty="0" smtClean="0"/>
              <a:t>. </a:t>
            </a:r>
            <a:r>
              <a:rPr lang="ru-RU" sz="1800" dirty="0" err="1"/>
              <a:t>Також</a:t>
            </a:r>
            <a:r>
              <a:rPr lang="ru-RU" sz="1800" dirty="0"/>
              <a:t>, &lt;</a:t>
            </a:r>
            <a:r>
              <a:rPr lang="ru-RU" sz="1800" dirty="0" smtClean="0">
                <a:solidFill>
                  <a:srgbClr val="0000CC"/>
                </a:solidFill>
              </a:rPr>
              <a:t>клауз</a:t>
            </a:r>
            <a:r>
              <a:rPr lang="uk-UA" sz="1800" dirty="0"/>
              <a:t>а</a:t>
            </a:r>
            <a:r>
              <a:rPr lang="ru-RU" sz="1800" dirty="0" smtClean="0"/>
              <a:t>&gt; </a:t>
            </a:r>
            <a:r>
              <a:rPr lang="ru-RU" sz="1800" dirty="0" err="1"/>
              <a:t>може</a:t>
            </a:r>
            <a:r>
              <a:rPr lang="ru-RU" sz="1800" dirty="0"/>
              <a:t> </a:t>
            </a:r>
            <a:r>
              <a:rPr lang="ru-RU" sz="1800" dirty="0" err="1"/>
              <a:t>мати</a:t>
            </a:r>
            <a:r>
              <a:rPr lang="ru-RU" sz="1800" dirty="0"/>
              <a:t> форму:</a:t>
            </a:r>
          </a:p>
          <a:p>
            <a:r>
              <a:rPr lang="ru-RU" sz="1800" dirty="0" smtClean="0">
                <a:solidFill>
                  <a:srgbClr val="0000CC"/>
                </a:solidFill>
              </a:rPr>
              <a:t>(&lt;</a:t>
            </a:r>
            <a:r>
              <a:rPr lang="ru-RU" sz="1800" dirty="0" err="1" smtClean="0">
                <a:solidFill>
                  <a:srgbClr val="0000CC"/>
                </a:solidFill>
              </a:rPr>
              <a:t>перевірка</a:t>
            </a:r>
            <a:r>
              <a:rPr lang="ru-RU" sz="1800" dirty="0" smtClean="0">
                <a:solidFill>
                  <a:srgbClr val="0000CC"/>
                </a:solidFill>
              </a:rPr>
              <a:t>&gt; =&gt; &lt;</a:t>
            </a:r>
            <a:r>
              <a:rPr lang="ru-RU" sz="1800" dirty="0" err="1" smtClean="0">
                <a:solidFill>
                  <a:srgbClr val="0000CC"/>
                </a:solidFill>
              </a:rPr>
              <a:t>вираз</a:t>
            </a:r>
            <a:r>
              <a:rPr lang="ru-RU" sz="1800" dirty="0" smtClean="0">
                <a:solidFill>
                  <a:srgbClr val="0000CC"/>
                </a:solidFill>
              </a:rPr>
              <a:t>&gt;)</a:t>
            </a:r>
            <a:endParaRPr lang="ru-RU" sz="18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499992" y="1783048"/>
            <a:ext cx="3802162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CC"/>
                </a:solidFill>
              </a:rPr>
              <a:t>(&lt;</a:t>
            </a:r>
            <a:r>
              <a:rPr lang="ru-RU" sz="2000" dirty="0" err="1" smtClean="0">
                <a:solidFill>
                  <a:srgbClr val="0000CC"/>
                </a:solidFill>
              </a:rPr>
              <a:t>перевірка</a:t>
            </a:r>
            <a:r>
              <a:rPr lang="ru-RU" sz="2000" dirty="0">
                <a:solidFill>
                  <a:srgbClr val="0000CC"/>
                </a:solidFill>
              </a:rPr>
              <a:t>&gt; &lt;</a:t>
            </a:r>
            <a:r>
              <a:rPr lang="ru-RU" sz="2000" dirty="0" smtClean="0">
                <a:solidFill>
                  <a:srgbClr val="0000CC"/>
                </a:solidFill>
              </a:rPr>
              <a:t>вираз1</a:t>
            </a:r>
            <a:r>
              <a:rPr lang="ru-RU" sz="2000" dirty="0">
                <a:solidFill>
                  <a:srgbClr val="0000CC"/>
                </a:solidFill>
              </a:rPr>
              <a:t>&gt; ...)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25759" y="1014273"/>
            <a:ext cx="3006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/>
              <a:t>Бібліотечний</a:t>
            </a:r>
            <a:r>
              <a:rPr lang="ru-RU" sz="1800" dirty="0"/>
              <a:t> синтаксис: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-5677" y="4140552"/>
            <a:ext cx="9149676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800" dirty="0" err="1" smtClean="0"/>
              <a:t>Вираз</a:t>
            </a:r>
            <a:r>
              <a:rPr lang="ru-RU" sz="1800" dirty="0" smtClean="0"/>
              <a:t> </a:t>
            </a:r>
            <a:r>
              <a:rPr lang="en-GB" sz="1800" dirty="0" err="1">
                <a:solidFill>
                  <a:srgbClr val="0000CC"/>
                </a:solidFill>
              </a:rPr>
              <a:t>cond</a:t>
            </a:r>
            <a:r>
              <a:rPr lang="en-GB" sz="1800" dirty="0">
                <a:solidFill>
                  <a:srgbClr val="0000CC"/>
                </a:solidFill>
              </a:rPr>
              <a:t> </a:t>
            </a:r>
            <a:r>
              <a:rPr lang="ru-RU" sz="1800" dirty="0" err="1" smtClean="0"/>
              <a:t>визначається</a:t>
            </a:r>
            <a:r>
              <a:rPr lang="ru-RU" sz="1800" dirty="0" smtClean="0"/>
              <a:t> </a:t>
            </a:r>
            <a:r>
              <a:rPr lang="ru-RU" sz="1800" dirty="0" err="1" smtClean="0"/>
              <a:t>обчисленням</a:t>
            </a:r>
            <a:r>
              <a:rPr lang="ru-RU" sz="1800" dirty="0" smtClean="0"/>
              <a:t> </a:t>
            </a:r>
            <a:r>
              <a:rPr lang="ru-RU" sz="1800" dirty="0" err="1"/>
              <a:t>виразів</a:t>
            </a:r>
            <a:r>
              <a:rPr lang="ru-RU" sz="1800" dirty="0"/>
              <a:t> &lt;</a:t>
            </a:r>
            <a:r>
              <a:rPr lang="ru-RU" sz="1800" dirty="0" err="1">
                <a:solidFill>
                  <a:srgbClr val="0000CC"/>
                </a:solidFill>
              </a:rPr>
              <a:t>перевірки</a:t>
            </a:r>
            <a:r>
              <a:rPr lang="ru-RU" sz="1800" dirty="0"/>
              <a:t>&gt; </a:t>
            </a:r>
            <a:r>
              <a:rPr lang="ru-RU" sz="1800" dirty="0" err="1"/>
              <a:t>успішної</a:t>
            </a:r>
            <a:r>
              <a:rPr lang="ru-RU" sz="1800" dirty="0"/>
              <a:t> &lt;</a:t>
            </a:r>
            <a:r>
              <a:rPr lang="ru-RU" sz="1800" dirty="0" err="1" smtClean="0">
                <a:solidFill>
                  <a:srgbClr val="0000CC"/>
                </a:solidFill>
              </a:rPr>
              <a:t>клаузи</a:t>
            </a:r>
            <a:r>
              <a:rPr lang="ru-RU" sz="1800" dirty="0" smtClean="0"/>
              <a:t>&gt; до </a:t>
            </a:r>
            <a:r>
              <a:rPr lang="ru-RU" sz="1800" dirty="0" err="1" smtClean="0"/>
              <a:t>поки</a:t>
            </a:r>
            <a:r>
              <a:rPr lang="ru-RU" sz="1800" dirty="0" smtClean="0"/>
              <a:t> </a:t>
            </a:r>
            <a:r>
              <a:rPr lang="ru-RU" sz="1800" dirty="0"/>
              <a:t>одна з них не </a:t>
            </a:r>
            <a:r>
              <a:rPr lang="ru-RU" sz="1800" dirty="0" err="1" smtClean="0"/>
              <a:t>визначиться</a:t>
            </a:r>
            <a:r>
              <a:rPr lang="ru-RU" sz="1800" dirty="0" smtClean="0"/>
              <a:t> </a:t>
            </a:r>
            <a:r>
              <a:rPr lang="ru-RU" sz="1800" dirty="0"/>
              <a:t>як </a:t>
            </a:r>
            <a:r>
              <a:rPr lang="ru-RU" sz="1800" dirty="0" err="1"/>
              <a:t>істинне</a:t>
            </a:r>
            <a:r>
              <a:rPr lang="ru-RU" sz="1800" dirty="0"/>
              <a:t> </a:t>
            </a:r>
            <a:r>
              <a:rPr lang="ru-RU" sz="1800" dirty="0" err="1" smtClean="0"/>
              <a:t>значення</a:t>
            </a:r>
            <a:r>
              <a:rPr lang="ru-RU" sz="1800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 smtClean="0"/>
              <a:t>Коли &lt;</a:t>
            </a:r>
            <a:r>
              <a:rPr lang="ru-RU" sz="1800" dirty="0" err="1">
                <a:solidFill>
                  <a:srgbClr val="0000CC"/>
                </a:solidFill>
              </a:rPr>
              <a:t>п</a:t>
            </a:r>
            <a:r>
              <a:rPr lang="ru-RU" sz="1800" dirty="0" err="1" smtClean="0">
                <a:solidFill>
                  <a:srgbClr val="0000CC"/>
                </a:solidFill>
              </a:rPr>
              <a:t>еревірка</a:t>
            </a:r>
            <a:r>
              <a:rPr lang="ru-RU" sz="1800" dirty="0"/>
              <a:t>&gt; </a:t>
            </a:r>
            <a:r>
              <a:rPr lang="ru-RU" sz="1800" dirty="0" err="1" smtClean="0"/>
              <a:t>обчислюється</a:t>
            </a:r>
            <a:r>
              <a:rPr lang="ru-RU" sz="1800" dirty="0" smtClean="0"/>
              <a:t> </a:t>
            </a:r>
            <a:r>
              <a:rPr lang="ru-RU" sz="1800" dirty="0"/>
              <a:t>як </a:t>
            </a:r>
            <a:r>
              <a:rPr lang="ru-RU" sz="1800" dirty="0" err="1" smtClean="0"/>
              <a:t>істинне</a:t>
            </a:r>
            <a:r>
              <a:rPr lang="ru-RU" sz="1800" dirty="0" smtClean="0"/>
              <a:t> </a:t>
            </a:r>
            <a:r>
              <a:rPr lang="ru-RU" sz="1800" dirty="0" err="1"/>
              <a:t>значення</a:t>
            </a:r>
            <a:r>
              <a:rPr lang="ru-RU" sz="1800" dirty="0"/>
              <a:t>, </a:t>
            </a:r>
            <a:r>
              <a:rPr lang="ru-RU" sz="1800" dirty="0" err="1" smtClean="0"/>
              <a:t>вирази</a:t>
            </a:r>
            <a:r>
              <a:rPr lang="ru-RU" sz="1800" dirty="0" smtClean="0"/>
              <a:t>, </a:t>
            </a:r>
            <a:r>
              <a:rPr lang="ru-RU" sz="1800" dirty="0" err="1" smtClean="0"/>
              <a:t>що</a:t>
            </a:r>
            <a:r>
              <a:rPr lang="ru-RU" sz="1800" dirty="0" smtClean="0"/>
              <a:t> </a:t>
            </a:r>
            <a:r>
              <a:rPr lang="ru-RU" sz="1800" dirty="0" err="1" smtClean="0"/>
              <a:t>залишилися</a:t>
            </a:r>
            <a:r>
              <a:rPr lang="ru-RU" sz="1800" dirty="0" smtClean="0"/>
              <a:t> в </a:t>
            </a:r>
            <a:r>
              <a:rPr lang="ru-RU" sz="1800" dirty="0" err="1"/>
              <a:t>своїй</a:t>
            </a:r>
            <a:r>
              <a:rPr lang="ru-RU" sz="1800" dirty="0"/>
              <a:t> &lt;</a:t>
            </a:r>
            <a:r>
              <a:rPr lang="ru-RU" sz="1800" dirty="0" smtClean="0">
                <a:solidFill>
                  <a:srgbClr val="0000CC"/>
                </a:solidFill>
              </a:rPr>
              <a:t>Клаузе</a:t>
            </a:r>
            <a:r>
              <a:rPr lang="ru-RU" sz="1800" dirty="0" smtClean="0"/>
              <a:t>&gt; </a:t>
            </a:r>
            <a:r>
              <a:rPr lang="ru-RU" sz="1800" dirty="0" err="1" smtClean="0"/>
              <a:t>обчислюються</a:t>
            </a:r>
            <a:r>
              <a:rPr lang="ru-RU" sz="1800" dirty="0" smtClean="0"/>
              <a:t> </a:t>
            </a:r>
            <a:r>
              <a:rPr lang="ru-RU" sz="1800" dirty="0"/>
              <a:t>в порядку, а результат </a:t>
            </a:r>
            <a:r>
              <a:rPr lang="ru-RU" sz="1800" dirty="0" err="1"/>
              <a:t>останнього</a:t>
            </a:r>
            <a:r>
              <a:rPr lang="ru-RU" sz="1800" dirty="0"/>
              <a:t> </a:t>
            </a:r>
            <a:r>
              <a:rPr lang="ru-RU" sz="1800" dirty="0" err="1"/>
              <a:t>виразу</a:t>
            </a:r>
            <a:r>
              <a:rPr lang="ru-RU" sz="1800" dirty="0"/>
              <a:t> в &lt;</a:t>
            </a:r>
            <a:r>
              <a:rPr lang="ru-RU" sz="1800" dirty="0">
                <a:solidFill>
                  <a:srgbClr val="0000CC"/>
                </a:solidFill>
              </a:rPr>
              <a:t>Клаузе</a:t>
            </a:r>
            <a:r>
              <a:rPr lang="ru-RU" sz="1800" dirty="0"/>
              <a:t>&gt; </a:t>
            </a:r>
            <a:r>
              <a:rPr lang="ru-RU" sz="1800" dirty="0" err="1"/>
              <a:t>повертається</a:t>
            </a:r>
            <a:r>
              <a:rPr lang="ru-RU" sz="1800" dirty="0"/>
              <a:t> як </a:t>
            </a:r>
            <a:r>
              <a:rPr lang="ru-RU" sz="1800" dirty="0" smtClean="0"/>
              <a:t>результат </a:t>
            </a:r>
            <a:r>
              <a:rPr lang="ru-RU" sz="1800" dirty="0" err="1" smtClean="0"/>
              <a:t>всього</a:t>
            </a:r>
            <a:r>
              <a:rPr lang="ru-RU" sz="1800" dirty="0" smtClean="0"/>
              <a:t> </a:t>
            </a:r>
            <a:r>
              <a:rPr lang="ru-RU" sz="1800" dirty="0" err="1" smtClean="0"/>
              <a:t>виразу</a:t>
            </a:r>
            <a:r>
              <a:rPr lang="ru-RU" sz="1800" dirty="0" smtClean="0"/>
              <a:t> </a:t>
            </a:r>
            <a:r>
              <a:rPr lang="en-GB" sz="1800" dirty="0">
                <a:solidFill>
                  <a:srgbClr val="0000CC"/>
                </a:solidFill>
              </a:rPr>
              <a:t>cond</a:t>
            </a:r>
            <a:r>
              <a:rPr lang="en-GB" sz="1800" dirty="0"/>
              <a:t>. </a:t>
            </a:r>
            <a:endParaRPr lang="uk-UA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 smtClean="0"/>
              <a:t>Якщо</a:t>
            </a:r>
            <a:r>
              <a:rPr lang="ru-RU" sz="1800" dirty="0" smtClean="0"/>
              <a:t> </a:t>
            </a:r>
            <a:r>
              <a:rPr lang="ru-RU" sz="1800" dirty="0" err="1"/>
              <a:t>обрана</a:t>
            </a:r>
            <a:r>
              <a:rPr lang="ru-RU" sz="1800" dirty="0"/>
              <a:t> &lt;</a:t>
            </a:r>
            <a:r>
              <a:rPr lang="ru-RU" sz="1800" dirty="0" smtClean="0"/>
              <a:t>клауза&gt; </a:t>
            </a:r>
            <a:r>
              <a:rPr lang="ru-RU" sz="1800" dirty="0" err="1"/>
              <a:t>містить</a:t>
            </a:r>
            <a:r>
              <a:rPr lang="ru-RU" sz="1800" dirty="0"/>
              <a:t> </a:t>
            </a:r>
            <a:r>
              <a:rPr lang="ru-RU" sz="1800" dirty="0" err="1"/>
              <a:t>тільки</a:t>
            </a:r>
            <a:r>
              <a:rPr lang="ru-RU" sz="1800" dirty="0"/>
              <a:t> &lt;</a:t>
            </a:r>
            <a:r>
              <a:rPr lang="ru-RU" sz="1800" dirty="0" err="1"/>
              <a:t>перевірку</a:t>
            </a:r>
            <a:r>
              <a:rPr lang="ru-RU" sz="1800" dirty="0"/>
              <a:t>&gt; і не </a:t>
            </a:r>
            <a:r>
              <a:rPr lang="ru-RU" sz="1800" dirty="0" err="1" smtClean="0"/>
              <a:t>містить</a:t>
            </a:r>
            <a:r>
              <a:rPr lang="ru-RU" sz="1800" dirty="0" smtClean="0"/>
              <a:t> &lt;</a:t>
            </a:r>
            <a:r>
              <a:rPr lang="ru-RU" sz="1800" dirty="0" err="1" smtClean="0">
                <a:solidFill>
                  <a:srgbClr val="0000CC"/>
                </a:solidFill>
              </a:rPr>
              <a:t>Виразів</a:t>
            </a:r>
            <a:r>
              <a:rPr lang="ru-RU" sz="1800" dirty="0"/>
              <a:t>&gt;, то в </a:t>
            </a:r>
            <a:r>
              <a:rPr lang="ru-RU" sz="1800" dirty="0" err="1"/>
              <a:t>результаті</a:t>
            </a:r>
            <a:r>
              <a:rPr lang="ru-RU" sz="1800" dirty="0"/>
              <a:t> </a:t>
            </a:r>
            <a:r>
              <a:rPr lang="ru-RU" sz="1800" dirty="0" err="1"/>
              <a:t>повертається</a:t>
            </a:r>
            <a:r>
              <a:rPr lang="ru-RU" sz="1800" dirty="0"/>
              <a:t> </a:t>
            </a:r>
            <a:r>
              <a:rPr lang="ru-RU" sz="1800" dirty="0" err="1"/>
              <a:t>значення</a:t>
            </a:r>
            <a:r>
              <a:rPr lang="ru-RU" sz="1800" dirty="0"/>
              <a:t> &lt;</a:t>
            </a:r>
            <a:r>
              <a:rPr lang="ru-RU" sz="1800" dirty="0" err="1">
                <a:solidFill>
                  <a:srgbClr val="0000CC"/>
                </a:solidFill>
              </a:rPr>
              <a:t>перевірки</a:t>
            </a:r>
            <a:r>
              <a:rPr lang="ru-RU" sz="1800" dirty="0"/>
              <a:t>&gt;. </a:t>
            </a:r>
            <a:endParaRPr lang="ru-RU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 smtClean="0"/>
              <a:t>Якщо</a:t>
            </a:r>
            <a:r>
              <a:rPr lang="ru-RU" sz="1800" dirty="0" smtClean="0"/>
              <a:t> </a:t>
            </a:r>
            <a:r>
              <a:rPr lang="ru-RU" sz="1800" dirty="0" err="1"/>
              <a:t>обрана</a:t>
            </a:r>
            <a:r>
              <a:rPr lang="ru-RU" sz="1800" dirty="0"/>
              <a:t> &lt;</a:t>
            </a:r>
            <a:r>
              <a:rPr lang="ru-RU" sz="1800" dirty="0" smtClean="0">
                <a:solidFill>
                  <a:srgbClr val="0000CC"/>
                </a:solidFill>
              </a:rPr>
              <a:t>клауза</a:t>
            </a:r>
            <a:r>
              <a:rPr lang="ru-RU" sz="1800" dirty="0" smtClean="0"/>
              <a:t>&gt; </a:t>
            </a:r>
            <a:r>
              <a:rPr lang="ru-RU" sz="1800" dirty="0" err="1" smtClean="0"/>
              <a:t>використовує</a:t>
            </a:r>
            <a:r>
              <a:rPr lang="ru-RU" sz="1800" dirty="0" smtClean="0"/>
              <a:t> </a:t>
            </a:r>
            <a:r>
              <a:rPr lang="ru-RU" sz="1800" dirty="0" err="1"/>
              <a:t>альтернативну</a:t>
            </a:r>
            <a:r>
              <a:rPr lang="ru-RU" sz="1800" dirty="0"/>
              <a:t> форму </a:t>
            </a:r>
            <a:r>
              <a:rPr lang="ru-RU" sz="1800" dirty="0">
                <a:solidFill>
                  <a:srgbClr val="0000CC"/>
                </a:solidFill>
              </a:rPr>
              <a:t>=&gt;</a:t>
            </a:r>
            <a:r>
              <a:rPr lang="ru-RU" sz="1800" dirty="0"/>
              <a:t>, то </a:t>
            </a:r>
            <a:r>
              <a:rPr lang="ru-RU" sz="1800" dirty="0" err="1"/>
              <a:t>обчислюється</a:t>
            </a:r>
            <a:r>
              <a:rPr lang="ru-RU" sz="1800" dirty="0"/>
              <a:t> &lt;</a:t>
            </a:r>
            <a:r>
              <a:rPr lang="ru-RU" sz="1800" dirty="0" err="1">
                <a:solidFill>
                  <a:srgbClr val="0000CC"/>
                </a:solidFill>
              </a:rPr>
              <a:t>вираз</a:t>
            </a:r>
            <a:r>
              <a:rPr lang="ru-RU" sz="1800" dirty="0"/>
              <a:t>&gt;. </a:t>
            </a:r>
            <a:r>
              <a:rPr lang="ru-RU" sz="1800" dirty="0" err="1" smtClean="0"/>
              <a:t>Цей</a:t>
            </a:r>
            <a:r>
              <a:rPr lang="ru-RU" sz="1800" dirty="0" smtClean="0"/>
              <a:t> </a:t>
            </a:r>
            <a:r>
              <a:rPr lang="ru-RU" sz="1800" dirty="0" err="1" smtClean="0"/>
              <a:t>вираз</a:t>
            </a:r>
            <a:r>
              <a:rPr lang="ru-RU" sz="1800" dirty="0" smtClean="0"/>
              <a:t> </a:t>
            </a:r>
            <a:r>
              <a:rPr lang="ru-RU" sz="1800" dirty="0" err="1"/>
              <a:t>має</a:t>
            </a:r>
            <a:r>
              <a:rPr lang="ru-RU" sz="1800" dirty="0"/>
              <a:t> </a:t>
            </a:r>
            <a:r>
              <a:rPr lang="ru-RU" sz="1800" dirty="0" smtClean="0"/>
              <a:t>бути процедурою</a:t>
            </a:r>
            <a:r>
              <a:rPr lang="ru-RU" sz="1800" dirty="0"/>
              <a:t>, яка </a:t>
            </a:r>
            <a:r>
              <a:rPr lang="ru-RU" sz="1800" dirty="0" err="1"/>
              <a:t>приймає</a:t>
            </a:r>
            <a:r>
              <a:rPr lang="ru-RU" sz="1800" dirty="0"/>
              <a:t> один </a:t>
            </a:r>
            <a:r>
              <a:rPr lang="ru-RU" sz="1800" dirty="0" smtClean="0"/>
              <a:t>аргумент. </a:t>
            </a:r>
            <a:r>
              <a:rPr lang="ru-RU" sz="1800" dirty="0" err="1" smtClean="0"/>
              <a:t>Цей</a:t>
            </a:r>
            <a:r>
              <a:rPr lang="ru-RU" sz="1800" dirty="0" smtClean="0"/>
              <a:t> </a:t>
            </a:r>
            <a:r>
              <a:rPr lang="ru-RU" sz="1800" dirty="0" err="1"/>
              <a:t>вираз</a:t>
            </a:r>
            <a:r>
              <a:rPr lang="ru-RU" sz="1800" dirty="0"/>
              <a:t> </a:t>
            </a:r>
            <a:r>
              <a:rPr lang="ru-RU" sz="1800" dirty="0" err="1"/>
              <a:t>викликається</a:t>
            </a:r>
            <a:r>
              <a:rPr lang="ru-RU" sz="1800" dirty="0"/>
              <a:t> </a:t>
            </a:r>
            <a:r>
              <a:rPr lang="ru-RU" sz="1800" dirty="0" err="1"/>
              <a:t>зі</a:t>
            </a:r>
            <a:r>
              <a:rPr lang="ru-RU" sz="1800" dirty="0"/>
              <a:t> </a:t>
            </a:r>
            <a:r>
              <a:rPr lang="ru-RU" sz="1800" dirty="0" err="1"/>
              <a:t>значенням</a:t>
            </a:r>
            <a:r>
              <a:rPr lang="ru-RU" sz="1800" dirty="0"/>
              <a:t> &lt;</a:t>
            </a:r>
            <a:r>
              <a:rPr lang="ru-RU" sz="1800" dirty="0" err="1" smtClean="0">
                <a:solidFill>
                  <a:srgbClr val="0000CC"/>
                </a:solidFill>
              </a:rPr>
              <a:t>перевірки</a:t>
            </a:r>
            <a:r>
              <a:rPr lang="ru-RU" sz="1800" dirty="0" smtClean="0"/>
              <a:t>&gt; і </a:t>
            </a:r>
            <a:r>
              <a:rPr lang="ru-RU" sz="1800" dirty="0" err="1" smtClean="0"/>
              <a:t>значення</a:t>
            </a:r>
            <a:r>
              <a:rPr lang="ru-RU" sz="1800" dirty="0" smtClean="0"/>
              <a:t>, </a:t>
            </a:r>
            <a:r>
              <a:rPr lang="ru-RU" sz="1800" dirty="0" err="1" smtClean="0"/>
              <a:t>що</a:t>
            </a:r>
            <a:r>
              <a:rPr lang="ru-RU" sz="1800" dirty="0" smtClean="0"/>
              <a:t> </a:t>
            </a:r>
            <a:r>
              <a:rPr lang="ru-RU" sz="1800" dirty="0" err="1"/>
              <a:t>повертаються</a:t>
            </a:r>
            <a:r>
              <a:rPr lang="ru-RU" sz="1800" dirty="0"/>
              <a:t> </a:t>
            </a:r>
            <a:r>
              <a:rPr lang="ru-RU" sz="1800" dirty="0" err="1"/>
              <a:t>цією</a:t>
            </a:r>
            <a:r>
              <a:rPr lang="ru-RU" sz="1800" dirty="0"/>
              <a:t> </a:t>
            </a:r>
            <a:r>
              <a:rPr lang="ru-RU" sz="1800" dirty="0" smtClean="0"/>
              <a:t>процедурою, </a:t>
            </a:r>
            <a:r>
              <a:rPr lang="ru-RU" sz="1800" dirty="0" err="1"/>
              <a:t>повертаються</a:t>
            </a:r>
            <a:r>
              <a:rPr lang="ru-RU" sz="1800" dirty="0"/>
              <a:t> </a:t>
            </a:r>
            <a:r>
              <a:rPr lang="ru-RU" sz="1800" dirty="0" err="1"/>
              <a:t>виразом</a:t>
            </a:r>
            <a:r>
              <a:rPr lang="ru-RU" sz="1800" dirty="0"/>
              <a:t> </a:t>
            </a:r>
            <a:r>
              <a:rPr lang="en-GB" sz="1800" dirty="0">
                <a:solidFill>
                  <a:srgbClr val="0000CC"/>
                </a:solidFill>
              </a:rPr>
              <a:t>cond</a:t>
            </a:r>
            <a:r>
              <a:rPr lang="en-GB" sz="1800" dirty="0"/>
              <a:t>. </a:t>
            </a:r>
            <a:endParaRPr lang="uk-UA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 smtClean="0"/>
              <a:t>Якщо</a:t>
            </a:r>
            <a:r>
              <a:rPr lang="ru-RU" sz="1800" dirty="0" smtClean="0"/>
              <a:t> </a:t>
            </a:r>
            <a:r>
              <a:rPr lang="ru-RU" sz="1800" dirty="0" err="1" smtClean="0"/>
              <a:t>всі</a:t>
            </a:r>
            <a:r>
              <a:rPr lang="ru-RU" sz="1800" dirty="0" smtClean="0"/>
              <a:t> </a:t>
            </a:r>
            <a:r>
              <a:rPr lang="ru-RU" sz="1800" dirty="0"/>
              <a:t>&lt;</a:t>
            </a:r>
            <a:r>
              <a:rPr lang="ru-RU" sz="1800" dirty="0" err="1" smtClean="0">
                <a:solidFill>
                  <a:srgbClr val="0000CC"/>
                </a:solidFill>
              </a:rPr>
              <a:t>перевірки</a:t>
            </a:r>
            <a:r>
              <a:rPr lang="ru-RU" sz="1800" dirty="0" smtClean="0"/>
              <a:t>&gt; </a:t>
            </a:r>
            <a:r>
              <a:rPr lang="ru-RU" sz="1800" dirty="0" err="1" smtClean="0"/>
              <a:t>обчислюються</a:t>
            </a:r>
            <a:r>
              <a:rPr lang="ru-RU" sz="1800" dirty="0" smtClean="0"/>
              <a:t> </a:t>
            </a:r>
            <a:r>
              <a:rPr lang="ru-RU" sz="1800" dirty="0" err="1"/>
              <a:t>із</a:t>
            </a:r>
            <a:r>
              <a:rPr lang="ru-RU" sz="1800" dirty="0"/>
              <a:t> </a:t>
            </a:r>
            <a:r>
              <a:rPr lang="ru-RU" sz="1800" dirty="0" err="1"/>
              <a:t>значенням</a:t>
            </a:r>
            <a:r>
              <a:rPr lang="ru-RU" sz="1800" dirty="0"/>
              <a:t> </a:t>
            </a:r>
            <a:r>
              <a:rPr lang="ru-RU" sz="1800" dirty="0" err="1" smtClean="0"/>
              <a:t>хибності</a:t>
            </a:r>
            <a:r>
              <a:rPr lang="ru-RU" sz="1800" dirty="0" smtClean="0"/>
              <a:t>, </a:t>
            </a:r>
            <a:r>
              <a:rPr lang="ru-RU" sz="1800" dirty="0"/>
              <a:t>і </a:t>
            </a:r>
            <a:r>
              <a:rPr lang="ru-RU" sz="1800" dirty="0" err="1"/>
              <a:t>немає</a:t>
            </a:r>
            <a:r>
              <a:rPr lang="ru-RU" sz="1800" dirty="0"/>
              <a:t> </a:t>
            </a:r>
            <a:r>
              <a:rPr lang="ru-RU" sz="1800" dirty="0" err="1" smtClean="0"/>
              <a:t>клаузи</a:t>
            </a:r>
            <a:r>
              <a:rPr lang="ru-RU" sz="1800" dirty="0" smtClean="0"/>
              <a:t> </a:t>
            </a:r>
            <a:r>
              <a:rPr lang="en-GB" sz="1800" dirty="0">
                <a:solidFill>
                  <a:srgbClr val="0000CC"/>
                </a:solidFill>
              </a:rPr>
              <a:t>else</a:t>
            </a:r>
            <a:r>
              <a:rPr lang="en-GB" sz="1800" dirty="0"/>
              <a:t>, </a:t>
            </a:r>
            <a:r>
              <a:rPr lang="ru-RU" sz="1800" dirty="0"/>
              <a:t>результат </a:t>
            </a:r>
            <a:r>
              <a:rPr lang="ru-RU" sz="1800" dirty="0" err="1"/>
              <a:t>умовного</a:t>
            </a:r>
            <a:r>
              <a:rPr lang="ru-RU" sz="1800" dirty="0"/>
              <a:t> </a:t>
            </a:r>
            <a:r>
              <a:rPr lang="ru-RU" sz="1800" dirty="0" err="1"/>
              <a:t>виразу</a:t>
            </a:r>
            <a:r>
              <a:rPr lang="ru-RU" sz="1800" dirty="0"/>
              <a:t> не </a:t>
            </a:r>
            <a:r>
              <a:rPr lang="ru-RU" sz="1800" dirty="0" err="1"/>
              <a:t>визначено</a:t>
            </a:r>
            <a:r>
              <a:rPr lang="ru-RU" sz="18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 err="1" smtClean="0"/>
              <a:t>Якщо</a:t>
            </a:r>
            <a:r>
              <a:rPr lang="ru-RU" sz="1800" dirty="0" smtClean="0"/>
              <a:t> </a:t>
            </a:r>
            <a:r>
              <a:rPr lang="ru-RU" sz="1800" dirty="0"/>
              <a:t>є </a:t>
            </a:r>
            <a:r>
              <a:rPr lang="ru-RU" sz="1800" dirty="0" smtClean="0"/>
              <a:t>клауза </a:t>
            </a:r>
            <a:r>
              <a:rPr lang="en-GB" sz="1800" dirty="0">
                <a:solidFill>
                  <a:srgbClr val="0000CC"/>
                </a:solidFill>
              </a:rPr>
              <a:t>else</a:t>
            </a:r>
            <a:r>
              <a:rPr lang="en-GB" sz="1800" dirty="0"/>
              <a:t>, </a:t>
            </a:r>
            <a:r>
              <a:rPr lang="ru-RU" sz="1800" dirty="0"/>
              <a:t>то &lt;</a:t>
            </a:r>
            <a:r>
              <a:rPr lang="ru-RU" sz="1800" dirty="0" err="1" smtClean="0">
                <a:solidFill>
                  <a:srgbClr val="0000CC"/>
                </a:solidFill>
              </a:rPr>
              <a:t>вираз</a:t>
            </a:r>
            <a:r>
              <a:rPr lang="en-US" sz="1800" dirty="0" smtClean="0"/>
              <a:t>&gt; </a:t>
            </a:r>
            <a:r>
              <a:rPr lang="ru-RU" sz="1800" dirty="0" err="1" smtClean="0"/>
              <a:t>обчислюються</a:t>
            </a:r>
            <a:r>
              <a:rPr lang="ru-RU" sz="1800" dirty="0"/>
              <a:t>, і </a:t>
            </a:r>
            <a:r>
              <a:rPr lang="ru-RU" sz="1800" dirty="0" err="1" smtClean="0"/>
              <a:t>повертається</a:t>
            </a:r>
            <a:r>
              <a:rPr lang="en-US" sz="1800" dirty="0" smtClean="0"/>
              <a:t> </a:t>
            </a:r>
            <a:r>
              <a:rPr lang="ru-RU" sz="1800" dirty="0" err="1" smtClean="0"/>
              <a:t>значення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36709" y="31282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dirty="0" err="1"/>
              <a:t>Остання</a:t>
            </a:r>
            <a:r>
              <a:rPr lang="ru-RU" sz="1800" dirty="0"/>
              <a:t> &lt;</a:t>
            </a:r>
            <a:r>
              <a:rPr lang="ru-RU" sz="1800" dirty="0" smtClean="0"/>
              <a:t>клауза&gt; є </a:t>
            </a:r>
            <a:r>
              <a:rPr lang="en-US" sz="1800" dirty="0" smtClean="0"/>
              <a:t>&lt;</a:t>
            </a:r>
            <a:r>
              <a:rPr lang="ru-RU" sz="1800" dirty="0" smtClean="0"/>
              <a:t>клауз</a:t>
            </a:r>
            <a:r>
              <a:rPr lang="en-US" sz="1800" dirty="0" smtClean="0"/>
              <a:t>a</a:t>
            </a:r>
            <a:r>
              <a:rPr lang="ru-RU" sz="1800" dirty="0" smtClean="0"/>
              <a:t> </a:t>
            </a:r>
            <a:r>
              <a:rPr lang="ru-RU" sz="1800" dirty="0" err="1" smtClean="0"/>
              <a:t>інакше</a:t>
            </a:r>
            <a:r>
              <a:rPr lang="en-US" sz="1800" dirty="0" smtClean="0"/>
              <a:t>&gt;</a:t>
            </a:r>
            <a:r>
              <a:rPr lang="ru-RU" sz="1800" dirty="0" smtClean="0"/>
              <a:t>, </a:t>
            </a:r>
            <a:r>
              <a:rPr lang="ru-RU" sz="1800" dirty="0"/>
              <a:t>яка </a:t>
            </a:r>
            <a:r>
              <a:rPr lang="ru-RU" sz="1800" dirty="0" err="1"/>
              <a:t>має</a:t>
            </a:r>
            <a:r>
              <a:rPr lang="ru-RU" sz="1800" dirty="0"/>
              <a:t> </a:t>
            </a:r>
            <a:r>
              <a:rPr lang="ru-RU" sz="1800" dirty="0" smtClean="0"/>
              <a:t>форму</a:t>
            </a:r>
            <a:r>
              <a:rPr lang="en-US" sz="1800" dirty="0"/>
              <a:t>:</a:t>
            </a:r>
            <a:endParaRPr lang="ru-RU" sz="1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499992" y="3128234"/>
            <a:ext cx="3802162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en-GB" sz="2000" dirty="0" smtClean="0">
                <a:solidFill>
                  <a:srgbClr val="0000CC"/>
                </a:solidFill>
              </a:rPr>
              <a:t>else </a:t>
            </a:r>
            <a:r>
              <a:rPr lang="en-GB" sz="2000" dirty="0">
                <a:solidFill>
                  <a:srgbClr val="0000CC"/>
                </a:solidFill>
              </a:rPr>
              <a:t>&lt;</a:t>
            </a:r>
            <a:r>
              <a:rPr lang="ru-RU" sz="2000" dirty="0" smtClean="0">
                <a:solidFill>
                  <a:srgbClr val="0000CC"/>
                </a:solidFill>
              </a:rPr>
              <a:t>вира</a:t>
            </a:r>
            <a:r>
              <a:rPr lang="uk-UA" sz="2000" dirty="0" smtClean="0">
                <a:solidFill>
                  <a:srgbClr val="0000CC"/>
                </a:solidFill>
              </a:rPr>
              <a:t>з</a:t>
            </a:r>
            <a:r>
              <a:rPr lang="ru-RU" sz="2000" dirty="0" smtClean="0">
                <a:solidFill>
                  <a:srgbClr val="0000CC"/>
                </a:solidFill>
              </a:rPr>
              <a:t>1</a:t>
            </a:r>
            <a:r>
              <a:rPr lang="ru-RU" sz="2000" dirty="0">
                <a:solidFill>
                  <a:srgbClr val="0000CC"/>
                </a:solidFill>
              </a:rPr>
              <a:t>&gt; &lt;</a:t>
            </a:r>
            <a:r>
              <a:rPr lang="ru-RU" sz="2000" dirty="0" smtClean="0">
                <a:solidFill>
                  <a:srgbClr val="0000CC"/>
                </a:solidFill>
              </a:rPr>
              <a:t>вираз2</a:t>
            </a:r>
            <a:r>
              <a:rPr lang="ru-RU" sz="2000" dirty="0">
                <a:solidFill>
                  <a:srgbClr val="0000CC"/>
                </a:solidFill>
              </a:rPr>
              <a:t>&gt; ...).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57621" y="3740442"/>
            <a:ext cx="1702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Семантика: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-108519" y="124330"/>
            <a:ext cx="9252519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chemeClr val="bg1"/>
                </a:solidFill>
              </a:rPr>
              <a:t>Умовні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вирази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890672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15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08519" y="124330"/>
            <a:ext cx="9252519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chemeClr val="bg1"/>
                </a:solidFill>
              </a:rPr>
              <a:t>Умовні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вирази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710" y="2562357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де </a:t>
            </a:r>
            <a:r>
              <a:rPr lang="ru-RU" sz="1800" dirty="0" err="1"/>
              <a:t>кожен</a:t>
            </a:r>
            <a:r>
              <a:rPr lang="ru-RU" sz="1800" dirty="0"/>
              <a:t> &lt;</a:t>
            </a:r>
            <a:r>
              <a:rPr lang="ru-RU" sz="1800" dirty="0" err="1">
                <a:solidFill>
                  <a:srgbClr val="0000CC"/>
                </a:solidFill>
              </a:rPr>
              <a:t>елемент</a:t>
            </a:r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err="1">
                <a:solidFill>
                  <a:srgbClr val="0000CC"/>
                </a:solidFill>
              </a:rPr>
              <a:t>даних</a:t>
            </a:r>
            <a:r>
              <a:rPr lang="ru-RU" sz="1800" dirty="0"/>
              <a:t>&gt; є </a:t>
            </a:r>
            <a:r>
              <a:rPr lang="ru-RU" sz="1800" dirty="0" err="1"/>
              <a:t>зовнішнім</a:t>
            </a:r>
            <a:r>
              <a:rPr lang="ru-RU" sz="1800" dirty="0"/>
              <a:t> </a:t>
            </a:r>
            <a:r>
              <a:rPr lang="ru-RU" sz="1800" dirty="0" err="1"/>
              <a:t>поданням</a:t>
            </a:r>
            <a:r>
              <a:rPr lang="ru-RU" sz="1800" dirty="0"/>
              <a:t> </a:t>
            </a:r>
            <a:r>
              <a:rPr lang="ru-RU" sz="1800" dirty="0" err="1"/>
              <a:t>деякого</a:t>
            </a:r>
            <a:r>
              <a:rPr lang="ru-RU" sz="1800" dirty="0"/>
              <a:t> </a:t>
            </a:r>
            <a:r>
              <a:rPr lang="ru-RU" sz="1800" dirty="0" err="1"/>
              <a:t>об'єкту</a:t>
            </a:r>
            <a:r>
              <a:rPr lang="ru-RU" sz="1800" dirty="0"/>
              <a:t>. </a:t>
            </a:r>
            <a:r>
              <a:rPr lang="ru-RU" sz="1800" dirty="0" err="1" smtClean="0"/>
              <a:t>Всі</a:t>
            </a:r>
            <a:r>
              <a:rPr lang="ru-RU" sz="1800" dirty="0" smtClean="0"/>
              <a:t> </a:t>
            </a:r>
            <a:r>
              <a:rPr lang="ru-RU" sz="1800" dirty="0"/>
              <a:t>&lt;</a:t>
            </a:r>
            <a:r>
              <a:rPr lang="ru-RU" sz="1800" dirty="0" err="1"/>
              <a:t>елементи</a:t>
            </a:r>
            <a:endParaRPr lang="ru-RU" sz="1800" dirty="0"/>
          </a:p>
          <a:p>
            <a:r>
              <a:rPr lang="ru-RU" sz="1800" dirty="0" err="1"/>
              <a:t>даних</a:t>
            </a:r>
            <a:r>
              <a:rPr lang="ru-RU" sz="1800" dirty="0"/>
              <a:t>&gt; </a:t>
            </a:r>
            <a:r>
              <a:rPr lang="ru-RU" sz="1800" dirty="0" err="1"/>
              <a:t>повинні</a:t>
            </a:r>
            <a:r>
              <a:rPr lang="ru-RU" sz="1800" dirty="0"/>
              <a:t> бути </a:t>
            </a:r>
            <a:r>
              <a:rPr lang="ru-RU" sz="1800" dirty="0" err="1"/>
              <a:t>різні</a:t>
            </a:r>
            <a:r>
              <a:rPr lang="ru-RU" sz="1800" dirty="0"/>
              <a:t>. </a:t>
            </a:r>
            <a:r>
              <a:rPr lang="ru-RU" sz="1800" dirty="0" err="1"/>
              <a:t>Остання</a:t>
            </a:r>
            <a:r>
              <a:rPr lang="ru-RU" sz="1800" dirty="0"/>
              <a:t> &lt;</a:t>
            </a:r>
            <a:r>
              <a:rPr lang="ru-RU" sz="1800" dirty="0" smtClean="0">
                <a:solidFill>
                  <a:srgbClr val="0000CC"/>
                </a:solidFill>
              </a:rPr>
              <a:t>клауза</a:t>
            </a:r>
            <a:r>
              <a:rPr lang="ru-RU" sz="1800" dirty="0" smtClean="0"/>
              <a:t>&gt; </a:t>
            </a:r>
            <a:r>
              <a:rPr lang="ru-RU" sz="1800" dirty="0" err="1"/>
              <a:t>може</a:t>
            </a:r>
            <a:r>
              <a:rPr lang="ru-RU" sz="1800" dirty="0"/>
              <a:t> бути </a:t>
            </a:r>
            <a:r>
              <a:rPr lang="ru-RU" sz="1800" dirty="0" smtClean="0"/>
              <a:t>«</a:t>
            </a:r>
            <a:r>
              <a:rPr lang="ru-RU" sz="1800" dirty="0" smtClean="0">
                <a:solidFill>
                  <a:srgbClr val="0000CC"/>
                </a:solidFill>
              </a:rPr>
              <a:t>клаузою </a:t>
            </a:r>
            <a:r>
              <a:rPr lang="en-GB" sz="1800" dirty="0">
                <a:solidFill>
                  <a:srgbClr val="0000CC"/>
                </a:solidFill>
              </a:rPr>
              <a:t>else</a:t>
            </a:r>
            <a:r>
              <a:rPr lang="en-GB" sz="1800" dirty="0"/>
              <a:t>», </a:t>
            </a:r>
            <a:r>
              <a:rPr lang="ru-RU" sz="1800" dirty="0"/>
              <a:t>яка </a:t>
            </a:r>
            <a:r>
              <a:rPr lang="ru-RU" sz="1800" dirty="0" err="1"/>
              <a:t>має</a:t>
            </a:r>
            <a:endParaRPr lang="ru-RU" sz="1800" dirty="0"/>
          </a:p>
          <a:p>
            <a:r>
              <a:rPr lang="ru-RU" sz="1800" dirty="0" smtClean="0"/>
              <a:t>форму.</a:t>
            </a:r>
            <a:endParaRPr lang="ru-RU" sz="1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342" y="944970"/>
            <a:ext cx="3499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b="1" dirty="0"/>
              <a:t>Б</a:t>
            </a:r>
            <a:r>
              <a:rPr lang="ru-RU" sz="1800" b="1" dirty="0" err="1" smtClean="0"/>
              <a:t>ібліотечний</a:t>
            </a:r>
            <a:r>
              <a:rPr lang="ru-RU" sz="1800" b="1" dirty="0" smtClean="0"/>
              <a:t> </a:t>
            </a:r>
            <a:r>
              <a:rPr lang="ru-RU" sz="1800" b="1" dirty="0"/>
              <a:t>синтаксис</a:t>
            </a:r>
            <a:r>
              <a:rPr lang="ru-RU" sz="1800" dirty="0"/>
              <a:t>: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584949" y="955811"/>
            <a:ext cx="4731468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CC"/>
                </a:solidFill>
              </a:rPr>
              <a:t>(</a:t>
            </a:r>
            <a:r>
              <a:rPr lang="en-GB" sz="2000" dirty="0">
                <a:solidFill>
                  <a:srgbClr val="0000CC"/>
                </a:solidFill>
              </a:rPr>
              <a:t>case &lt;</a:t>
            </a:r>
            <a:r>
              <a:rPr lang="ru-RU" sz="2000" dirty="0">
                <a:solidFill>
                  <a:srgbClr val="0000CC"/>
                </a:solidFill>
              </a:rPr>
              <a:t>ключ&gt; &lt;клауза1&gt; &lt;клауза2&gt; ...)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2526" y="1416798"/>
            <a:ext cx="1387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/>
              <a:t>Синтаксис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7328" y="1718937"/>
            <a:ext cx="90266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&lt;</a:t>
            </a:r>
            <a:r>
              <a:rPr lang="ru-RU" sz="1800" dirty="0" err="1"/>
              <a:t>Ключем</a:t>
            </a:r>
            <a:r>
              <a:rPr lang="ru-RU" sz="1800" dirty="0"/>
              <a:t>&gt; </a:t>
            </a:r>
            <a:r>
              <a:rPr lang="ru-RU" sz="1800" dirty="0" err="1"/>
              <a:t>може</a:t>
            </a:r>
            <a:r>
              <a:rPr lang="ru-RU" sz="1800" dirty="0"/>
              <a:t> бути будь-</a:t>
            </a:r>
            <a:r>
              <a:rPr lang="ru-RU" sz="1800" dirty="0" err="1"/>
              <a:t>який</a:t>
            </a:r>
            <a:r>
              <a:rPr lang="ru-RU" sz="1800" dirty="0"/>
              <a:t> </a:t>
            </a:r>
            <a:r>
              <a:rPr lang="ru-RU" sz="1800" dirty="0" err="1"/>
              <a:t>вираз</a:t>
            </a:r>
            <a:r>
              <a:rPr lang="ru-RU" sz="1800" dirty="0"/>
              <a:t>. </a:t>
            </a:r>
            <a:r>
              <a:rPr lang="ru-RU" sz="1800" dirty="0" smtClean="0"/>
              <a:t>Будь-яка &lt;клауза&gt; </a:t>
            </a:r>
            <a:r>
              <a:rPr lang="ru-RU" sz="1800" dirty="0"/>
              <a:t>повинна </a:t>
            </a:r>
            <a:r>
              <a:rPr lang="ru-RU" sz="1800" dirty="0" err="1"/>
              <a:t>мати</a:t>
            </a:r>
            <a:r>
              <a:rPr lang="ru-RU" sz="1800" dirty="0"/>
              <a:t> форму:</a:t>
            </a:r>
            <a:endParaRPr lang="ru-RU" sz="1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331640" y="2176559"/>
            <a:ext cx="5360381" cy="36933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CC"/>
                </a:solidFill>
              </a:rPr>
              <a:t>((&lt;</a:t>
            </a:r>
            <a:r>
              <a:rPr lang="ru-RU" sz="1800" dirty="0" err="1">
                <a:solidFill>
                  <a:srgbClr val="0000CC"/>
                </a:solidFill>
              </a:rPr>
              <a:t>Елемент</a:t>
            </a:r>
            <a:r>
              <a:rPr lang="ru-RU" sz="1800" dirty="0">
                <a:solidFill>
                  <a:srgbClr val="0000CC"/>
                </a:solidFill>
              </a:rPr>
              <a:t> даних1&gt;) ...) &lt;</a:t>
            </a:r>
            <a:r>
              <a:rPr lang="ru-RU" sz="1800" dirty="0" smtClean="0">
                <a:solidFill>
                  <a:srgbClr val="0000CC"/>
                </a:solidFill>
              </a:rPr>
              <a:t>вираз1&gt; </a:t>
            </a:r>
            <a:r>
              <a:rPr lang="ru-RU" sz="1800" dirty="0">
                <a:solidFill>
                  <a:srgbClr val="0000CC"/>
                </a:solidFill>
              </a:rPr>
              <a:t>&lt;</a:t>
            </a:r>
            <a:r>
              <a:rPr lang="ru-RU" sz="1800" dirty="0" smtClean="0">
                <a:solidFill>
                  <a:srgbClr val="0000CC"/>
                </a:solidFill>
              </a:rPr>
              <a:t>вираз2</a:t>
            </a:r>
            <a:r>
              <a:rPr lang="ru-RU" sz="1800" dirty="0">
                <a:solidFill>
                  <a:srgbClr val="0000CC"/>
                </a:solidFill>
              </a:rPr>
              <a:t>&gt; ...),</a:t>
            </a:r>
            <a:endParaRPr lang="ru-RU" sz="1800" dirty="0">
              <a:solidFill>
                <a:srgbClr val="0000C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16" y="4008714"/>
            <a:ext cx="9062612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800" dirty="0" err="1" smtClean="0"/>
              <a:t>Вираз</a:t>
            </a:r>
            <a:r>
              <a:rPr lang="ru-RU" sz="1800" dirty="0" smtClean="0"/>
              <a:t> </a:t>
            </a:r>
            <a:r>
              <a:rPr lang="en-GB" sz="1800" b="1" dirty="0">
                <a:solidFill>
                  <a:srgbClr val="0000CC"/>
                </a:solidFill>
              </a:rPr>
              <a:t>case</a:t>
            </a:r>
            <a:r>
              <a:rPr lang="en-GB" sz="1800" dirty="0">
                <a:solidFill>
                  <a:srgbClr val="0000CC"/>
                </a:solidFill>
              </a:rPr>
              <a:t> </a:t>
            </a:r>
            <a:r>
              <a:rPr lang="ru-RU" sz="1800" dirty="0" err="1"/>
              <a:t>обчислюється</a:t>
            </a:r>
            <a:r>
              <a:rPr lang="ru-RU" sz="1800" dirty="0"/>
              <a:t> </a:t>
            </a:r>
            <a:r>
              <a:rPr lang="ru-RU" sz="1800" dirty="0" smtClean="0"/>
              <a:t>так. </a:t>
            </a:r>
            <a:r>
              <a:rPr lang="ru-RU" sz="1800" dirty="0" err="1" smtClean="0"/>
              <a:t>Обчислюється</a:t>
            </a:r>
            <a:r>
              <a:rPr lang="ru-RU" sz="1800" dirty="0" smtClean="0"/>
              <a:t> &lt;</a:t>
            </a:r>
            <a:r>
              <a:rPr lang="ru-RU" sz="1800" dirty="0"/>
              <a:t>к</a:t>
            </a:r>
            <a:r>
              <a:rPr lang="ru-RU" sz="1800" dirty="0" smtClean="0"/>
              <a:t>люч&gt;, </a:t>
            </a:r>
            <a:r>
              <a:rPr lang="ru-RU" sz="1800" dirty="0" err="1"/>
              <a:t>його</a:t>
            </a:r>
            <a:r>
              <a:rPr lang="ru-RU" sz="1800" dirty="0"/>
              <a:t> </a:t>
            </a:r>
            <a:r>
              <a:rPr lang="ru-RU" sz="1800" dirty="0" smtClean="0"/>
              <a:t>результат </a:t>
            </a:r>
            <a:r>
              <a:rPr lang="ru-RU" sz="1800" dirty="0" err="1" smtClean="0"/>
              <a:t>порівнюється</a:t>
            </a:r>
            <a:r>
              <a:rPr lang="ru-RU" sz="1800" dirty="0" smtClean="0"/>
              <a:t> </a:t>
            </a:r>
            <a:r>
              <a:rPr lang="ru-RU" sz="1800" dirty="0"/>
              <a:t>з </a:t>
            </a:r>
            <a:r>
              <a:rPr lang="ru-RU" sz="1800" dirty="0" err="1"/>
              <a:t>кожним</a:t>
            </a:r>
            <a:r>
              <a:rPr lang="ru-RU" sz="1800" dirty="0"/>
              <a:t> &lt;</a:t>
            </a:r>
            <a:r>
              <a:rPr lang="ru-RU" sz="1800" dirty="0" err="1"/>
              <a:t>елементом</a:t>
            </a:r>
            <a:r>
              <a:rPr lang="ru-RU" sz="1800" dirty="0"/>
              <a:t> </a:t>
            </a:r>
            <a:r>
              <a:rPr lang="ru-RU" sz="1800" dirty="0" err="1"/>
              <a:t>даних</a:t>
            </a:r>
            <a:r>
              <a:rPr lang="ru-RU" sz="1800" dirty="0"/>
              <a:t>&gt;. </a:t>
            </a:r>
            <a:endParaRPr lang="ru-RU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 smtClean="0"/>
              <a:t>Якщо</a:t>
            </a:r>
            <a:r>
              <a:rPr lang="ru-RU" sz="1800" dirty="0" smtClean="0"/>
              <a:t> </a:t>
            </a:r>
            <a:r>
              <a:rPr lang="ru-RU" sz="1800" dirty="0"/>
              <a:t>результат </a:t>
            </a:r>
            <a:r>
              <a:rPr lang="ru-RU" sz="1800" dirty="0" err="1"/>
              <a:t>обчислення</a:t>
            </a:r>
            <a:r>
              <a:rPr lang="ru-RU" sz="1800" dirty="0"/>
              <a:t> &lt;ключа&gt; </a:t>
            </a:r>
            <a:r>
              <a:rPr lang="ru-RU" sz="1800" dirty="0" err="1"/>
              <a:t>збігається</a:t>
            </a:r>
            <a:r>
              <a:rPr lang="ru-RU" sz="1800" dirty="0"/>
              <a:t> </a:t>
            </a:r>
            <a:r>
              <a:rPr lang="ru-RU" sz="1800" dirty="0" smtClean="0"/>
              <a:t>з </a:t>
            </a:r>
            <a:r>
              <a:rPr lang="ru-RU" sz="1800" dirty="0"/>
              <a:t>&lt;</a:t>
            </a:r>
            <a:r>
              <a:rPr lang="ru-RU" sz="1800" dirty="0" err="1"/>
              <a:t>елементом</a:t>
            </a:r>
            <a:r>
              <a:rPr lang="ru-RU" sz="1800" dirty="0"/>
              <a:t> </a:t>
            </a:r>
            <a:r>
              <a:rPr lang="ru-RU" sz="1800" dirty="0" err="1"/>
              <a:t>даних</a:t>
            </a:r>
            <a:r>
              <a:rPr lang="ru-RU" sz="1800" dirty="0"/>
              <a:t>&gt;, то </a:t>
            </a:r>
            <a:r>
              <a:rPr lang="ru-RU" sz="1800" dirty="0" err="1"/>
              <a:t>вираз</a:t>
            </a:r>
            <a:r>
              <a:rPr lang="ru-RU" sz="1800" dirty="0"/>
              <a:t> у </a:t>
            </a:r>
            <a:r>
              <a:rPr lang="ru-RU" sz="1800" dirty="0" err="1" smtClean="0"/>
              <a:t>відповідній</a:t>
            </a:r>
            <a:r>
              <a:rPr lang="ru-RU" sz="1800" dirty="0" smtClean="0"/>
              <a:t> &lt;Клаузе</a:t>
            </a:r>
            <a:r>
              <a:rPr lang="ru-RU" sz="1800" dirty="0"/>
              <a:t>&gt; </a:t>
            </a:r>
            <a:r>
              <a:rPr lang="ru-RU" sz="1800" dirty="0" err="1"/>
              <a:t>обчислюється</a:t>
            </a:r>
            <a:r>
              <a:rPr lang="ru-RU" sz="1800" dirty="0"/>
              <a:t> </a:t>
            </a:r>
            <a:r>
              <a:rPr lang="ru-RU" sz="1800" dirty="0" err="1"/>
              <a:t>зліва</a:t>
            </a:r>
            <a:r>
              <a:rPr lang="ru-RU" sz="1800" dirty="0"/>
              <a:t> </a:t>
            </a:r>
            <a:r>
              <a:rPr lang="ru-RU" sz="1800" dirty="0" smtClean="0"/>
              <a:t>направо </a:t>
            </a:r>
            <a:r>
              <a:rPr lang="ru-RU" sz="1800" dirty="0"/>
              <a:t>і </a:t>
            </a:r>
            <a:r>
              <a:rPr lang="ru-RU" sz="1800" dirty="0" smtClean="0"/>
              <a:t>результат </a:t>
            </a:r>
            <a:r>
              <a:rPr lang="ru-RU" sz="1800" dirty="0" err="1"/>
              <a:t>останнього</a:t>
            </a:r>
            <a:r>
              <a:rPr lang="ru-RU" sz="1800" dirty="0"/>
              <a:t> </a:t>
            </a:r>
            <a:r>
              <a:rPr lang="ru-RU" sz="1800" dirty="0" err="1"/>
              <a:t>виразу</a:t>
            </a:r>
            <a:r>
              <a:rPr lang="ru-RU" sz="1800" dirty="0"/>
              <a:t> в &lt;Клаузе&gt; </a:t>
            </a:r>
            <a:r>
              <a:rPr lang="ru-RU" sz="1800" dirty="0" err="1" smtClean="0"/>
              <a:t>повертається</a:t>
            </a:r>
            <a:r>
              <a:rPr lang="ru-RU" sz="1800" dirty="0" smtClean="0"/>
              <a:t>, як </a:t>
            </a:r>
            <a:r>
              <a:rPr lang="ru-RU" sz="1800" dirty="0"/>
              <a:t>результат </a:t>
            </a:r>
            <a:r>
              <a:rPr lang="ru-RU" sz="1800" dirty="0" err="1" smtClean="0"/>
              <a:t>виразу</a:t>
            </a:r>
            <a:r>
              <a:rPr lang="ru-RU" sz="1800" dirty="0" smtClean="0"/>
              <a:t> </a:t>
            </a:r>
            <a:r>
              <a:rPr lang="en-GB" sz="1800" dirty="0"/>
              <a:t>case. </a:t>
            </a:r>
            <a:endParaRPr lang="uk-UA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 smtClean="0"/>
              <a:t>Якщо</a:t>
            </a:r>
            <a:r>
              <a:rPr lang="ru-RU" sz="1800" dirty="0" smtClean="0"/>
              <a:t> </a:t>
            </a:r>
            <a:r>
              <a:rPr lang="ru-RU" sz="1800" dirty="0"/>
              <a:t>результат </a:t>
            </a:r>
            <a:r>
              <a:rPr lang="ru-RU" sz="1800" dirty="0" err="1"/>
              <a:t>обчислення</a:t>
            </a:r>
            <a:r>
              <a:rPr lang="ru-RU" sz="1800" dirty="0"/>
              <a:t> &lt;ключа&gt; </a:t>
            </a:r>
            <a:r>
              <a:rPr lang="ru-RU" sz="1800" dirty="0" err="1"/>
              <a:t>відмінний</a:t>
            </a:r>
            <a:r>
              <a:rPr lang="ru-RU" sz="1800" dirty="0"/>
              <a:t> </a:t>
            </a:r>
            <a:r>
              <a:rPr lang="ru-RU" sz="1800" dirty="0" err="1"/>
              <a:t>від</a:t>
            </a:r>
            <a:r>
              <a:rPr lang="ru-RU" sz="1800" dirty="0"/>
              <a:t> кожного &lt;</a:t>
            </a:r>
            <a:r>
              <a:rPr lang="ru-RU" sz="1800" dirty="0" err="1" smtClean="0"/>
              <a:t>елемента</a:t>
            </a:r>
            <a:r>
              <a:rPr lang="ru-RU" sz="1800" dirty="0" smtClean="0"/>
              <a:t> </a:t>
            </a:r>
            <a:r>
              <a:rPr lang="ru-RU" sz="1800" dirty="0" err="1" smtClean="0"/>
              <a:t>даних</a:t>
            </a:r>
            <a:r>
              <a:rPr lang="ru-RU" sz="1800" dirty="0"/>
              <a:t>&gt;, то </a:t>
            </a:r>
            <a:r>
              <a:rPr lang="ru-RU" sz="1800" dirty="0" err="1"/>
              <a:t>якщо</a:t>
            </a:r>
            <a:r>
              <a:rPr lang="ru-RU" sz="1800" dirty="0"/>
              <a:t> є </a:t>
            </a:r>
            <a:r>
              <a:rPr lang="ru-RU" sz="1800" dirty="0" smtClean="0"/>
              <a:t>клауза </a:t>
            </a:r>
            <a:r>
              <a:rPr lang="en-GB" sz="1800" dirty="0"/>
              <a:t>case, </a:t>
            </a:r>
            <a:r>
              <a:rPr lang="ru-RU" sz="1800" dirty="0" err="1"/>
              <a:t>його</a:t>
            </a:r>
            <a:r>
              <a:rPr lang="ru-RU" sz="1800" dirty="0"/>
              <a:t> </a:t>
            </a:r>
            <a:r>
              <a:rPr lang="ru-RU" sz="1800" dirty="0" err="1"/>
              <a:t>вирази</a:t>
            </a:r>
            <a:r>
              <a:rPr lang="ru-RU" sz="1800" dirty="0"/>
              <a:t> </a:t>
            </a:r>
            <a:r>
              <a:rPr lang="ru-RU" sz="1800" dirty="0" err="1"/>
              <a:t>обчислюються</a:t>
            </a:r>
            <a:r>
              <a:rPr lang="ru-RU" sz="1800" dirty="0"/>
              <a:t> і результат </a:t>
            </a:r>
            <a:r>
              <a:rPr lang="ru-RU" sz="1800" dirty="0" err="1"/>
              <a:t>останнього</a:t>
            </a:r>
            <a:r>
              <a:rPr lang="ru-RU" sz="1800" dirty="0"/>
              <a:t> </a:t>
            </a:r>
            <a:r>
              <a:rPr lang="ru-RU" sz="1800" dirty="0" smtClean="0"/>
              <a:t>результату </a:t>
            </a:r>
            <a:r>
              <a:rPr lang="ru-RU" sz="1800" dirty="0"/>
              <a:t>є результатом </a:t>
            </a:r>
            <a:r>
              <a:rPr lang="ru-RU" sz="1800" dirty="0" err="1"/>
              <a:t>виразу</a:t>
            </a:r>
            <a:r>
              <a:rPr lang="ru-RU" sz="1800" dirty="0"/>
              <a:t> </a:t>
            </a:r>
            <a:r>
              <a:rPr lang="en-GB" sz="1800" dirty="0"/>
              <a:t>case, </a:t>
            </a:r>
            <a:r>
              <a:rPr lang="ru-RU" sz="1800" dirty="0" err="1"/>
              <a:t>інакше</a:t>
            </a:r>
            <a:r>
              <a:rPr lang="ru-RU" sz="1800" dirty="0"/>
              <a:t> </a:t>
            </a:r>
            <a:r>
              <a:rPr lang="ru-RU" sz="1800" dirty="0" smtClean="0"/>
              <a:t>результат </a:t>
            </a:r>
            <a:r>
              <a:rPr lang="ru-RU" sz="1800" dirty="0" err="1" smtClean="0"/>
              <a:t>виразу</a:t>
            </a:r>
            <a:r>
              <a:rPr lang="ru-RU" sz="1800" dirty="0" smtClean="0"/>
              <a:t> </a:t>
            </a:r>
            <a:r>
              <a:rPr lang="en-GB" sz="1800" dirty="0"/>
              <a:t>case </a:t>
            </a:r>
            <a:r>
              <a:rPr lang="ru-RU" sz="1800" dirty="0"/>
              <a:t>не </a:t>
            </a:r>
            <a:r>
              <a:rPr lang="ru-RU" sz="1800" dirty="0" err="1"/>
              <a:t>визначений</a:t>
            </a:r>
            <a:endParaRPr lang="ru-RU" sz="1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816" y="3639382"/>
            <a:ext cx="161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/>
              <a:t> Семантика: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411760" y="3362234"/>
            <a:ext cx="3707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CC"/>
                </a:solidFill>
              </a:rPr>
              <a:t>(е</a:t>
            </a:r>
            <a:r>
              <a:rPr lang="en-GB" sz="2000" dirty="0" err="1">
                <a:solidFill>
                  <a:srgbClr val="0000CC"/>
                </a:solidFill>
              </a:rPr>
              <a:t>lse</a:t>
            </a:r>
            <a:r>
              <a:rPr lang="en-GB" sz="2000" dirty="0">
                <a:solidFill>
                  <a:srgbClr val="0000CC"/>
                </a:solidFill>
              </a:rPr>
              <a:t> &lt;</a:t>
            </a:r>
            <a:r>
              <a:rPr lang="ru-RU" sz="2000" dirty="0">
                <a:solidFill>
                  <a:srgbClr val="0000CC"/>
                </a:solidFill>
              </a:rPr>
              <a:t>вираз1&gt; &lt;вираз2&gt; ...).</a:t>
            </a:r>
            <a:endParaRPr lang="ru-R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6951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16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19672" y="1196752"/>
            <a:ext cx="6507578" cy="286232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(case (* 2 3)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</a:t>
            </a:r>
            <a:r>
              <a:rPr lang="en-US" sz="1800" dirty="0" smtClean="0">
                <a:solidFill>
                  <a:srgbClr val="0000CC"/>
                </a:solidFill>
              </a:rPr>
              <a:t>((</a:t>
            </a:r>
            <a:r>
              <a:rPr lang="en-US" sz="1800" dirty="0">
                <a:solidFill>
                  <a:srgbClr val="0000CC"/>
                </a:solidFill>
              </a:rPr>
              <a:t>2 3 5 7) 'prime)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</a:t>
            </a:r>
            <a:r>
              <a:rPr lang="en-US" sz="1800" dirty="0" smtClean="0">
                <a:solidFill>
                  <a:srgbClr val="0000CC"/>
                </a:solidFill>
              </a:rPr>
              <a:t>((</a:t>
            </a:r>
            <a:r>
              <a:rPr lang="en-US" sz="1800" dirty="0">
                <a:solidFill>
                  <a:srgbClr val="0000CC"/>
                </a:solidFill>
              </a:rPr>
              <a:t>1 4 6 8 9) 'composite)) </a:t>
            </a:r>
            <a:r>
              <a:rPr lang="en-US" sz="1800" dirty="0">
                <a:solidFill>
                  <a:srgbClr val="FF0000"/>
                </a:solidFill>
              </a:rPr>
              <a:t>===&gt; composite</a:t>
            </a:r>
          </a:p>
          <a:p>
            <a:r>
              <a:rPr lang="en-US" sz="1800" dirty="0">
                <a:solidFill>
                  <a:srgbClr val="0000CC"/>
                </a:solidFill>
              </a:rPr>
              <a:t>(case (car '(c d))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</a:t>
            </a:r>
            <a:r>
              <a:rPr lang="en-US" sz="1800" dirty="0" smtClean="0">
                <a:solidFill>
                  <a:srgbClr val="0000CC"/>
                </a:solidFill>
              </a:rPr>
              <a:t>((</a:t>
            </a:r>
            <a:r>
              <a:rPr lang="en-US" sz="1800" dirty="0">
                <a:solidFill>
                  <a:srgbClr val="0000CC"/>
                </a:solidFill>
              </a:rPr>
              <a:t>a) 'a)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</a:t>
            </a:r>
            <a:r>
              <a:rPr lang="en-US" sz="1800" dirty="0" smtClean="0">
                <a:solidFill>
                  <a:srgbClr val="0000CC"/>
                </a:solidFill>
              </a:rPr>
              <a:t>((</a:t>
            </a:r>
            <a:r>
              <a:rPr lang="en-US" sz="1800" dirty="0">
                <a:solidFill>
                  <a:srgbClr val="0000CC"/>
                </a:solidFill>
              </a:rPr>
              <a:t>b) 'b)) </a:t>
            </a:r>
            <a:r>
              <a:rPr lang="en-US" sz="1800" dirty="0">
                <a:solidFill>
                  <a:srgbClr val="FF0000"/>
                </a:solidFill>
              </a:rPr>
              <a:t>===&gt; unspecified</a:t>
            </a:r>
          </a:p>
          <a:p>
            <a:r>
              <a:rPr lang="en-US" sz="1800" dirty="0">
                <a:solidFill>
                  <a:srgbClr val="0000CC"/>
                </a:solidFill>
              </a:rPr>
              <a:t>(case (car '(c d</a:t>
            </a:r>
            <a:r>
              <a:rPr lang="en-US" sz="1800" dirty="0" smtClean="0">
                <a:solidFill>
                  <a:srgbClr val="0000CC"/>
                </a:solidFill>
              </a:rPr>
              <a:t>))</a:t>
            </a:r>
            <a:r>
              <a:rPr lang="uk-UA" sz="1800" dirty="0" smtClean="0">
                <a:solidFill>
                  <a:srgbClr val="0000CC"/>
                </a:solidFill>
              </a:rPr>
              <a:t> </a:t>
            </a:r>
            <a:endParaRPr lang="en-US" sz="1800" dirty="0">
              <a:solidFill>
                <a:srgbClr val="0000CC"/>
              </a:solidFill>
            </a:endParaRPr>
          </a:p>
          <a:p>
            <a:r>
              <a:rPr lang="uk-UA" sz="1800" dirty="0" smtClean="0">
                <a:solidFill>
                  <a:srgbClr val="0000CC"/>
                </a:solidFill>
              </a:rPr>
              <a:t>    </a:t>
            </a:r>
            <a:r>
              <a:rPr lang="en-US" sz="1800" dirty="0" smtClean="0">
                <a:solidFill>
                  <a:srgbClr val="0000CC"/>
                </a:solidFill>
              </a:rPr>
              <a:t>((</a:t>
            </a:r>
            <a:r>
              <a:rPr lang="en-US" sz="1800" dirty="0">
                <a:solidFill>
                  <a:srgbClr val="0000CC"/>
                </a:solidFill>
              </a:rPr>
              <a:t>a e </a:t>
            </a:r>
            <a:r>
              <a:rPr lang="en-US" sz="1800" dirty="0" err="1">
                <a:solidFill>
                  <a:srgbClr val="0000CC"/>
                </a:solidFill>
              </a:rPr>
              <a:t>i</a:t>
            </a:r>
            <a:r>
              <a:rPr lang="en-US" sz="1800" dirty="0">
                <a:solidFill>
                  <a:srgbClr val="0000CC"/>
                </a:solidFill>
              </a:rPr>
              <a:t> o u) 'vowel)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</a:t>
            </a:r>
            <a:r>
              <a:rPr lang="en-US" sz="1800" dirty="0" smtClean="0">
                <a:solidFill>
                  <a:srgbClr val="0000CC"/>
                </a:solidFill>
              </a:rPr>
              <a:t>((</a:t>
            </a:r>
            <a:r>
              <a:rPr lang="en-US" sz="1800" dirty="0">
                <a:solidFill>
                  <a:srgbClr val="0000CC"/>
                </a:solidFill>
              </a:rPr>
              <a:t>w y) 'semivowel)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else 'consonant)) </a:t>
            </a:r>
            <a:r>
              <a:rPr lang="en-US" sz="1800" dirty="0">
                <a:solidFill>
                  <a:srgbClr val="FF0000"/>
                </a:solidFill>
              </a:rPr>
              <a:t>===&gt; consonant</a:t>
            </a:r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108519" y="124330"/>
            <a:ext cx="9252519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Приклад </a:t>
            </a:r>
            <a:r>
              <a:rPr lang="ru-RU" b="1" dirty="0" err="1" smtClean="0">
                <a:solidFill>
                  <a:schemeClr val="bg1"/>
                </a:solidFill>
              </a:rPr>
              <a:t>умовних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виразів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17197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2564904"/>
            <a:ext cx="892899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Процедури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, по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суті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, є </a:t>
            </a:r>
            <a:r>
              <a:rPr lang="ru-RU" sz="2000" b="1" dirty="0" err="1">
                <a:ea typeface="Bookman Old Style" panose="02050604050505020204" pitchFamily="18" charset="0"/>
                <a:cs typeface="Arial" panose="020B0604020202020204" pitchFamily="34" charset="0"/>
              </a:rPr>
              <a:t>абстракціями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які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описують</a:t>
            </a:r>
            <a:r>
              <a:rPr lang="ru-RU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складові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операції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над числами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безвідносно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до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конкретних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значень</a:t>
            </a:r>
            <a:r>
              <a:rPr lang="ru-RU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При </a:t>
            </a:r>
            <a:r>
              <a:rPr lang="ru-RU" sz="20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виконанні</a:t>
            </a:r>
            <a:r>
              <a:rPr lang="ru-RU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різних</a:t>
            </a:r>
            <a:r>
              <a:rPr lang="ru-RU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операцій</a:t>
            </a:r>
            <a:r>
              <a:rPr lang="ru-RU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потрібно</a:t>
            </a:r>
            <a:r>
              <a:rPr lang="ru-RU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будувати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процедури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,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які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приймають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інші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процедури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як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аргументи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або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повертають</a:t>
            </a:r>
            <a:r>
              <a:rPr lang="ru-RU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їх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як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значення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. </a:t>
            </a:r>
            <a:endParaRPr lang="ru-RU" sz="2000" dirty="0" smtClean="0">
              <a:ea typeface="Bookman Old Style" panose="02050604050505020204" pitchFamily="18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Процедура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, </a:t>
            </a:r>
            <a:r>
              <a:rPr lang="ru-RU" sz="20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що</a:t>
            </a:r>
            <a:r>
              <a:rPr lang="ru-RU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 smtClean="0">
                <a:ea typeface="Bookman Old Style" panose="02050604050505020204" pitchFamily="18" charset="0"/>
                <a:cs typeface="Arial" panose="020B0604020202020204" pitchFamily="34" charset="0"/>
              </a:rPr>
              <a:t>маніпулює</a:t>
            </a:r>
            <a:r>
              <a:rPr lang="ru-RU" sz="2000" dirty="0" smtClean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іншими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процедурами, </a:t>
            </a:r>
            <a:r>
              <a:rPr lang="ru-RU" sz="2000" dirty="0" err="1">
                <a:ea typeface="Bookman Old Style" panose="02050604050505020204" pitchFamily="18" charset="0"/>
                <a:cs typeface="Arial" panose="020B0604020202020204" pitchFamily="34" charset="0"/>
              </a:rPr>
              <a:t>називається</a:t>
            </a:r>
            <a:r>
              <a:rPr lang="ru-RU" sz="2000" dirty="0">
                <a:ea typeface="Bookman Old Style" panose="02050604050505020204" pitchFamily="18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процедурою </a:t>
            </a:r>
            <a:r>
              <a:rPr lang="ru-RU" sz="2000" b="1" dirty="0" err="1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вищого</a:t>
            </a:r>
            <a:r>
              <a:rPr lang="ru-RU" sz="2000" b="1" dirty="0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 порядку (</a:t>
            </a:r>
            <a:r>
              <a:rPr lang="en-US" sz="2000" b="1" dirty="0">
                <a:solidFill>
                  <a:srgbClr val="0000CC"/>
                </a:solidFill>
                <a:ea typeface="Bookman Old Style" panose="02050604050505020204" pitchFamily="18" charset="0"/>
                <a:cs typeface="Arial" panose="020B0604020202020204" pitchFamily="34" charset="0"/>
              </a:rPr>
              <a:t>higher-order procedure).</a:t>
            </a:r>
            <a:endParaRPr lang="ru-RU" sz="2000" b="1" dirty="0">
              <a:solidFill>
                <a:srgbClr val="0000CC"/>
              </a:solidFill>
              <a:effectLst/>
              <a:ea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05639" y="0"/>
            <a:ext cx="6318204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Процедури вищого порядку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4602" y="1059556"/>
            <a:ext cx="8871209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smtClean="0"/>
              <a:t>В </a:t>
            </a:r>
            <a:r>
              <a:rPr lang="en-GB" sz="2000" dirty="0"/>
              <a:t>Scheme </a:t>
            </a:r>
            <a:r>
              <a:rPr lang="ru-RU" sz="2000" dirty="0" err="1" smtClean="0"/>
              <a:t>багато</a:t>
            </a:r>
            <a:r>
              <a:rPr lang="ru-RU" sz="2000" dirty="0" smtClean="0"/>
              <a:t> </a:t>
            </a:r>
            <a:r>
              <a:rPr lang="ru-RU" sz="2000" dirty="0" err="1" smtClean="0"/>
              <a:t>зумовлених</a:t>
            </a:r>
            <a:r>
              <a:rPr lang="ru-RU" sz="2000" dirty="0" smtClean="0"/>
              <a:t> </a:t>
            </a:r>
            <a:r>
              <a:rPr lang="ru-RU" sz="2000" dirty="0" err="1" smtClean="0"/>
              <a:t>операцій</a:t>
            </a:r>
            <a:r>
              <a:rPr lang="ru-RU" sz="2000" dirty="0" smtClean="0"/>
              <a:t> </a:t>
            </a:r>
            <a:r>
              <a:rPr lang="ru-RU" sz="2000" dirty="0" err="1" smtClean="0"/>
              <a:t>забезпечуються</a:t>
            </a:r>
            <a:r>
              <a:rPr lang="ru-RU" sz="2000" dirty="0" smtClean="0"/>
              <a:t> </a:t>
            </a:r>
            <a:r>
              <a:rPr lang="ru-RU" sz="2000" dirty="0"/>
              <a:t>не синтаксисом, а </a:t>
            </a:r>
            <a:r>
              <a:rPr lang="ru-RU" sz="2000" b="1" dirty="0" err="1"/>
              <a:t>змінними</a:t>
            </a:r>
            <a:r>
              <a:rPr lang="ru-RU" sz="2000" b="1" dirty="0"/>
              <a:t>, </a:t>
            </a:r>
            <a:r>
              <a:rPr lang="ru-RU" sz="2000" b="1" dirty="0" err="1"/>
              <a:t>значеннями</a:t>
            </a:r>
            <a:r>
              <a:rPr lang="ru-RU" sz="2000" b="1" dirty="0"/>
              <a:t> </a:t>
            </a:r>
            <a:r>
              <a:rPr lang="ru-RU" sz="2000" b="1" dirty="0" err="1"/>
              <a:t>яких</a:t>
            </a:r>
            <a:r>
              <a:rPr lang="ru-RU" sz="2000" b="1" dirty="0"/>
              <a:t> є </a:t>
            </a:r>
            <a:r>
              <a:rPr lang="ru-RU" sz="2000" b="1" dirty="0" err="1"/>
              <a:t>процедури</a:t>
            </a:r>
            <a:r>
              <a:rPr lang="ru-RU" sz="2000" dirty="0"/>
              <a:t>. </a:t>
            </a:r>
            <a:endParaRPr lang="ru-RU" sz="2000" dirty="0" smtClean="0"/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sz="2000" dirty="0" err="1" smtClean="0"/>
              <a:t>Операція</a:t>
            </a:r>
            <a:r>
              <a:rPr lang="ru-RU" sz="2000" dirty="0" smtClean="0"/>
              <a:t> </a:t>
            </a:r>
            <a:r>
              <a:rPr lang="ru-RU" sz="2000" dirty="0"/>
              <a:t>+, </a:t>
            </a:r>
            <a:r>
              <a:rPr lang="ru-RU" sz="2000" dirty="0" err="1"/>
              <a:t>наприклад</a:t>
            </a:r>
            <a:r>
              <a:rPr lang="ru-RU" sz="2000" dirty="0"/>
              <a:t>, </a:t>
            </a:r>
            <a:r>
              <a:rPr lang="ru-RU" sz="2000" dirty="0" smtClean="0"/>
              <a:t>в </a:t>
            </a:r>
            <a:r>
              <a:rPr lang="en-GB" sz="2000" dirty="0"/>
              <a:t>Scheme </a:t>
            </a:r>
            <a:r>
              <a:rPr lang="ru-RU" sz="2000" dirty="0"/>
              <a:t>є </a:t>
            </a:r>
            <a:r>
              <a:rPr lang="ru-RU" sz="2000" dirty="0" err="1"/>
              <a:t>всього</a:t>
            </a:r>
            <a:r>
              <a:rPr lang="ru-RU" sz="2000" dirty="0"/>
              <a:t> </a:t>
            </a:r>
            <a:r>
              <a:rPr lang="ru-RU" sz="2000" dirty="0" err="1"/>
              <a:t>лише</a:t>
            </a:r>
            <a:r>
              <a:rPr lang="ru-RU" sz="2000" dirty="0"/>
              <a:t> </a:t>
            </a:r>
            <a:r>
              <a:rPr lang="ru-RU" sz="2000" dirty="0" err="1"/>
              <a:t>регулярним</a:t>
            </a:r>
            <a:r>
              <a:rPr lang="ru-RU" sz="2000" dirty="0"/>
              <a:t> </a:t>
            </a:r>
            <a:r>
              <a:rPr lang="ru-RU" sz="2000" dirty="0" err="1"/>
              <a:t>ідентифікатором</a:t>
            </a:r>
            <a:r>
              <a:rPr lang="ru-RU" sz="2000" dirty="0"/>
              <a:t>, </a:t>
            </a:r>
            <a:r>
              <a:rPr lang="ru-RU" sz="2000" dirty="0" err="1"/>
              <a:t>пов'язаним</a:t>
            </a:r>
            <a:r>
              <a:rPr lang="ru-RU" sz="2000" dirty="0"/>
              <a:t> з процедурою, </a:t>
            </a:r>
            <a:r>
              <a:rPr lang="ru-RU" sz="2000" dirty="0" err="1" smtClean="0"/>
              <a:t>що</a:t>
            </a:r>
            <a:r>
              <a:rPr lang="ru-RU" sz="2000" dirty="0" smtClean="0"/>
              <a:t> </a:t>
            </a:r>
            <a:r>
              <a:rPr lang="ru-RU" sz="2000" dirty="0" err="1" smtClean="0"/>
              <a:t>додає</a:t>
            </a:r>
            <a:r>
              <a:rPr lang="ru-RU" sz="2000" dirty="0" smtClean="0"/>
              <a:t> </a:t>
            </a:r>
            <a:r>
              <a:rPr lang="ru-RU" sz="2000" dirty="0" err="1"/>
              <a:t>числові</a:t>
            </a:r>
            <a:r>
              <a:rPr lang="ru-RU" sz="2000" dirty="0"/>
              <a:t> </a:t>
            </a:r>
            <a:r>
              <a:rPr lang="ru-RU" sz="2000" dirty="0" err="1"/>
              <a:t>об'єкти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228516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Процедури як аргументи</a:t>
            </a:r>
            <a:endParaRPr lang="uk-UA" sz="32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0305" y="956589"/>
            <a:ext cx="8743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/>
              <a:t>Розглянемо</a:t>
            </a:r>
            <a:r>
              <a:rPr lang="ru-RU" sz="2000" b="1" dirty="0"/>
              <a:t> </a:t>
            </a:r>
            <a:r>
              <a:rPr lang="ru-RU" sz="2000" b="1" dirty="0" err="1" smtClean="0"/>
              <a:t>такі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процедури</a:t>
            </a:r>
            <a:endParaRPr lang="ru-RU" sz="20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3923928" y="1461121"/>
            <a:ext cx="5077195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(sum-integers a b)</a:t>
            </a:r>
          </a:p>
          <a:p>
            <a:r>
              <a:rPr lang="ru-RU" sz="1800" dirty="0" smtClean="0">
                <a:solidFill>
                  <a:srgbClr val="0000CC"/>
                </a:solidFill>
              </a:rPr>
              <a:t>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if (&gt; a b)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   0</a:t>
            </a:r>
            <a:endParaRPr lang="uk-UA" sz="1800" dirty="0">
              <a:solidFill>
                <a:srgbClr val="0000CC"/>
              </a:solidFill>
            </a:endParaRPr>
          </a:p>
          <a:p>
            <a:r>
              <a:rPr lang="ru-RU" sz="1800" dirty="0" smtClean="0">
                <a:solidFill>
                  <a:srgbClr val="0000CC"/>
                </a:solidFill>
              </a:rPr>
              <a:t>        </a:t>
            </a:r>
            <a:r>
              <a:rPr lang="en-US" sz="1800" dirty="0" smtClean="0">
                <a:solidFill>
                  <a:srgbClr val="0000CC"/>
                </a:solidFill>
              </a:rPr>
              <a:t>(+ </a:t>
            </a:r>
            <a:r>
              <a:rPr lang="en-US" sz="1800" dirty="0">
                <a:solidFill>
                  <a:srgbClr val="0000CC"/>
                </a:solidFill>
              </a:rPr>
              <a:t>a (sum-integers (+ a 1) b))))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0304" y="2767756"/>
            <a:ext cx="3311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2. </a:t>
            </a:r>
            <a:r>
              <a:rPr lang="ru-RU" sz="1800" dirty="0" err="1" smtClean="0"/>
              <a:t>Обчислює</a:t>
            </a:r>
            <a:r>
              <a:rPr lang="ru-RU" sz="1800" dirty="0" smtClean="0"/>
              <a:t> </a:t>
            </a:r>
            <a:r>
              <a:rPr lang="ru-RU" sz="1800" dirty="0"/>
              <a:t>суму </a:t>
            </a:r>
            <a:r>
              <a:rPr lang="ru-RU" sz="1800" dirty="0" err="1"/>
              <a:t>кубів</a:t>
            </a:r>
            <a:r>
              <a:rPr lang="ru-RU" sz="1800" dirty="0"/>
              <a:t> </a:t>
            </a:r>
            <a:r>
              <a:rPr lang="ru-RU" sz="1800" dirty="0" err="1"/>
              <a:t>цілих</a:t>
            </a:r>
            <a:r>
              <a:rPr lang="ru-RU" sz="1800" dirty="0"/>
              <a:t> чисел в </a:t>
            </a:r>
            <a:r>
              <a:rPr lang="ru-RU" sz="1800" dirty="0" err="1"/>
              <a:t>заданому</a:t>
            </a:r>
            <a:r>
              <a:rPr lang="ru-RU" sz="1800" dirty="0"/>
              <a:t> </a:t>
            </a:r>
            <a:r>
              <a:rPr lang="ru-RU" sz="1800" dirty="0" err="1"/>
              <a:t>діапазоні</a:t>
            </a:r>
            <a:r>
              <a:rPr lang="ru-RU" sz="1800" dirty="0"/>
              <a:t>:</a:t>
            </a:r>
            <a:endParaRPr lang="uk-UA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17087" y="2813922"/>
            <a:ext cx="5124449" cy="120032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solidFill>
                  <a:srgbClr val="0000CC"/>
                </a:solidFill>
              </a:rPr>
              <a:t>(define (sum-cubes a b)</a:t>
            </a:r>
          </a:p>
          <a:p>
            <a:pPr lvl="0"/>
            <a:r>
              <a:rPr lang="ru-RU" sz="1800" dirty="0" smtClean="0">
                <a:solidFill>
                  <a:srgbClr val="0000CC"/>
                </a:solidFill>
              </a:rPr>
              <a:t>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if (&gt; a b)</a:t>
            </a:r>
          </a:p>
          <a:p>
            <a:pPr lvl="0"/>
            <a:r>
              <a:rPr lang="uk-UA" sz="1800" dirty="0" smtClean="0">
                <a:solidFill>
                  <a:srgbClr val="0000CC"/>
                </a:solidFill>
              </a:rPr>
              <a:t>        0</a:t>
            </a:r>
            <a:endParaRPr lang="uk-UA" sz="1800" dirty="0">
              <a:solidFill>
                <a:srgbClr val="0000CC"/>
              </a:solidFill>
            </a:endParaRPr>
          </a:p>
          <a:p>
            <a:pPr lvl="0"/>
            <a:r>
              <a:rPr lang="ru-RU" sz="1800" dirty="0" smtClean="0">
                <a:solidFill>
                  <a:srgbClr val="0000CC"/>
                </a:solidFill>
              </a:rPr>
              <a:t>        </a:t>
            </a:r>
            <a:r>
              <a:rPr lang="pt-BR" sz="1800" dirty="0" smtClean="0">
                <a:solidFill>
                  <a:srgbClr val="0000CC"/>
                </a:solidFill>
              </a:rPr>
              <a:t>(+ </a:t>
            </a:r>
            <a:r>
              <a:rPr lang="pt-BR" sz="1800" dirty="0">
                <a:solidFill>
                  <a:srgbClr val="0000CC"/>
                </a:solidFill>
              </a:rPr>
              <a:t>(</a:t>
            </a:r>
            <a:r>
              <a:rPr lang="pt-BR" sz="1800" dirty="0">
                <a:solidFill>
                  <a:srgbClr val="FF0000"/>
                </a:solidFill>
              </a:rPr>
              <a:t>cube</a:t>
            </a:r>
            <a:r>
              <a:rPr lang="pt-BR" sz="1800" dirty="0">
                <a:solidFill>
                  <a:srgbClr val="0000CC"/>
                </a:solidFill>
              </a:rPr>
              <a:t> a) (sum-cubes (+ a 1) b))))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4815" y="4188892"/>
            <a:ext cx="3463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3. </a:t>
            </a:r>
            <a:r>
              <a:rPr lang="ru-RU" sz="1800" dirty="0" err="1" smtClean="0"/>
              <a:t>Обчислює</a:t>
            </a:r>
            <a:r>
              <a:rPr lang="ru-RU" sz="1800" dirty="0" smtClean="0"/>
              <a:t> </a:t>
            </a:r>
            <a:r>
              <a:rPr lang="uk-UA" sz="1800" dirty="0" smtClean="0"/>
              <a:t>куб цілого числа</a:t>
            </a:r>
            <a:endParaRPr lang="uk-UA" sz="1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525" y="1536650"/>
            <a:ext cx="3463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/>
              <a:t>1. </a:t>
            </a:r>
            <a:r>
              <a:rPr lang="ru-RU" sz="1800" dirty="0" err="1" smtClean="0"/>
              <a:t>Обчислює</a:t>
            </a:r>
            <a:r>
              <a:rPr lang="ru-RU" sz="1800" dirty="0" smtClean="0"/>
              <a:t> </a:t>
            </a:r>
            <a:r>
              <a:rPr lang="ru-RU" sz="1800" dirty="0"/>
              <a:t>суму </a:t>
            </a:r>
            <a:r>
              <a:rPr lang="ru-RU" sz="1800" dirty="0" err="1"/>
              <a:t>цілих</a:t>
            </a:r>
            <a:r>
              <a:rPr lang="ru-RU" sz="1800" dirty="0"/>
              <a:t> чисел </a:t>
            </a:r>
            <a:r>
              <a:rPr lang="ru-RU" sz="1800" dirty="0" err="1"/>
              <a:t>від</a:t>
            </a:r>
            <a:r>
              <a:rPr lang="ru-RU" sz="1800" dirty="0"/>
              <a:t> a до b:</a:t>
            </a:r>
            <a:endParaRPr lang="uk-UA" sz="1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917086" y="4200332"/>
            <a:ext cx="5124449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solidFill>
                  <a:srgbClr val="0000CC"/>
                </a:solidFill>
              </a:rPr>
              <a:t>(define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cube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x</a:t>
            </a:r>
            <a:r>
              <a:rPr lang="en-US" sz="1800" dirty="0" smtClean="0">
                <a:solidFill>
                  <a:srgbClr val="0000CC"/>
                </a:solidFill>
              </a:rPr>
              <a:t>)</a:t>
            </a:r>
            <a:endParaRPr lang="en-US" sz="1800" dirty="0">
              <a:solidFill>
                <a:srgbClr val="0000CC"/>
              </a:solidFill>
            </a:endParaRPr>
          </a:p>
          <a:p>
            <a:pPr lvl="0"/>
            <a:r>
              <a:rPr lang="ru-RU" sz="1800" dirty="0" smtClean="0">
                <a:solidFill>
                  <a:srgbClr val="0000CC"/>
                </a:solidFill>
              </a:rPr>
              <a:t>     </a:t>
            </a:r>
            <a:r>
              <a:rPr lang="en-US" sz="1800" dirty="0" smtClean="0">
                <a:solidFill>
                  <a:srgbClr val="0000CC"/>
                </a:solidFill>
              </a:rPr>
              <a:t>( * x (* x x)</a:t>
            </a:r>
            <a:r>
              <a:rPr lang="pt-BR" sz="1800" dirty="0" smtClean="0">
                <a:solidFill>
                  <a:srgbClr val="0000CC"/>
                </a:solidFill>
              </a:rPr>
              <a:t>))</a:t>
            </a:r>
            <a:endParaRPr lang="pt-BR" sz="1800" dirty="0">
              <a:solidFill>
                <a:srgbClr val="0000CC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4815" y="4946722"/>
            <a:ext cx="3463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4</a:t>
            </a:r>
            <a:r>
              <a:rPr lang="ru-RU" sz="1800" dirty="0" smtClean="0"/>
              <a:t>. </a:t>
            </a:r>
            <a:r>
              <a:rPr lang="ru-RU" sz="1800" dirty="0" err="1" smtClean="0"/>
              <a:t>Обчислює</a:t>
            </a:r>
            <a:r>
              <a:rPr lang="ru-RU" sz="1800" dirty="0" smtClean="0"/>
              <a:t> </a:t>
            </a:r>
            <a:r>
              <a:rPr lang="ru-RU" sz="1800" dirty="0"/>
              <a:t>суму </a:t>
            </a:r>
            <a:r>
              <a:rPr lang="ru-RU" sz="1800" dirty="0" err="1"/>
              <a:t>послідовності</a:t>
            </a:r>
            <a:r>
              <a:rPr lang="ru-RU" sz="1800" dirty="0"/>
              <a:t> </a:t>
            </a:r>
            <a:r>
              <a:rPr lang="ru-RU" sz="1800" dirty="0" err="1"/>
              <a:t>термів</a:t>
            </a:r>
            <a:r>
              <a:rPr lang="ru-RU" sz="1800" dirty="0"/>
              <a:t> в </a:t>
            </a:r>
            <a:r>
              <a:rPr lang="ru-RU" sz="1800" dirty="0" err="1" smtClean="0"/>
              <a:t>ряді</a:t>
            </a:r>
            <a:r>
              <a:rPr lang="ru-RU" sz="1800" dirty="0" smtClean="0"/>
              <a:t>, </a:t>
            </a:r>
            <a:r>
              <a:rPr lang="ru-RU" sz="1800" dirty="0" err="1" smtClean="0"/>
              <a:t>який</a:t>
            </a:r>
            <a:r>
              <a:rPr lang="ru-RU" sz="1800" dirty="0" smtClean="0"/>
              <a:t> </a:t>
            </a:r>
            <a:r>
              <a:rPr lang="ru-RU" sz="1800" dirty="0" smtClean="0"/>
              <a:t>сходиться </a:t>
            </a:r>
            <a:r>
              <a:rPr lang="ru-RU" sz="1800" dirty="0" smtClean="0"/>
              <a:t>до </a:t>
            </a:r>
            <a:r>
              <a:rPr lang="el-GR" sz="1800" dirty="0" smtClean="0"/>
              <a:t>π</a:t>
            </a:r>
            <a:r>
              <a:rPr lang="en-US" sz="1800" dirty="0" smtClean="0"/>
              <a:t>/8: </a:t>
            </a:r>
            <a:r>
              <a:rPr lang="en-US" sz="1800" dirty="0"/>
              <a:t>1/(1*3)+1/(5*7)+1/(9*11</a:t>
            </a:r>
            <a:r>
              <a:rPr lang="en-US" sz="1800" dirty="0" smtClean="0"/>
              <a:t>)+….</a:t>
            </a:r>
            <a:endParaRPr lang="uk-UA" sz="1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03090" y="4999135"/>
            <a:ext cx="5021165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(pi-sum a b)</a:t>
            </a:r>
          </a:p>
          <a:p>
            <a:r>
              <a:rPr lang="en-US" sz="1800" dirty="0" smtClean="0">
                <a:solidFill>
                  <a:srgbClr val="0000CC"/>
                </a:solidFill>
              </a:rPr>
              <a:t>     (</a:t>
            </a:r>
            <a:r>
              <a:rPr lang="en-US" sz="1800" dirty="0">
                <a:solidFill>
                  <a:srgbClr val="0000CC"/>
                </a:solidFill>
              </a:rPr>
              <a:t>if (&gt; a b)</a:t>
            </a:r>
          </a:p>
          <a:p>
            <a:r>
              <a:rPr lang="en-US" sz="1800" dirty="0" smtClean="0">
                <a:solidFill>
                  <a:srgbClr val="0000CC"/>
                </a:solidFill>
              </a:rPr>
              <a:t>       </a:t>
            </a:r>
            <a:r>
              <a:rPr lang="uk-UA" sz="1800" dirty="0" smtClean="0">
                <a:solidFill>
                  <a:srgbClr val="0000CC"/>
                </a:solidFill>
              </a:rPr>
              <a:t>0</a:t>
            </a:r>
            <a:endParaRPr lang="uk-UA" sz="1800" dirty="0">
              <a:solidFill>
                <a:srgbClr val="0000CC"/>
              </a:solidFill>
            </a:endParaRPr>
          </a:p>
          <a:p>
            <a:r>
              <a:rPr lang="pt-BR" sz="1800" dirty="0" smtClean="0">
                <a:solidFill>
                  <a:srgbClr val="0000CC"/>
                </a:solidFill>
              </a:rPr>
              <a:t>       (+ </a:t>
            </a:r>
            <a:r>
              <a:rPr lang="pt-BR" sz="1800" dirty="0">
                <a:solidFill>
                  <a:srgbClr val="0000CC"/>
                </a:solidFill>
              </a:rPr>
              <a:t>(/ 1.0 (* a (+ a 2))) (pi-sum (+ a 4) b))))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6012160" y="4014251"/>
            <a:ext cx="288032" cy="186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551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9207" y="941335"/>
            <a:ext cx="50088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 smtClean="0"/>
              <a:t>За </a:t>
            </a:r>
            <a:r>
              <a:rPr lang="uk-UA" sz="1800" dirty="0"/>
              <a:t>цими процедурами </a:t>
            </a:r>
            <a:r>
              <a:rPr lang="uk-UA" sz="1800" dirty="0" smtClean="0"/>
              <a:t>стоїть </a:t>
            </a:r>
            <a:r>
              <a:rPr lang="uk-UA" sz="1800" dirty="0"/>
              <a:t>одна загальна </a:t>
            </a:r>
            <a:r>
              <a:rPr lang="uk-UA" sz="1800" dirty="0" smtClean="0"/>
              <a:t>схема: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uk-UA" sz="1800" dirty="0" smtClean="0"/>
              <a:t>одна функція </a:t>
            </a:r>
            <a:r>
              <a:rPr lang="uk-UA" sz="1800" dirty="0"/>
              <a:t>обчислює терм, що підлягає додаванню</a:t>
            </a:r>
            <a:r>
              <a:rPr lang="uk-UA" sz="1800" dirty="0" smtClean="0"/>
              <a:t>,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uk-UA" sz="1800" dirty="0" smtClean="0"/>
              <a:t>інша функція </a:t>
            </a:r>
            <a:r>
              <a:rPr lang="uk-UA" sz="1800" dirty="0"/>
              <a:t>обчислює </a:t>
            </a:r>
            <a:r>
              <a:rPr lang="uk-UA" sz="1800" dirty="0" smtClean="0"/>
              <a:t>наступне значення </a:t>
            </a:r>
            <a:r>
              <a:rPr lang="en-US" sz="1800" dirty="0"/>
              <a:t>a. </a:t>
            </a:r>
            <a:endParaRPr lang="uk-UA" sz="1800" dirty="0" smtClean="0"/>
          </a:p>
          <a:p>
            <a:r>
              <a:rPr lang="uk-UA" sz="1800" dirty="0" smtClean="0"/>
              <a:t>Всі </a:t>
            </a:r>
            <a:r>
              <a:rPr lang="uk-UA" sz="1800" dirty="0"/>
              <a:t>ці процедури можна </a:t>
            </a:r>
            <a:r>
              <a:rPr lang="uk-UA" sz="1800" dirty="0" smtClean="0"/>
              <a:t>породити, застосувавши шаблон:</a:t>
            </a:r>
            <a:endParaRPr lang="uk-UA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932041" y="1172168"/>
            <a:ext cx="421196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</a:t>
            </a:r>
            <a:r>
              <a:rPr lang="en-US" sz="2000" dirty="0" smtClean="0">
                <a:solidFill>
                  <a:srgbClr val="0000CC"/>
                </a:solidFill>
              </a:rPr>
              <a:t>(&lt;</a:t>
            </a:r>
            <a:r>
              <a:rPr lang="uk-UA" sz="2000" i="1" dirty="0" err="1" smtClean="0">
                <a:solidFill>
                  <a:srgbClr val="0000CC"/>
                </a:solidFill>
              </a:rPr>
              <a:t>имя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a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(&gt; a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0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(+ (&lt;</a:t>
            </a:r>
            <a:r>
              <a:rPr lang="uk-UA" sz="2000" i="1" dirty="0" smtClean="0">
                <a:solidFill>
                  <a:srgbClr val="0000CC"/>
                </a:solidFill>
              </a:rPr>
              <a:t>терм</a:t>
            </a:r>
            <a:r>
              <a:rPr lang="en-US" sz="2000" dirty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a)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uk-UA" sz="2000" i="1" dirty="0" err="1" smtClean="0">
                <a:solidFill>
                  <a:srgbClr val="0000CC"/>
                </a:solidFill>
              </a:rPr>
              <a:t>имя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(&lt; </a:t>
            </a:r>
            <a:r>
              <a:rPr lang="ru-RU" sz="2000" dirty="0" err="1" smtClean="0">
                <a:solidFill>
                  <a:srgbClr val="0000CC"/>
                </a:solidFill>
              </a:rPr>
              <a:t>наступний</a:t>
            </a:r>
            <a:r>
              <a:rPr lang="en-US" sz="2000" dirty="0" smtClean="0">
                <a:solidFill>
                  <a:srgbClr val="0000CC"/>
                </a:solidFill>
              </a:rPr>
              <a:t>&gt; </a:t>
            </a:r>
            <a:r>
              <a:rPr lang="en-US" sz="2000" dirty="0">
                <a:solidFill>
                  <a:srgbClr val="0000CC"/>
                </a:solidFill>
              </a:rPr>
              <a:t>a) b))))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3943" y="338478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/>
              <a:t>В </a:t>
            </a:r>
            <a:r>
              <a:rPr lang="ru-RU" sz="1800" dirty="0" err="1" smtClean="0"/>
              <a:t>наведеному</a:t>
            </a:r>
            <a:r>
              <a:rPr lang="ru-RU" sz="1800" dirty="0" smtClean="0"/>
              <a:t> </a:t>
            </a:r>
            <a:r>
              <a:rPr lang="ru-RU" sz="1800" dirty="0" err="1" smtClean="0"/>
              <a:t>шаблоні</a:t>
            </a:r>
            <a:r>
              <a:rPr lang="ru-RU" sz="1800" dirty="0" smtClean="0"/>
              <a:t> </a:t>
            </a:r>
            <a:r>
              <a:rPr lang="ru-RU" sz="1800" dirty="0" err="1" smtClean="0"/>
              <a:t>можна</a:t>
            </a:r>
            <a:r>
              <a:rPr lang="ru-RU" sz="1800" dirty="0" smtClean="0"/>
              <a:t> </a:t>
            </a:r>
            <a:r>
              <a:rPr lang="ru-RU" sz="1800" dirty="0" err="1" smtClean="0"/>
              <a:t>перетворити</a:t>
            </a:r>
            <a:r>
              <a:rPr lang="ru-RU" sz="1800" dirty="0" smtClean="0"/>
              <a:t> </a:t>
            </a:r>
            <a:r>
              <a:rPr lang="ru-RU" sz="1800" dirty="0" err="1" smtClean="0"/>
              <a:t>семантичні</a:t>
            </a:r>
            <a:r>
              <a:rPr lang="ru-RU" sz="1800" dirty="0" smtClean="0"/>
              <a:t> </a:t>
            </a:r>
            <a:r>
              <a:rPr lang="ru-RU" sz="1800" dirty="0" err="1" smtClean="0"/>
              <a:t>означення</a:t>
            </a:r>
            <a:r>
              <a:rPr lang="ru-RU" sz="1800" dirty="0" smtClean="0"/>
              <a:t>  у </a:t>
            </a:r>
            <a:r>
              <a:rPr lang="ru-RU" sz="1800" dirty="0" err="1" smtClean="0"/>
              <a:t>формальні</a:t>
            </a:r>
            <a:r>
              <a:rPr lang="ru-RU" sz="1800" dirty="0" smtClean="0"/>
              <a:t> </a:t>
            </a:r>
            <a:r>
              <a:rPr lang="ru-RU" sz="1800" dirty="0" err="1"/>
              <a:t>параметри</a:t>
            </a:r>
            <a:r>
              <a:rPr lang="ru-RU" sz="1800" dirty="0"/>
              <a:t>:</a:t>
            </a:r>
            <a:endParaRPr lang="uk-UA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6870" y="4287726"/>
            <a:ext cx="4343122" cy="1631216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(sum term a next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(&gt; a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0</a:t>
            </a:r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(term a)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sum term (next a) next b))))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32041" y="4509120"/>
            <a:ext cx="4211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sum</a:t>
            </a:r>
            <a:r>
              <a:rPr lang="en-US" sz="1800" dirty="0"/>
              <a:t> </a:t>
            </a:r>
            <a:r>
              <a:rPr lang="uk-UA" sz="1800" dirty="0"/>
              <a:t>приймає в якості аргументів </a:t>
            </a:r>
            <a:r>
              <a:rPr lang="uk-UA" sz="1800" dirty="0" smtClean="0"/>
              <a:t>нижню,  </a:t>
            </a:r>
            <a:r>
              <a:rPr lang="uk-UA" sz="1800" dirty="0"/>
              <a:t>верхню межі </a:t>
            </a:r>
            <a:r>
              <a:rPr lang="en-US" sz="1800" dirty="0">
                <a:solidFill>
                  <a:srgbClr val="0000CC"/>
                </a:solidFill>
              </a:rPr>
              <a:t>a </a:t>
            </a:r>
            <a:r>
              <a:rPr lang="uk-UA" sz="1800" dirty="0" smtClean="0"/>
              <a:t>і </a:t>
            </a:r>
            <a:r>
              <a:rPr lang="en-US" sz="1800" dirty="0" smtClean="0">
                <a:solidFill>
                  <a:srgbClr val="0000CC"/>
                </a:solidFill>
              </a:rPr>
              <a:t>b</a:t>
            </a:r>
            <a:r>
              <a:rPr lang="uk-UA" sz="1800" dirty="0" smtClean="0"/>
              <a:t> </a:t>
            </a:r>
            <a:r>
              <a:rPr lang="uk-UA" sz="1800" dirty="0"/>
              <a:t>і процедури </a:t>
            </a:r>
            <a:r>
              <a:rPr lang="en-US" sz="1800" dirty="0">
                <a:solidFill>
                  <a:srgbClr val="0000CC"/>
                </a:solidFill>
              </a:rPr>
              <a:t>term</a:t>
            </a:r>
            <a:r>
              <a:rPr lang="en-US" sz="1800" dirty="0"/>
              <a:t> </a:t>
            </a:r>
            <a:r>
              <a:rPr lang="uk-UA" sz="1800" dirty="0"/>
              <a:t>і </a:t>
            </a:r>
            <a:r>
              <a:rPr lang="en-US" sz="1800" dirty="0">
                <a:solidFill>
                  <a:srgbClr val="0000CC"/>
                </a:solidFill>
              </a:rPr>
              <a:t>next</a:t>
            </a:r>
            <a:r>
              <a:rPr lang="en-US" sz="1800" dirty="0"/>
              <a:t>. </a:t>
            </a:r>
            <a:endParaRPr lang="uk-UA" sz="1800" dirty="0" smtClean="0"/>
          </a:p>
          <a:p>
            <a:r>
              <a:rPr lang="en-US" sz="1800" dirty="0">
                <a:solidFill>
                  <a:srgbClr val="0000CC"/>
                </a:solidFill>
              </a:rPr>
              <a:t>sum</a:t>
            </a:r>
            <a:r>
              <a:rPr lang="en-US" sz="1800" dirty="0"/>
              <a:t> </a:t>
            </a:r>
            <a:r>
              <a:rPr lang="uk-UA" sz="1800" dirty="0" smtClean="0"/>
              <a:t>можна </a:t>
            </a:r>
            <a:r>
              <a:rPr lang="uk-UA" sz="1800" dirty="0"/>
              <a:t>використовувати так, як </a:t>
            </a:r>
            <a:r>
              <a:rPr lang="uk-UA" sz="1800" dirty="0" smtClean="0"/>
              <a:t>будь-яку </a:t>
            </a:r>
            <a:r>
              <a:rPr lang="uk-UA" sz="1800" dirty="0"/>
              <a:t>іншу процедуру.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Процедури як аргументи</a:t>
            </a:r>
            <a:endParaRPr lang="uk-U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9803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7" name="WordArt 6"/>
          <p:cNvSpPr>
            <a:spLocks noChangeArrowheads="1" noChangeShapeType="1" noTextEdit="1"/>
          </p:cNvSpPr>
          <p:nvPr/>
        </p:nvSpPr>
        <p:spPr bwMode="auto">
          <a:xfrm>
            <a:off x="251520" y="1556792"/>
            <a:ext cx="8712968" cy="216024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3600" b="1" kern="10" dirty="0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Вирази, стандартні процедури </a:t>
            </a:r>
          </a:p>
          <a:p>
            <a:pPr algn="ctr"/>
            <a:r>
              <a:rPr lang="uk-UA" sz="3600" b="1" kern="10" dirty="0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та процедури вищого порядку </a:t>
            </a:r>
          </a:p>
          <a:p>
            <a:pPr algn="ctr"/>
            <a:r>
              <a:rPr lang="uk-UA" sz="3600" b="1" kern="10" dirty="0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в </a:t>
            </a:r>
            <a:r>
              <a:rPr lang="en-US" sz="3600" b="1" kern="10" dirty="0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SCHEME</a:t>
            </a:r>
            <a:r>
              <a:rPr lang="uk-UA" sz="3600" b="1" kern="10" dirty="0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/</a:t>
            </a:r>
            <a:r>
              <a:rPr lang="en-US" sz="3600" b="1" kern="10" dirty="0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Lisp/…</a:t>
            </a:r>
            <a:r>
              <a:rPr lang="ru-RU" sz="3600" b="1" kern="10" dirty="0" smtClean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endParaRPr lang="ru-RU" sz="3600" b="1" kern="10" dirty="0">
              <a:solidFill>
                <a:srgbClr val="000099"/>
              </a:solidFill>
              <a:effectLst>
                <a:outerShdw dist="45791" dir="2021404" algn="ctr" rotWithShape="0">
                  <a:srgbClr val="FFFF00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635375" y="0"/>
            <a:ext cx="1836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4000" b="1" dirty="0" smtClean="0">
                <a:solidFill>
                  <a:schemeClr val="bg1"/>
                </a:solidFill>
              </a:rPr>
              <a:t>Тема </a:t>
            </a:r>
            <a:r>
              <a:rPr lang="uk-UA" sz="4000" b="1" dirty="0" smtClean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52" y="4581128"/>
            <a:ext cx="1445236" cy="144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907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8067" y="2577342"/>
            <a:ext cx="4543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 smtClean="0"/>
              <a:t>Процедура </a:t>
            </a:r>
            <a:r>
              <a:rPr lang="en-US" sz="1800" dirty="0" smtClean="0">
                <a:solidFill>
                  <a:srgbClr val="0000CC"/>
                </a:solidFill>
              </a:rPr>
              <a:t>sum</a:t>
            </a:r>
            <a:r>
              <a:rPr lang="en-US" sz="1800" dirty="0" smtClean="0"/>
              <a:t> </a:t>
            </a:r>
            <a:r>
              <a:rPr lang="uk-UA" sz="1800" dirty="0" smtClean="0"/>
              <a:t>підсумовує два числа,</a:t>
            </a:r>
          </a:p>
          <a:p>
            <a:r>
              <a:rPr lang="uk-UA" sz="1800" dirty="0" smtClean="0"/>
              <a:t>приймає </a:t>
            </a:r>
            <a:r>
              <a:rPr lang="uk-UA" sz="1800" dirty="0"/>
              <a:t>в якості аргументів нижню,  верхню межі </a:t>
            </a:r>
            <a:r>
              <a:rPr lang="en-US" sz="1800" dirty="0">
                <a:solidFill>
                  <a:srgbClr val="0000CC"/>
                </a:solidFill>
              </a:rPr>
              <a:t>a </a:t>
            </a:r>
            <a:r>
              <a:rPr lang="uk-UA" sz="1800" dirty="0"/>
              <a:t>і </a:t>
            </a:r>
            <a:r>
              <a:rPr lang="en-US" sz="1800" dirty="0">
                <a:solidFill>
                  <a:srgbClr val="0000CC"/>
                </a:solidFill>
              </a:rPr>
              <a:t>b</a:t>
            </a:r>
            <a:r>
              <a:rPr lang="uk-UA" sz="1800" dirty="0"/>
              <a:t> і процедури </a:t>
            </a:r>
            <a:r>
              <a:rPr lang="en-US" sz="1800" dirty="0">
                <a:solidFill>
                  <a:srgbClr val="0000CC"/>
                </a:solidFill>
              </a:rPr>
              <a:t>term</a:t>
            </a:r>
            <a:r>
              <a:rPr lang="en-US" sz="1800" dirty="0"/>
              <a:t> </a:t>
            </a:r>
            <a:r>
              <a:rPr lang="uk-UA" sz="1800" dirty="0"/>
              <a:t>і </a:t>
            </a:r>
            <a:r>
              <a:rPr lang="en-US" sz="1800" dirty="0">
                <a:solidFill>
                  <a:srgbClr val="0000CC"/>
                </a:solidFill>
              </a:rPr>
              <a:t>next</a:t>
            </a:r>
            <a:r>
              <a:rPr lang="en-US" sz="1800" dirty="0"/>
              <a:t>. </a:t>
            </a:r>
            <a:endParaRPr lang="uk-UA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52120" y="4259956"/>
            <a:ext cx="333375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define (sum-cubes a b)</a:t>
            </a:r>
          </a:p>
          <a:p>
            <a:pPr lvl="0"/>
            <a:r>
              <a:rPr lang="uk-UA" sz="1800" dirty="0" smtClean="0">
                <a:solidFill>
                  <a:srgbClr val="0000CC"/>
                </a:solidFill>
              </a:rPr>
              <a:t>        </a:t>
            </a:r>
            <a:r>
              <a:rPr lang="pt-BR" sz="1800" dirty="0" smtClean="0">
                <a:solidFill>
                  <a:srgbClr val="0000CC"/>
                </a:solidFill>
              </a:rPr>
              <a:t>(</a:t>
            </a:r>
            <a:r>
              <a:rPr lang="pt-BR" sz="1800" dirty="0">
                <a:solidFill>
                  <a:srgbClr val="0000CC"/>
                </a:solidFill>
              </a:rPr>
              <a:t>sum cube a inc b))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6544" y="4922861"/>
            <a:ext cx="46650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/>
              <a:t>Скориставшись цим визначенням, </a:t>
            </a:r>
            <a:r>
              <a:rPr lang="uk-UA" sz="1800" dirty="0" smtClean="0"/>
              <a:t>можна </a:t>
            </a:r>
            <a:r>
              <a:rPr lang="uk-UA" sz="1800" dirty="0"/>
              <a:t>обчислити суму кубів чисел від 1 </a:t>
            </a:r>
            <a:r>
              <a:rPr lang="uk-UA" sz="1800" dirty="0" smtClean="0"/>
              <a:t>до </a:t>
            </a:r>
            <a:r>
              <a:rPr lang="uk-UA" sz="1800" dirty="0" smtClean="0"/>
              <a:t>10</a:t>
            </a:r>
            <a:r>
              <a:rPr lang="en-US" sz="1800" dirty="0" smtClean="0"/>
              <a:t> (</a:t>
            </a:r>
            <a:r>
              <a:rPr lang="uk-UA" sz="1800" dirty="0" smtClean="0">
                <a:solidFill>
                  <a:srgbClr val="FF0000"/>
                </a:solidFill>
              </a:rPr>
              <a:t>виклик процедури</a:t>
            </a:r>
            <a:r>
              <a:rPr lang="en-US" sz="1800" dirty="0" smtClean="0"/>
              <a:t>)</a:t>
            </a:r>
            <a:r>
              <a:rPr lang="uk-UA" sz="1800" dirty="0" smtClean="0"/>
              <a:t>:</a:t>
            </a:r>
            <a:endParaRPr lang="uk-UA" sz="1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84313" y="5006113"/>
            <a:ext cx="333375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uk-UA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sum-cubes </a:t>
            </a:r>
            <a:r>
              <a:rPr lang="en-US" sz="1800" dirty="0">
                <a:solidFill>
                  <a:srgbClr val="FF0000"/>
                </a:solidFill>
              </a:rPr>
              <a:t>1 10)</a:t>
            </a:r>
          </a:p>
          <a:p>
            <a:pPr lvl="0"/>
            <a:r>
              <a:rPr lang="en-US" sz="1800" dirty="0" smtClean="0">
                <a:solidFill>
                  <a:srgbClr val="FF0000"/>
                </a:solidFill>
              </a:rPr>
              <a:t>3025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0500" y="6906940"/>
            <a:ext cx="4838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1800" dirty="0">
                <a:solidFill>
                  <a:prstClr val="black"/>
                </a:solidFill>
              </a:rPr>
              <a:t>За допомогою процедури ідентичності (яка </a:t>
            </a:r>
            <a:r>
              <a:rPr lang="uk-UA" sz="1800" dirty="0" smtClean="0">
                <a:solidFill>
                  <a:prstClr val="black"/>
                </a:solidFill>
              </a:rPr>
              <a:t>повертає </a:t>
            </a:r>
            <a:r>
              <a:rPr lang="uk-UA" sz="1800" dirty="0">
                <a:solidFill>
                  <a:prstClr val="black"/>
                </a:solidFill>
              </a:rPr>
              <a:t>свій аргумент) для</a:t>
            </a:r>
          </a:p>
          <a:p>
            <a:pPr lvl="0"/>
            <a:r>
              <a:rPr lang="uk-UA" sz="1800" dirty="0">
                <a:solidFill>
                  <a:prstClr val="black"/>
                </a:solidFill>
              </a:rPr>
              <a:t>обчислення </a:t>
            </a:r>
            <a:r>
              <a:rPr lang="uk-UA" sz="1800" dirty="0" smtClean="0">
                <a:solidFill>
                  <a:prstClr val="black"/>
                </a:solidFill>
              </a:rPr>
              <a:t>терму,  </a:t>
            </a:r>
            <a:r>
              <a:rPr lang="uk-UA" sz="1800" dirty="0" err="1" smtClean="0">
                <a:solidFill>
                  <a:prstClr val="black"/>
                </a:solidFill>
              </a:rPr>
              <a:t>мож</a:t>
            </a:r>
            <a:r>
              <a:rPr lang="ru-RU" sz="1800" dirty="0">
                <a:solidFill>
                  <a:prstClr val="black"/>
                </a:solidFill>
              </a:rPr>
              <a:t>на</a:t>
            </a:r>
            <a:r>
              <a:rPr lang="uk-UA" sz="1800" dirty="0">
                <a:solidFill>
                  <a:prstClr val="black"/>
                </a:solidFill>
              </a:rPr>
              <a:t> визначити </a:t>
            </a:r>
            <a:endParaRPr lang="uk-UA" sz="1800" dirty="0" smtClean="0">
              <a:solidFill>
                <a:prstClr val="black"/>
              </a:solidFill>
            </a:endParaRPr>
          </a:p>
          <a:p>
            <a:pPr lvl="0"/>
            <a:r>
              <a:rPr lang="en-US" sz="1800" dirty="0" smtClean="0">
                <a:solidFill>
                  <a:srgbClr val="0000CC"/>
                </a:solidFill>
              </a:rPr>
              <a:t>sum-integers </a:t>
            </a:r>
            <a:r>
              <a:rPr lang="uk-UA" sz="1800" dirty="0">
                <a:solidFill>
                  <a:prstClr val="black"/>
                </a:solidFill>
              </a:rPr>
              <a:t>через </a:t>
            </a:r>
            <a:r>
              <a:rPr lang="en-US" sz="1800" dirty="0">
                <a:solidFill>
                  <a:srgbClr val="0000CC"/>
                </a:solidFill>
              </a:rPr>
              <a:t>sum</a:t>
            </a:r>
            <a:r>
              <a:rPr lang="en-US" sz="18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Процедури як аргументи</a:t>
            </a:r>
            <a:endParaRPr lang="uk-UA" sz="3200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652120" y="1040614"/>
            <a:ext cx="3198136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pt-BR" sz="1800" dirty="0">
                <a:solidFill>
                  <a:srgbClr val="0000CC"/>
                </a:solidFill>
              </a:rPr>
              <a:t>(define (inc n) </a:t>
            </a:r>
            <a:endParaRPr lang="uk-UA" sz="1800" dirty="0">
              <a:solidFill>
                <a:srgbClr val="0000CC"/>
              </a:solidFill>
            </a:endParaRPr>
          </a:p>
          <a:p>
            <a:pPr lvl="0"/>
            <a:r>
              <a:rPr lang="uk-UA" sz="1800" dirty="0">
                <a:solidFill>
                  <a:srgbClr val="0000CC"/>
                </a:solidFill>
              </a:rPr>
              <a:t>     </a:t>
            </a:r>
            <a:r>
              <a:rPr lang="pt-BR" sz="1800" dirty="0">
                <a:solidFill>
                  <a:srgbClr val="0000CC"/>
                </a:solidFill>
              </a:rPr>
              <a:t>(+ n 1))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652120" y="1790595"/>
            <a:ext cx="3198136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(cube x)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   ( * x (* x x)))</a:t>
            </a:r>
            <a:endParaRPr lang="en-US" sz="1800" dirty="0">
              <a:solidFill>
                <a:srgbClr val="0000CC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657096" y="2553718"/>
            <a:ext cx="3396234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(sum term a next b)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(if (&gt; a b)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  0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(+ (term a)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(sum term (next a) next b))))</a:t>
            </a:r>
            <a:endParaRPr lang="en-US" sz="1800" dirty="0">
              <a:solidFill>
                <a:srgbClr val="0000CC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53164" y="108342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dirty="0" smtClean="0"/>
              <a:t>Процедура</a:t>
            </a:r>
            <a:r>
              <a:rPr lang="en-US" sz="1800" dirty="0" smtClean="0"/>
              <a:t> </a:t>
            </a:r>
            <a:r>
              <a:rPr lang="pt-BR" sz="1800" dirty="0" smtClean="0">
                <a:solidFill>
                  <a:srgbClr val="0000CC"/>
                </a:solidFill>
              </a:rPr>
              <a:t>inc</a:t>
            </a:r>
            <a:r>
              <a:rPr lang="uk-UA" sz="1800" dirty="0" smtClean="0"/>
              <a:t> </a:t>
            </a:r>
            <a:r>
              <a:rPr lang="uk-UA" sz="1800" dirty="0"/>
              <a:t>збільшує </a:t>
            </a:r>
            <a:r>
              <a:rPr lang="ru-RU" sz="1800" dirty="0"/>
              <a:t> аргумент на </a:t>
            </a:r>
            <a:r>
              <a:rPr lang="ru-RU" sz="1800" dirty="0" smtClean="0"/>
              <a:t>1</a:t>
            </a:r>
            <a:endParaRPr lang="ru-RU" sz="18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8067" y="1929094"/>
            <a:ext cx="4543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 smtClean="0"/>
              <a:t>Процедура </a:t>
            </a:r>
            <a:r>
              <a:rPr lang="en-US" sz="1800" dirty="0" smtClean="0">
                <a:solidFill>
                  <a:srgbClr val="0000CC"/>
                </a:solidFill>
              </a:rPr>
              <a:t>cube </a:t>
            </a:r>
            <a:r>
              <a:rPr lang="uk-UA" sz="1800" dirty="0" smtClean="0"/>
              <a:t>обчислює куб числа</a:t>
            </a:r>
            <a:endParaRPr lang="en-US" sz="1800" dirty="0" smtClean="0">
              <a:solidFill>
                <a:srgbClr val="0000CC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38137" y="4031046"/>
            <a:ext cx="454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 smtClean="0"/>
              <a:t>За допомогою </a:t>
            </a:r>
            <a:r>
              <a:rPr lang="en-US" sz="1800" dirty="0">
                <a:solidFill>
                  <a:srgbClr val="0000CC"/>
                </a:solidFill>
              </a:rPr>
              <a:t>sum</a:t>
            </a:r>
            <a:r>
              <a:rPr lang="en-US" sz="1800" dirty="0"/>
              <a:t> </a:t>
            </a:r>
            <a:r>
              <a:rPr lang="ru-RU" sz="1800" dirty="0" err="1" smtClean="0"/>
              <a:t>можна</a:t>
            </a:r>
            <a:r>
              <a:rPr lang="ru-RU" sz="1800" dirty="0" smtClean="0"/>
              <a:t> </a:t>
            </a:r>
            <a:r>
              <a:rPr lang="ru-RU" sz="1800" dirty="0" err="1" smtClean="0"/>
              <a:t>визначити</a:t>
            </a:r>
            <a:r>
              <a:rPr lang="ru-RU" sz="1800" dirty="0" smtClean="0"/>
              <a:t> </a:t>
            </a:r>
            <a:r>
              <a:rPr lang="ru-RU" sz="1800" dirty="0" err="1" smtClean="0">
                <a:solidFill>
                  <a:srgbClr val="0000CC"/>
                </a:solidFill>
              </a:rPr>
              <a:t>sum-cubes</a:t>
            </a:r>
            <a:endParaRPr lang="ru-RU" sz="1800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6819140" y="1955323"/>
            <a:ext cx="209516" cy="27220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7028656" y="1497087"/>
            <a:ext cx="743012" cy="3086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6511096" y="2769845"/>
            <a:ext cx="98528" cy="19075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7491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01720" y="3011408"/>
            <a:ext cx="4543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 smtClean="0"/>
              <a:t>Процедура </a:t>
            </a:r>
            <a:r>
              <a:rPr lang="en-US" sz="1800" dirty="0" smtClean="0">
                <a:solidFill>
                  <a:srgbClr val="0000CC"/>
                </a:solidFill>
              </a:rPr>
              <a:t>sum</a:t>
            </a:r>
            <a:r>
              <a:rPr lang="en-US" sz="1800" dirty="0" smtClean="0"/>
              <a:t> </a:t>
            </a:r>
            <a:r>
              <a:rPr lang="uk-UA" sz="1800" dirty="0" smtClean="0"/>
              <a:t>підсумовує числа,</a:t>
            </a:r>
          </a:p>
          <a:p>
            <a:r>
              <a:rPr lang="uk-UA" sz="1800" dirty="0" smtClean="0"/>
              <a:t>приймає </a:t>
            </a:r>
            <a:r>
              <a:rPr lang="uk-UA" sz="1800" dirty="0"/>
              <a:t>в якості аргументів нижню,  верхню межі </a:t>
            </a:r>
            <a:r>
              <a:rPr lang="en-US" sz="1800" dirty="0">
                <a:solidFill>
                  <a:srgbClr val="0000CC"/>
                </a:solidFill>
              </a:rPr>
              <a:t>a </a:t>
            </a:r>
            <a:r>
              <a:rPr lang="uk-UA" sz="1800" dirty="0"/>
              <a:t>і </a:t>
            </a:r>
            <a:r>
              <a:rPr lang="en-US" sz="1800" dirty="0">
                <a:solidFill>
                  <a:srgbClr val="0000CC"/>
                </a:solidFill>
              </a:rPr>
              <a:t>b</a:t>
            </a:r>
            <a:r>
              <a:rPr lang="uk-UA" sz="1800" dirty="0"/>
              <a:t> і процедури </a:t>
            </a:r>
            <a:r>
              <a:rPr lang="en-US" sz="1800" dirty="0">
                <a:solidFill>
                  <a:srgbClr val="0000CC"/>
                </a:solidFill>
              </a:rPr>
              <a:t>term</a:t>
            </a:r>
            <a:r>
              <a:rPr lang="en-US" sz="1800" dirty="0"/>
              <a:t> </a:t>
            </a:r>
            <a:r>
              <a:rPr lang="uk-UA" sz="1800" dirty="0"/>
              <a:t>і </a:t>
            </a:r>
            <a:r>
              <a:rPr lang="en-US" sz="1800" dirty="0">
                <a:solidFill>
                  <a:srgbClr val="0000CC"/>
                </a:solidFill>
              </a:rPr>
              <a:t>next</a:t>
            </a:r>
            <a:r>
              <a:rPr lang="en-US" sz="1800" dirty="0"/>
              <a:t>. </a:t>
            </a:r>
            <a:endParaRPr lang="uk-UA" sz="1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2328" y="5634401"/>
            <a:ext cx="4629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1800" dirty="0">
                <a:solidFill>
                  <a:prstClr val="black"/>
                </a:solidFill>
              </a:rPr>
              <a:t>Тепер можна скласти цілі числа від 1 до </a:t>
            </a:r>
            <a:r>
              <a:rPr lang="uk-UA" sz="1800" dirty="0" smtClean="0">
                <a:solidFill>
                  <a:prstClr val="black"/>
                </a:solidFill>
              </a:rPr>
              <a:t>10 </a:t>
            </a:r>
            <a:r>
              <a:rPr lang="en-US" sz="1800" dirty="0"/>
              <a:t>(</a:t>
            </a:r>
            <a:r>
              <a:rPr lang="uk-UA" sz="1800" dirty="0">
                <a:solidFill>
                  <a:srgbClr val="FF0000"/>
                </a:solidFill>
              </a:rPr>
              <a:t>виклик процедури</a:t>
            </a:r>
            <a:r>
              <a:rPr lang="en-US" sz="1800" dirty="0"/>
              <a:t>) </a:t>
            </a:r>
            <a:r>
              <a:rPr lang="uk-UA" sz="1800" dirty="0" smtClean="0">
                <a:solidFill>
                  <a:prstClr val="black"/>
                </a:solidFill>
              </a:rPr>
              <a:t>:</a:t>
            </a:r>
            <a:endParaRPr lang="uk-UA" sz="1800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0500" y="6906940"/>
            <a:ext cx="4838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1800" dirty="0">
                <a:solidFill>
                  <a:prstClr val="black"/>
                </a:solidFill>
              </a:rPr>
              <a:t>За допомогою процедури ідентичності (яка </a:t>
            </a:r>
            <a:r>
              <a:rPr lang="uk-UA" sz="1800" dirty="0" smtClean="0">
                <a:solidFill>
                  <a:prstClr val="black"/>
                </a:solidFill>
              </a:rPr>
              <a:t>повертає </a:t>
            </a:r>
            <a:r>
              <a:rPr lang="uk-UA" sz="1800" dirty="0">
                <a:solidFill>
                  <a:prstClr val="black"/>
                </a:solidFill>
              </a:rPr>
              <a:t>свій аргумент) для</a:t>
            </a:r>
          </a:p>
          <a:p>
            <a:pPr lvl="0"/>
            <a:r>
              <a:rPr lang="uk-UA" sz="1800" dirty="0">
                <a:solidFill>
                  <a:prstClr val="black"/>
                </a:solidFill>
              </a:rPr>
              <a:t>обчислення </a:t>
            </a:r>
            <a:r>
              <a:rPr lang="uk-UA" sz="1800" dirty="0" smtClean="0">
                <a:solidFill>
                  <a:prstClr val="black"/>
                </a:solidFill>
              </a:rPr>
              <a:t>терму,  </a:t>
            </a:r>
            <a:r>
              <a:rPr lang="uk-UA" sz="1800" dirty="0" err="1" smtClean="0">
                <a:solidFill>
                  <a:prstClr val="black"/>
                </a:solidFill>
              </a:rPr>
              <a:t>мож</a:t>
            </a:r>
            <a:r>
              <a:rPr lang="ru-RU" sz="1800" dirty="0">
                <a:solidFill>
                  <a:prstClr val="black"/>
                </a:solidFill>
              </a:rPr>
              <a:t>на</a:t>
            </a:r>
            <a:r>
              <a:rPr lang="uk-UA" sz="1800" dirty="0">
                <a:solidFill>
                  <a:prstClr val="black"/>
                </a:solidFill>
              </a:rPr>
              <a:t> визначити </a:t>
            </a:r>
            <a:endParaRPr lang="uk-UA" sz="1800" dirty="0" smtClean="0">
              <a:solidFill>
                <a:prstClr val="black"/>
              </a:solidFill>
            </a:endParaRPr>
          </a:p>
          <a:p>
            <a:pPr lvl="0"/>
            <a:r>
              <a:rPr lang="en-US" sz="1800" dirty="0" smtClean="0">
                <a:solidFill>
                  <a:srgbClr val="0000CC"/>
                </a:solidFill>
              </a:rPr>
              <a:t>sum-integers </a:t>
            </a:r>
            <a:r>
              <a:rPr lang="uk-UA" sz="1800" dirty="0">
                <a:solidFill>
                  <a:prstClr val="black"/>
                </a:solidFill>
              </a:rPr>
              <a:t>через </a:t>
            </a:r>
            <a:r>
              <a:rPr lang="en-US" sz="1800" dirty="0">
                <a:solidFill>
                  <a:srgbClr val="0000CC"/>
                </a:solidFill>
              </a:rPr>
              <a:t>sum</a:t>
            </a:r>
            <a:r>
              <a:rPr lang="en-US" sz="1800" dirty="0">
                <a:solidFill>
                  <a:prstClr val="black"/>
                </a:solidFill>
              </a:rPr>
              <a:t>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71566" y="1977470"/>
            <a:ext cx="331470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(identity x</a:t>
            </a:r>
            <a:r>
              <a:rPr lang="en-US" sz="1800" dirty="0" smtClean="0">
                <a:solidFill>
                  <a:srgbClr val="0000CC"/>
                </a:solidFill>
              </a:rPr>
              <a:t>)</a:t>
            </a:r>
            <a:endParaRPr lang="ru-RU" sz="1800" dirty="0" smtClean="0">
              <a:solidFill>
                <a:srgbClr val="0000CC"/>
              </a:solidFill>
            </a:endParaRPr>
          </a:p>
          <a:p>
            <a:r>
              <a:rPr lang="ru-RU" sz="1800" dirty="0">
                <a:solidFill>
                  <a:srgbClr val="0000CC"/>
                </a:solidFill>
              </a:rPr>
              <a:t> </a:t>
            </a:r>
            <a:r>
              <a:rPr lang="ru-RU" sz="1800" dirty="0" smtClean="0">
                <a:solidFill>
                  <a:srgbClr val="0000CC"/>
                </a:solidFill>
              </a:rPr>
              <a:t>    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x</a:t>
            </a:r>
            <a:r>
              <a:rPr lang="en-US" sz="1800" dirty="0" smtClean="0">
                <a:solidFill>
                  <a:srgbClr val="0000CC"/>
                </a:solidFill>
              </a:rPr>
              <a:t>)</a:t>
            </a:r>
            <a:endParaRPr lang="en-US" sz="1800" dirty="0">
              <a:solidFill>
                <a:srgbClr val="0000C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538885" y="5566367"/>
            <a:ext cx="329565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uk-UA" sz="1800" dirty="0" smtClean="0">
                <a:solidFill>
                  <a:srgbClr val="FF0000"/>
                </a:solidFill>
              </a:rPr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sum-integers </a:t>
            </a:r>
            <a:r>
              <a:rPr lang="en-US" sz="1800" dirty="0">
                <a:solidFill>
                  <a:srgbClr val="FF0000"/>
                </a:solidFill>
              </a:rPr>
              <a:t>1 10)</a:t>
            </a:r>
          </a:p>
          <a:p>
            <a:pPr lvl="0"/>
            <a:r>
              <a:rPr lang="en-US" sz="1800" dirty="0">
                <a:solidFill>
                  <a:srgbClr val="FF0000"/>
                </a:solidFill>
              </a:rPr>
              <a:t>55</a:t>
            </a:r>
            <a:endParaRPr lang="uk-UA" sz="1800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Процедури як аргументи</a:t>
            </a:r>
            <a:endParaRPr lang="uk-UA" sz="32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589636" y="4831297"/>
            <a:ext cx="3319510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(sum-integers a b)</a:t>
            </a:r>
          </a:p>
          <a:p>
            <a:r>
              <a:rPr lang="ru-RU" sz="1800" dirty="0">
                <a:solidFill>
                  <a:srgbClr val="0000CC"/>
                </a:solidFill>
              </a:rPr>
              <a:t>      </a:t>
            </a:r>
            <a:r>
              <a:rPr lang="en-US" sz="1800" dirty="0">
                <a:solidFill>
                  <a:srgbClr val="0000CC"/>
                </a:solidFill>
              </a:rPr>
              <a:t>(sum identity a </a:t>
            </a:r>
            <a:r>
              <a:rPr lang="en-US" sz="1800" dirty="0" err="1">
                <a:solidFill>
                  <a:srgbClr val="0000CC"/>
                </a:solidFill>
              </a:rPr>
              <a:t>inc</a:t>
            </a:r>
            <a:r>
              <a:rPr lang="en-US" sz="1800" dirty="0">
                <a:solidFill>
                  <a:srgbClr val="0000CC"/>
                </a:solidFill>
              </a:rPr>
              <a:t> b))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571566" y="2991336"/>
            <a:ext cx="3396234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(sum term a next b)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(if (&gt; a b)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  0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(+ (term a)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(sum term (next a) next b))))</a:t>
            </a:r>
            <a:endParaRPr lang="en-US" sz="1800" dirty="0">
              <a:solidFill>
                <a:srgbClr val="0000CC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09562" y="12087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800" dirty="0" smtClean="0"/>
              <a:t>Процедура</a:t>
            </a:r>
            <a:r>
              <a:rPr lang="en-US" sz="1800" dirty="0" smtClean="0"/>
              <a:t> </a:t>
            </a:r>
            <a:r>
              <a:rPr lang="pt-BR" sz="1800" dirty="0" smtClean="0">
                <a:solidFill>
                  <a:srgbClr val="0000CC"/>
                </a:solidFill>
              </a:rPr>
              <a:t>inc</a:t>
            </a:r>
            <a:r>
              <a:rPr lang="uk-UA" sz="1800" dirty="0" smtClean="0"/>
              <a:t> </a:t>
            </a:r>
            <a:r>
              <a:rPr lang="uk-UA" sz="1800" dirty="0"/>
              <a:t>збільшує </a:t>
            </a:r>
            <a:r>
              <a:rPr lang="ru-RU" sz="1800" dirty="0"/>
              <a:t> аргумент на </a:t>
            </a:r>
            <a:r>
              <a:rPr lang="ru-RU" sz="1800" dirty="0" smtClean="0"/>
              <a:t>1</a:t>
            </a:r>
            <a:endParaRPr lang="ru-RU" sz="18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38137" y="1847547"/>
            <a:ext cx="454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 smtClean="0"/>
              <a:t>Процедура ідентичності </a:t>
            </a:r>
            <a:r>
              <a:rPr lang="en-US" sz="1800" dirty="0">
                <a:solidFill>
                  <a:srgbClr val="0000CC"/>
                </a:solidFill>
              </a:rPr>
              <a:t>identity </a:t>
            </a:r>
            <a:r>
              <a:rPr lang="uk-UA" sz="1800" dirty="0" smtClean="0"/>
              <a:t>повертає значення свого аргументу</a:t>
            </a:r>
            <a:endParaRPr lang="ru-RU" sz="18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6300192" y="1041737"/>
            <a:ext cx="2276146" cy="646331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pt-BR" sz="1800" dirty="0">
                <a:solidFill>
                  <a:srgbClr val="0000CC"/>
                </a:solidFill>
              </a:rPr>
              <a:t>(define (inc n) </a:t>
            </a:r>
            <a:endParaRPr lang="uk-UA" sz="1800" dirty="0">
              <a:solidFill>
                <a:srgbClr val="0000CC"/>
              </a:solidFill>
            </a:endParaRPr>
          </a:p>
          <a:p>
            <a:pPr lvl="0"/>
            <a:r>
              <a:rPr lang="uk-UA" sz="1800" dirty="0">
                <a:solidFill>
                  <a:srgbClr val="0000CC"/>
                </a:solidFill>
              </a:rPr>
              <a:t>     </a:t>
            </a:r>
            <a:r>
              <a:rPr lang="pt-BR" sz="1800" dirty="0">
                <a:solidFill>
                  <a:srgbClr val="0000CC"/>
                </a:solidFill>
              </a:rPr>
              <a:t>(+ n 1))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01719" y="4468664"/>
            <a:ext cx="4543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 smtClean="0"/>
              <a:t>Процедура </a:t>
            </a:r>
            <a:r>
              <a:rPr lang="en-US" sz="1800" dirty="0">
                <a:solidFill>
                  <a:srgbClr val="0000CC"/>
                </a:solidFill>
              </a:rPr>
              <a:t>sum-integers </a:t>
            </a:r>
            <a:r>
              <a:rPr lang="uk-UA" sz="1800" dirty="0" smtClean="0"/>
              <a:t>підсумовує числа, в діапазоні від нижньої межі </a:t>
            </a:r>
            <a:r>
              <a:rPr lang="en-US" sz="1800" dirty="0">
                <a:solidFill>
                  <a:srgbClr val="0000CC"/>
                </a:solidFill>
              </a:rPr>
              <a:t>a </a:t>
            </a:r>
            <a:r>
              <a:rPr lang="uk-UA" sz="1800" dirty="0" smtClean="0"/>
              <a:t>до верхньої межі </a:t>
            </a:r>
            <a:r>
              <a:rPr lang="en-US" sz="1800" dirty="0" smtClean="0">
                <a:solidFill>
                  <a:srgbClr val="0000CC"/>
                </a:solidFill>
              </a:rPr>
              <a:t>b</a:t>
            </a:r>
            <a:r>
              <a:rPr lang="en-US" sz="1800" dirty="0" smtClean="0"/>
              <a:t>. </a:t>
            </a:r>
            <a:endParaRPr lang="uk-UA" sz="18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>
            <a:off x="7438265" y="1364902"/>
            <a:ext cx="302087" cy="3833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6651806" y="2194204"/>
            <a:ext cx="296459" cy="3093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6356686" y="3187365"/>
            <a:ext cx="205875" cy="2100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58534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81050" y="923895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Так само </a:t>
            </a:r>
            <a:r>
              <a:rPr lang="ru-RU" sz="2000" dirty="0" err="1" smtClean="0"/>
              <a:t>визначається</a:t>
            </a:r>
            <a:r>
              <a:rPr lang="ru-RU" sz="2000" dirty="0" smtClean="0"/>
              <a:t> процедура </a:t>
            </a:r>
            <a:r>
              <a:rPr lang="ru-RU" sz="2000" dirty="0" err="1" smtClean="0"/>
              <a:t>pi-sum</a:t>
            </a:r>
            <a:r>
              <a:rPr lang="ru-RU" sz="2000" dirty="0" smtClean="0"/>
              <a:t>: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8074" y="1371976"/>
            <a:ext cx="4133850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(define (pi-sum a b)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(pi-term x)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(/ </a:t>
            </a:r>
            <a:r>
              <a:rPr lang="en-US" sz="2000" dirty="0">
                <a:solidFill>
                  <a:srgbClr val="0000CC"/>
                </a:solidFill>
              </a:rPr>
              <a:t>1.0 (* x (+ x 2))))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(pi-next x)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x 4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uk-UA" sz="2000" dirty="0" smtClean="0">
              <a:solidFill>
                <a:srgbClr val="0000CC"/>
              </a:solidFill>
            </a:endParaRP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sum</a:t>
            </a:r>
            <a:r>
              <a:rPr lang="en-US" sz="2000" dirty="0">
                <a:solidFill>
                  <a:srgbClr val="0000CC"/>
                </a:solidFill>
              </a:rPr>
              <a:t> pi-term a pi-next b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8545" y="4598641"/>
            <a:ext cx="2769319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solidFill>
                  <a:srgbClr val="FF0000"/>
                </a:solidFill>
              </a:rPr>
              <a:t>(* </a:t>
            </a:r>
            <a:r>
              <a:rPr lang="en-US" sz="2000" dirty="0">
                <a:solidFill>
                  <a:srgbClr val="FF0000"/>
                </a:solidFill>
              </a:rPr>
              <a:t>8 (pi-sum 1 1000))</a:t>
            </a:r>
          </a:p>
          <a:p>
            <a:pPr lvl="0"/>
            <a:r>
              <a:rPr lang="uk-UA" sz="2000" i="1" dirty="0">
                <a:solidFill>
                  <a:srgbClr val="FF0000"/>
                </a:solidFill>
              </a:rPr>
              <a:t>3.139592655589783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3903345"/>
            <a:ext cx="8088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prstClr val="black"/>
                </a:solidFill>
              </a:rPr>
              <a:t>За </a:t>
            </a:r>
            <a:r>
              <a:rPr lang="ru-RU" sz="2000" dirty="0" err="1" smtClean="0">
                <a:solidFill>
                  <a:prstClr val="black"/>
                </a:solidFill>
              </a:rPr>
              <a:t>допомогою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цих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>
                <a:solidFill>
                  <a:prstClr val="black"/>
                </a:solidFill>
              </a:rPr>
              <a:t>процедур </a:t>
            </a:r>
            <a:r>
              <a:rPr lang="ru-RU" sz="2000" dirty="0" err="1" smtClean="0">
                <a:solidFill>
                  <a:prstClr val="black"/>
                </a:solidFill>
              </a:rPr>
              <a:t>можна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обчислити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наближення</a:t>
            </a:r>
            <a:r>
              <a:rPr lang="ru-RU" sz="2000" dirty="0" smtClean="0">
                <a:solidFill>
                  <a:prstClr val="black"/>
                </a:solidFill>
              </a:rPr>
              <a:t> до </a:t>
            </a:r>
            <a:r>
              <a:rPr lang="el-GR" sz="2000" dirty="0" smtClean="0">
                <a:solidFill>
                  <a:prstClr val="black"/>
                </a:solidFill>
              </a:rPr>
              <a:t>π</a:t>
            </a:r>
            <a:r>
              <a:rPr lang="uk-UA" sz="2000" dirty="0" smtClean="0">
                <a:solidFill>
                  <a:prstClr val="black"/>
                </a:solidFill>
              </a:rPr>
              <a:t> (</a:t>
            </a:r>
            <a:r>
              <a:rPr lang="uk-UA" sz="2000" dirty="0" smtClean="0">
                <a:solidFill>
                  <a:srgbClr val="FF0000"/>
                </a:solidFill>
              </a:rPr>
              <a:t>виклик процедури</a:t>
            </a:r>
            <a:r>
              <a:rPr lang="uk-UA" sz="2000" dirty="0" smtClean="0">
                <a:solidFill>
                  <a:prstClr val="black"/>
                </a:solidFill>
              </a:rPr>
              <a:t>)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smtClean="0">
                <a:solidFill>
                  <a:prstClr val="black"/>
                </a:solidFill>
              </a:rPr>
              <a:t>: 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Процедури як аргументи</a:t>
            </a:r>
            <a:endParaRPr lang="uk-UA" sz="32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205462" y="4598641"/>
            <a:ext cx="2769319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 smtClean="0">
                <a:solidFill>
                  <a:srgbClr val="FF0000"/>
                </a:solidFill>
              </a:rPr>
              <a:t>(* </a:t>
            </a:r>
            <a:r>
              <a:rPr lang="en-US" sz="2000" dirty="0">
                <a:solidFill>
                  <a:srgbClr val="FF0000"/>
                </a:solidFill>
              </a:rPr>
              <a:t>8 (pi-sum 1 </a:t>
            </a:r>
            <a:r>
              <a:rPr lang="en-US" sz="2000" dirty="0" smtClean="0">
                <a:solidFill>
                  <a:srgbClr val="FF0000"/>
                </a:solidFill>
              </a:rPr>
              <a:t>100))</a:t>
            </a:r>
            <a:endParaRPr lang="en-US" sz="2000" dirty="0">
              <a:solidFill>
                <a:srgbClr val="FF0000"/>
              </a:solidFill>
            </a:endParaRPr>
          </a:p>
          <a:p>
            <a:pPr lvl="0"/>
            <a:r>
              <a:rPr lang="uk-UA" sz="2000" i="1" dirty="0">
                <a:solidFill>
                  <a:srgbClr val="FF0000"/>
                </a:solidFill>
              </a:rPr>
              <a:t>3.1215946525910105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76711" y="1562174"/>
            <a:ext cx="3396234" cy="1477328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</a:t>
            </a:r>
            <a:r>
              <a:rPr lang="en-US" sz="1800" dirty="0">
                <a:solidFill>
                  <a:srgbClr val="FF0000"/>
                </a:solidFill>
              </a:rPr>
              <a:t>sum</a:t>
            </a:r>
            <a:r>
              <a:rPr lang="en-US" sz="1800" dirty="0">
                <a:solidFill>
                  <a:srgbClr val="0000CC"/>
                </a:solidFill>
              </a:rPr>
              <a:t> term a next b)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(if (&gt; a b)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  0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(+ (term a)</a:t>
            </a:r>
          </a:p>
          <a:p>
            <a:r>
              <a:rPr lang="en-US" sz="1800" dirty="0">
                <a:solidFill>
                  <a:srgbClr val="0000CC"/>
                </a:solidFill>
              </a:rPr>
              <a:t>  (sum term (next a) next b))))</a:t>
            </a:r>
            <a:endParaRPr lang="en-US" sz="1800" dirty="0">
              <a:solidFill>
                <a:srgbClr val="0000CC"/>
              </a:solidFill>
            </a:endParaRPr>
          </a:p>
        </p:txBody>
      </p:sp>
      <p:sp>
        <p:nvSpPr>
          <p:cNvPr id="11" name="Стрелка влево 10"/>
          <p:cNvSpPr/>
          <p:nvPr/>
        </p:nvSpPr>
        <p:spPr>
          <a:xfrm>
            <a:off x="4782289" y="2233460"/>
            <a:ext cx="50405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2044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13536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Процедуру </a:t>
            </a:r>
            <a:r>
              <a:rPr lang="ru-RU" sz="2000" dirty="0" err="1" smtClean="0">
                <a:solidFill>
                  <a:srgbClr val="0000CC"/>
                </a:solidFill>
              </a:rPr>
              <a:t>sum</a:t>
            </a:r>
            <a:r>
              <a:rPr lang="ru-RU" sz="2000" dirty="0" err="1" smtClean="0"/>
              <a:t>ї</a:t>
            </a:r>
            <a:r>
              <a:rPr lang="ru-RU" sz="2000" dirty="0" smtClean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в </a:t>
            </a:r>
            <a:r>
              <a:rPr lang="ru-RU" sz="2000" dirty="0" err="1"/>
              <a:t>якості</a:t>
            </a:r>
            <a:r>
              <a:rPr lang="ru-RU" sz="2000" dirty="0"/>
              <a:t> </a:t>
            </a:r>
            <a:r>
              <a:rPr lang="ru-RU" sz="2000" dirty="0" err="1"/>
              <a:t>будівельного</a:t>
            </a:r>
            <a:r>
              <a:rPr lang="ru-RU" sz="2000" dirty="0"/>
              <a:t> </a:t>
            </a:r>
            <a:r>
              <a:rPr lang="ru-RU" sz="2000" dirty="0" smtClean="0"/>
              <a:t>блоку при </a:t>
            </a:r>
            <a:r>
              <a:rPr lang="ru-RU" sz="2000" dirty="0" err="1"/>
              <a:t>формулюванні</a:t>
            </a:r>
            <a:r>
              <a:rPr lang="ru-RU" sz="2000" dirty="0"/>
              <a:t> </a:t>
            </a:r>
            <a:r>
              <a:rPr lang="ru-RU" sz="2000" dirty="0" err="1"/>
              <a:t>інших</a:t>
            </a:r>
            <a:r>
              <a:rPr lang="ru-RU" sz="2000" dirty="0"/>
              <a:t> понять. </a:t>
            </a:r>
            <a:endParaRPr lang="ru-RU" sz="2000" dirty="0" smtClean="0"/>
          </a:p>
          <a:p>
            <a:r>
              <a:rPr lang="ru-RU" sz="2000" dirty="0" err="1" smtClean="0"/>
              <a:t>Наприклад</a:t>
            </a:r>
            <a:r>
              <a:rPr lang="ru-RU" sz="2000" dirty="0"/>
              <a:t>, </a:t>
            </a:r>
            <a:r>
              <a:rPr lang="uk-UA" sz="2000" b="1" dirty="0" smtClean="0"/>
              <a:t>визначений </a:t>
            </a:r>
            <a:r>
              <a:rPr lang="ru-RU" sz="2000" b="1" dirty="0" err="1" smtClean="0"/>
              <a:t>інтеграл</a:t>
            </a:r>
            <a:r>
              <a:rPr lang="ru-RU" sz="2000" b="1" dirty="0" smtClean="0"/>
              <a:t> </a:t>
            </a:r>
            <a:r>
              <a:rPr lang="ru-RU" sz="2000" dirty="0" err="1"/>
              <a:t>функції</a:t>
            </a:r>
            <a:r>
              <a:rPr lang="ru-RU" sz="2000" dirty="0"/>
              <a:t> </a:t>
            </a:r>
            <a:r>
              <a:rPr lang="ru-RU" sz="2000" b="1" dirty="0" smtClean="0"/>
              <a:t>f</a:t>
            </a:r>
            <a:r>
              <a:rPr lang="ru-RU" sz="2000" dirty="0" smtClean="0"/>
              <a:t> </a:t>
            </a:r>
            <a:r>
              <a:rPr lang="ru-RU" sz="2000" dirty="0" err="1" smtClean="0"/>
              <a:t>між</a:t>
            </a:r>
            <a:r>
              <a:rPr lang="ru-RU" sz="2000" dirty="0" smtClean="0"/>
              <a:t> </a:t>
            </a:r>
            <a:r>
              <a:rPr lang="ru-RU" sz="2000" dirty="0"/>
              <a:t>межами </a:t>
            </a:r>
            <a:r>
              <a:rPr lang="ru-RU" sz="2000" dirty="0">
                <a:solidFill>
                  <a:srgbClr val="0000CC"/>
                </a:solidFill>
              </a:rPr>
              <a:t>a</a:t>
            </a:r>
            <a:r>
              <a:rPr lang="ru-RU" sz="2000" dirty="0"/>
              <a:t> і </a:t>
            </a:r>
            <a:r>
              <a:rPr lang="ru-RU" sz="2000" dirty="0">
                <a:solidFill>
                  <a:srgbClr val="0000CC"/>
                </a:solidFill>
              </a:rPr>
              <a:t>b</a:t>
            </a:r>
            <a:r>
              <a:rPr lang="ru-RU" sz="2000" dirty="0"/>
              <a:t> </a:t>
            </a:r>
            <a:r>
              <a:rPr lang="ru-RU" sz="2000" dirty="0" smtClean="0"/>
              <a:t>для </a:t>
            </a:r>
            <a:r>
              <a:rPr lang="ru-RU" sz="2000" dirty="0" err="1" smtClean="0"/>
              <a:t>малих</a:t>
            </a:r>
            <a:r>
              <a:rPr lang="ru-RU" sz="2000" dirty="0" smtClean="0"/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dx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/>
              <a:t>чисельно</a:t>
            </a:r>
            <a:r>
              <a:rPr lang="ru-RU" sz="2000" dirty="0"/>
              <a:t> </a:t>
            </a:r>
            <a:r>
              <a:rPr lang="ru-RU" sz="2000" dirty="0" err="1"/>
              <a:t>оцінити</a:t>
            </a:r>
            <a:r>
              <a:rPr lang="ru-RU" sz="2000" dirty="0"/>
              <a:t> за </a:t>
            </a:r>
            <a:r>
              <a:rPr lang="ru-RU" sz="2000" dirty="0" err="1"/>
              <a:t>допомогою</a:t>
            </a:r>
            <a:r>
              <a:rPr lang="ru-RU" sz="2000" dirty="0"/>
              <a:t> </a:t>
            </a:r>
            <a:r>
              <a:rPr lang="ru-RU" sz="2000" dirty="0" err="1" smtClean="0"/>
              <a:t>формули</a:t>
            </a:r>
            <a:r>
              <a:rPr lang="ru-RU" sz="2000" dirty="0" smtClean="0"/>
              <a:t>:</a:t>
            </a:r>
            <a:endParaRPr lang="uk-UA" sz="20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6531"/>
            <a:ext cx="828802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27989" y="3436902"/>
            <a:ext cx="4439285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00CC"/>
                </a:solidFill>
              </a:rPr>
              <a:t>(define (integral </a:t>
            </a:r>
            <a:r>
              <a:rPr lang="it-IT" sz="2000" dirty="0" smtClean="0">
                <a:solidFill>
                  <a:srgbClr val="0000CC"/>
                </a:solidFill>
              </a:rPr>
              <a:t> f  a  </a:t>
            </a:r>
            <a:r>
              <a:rPr lang="it-IT" sz="2000" dirty="0">
                <a:solidFill>
                  <a:srgbClr val="0000CC"/>
                </a:solidFill>
              </a:rPr>
              <a:t>b </a:t>
            </a:r>
            <a:r>
              <a:rPr lang="it-IT" sz="2000" dirty="0" smtClean="0">
                <a:solidFill>
                  <a:srgbClr val="0000CC"/>
                </a:solidFill>
              </a:rPr>
              <a:t> dx</a:t>
            </a:r>
            <a:r>
              <a:rPr lang="it-IT" sz="2000" dirty="0">
                <a:solidFill>
                  <a:srgbClr val="0000CC"/>
                </a:solidFill>
              </a:rPr>
              <a:t>)</a:t>
            </a:r>
          </a:p>
          <a:p>
            <a:r>
              <a:rPr lang="it-IT" sz="2000" dirty="0" smtClean="0">
                <a:solidFill>
                  <a:srgbClr val="0000CC"/>
                </a:solidFill>
              </a:rPr>
              <a:t>       (</a:t>
            </a:r>
            <a:r>
              <a:rPr lang="it-IT" sz="2000" dirty="0">
                <a:solidFill>
                  <a:srgbClr val="0000CC"/>
                </a:solidFill>
              </a:rPr>
              <a:t>define (</a:t>
            </a:r>
            <a:r>
              <a:rPr lang="it-IT" sz="2000" dirty="0" smtClean="0">
                <a:solidFill>
                  <a:srgbClr val="0000CC"/>
                </a:solidFill>
              </a:rPr>
              <a:t>add-dx  </a:t>
            </a:r>
            <a:r>
              <a:rPr lang="it-IT" sz="2000" dirty="0">
                <a:solidFill>
                  <a:srgbClr val="0000CC"/>
                </a:solidFill>
              </a:rPr>
              <a:t>x) </a:t>
            </a:r>
            <a:endParaRPr lang="it-IT" sz="2000" dirty="0" smtClean="0">
              <a:solidFill>
                <a:srgbClr val="0000CC"/>
              </a:solidFill>
            </a:endParaRPr>
          </a:p>
          <a:p>
            <a:r>
              <a:rPr lang="it-IT" sz="2000" dirty="0">
                <a:solidFill>
                  <a:srgbClr val="0000CC"/>
                </a:solidFill>
              </a:rPr>
              <a:t> </a:t>
            </a:r>
            <a:r>
              <a:rPr lang="it-IT" sz="2000" dirty="0" smtClean="0">
                <a:solidFill>
                  <a:srgbClr val="0000CC"/>
                </a:solidFill>
              </a:rPr>
              <a:t>             (+ </a:t>
            </a:r>
            <a:r>
              <a:rPr lang="it-IT" sz="2000" dirty="0">
                <a:solidFill>
                  <a:srgbClr val="0000CC"/>
                </a:solidFill>
              </a:rPr>
              <a:t>x dx))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 (* </a:t>
            </a:r>
            <a:r>
              <a:rPr lang="en-US" sz="2000" dirty="0">
                <a:solidFill>
                  <a:srgbClr val="0000CC"/>
                </a:solidFill>
              </a:rPr>
              <a:t>(sum f (+ a (/ dx 2)) add-dx b)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        dx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3400" y="5708987"/>
            <a:ext cx="291465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(integral cube 0 1 0.01)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.</a:t>
            </a:r>
            <a:r>
              <a:rPr lang="uk-UA" sz="2000" i="1" dirty="0" smtClean="0">
                <a:solidFill>
                  <a:srgbClr val="FF0000"/>
                </a:solidFill>
              </a:rPr>
              <a:t>24998750000000042</a:t>
            </a:r>
            <a:endParaRPr lang="uk-UA" sz="2000" i="1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28715" y="5708987"/>
            <a:ext cx="3381375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(integral cube 0 1 0.001)</a:t>
            </a:r>
          </a:p>
          <a:p>
            <a:pPr lvl="0"/>
            <a:r>
              <a:rPr lang="uk-UA" sz="2000" i="1" dirty="0">
                <a:solidFill>
                  <a:srgbClr val="0000CC"/>
                </a:solidFill>
              </a:rPr>
              <a:t>.</a:t>
            </a:r>
            <a:r>
              <a:rPr lang="uk-UA" sz="2000" i="1" dirty="0">
                <a:solidFill>
                  <a:srgbClr val="FF0000"/>
                </a:solidFill>
              </a:rPr>
              <a:t>249999875000001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3970" y="5243454"/>
            <a:ext cx="704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C00000"/>
                </a:solidFill>
              </a:rPr>
              <a:t>Виклик </a:t>
            </a:r>
            <a:r>
              <a:rPr lang="uk-UA" sz="2000" dirty="0" smtClean="0">
                <a:solidFill>
                  <a:srgbClr val="C00000"/>
                </a:solidFill>
              </a:rPr>
              <a:t>процедур з різними</a:t>
            </a:r>
            <a:r>
              <a:rPr lang="en-US" sz="2000" dirty="0">
                <a:solidFill>
                  <a:srgbClr val="0000CC"/>
                </a:solidFill>
              </a:rPr>
              <a:t> dx</a:t>
            </a:r>
            <a:r>
              <a:rPr lang="uk-UA" sz="2000" dirty="0" smtClean="0">
                <a:solidFill>
                  <a:srgbClr val="C00000"/>
                </a:solidFill>
              </a:rPr>
              <a:t> </a:t>
            </a:r>
            <a:r>
              <a:rPr lang="uk-UA" sz="2000" dirty="0" smtClean="0">
                <a:solidFill>
                  <a:srgbClr val="C00000"/>
                </a:solidFill>
              </a:rPr>
              <a:t>для функції куба числа</a:t>
            </a:r>
            <a:r>
              <a:rPr lang="uk-UA" sz="2000" dirty="0" smtClean="0">
                <a:solidFill>
                  <a:srgbClr val="C00000"/>
                </a:solidFill>
              </a:rPr>
              <a:t>:</a:t>
            </a:r>
            <a:endParaRPr lang="uk-UA" sz="200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3934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</a:rPr>
              <a:t>Процедури як аргументи</a:t>
            </a:r>
            <a:endParaRPr lang="uk-UA" sz="3200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939355" y="4698160"/>
            <a:ext cx="2309295" cy="584775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CC"/>
                </a:solidFill>
              </a:rPr>
              <a:t>(define </a:t>
            </a:r>
            <a:r>
              <a:rPr lang="en-US" sz="1600" dirty="0" smtClean="0">
                <a:solidFill>
                  <a:srgbClr val="0000CC"/>
                </a:solidFill>
              </a:rPr>
              <a:t>(</a:t>
            </a:r>
            <a:r>
              <a:rPr lang="en-US" sz="1600" dirty="0" smtClean="0">
                <a:solidFill>
                  <a:srgbClr val="FF0000"/>
                </a:solidFill>
              </a:rPr>
              <a:t>cube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>
                <a:solidFill>
                  <a:srgbClr val="0000CC"/>
                </a:solidFill>
              </a:rPr>
              <a:t>x</a:t>
            </a:r>
            <a:r>
              <a:rPr lang="en-US" sz="1600" dirty="0" smtClean="0">
                <a:solidFill>
                  <a:srgbClr val="0000CC"/>
                </a:solidFill>
              </a:rPr>
              <a:t>)</a:t>
            </a:r>
            <a:endParaRPr lang="en-US" sz="1600" dirty="0">
              <a:solidFill>
                <a:srgbClr val="0000CC"/>
              </a:solidFill>
            </a:endParaRPr>
          </a:p>
          <a:p>
            <a:pPr lvl="0"/>
            <a:r>
              <a:rPr lang="ru-RU" sz="1600" dirty="0" smtClean="0">
                <a:solidFill>
                  <a:srgbClr val="0000CC"/>
                </a:solidFill>
              </a:rPr>
              <a:t>     </a:t>
            </a:r>
            <a:r>
              <a:rPr lang="en-US" sz="1600" dirty="0" smtClean="0">
                <a:solidFill>
                  <a:srgbClr val="0000CC"/>
                </a:solidFill>
              </a:rPr>
              <a:t>( * x (* x x)</a:t>
            </a:r>
            <a:r>
              <a:rPr lang="pt-BR" sz="1600" dirty="0" smtClean="0">
                <a:solidFill>
                  <a:srgbClr val="0000CC"/>
                </a:solidFill>
              </a:rPr>
              <a:t>))</a:t>
            </a:r>
            <a:endParaRPr lang="pt-BR" sz="16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319806" y="3266868"/>
            <a:ext cx="2952328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CC"/>
                </a:solidFill>
              </a:rPr>
              <a:t>(</a:t>
            </a:r>
            <a:r>
              <a:rPr lang="ru-RU" sz="1600" dirty="0" err="1">
                <a:solidFill>
                  <a:srgbClr val="0000CC"/>
                </a:solidFill>
              </a:rPr>
              <a:t>define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sum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term</a:t>
            </a:r>
            <a:r>
              <a:rPr lang="ru-RU" sz="1600" dirty="0">
                <a:solidFill>
                  <a:srgbClr val="0000CC"/>
                </a:solidFill>
              </a:rPr>
              <a:t> a </a:t>
            </a:r>
            <a:r>
              <a:rPr lang="ru-RU" sz="1600" dirty="0" err="1">
                <a:solidFill>
                  <a:srgbClr val="0000CC"/>
                </a:solidFill>
              </a:rPr>
              <a:t>next</a:t>
            </a:r>
            <a:r>
              <a:rPr lang="ru-RU" sz="1600" dirty="0">
                <a:solidFill>
                  <a:srgbClr val="0000CC"/>
                </a:solidFill>
              </a:rPr>
              <a:t> b)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if</a:t>
            </a:r>
            <a:r>
              <a:rPr lang="ru-RU" sz="1600" dirty="0">
                <a:solidFill>
                  <a:srgbClr val="0000CC"/>
                </a:solidFill>
              </a:rPr>
              <a:t> (&gt; a b)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  0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(+ (</a:t>
            </a:r>
            <a:r>
              <a:rPr lang="ru-RU" sz="1600" dirty="0" err="1">
                <a:solidFill>
                  <a:srgbClr val="0000CC"/>
                </a:solidFill>
              </a:rPr>
              <a:t>term</a:t>
            </a:r>
            <a:r>
              <a:rPr lang="ru-RU" sz="1600" dirty="0">
                <a:solidFill>
                  <a:srgbClr val="0000CC"/>
                </a:solidFill>
              </a:rPr>
              <a:t> a)</a:t>
            </a:r>
          </a:p>
          <a:p>
            <a:r>
              <a:rPr lang="ru-RU" sz="1600" dirty="0">
                <a:solidFill>
                  <a:srgbClr val="0000CC"/>
                </a:solidFill>
              </a:rPr>
              <a:t>  (</a:t>
            </a:r>
            <a:r>
              <a:rPr lang="ru-RU" sz="1600" dirty="0" err="1">
                <a:solidFill>
                  <a:srgbClr val="0000CC"/>
                </a:solidFill>
              </a:rPr>
              <a:t>sum</a:t>
            </a:r>
            <a:r>
              <a:rPr lang="ru-RU" sz="1600" dirty="0">
                <a:solidFill>
                  <a:srgbClr val="0000CC"/>
                </a:solidFill>
              </a:rPr>
              <a:t> </a:t>
            </a:r>
            <a:r>
              <a:rPr lang="ru-RU" sz="1600" dirty="0" err="1">
                <a:solidFill>
                  <a:srgbClr val="0000CC"/>
                </a:solidFill>
              </a:rPr>
              <a:t>term</a:t>
            </a:r>
            <a:r>
              <a:rPr lang="ru-RU" sz="1600" dirty="0">
                <a:solidFill>
                  <a:srgbClr val="0000CC"/>
                </a:solidFill>
              </a:rPr>
              <a:t> (</a:t>
            </a:r>
            <a:r>
              <a:rPr lang="ru-RU" sz="1600" dirty="0" err="1">
                <a:solidFill>
                  <a:srgbClr val="0000CC"/>
                </a:solidFill>
              </a:rPr>
              <a:t>next</a:t>
            </a:r>
            <a:r>
              <a:rPr lang="ru-RU" sz="1600" dirty="0">
                <a:solidFill>
                  <a:srgbClr val="0000CC"/>
                </a:solidFill>
              </a:rPr>
              <a:t> a) </a:t>
            </a:r>
            <a:r>
              <a:rPr lang="ru-RU" sz="1600" dirty="0" err="1">
                <a:solidFill>
                  <a:srgbClr val="0000CC"/>
                </a:solidFill>
              </a:rPr>
              <a:t>next</a:t>
            </a:r>
            <a:r>
              <a:rPr lang="ru-RU" sz="1600" dirty="0">
                <a:solidFill>
                  <a:srgbClr val="0000CC"/>
                </a:solidFill>
              </a:rPr>
              <a:t> b))))</a:t>
            </a:r>
          </a:p>
        </p:txBody>
      </p:sp>
      <p:sp>
        <p:nvSpPr>
          <p:cNvPr id="11" name="Стрелка влево 10"/>
          <p:cNvSpPr/>
          <p:nvPr/>
        </p:nvSpPr>
        <p:spPr>
          <a:xfrm rot="20190322">
            <a:off x="4867274" y="3501008"/>
            <a:ext cx="352798" cy="2668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лево 12"/>
          <p:cNvSpPr/>
          <p:nvPr/>
        </p:nvSpPr>
        <p:spPr>
          <a:xfrm rot="16200000">
            <a:off x="7521338" y="5275984"/>
            <a:ext cx="352798" cy="2668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3079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7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 smtClean="0">
                <a:solidFill>
                  <a:schemeClr val="bg1"/>
                </a:solidFill>
              </a:rPr>
              <a:t>λ</a:t>
            </a:r>
            <a:r>
              <a:rPr lang="uk-UA" sz="3200" b="1" dirty="0" smtClean="0">
                <a:solidFill>
                  <a:schemeClr val="bg1"/>
                </a:solidFill>
              </a:rPr>
              <a:t> - форма (</a:t>
            </a:r>
            <a:r>
              <a:rPr lang="en-US" sz="3200" b="1" dirty="0" smtClean="0">
                <a:solidFill>
                  <a:schemeClr val="bg1"/>
                </a:solidFill>
              </a:rPr>
              <a:t>lambda</a:t>
            </a:r>
            <a:r>
              <a:rPr lang="uk-UA" sz="3200" b="1" dirty="0" smtClean="0">
                <a:solidFill>
                  <a:schemeClr val="bg1"/>
                </a:solidFill>
              </a:rPr>
              <a:t>)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3349" y="923627"/>
            <a:ext cx="87344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Процедури </a:t>
            </a:r>
            <a:r>
              <a:rPr lang="uk-UA" sz="2000" dirty="0"/>
              <a:t>м</a:t>
            </a:r>
            <a:r>
              <a:rPr lang="uk-UA" sz="2000" dirty="0" smtClean="0"/>
              <a:t>ожна визначити </a:t>
            </a:r>
            <a:r>
              <a:rPr lang="uk-UA" sz="2000" dirty="0"/>
              <a:t>формою </a:t>
            </a:r>
            <a:r>
              <a:rPr lang="en-US" sz="2000" dirty="0">
                <a:solidFill>
                  <a:srgbClr val="0000CC"/>
                </a:solidFill>
              </a:rPr>
              <a:t>lambda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uk-UA" sz="2000" dirty="0" smtClean="0"/>
              <a:t>За </a:t>
            </a:r>
            <a:r>
              <a:rPr lang="uk-UA" sz="2000" dirty="0"/>
              <a:t>словом </a:t>
            </a:r>
            <a:r>
              <a:rPr lang="en-US" sz="2000" dirty="0">
                <a:solidFill>
                  <a:srgbClr val="0000CC"/>
                </a:solidFill>
              </a:rPr>
              <a:t>lambda</a:t>
            </a:r>
            <a:r>
              <a:rPr lang="en-US" sz="2000" dirty="0"/>
              <a:t> </a:t>
            </a:r>
            <a:r>
              <a:rPr lang="uk-UA" sz="2000" dirty="0" smtClean="0"/>
              <a:t>слідує список аргументів</a:t>
            </a:r>
            <a:r>
              <a:rPr lang="uk-UA" sz="2000" dirty="0"/>
              <a:t>, </a:t>
            </a:r>
            <a:r>
              <a:rPr lang="uk-UA" sz="2000" dirty="0" smtClean="0"/>
              <a:t>після нього - послідовність </a:t>
            </a:r>
            <a:r>
              <a:rPr lang="uk-UA" sz="2000" dirty="0"/>
              <a:t>виразів, які </a:t>
            </a:r>
            <a:r>
              <a:rPr lang="uk-UA" sz="2000" dirty="0" smtClean="0"/>
              <a:t>описують </a:t>
            </a:r>
            <a:r>
              <a:rPr lang="uk-UA" sz="2000" dirty="0"/>
              <a:t>власне </a:t>
            </a:r>
            <a:r>
              <a:rPr lang="uk-UA" sz="2000" dirty="0" smtClean="0"/>
              <a:t>обчислення (тіло) </a:t>
            </a:r>
            <a:r>
              <a:rPr lang="uk-UA" sz="2000" dirty="0"/>
              <a:t>функції.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349" y="1939290"/>
            <a:ext cx="859155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У загальному випадку, </a:t>
            </a:r>
            <a:r>
              <a:rPr lang="uk-UA" sz="2000" dirty="0" err="1" smtClean="0">
                <a:solidFill>
                  <a:srgbClr val="0000CC"/>
                </a:solidFill>
              </a:rPr>
              <a:t>lambda</a:t>
            </a:r>
            <a:r>
              <a:rPr lang="uk-UA" sz="2000" dirty="0" smtClean="0"/>
              <a:t> використовується для створення процедур так само, як </a:t>
            </a:r>
            <a:r>
              <a:rPr lang="uk-UA" sz="2000" dirty="0" err="1" smtClean="0">
                <a:solidFill>
                  <a:srgbClr val="0000CC"/>
                </a:solidFill>
              </a:rPr>
              <a:t>define</a:t>
            </a:r>
            <a:r>
              <a:rPr lang="uk-UA" sz="2000" dirty="0" smtClean="0"/>
              <a:t>, тільки </a:t>
            </a:r>
            <a:r>
              <a:rPr lang="uk-UA" sz="2000" b="1" dirty="0" smtClean="0"/>
              <a:t>ніякого імені для процедури не вказується</a:t>
            </a:r>
            <a:r>
              <a:rPr lang="uk-UA" sz="2000" dirty="0" smtClean="0"/>
              <a:t>:</a:t>
            </a:r>
          </a:p>
          <a:p>
            <a:endParaRPr lang="uk-UA" sz="2000" dirty="0" smtClean="0"/>
          </a:p>
          <a:p>
            <a:pPr algn="ctr"/>
            <a:r>
              <a:rPr lang="uk-UA" sz="2200" b="1" dirty="0" smtClean="0">
                <a:solidFill>
                  <a:srgbClr val="0000CC"/>
                </a:solidFill>
              </a:rPr>
              <a:t>(</a:t>
            </a:r>
            <a:r>
              <a:rPr lang="en-US" sz="2200" b="1" dirty="0" smtClean="0">
                <a:solidFill>
                  <a:srgbClr val="0000CC"/>
                </a:solidFill>
              </a:rPr>
              <a:t>l</a:t>
            </a:r>
            <a:r>
              <a:rPr lang="uk-UA" sz="2200" b="1" dirty="0" err="1" smtClean="0">
                <a:solidFill>
                  <a:srgbClr val="0000CC"/>
                </a:solidFill>
              </a:rPr>
              <a:t>ambda</a:t>
            </a:r>
            <a:r>
              <a:rPr lang="uk-UA" sz="2200" b="1" dirty="0" smtClean="0">
                <a:solidFill>
                  <a:srgbClr val="0000CC"/>
                </a:solidFill>
              </a:rPr>
              <a:t> (</a:t>
            </a:r>
            <a:r>
              <a:rPr lang="en-US" sz="2200" b="1" dirty="0" smtClean="0">
                <a:solidFill>
                  <a:srgbClr val="0000CC"/>
                </a:solidFill>
              </a:rPr>
              <a:t>&lt;</a:t>
            </a:r>
            <a:r>
              <a:rPr lang="uk-UA" sz="2200" b="1" dirty="0" smtClean="0">
                <a:solidFill>
                  <a:srgbClr val="0000CC"/>
                </a:solidFill>
              </a:rPr>
              <a:t>формальні-параметри</a:t>
            </a:r>
            <a:r>
              <a:rPr lang="en-US" sz="2200" b="1" dirty="0" smtClean="0">
                <a:solidFill>
                  <a:srgbClr val="0000CC"/>
                </a:solidFill>
              </a:rPr>
              <a:t>&gt;</a:t>
            </a:r>
            <a:r>
              <a:rPr lang="uk-UA" sz="2200" b="1" dirty="0" smtClean="0">
                <a:solidFill>
                  <a:srgbClr val="0000CC"/>
                </a:solidFill>
              </a:rPr>
              <a:t>) </a:t>
            </a:r>
            <a:r>
              <a:rPr lang="en-US" sz="2200" b="1" dirty="0" smtClean="0">
                <a:solidFill>
                  <a:srgbClr val="0000CC"/>
                </a:solidFill>
              </a:rPr>
              <a:t>&lt;</a:t>
            </a:r>
            <a:r>
              <a:rPr lang="uk-UA" sz="2200" b="1" dirty="0" smtClean="0">
                <a:solidFill>
                  <a:srgbClr val="0000CC"/>
                </a:solidFill>
              </a:rPr>
              <a:t>т</a:t>
            </a:r>
            <a:r>
              <a:rPr lang="en-US" sz="2200" b="1" dirty="0" err="1" smtClean="0">
                <a:solidFill>
                  <a:srgbClr val="0000CC"/>
                </a:solidFill>
              </a:rPr>
              <a:t>i</a:t>
            </a:r>
            <a:r>
              <a:rPr lang="uk-UA" sz="2200" b="1" dirty="0" err="1" smtClean="0">
                <a:solidFill>
                  <a:srgbClr val="0000CC"/>
                </a:solidFill>
              </a:rPr>
              <a:t>ло</a:t>
            </a:r>
            <a:r>
              <a:rPr lang="en-US" sz="2200" b="1" dirty="0" smtClean="0">
                <a:solidFill>
                  <a:srgbClr val="0000CC"/>
                </a:solidFill>
              </a:rPr>
              <a:t>&gt;</a:t>
            </a:r>
            <a:r>
              <a:rPr lang="uk-UA" sz="2200" b="1" dirty="0" smtClean="0">
                <a:solidFill>
                  <a:srgbClr val="0000CC"/>
                </a:solidFill>
              </a:rPr>
              <a:t>)</a:t>
            </a:r>
          </a:p>
          <a:p>
            <a:endParaRPr lang="uk-UA" sz="2000" dirty="0" smtClean="0"/>
          </a:p>
          <a:p>
            <a:r>
              <a:rPr lang="uk-UA" sz="2000" dirty="0" smtClean="0"/>
              <a:t>Виходить так</a:t>
            </a:r>
            <a:r>
              <a:rPr lang="ru-RU" sz="2000" dirty="0" smtClean="0"/>
              <a:t>а с</a:t>
            </a:r>
            <a:r>
              <a:rPr lang="uk-UA" sz="2000" dirty="0" err="1" smtClean="0"/>
              <a:t>ама</a:t>
            </a:r>
            <a:r>
              <a:rPr lang="uk-UA" sz="2000" dirty="0" smtClean="0"/>
              <a:t> повноцінна процедура, як і за допомогою </a:t>
            </a:r>
            <a:r>
              <a:rPr lang="uk-UA" sz="2000" dirty="0" err="1" smtClean="0">
                <a:solidFill>
                  <a:srgbClr val="0000CC"/>
                </a:solidFill>
              </a:rPr>
              <a:t>define</a:t>
            </a:r>
            <a:r>
              <a:rPr lang="uk-UA" sz="2000" dirty="0" smtClean="0"/>
              <a:t>. Єдина різниця полягає в тому, що вона </a:t>
            </a:r>
            <a:r>
              <a:rPr lang="uk-UA" sz="2000" b="1" dirty="0" smtClean="0"/>
              <a:t>не пов'язана з жодним ім'ям в оточенні</a:t>
            </a:r>
            <a:r>
              <a:rPr lang="uk-UA" sz="2000" dirty="0" smtClean="0"/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21579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7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 smtClean="0">
                <a:solidFill>
                  <a:schemeClr val="bg1"/>
                </a:solidFill>
              </a:rPr>
              <a:t>λ</a:t>
            </a:r>
            <a:r>
              <a:rPr lang="uk-UA" sz="3200" b="1" dirty="0" smtClean="0">
                <a:solidFill>
                  <a:schemeClr val="bg1"/>
                </a:solidFill>
              </a:rPr>
              <a:t> - форма (</a:t>
            </a:r>
            <a:r>
              <a:rPr lang="en-US" sz="3200" b="1" dirty="0" smtClean="0">
                <a:solidFill>
                  <a:schemeClr val="bg1"/>
                </a:solidFill>
              </a:rPr>
              <a:t>lambda</a:t>
            </a:r>
            <a:r>
              <a:rPr lang="uk-UA" sz="3200" b="1" dirty="0" smtClean="0">
                <a:solidFill>
                  <a:schemeClr val="bg1"/>
                </a:solidFill>
              </a:rPr>
              <a:t>)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4559" y="1081484"/>
            <a:ext cx="85915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200" b="1" dirty="0" smtClean="0">
                <a:solidFill>
                  <a:srgbClr val="0000CC"/>
                </a:solidFill>
              </a:rPr>
              <a:t>(</a:t>
            </a:r>
            <a:r>
              <a:rPr lang="en-US" sz="2200" b="1" dirty="0" smtClean="0">
                <a:solidFill>
                  <a:srgbClr val="0000CC"/>
                </a:solidFill>
              </a:rPr>
              <a:t>l</a:t>
            </a:r>
            <a:r>
              <a:rPr lang="uk-UA" sz="2200" b="1" dirty="0" err="1" smtClean="0">
                <a:solidFill>
                  <a:srgbClr val="0000CC"/>
                </a:solidFill>
              </a:rPr>
              <a:t>ambda</a:t>
            </a:r>
            <a:r>
              <a:rPr lang="uk-UA" sz="2200" b="1" dirty="0" smtClean="0">
                <a:solidFill>
                  <a:srgbClr val="0000CC"/>
                </a:solidFill>
              </a:rPr>
              <a:t> (</a:t>
            </a:r>
            <a:r>
              <a:rPr lang="en-US" sz="2200" b="1" dirty="0" smtClean="0">
                <a:solidFill>
                  <a:srgbClr val="0000CC"/>
                </a:solidFill>
              </a:rPr>
              <a:t>&lt;</a:t>
            </a:r>
            <a:r>
              <a:rPr lang="uk-UA" sz="2200" b="1" dirty="0" smtClean="0">
                <a:solidFill>
                  <a:srgbClr val="0000CC"/>
                </a:solidFill>
              </a:rPr>
              <a:t>формальні-параметри</a:t>
            </a:r>
            <a:r>
              <a:rPr lang="en-US" sz="2200" b="1" dirty="0" smtClean="0">
                <a:solidFill>
                  <a:srgbClr val="0000CC"/>
                </a:solidFill>
              </a:rPr>
              <a:t>&gt;</a:t>
            </a:r>
            <a:r>
              <a:rPr lang="uk-UA" sz="2200" b="1" dirty="0" smtClean="0">
                <a:solidFill>
                  <a:srgbClr val="0000CC"/>
                </a:solidFill>
              </a:rPr>
              <a:t>) </a:t>
            </a:r>
            <a:r>
              <a:rPr lang="en-US" sz="2200" b="1" dirty="0" smtClean="0">
                <a:solidFill>
                  <a:srgbClr val="0000CC"/>
                </a:solidFill>
              </a:rPr>
              <a:t>&lt;</a:t>
            </a:r>
            <a:r>
              <a:rPr lang="uk-UA" sz="2200" b="1" dirty="0" smtClean="0">
                <a:solidFill>
                  <a:srgbClr val="0000CC"/>
                </a:solidFill>
              </a:rPr>
              <a:t>т</a:t>
            </a:r>
            <a:r>
              <a:rPr lang="en-US" sz="2200" b="1" dirty="0" err="1" smtClean="0">
                <a:solidFill>
                  <a:srgbClr val="0000CC"/>
                </a:solidFill>
              </a:rPr>
              <a:t>i</a:t>
            </a:r>
            <a:r>
              <a:rPr lang="uk-UA" sz="2200" b="1" dirty="0" err="1" smtClean="0">
                <a:solidFill>
                  <a:srgbClr val="0000CC"/>
                </a:solidFill>
              </a:rPr>
              <a:t>ло</a:t>
            </a:r>
            <a:r>
              <a:rPr lang="en-US" sz="2200" b="1" dirty="0" smtClean="0">
                <a:solidFill>
                  <a:srgbClr val="0000CC"/>
                </a:solidFill>
              </a:rPr>
              <a:t>&gt;</a:t>
            </a:r>
            <a:r>
              <a:rPr lang="uk-UA" sz="2200" b="1" dirty="0" smtClean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6225" y="1741438"/>
            <a:ext cx="82391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Насправді</a:t>
            </a:r>
            <a:endParaRPr lang="uk-UA" sz="2000" dirty="0"/>
          </a:p>
          <a:p>
            <a:r>
              <a:rPr lang="uk-UA" sz="2000" dirty="0">
                <a:solidFill>
                  <a:srgbClr val="0000CC"/>
                </a:solidFill>
              </a:rPr>
              <a:t>(</a:t>
            </a:r>
            <a:r>
              <a:rPr lang="uk-UA" sz="2000" b="1" dirty="0" err="1">
                <a:solidFill>
                  <a:srgbClr val="0000CC"/>
                </a:solidFill>
              </a:rPr>
              <a:t>define</a:t>
            </a:r>
            <a:r>
              <a:rPr lang="uk-UA" sz="2000" b="1" dirty="0">
                <a:solidFill>
                  <a:srgbClr val="0000CC"/>
                </a:solidFill>
              </a:rPr>
              <a:t> (plus4 x) (+ </a:t>
            </a:r>
            <a:r>
              <a:rPr lang="uk-UA" sz="2000" b="1" dirty="0" err="1">
                <a:solidFill>
                  <a:srgbClr val="0000CC"/>
                </a:solidFill>
              </a:rPr>
              <a:t>x</a:t>
            </a:r>
            <a:r>
              <a:rPr lang="uk-UA" sz="2000" b="1" dirty="0">
                <a:solidFill>
                  <a:srgbClr val="0000CC"/>
                </a:solidFill>
              </a:rPr>
              <a:t> 4))</a:t>
            </a:r>
          </a:p>
          <a:p>
            <a:r>
              <a:rPr lang="uk-UA" sz="2000" dirty="0" smtClean="0"/>
              <a:t>еквівалентно</a:t>
            </a:r>
            <a:endParaRPr lang="uk-UA" sz="2000" dirty="0"/>
          </a:p>
          <a:p>
            <a:r>
              <a:rPr lang="uk-UA" sz="2000" b="1" dirty="0">
                <a:solidFill>
                  <a:srgbClr val="0000CC"/>
                </a:solidFill>
              </a:rPr>
              <a:t>(</a:t>
            </a:r>
            <a:r>
              <a:rPr lang="uk-UA" sz="2000" b="1" dirty="0" err="1">
                <a:solidFill>
                  <a:srgbClr val="0000CC"/>
                </a:solidFill>
              </a:rPr>
              <a:t>define</a:t>
            </a:r>
            <a:r>
              <a:rPr lang="uk-UA" sz="2000" b="1" dirty="0">
                <a:solidFill>
                  <a:srgbClr val="0000CC"/>
                </a:solidFill>
              </a:rPr>
              <a:t> plus4 (</a:t>
            </a:r>
            <a:r>
              <a:rPr lang="uk-UA" sz="2000" b="1" dirty="0" err="1">
                <a:solidFill>
                  <a:srgbClr val="0000CC"/>
                </a:solidFill>
              </a:rPr>
              <a:t>lambda</a:t>
            </a:r>
            <a:r>
              <a:rPr lang="uk-UA" sz="2000" b="1" dirty="0">
                <a:solidFill>
                  <a:srgbClr val="0000CC"/>
                </a:solidFill>
              </a:rPr>
              <a:t> (x) (+ </a:t>
            </a:r>
            <a:r>
              <a:rPr lang="uk-UA" sz="2000" b="1" dirty="0" err="1">
                <a:solidFill>
                  <a:srgbClr val="0000CC"/>
                </a:solidFill>
              </a:rPr>
              <a:t>x</a:t>
            </a:r>
            <a:r>
              <a:rPr lang="uk-UA" sz="2000" b="1" dirty="0">
                <a:solidFill>
                  <a:srgbClr val="0000CC"/>
                </a:solidFill>
              </a:rPr>
              <a:t> 4</a:t>
            </a:r>
            <a:r>
              <a:rPr lang="uk-UA" sz="2000" b="1" dirty="0" smtClean="0">
                <a:solidFill>
                  <a:srgbClr val="0000CC"/>
                </a:solidFill>
              </a:rPr>
              <a:t>)))</a:t>
            </a:r>
            <a:endParaRPr lang="uk-UA" sz="2000" b="1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5350" y="3131463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Можна читати </a:t>
            </a:r>
            <a:r>
              <a:rPr lang="uk-UA" sz="2000" b="1" dirty="0" smtClean="0">
                <a:solidFill>
                  <a:srgbClr val="C00000"/>
                </a:solidFill>
              </a:rPr>
              <a:t>вираз </a:t>
            </a:r>
            <a:r>
              <a:rPr lang="uk-UA" sz="2000" b="1" dirty="0" err="1">
                <a:solidFill>
                  <a:srgbClr val="C00000"/>
                </a:solidFill>
              </a:rPr>
              <a:t>lambda</a:t>
            </a:r>
            <a:r>
              <a:rPr lang="uk-UA" sz="2000" b="1" dirty="0">
                <a:solidFill>
                  <a:srgbClr val="C00000"/>
                </a:solidFill>
              </a:rPr>
              <a:t> </a:t>
            </a:r>
            <a:r>
              <a:rPr lang="uk-UA" sz="2000" dirty="0"/>
              <a:t>так</a:t>
            </a:r>
            <a:r>
              <a:rPr lang="uk-UA" sz="2000" dirty="0" smtClean="0"/>
              <a:t>: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1429" y="4005064"/>
            <a:ext cx="7668715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uk-UA" sz="2000" dirty="0" smtClean="0">
                <a:solidFill>
                  <a:prstClr val="black"/>
                </a:solidFill>
              </a:rPr>
              <a:t>      </a:t>
            </a:r>
            <a:r>
              <a:rPr lang="uk-UA" sz="2000" dirty="0" err="1" smtClean="0">
                <a:solidFill>
                  <a:prstClr val="black"/>
                </a:solidFill>
              </a:rPr>
              <a:t>lambda</a:t>
            </a:r>
            <a:r>
              <a:rPr lang="uk-UA" sz="2000" dirty="0" smtClean="0">
                <a:solidFill>
                  <a:prstClr val="black"/>
                </a:solidFill>
              </a:rPr>
              <a:t>        (</a:t>
            </a:r>
            <a:r>
              <a:rPr lang="uk-UA" sz="2000" dirty="0">
                <a:solidFill>
                  <a:prstClr val="black"/>
                </a:solidFill>
              </a:rPr>
              <a:t>x</a:t>
            </a:r>
            <a:r>
              <a:rPr lang="uk-UA" sz="2000" dirty="0" smtClean="0">
                <a:solidFill>
                  <a:prstClr val="black"/>
                </a:solidFill>
              </a:rPr>
              <a:t>)                         (  +          x             </a:t>
            </a:r>
            <a:r>
              <a:rPr lang="uk-UA" sz="2000" dirty="0">
                <a:solidFill>
                  <a:prstClr val="black"/>
                </a:solidFill>
              </a:rPr>
              <a:t>4</a:t>
            </a:r>
            <a:r>
              <a:rPr lang="uk-UA" sz="2000" dirty="0" smtClean="0">
                <a:solidFill>
                  <a:prstClr val="black"/>
                </a:solidFill>
              </a:rPr>
              <a:t>))</a:t>
            </a:r>
          </a:p>
          <a:p>
            <a:pPr lvl="0"/>
            <a:r>
              <a:rPr lang="uk-UA" sz="2000" dirty="0" smtClean="0"/>
              <a:t>          ↑               ↑                            ↑             ↑            ↑</a:t>
            </a:r>
            <a:endParaRPr lang="uk-UA" sz="2000" dirty="0">
              <a:solidFill>
                <a:prstClr val="black"/>
              </a:solidFill>
            </a:endParaRPr>
          </a:p>
          <a:p>
            <a:pPr lvl="0"/>
            <a:r>
              <a:rPr lang="uk-UA" sz="2000" dirty="0">
                <a:solidFill>
                  <a:prstClr val="black"/>
                </a:solidFill>
              </a:rPr>
              <a:t>Процедура </a:t>
            </a:r>
            <a:r>
              <a:rPr lang="uk-UA" sz="2000" dirty="0" smtClean="0">
                <a:solidFill>
                  <a:prstClr val="black"/>
                </a:solidFill>
              </a:rPr>
              <a:t>від </a:t>
            </a:r>
            <a:r>
              <a:rPr lang="uk-UA" sz="2000" dirty="0" err="1">
                <a:solidFill>
                  <a:prstClr val="black"/>
                </a:solidFill>
              </a:rPr>
              <a:t>аргумента</a:t>
            </a:r>
            <a:r>
              <a:rPr lang="uk-UA" sz="2000" dirty="0">
                <a:solidFill>
                  <a:prstClr val="black"/>
                </a:solidFill>
              </a:rPr>
              <a:t> x, </a:t>
            </a:r>
            <a:r>
              <a:rPr lang="uk-UA" sz="2000" dirty="0" smtClean="0">
                <a:solidFill>
                  <a:prstClr val="black"/>
                </a:solidFill>
              </a:rPr>
              <a:t>яка додає        x     до     </a:t>
            </a:r>
            <a:r>
              <a:rPr lang="uk-UA" sz="2000" dirty="0">
                <a:solidFill>
                  <a:prstClr val="black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561190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116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Семантика</a:t>
            </a:r>
            <a:r>
              <a:rPr lang="en-US" sz="3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l-GR" sz="3600" b="1" dirty="0">
                <a:solidFill>
                  <a:schemeClr val="bg1"/>
                </a:solidFill>
                <a:latin typeface="+mn-lt"/>
              </a:rPr>
              <a:t>λ</a:t>
            </a:r>
            <a:r>
              <a:rPr lang="uk-UA" sz="3600" b="1" dirty="0">
                <a:solidFill>
                  <a:schemeClr val="bg1"/>
                </a:solidFill>
                <a:latin typeface="+mn-lt"/>
              </a:rPr>
              <a:t> - </a:t>
            </a:r>
            <a:r>
              <a:rPr lang="uk-UA" sz="3600" b="1" dirty="0" smtClean="0">
                <a:solidFill>
                  <a:schemeClr val="bg1"/>
                </a:solidFill>
                <a:latin typeface="+mn-lt"/>
              </a:rPr>
              <a:t>виразу</a:t>
            </a:r>
            <a:endParaRPr 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756" y="980728"/>
            <a:ext cx="893691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1800" dirty="0"/>
              <a:t>Лямбда </a:t>
            </a:r>
            <a:r>
              <a:rPr lang="ru-RU" sz="1800" dirty="0" err="1"/>
              <a:t>вираз</a:t>
            </a:r>
            <a:r>
              <a:rPr lang="ru-RU" sz="1800" dirty="0"/>
              <a:t> </a:t>
            </a:r>
            <a:r>
              <a:rPr lang="ru-RU" sz="1800" dirty="0" err="1"/>
              <a:t>виконується</a:t>
            </a:r>
            <a:r>
              <a:rPr lang="ru-RU" sz="1800" dirty="0"/>
              <a:t> як процедура. В </a:t>
            </a:r>
            <a:r>
              <a:rPr lang="ru-RU" sz="1800" dirty="0" err="1"/>
              <a:t>результаті</a:t>
            </a:r>
            <a:r>
              <a:rPr lang="ru-RU" sz="1800" dirty="0"/>
              <a:t> </a:t>
            </a:r>
            <a:r>
              <a:rPr lang="ru-RU" sz="1800" dirty="0" err="1"/>
              <a:t>виконання</a:t>
            </a:r>
            <a:r>
              <a:rPr lang="ru-RU" sz="1800" dirty="0"/>
              <a:t> </a:t>
            </a:r>
            <a:r>
              <a:rPr lang="ru-RU" sz="1800" dirty="0" smtClean="0"/>
              <a:t>лямбда </a:t>
            </a:r>
            <a:r>
              <a:rPr lang="ru-RU" sz="1800" dirty="0" err="1" smtClean="0"/>
              <a:t>виразу</a:t>
            </a:r>
            <a:r>
              <a:rPr lang="ru-RU" sz="1800" dirty="0" smtClean="0"/>
              <a:t> </a:t>
            </a:r>
            <a:r>
              <a:rPr lang="ru-RU" sz="1800" dirty="0" err="1"/>
              <a:t>його</a:t>
            </a:r>
            <a:r>
              <a:rPr lang="ru-RU" sz="1800" dirty="0"/>
              <a:t> </a:t>
            </a:r>
            <a:r>
              <a:rPr lang="ru-RU" sz="1800" dirty="0" err="1"/>
              <a:t>оточення</a:t>
            </a:r>
            <a:r>
              <a:rPr lang="ru-RU" sz="1800" dirty="0"/>
              <a:t> </a:t>
            </a:r>
            <a:r>
              <a:rPr lang="ru-RU" sz="1800" dirty="0" err="1"/>
              <a:t>запам'ятовується</a:t>
            </a:r>
            <a:r>
              <a:rPr lang="ru-RU" sz="1800" dirty="0"/>
              <a:t>, як </a:t>
            </a:r>
            <a:r>
              <a:rPr lang="ru-RU" sz="1800" dirty="0" err="1"/>
              <a:t>частина</a:t>
            </a:r>
            <a:r>
              <a:rPr lang="ru-RU" sz="1800" dirty="0"/>
              <a:t> </a:t>
            </a:r>
            <a:r>
              <a:rPr lang="ru-RU" sz="1800" dirty="0" err="1"/>
              <a:t>процедури</a:t>
            </a:r>
            <a:r>
              <a:rPr lang="ru-RU" sz="1800" dirty="0"/>
              <a:t>. </a:t>
            </a:r>
            <a:endParaRPr lang="ru-RU" sz="1800" dirty="0" smtClean="0"/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ru-RU" sz="1800" dirty="0" smtClean="0"/>
              <a:t>Коли </a:t>
            </a:r>
            <a:r>
              <a:rPr lang="ru-RU" sz="1800" dirty="0" err="1"/>
              <a:t>після</a:t>
            </a:r>
            <a:r>
              <a:rPr lang="ru-RU" sz="1800" dirty="0"/>
              <a:t> </a:t>
            </a:r>
            <a:r>
              <a:rPr lang="ru-RU" sz="1800" dirty="0" err="1"/>
              <a:t>цього</a:t>
            </a:r>
            <a:r>
              <a:rPr lang="ru-RU" sz="1800" dirty="0"/>
              <a:t> </a:t>
            </a:r>
            <a:r>
              <a:rPr lang="ru-RU" sz="1800" dirty="0" smtClean="0"/>
              <a:t>процедура </a:t>
            </a:r>
            <a:r>
              <a:rPr lang="ru-RU" sz="1800" dirty="0" err="1" smtClean="0"/>
              <a:t>викликається</a:t>
            </a:r>
            <a:r>
              <a:rPr lang="ru-RU" sz="1800" dirty="0" smtClean="0"/>
              <a:t> </a:t>
            </a:r>
            <a:r>
              <a:rPr lang="ru-RU" sz="1800" dirty="0"/>
              <a:t>з </a:t>
            </a:r>
            <a:r>
              <a:rPr lang="ru-RU" sz="1800" dirty="0" err="1"/>
              <a:t>деякими</a:t>
            </a:r>
            <a:r>
              <a:rPr lang="ru-RU" sz="1800" dirty="0"/>
              <a:t> </a:t>
            </a:r>
            <a:r>
              <a:rPr lang="ru-RU" sz="1800" dirty="0" err="1"/>
              <a:t>фактичними</a:t>
            </a:r>
            <a:r>
              <a:rPr lang="ru-RU" sz="1800" dirty="0"/>
              <a:t> аргументами, </a:t>
            </a:r>
            <a:r>
              <a:rPr lang="ru-RU" sz="1800" dirty="0" err="1" smtClean="0"/>
              <a:t>оточення</a:t>
            </a:r>
            <a:r>
              <a:rPr lang="ru-RU" sz="1800" dirty="0" smtClean="0"/>
              <a:t>, </a:t>
            </a:r>
            <a:r>
              <a:rPr lang="ru-RU" sz="1800" dirty="0"/>
              <a:t>в </a:t>
            </a:r>
            <a:r>
              <a:rPr lang="ru-RU" sz="1800" dirty="0" err="1"/>
              <a:t>якому</a:t>
            </a:r>
            <a:r>
              <a:rPr lang="ru-RU" sz="1800" dirty="0"/>
              <a:t> лямбда </a:t>
            </a:r>
            <a:r>
              <a:rPr lang="ru-RU" sz="1800" dirty="0" err="1" smtClean="0"/>
              <a:t>вираз</a:t>
            </a:r>
            <a:r>
              <a:rPr lang="ru-RU" sz="1800" dirty="0" smtClean="0"/>
              <a:t> </a:t>
            </a:r>
            <a:r>
              <a:rPr lang="ru-RU" sz="1800" dirty="0" err="1" smtClean="0"/>
              <a:t>виконувався</a:t>
            </a:r>
            <a:r>
              <a:rPr lang="ru-RU" sz="1800" dirty="0" smtClean="0"/>
              <a:t>, </a:t>
            </a:r>
            <a:r>
              <a:rPr lang="ru-RU" sz="1800" dirty="0"/>
              <a:t>буде </a:t>
            </a:r>
            <a:r>
              <a:rPr lang="ru-RU" sz="1800" dirty="0" err="1"/>
              <a:t>розширено</a:t>
            </a:r>
            <a:r>
              <a:rPr lang="ru-RU" sz="1800" dirty="0"/>
              <a:t> </a:t>
            </a:r>
            <a:r>
              <a:rPr lang="ru-RU" sz="1800" dirty="0" err="1"/>
              <a:t>новими</a:t>
            </a:r>
            <a:r>
              <a:rPr lang="ru-RU" sz="1800" dirty="0"/>
              <a:t> </a:t>
            </a:r>
            <a:r>
              <a:rPr lang="ru-RU" sz="1800" dirty="0" err="1"/>
              <a:t>локаціями</a:t>
            </a:r>
            <a:r>
              <a:rPr lang="ru-RU" sz="1800" dirty="0"/>
              <a:t> за </a:t>
            </a:r>
            <a:r>
              <a:rPr lang="ru-RU" sz="1800" dirty="0" err="1"/>
              <a:t>рахунок</a:t>
            </a:r>
            <a:r>
              <a:rPr lang="ru-RU" sz="1800" dirty="0"/>
              <a:t> </a:t>
            </a:r>
            <a:r>
              <a:rPr lang="ru-RU" sz="1800" dirty="0" err="1"/>
              <a:t>прив'язок</a:t>
            </a:r>
            <a:r>
              <a:rPr lang="ru-RU" sz="1800" dirty="0"/>
              <a:t> </a:t>
            </a:r>
            <a:r>
              <a:rPr lang="ru-RU" sz="1800" dirty="0" err="1"/>
              <a:t>змінних</a:t>
            </a:r>
            <a:r>
              <a:rPr lang="ru-RU" sz="1800" dirty="0"/>
              <a:t> в списку </a:t>
            </a:r>
            <a:r>
              <a:rPr lang="ru-RU" sz="1800" dirty="0" err="1" smtClean="0"/>
              <a:t>формальних</a:t>
            </a:r>
            <a:r>
              <a:rPr lang="ru-RU" sz="1800" dirty="0" smtClean="0"/>
              <a:t> </a:t>
            </a:r>
            <a:r>
              <a:rPr lang="ru-RU" sz="1800" dirty="0" err="1" smtClean="0"/>
              <a:t>аргументів</a:t>
            </a:r>
            <a:r>
              <a:rPr lang="ru-RU" sz="1800" dirty="0"/>
              <a:t>, </a:t>
            </a:r>
            <a:r>
              <a:rPr lang="ru-RU" sz="1800" dirty="0" err="1"/>
              <a:t>відповідні</a:t>
            </a:r>
            <a:r>
              <a:rPr lang="ru-RU" sz="1800" dirty="0"/>
              <a:t> </a:t>
            </a:r>
            <a:r>
              <a:rPr lang="ru-RU" sz="1800" dirty="0" err="1"/>
              <a:t>фактичні</a:t>
            </a:r>
            <a:r>
              <a:rPr lang="ru-RU" sz="1800" dirty="0"/>
              <a:t> </a:t>
            </a:r>
            <a:r>
              <a:rPr lang="ru-RU" sz="1800" dirty="0" err="1"/>
              <a:t>аргументи</a:t>
            </a:r>
            <a:r>
              <a:rPr lang="ru-RU" sz="1800" dirty="0"/>
              <a:t> </a:t>
            </a:r>
            <a:r>
              <a:rPr lang="ru-RU" sz="1800" dirty="0" err="1"/>
              <a:t>будуть</a:t>
            </a:r>
            <a:r>
              <a:rPr lang="ru-RU" sz="1800" dirty="0"/>
              <a:t> </a:t>
            </a:r>
            <a:r>
              <a:rPr lang="ru-RU" sz="1800" dirty="0" err="1"/>
              <a:t>зберігатися</a:t>
            </a:r>
            <a:r>
              <a:rPr lang="ru-RU" sz="1800" dirty="0"/>
              <a:t> в </a:t>
            </a:r>
            <a:r>
              <a:rPr lang="ru-RU" sz="1800" dirty="0" err="1"/>
              <a:t>цих</a:t>
            </a:r>
            <a:r>
              <a:rPr lang="ru-RU" sz="1800" dirty="0"/>
              <a:t> </a:t>
            </a:r>
            <a:r>
              <a:rPr lang="ru-RU" sz="1800" dirty="0" err="1"/>
              <a:t>локаціях</a:t>
            </a:r>
            <a:r>
              <a:rPr lang="ru-RU" sz="1800" dirty="0"/>
              <a:t>, і </a:t>
            </a:r>
            <a:r>
              <a:rPr lang="ru-RU" sz="1800" dirty="0" err="1" smtClean="0"/>
              <a:t>вирази</a:t>
            </a:r>
            <a:r>
              <a:rPr lang="ru-RU" sz="1800" dirty="0" smtClean="0"/>
              <a:t> в </a:t>
            </a:r>
            <a:r>
              <a:rPr lang="ru-RU" sz="1800" dirty="0" err="1"/>
              <a:t>тілі</a:t>
            </a:r>
            <a:r>
              <a:rPr lang="ru-RU" sz="1800" dirty="0"/>
              <a:t> лямбда </a:t>
            </a:r>
            <a:r>
              <a:rPr lang="ru-RU" sz="1800" dirty="0" err="1"/>
              <a:t>виразу</a:t>
            </a:r>
            <a:r>
              <a:rPr lang="ru-RU" sz="1800" dirty="0"/>
              <a:t> </a:t>
            </a:r>
            <a:r>
              <a:rPr lang="ru-RU" sz="1800" dirty="0" err="1"/>
              <a:t>будуть</a:t>
            </a:r>
            <a:r>
              <a:rPr lang="ru-RU" sz="1800" dirty="0"/>
              <a:t> </a:t>
            </a:r>
            <a:r>
              <a:rPr lang="ru-RU" sz="1800" dirty="0" err="1"/>
              <a:t>виконуватися</a:t>
            </a:r>
            <a:r>
              <a:rPr lang="ru-RU" sz="1800" dirty="0"/>
              <a:t> </a:t>
            </a:r>
            <a:r>
              <a:rPr lang="ru-RU" sz="1800" dirty="0" err="1"/>
              <a:t>послідовно</a:t>
            </a:r>
            <a:r>
              <a:rPr lang="ru-RU" sz="1800" dirty="0"/>
              <a:t> в </a:t>
            </a:r>
            <a:r>
              <a:rPr lang="ru-RU" sz="1800" dirty="0" err="1"/>
              <a:t>розширеному</a:t>
            </a:r>
            <a:r>
              <a:rPr lang="ru-RU" sz="1800" dirty="0"/>
              <a:t> </a:t>
            </a:r>
            <a:r>
              <a:rPr lang="ru-RU" sz="1800" dirty="0" err="1"/>
              <a:t>оточенні</a:t>
            </a:r>
            <a:r>
              <a:rPr lang="ru-RU" sz="1800" dirty="0"/>
              <a:t>. </a:t>
            </a:r>
            <a:endParaRPr lang="ru-RU" sz="18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4236974" y="3501008"/>
            <a:ext cx="4392488" cy="258532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0000CC"/>
                </a:solidFill>
              </a:rPr>
              <a:t>(lambda (x) (+ x x)) </a:t>
            </a:r>
            <a:r>
              <a:rPr lang="es-ES" sz="1800" dirty="0">
                <a:solidFill>
                  <a:srgbClr val="006600"/>
                </a:solidFill>
              </a:rPr>
              <a:t>===&gt; a procedure</a:t>
            </a:r>
          </a:p>
          <a:p>
            <a:r>
              <a:rPr lang="es-ES" sz="1800" dirty="0">
                <a:solidFill>
                  <a:srgbClr val="C00000"/>
                </a:solidFill>
              </a:rPr>
              <a:t>((lambda (x) (+ x x)) 4) ===&gt; 8</a:t>
            </a:r>
          </a:p>
          <a:p>
            <a:r>
              <a:rPr lang="es-ES" sz="1800" dirty="0">
                <a:solidFill>
                  <a:srgbClr val="0000CC"/>
                </a:solidFill>
              </a:rPr>
              <a:t>(define reverse-subtract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</a:t>
            </a:r>
            <a:r>
              <a:rPr lang="es-ES" sz="1800" dirty="0" smtClean="0">
                <a:solidFill>
                  <a:srgbClr val="0000CC"/>
                </a:solidFill>
              </a:rPr>
              <a:t>(</a:t>
            </a:r>
            <a:r>
              <a:rPr lang="es-ES" sz="1800" dirty="0">
                <a:solidFill>
                  <a:srgbClr val="0000CC"/>
                </a:solidFill>
              </a:rPr>
              <a:t>lambda (x y) (- y x)))</a:t>
            </a:r>
          </a:p>
          <a:p>
            <a:r>
              <a:rPr lang="es-ES" sz="1800" dirty="0">
                <a:solidFill>
                  <a:srgbClr val="C00000"/>
                </a:solidFill>
              </a:rPr>
              <a:t>(reverse-subtract 7 10) ===&gt; 3</a:t>
            </a:r>
          </a:p>
          <a:p>
            <a:r>
              <a:rPr lang="es-ES" sz="1800" dirty="0">
                <a:solidFill>
                  <a:srgbClr val="0000CC"/>
                </a:solidFill>
              </a:rPr>
              <a:t>(define </a:t>
            </a:r>
            <a:r>
              <a:rPr lang="uk-UA" sz="1800" dirty="0" smtClean="0">
                <a:solidFill>
                  <a:srgbClr val="0000CC"/>
                </a:solidFill>
              </a:rPr>
              <a:t>(</a:t>
            </a:r>
            <a:r>
              <a:rPr lang="es-ES" sz="1800" dirty="0" smtClean="0">
                <a:solidFill>
                  <a:srgbClr val="0000CC"/>
                </a:solidFill>
              </a:rPr>
              <a:t>add</a:t>
            </a:r>
            <a:r>
              <a:rPr lang="uk-UA" sz="1800" dirty="0" smtClean="0">
                <a:solidFill>
                  <a:srgbClr val="0000CC"/>
                </a:solidFill>
              </a:rPr>
              <a:t> </a:t>
            </a:r>
            <a:r>
              <a:rPr lang="es-ES" sz="1800" dirty="0" smtClean="0">
                <a:solidFill>
                  <a:srgbClr val="0000CC"/>
                </a:solidFill>
              </a:rPr>
              <a:t>4</a:t>
            </a:r>
            <a:r>
              <a:rPr lang="uk-UA" sz="1800" dirty="0" smtClean="0">
                <a:solidFill>
                  <a:srgbClr val="0000CC"/>
                </a:solidFill>
              </a:rPr>
              <a:t>)</a:t>
            </a:r>
            <a:endParaRPr lang="es-ES" sz="1800" dirty="0">
              <a:solidFill>
                <a:srgbClr val="0000CC"/>
              </a:solidFill>
            </a:endParaRPr>
          </a:p>
          <a:p>
            <a:r>
              <a:rPr lang="uk-UA" sz="1800" dirty="0" smtClean="0">
                <a:solidFill>
                  <a:srgbClr val="0000CC"/>
                </a:solidFill>
              </a:rPr>
              <a:t>     </a:t>
            </a:r>
            <a:r>
              <a:rPr lang="es-ES" sz="1800" dirty="0" smtClean="0">
                <a:solidFill>
                  <a:srgbClr val="0000CC"/>
                </a:solidFill>
              </a:rPr>
              <a:t>(</a:t>
            </a:r>
            <a:r>
              <a:rPr lang="es-ES" sz="1800" dirty="0">
                <a:solidFill>
                  <a:srgbClr val="0000CC"/>
                </a:solidFill>
              </a:rPr>
              <a:t>let ((x 4))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   </a:t>
            </a:r>
            <a:r>
              <a:rPr lang="es-ES" sz="1800" dirty="0" smtClean="0">
                <a:solidFill>
                  <a:srgbClr val="0000CC"/>
                </a:solidFill>
              </a:rPr>
              <a:t>(</a:t>
            </a:r>
            <a:r>
              <a:rPr lang="es-ES" sz="1800" dirty="0">
                <a:solidFill>
                  <a:srgbClr val="0000CC"/>
                </a:solidFill>
              </a:rPr>
              <a:t>lambda (y) (+ x y))))</a:t>
            </a:r>
          </a:p>
          <a:p>
            <a:r>
              <a:rPr lang="es-ES" sz="1800" dirty="0">
                <a:solidFill>
                  <a:srgbClr val="C00000"/>
                </a:solidFill>
              </a:rPr>
              <a:t>(add 4 6) ===&gt; 10</a:t>
            </a:r>
            <a:endParaRPr lang="ru-RU" sz="1800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9756" y="3777338"/>
            <a:ext cx="3618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 startAt="3"/>
            </a:pPr>
            <a:r>
              <a:rPr lang="ru-RU" sz="1800" dirty="0" smtClean="0"/>
              <a:t>Результат </a:t>
            </a:r>
            <a:r>
              <a:rPr lang="ru-RU" sz="1800" dirty="0" err="1"/>
              <a:t>останнього</a:t>
            </a:r>
            <a:r>
              <a:rPr lang="ru-RU" sz="1800" dirty="0"/>
              <a:t> </a:t>
            </a:r>
            <a:r>
              <a:rPr lang="ru-RU" sz="1800" dirty="0" err="1"/>
              <a:t>виразу</a:t>
            </a:r>
            <a:r>
              <a:rPr lang="ru-RU" sz="1800" dirty="0"/>
              <a:t> в </a:t>
            </a:r>
            <a:r>
              <a:rPr lang="ru-RU" sz="1800" dirty="0" err="1"/>
              <a:t>тілі</a:t>
            </a:r>
            <a:r>
              <a:rPr lang="ru-RU" sz="1800" dirty="0"/>
              <a:t> буде </a:t>
            </a:r>
            <a:r>
              <a:rPr lang="ru-RU" sz="1800" dirty="0" err="1"/>
              <a:t>повернутий</a:t>
            </a:r>
            <a:r>
              <a:rPr lang="ru-RU" sz="1800" dirty="0"/>
              <a:t> як результат процедурного </a:t>
            </a:r>
            <a:r>
              <a:rPr lang="ru-RU" sz="1800" dirty="0" err="1"/>
              <a:t>виклику</a:t>
            </a:r>
            <a:r>
              <a:rPr lang="ru-RU" sz="1800" dirty="0"/>
              <a:t>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88256927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7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 smtClean="0">
                <a:solidFill>
                  <a:schemeClr val="bg1"/>
                </a:solidFill>
              </a:rPr>
              <a:t>λ</a:t>
            </a:r>
            <a:r>
              <a:rPr lang="uk-UA" sz="3200" b="1" dirty="0" smtClean="0">
                <a:solidFill>
                  <a:schemeClr val="bg1"/>
                </a:solidFill>
              </a:rPr>
              <a:t> - форма (</a:t>
            </a:r>
            <a:r>
              <a:rPr lang="en-US" sz="3200" b="1" dirty="0" smtClean="0">
                <a:solidFill>
                  <a:schemeClr val="bg1"/>
                </a:solidFill>
              </a:rPr>
              <a:t>lambda</a:t>
            </a:r>
            <a:r>
              <a:rPr lang="uk-UA" sz="3200" b="1" dirty="0" smtClean="0">
                <a:solidFill>
                  <a:schemeClr val="bg1"/>
                </a:solidFill>
              </a:rPr>
              <a:t>)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86503" y="2197893"/>
            <a:ext cx="26289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 smtClean="0">
                <a:solidFill>
                  <a:srgbClr val="0000CC"/>
                </a:solidFill>
              </a:rPr>
              <a:t>(</a:t>
            </a:r>
            <a:r>
              <a:rPr lang="pt-BR" sz="2000" dirty="0">
                <a:solidFill>
                  <a:srgbClr val="0000CC"/>
                </a:solidFill>
              </a:rPr>
              <a:t>lambda (x) </a:t>
            </a:r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pt-BR" sz="2000" dirty="0" smtClean="0">
                <a:solidFill>
                  <a:srgbClr val="0000CC"/>
                </a:solidFill>
              </a:rPr>
              <a:t>(/ </a:t>
            </a:r>
            <a:r>
              <a:rPr lang="pt-BR" sz="2000" dirty="0">
                <a:solidFill>
                  <a:srgbClr val="0000CC"/>
                </a:solidFill>
              </a:rPr>
              <a:t>1.0 (* x (+ x 2))))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36612" y="3124962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Тогда </a:t>
            </a:r>
            <a:r>
              <a:rPr lang="ru-RU" sz="2000" dirty="0" smtClean="0"/>
              <a:t>процедуру </a:t>
            </a:r>
            <a:r>
              <a:rPr lang="ru-RU" sz="2000" dirty="0" err="1">
                <a:solidFill>
                  <a:srgbClr val="0000CC"/>
                </a:solidFill>
              </a:rPr>
              <a:t>pi-sum</a:t>
            </a:r>
            <a:r>
              <a:rPr lang="ru-RU" sz="2000" dirty="0"/>
              <a:t> </a:t>
            </a:r>
            <a:r>
              <a:rPr lang="en-US" sz="2000" dirty="0"/>
              <a:t>1/(1*3)+1/(5*7)+1/(9*11)+…. </a:t>
            </a:r>
            <a:r>
              <a:rPr lang="uk-UA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 </a:t>
            </a:r>
            <a:r>
              <a:rPr lang="ru-RU" sz="2000" dirty="0" err="1" smtClean="0"/>
              <a:t>описати</a:t>
            </a:r>
            <a:r>
              <a:rPr lang="ru-RU" sz="2000" dirty="0" smtClean="0"/>
              <a:t> без </a:t>
            </a:r>
            <a:r>
              <a:rPr lang="ru-RU" sz="2000" dirty="0" err="1" smtClean="0"/>
              <a:t>допоміжних</a:t>
            </a:r>
            <a:r>
              <a:rPr lang="ru-RU" sz="2000" dirty="0" smtClean="0"/>
              <a:t> </a:t>
            </a:r>
            <a:r>
              <a:rPr lang="ru-RU" sz="2000" dirty="0" smtClean="0"/>
              <a:t>процедур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395059" y="4105544"/>
            <a:ext cx="3302124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(pi-sum a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pt-BR" sz="2000" dirty="0" smtClean="0">
                <a:solidFill>
                  <a:srgbClr val="0000CC"/>
                </a:solidFill>
              </a:rPr>
              <a:t>(</a:t>
            </a:r>
            <a:r>
              <a:rPr lang="pt-BR" sz="2000" dirty="0">
                <a:solidFill>
                  <a:srgbClr val="0000CC"/>
                </a:solidFill>
              </a:rPr>
              <a:t>sum (lambda (x) </a:t>
            </a:r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uk-UA" sz="2000" dirty="0">
                <a:solidFill>
                  <a:srgbClr val="0000CC"/>
                </a:solidFill>
              </a:rPr>
              <a:t> </a:t>
            </a:r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pt-BR" sz="2000" dirty="0" smtClean="0">
                <a:solidFill>
                  <a:srgbClr val="0000CC"/>
                </a:solidFill>
              </a:rPr>
              <a:t>(/ </a:t>
            </a:r>
            <a:r>
              <a:rPr lang="pt-BR" sz="2000" dirty="0">
                <a:solidFill>
                  <a:srgbClr val="0000CC"/>
                </a:solidFill>
              </a:rPr>
              <a:t>1.0 (* x (+ x 2))))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a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lambda (x) (+ x 4))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b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0216" y="1144997"/>
            <a:ext cx="57306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Приклад </a:t>
            </a:r>
            <a:r>
              <a:rPr lang="ru-RU" sz="2000" dirty="0" err="1" smtClean="0"/>
              <a:t>процедури</a:t>
            </a:r>
            <a:r>
              <a:rPr lang="ru-RU" sz="2000" dirty="0" smtClean="0"/>
              <a:t>, </a:t>
            </a:r>
            <a:r>
              <a:rPr lang="ru-RU" sz="2000" dirty="0"/>
              <a:t>яка </a:t>
            </a:r>
            <a:r>
              <a:rPr lang="ru-RU" sz="2000" dirty="0" err="1"/>
              <a:t>повертає</a:t>
            </a:r>
            <a:r>
              <a:rPr lang="ru-RU" sz="2000" dirty="0"/>
              <a:t> </a:t>
            </a:r>
            <a:r>
              <a:rPr lang="ru-RU" sz="2000" dirty="0" err="1" smtClean="0"/>
              <a:t>свій</a:t>
            </a:r>
            <a:r>
              <a:rPr lang="ru-RU" sz="2000" dirty="0" smtClean="0"/>
              <a:t> аргумент плюс 4</a:t>
            </a:r>
            <a:endParaRPr lang="uk-UA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50817" y="1170451"/>
            <a:ext cx="2664585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(lambda (x) </a:t>
            </a:r>
            <a:endParaRPr lang="uk-UA" sz="2000" dirty="0">
              <a:solidFill>
                <a:srgbClr val="0000CC"/>
              </a:solidFill>
            </a:endParaRPr>
          </a:p>
          <a:p>
            <a:pPr lvl="0"/>
            <a:r>
              <a:rPr lang="uk-UA" sz="2000" dirty="0">
                <a:solidFill>
                  <a:srgbClr val="0000CC"/>
                </a:solidFill>
              </a:rPr>
              <a:t>      </a:t>
            </a:r>
            <a:r>
              <a:rPr lang="en-US" sz="2000" dirty="0">
                <a:solidFill>
                  <a:srgbClr val="0000CC"/>
                </a:solidFill>
              </a:rPr>
              <a:t>(+ x 4))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81000" y="2044005"/>
            <a:ext cx="4695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Приклад </a:t>
            </a:r>
            <a:r>
              <a:rPr lang="ru-RU" sz="2000" dirty="0" err="1" smtClean="0"/>
              <a:t>процедури</a:t>
            </a:r>
            <a:r>
              <a:rPr lang="ru-RU" sz="2000" dirty="0" smtClean="0"/>
              <a:t>, </a:t>
            </a:r>
            <a:r>
              <a:rPr lang="ru-RU" sz="2000" dirty="0"/>
              <a:t>яка </a:t>
            </a:r>
            <a:r>
              <a:rPr lang="ru-RU" sz="2000" dirty="0" err="1"/>
              <a:t>обчислює</a:t>
            </a:r>
            <a:r>
              <a:rPr lang="ru-RU" sz="2000" dirty="0"/>
              <a:t> число, </a:t>
            </a:r>
            <a:r>
              <a:rPr lang="ru-RU" sz="2000" dirty="0" err="1"/>
              <a:t>зворотне</a:t>
            </a:r>
            <a:r>
              <a:rPr lang="ru-RU" sz="2000" dirty="0"/>
              <a:t> </a:t>
            </a:r>
            <a:r>
              <a:rPr lang="ru-RU" sz="2000" dirty="0" err="1" smtClean="0"/>
              <a:t>добутку</a:t>
            </a:r>
            <a:r>
              <a:rPr lang="ru-RU" sz="2000" dirty="0" smtClean="0"/>
              <a:t> аргумента </a:t>
            </a:r>
            <a:r>
              <a:rPr lang="ru-RU" sz="2000" dirty="0"/>
              <a:t>і </a:t>
            </a:r>
            <a:r>
              <a:rPr lang="ru-RU" sz="2000" dirty="0" smtClean="0"/>
              <a:t>аргумента </a:t>
            </a:r>
            <a:r>
              <a:rPr lang="ru-RU" sz="2000" dirty="0"/>
              <a:t>плюс 2 </a:t>
            </a:r>
            <a:endParaRPr lang="uk-UA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80357" y="4061876"/>
            <a:ext cx="3543571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(define (pi-sum a b)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(pi-term x)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(/ </a:t>
            </a:r>
            <a:r>
              <a:rPr lang="en-US" sz="2000" dirty="0">
                <a:solidFill>
                  <a:srgbClr val="0000CC"/>
                </a:solidFill>
              </a:rPr>
              <a:t>1.0 (* x (+ x 2))))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(pi-next x)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x 4))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sum pi-term a pi-next b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2" name="Стрелка вправо 1"/>
          <p:cNvSpPr/>
          <p:nvPr/>
        </p:nvSpPr>
        <p:spPr>
          <a:xfrm>
            <a:off x="4139952" y="4797152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3174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71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 smtClean="0">
                <a:solidFill>
                  <a:schemeClr val="bg1"/>
                </a:solidFill>
              </a:rPr>
              <a:t>λ</a:t>
            </a:r>
            <a:r>
              <a:rPr lang="uk-UA" sz="3200" b="1" dirty="0" smtClean="0">
                <a:solidFill>
                  <a:schemeClr val="bg1"/>
                </a:solidFill>
              </a:rPr>
              <a:t> - форма (</a:t>
            </a:r>
            <a:r>
              <a:rPr lang="en-US" sz="3200" b="1" dirty="0" smtClean="0">
                <a:solidFill>
                  <a:schemeClr val="bg1"/>
                </a:solidFill>
              </a:rPr>
              <a:t>lambda</a:t>
            </a:r>
            <a:r>
              <a:rPr lang="uk-UA" sz="3200" b="1" dirty="0" smtClean="0">
                <a:solidFill>
                  <a:schemeClr val="bg1"/>
                </a:solidFill>
              </a:rPr>
              <a:t>)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6328" y="963020"/>
            <a:ext cx="87873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За </a:t>
            </a:r>
            <a:r>
              <a:rPr lang="ru-RU" sz="2000" dirty="0" err="1" smtClean="0"/>
              <a:t>допомогою</a:t>
            </a:r>
            <a:r>
              <a:rPr lang="ru-RU" sz="2000" dirty="0" smtClean="0"/>
              <a:t> </a:t>
            </a:r>
            <a:r>
              <a:rPr lang="ru-RU" sz="2000" dirty="0" err="1" smtClean="0"/>
              <a:t>lambda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записати</a:t>
            </a:r>
            <a:r>
              <a:rPr lang="ru-RU" sz="2000" dirty="0" smtClean="0"/>
              <a:t> </a:t>
            </a:r>
            <a:r>
              <a:rPr lang="ru-RU" sz="2000" dirty="0"/>
              <a:t>процедуру </a:t>
            </a:r>
            <a:r>
              <a:rPr lang="ru-RU" sz="2000" b="1" dirty="0" err="1"/>
              <a:t>integral</a:t>
            </a:r>
            <a:r>
              <a:rPr lang="ru-RU" sz="2000" dirty="0"/>
              <a:t>, не </a:t>
            </a:r>
            <a:r>
              <a:rPr lang="ru-RU" sz="2000" dirty="0" err="1" smtClean="0"/>
              <a:t>визначаючи</a:t>
            </a:r>
            <a:r>
              <a:rPr lang="ru-RU" sz="2000" dirty="0" smtClean="0"/>
              <a:t> </a:t>
            </a:r>
            <a:r>
              <a:rPr lang="ru-RU" sz="2000" dirty="0" err="1" smtClean="0"/>
              <a:t>допоміжну</a:t>
            </a:r>
            <a:r>
              <a:rPr lang="uk-UA" sz="2000" dirty="0" smtClean="0"/>
              <a:t> </a:t>
            </a:r>
            <a:r>
              <a:rPr lang="uk-UA" sz="2000" dirty="0"/>
              <a:t>процедуру </a:t>
            </a:r>
            <a:r>
              <a:rPr lang="en-US" sz="2000" b="1" dirty="0"/>
              <a:t>add-dx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47367" y="1819286"/>
            <a:ext cx="3531840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it-IT" sz="2000" dirty="0">
                <a:solidFill>
                  <a:srgbClr val="0000CC"/>
                </a:solidFill>
              </a:rPr>
              <a:t>(define (integral f a b dx)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(sum f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a (/ dx 2.0))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lambda (x) (+ x dx))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b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dx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0507" y="4102286"/>
            <a:ext cx="8648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Подібно</a:t>
            </a:r>
            <a:r>
              <a:rPr lang="ru-RU" sz="2000" dirty="0"/>
              <a:t> </a:t>
            </a:r>
            <a:r>
              <a:rPr lang="ru-RU" sz="2000" dirty="0" smtClean="0"/>
              <a:t>будь-</a:t>
            </a:r>
            <a:r>
              <a:rPr lang="ru-RU" sz="2000" dirty="0" err="1" smtClean="0"/>
              <a:t>якому</a:t>
            </a:r>
            <a:r>
              <a:rPr lang="ru-RU" sz="2000" dirty="0" smtClean="0"/>
              <a:t> </a:t>
            </a:r>
            <a:r>
              <a:rPr lang="ru-RU" sz="2000" dirty="0" err="1" smtClean="0"/>
              <a:t>виразу</a:t>
            </a:r>
            <a:r>
              <a:rPr lang="ru-RU" sz="2000" dirty="0" smtClean="0"/>
              <a:t>, </a:t>
            </a:r>
            <a:r>
              <a:rPr lang="ru-RU" sz="2000" dirty="0" err="1"/>
              <a:t>значенням</a:t>
            </a:r>
            <a:r>
              <a:rPr lang="ru-RU" sz="2000" dirty="0"/>
              <a:t> </a:t>
            </a:r>
            <a:r>
              <a:rPr lang="ru-RU" sz="2000" dirty="0" err="1"/>
              <a:t>якого</a:t>
            </a:r>
            <a:r>
              <a:rPr lang="ru-RU" sz="2000" dirty="0"/>
              <a:t> є процедура, </a:t>
            </a:r>
            <a:r>
              <a:rPr lang="ru-RU" sz="2000" dirty="0" err="1"/>
              <a:t>вираз</a:t>
            </a:r>
            <a:r>
              <a:rPr lang="ru-RU" sz="2000" dirty="0"/>
              <a:t> з</a:t>
            </a:r>
          </a:p>
          <a:p>
            <a:r>
              <a:rPr lang="ru-RU" sz="2000" dirty="0" err="1">
                <a:solidFill>
                  <a:srgbClr val="0000CC"/>
                </a:solidFill>
              </a:rPr>
              <a:t>lambda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як </a:t>
            </a:r>
            <a:r>
              <a:rPr lang="ru-RU" sz="2000" b="1" dirty="0"/>
              <a:t>оператор в </a:t>
            </a:r>
            <a:r>
              <a:rPr lang="ru-RU" sz="2000" b="1" dirty="0" err="1"/>
              <a:t>комбінації</a:t>
            </a:r>
            <a:r>
              <a:rPr lang="ru-RU" sz="2000" dirty="0"/>
              <a:t>, </a:t>
            </a:r>
            <a:r>
              <a:rPr lang="ru-RU" sz="2000" dirty="0" err="1" smtClean="0"/>
              <a:t>наприклад</a:t>
            </a:r>
            <a:r>
              <a:rPr lang="ru-RU" sz="2000" dirty="0" smtClean="0"/>
              <a:t>: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35696" y="5229200"/>
            <a:ext cx="5936704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((lambda (x y z) (+ x y (square z))) 1 2 3)</a:t>
            </a:r>
          </a:p>
          <a:p>
            <a:r>
              <a:rPr lang="uk-UA" sz="2000" i="1" dirty="0">
                <a:solidFill>
                  <a:srgbClr val="C00000"/>
                </a:solidFill>
              </a:rPr>
              <a:t>12</a:t>
            </a:r>
            <a:endParaRPr lang="uk-UA" sz="2000" dirty="0">
              <a:solidFill>
                <a:srgbClr val="C00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463" y="1973174"/>
            <a:ext cx="4449965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00CC"/>
                </a:solidFill>
              </a:rPr>
              <a:t>(define (integral </a:t>
            </a:r>
            <a:r>
              <a:rPr lang="it-IT" sz="2000" dirty="0" smtClean="0">
                <a:solidFill>
                  <a:srgbClr val="0000CC"/>
                </a:solidFill>
              </a:rPr>
              <a:t> f  a  </a:t>
            </a:r>
            <a:r>
              <a:rPr lang="it-IT" sz="2000" dirty="0">
                <a:solidFill>
                  <a:srgbClr val="0000CC"/>
                </a:solidFill>
              </a:rPr>
              <a:t>b </a:t>
            </a:r>
            <a:r>
              <a:rPr lang="it-IT" sz="2000" dirty="0" smtClean="0">
                <a:solidFill>
                  <a:srgbClr val="0000CC"/>
                </a:solidFill>
              </a:rPr>
              <a:t> dx</a:t>
            </a:r>
            <a:r>
              <a:rPr lang="it-IT" sz="2000" dirty="0">
                <a:solidFill>
                  <a:srgbClr val="0000CC"/>
                </a:solidFill>
              </a:rPr>
              <a:t>)</a:t>
            </a:r>
          </a:p>
          <a:p>
            <a:r>
              <a:rPr lang="it-IT" sz="2000" dirty="0" smtClean="0">
                <a:solidFill>
                  <a:srgbClr val="0000CC"/>
                </a:solidFill>
              </a:rPr>
              <a:t>       (</a:t>
            </a:r>
            <a:r>
              <a:rPr lang="it-IT" sz="2000" dirty="0">
                <a:solidFill>
                  <a:srgbClr val="0000CC"/>
                </a:solidFill>
              </a:rPr>
              <a:t>define (</a:t>
            </a:r>
            <a:r>
              <a:rPr lang="it-IT" sz="2000" dirty="0" smtClean="0">
                <a:solidFill>
                  <a:srgbClr val="0000CC"/>
                </a:solidFill>
              </a:rPr>
              <a:t>add-dx  </a:t>
            </a:r>
            <a:r>
              <a:rPr lang="it-IT" sz="2000" dirty="0">
                <a:solidFill>
                  <a:srgbClr val="0000CC"/>
                </a:solidFill>
              </a:rPr>
              <a:t>x) </a:t>
            </a:r>
            <a:endParaRPr lang="it-IT" sz="2000" dirty="0" smtClean="0">
              <a:solidFill>
                <a:srgbClr val="0000CC"/>
              </a:solidFill>
            </a:endParaRPr>
          </a:p>
          <a:p>
            <a:r>
              <a:rPr lang="it-IT" sz="2000" dirty="0">
                <a:solidFill>
                  <a:srgbClr val="0000CC"/>
                </a:solidFill>
              </a:rPr>
              <a:t> </a:t>
            </a:r>
            <a:r>
              <a:rPr lang="it-IT" sz="2000" dirty="0" smtClean="0">
                <a:solidFill>
                  <a:srgbClr val="0000CC"/>
                </a:solidFill>
              </a:rPr>
              <a:t>             (+ </a:t>
            </a:r>
            <a:r>
              <a:rPr lang="it-IT" sz="2000" dirty="0">
                <a:solidFill>
                  <a:srgbClr val="0000CC"/>
                </a:solidFill>
              </a:rPr>
              <a:t>x dx))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 (* </a:t>
            </a:r>
            <a:r>
              <a:rPr lang="en-US" sz="2000" dirty="0">
                <a:solidFill>
                  <a:srgbClr val="0000CC"/>
                </a:solidFill>
              </a:rPr>
              <a:t>(sum f (+ a (/ dx 2)) add-dx b)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               dx</a:t>
            </a:r>
            <a:r>
              <a:rPr lang="en-US" sz="2000" dirty="0">
                <a:solidFill>
                  <a:srgbClr val="0000CC"/>
                </a:solidFill>
              </a:rPr>
              <a:t>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4611749" y="2722800"/>
            <a:ext cx="7610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778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b="1" dirty="0" err="1">
                <a:solidFill>
                  <a:schemeClr val="bg1"/>
                </a:solidFill>
              </a:rPr>
              <a:t>Створення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локальних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змінних</a:t>
            </a:r>
            <a:r>
              <a:rPr lang="ru-RU" sz="3200" b="1" dirty="0">
                <a:solidFill>
                  <a:schemeClr val="bg1"/>
                </a:solidFill>
              </a:rPr>
              <a:t> за </a:t>
            </a:r>
            <a:r>
              <a:rPr lang="ru-RU" sz="3200" b="1" dirty="0" err="1">
                <a:solidFill>
                  <a:schemeClr val="bg1"/>
                </a:solidFill>
              </a:rPr>
              <a:t>допомогою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форми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let</a:t>
            </a:r>
            <a:endParaRPr lang="uk-UA" sz="32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775" y="836833"/>
            <a:ext cx="88296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Ще одне застосування </a:t>
            </a:r>
            <a:r>
              <a:rPr lang="en-US" sz="2000" dirty="0">
                <a:solidFill>
                  <a:srgbClr val="0000CC"/>
                </a:solidFill>
              </a:rPr>
              <a:t>lambda</a:t>
            </a:r>
            <a:r>
              <a:rPr lang="en-US" sz="2000" dirty="0"/>
              <a:t> </a:t>
            </a:r>
            <a:r>
              <a:rPr lang="uk-UA" sz="2000" dirty="0"/>
              <a:t>полягає у введенні локальних змінних. </a:t>
            </a:r>
            <a:endParaRPr lang="uk-UA" sz="2000" dirty="0" smtClean="0"/>
          </a:p>
          <a:p>
            <a:r>
              <a:rPr lang="uk-UA" sz="2000" dirty="0" smtClean="0"/>
              <a:t>Часто </a:t>
            </a:r>
            <a:r>
              <a:rPr lang="uk-UA" sz="2000" dirty="0"/>
              <a:t>в процедурі бувають потрібні </a:t>
            </a:r>
            <a:r>
              <a:rPr lang="uk-UA" sz="2000" b="1" dirty="0"/>
              <a:t>локальні змінні </a:t>
            </a:r>
            <a:r>
              <a:rPr lang="uk-UA" sz="2000" dirty="0"/>
              <a:t>крім тих, що пов'язані формальними параметрами. </a:t>
            </a:r>
            <a:r>
              <a:rPr lang="uk-UA" sz="2000" dirty="0" smtClean="0"/>
              <a:t>Наприклад</a:t>
            </a:r>
            <a:r>
              <a:rPr lang="uk-UA" sz="2000" dirty="0"/>
              <a:t>, треба обчислити функцію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14425" y="1852496"/>
            <a:ext cx="7067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0000CC"/>
                </a:solidFill>
              </a:rPr>
              <a:t>f(x, y) = x(</a:t>
            </a:r>
            <a:r>
              <a:rPr lang="es-ES" sz="2400" dirty="0">
                <a:solidFill>
                  <a:srgbClr val="C00000"/>
                </a:solidFill>
              </a:rPr>
              <a:t>1 + xy)</a:t>
            </a:r>
            <a:r>
              <a:rPr lang="es-ES" sz="2400" baseline="30000" dirty="0">
                <a:solidFill>
                  <a:srgbClr val="0000CC"/>
                </a:solidFill>
              </a:rPr>
              <a:t>3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>
                <a:solidFill>
                  <a:srgbClr val="0000CC"/>
                </a:solidFill>
              </a:rPr>
              <a:t>+ y(</a:t>
            </a:r>
            <a:r>
              <a:rPr lang="es-ES" sz="2400" dirty="0">
                <a:solidFill>
                  <a:srgbClr val="660066"/>
                </a:solidFill>
              </a:rPr>
              <a:t>1 − y</a:t>
            </a:r>
            <a:r>
              <a:rPr lang="es-ES" sz="2400" dirty="0">
                <a:solidFill>
                  <a:srgbClr val="0000CC"/>
                </a:solidFill>
              </a:rPr>
              <a:t>) + (</a:t>
            </a:r>
            <a:r>
              <a:rPr lang="es-ES" sz="2400" dirty="0">
                <a:solidFill>
                  <a:srgbClr val="C00000"/>
                </a:solidFill>
              </a:rPr>
              <a:t>1 + xy</a:t>
            </a:r>
            <a:r>
              <a:rPr lang="es-ES" sz="2400" dirty="0">
                <a:solidFill>
                  <a:srgbClr val="0000CC"/>
                </a:solidFill>
              </a:rPr>
              <a:t>)(</a:t>
            </a:r>
            <a:r>
              <a:rPr lang="es-ES" sz="2400" dirty="0">
                <a:solidFill>
                  <a:srgbClr val="660066"/>
                </a:solidFill>
              </a:rPr>
              <a:t>1 − y</a:t>
            </a:r>
            <a:r>
              <a:rPr lang="es-ES" sz="2400" dirty="0">
                <a:solidFill>
                  <a:srgbClr val="0000CC"/>
                </a:solidFill>
              </a:rPr>
              <a:t>)</a:t>
            </a:r>
            <a:endParaRPr lang="uk-UA" sz="24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4775" y="2305378"/>
            <a:ext cx="6610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яку </a:t>
            </a:r>
            <a:r>
              <a:rPr lang="ru-RU" sz="2000" dirty="0" err="1" smtClean="0"/>
              <a:t>також</a:t>
            </a:r>
            <a:r>
              <a:rPr lang="ru-RU" sz="2000" dirty="0" smtClean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 smtClean="0"/>
              <a:t>виразити</a:t>
            </a:r>
            <a:r>
              <a:rPr lang="ru-RU" sz="2000" dirty="0" smtClean="0"/>
              <a:t> як: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14500" y="2722050"/>
            <a:ext cx="3390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0000CC"/>
                </a:solidFill>
              </a:rPr>
              <a:t>a = </a:t>
            </a:r>
            <a:r>
              <a:rPr lang="en-US" sz="2000" dirty="0">
                <a:solidFill>
                  <a:srgbClr val="C00000"/>
                </a:solidFill>
              </a:rPr>
              <a:t>1 + </a:t>
            </a:r>
            <a:r>
              <a:rPr lang="en-US" sz="2000" dirty="0" err="1">
                <a:solidFill>
                  <a:srgbClr val="C00000"/>
                </a:solidFill>
              </a:rPr>
              <a:t>xy</a:t>
            </a:r>
            <a:endParaRPr lang="en-US" sz="2000" dirty="0">
              <a:solidFill>
                <a:srgbClr val="C00000"/>
              </a:solidFill>
            </a:endParaRPr>
          </a:p>
          <a:p>
            <a:pPr lvl="0"/>
            <a:r>
              <a:rPr lang="en-US" sz="2000" dirty="0">
                <a:solidFill>
                  <a:srgbClr val="0000CC"/>
                </a:solidFill>
              </a:rPr>
              <a:t>b = </a:t>
            </a:r>
            <a:r>
              <a:rPr lang="en-US" sz="2000" dirty="0">
                <a:solidFill>
                  <a:srgbClr val="660066"/>
                </a:solidFill>
              </a:rPr>
              <a:t>1 − y</a:t>
            </a:r>
          </a:p>
          <a:p>
            <a:pPr lvl="0"/>
            <a:r>
              <a:rPr lang="en-US" sz="2000" dirty="0">
                <a:solidFill>
                  <a:srgbClr val="0000CC"/>
                </a:solidFill>
              </a:rPr>
              <a:t>f(x, y) = x</a:t>
            </a:r>
            <a:r>
              <a:rPr lang="en-US" sz="2000" dirty="0">
                <a:solidFill>
                  <a:srgbClr val="C00000"/>
                </a:solidFill>
              </a:rPr>
              <a:t>a</a:t>
            </a:r>
            <a:r>
              <a:rPr lang="en-US" sz="2000" baseline="30000" dirty="0">
                <a:solidFill>
                  <a:srgbClr val="0000CC"/>
                </a:solidFill>
              </a:rPr>
              <a:t>2</a:t>
            </a:r>
            <a:r>
              <a:rPr lang="en-US" sz="2000" dirty="0">
                <a:solidFill>
                  <a:srgbClr val="0000CC"/>
                </a:solidFill>
              </a:rPr>
              <a:t> + </a:t>
            </a:r>
            <a:r>
              <a:rPr lang="en-US" sz="2000" dirty="0" err="1">
                <a:solidFill>
                  <a:srgbClr val="0000CC"/>
                </a:solidFill>
              </a:rPr>
              <a:t>y</a:t>
            </a:r>
            <a:r>
              <a:rPr lang="en-US" sz="2000" dirty="0" err="1">
                <a:solidFill>
                  <a:srgbClr val="660066"/>
                </a:solidFill>
              </a:rPr>
              <a:t>b</a:t>
            </a:r>
            <a:r>
              <a:rPr lang="en-US" sz="2000" dirty="0">
                <a:solidFill>
                  <a:srgbClr val="0000CC"/>
                </a:solidFill>
              </a:rPr>
              <a:t> + </a:t>
            </a:r>
            <a:r>
              <a:rPr lang="en-US" sz="2000" dirty="0" err="1">
                <a:solidFill>
                  <a:srgbClr val="C00000"/>
                </a:solidFill>
              </a:rPr>
              <a:t>a</a:t>
            </a:r>
            <a:r>
              <a:rPr lang="en-US" sz="2000" dirty="0" err="1">
                <a:solidFill>
                  <a:srgbClr val="660066"/>
                </a:solidFill>
              </a:rPr>
              <a:t>b</a:t>
            </a:r>
            <a:endParaRPr lang="uk-UA" sz="2000" dirty="0">
              <a:solidFill>
                <a:srgbClr val="66006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775" y="4025307"/>
            <a:ext cx="4543425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2000" dirty="0"/>
              <a:t>Для обчислення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хотілося б мати як локальні змінні не тільки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y, </a:t>
            </a:r>
            <a:r>
              <a:rPr lang="uk-UA" sz="2000" dirty="0"/>
              <a:t>а й імена для проміжних результатів </a:t>
            </a:r>
            <a:r>
              <a:rPr lang="en-US" sz="2000" b="1" dirty="0">
                <a:solidFill>
                  <a:srgbClr val="0000CC"/>
                </a:solidFill>
              </a:rPr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. </a:t>
            </a:r>
            <a:r>
              <a:rPr lang="uk-UA" sz="2000" dirty="0"/>
              <a:t>Можна зробити це за допомогою допоміжної процедури, яка пов'язує локальні змінні: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105400" y="4025307"/>
            <a:ext cx="3486150" cy="2246769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 x y)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(f-helper a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(* x (square a))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y b)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a b</a:t>
            </a:r>
            <a:r>
              <a:rPr lang="en-US" sz="2000" dirty="0" smtClean="0">
                <a:solidFill>
                  <a:srgbClr val="0000CC"/>
                </a:solidFill>
              </a:rPr>
              <a:t>)))</a:t>
            </a:r>
            <a:endParaRPr lang="uk-UA" sz="2000" dirty="0" smtClean="0">
              <a:solidFill>
                <a:srgbClr val="0000CC"/>
              </a:solidFill>
            </a:endParaRPr>
          </a:p>
          <a:p>
            <a:pPr lvl="0"/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(f-helper (+ 1 (* x y))</a:t>
            </a:r>
          </a:p>
          <a:p>
            <a:pPr lvl="0"/>
            <a:r>
              <a:rPr lang="uk-UA" sz="2000" dirty="0" smtClean="0">
                <a:solidFill>
                  <a:srgbClr val="0000CC"/>
                </a:solidFill>
              </a:rPr>
              <a:t>       </a:t>
            </a:r>
            <a:r>
              <a:rPr lang="en-US" sz="2000" dirty="0" smtClean="0">
                <a:solidFill>
                  <a:srgbClr val="0000CC"/>
                </a:solidFill>
              </a:rPr>
              <a:t>(- </a:t>
            </a:r>
            <a:r>
              <a:rPr lang="en-US" sz="2000" dirty="0">
                <a:solidFill>
                  <a:srgbClr val="0000CC"/>
                </a:solidFill>
              </a:rPr>
              <a:t>1 y</a:t>
            </a:r>
            <a:r>
              <a:rPr lang="en-US" sz="2000" dirty="0" smtClean="0">
                <a:solidFill>
                  <a:srgbClr val="0000CC"/>
                </a:solidFill>
              </a:rPr>
              <a:t>)))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6289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sz="quarter" idx="4294967295"/>
          </p:nvPr>
        </p:nvSpPr>
        <p:spPr bwMode="auto">
          <a:xfrm>
            <a:off x="179512" y="1052736"/>
            <a:ext cx="8936915" cy="549881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 marL="400050" indent="-400050">
              <a:buFont typeface="Arial" charset="0"/>
              <a:buAutoNum type="arabicPeriod"/>
            </a:pPr>
            <a:endParaRPr lang="uk-UA" sz="2400" b="1" dirty="0" smtClean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ru-RU" sz="2400" dirty="0"/>
          </a:p>
          <a:p>
            <a:pPr marL="400050" indent="-400050">
              <a:buFont typeface="Arial" charset="0"/>
              <a:buAutoNum type="arabicPeriod"/>
            </a:pPr>
            <a:endParaRPr lang="uk-UA" sz="2400" dirty="0" smtClean="0"/>
          </a:p>
          <a:p>
            <a:pPr marL="400050" indent="-400050" eaLnBrk="1" hangingPunct="1">
              <a:spcBef>
                <a:spcPct val="0"/>
              </a:spcBef>
              <a:buFontTx/>
              <a:buAutoNum type="arabicPeriod"/>
            </a:pPr>
            <a:endParaRPr lang="ru-RU" sz="2400" dirty="0" smtClean="0"/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3059113" y="0"/>
            <a:ext cx="3168650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6FB1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План </a:t>
            </a:r>
            <a:r>
              <a:rPr lang="ru-RU" b="1" dirty="0" err="1">
                <a:solidFill>
                  <a:schemeClr val="bg1"/>
                </a:solidFill>
              </a:rPr>
              <a:t>лекції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4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035957"/>
            <a:ext cx="8964487" cy="440120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b="1" dirty="0" err="1" smtClean="0"/>
              <a:t>Стандартні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форми</a:t>
            </a:r>
            <a:r>
              <a:rPr lang="ru-RU" sz="2000" b="1" dirty="0" smtClean="0"/>
              <a:t> </a:t>
            </a:r>
            <a:r>
              <a:rPr lang="ru-RU" sz="2000" b="1" dirty="0"/>
              <a:t>в R5RS </a:t>
            </a:r>
            <a:r>
              <a:rPr lang="ru-RU" sz="2000" b="1" dirty="0" err="1" smtClean="0"/>
              <a:t>Scheme</a:t>
            </a:r>
            <a:endParaRPr lang="ru-RU" sz="2000" b="1" dirty="0" smtClean="0"/>
          </a:p>
          <a:p>
            <a:pPr marL="457200" indent="-457200">
              <a:buFontTx/>
              <a:buAutoNum type="arabicPeriod"/>
            </a:pPr>
            <a:r>
              <a:rPr lang="uk-UA" sz="2000" b="1" dirty="0">
                <a:ln w="9525">
                  <a:solidFill>
                    <a:schemeClr val="bg1"/>
                  </a:solidFill>
                  <a:prstDash val="solid"/>
                </a:ln>
              </a:rPr>
              <a:t>Бібліотечні форми в </a:t>
            </a:r>
            <a:r>
              <a:rPr lang="en-US" sz="2000" b="1" dirty="0" smtClean="0">
                <a:ln w="9525">
                  <a:solidFill>
                    <a:schemeClr val="bg1"/>
                  </a:solidFill>
                  <a:prstDash val="solid"/>
                </a:ln>
              </a:rPr>
              <a:t>Scheme</a:t>
            </a:r>
            <a:endParaRPr lang="uk-UA" sz="2000" b="1" dirty="0" smtClean="0">
              <a:ln w="9525">
                <a:solidFill>
                  <a:schemeClr val="bg1"/>
                </a:solidFill>
                <a:prstDash val="solid"/>
              </a:ln>
            </a:endParaRPr>
          </a:p>
          <a:p>
            <a:pPr marL="457200" indent="-457200">
              <a:buFontTx/>
              <a:buAutoNum type="arabicPeriod"/>
            </a:pPr>
            <a:r>
              <a:rPr lang="ru-RU" sz="2000" b="1" dirty="0" err="1">
                <a:latin typeface="Helvetica Neue"/>
              </a:rPr>
              <a:t>Стандартні</a:t>
            </a:r>
            <a:r>
              <a:rPr lang="ru-RU" sz="2000" b="1" dirty="0">
                <a:latin typeface="Helvetica Neue"/>
              </a:rPr>
              <a:t> </a:t>
            </a:r>
            <a:r>
              <a:rPr lang="ru-RU" sz="2000" b="1" dirty="0" smtClean="0">
                <a:latin typeface="Helvetica Neue"/>
              </a:rPr>
              <a:t>(</a:t>
            </a:r>
            <a:r>
              <a:rPr lang="ru-RU" sz="2000" b="1" dirty="0" err="1" smtClean="0">
                <a:latin typeface="Helvetica Neue"/>
              </a:rPr>
              <a:t>вбудовані</a:t>
            </a:r>
            <a:r>
              <a:rPr lang="ru-RU" sz="2000" b="1" dirty="0" smtClean="0">
                <a:latin typeface="Helvetica Neue"/>
              </a:rPr>
              <a:t>) </a:t>
            </a:r>
            <a:r>
              <a:rPr lang="ru-RU" sz="2000" b="1" dirty="0" err="1" smtClean="0">
                <a:latin typeface="Helvetica Neue"/>
              </a:rPr>
              <a:t>процедури</a:t>
            </a:r>
            <a:r>
              <a:rPr lang="ru-RU" sz="2000" b="1" dirty="0" smtClean="0">
                <a:latin typeface="Helvetica Neue"/>
              </a:rPr>
              <a:t> </a:t>
            </a:r>
            <a:r>
              <a:rPr lang="ru-RU" sz="2000" b="1" dirty="0">
                <a:latin typeface="Helvetica Neue"/>
              </a:rPr>
              <a:t>в </a:t>
            </a:r>
            <a:r>
              <a:rPr lang="ru-RU" sz="2000" b="1" dirty="0" err="1" smtClean="0">
                <a:latin typeface="Helvetica Neue"/>
              </a:rPr>
              <a:t>Scheme</a:t>
            </a:r>
            <a:endParaRPr lang="ru-RU" sz="2000" b="1" dirty="0" smtClean="0">
              <a:latin typeface="Helvetica Neue"/>
            </a:endParaRPr>
          </a:p>
          <a:p>
            <a:pPr lvl="1"/>
            <a:r>
              <a:rPr lang="uk-UA" sz="2000" b="1" dirty="0" smtClean="0">
                <a:latin typeface="Helvetica Neue"/>
              </a:rPr>
              <a:t>3.1. Предикати</a:t>
            </a:r>
          </a:p>
          <a:p>
            <a:pPr lvl="1"/>
            <a:r>
              <a:rPr lang="uk-UA" sz="2000" b="1" dirty="0" smtClean="0">
                <a:latin typeface="Helvetica Neue"/>
              </a:rPr>
              <a:t>3.2. Процедури для обробки чисел</a:t>
            </a:r>
          </a:p>
          <a:p>
            <a:pPr lvl="1"/>
            <a:r>
              <a:rPr lang="uk-UA" sz="2000" b="1" dirty="0" smtClean="0">
                <a:latin typeface="Helvetica Neue"/>
              </a:rPr>
              <a:t>3.3. Процедури перетворення</a:t>
            </a:r>
          </a:p>
          <a:p>
            <a:r>
              <a:rPr lang="ru-RU" sz="2000" b="1" dirty="0" smtClean="0"/>
              <a:t>4. </a:t>
            </a:r>
            <a:r>
              <a:rPr lang="ru-RU" sz="2000" b="1" dirty="0" err="1" smtClean="0"/>
              <a:t>Умовні</a:t>
            </a:r>
            <a:r>
              <a:rPr lang="ru-RU" sz="2000" b="1" dirty="0" smtClean="0"/>
              <a:t> </a:t>
            </a:r>
            <a:r>
              <a:rPr lang="ru-RU" sz="2000" b="1" dirty="0" err="1"/>
              <a:t>вирази</a:t>
            </a:r>
            <a:endParaRPr lang="ru-RU" sz="2000" b="1" dirty="0"/>
          </a:p>
          <a:p>
            <a:r>
              <a:rPr lang="uk-UA" sz="2000" b="1" dirty="0" smtClean="0">
                <a:latin typeface="+mn-lt"/>
              </a:rPr>
              <a:t>5. Процедури </a:t>
            </a:r>
            <a:r>
              <a:rPr lang="uk-UA" sz="2000" b="1" dirty="0" smtClean="0">
                <a:latin typeface="+mn-lt"/>
              </a:rPr>
              <a:t>вищого порядку</a:t>
            </a:r>
          </a:p>
          <a:p>
            <a:pPr lvl="1"/>
            <a:r>
              <a:rPr lang="uk-UA" sz="2000" b="1" dirty="0" smtClean="0">
                <a:latin typeface="+mn-lt"/>
              </a:rPr>
              <a:t>5.1</a:t>
            </a:r>
            <a:r>
              <a:rPr lang="uk-UA" sz="2000" b="1" dirty="0" smtClean="0">
                <a:latin typeface="+mn-lt"/>
              </a:rPr>
              <a:t>. Процедури </a:t>
            </a:r>
            <a:r>
              <a:rPr lang="uk-UA" sz="2000" b="1" dirty="0">
                <a:latin typeface="+mn-lt"/>
              </a:rPr>
              <a:t>як </a:t>
            </a:r>
            <a:r>
              <a:rPr lang="uk-UA" sz="2000" b="1" dirty="0" smtClean="0">
                <a:latin typeface="+mn-lt"/>
              </a:rPr>
              <a:t>аргументи</a:t>
            </a:r>
            <a:endParaRPr lang="en-US" sz="2000" b="1" dirty="0" smtClean="0">
              <a:latin typeface="+mn-lt"/>
            </a:endParaRPr>
          </a:p>
          <a:p>
            <a:pPr lvl="1"/>
            <a:r>
              <a:rPr lang="uk-UA" sz="2000" b="1" dirty="0" smtClean="0">
                <a:latin typeface="+mn-lt"/>
              </a:rPr>
              <a:t>5</a:t>
            </a:r>
            <a:r>
              <a:rPr lang="uk-UA" sz="2000" b="1" dirty="0" smtClean="0">
                <a:latin typeface="+mn-lt"/>
              </a:rPr>
              <a:t>.</a:t>
            </a:r>
            <a:r>
              <a:rPr lang="en-US" sz="2000" b="1" dirty="0" smtClean="0">
                <a:latin typeface="+mn-lt"/>
              </a:rPr>
              <a:t>2</a:t>
            </a:r>
            <a:r>
              <a:rPr lang="uk-UA" sz="2000" b="1" dirty="0" smtClean="0">
                <a:latin typeface="+mn-lt"/>
              </a:rPr>
              <a:t>. Процедури як значення, що </a:t>
            </a:r>
            <a:r>
              <a:rPr lang="uk-UA" sz="2000" b="1" dirty="0" err="1" smtClean="0">
                <a:latin typeface="+mn-lt"/>
              </a:rPr>
              <a:t>повераються</a:t>
            </a:r>
            <a:r>
              <a:rPr lang="uk-UA" sz="2000" b="1" dirty="0" smtClean="0">
                <a:latin typeface="+mn-lt"/>
              </a:rPr>
              <a:t>.</a:t>
            </a:r>
          </a:p>
          <a:p>
            <a:r>
              <a:rPr lang="uk-UA" sz="2000" b="1" dirty="0">
                <a:latin typeface="+mn-lt"/>
              </a:rPr>
              <a:t>2</a:t>
            </a:r>
            <a:r>
              <a:rPr lang="uk-UA" sz="2000" b="1" dirty="0" smtClean="0">
                <a:latin typeface="+mn-lt"/>
              </a:rPr>
              <a:t> </a:t>
            </a:r>
            <a:r>
              <a:rPr lang="el-GR" sz="2000" b="1" dirty="0" smtClean="0">
                <a:latin typeface="+mn-lt"/>
              </a:rPr>
              <a:t>λ</a:t>
            </a:r>
            <a:r>
              <a:rPr lang="uk-UA" sz="2000" b="1" dirty="0" smtClean="0">
                <a:latin typeface="+mn-lt"/>
              </a:rPr>
              <a:t> - форма (</a:t>
            </a:r>
            <a:r>
              <a:rPr lang="en-US" sz="2000" b="1" dirty="0" smtClean="0">
                <a:latin typeface="+mn-lt"/>
              </a:rPr>
              <a:t>lambda</a:t>
            </a:r>
            <a:r>
              <a:rPr lang="uk-UA" sz="2000" b="1" dirty="0" smtClean="0">
                <a:latin typeface="+mn-lt"/>
              </a:rPr>
              <a:t>-форма)</a:t>
            </a:r>
          </a:p>
          <a:p>
            <a:r>
              <a:rPr lang="ru-RU" sz="2000" b="1" dirty="0" smtClean="0">
                <a:latin typeface="+mn-lt"/>
              </a:rPr>
              <a:t>3. </a:t>
            </a:r>
            <a:r>
              <a:rPr lang="ru-RU" sz="2000" b="1" dirty="0" err="1" smtClean="0">
                <a:latin typeface="+mn-lt"/>
              </a:rPr>
              <a:t>Створення</a:t>
            </a:r>
            <a:r>
              <a:rPr lang="ru-RU" sz="2000" b="1" dirty="0" smtClean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локальних</a:t>
            </a:r>
            <a:r>
              <a:rPr lang="ru-RU" sz="2000" b="1" dirty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змінних</a:t>
            </a:r>
            <a:r>
              <a:rPr lang="ru-RU" sz="2000" b="1" dirty="0">
                <a:latin typeface="+mn-lt"/>
              </a:rPr>
              <a:t> за </a:t>
            </a:r>
            <a:r>
              <a:rPr lang="ru-RU" sz="2000" b="1" dirty="0" err="1" smtClean="0">
                <a:latin typeface="+mn-lt"/>
              </a:rPr>
              <a:t>допомогою</a:t>
            </a:r>
            <a:r>
              <a:rPr lang="ru-RU" sz="2000" b="1" dirty="0" smtClean="0">
                <a:latin typeface="+mn-lt"/>
              </a:rPr>
              <a:t> </a:t>
            </a:r>
            <a:r>
              <a:rPr lang="ru-RU" sz="2000" b="1" dirty="0" err="1" smtClean="0">
                <a:latin typeface="+mn-lt"/>
              </a:rPr>
              <a:t>форми</a:t>
            </a:r>
            <a:r>
              <a:rPr lang="ru-RU" sz="2000" b="1" dirty="0" smtClean="0">
                <a:latin typeface="+mn-lt"/>
              </a:rPr>
              <a:t> </a:t>
            </a:r>
            <a:r>
              <a:rPr lang="ru-RU" sz="2000" b="1" dirty="0" err="1">
                <a:latin typeface="+mn-lt"/>
              </a:rPr>
              <a:t>let</a:t>
            </a:r>
            <a:endParaRPr lang="uk-UA" sz="2000" b="1" dirty="0">
              <a:latin typeface="+mn-lt"/>
            </a:endParaRPr>
          </a:p>
          <a:p>
            <a:pPr lvl="1"/>
            <a:r>
              <a:rPr lang="uk-UA" sz="2000" b="1" dirty="0" smtClean="0">
                <a:latin typeface="+mn-lt"/>
              </a:rPr>
              <a:t>3.1 </a:t>
            </a:r>
            <a:r>
              <a:rPr lang="uk-UA" sz="2000" b="1" dirty="0" smtClean="0">
                <a:latin typeface="+mn-lt"/>
              </a:rPr>
              <a:t>Знаходження </a:t>
            </a:r>
            <a:r>
              <a:rPr lang="uk-UA" sz="2000" b="1" dirty="0">
                <a:latin typeface="+mn-lt"/>
              </a:rPr>
              <a:t>коренів рівнянь методом половинного ділення</a:t>
            </a:r>
          </a:p>
          <a:p>
            <a:pPr marL="457200" indent="-457200">
              <a:buAutoNum type="arabicPeriod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1950" y="1005185"/>
            <a:ext cx="3790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Безіменну</a:t>
            </a:r>
            <a:r>
              <a:rPr lang="ru-RU" sz="2000" dirty="0" smtClean="0"/>
              <a:t> </a:t>
            </a:r>
            <a:r>
              <a:rPr lang="ru-RU" sz="2000" dirty="0"/>
              <a:t>процедуру для </a:t>
            </a:r>
            <a:r>
              <a:rPr lang="ru-RU" sz="2000" dirty="0" err="1"/>
              <a:t>зв'язування</a:t>
            </a:r>
            <a:r>
              <a:rPr lang="ru-RU" sz="2000" dirty="0"/>
              <a:t> </a:t>
            </a:r>
            <a:r>
              <a:rPr lang="ru-RU" sz="2000" dirty="0" err="1"/>
              <a:t>локальних</a:t>
            </a:r>
            <a:r>
              <a:rPr lang="ru-RU" sz="2000" dirty="0"/>
              <a:t> </a:t>
            </a:r>
            <a:r>
              <a:rPr lang="ru-RU" sz="2000" dirty="0" err="1"/>
              <a:t>змінних</a:t>
            </a:r>
            <a:r>
              <a:rPr lang="ru-RU" sz="2000" dirty="0"/>
              <a:t> </a:t>
            </a:r>
            <a:r>
              <a:rPr lang="ru-RU" sz="2000" dirty="0" err="1" smtClean="0"/>
              <a:t>можна</a:t>
            </a:r>
            <a:r>
              <a:rPr lang="ru-RU" sz="2000" dirty="0" smtClean="0"/>
              <a:t> </a:t>
            </a:r>
            <a:r>
              <a:rPr lang="ru-RU" sz="2000" dirty="0" err="1"/>
              <a:t>записати</a:t>
            </a:r>
            <a:r>
              <a:rPr lang="ru-RU" sz="2000" dirty="0"/>
              <a:t> через </a:t>
            </a:r>
            <a:r>
              <a:rPr lang="ru-RU" sz="2000" b="1" dirty="0" err="1"/>
              <a:t>lambda-вираз</a:t>
            </a:r>
            <a:r>
              <a:rPr lang="ru-RU" sz="2000" b="1" dirty="0"/>
              <a:t>. </a:t>
            </a:r>
            <a:endParaRPr lang="ru-RU" sz="2000" b="1" dirty="0" smtClean="0"/>
          </a:p>
          <a:p>
            <a:r>
              <a:rPr lang="ru-RU" sz="2000" dirty="0" smtClean="0"/>
              <a:t>При </a:t>
            </a:r>
            <a:r>
              <a:rPr lang="ru-RU" sz="2000" dirty="0" err="1"/>
              <a:t>цьому</a:t>
            </a:r>
            <a:r>
              <a:rPr lang="ru-RU" sz="2000" dirty="0"/>
              <a:t> </a:t>
            </a:r>
            <a:r>
              <a:rPr lang="ru-RU" sz="2000" dirty="0" err="1"/>
              <a:t>тіло</a:t>
            </a:r>
            <a:r>
              <a:rPr lang="ru-RU" sz="2000" dirty="0"/>
              <a:t> f </a:t>
            </a:r>
            <a:r>
              <a:rPr lang="ru-RU" sz="2000" dirty="0" err="1"/>
              <a:t>виявляється</a:t>
            </a:r>
            <a:r>
              <a:rPr lang="ru-RU" sz="2000" dirty="0"/>
              <a:t> просто </a:t>
            </a:r>
            <a:r>
              <a:rPr lang="ru-RU" sz="2000" dirty="0" err="1" smtClean="0"/>
              <a:t>викликом</a:t>
            </a:r>
            <a:r>
              <a:rPr lang="ru-RU" sz="2000" dirty="0" smtClean="0"/>
              <a:t> </a:t>
            </a:r>
            <a:r>
              <a:rPr lang="ru-RU" sz="2000" dirty="0" err="1" smtClean="0"/>
              <a:t>цієї</a:t>
            </a:r>
            <a:r>
              <a:rPr lang="ru-RU" sz="2000" dirty="0" smtClean="0"/>
              <a:t> </a:t>
            </a:r>
            <a:r>
              <a:rPr lang="ru-RU" sz="2000" dirty="0" err="1"/>
              <a:t>процедури</a:t>
            </a:r>
            <a:r>
              <a:rPr lang="ru-RU" sz="2000" dirty="0"/>
              <a:t>.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67250" y="1159987"/>
            <a:ext cx="3028950" cy="224676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 x y)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dirty="0">
                <a:solidFill>
                  <a:srgbClr val="0000CC"/>
                </a:solidFill>
              </a:rPr>
              <a:t>lambda (a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(* x (square a))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y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a b)))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1 (* x y))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(- </a:t>
            </a:r>
            <a:r>
              <a:rPr lang="en-US" sz="2000" dirty="0">
                <a:solidFill>
                  <a:srgbClr val="0000CC"/>
                </a:solidFill>
              </a:rPr>
              <a:t>1 y</a:t>
            </a:r>
            <a:r>
              <a:rPr lang="en-US" sz="2000" dirty="0" smtClean="0">
                <a:solidFill>
                  <a:srgbClr val="0000CC"/>
                </a:solidFill>
              </a:rPr>
              <a:t>)))</a:t>
            </a:r>
            <a:r>
              <a:rPr lang="uk-UA" sz="2000" dirty="0" smtClean="0">
                <a:solidFill>
                  <a:srgbClr val="0000CC"/>
                </a:solidFill>
              </a:rPr>
              <a:t>   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1950" y="3570893"/>
            <a:ext cx="37909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Така</a:t>
            </a:r>
            <a:r>
              <a:rPr lang="ru-RU" sz="2000" dirty="0"/>
              <a:t> </a:t>
            </a:r>
            <a:r>
              <a:rPr lang="ru-RU" sz="2000" dirty="0" err="1"/>
              <a:t>конструкція</a:t>
            </a:r>
            <a:r>
              <a:rPr lang="ru-RU" sz="2000" dirty="0"/>
              <a:t> </a:t>
            </a:r>
            <a:r>
              <a:rPr lang="ru-RU" sz="2000" dirty="0" err="1"/>
              <a:t>настільки</a:t>
            </a:r>
            <a:r>
              <a:rPr lang="ru-RU" sz="2000" dirty="0"/>
              <a:t> </a:t>
            </a:r>
            <a:r>
              <a:rPr lang="ru-RU" sz="2000" dirty="0" err="1"/>
              <a:t>корисна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є </a:t>
            </a:r>
            <a:r>
              <a:rPr lang="ru-RU" sz="2000" dirty="0" err="1"/>
              <a:t>особлива</a:t>
            </a:r>
            <a:r>
              <a:rPr lang="ru-RU" sz="2000" dirty="0"/>
              <a:t> форма </a:t>
            </a:r>
            <a:r>
              <a:rPr lang="ru-RU" sz="2000" dirty="0" err="1"/>
              <a:t>під</a:t>
            </a:r>
            <a:r>
              <a:rPr lang="ru-RU" sz="2000" dirty="0"/>
              <a:t> </a:t>
            </a:r>
            <a:r>
              <a:rPr lang="ru-RU" sz="2000" dirty="0" err="1"/>
              <a:t>назвою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/>
              <a:t>, яка </a:t>
            </a:r>
            <a:r>
              <a:rPr lang="ru-RU" sz="2000" dirty="0" err="1"/>
              <a:t>робить</a:t>
            </a:r>
            <a:r>
              <a:rPr lang="ru-RU" sz="2000" dirty="0"/>
              <a:t>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більш</a:t>
            </a:r>
            <a:r>
              <a:rPr lang="ru-RU" sz="2000" dirty="0"/>
              <a:t> </a:t>
            </a:r>
            <a:r>
              <a:rPr lang="ru-RU" sz="2000" dirty="0" err="1"/>
              <a:t>зручною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З </a:t>
            </a:r>
            <a:r>
              <a:rPr lang="ru-RU" sz="2000" dirty="0" err="1"/>
              <a:t>використанням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процедуру f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записати</a:t>
            </a:r>
            <a:r>
              <a:rPr lang="ru-RU" sz="2000" dirty="0"/>
              <a:t> так: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3773746"/>
            <a:ext cx="32194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(f x y)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s-ES" sz="2000" dirty="0" smtClean="0">
                <a:solidFill>
                  <a:srgbClr val="0000CC"/>
                </a:solidFill>
              </a:rPr>
              <a:t>(</a:t>
            </a:r>
            <a:r>
              <a:rPr lang="es-ES" sz="2000" dirty="0">
                <a:solidFill>
                  <a:srgbClr val="0000CC"/>
                </a:solidFill>
              </a:rPr>
              <a:t>let ((a (+ 1 (* x y)))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b (- 1 y)))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(* x (square a))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y b)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</a:t>
            </a:r>
            <a:r>
              <a:rPr lang="en-US" sz="2000" dirty="0" smtClean="0">
                <a:solidFill>
                  <a:srgbClr val="0000CC"/>
                </a:solidFill>
              </a:rPr>
              <a:t>(* </a:t>
            </a:r>
            <a:r>
              <a:rPr lang="en-US" sz="2000" dirty="0">
                <a:solidFill>
                  <a:srgbClr val="0000CC"/>
                </a:solidFill>
              </a:rPr>
              <a:t>a b))))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b="1" dirty="0" err="1">
                <a:solidFill>
                  <a:schemeClr val="bg1"/>
                </a:solidFill>
              </a:rPr>
              <a:t>Створення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локальних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змінних</a:t>
            </a:r>
            <a:r>
              <a:rPr lang="ru-RU" sz="3200" b="1" dirty="0">
                <a:solidFill>
                  <a:schemeClr val="bg1"/>
                </a:solidFill>
              </a:rPr>
              <a:t> за </a:t>
            </a:r>
            <a:r>
              <a:rPr lang="ru-RU" sz="3200" b="1" dirty="0" err="1">
                <a:solidFill>
                  <a:schemeClr val="bg1"/>
                </a:solidFill>
              </a:rPr>
              <a:t>допомогою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форми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let</a:t>
            </a:r>
            <a:endParaRPr lang="uk-U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407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1085708"/>
            <a:ext cx="3880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err="1" smtClean="0"/>
              <a:t>Загальна</a:t>
            </a:r>
            <a:r>
              <a:rPr lang="ru-RU" sz="2000" dirty="0" smtClean="0"/>
              <a:t> форма </a:t>
            </a:r>
            <a:r>
              <a:rPr lang="ru-RU" sz="2000" dirty="0" err="1" smtClean="0"/>
              <a:t>виразу</a:t>
            </a:r>
            <a:r>
              <a:rPr lang="ru-RU" sz="2000" dirty="0" smtClean="0"/>
              <a:t> з 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 err="1" smtClean="0"/>
              <a:t>така</a:t>
            </a:r>
            <a:r>
              <a:rPr lang="ru-RU" sz="2000" dirty="0" smtClean="0"/>
              <a:t>: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35696" y="1682044"/>
            <a:ext cx="4572000" cy="163121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(let </a:t>
            </a:r>
            <a:r>
              <a:rPr lang="en-US" sz="2000" dirty="0" smtClean="0">
                <a:solidFill>
                  <a:srgbClr val="0000CC"/>
                </a:solidFill>
              </a:rPr>
              <a:t>((&lt;</a:t>
            </a:r>
            <a:r>
              <a:rPr lang="uk-UA" sz="2000" i="1" dirty="0" smtClean="0">
                <a:solidFill>
                  <a:srgbClr val="0000CC"/>
                </a:solidFill>
              </a:rPr>
              <a:t>пер1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&lt;</a:t>
            </a:r>
            <a:r>
              <a:rPr lang="uk-UA" sz="2000" i="1" dirty="0" smtClean="0">
                <a:solidFill>
                  <a:srgbClr val="0000CC"/>
                </a:solidFill>
              </a:rPr>
              <a:t>выр1</a:t>
            </a:r>
            <a:r>
              <a:rPr lang="en-US" sz="2000" dirty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        (&lt;</a:t>
            </a:r>
            <a:r>
              <a:rPr lang="uk-UA" sz="2000" i="1" dirty="0" smtClean="0">
                <a:solidFill>
                  <a:srgbClr val="0000CC"/>
                </a:solidFill>
              </a:rPr>
              <a:t>пер2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&lt;</a:t>
            </a:r>
            <a:r>
              <a:rPr lang="uk-UA" sz="2000" i="1" dirty="0" smtClean="0">
                <a:solidFill>
                  <a:srgbClr val="0000CC"/>
                </a:solidFill>
              </a:rPr>
              <a:t>выр2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>
                <a:solidFill>
                  <a:srgbClr val="0000CC"/>
                </a:solidFill>
              </a:rPr>
              <a:t>...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(&lt;</a:t>
            </a:r>
            <a:r>
              <a:rPr lang="uk-UA" sz="2000" i="1" dirty="0" smtClean="0">
                <a:solidFill>
                  <a:srgbClr val="0000CC"/>
                </a:solidFill>
              </a:rPr>
              <a:t>пер</a:t>
            </a:r>
            <a:r>
              <a:rPr lang="en-US" sz="2000" i="1" dirty="0" smtClean="0">
                <a:solidFill>
                  <a:srgbClr val="0000CC"/>
                </a:solidFill>
              </a:rPr>
              <a:t>n&gt;</a:t>
            </a:r>
            <a:r>
              <a:rPr lang="en-US" sz="2000" dirty="0" smtClean="0">
                <a:solidFill>
                  <a:srgbClr val="0000CC"/>
                </a:solidFill>
              </a:rPr>
              <a:t> &lt;</a:t>
            </a:r>
            <a:r>
              <a:rPr lang="uk-UA" sz="2000" i="1" dirty="0" err="1" smtClean="0">
                <a:solidFill>
                  <a:srgbClr val="0000CC"/>
                </a:solidFill>
              </a:rPr>
              <a:t>выр</a:t>
            </a:r>
            <a:r>
              <a:rPr lang="en-US" sz="2000" i="1" dirty="0" smtClean="0">
                <a:solidFill>
                  <a:srgbClr val="0000CC"/>
                </a:solidFill>
              </a:rPr>
              <a:t>n&gt;</a:t>
            </a:r>
            <a:r>
              <a:rPr lang="en-US" sz="2000" dirty="0" smtClean="0">
                <a:solidFill>
                  <a:srgbClr val="0000CC"/>
                </a:solidFill>
              </a:rPr>
              <a:t>))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    &lt;</a:t>
            </a:r>
            <a:r>
              <a:rPr lang="uk-UA" sz="2000" i="1" dirty="0" smtClean="0">
                <a:solidFill>
                  <a:srgbClr val="0000CC"/>
                </a:solidFill>
              </a:rPr>
              <a:t>т</a:t>
            </a:r>
            <a:r>
              <a:rPr lang="en-US" sz="2000" i="1" dirty="0" err="1" smtClean="0">
                <a:solidFill>
                  <a:srgbClr val="0000CC"/>
                </a:solidFill>
              </a:rPr>
              <a:t>i</a:t>
            </a:r>
            <a:r>
              <a:rPr lang="uk-UA" sz="2000" i="1" dirty="0" err="1" smtClean="0">
                <a:solidFill>
                  <a:srgbClr val="0000CC"/>
                </a:solidFill>
              </a:rPr>
              <a:t>ло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52600" y="3509486"/>
            <a:ext cx="44987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Це можна розуміти так:</a:t>
            </a:r>
            <a:endParaRPr lang="uk-UA" sz="2000" dirty="0"/>
          </a:p>
          <a:p>
            <a:r>
              <a:rPr lang="ru-RU" sz="2000" dirty="0" smtClean="0">
                <a:solidFill>
                  <a:srgbClr val="C00000"/>
                </a:solidFill>
              </a:rPr>
              <a:t>Нехай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smtClean="0">
                <a:solidFill>
                  <a:srgbClr val="C00000"/>
                </a:solidFill>
              </a:rPr>
              <a:t>пер1</a:t>
            </a:r>
            <a:r>
              <a:rPr lang="en-US" sz="2000" i="1" dirty="0" smtClean="0">
                <a:solidFill>
                  <a:srgbClr val="C00000"/>
                </a:solidFill>
              </a:rPr>
              <a:t>&gt;</a:t>
            </a:r>
            <a:r>
              <a:rPr lang="ru-RU" sz="2000" dirty="0" smtClean="0">
                <a:solidFill>
                  <a:srgbClr val="C00000"/>
                </a:solidFill>
              </a:rPr>
              <a:t>  </a:t>
            </a:r>
            <a:r>
              <a:rPr lang="uk-UA" sz="2000" dirty="0" smtClean="0">
                <a:solidFill>
                  <a:srgbClr val="C00000"/>
                </a:solidFill>
              </a:rPr>
              <a:t> має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значення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smtClean="0">
                <a:solidFill>
                  <a:srgbClr val="C00000"/>
                </a:solidFill>
              </a:rPr>
              <a:t>выр1</a:t>
            </a:r>
            <a:r>
              <a:rPr lang="en-US" sz="2000" i="1" dirty="0" smtClean="0">
                <a:solidFill>
                  <a:srgbClr val="C00000"/>
                </a:solidFill>
              </a:rPr>
              <a:t>&gt;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i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uk-UA" sz="2000" dirty="0" smtClean="0">
              <a:solidFill>
                <a:srgbClr val="C00000"/>
              </a:solidFill>
            </a:endParaRPr>
          </a:p>
          <a:p>
            <a:r>
              <a:rPr lang="uk-UA" sz="2000" dirty="0">
                <a:solidFill>
                  <a:srgbClr val="C00000"/>
                </a:solidFill>
              </a:rPr>
              <a:t> </a:t>
            </a:r>
            <a:r>
              <a:rPr lang="uk-UA" sz="2000" dirty="0" smtClean="0">
                <a:solidFill>
                  <a:srgbClr val="C00000"/>
                </a:solidFill>
              </a:rPr>
              <a:t>           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smtClean="0">
                <a:solidFill>
                  <a:srgbClr val="C00000"/>
                </a:solidFill>
              </a:rPr>
              <a:t>пер2</a:t>
            </a:r>
            <a:r>
              <a:rPr lang="en-US" sz="2000" i="1" dirty="0" smtClean="0">
                <a:solidFill>
                  <a:srgbClr val="C00000"/>
                </a:solidFill>
              </a:rPr>
              <a:t>&gt;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має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значення</a:t>
            </a:r>
            <a:r>
              <a:rPr lang="ru-RU" sz="2000" dirty="0" smtClean="0">
                <a:solidFill>
                  <a:srgbClr val="C00000"/>
                </a:solidFill>
              </a:rPr>
              <a:t> 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smtClean="0">
                <a:solidFill>
                  <a:srgbClr val="C00000"/>
                </a:solidFill>
              </a:rPr>
              <a:t>выр2</a:t>
            </a:r>
            <a:r>
              <a:rPr lang="en-US" sz="2000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C00000"/>
                </a:solidFill>
              </a:rPr>
              <a:t>...</a:t>
            </a:r>
          </a:p>
          <a:p>
            <a:r>
              <a:rPr lang="en-US" sz="2000" dirty="0" err="1" smtClean="0">
                <a:solidFill>
                  <a:srgbClr val="C00000"/>
                </a:solidFill>
              </a:rPr>
              <a:t>i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err="1" smtClean="0">
                <a:solidFill>
                  <a:srgbClr val="C00000"/>
                </a:solidFill>
              </a:rPr>
              <a:t>перn</a:t>
            </a:r>
            <a:r>
              <a:rPr lang="en-US" sz="2000" dirty="0">
                <a:solidFill>
                  <a:srgbClr val="C00000"/>
                </a:solidFill>
              </a:rPr>
              <a:t>&gt;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uk-UA" sz="2000" dirty="0" smtClean="0">
                <a:solidFill>
                  <a:srgbClr val="C00000"/>
                </a:solidFill>
              </a:rPr>
              <a:t>має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err="1" smtClean="0">
                <a:solidFill>
                  <a:srgbClr val="C00000"/>
                </a:solidFill>
              </a:rPr>
              <a:t>значення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err="1" smtClean="0">
                <a:solidFill>
                  <a:srgbClr val="C00000"/>
                </a:solidFill>
              </a:rPr>
              <a:t>вырn</a:t>
            </a:r>
            <a:r>
              <a:rPr lang="en-US" sz="2000" i="1" dirty="0" smtClean="0">
                <a:solidFill>
                  <a:srgbClr val="C00000"/>
                </a:solidFill>
              </a:rPr>
              <a:t>&gt;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C00000"/>
                </a:solidFill>
              </a:rPr>
              <a:t>в </a:t>
            </a:r>
            <a:r>
              <a:rPr lang="en-US" sz="2000" dirty="0" smtClean="0">
                <a:solidFill>
                  <a:srgbClr val="C00000"/>
                </a:solidFill>
              </a:rPr>
              <a:t>&lt;</a:t>
            </a:r>
            <a:r>
              <a:rPr lang="ru-RU" sz="2000" i="1" dirty="0" smtClean="0">
                <a:solidFill>
                  <a:srgbClr val="C00000"/>
                </a:solidFill>
              </a:rPr>
              <a:t>т</a:t>
            </a:r>
            <a:r>
              <a:rPr lang="uk-UA" sz="2000" i="1" dirty="0" smtClean="0">
                <a:solidFill>
                  <a:srgbClr val="C00000"/>
                </a:solidFill>
              </a:rPr>
              <a:t>і</a:t>
            </a:r>
            <a:r>
              <a:rPr lang="ru-RU" sz="2000" i="1" dirty="0" err="1" smtClean="0">
                <a:solidFill>
                  <a:srgbClr val="C00000"/>
                </a:solidFill>
              </a:rPr>
              <a:t>лі</a:t>
            </a:r>
            <a:r>
              <a:rPr lang="en-US" sz="2000" i="1" dirty="0" smtClean="0">
                <a:solidFill>
                  <a:srgbClr val="C00000"/>
                </a:solidFill>
              </a:rPr>
              <a:t>&gt;</a:t>
            </a:r>
            <a:endParaRPr lang="ru-RU" sz="2000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b="1" dirty="0" err="1">
                <a:solidFill>
                  <a:schemeClr val="bg1"/>
                </a:solidFill>
              </a:rPr>
              <a:t>Створення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локальних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змінних</a:t>
            </a:r>
            <a:r>
              <a:rPr lang="ru-RU" sz="3200" b="1" dirty="0">
                <a:solidFill>
                  <a:schemeClr val="bg1"/>
                </a:solidFill>
              </a:rPr>
              <a:t> за </a:t>
            </a:r>
            <a:r>
              <a:rPr lang="ru-RU" sz="3200" b="1" dirty="0" err="1">
                <a:solidFill>
                  <a:schemeClr val="bg1"/>
                </a:solidFill>
              </a:rPr>
              <a:t>допомогою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форми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let</a:t>
            </a:r>
            <a:endParaRPr lang="uk-U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23126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" y="918686"/>
            <a:ext cx="90106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Перша частина </a:t>
            </a:r>
            <a:r>
              <a:rPr lang="en-US" sz="2000" dirty="0"/>
              <a:t>let-</a:t>
            </a:r>
            <a:r>
              <a:rPr lang="uk-UA" sz="2000" dirty="0"/>
              <a:t>висловлювання є список пар виду </a:t>
            </a:r>
            <a:r>
              <a:rPr lang="uk-UA" sz="2000" b="1" dirty="0">
                <a:solidFill>
                  <a:srgbClr val="0000CC"/>
                </a:solidFill>
              </a:rPr>
              <a:t>ім'я-значення</a:t>
            </a:r>
            <a:r>
              <a:rPr lang="uk-UA" sz="2000" dirty="0"/>
              <a:t>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Коли </a:t>
            </a:r>
            <a:r>
              <a:rPr lang="en-US" sz="2000" dirty="0" smtClean="0"/>
              <a:t>let </a:t>
            </a:r>
            <a:r>
              <a:rPr lang="uk-UA" sz="2000" dirty="0"/>
              <a:t>обчислюється, кожне </a:t>
            </a:r>
            <a:r>
              <a:rPr lang="uk-UA" sz="2000" b="1" dirty="0">
                <a:solidFill>
                  <a:srgbClr val="0000CC"/>
                </a:solidFill>
              </a:rPr>
              <a:t>ім'я пов'язується зі значенням </a:t>
            </a:r>
            <a:r>
              <a:rPr lang="uk-UA" sz="2000" dirty="0"/>
              <a:t>відповідного виразу.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Потім обчислюється </a:t>
            </a:r>
            <a:r>
              <a:rPr lang="uk-UA" sz="2000" b="1" dirty="0">
                <a:solidFill>
                  <a:srgbClr val="0000CC"/>
                </a:solidFill>
              </a:rPr>
              <a:t>тіло </a:t>
            </a:r>
            <a:r>
              <a:rPr lang="en-US" sz="2000" b="1" dirty="0">
                <a:solidFill>
                  <a:srgbClr val="0000CC"/>
                </a:solidFill>
              </a:rPr>
              <a:t>let</a:t>
            </a:r>
            <a:r>
              <a:rPr lang="en-US" sz="2000" dirty="0"/>
              <a:t>, </a:t>
            </a:r>
            <a:r>
              <a:rPr lang="uk-UA" sz="2000" dirty="0"/>
              <a:t>причому ці імена пов'язані як локальні змінні.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Відбувається це так: </a:t>
            </a:r>
            <a:r>
              <a:rPr lang="uk-UA" sz="2000" b="1" dirty="0">
                <a:solidFill>
                  <a:srgbClr val="0000CC"/>
                </a:solidFill>
              </a:rPr>
              <a:t>вираз </a:t>
            </a:r>
            <a:r>
              <a:rPr lang="en-US" sz="2000" b="1" dirty="0">
                <a:solidFill>
                  <a:srgbClr val="0000CC"/>
                </a:solidFill>
              </a:rPr>
              <a:t>let </a:t>
            </a:r>
            <a:r>
              <a:rPr lang="uk-UA" sz="2000" b="1" dirty="0">
                <a:solidFill>
                  <a:srgbClr val="0000CC"/>
                </a:solidFill>
              </a:rPr>
              <a:t>інтерпретується як альтернативна форма для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87140" y="3225460"/>
            <a:ext cx="45720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((lambda </a:t>
            </a:r>
            <a:r>
              <a:rPr lang="en-US" sz="2000" dirty="0" smtClean="0">
                <a:solidFill>
                  <a:srgbClr val="0000CC"/>
                </a:solidFill>
              </a:rPr>
              <a:t>(&lt;</a:t>
            </a:r>
            <a:r>
              <a:rPr lang="uk-UA" sz="2000" i="1" dirty="0" smtClean="0">
                <a:solidFill>
                  <a:srgbClr val="0000CC"/>
                </a:solidFill>
              </a:rPr>
              <a:t>пер1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... </a:t>
            </a:r>
            <a:r>
              <a:rPr lang="en-US" sz="2000" dirty="0" smtClean="0">
                <a:solidFill>
                  <a:srgbClr val="0000CC"/>
                </a:solidFill>
              </a:rPr>
              <a:t>&lt;</a:t>
            </a:r>
            <a:r>
              <a:rPr lang="uk-UA" sz="2000" i="1" dirty="0" smtClean="0">
                <a:solidFill>
                  <a:srgbClr val="0000CC"/>
                </a:solidFill>
              </a:rPr>
              <a:t>пер</a:t>
            </a:r>
            <a:r>
              <a:rPr lang="en-US" sz="2000" i="1" dirty="0" smtClean="0">
                <a:solidFill>
                  <a:srgbClr val="0000CC"/>
                </a:solidFill>
              </a:rPr>
              <a:t>n&gt;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      &lt;</a:t>
            </a:r>
            <a:r>
              <a:rPr lang="uk-UA" sz="2000" i="1" dirty="0" smtClean="0">
                <a:solidFill>
                  <a:srgbClr val="0000CC"/>
                </a:solidFill>
              </a:rPr>
              <a:t>т</a:t>
            </a:r>
            <a:r>
              <a:rPr lang="en-US" sz="2000" i="1" dirty="0" err="1" smtClean="0">
                <a:solidFill>
                  <a:srgbClr val="0000CC"/>
                </a:solidFill>
              </a:rPr>
              <a:t>i</a:t>
            </a:r>
            <a:r>
              <a:rPr lang="uk-UA" sz="2000" i="1" dirty="0" err="1" smtClean="0">
                <a:solidFill>
                  <a:srgbClr val="0000CC"/>
                </a:solidFill>
              </a:rPr>
              <a:t>ло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&lt;</a:t>
            </a:r>
            <a:r>
              <a:rPr lang="uk-UA" sz="2000" i="1" dirty="0" smtClean="0">
                <a:solidFill>
                  <a:srgbClr val="0000CC"/>
                </a:solidFill>
              </a:rPr>
              <a:t>выр1</a:t>
            </a:r>
            <a:r>
              <a:rPr lang="en-US" sz="2000" i="1" dirty="0" smtClean="0">
                <a:solidFill>
                  <a:srgbClr val="0000CC"/>
                </a:solidFill>
              </a:rPr>
              <a:t>&gt;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... </a:t>
            </a:r>
            <a:r>
              <a:rPr lang="en-US" sz="2000" dirty="0" smtClean="0">
                <a:solidFill>
                  <a:srgbClr val="0000CC"/>
                </a:solidFill>
              </a:rPr>
              <a:t>&lt;</a:t>
            </a:r>
            <a:r>
              <a:rPr lang="uk-UA" sz="2000" i="1" dirty="0" err="1" smtClean="0">
                <a:solidFill>
                  <a:srgbClr val="0000CC"/>
                </a:solidFill>
              </a:rPr>
              <a:t>выр</a:t>
            </a:r>
            <a:r>
              <a:rPr lang="en-US" sz="2000" i="1" dirty="0" smtClean="0">
                <a:solidFill>
                  <a:srgbClr val="0000CC"/>
                </a:solidFill>
              </a:rPr>
              <a:t>n&gt;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3350" y="4437112"/>
            <a:ext cx="8515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 </a:t>
            </a:r>
            <a:r>
              <a:rPr lang="uk-UA" sz="2000" dirty="0" smtClean="0"/>
              <a:t>Отже, вираз</a:t>
            </a:r>
            <a:r>
              <a:rPr lang="ru-RU" sz="2000" dirty="0" smtClean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let</a:t>
            </a:r>
            <a:r>
              <a:rPr lang="ru-RU" sz="2000" dirty="0">
                <a:solidFill>
                  <a:srgbClr val="0000CC"/>
                </a:solidFill>
              </a:rPr>
              <a:t> </a:t>
            </a:r>
            <a:r>
              <a:rPr lang="ru-RU" sz="2000" dirty="0"/>
              <a:t>-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всього</a:t>
            </a:r>
            <a:r>
              <a:rPr lang="ru-RU" sz="2000" dirty="0"/>
              <a:t> </a:t>
            </a:r>
            <a:r>
              <a:rPr lang="ru-RU" sz="2000" dirty="0" err="1"/>
              <a:t>лише</a:t>
            </a:r>
            <a:r>
              <a:rPr lang="ru-RU" sz="2000" dirty="0"/>
              <a:t> </a:t>
            </a:r>
            <a:r>
              <a:rPr lang="ru-RU" sz="2000" dirty="0" err="1" smtClean="0"/>
              <a:t>синтаксична</a:t>
            </a:r>
            <a:r>
              <a:rPr lang="ru-RU" sz="2000" dirty="0" smtClean="0"/>
              <a:t> форма </a:t>
            </a:r>
            <a:r>
              <a:rPr lang="ru-RU" sz="2000" dirty="0"/>
              <a:t>для </a:t>
            </a:r>
            <a:r>
              <a:rPr lang="ru-RU" sz="2000" dirty="0" err="1"/>
              <a:t>виклику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lambda</a:t>
            </a:r>
            <a:endParaRPr lang="uk-UA" sz="2000" b="1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20440" y="5229200"/>
            <a:ext cx="4838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(let ((</a:t>
            </a:r>
            <a:r>
              <a:rPr lang="uk-UA" sz="2000" b="1" dirty="0"/>
              <a:t>𝑥 𝜋1)) 𝜋2) ≡ ((</a:t>
            </a:r>
            <a:r>
              <a:rPr lang="en-US" sz="2000" b="1" dirty="0" smtClean="0"/>
              <a:t>lambda</a:t>
            </a:r>
            <a:r>
              <a:rPr lang="uk-UA" sz="2000" b="1" dirty="0" smtClean="0"/>
              <a:t>(</a:t>
            </a:r>
            <a:r>
              <a:rPr lang="uk-UA" sz="2000" b="1" dirty="0"/>
              <a:t>𝑥) 𝜋2) 𝜋1)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b="1" dirty="0" err="1">
                <a:solidFill>
                  <a:schemeClr val="bg1"/>
                </a:solidFill>
              </a:rPr>
              <a:t>Створення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локальних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змінних</a:t>
            </a:r>
            <a:r>
              <a:rPr lang="ru-RU" sz="3200" b="1" dirty="0">
                <a:solidFill>
                  <a:schemeClr val="bg1"/>
                </a:solidFill>
              </a:rPr>
              <a:t> за </a:t>
            </a:r>
            <a:r>
              <a:rPr lang="ru-RU" sz="3200" b="1" dirty="0" err="1">
                <a:solidFill>
                  <a:schemeClr val="bg1"/>
                </a:solidFill>
              </a:rPr>
              <a:t>допомогою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форми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let</a:t>
            </a:r>
            <a:endParaRPr lang="uk-U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77117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" y="952501"/>
            <a:ext cx="8724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З цієї еквівалентності </a:t>
            </a:r>
            <a:r>
              <a:rPr lang="uk-UA" sz="2000" dirty="0" smtClean="0"/>
              <a:t>видно, </a:t>
            </a:r>
            <a:r>
              <a:rPr lang="uk-UA" sz="2000" dirty="0"/>
              <a:t>що </a:t>
            </a:r>
            <a:r>
              <a:rPr lang="uk-UA" sz="2000" b="1" dirty="0"/>
              <a:t>область визначення змінної, </a:t>
            </a:r>
            <a:r>
              <a:rPr lang="uk-UA" sz="2000" b="1" dirty="0" err="1" smtClean="0"/>
              <a:t>введенної</a:t>
            </a:r>
            <a:r>
              <a:rPr lang="uk-UA" sz="2000" b="1" dirty="0" smtClean="0"/>
              <a:t> </a:t>
            </a:r>
            <a:r>
              <a:rPr lang="uk-UA" sz="2000" b="1" dirty="0"/>
              <a:t>в </a:t>
            </a:r>
            <a:r>
              <a:rPr lang="en-US" sz="2000" b="1" dirty="0"/>
              <a:t>let-</a:t>
            </a:r>
            <a:r>
              <a:rPr lang="uk-UA" sz="2000" b="1" dirty="0" smtClean="0"/>
              <a:t>виразі </a:t>
            </a:r>
            <a:r>
              <a:rPr lang="uk-UA" sz="2000" b="1" dirty="0"/>
              <a:t>- тіло </a:t>
            </a:r>
            <a:r>
              <a:rPr lang="en-US" sz="2000" b="1" dirty="0"/>
              <a:t>let. </a:t>
            </a:r>
            <a:endParaRPr lang="uk-UA" sz="2000" b="1" dirty="0" smtClean="0"/>
          </a:p>
          <a:p>
            <a:endParaRPr lang="uk-UA" sz="2000" b="1" dirty="0" smtClean="0"/>
          </a:p>
          <a:p>
            <a:r>
              <a:rPr lang="uk-UA" sz="2000" dirty="0" smtClean="0"/>
              <a:t>Звідси </a:t>
            </a:r>
            <a:r>
              <a:rPr lang="uk-UA" sz="2000" dirty="0"/>
              <a:t>слідує що: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Let </a:t>
            </a:r>
            <a:r>
              <a:rPr lang="uk-UA" sz="2000" dirty="0"/>
              <a:t>дозволяє пов'язувати змінні як завгодно близько до того місця, де </a:t>
            </a:r>
            <a:r>
              <a:rPr lang="uk-UA" sz="2000" dirty="0" smtClean="0"/>
              <a:t>вони використовуються</a:t>
            </a:r>
            <a:r>
              <a:rPr lang="uk-UA" sz="2000" dirty="0"/>
              <a:t>. </a:t>
            </a:r>
            <a:endParaRPr lang="uk-UA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/>
              <a:t>Значення </a:t>
            </a:r>
            <a:r>
              <a:rPr lang="uk-UA" sz="2000" dirty="0"/>
              <a:t>змінних обчислюються за межами </a:t>
            </a:r>
            <a:r>
              <a:rPr lang="en-US" sz="2000" dirty="0"/>
              <a:t>let. </a:t>
            </a:r>
            <a:r>
              <a:rPr lang="uk-UA" sz="2000" dirty="0"/>
              <a:t>Це істотно, </a:t>
            </a:r>
            <a:r>
              <a:rPr lang="uk-UA" sz="2000" dirty="0" smtClean="0"/>
              <a:t>коли вирази, </a:t>
            </a:r>
            <a:r>
              <a:rPr lang="uk-UA" sz="2000" dirty="0"/>
              <a:t>що дають значення локальних змінних, залежать від змінних, </a:t>
            </a:r>
            <a:r>
              <a:rPr lang="uk-UA" sz="2000" dirty="0" smtClean="0"/>
              <a:t>які мають </a:t>
            </a:r>
            <a:r>
              <a:rPr lang="uk-UA" sz="2000" dirty="0"/>
              <a:t>ті ж імена, що й самі локальні змінні.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0025" y="4013536"/>
            <a:ext cx="22860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(+ (let ((x 3))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</a:t>
            </a:r>
            <a:r>
              <a:rPr lang="en-US" sz="2000" dirty="0" smtClean="0">
                <a:solidFill>
                  <a:srgbClr val="0000CC"/>
                </a:solidFill>
              </a:rPr>
              <a:t>(+ </a:t>
            </a:r>
            <a:r>
              <a:rPr lang="en-US" sz="2000" dirty="0">
                <a:solidFill>
                  <a:srgbClr val="0000CC"/>
                </a:solidFill>
              </a:rPr>
              <a:t>x (* x 10)))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x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5575" y="3921202"/>
            <a:ext cx="6381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При х=5 значення виразу </a:t>
            </a:r>
            <a:r>
              <a:rPr lang="uk-UA" sz="2000" dirty="0"/>
              <a:t>=38. </a:t>
            </a:r>
            <a:endParaRPr lang="uk-UA" sz="2000" dirty="0" smtClean="0"/>
          </a:p>
          <a:p>
            <a:r>
              <a:rPr lang="uk-UA" sz="2000" dirty="0" smtClean="0"/>
              <a:t>Значення </a:t>
            </a:r>
            <a:r>
              <a:rPr lang="en-US" sz="2000" dirty="0"/>
              <a:t>x </a:t>
            </a:r>
            <a:r>
              <a:rPr lang="uk-UA" sz="2000" dirty="0"/>
              <a:t>в тілі </a:t>
            </a:r>
            <a:r>
              <a:rPr lang="en-US" sz="2000" dirty="0"/>
              <a:t>let </a:t>
            </a:r>
            <a:r>
              <a:rPr lang="uk-UA" sz="2000" dirty="0"/>
              <a:t>дорівнює 3, так що значення </a:t>
            </a:r>
            <a:r>
              <a:rPr lang="en-US" sz="2000" dirty="0"/>
              <a:t>let-</a:t>
            </a:r>
            <a:r>
              <a:rPr lang="uk-UA" sz="2000" dirty="0"/>
              <a:t>вирази одно 33. </a:t>
            </a:r>
            <a:r>
              <a:rPr lang="uk-UA" sz="2000" dirty="0" smtClean="0"/>
              <a:t>З іншого </a:t>
            </a:r>
            <a:r>
              <a:rPr lang="uk-UA" sz="2000" dirty="0"/>
              <a:t>боку, </a:t>
            </a:r>
            <a:r>
              <a:rPr lang="en-US" sz="2000" dirty="0"/>
              <a:t>x </a:t>
            </a:r>
            <a:r>
              <a:rPr lang="uk-UA" sz="2000" dirty="0"/>
              <a:t>як другий аргумент до зовнішнього + як і раніше дорівнює 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47650" y="5310485"/>
            <a:ext cx="219075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(let ((x 3)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y (+ x 2)))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(* x y))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2250" y="5310485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/>
              <a:t>Якщо</a:t>
            </a:r>
            <a:r>
              <a:rPr lang="ru-RU" sz="2000" dirty="0" smtClean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x </a:t>
            </a:r>
            <a:r>
              <a:rPr lang="ru-RU" sz="2000" dirty="0" smtClean="0"/>
              <a:t>=2</a:t>
            </a:r>
            <a:r>
              <a:rPr lang="ru-RU" sz="2000" dirty="0"/>
              <a:t>, </a:t>
            </a:r>
            <a:r>
              <a:rPr lang="ru-RU" sz="2000" dirty="0" err="1"/>
              <a:t>вираз</a:t>
            </a:r>
            <a:r>
              <a:rPr lang="ru-RU" sz="2000" dirty="0"/>
              <a:t> буде </a:t>
            </a:r>
            <a:r>
              <a:rPr lang="ru-RU" sz="2000" dirty="0" err="1"/>
              <a:t>мати</a:t>
            </a:r>
            <a:r>
              <a:rPr lang="ru-RU" sz="2000" dirty="0"/>
              <a:t> </a:t>
            </a:r>
            <a:r>
              <a:rPr lang="ru-RU" sz="2000" dirty="0" err="1"/>
              <a:t>значення</a:t>
            </a:r>
            <a:r>
              <a:rPr lang="ru-RU" sz="2000" dirty="0"/>
              <a:t> 12, </a:t>
            </a:r>
            <a:r>
              <a:rPr lang="ru-RU" sz="2000" dirty="0" err="1"/>
              <a:t>оскільки</a:t>
            </a:r>
            <a:r>
              <a:rPr lang="ru-RU" sz="2000" dirty="0"/>
              <a:t> </a:t>
            </a:r>
            <a:r>
              <a:rPr lang="ru-RU" sz="2000" dirty="0" err="1"/>
              <a:t>всередині</a:t>
            </a:r>
            <a:r>
              <a:rPr lang="ru-RU" sz="2000" dirty="0"/>
              <a:t> </a:t>
            </a:r>
            <a:r>
              <a:rPr lang="ru-RU" sz="2000" dirty="0" err="1"/>
              <a:t>тіла</a:t>
            </a:r>
            <a:r>
              <a:rPr lang="ru-RU" sz="2000" dirty="0"/>
              <a:t> </a:t>
            </a:r>
            <a:r>
              <a:rPr lang="ru-RU" sz="2000" dirty="0" err="1"/>
              <a:t>let</a:t>
            </a:r>
            <a:r>
              <a:rPr lang="ru-RU" sz="2000" dirty="0"/>
              <a:t> x </a:t>
            </a:r>
            <a:r>
              <a:rPr lang="ru-RU" sz="2000" dirty="0" err="1"/>
              <a:t>дорівнюватиме</a:t>
            </a:r>
            <a:r>
              <a:rPr lang="ru-RU" sz="2000" dirty="0"/>
              <a:t> 3, а y </a:t>
            </a:r>
            <a:r>
              <a:rPr lang="ru-RU" sz="2000" dirty="0" smtClean="0"/>
              <a:t>=4 </a:t>
            </a:r>
            <a:r>
              <a:rPr lang="ru-RU" sz="2000" dirty="0"/>
              <a:t>(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дорівнює</a:t>
            </a:r>
            <a:r>
              <a:rPr lang="ru-RU" sz="2000" dirty="0"/>
              <a:t> </a:t>
            </a:r>
            <a:r>
              <a:rPr lang="ru-RU" sz="2000" dirty="0" err="1"/>
              <a:t>зовнішньому</a:t>
            </a:r>
            <a:r>
              <a:rPr lang="ru-RU" sz="2000" dirty="0"/>
              <a:t> x плюс 2).</a:t>
            </a:r>
            <a:endParaRPr lang="uk-UA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-43859"/>
            <a:ext cx="9144000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sz="3200" b="1" dirty="0" err="1">
                <a:solidFill>
                  <a:schemeClr val="bg1"/>
                </a:solidFill>
              </a:rPr>
              <a:t>Створення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локальних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>
                <a:solidFill>
                  <a:schemeClr val="bg1"/>
                </a:solidFill>
              </a:rPr>
              <a:t>змінних</a:t>
            </a:r>
            <a:r>
              <a:rPr lang="ru-RU" sz="3200" b="1" dirty="0">
                <a:solidFill>
                  <a:schemeClr val="bg1"/>
                </a:solidFill>
              </a:rPr>
              <a:t> за </a:t>
            </a:r>
            <a:r>
              <a:rPr lang="ru-RU" sz="3200" b="1" dirty="0" err="1">
                <a:solidFill>
                  <a:schemeClr val="bg1"/>
                </a:solidFill>
              </a:rPr>
              <a:t>допомогою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форми</a:t>
            </a:r>
            <a:r>
              <a:rPr lang="ru-RU" sz="3200" b="1" dirty="0" smtClean="0">
                <a:solidFill>
                  <a:schemeClr val="bg1"/>
                </a:solidFill>
              </a:rPr>
              <a:t> </a:t>
            </a:r>
            <a:r>
              <a:rPr lang="ru-RU" sz="3200" b="1" dirty="0" err="1" smtClean="0">
                <a:solidFill>
                  <a:schemeClr val="bg1"/>
                </a:solidFill>
              </a:rPr>
              <a:t>let</a:t>
            </a:r>
            <a:endParaRPr lang="uk-UA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366410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092166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Метод </a:t>
            </a:r>
            <a:r>
              <a:rPr lang="uk-UA" sz="2000" dirty="0"/>
              <a:t>половинного ділення (</a:t>
            </a:r>
            <a:r>
              <a:rPr lang="en-US" sz="2000" dirty="0"/>
              <a:t>half-interval method) - </a:t>
            </a:r>
            <a:r>
              <a:rPr lang="uk-UA" sz="2000" dirty="0"/>
              <a:t>це простий спосіб знаходження коренів </a:t>
            </a:r>
            <a:r>
              <a:rPr lang="uk-UA" sz="2000" b="1" dirty="0">
                <a:solidFill>
                  <a:srgbClr val="0000CC"/>
                </a:solidFill>
              </a:rPr>
              <a:t>рівняння </a:t>
            </a:r>
            <a:r>
              <a:rPr lang="en-US" sz="2000" b="1" dirty="0">
                <a:solidFill>
                  <a:srgbClr val="0000CC"/>
                </a:solidFill>
              </a:rPr>
              <a:t>f (x) = 0</a:t>
            </a:r>
            <a:r>
              <a:rPr lang="en-US" sz="2000" dirty="0"/>
              <a:t>, </a:t>
            </a:r>
            <a:r>
              <a:rPr lang="uk-UA" sz="2000" dirty="0"/>
              <a:t>де </a:t>
            </a:r>
            <a:r>
              <a:rPr lang="en-US" sz="2000" dirty="0"/>
              <a:t>f - </a:t>
            </a:r>
            <a:r>
              <a:rPr lang="uk-UA" sz="2000" dirty="0"/>
              <a:t>неперервна функція. </a:t>
            </a:r>
            <a:endParaRPr lang="uk-UA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 smtClean="0"/>
              <a:t>Ідея </a:t>
            </a:r>
            <a:r>
              <a:rPr lang="uk-UA" sz="2000" dirty="0"/>
              <a:t>полягає в тому, що якщо є такі точки </a:t>
            </a:r>
            <a:r>
              <a:rPr lang="en-US" sz="2000" b="1" dirty="0">
                <a:solidFill>
                  <a:srgbClr val="0000CC"/>
                </a:solidFill>
              </a:rPr>
              <a:t>a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, </a:t>
            </a:r>
            <a:r>
              <a:rPr lang="uk-UA" sz="2000" dirty="0"/>
              <a:t>що </a:t>
            </a:r>
            <a:r>
              <a:rPr lang="en-US" sz="2000" b="1" dirty="0">
                <a:solidFill>
                  <a:srgbClr val="0000CC"/>
                </a:solidFill>
              </a:rPr>
              <a:t>f (a) &lt;0 &lt;f (b), </a:t>
            </a:r>
            <a:r>
              <a:rPr lang="uk-UA" sz="2000" dirty="0"/>
              <a:t>то функція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повинна мати принаймні один нуль на відрізку між </a:t>
            </a:r>
            <a:r>
              <a:rPr lang="en-US" sz="2000" b="1" dirty="0">
                <a:solidFill>
                  <a:srgbClr val="0000CC"/>
                </a:solidFill>
              </a:rPr>
              <a:t>a </a:t>
            </a:r>
            <a:r>
              <a:rPr lang="uk-UA" sz="2000" dirty="0"/>
              <a:t>і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. </a:t>
            </a:r>
            <a:endParaRPr lang="uk-UA" sz="20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-152400" y="0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 smtClean="0">
                <a:solidFill>
                  <a:schemeClr val="bg1"/>
                </a:solidFill>
              </a:rPr>
              <a:t>Приклад. Знаходження </a:t>
            </a:r>
            <a:r>
              <a:rPr lang="uk-UA" sz="2800" b="1" dirty="0">
                <a:solidFill>
                  <a:schemeClr val="bg1"/>
                </a:solidFill>
              </a:rPr>
              <a:t>коренів рівнянь методом половинного ділення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0112" y="2924944"/>
            <a:ext cx="3491534" cy="2796560"/>
          </a:xfrm>
          <a:prstGeom prst="rect">
            <a:avLst/>
          </a:prstGeom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84588" y="2456795"/>
            <a:ext cx="549552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Щоб знайти його, візьмемо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, </a:t>
            </a:r>
            <a:r>
              <a:rPr lang="uk-UA" sz="2000" dirty="0"/>
              <a:t>що дорівнює середньому між </a:t>
            </a:r>
            <a:r>
              <a:rPr lang="en-US" sz="2000" b="1" dirty="0">
                <a:solidFill>
                  <a:srgbClr val="0000CC"/>
                </a:solidFill>
              </a:rPr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, </a:t>
            </a:r>
            <a:r>
              <a:rPr lang="uk-UA" sz="2000" dirty="0"/>
              <a:t>і обчислимо </a:t>
            </a:r>
            <a:r>
              <a:rPr lang="en-US" sz="2000" b="1" dirty="0">
                <a:solidFill>
                  <a:srgbClr val="0000CC"/>
                </a:solidFill>
              </a:rPr>
              <a:t>f (x</a:t>
            </a:r>
            <a:r>
              <a:rPr lang="en-US" sz="2000" dirty="0"/>
              <a:t>).</a:t>
            </a:r>
            <a:endParaRPr lang="uk-UA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Якщо</a:t>
            </a:r>
            <a:r>
              <a:rPr lang="uk-UA" sz="2000" b="1" dirty="0"/>
              <a:t> </a:t>
            </a:r>
            <a:r>
              <a:rPr lang="en-US" sz="2000" b="1" dirty="0">
                <a:solidFill>
                  <a:srgbClr val="0000CC"/>
                </a:solidFill>
              </a:rPr>
              <a:t>f (x)&gt; 0</a:t>
            </a:r>
            <a:r>
              <a:rPr lang="en-US" sz="2000" dirty="0"/>
              <a:t>, </a:t>
            </a:r>
            <a:r>
              <a:rPr lang="uk-UA" sz="2000" dirty="0"/>
              <a:t>то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повинна мати нуль на відрізку між </a:t>
            </a:r>
            <a:r>
              <a:rPr lang="en-US" sz="2000" b="1" dirty="0">
                <a:solidFill>
                  <a:srgbClr val="0000CC"/>
                </a:solidFill>
              </a:rPr>
              <a:t>a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.</a:t>
            </a:r>
            <a:endParaRPr lang="uk-UA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Якщо </a:t>
            </a:r>
            <a:r>
              <a:rPr lang="en-US" sz="2000" b="1" dirty="0">
                <a:solidFill>
                  <a:srgbClr val="0000CC"/>
                </a:solidFill>
              </a:rPr>
              <a:t>f (x) &lt;0, </a:t>
            </a:r>
            <a:r>
              <a:rPr lang="uk-UA" sz="2000" dirty="0"/>
              <a:t>то </a:t>
            </a:r>
            <a:r>
              <a:rPr lang="en-US" sz="2000" b="1" dirty="0">
                <a:solidFill>
                  <a:srgbClr val="0000CC"/>
                </a:solidFill>
              </a:rPr>
              <a:t>f</a:t>
            </a:r>
            <a:r>
              <a:rPr lang="en-US" sz="2000" dirty="0"/>
              <a:t> </a:t>
            </a:r>
            <a:r>
              <a:rPr lang="uk-UA" sz="2000" dirty="0"/>
              <a:t>повинна мати нуль на відрізку між </a:t>
            </a:r>
            <a:r>
              <a:rPr lang="en-US" sz="2000" b="1" dirty="0">
                <a:solidFill>
                  <a:srgbClr val="0000CC"/>
                </a:solidFill>
              </a:rPr>
              <a:t>x</a:t>
            </a:r>
            <a:r>
              <a:rPr lang="en-US" sz="2000" dirty="0"/>
              <a:t> </a:t>
            </a:r>
            <a:r>
              <a:rPr lang="uk-UA" sz="2000" dirty="0"/>
              <a:t>і </a:t>
            </a:r>
            <a:r>
              <a:rPr lang="en-US" sz="2000" b="1" dirty="0">
                <a:solidFill>
                  <a:srgbClr val="0000CC"/>
                </a:solidFill>
              </a:rPr>
              <a:t>b</a:t>
            </a:r>
            <a:r>
              <a:rPr lang="en-US" sz="2000" dirty="0"/>
              <a:t>. </a:t>
            </a:r>
            <a:endParaRPr lang="uk-UA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Продовжуючи таким чином, ми зможемо знаходити все більш вузькі інтервали, на яких</a:t>
            </a:r>
            <a:r>
              <a:rPr lang="uk-UA" sz="2000" b="1" dirty="0">
                <a:solidFill>
                  <a:srgbClr val="0000CC"/>
                </a:solidFill>
              </a:rPr>
              <a:t> </a:t>
            </a:r>
            <a:r>
              <a:rPr lang="en-US" sz="2000" b="1" dirty="0">
                <a:solidFill>
                  <a:srgbClr val="0000CC"/>
                </a:solidFill>
              </a:rPr>
              <a:t>f </a:t>
            </a:r>
            <a:r>
              <a:rPr lang="uk-UA" sz="2000" dirty="0"/>
              <a:t>повинна мати нуль.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000" dirty="0"/>
              <a:t>Коли ми дійдемо до точки, де цей інтервал досить малий, процес зупиняється</a:t>
            </a:r>
            <a:endParaRPr lang="ru-RU" sz="2000" dirty="0"/>
          </a:p>
        </p:txBody>
      </p:sp>
      <p:sp>
        <p:nvSpPr>
          <p:cNvPr id="8" name="Овал 7"/>
          <p:cNvSpPr/>
          <p:nvPr/>
        </p:nvSpPr>
        <p:spPr>
          <a:xfrm>
            <a:off x="7596336" y="4797152"/>
            <a:ext cx="144016" cy="1559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139736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619394"/>
            <a:ext cx="7162800" cy="317009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let ((</a:t>
            </a:r>
            <a:r>
              <a:rPr lang="en-US" sz="2000" b="1" dirty="0">
                <a:solidFill>
                  <a:srgbClr val="0000CC"/>
                </a:solidFill>
              </a:rPr>
              <a:t>midpoint</a:t>
            </a:r>
            <a:r>
              <a:rPr lang="en-US" sz="2000" dirty="0">
                <a:solidFill>
                  <a:srgbClr val="0000CC"/>
                </a:solidFill>
              </a:rPr>
              <a:t> (</a:t>
            </a:r>
            <a:r>
              <a:rPr lang="en-US" sz="2000" b="1" dirty="0">
                <a:solidFill>
                  <a:srgbClr val="0000CC"/>
                </a:solidFill>
              </a:rPr>
              <a:t>average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</a:t>
            </a:r>
            <a:r>
              <a:rPr lang="en-US" sz="2000" b="1" dirty="0">
                <a:solidFill>
                  <a:srgbClr val="0000CC"/>
                </a:solidFill>
              </a:rPr>
              <a:t>close-enough?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US" sz="2000" b="1" dirty="0" smtClean="0">
                <a:solidFill>
                  <a:srgbClr val="0000CC"/>
                </a:solidFill>
              </a:rPr>
              <a:t>midpoint</a:t>
            </a:r>
            <a:endParaRPr lang="en-US" sz="2000" b="1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let ((test-value (f midpoint)))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</a:t>
            </a:r>
            <a:r>
              <a:rPr lang="en-US" sz="2000" b="1" dirty="0">
                <a:solidFill>
                  <a:srgbClr val="0000CC"/>
                </a:solidFill>
              </a:rPr>
              <a:t>positive? </a:t>
            </a:r>
            <a:r>
              <a:rPr lang="en-US" sz="2000" dirty="0">
                <a:solidFill>
                  <a:srgbClr val="0000CC"/>
                </a:solidFill>
              </a:rPr>
              <a:t>test-value)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midpoint))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b="1" dirty="0">
                <a:solidFill>
                  <a:srgbClr val="0000CC"/>
                </a:solidFill>
              </a:rPr>
              <a:t>negative? </a:t>
            </a:r>
            <a:r>
              <a:rPr lang="en-US" sz="2000" dirty="0">
                <a:solidFill>
                  <a:srgbClr val="0000CC"/>
                </a:solidFill>
              </a:rPr>
              <a:t>test-value)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b="1" dirty="0">
                <a:solidFill>
                  <a:srgbClr val="0000CC"/>
                </a:solidFill>
              </a:rPr>
              <a:t>midpoint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 </a:t>
            </a:r>
            <a:r>
              <a:rPr lang="en-US" sz="2000" b="1" dirty="0">
                <a:solidFill>
                  <a:srgbClr val="0000CC"/>
                </a:solidFill>
              </a:rPr>
              <a:t>midpoint</a:t>
            </a:r>
            <a:r>
              <a:rPr lang="en-US" sz="2000" dirty="0">
                <a:solidFill>
                  <a:srgbClr val="0000CC"/>
                </a:solidFill>
              </a:rPr>
              <a:t>))))))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007279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>
                <a:solidFill>
                  <a:prstClr val="black"/>
                </a:solidFill>
              </a:rPr>
              <a:t>Процедура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smtClean="0">
                <a:solidFill>
                  <a:prstClr val="black"/>
                </a:solidFill>
              </a:rPr>
              <a:t>яка </a:t>
            </a:r>
            <a:r>
              <a:rPr lang="ru-RU" sz="2000" dirty="0" err="1" smtClean="0">
                <a:solidFill>
                  <a:prstClr val="black"/>
                </a:solidFill>
              </a:rPr>
              <a:t>реалізує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стратегію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пошуку</a:t>
            </a:r>
            <a:r>
              <a:rPr lang="ru-RU" sz="2000" dirty="0" smtClean="0">
                <a:solidFill>
                  <a:prstClr val="black"/>
                </a:solidFill>
              </a:rPr>
              <a:t> методом половинного </a:t>
            </a:r>
            <a:r>
              <a:rPr lang="ru-RU" sz="2000" dirty="0" err="1" smtClean="0">
                <a:solidFill>
                  <a:prstClr val="black"/>
                </a:solidFill>
              </a:rPr>
              <a:t>ділення</a:t>
            </a:r>
            <a:r>
              <a:rPr lang="ru-RU" sz="2000" dirty="0" smtClean="0">
                <a:solidFill>
                  <a:prstClr val="black"/>
                </a:solidFill>
              </a:rPr>
              <a:t>: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52400" y="0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 smtClean="0">
                <a:solidFill>
                  <a:schemeClr val="bg1"/>
                </a:solidFill>
              </a:rPr>
              <a:t>Приклад. Знаходження </a:t>
            </a:r>
            <a:r>
              <a:rPr lang="uk-UA" sz="2800" b="1" dirty="0">
                <a:solidFill>
                  <a:schemeClr val="bg1"/>
                </a:solidFill>
              </a:rPr>
              <a:t>коренів рівнянь методом половинного ділення</a:t>
            </a:r>
          </a:p>
        </p:txBody>
      </p:sp>
    </p:spTree>
    <p:extLst>
      <p:ext uri="{BB962C8B-B14F-4D97-AF65-F5344CB8AC3E}">
        <p14:creationId xmlns:p14="http://schemas.microsoft.com/office/powerpoint/2010/main" val="721344152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337619"/>
            <a:ext cx="7162800" cy="317009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let ((midpoint (</a:t>
            </a:r>
            <a:r>
              <a:rPr lang="en-US" sz="2000" b="1" dirty="0">
                <a:solidFill>
                  <a:srgbClr val="0000CC"/>
                </a:solidFill>
              </a:rPr>
              <a:t>average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if (</a:t>
            </a:r>
            <a:r>
              <a:rPr lang="en-US" sz="2000" b="1" dirty="0">
                <a:solidFill>
                  <a:srgbClr val="0000CC"/>
                </a:solidFill>
              </a:rPr>
              <a:t>close-enough?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US" sz="2000" dirty="0" smtClean="0">
                <a:solidFill>
                  <a:srgbClr val="0000CC"/>
                </a:solidFill>
              </a:rPr>
              <a:t>midpoint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let ((</a:t>
            </a:r>
            <a:r>
              <a:rPr lang="en-US" sz="2000" b="1" dirty="0">
                <a:solidFill>
                  <a:srgbClr val="0000CC"/>
                </a:solidFill>
              </a:rPr>
              <a:t>test-value</a:t>
            </a:r>
            <a:r>
              <a:rPr lang="en-US" sz="2000" dirty="0">
                <a:solidFill>
                  <a:srgbClr val="0000CC"/>
                </a:solidFill>
              </a:rPr>
              <a:t> (f midpoint)))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cond</a:t>
            </a:r>
            <a:r>
              <a:rPr lang="en-US" sz="2000" dirty="0">
                <a:solidFill>
                  <a:srgbClr val="0000CC"/>
                </a:solidFill>
              </a:rPr>
              <a:t> ((</a:t>
            </a:r>
            <a:r>
              <a:rPr lang="en-US" sz="2000" b="1" dirty="0">
                <a:solidFill>
                  <a:srgbClr val="0000CC"/>
                </a:solidFill>
              </a:rPr>
              <a:t>positive? </a:t>
            </a:r>
            <a:r>
              <a:rPr lang="en-US" sz="2000" dirty="0">
                <a:solidFill>
                  <a:srgbClr val="0000CC"/>
                </a:solidFill>
              </a:rPr>
              <a:t>test-value)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</a:t>
            </a:r>
            <a:r>
              <a:rPr lang="en-US" sz="2000" dirty="0" err="1">
                <a:solidFill>
                  <a:srgbClr val="0000CC"/>
                </a:solidFill>
              </a:rPr>
              <a:t>neg</a:t>
            </a:r>
            <a:r>
              <a:rPr lang="en-US" sz="2000" dirty="0">
                <a:solidFill>
                  <a:srgbClr val="0000CC"/>
                </a:solidFill>
              </a:rPr>
              <a:t>-point midpoint))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b="1" dirty="0">
                <a:solidFill>
                  <a:srgbClr val="0000CC"/>
                </a:solidFill>
              </a:rPr>
              <a:t>negative? </a:t>
            </a:r>
            <a:r>
              <a:rPr lang="en-US" sz="2000" dirty="0">
                <a:solidFill>
                  <a:srgbClr val="0000CC"/>
                </a:solidFill>
              </a:rPr>
              <a:t>test-value)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b="1" dirty="0">
                <a:solidFill>
                  <a:srgbClr val="0000CC"/>
                </a:solidFill>
              </a:rPr>
              <a:t>search</a:t>
            </a:r>
            <a:r>
              <a:rPr lang="en-US" sz="2000" dirty="0">
                <a:solidFill>
                  <a:srgbClr val="0000CC"/>
                </a:solidFill>
              </a:rPr>
              <a:t> f midpoint </a:t>
            </a:r>
            <a:r>
              <a:rPr lang="en-US" sz="2000" dirty="0" err="1">
                <a:solidFill>
                  <a:srgbClr val="0000CC"/>
                </a:solidFill>
              </a:rPr>
              <a:t>pos</a:t>
            </a:r>
            <a:r>
              <a:rPr lang="en-US" sz="2000" dirty="0">
                <a:solidFill>
                  <a:srgbClr val="0000CC"/>
                </a:solidFill>
              </a:rPr>
              <a:t>-point))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       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else midpoint))))))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37509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 smtClean="0">
                <a:solidFill>
                  <a:prstClr val="black"/>
                </a:solidFill>
              </a:rPr>
              <a:t>Процедура</a:t>
            </a:r>
            <a:r>
              <a:rPr lang="ru-RU" sz="2000" dirty="0">
                <a:solidFill>
                  <a:prstClr val="black"/>
                </a:solidFill>
              </a:rPr>
              <a:t>, </a:t>
            </a:r>
            <a:r>
              <a:rPr lang="ru-RU" sz="2000" dirty="0" smtClean="0">
                <a:solidFill>
                  <a:prstClr val="black"/>
                </a:solidFill>
              </a:rPr>
              <a:t>яка </a:t>
            </a:r>
            <a:r>
              <a:rPr lang="ru-RU" sz="2000" dirty="0" err="1" smtClean="0">
                <a:solidFill>
                  <a:prstClr val="black"/>
                </a:solidFill>
              </a:rPr>
              <a:t>реалізує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стратегію</a:t>
            </a:r>
            <a:r>
              <a:rPr lang="ru-RU" sz="2000" dirty="0" smtClean="0">
                <a:solidFill>
                  <a:prstClr val="black"/>
                </a:solidFill>
              </a:rPr>
              <a:t> </a:t>
            </a:r>
            <a:r>
              <a:rPr lang="ru-RU" sz="2000" dirty="0" err="1" smtClean="0">
                <a:solidFill>
                  <a:prstClr val="black"/>
                </a:solidFill>
              </a:rPr>
              <a:t>пошуку</a:t>
            </a:r>
            <a:r>
              <a:rPr lang="ru-RU" sz="2000" dirty="0" smtClean="0">
                <a:solidFill>
                  <a:prstClr val="black"/>
                </a:solidFill>
              </a:rPr>
              <a:t> методом половинного </a:t>
            </a:r>
            <a:r>
              <a:rPr lang="ru-RU" sz="2000" dirty="0" err="1" smtClean="0">
                <a:solidFill>
                  <a:prstClr val="black"/>
                </a:solidFill>
              </a:rPr>
              <a:t>ділення</a:t>
            </a:r>
            <a:r>
              <a:rPr lang="ru-RU" sz="2000" dirty="0" smtClean="0">
                <a:solidFill>
                  <a:prstClr val="black"/>
                </a:solidFill>
              </a:rPr>
              <a:t>:</a:t>
            </a:r>
            <a:endParaRPr lang="ru-RU" sz="2000" dirty="0">
              <a:solidFill>
                <a:prstClr val="black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52400" y="0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 smtClean="0">
                <a:solidFill>
                  <a:schemeClr val="bg1"/>
                </a:solidFill>
              </a:rPr>
              <a:t>Приклад. Знаходження </a:t>
            </a:r>
            <a:r>
              <a:rPr lang="uk-UA" sz="2800" b="1" dirty="0">
                <a:solidFill>
                  <a:schemeClr val="bg1"/>
                </a:solidFill>
              </a:rPr>
              <a:t>коренів рівнянь методом половинного ділення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4581128"/>
            <a:ext cx="9116428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uk-UA" sz="1400" dirty="0" smtClean="0"/>
              <a:t>Є функція</a:t>
            </a:r>
            <a:r>
              <a:rPr lang="uk-UA" sz="1400" b="1" dirty="0" smtClean="0"/>
              <a:t> f </a:t>
            </a:r>
            <a:r>
              <a:rPr lang="uk-UA" sz="1400" dirty="0" smtClean="0"/>
              <a:t>і дві точки, в одній із яких значення функції від’ємне</a:t>
            </a:r>
            <a:r>
              <a:rPr lang="en-US" sz="1400" dirty="0" smtClean="0"/>
              <a:t> </a:t>
            </a:r>
            <a:r>
              <a:rPr lang="en-US" sz="1400" b="1" dirty="0" err="1">
                <a:solidFill>
                  <a:srgbClr val="006600"/>
                </a:solidFill>
              </a:rPr>
              <a:t>neg</a:t>
            </a:r>
            <a:r>
              <a:rPr lang="en-US" sz="1400" b="1" dirty="0">
                <a:solidFill>
                  <a:srgbClr val="006600"/>
                </a:solidFill>
              </a:rPr>
              <a:t>-point</a:t>
            </a:r>
            <a:r>
              <a:rPr lang="uk-UA" sz="1400" b="1" dirty="0" smtClean="0"/>
              <a:t>, </a:t>
            </a:r>
            <a:r>
              <a:rPr lang="uk-UA" sz="1400" dirty="0" smtClean="0"/>
              <a:t>в іншій додатне</a:t>
            </a:r>
            <a:r>
              <a:rPr lang="en-US" sz="1400" dirty="0" smtClean="0"/>
              <a:t> </a:t>
            </a:r>
            <a:r>
              <a:rPr lang="en-US" sz="1400" b="1" dirty="0" err="1" smtClean="0">
                <a:solidFill>
                  <a:srgbClr val="006600"/>
                </a:solidFill>
              </a:rPr>
              <a:t>pos</a:t>
            </a:r>
            <a:r>
              <a:rPr lang="en-US" sz="1400" b="1" dirty="0" smtClean="0">
                <a:solidFill>
                  <a:srgbClr val="006600"/>
                </a:solidFill>
              </a:rPr>
              <a:t>-point</a:t>
            </a:r>
            <a:r>
              <a:rPr lang="en-US" sz="1400" b="1" dirty="0" smtClean="0">
                <a:solidFill>
                  <a:srgbClr val="0000CC"/>
                </a:solidFill>
              </a:rPr>
              <a:t>.</a:t>
            </a:r>
            <a:r>
              <a:rPr lang="uk-UA" sz="1400" b="1" dirty="0" smtClean="0"/>
              <a:t> </a:t>
            </a:r>
            <a:r>
              <a:rPr lang="uk-UA" sz="1400" dirty="0" smtClean="0"/>
              <a:t>. </a:t>
            </a:r>
          </a:p>
          <a:p>
            <a:pPr marL="342900" indent="-342900">
              <a:buAutoNum type="arabicPeriod"/>
            </a:pPr>
            <a:r>
              <a:rPr lang="uk-UA" sz="1400" dirty="0" smtClean="0"/>
              <a:t>Спочатку обчислюємо </a:t>
            </a:r>
            <a:r>
              <a:rPr lang="uk-UA" sz="1400" dirty="0"/>
              <a:t>середнє між двома краями </a:t>
            </a:r>
            <a:r>
              <a:rPr lang="uk-UA" sz="1400" dirty="0" smtClean="0"/>
              <a:t>інтервалу</a:t>
            </a:r>
            <a:r>
              <a:rPr lang="en-US" sz="1400" dirty="0" smtClean="0"/>
              <a:t> -</a:t>
            </a:r>
            <a:r>
              <a:rPr lang="en-US" sz="1400" b="1" dirty="0">
                <a:solidFill>
                  <a:srgbClr val="0000CC"/>
                </a:solidFill>
              </a:rPr>
              <a:t> </a:t>
            </a:r>
            <a:r>
              <a:rPr lang="en-US" sz="1400" b="1" dirty="0" smtClean="0">
                <a:solidFill>
                  <a:srgbClr val="0000CC"/>
                </a:solidFill>
              </a:rPr>
              <a:t> average</a:t>
            </a:r>
            <a:r>
              <a:rPr lang="en-US" sz="1400" dirty="0" smtClean="0"/>
              <a:t> </a:t>
            </a:r>
            <a:r>
              <a:rPr lang="uk-UA" sz="1400" dirty="0" smtClean="0"/>
              <a:t>. </a:t>
            </a:r>
            <a:endParaRPr lang="en-US" sz="1400" dirty="0" smtClean="0"/>
          </a:p>
          <a:p>
            <a:pPr marL="342900" indent="-342900">
              <a:buAutoNum type="arabicPeriod"/>
            </a:pPr>
            <a:r>
              <a:rPr lang="uk-UA" sz="1400" dirty="0" smtClean="0"/>
              <a:t>Потім </a:t>
            </a:r>
            <a:r>
              <a:rPr lang="uk-UA" sz="1400" dirty="0"/>
              <a:t>ми перевіряємо, чи не є інтервал вже досить </a:t>
            </a:r>
            <a:r>
              <a:rPr lang="uk-UA" sz="1400" dirty="0" smtClean="0"/>
              <a:t>малим</a:t>
            </a:r>
            <a:r>
              <a:rPr lang="en-US" sz="1400" dirty="0" smtClean="0"/>
              <a:t> - </a:t>
            </a:r>
            <a:r>
              <a:rPr lang="en-US" sz="1400" b="1" dirty="0">
                <a:solidFill>
                  <a:srgbClr val="0000CC"/>
                </a:solidFill>
              </a:rPr>
              <a:t>close-enough? </a:t>
            </a:r>
            <a:endParaRPr lang="en-US" sz="1400" b="1" dirty="0" smtClean="0">
              <a:solidFill>
                <a:srgbClr val="0000CC"/>
              </a:solidFill>
            </a:endParaRPr>
          </a:p>
          <a:p>
            <a:pPr marL="342900" indent="-342900">
              <a:buAutoNum type="arabicPeriod"/>
            </a:pPr>
            <a:r>
              <a:rPr lang="uk-UA" sz="1400" dirty="0"/>
              <a:t>Я</a:t>
            </a:r>
            <a:r>
              <a:rPr lang="uk-UA" sz="1400" dirty="0" smtClean="0"/>
              <a:t>кщо інтервал між точками малий, повертаємо </a:t>
            </a:r>
            <a:r>
              <a:rPr lang="uk-UA" sz="1400" dirty="0"/>
              <a:t>середню точку як </a:t>
            </a:r>
            <a:r>
              <a:rPr lang="uk-UA" sz="1400" dirty="0" smtClean="0"/>
              <a:t>відповідь - </a:t>
            </a:r>
            <a:r>
              <a:rPr lang="en-US" sz="1400" b="1" dirty="0">
                <a:solidFill>
                  <a:srgbClr val="0000CC"/>
                </a:solidFill>
              </a:rPr>
              <a:t>midpoint</a:t>
            </a:r>
            <a:r>
              <a:rPr lang="uk-UA" sz="1400" dirty="0" smtClean="0"/>
              <a:t>. </a:t>
            </a:r>
          </a:p>
          <a:p>
            <a:pPr marL="342900" indent="-342900">
              <a:buAutoNum type="arabicPeriod"/>
            </a:pPr>
            <a:r>
              <a:rPr lang="uk-UA" sz="1400" dirty="0" smtClean="0"/>
              <a:t>Якщо інтервал ще великий, </a:t>
            </a:r>
            <a:r>
              <a:rPr lang="uk-UA" sz="1400" dirty="0"/>
              <a:t>обчислюємо значення </a:t>
            </a:r>
            <a:r>
              <a:rPr lang="en-GB" sz="1400" b="1" dirty="0">
                <a:solidFill>
                  <a:srgbClr val="0000CC"/>
                </a:solidFill>
              </a:rPr>
              <a:t>f</a:t>
            </a:r>
            <a:r>
              <a:rPr lang="en-GB" sz="1400" dirty="0"/>
              <a:t> </a:t>
            </a:r>
            <a:r>
              <a:rPr lang="uk-UA" sz="1400" dirty="0"/>
              <a:t>в середній </a:t>
            </a:r>
            <a:r>
              <a:rPr lang="uk-UA" sz="1400" dirty="0" smtClean="0"/>
              <a:t>точці - </a:t>
            </a:r>
            <a:r>
              <a:rPr lang="en-US" sz="1400" b="1" dirty="0">
                <a:solidFill>
                  <a:srgbClr val="0000CC"/>
                </a:solidFill>
              </a:rPr>
              <a:t>test-value</a:t>
            </a:r>
            <a:r>
              <a:rPr lang="uk-UA" sz="1400" dirty="0" smtClean="0"/>
              <a:t>.</a:t>
            </a:r>
          </a:p>
          <a:p>
            <a:pPr marL="342900" indent="-342900">
              <a:buAutoNum type="arabicPeriod"/>
            </a:pPr>
            <a:r>
              <a:rPr lang="uk-UA" sz="1400" dirty="0" smtClean="0"/>
              <a:t>Якщо </a:t>
            </a:r>
            <a:r>
              <a:rPr lang="uk-UA" sz="1400" dirty="0"/>
              <a:t>це значення </a:t>
            </a:r>
            <a:r>
              <a:rPr lang="uk-UA" sz="1400" dirty="0" smtClean="0"/>
              <a:t>додатне - </a:t>
            </a:r>
            <a:r>
              <a:rPr lang="en-US" sz="1400" b="1" dirty="0">
                <a:solidFill>
                  <a:srgbClr val="0000CC"/>
                </a:solidFill>
              </a:rPr>
              <a:t>positive</a:t>
            </a:r>
            <a:r>
              <a:rPr lang="en-US" sz="1400" b="1" dirty="0" smtClean="0">
                <a:solidFill>
                  <a:srgbClr val="0000CC"/>
                </a:solidFill>
              </a:rPr>
              <a:t>?</a:t>
            </a:r>
            <a:r>
              <a:rPr lang="uk-UA" sz="1400" dirty="0" smtClean="0"/>
              <a:t>, продовжуємо </a:t>
            </a:r>
            <a:r>
              <a:rPr lang="uk-UA" sz="1400" dirty="0"/>
              <a:t>процес з інтервалом від вихідної </a:t>
            </a:r>
            <a:r>
              <a:rPr lang="uk-UA" sz="1400" dirty="0" smtClean="0"/>
              <a:t>від</a:t>
            </a:r>
            <a:r>
              <a:rPr lang="en-US" sz="1400" dirty="0" smtClean="0"/>
              <a:t>’</a:t>
            </a:r>
            <a:r>
              <a:rPr lang="uk-UA" sz="1400" dirty="0" smtClean="0"/>
              <a:t>ємної </a:t>
            </a:r>
            <a:r>
              <a:rPr lang="uk-UA" sz="1400" dirty="0"/>
              <a:t>точки до середньої </a:t>
            </a:r>
            <a:r>
              <a:rPr lang="uk-UA" sz="1400" dirty="0" smtClean="0"/>
              <a:t>точки – </a:t>
            </a:r>
            <a:r>
              <a:rPr lang="en-US" sz="1400" b="1" dirty="0" smtClean="0">
                <a:solidFill>
                  <a:srgbClr val="0000CC"/>
                </a:solidFill>
              </a:rPr>
              <a:t>search</a:t>
            </a:r>
            <a:r>
              <a:rPr lang="uk-UA" sz="1400" dirty="0" smtClean="0">
                <a:solidFill>
                  <a:srgbClr val="0000CC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uk-UA" sz="1400" dirty="0" smtClean="0"/>
              <a:t>Якщо </a:t>
            </a:r>
            <a:r>
              <a:rPr lang="uk-UA" sz="1400" dirty="0"/>
              <a:t>значення в середній точці </a:t>
            </a:r>
            <a:r>
              <a:rPr lang="uk-UA" sz="1400" dirty="0" smtClean="0"/>
              <a:t>від</a:t>
            </a:r>
            <a:r>
              <a:rPr lang="en-US" sz="1400" dirty="0" smtClean="0"/>
              <a:t>’</a:t>
            </a:r>
            <a:r>
              <a:rPr lang="uk-UA" sz="1400" dirty="0" smtClean="0"/>
              <a:t>ємне - </a:t>
            </a:r>
            <a:r>
              <a:rPr lang="en-US" sz="1400" b="1" dirty="0">
                <a:solidFill>
                  <a:srgbClr val="0000CC"/>
                </a:solidFill>
              </a:rPr>
              <a:t>negative? </a:t>
            </a:r>
            <a:r>
              <a:rPr lang="uk-UA" sz="1400" dirty="0" smtClean="0"/>
              <a:t>, </a:t>
            </a:r>
            <a:r>
              <a:rPr lang="uk-UA" sz="1400" dirty="0"/>
              <a:t>ми продовжуємо процес з інтервалом від середньої точки до вихідної </a:t>
            </a:r>
            <a:r>
              <a:rPr lang="uk-UA" sz="1400" dirty="0" smtClean="0"/>
              <a:t>додатної точки</a:t>
            </a:r>
            <a:r>
              <a:rPr lang="uk-UA" sz="1400" dirty="0"/>
              <a:t>. </a:t>
            </a:r>
            <a:endParaRPr lang="uk-UA" sz="1400" dirty="0" smtClean="0"/>
          </a:p>
          <a:p>
            <a:pPr marL="342900" indent="-342900">
              <a:buAutoNum type="arabicPeriod"/>
            </a:pPr>
            <a:r>
              <a:rPr lang="uk-UA" sz="1400" dirty="0" smtClean="0"/>
              <a:t>Нарешті</a:t>
            </a:r>
            <a:r>
              <a:rPr lang="uk-UA" sz="1400" dirty="0"/>
              <a:t>, існує можливість, що значення в середній точці в точності дорівнює 0, і тоді середня точка і є </a:t>
            </a:r>
            <a:r>
              <a:rPr lang="uk-UA" sz="1400" dirty="0" smtClean="0"/>
              <a:t>шуканий корінь..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742689486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-152400" y="0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 smtClean="0">
                <a:solidFill>
                  <a:schemeClr val="bg1"/>
                </a:solidFill>
              </a:rPr>
              <a:t>Приклад. Знаходження </a:t>
            </a:r>
            <a:r>
              <a:rPr lang="uk-UA" sz="2800" b="1" dirty="0">
                <a:solidFill>
                  <a:schemeClr val="bg1"/>
                </a:solidFill>
              </a:rPr>
              <a:t>коренів рівнянь методом половинного ділення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932040" y="1174558"/>
            <a:ext cx="3697422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CC"/>
                </a:solidFill>
              </a:rPr>
              <a:t>(define (close-enough? x y)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</a:t>
            </a:r>
            <a:r>
              <a:rPr lang="en-GB" sz="2000" dirty="0" smtClean="0">
                <a:solidFill>
                  <a:srgbClr val="0000CC"/>
                </a:solidFill>
              </a:rPr>
              <a:t>(&lt; </a:t>
            </a:r>
            <a:r>
              <a:rPr lang="en-GB" sz="2000" dirty="0">
                <a:solidFill>
                  <a:srgbClr val="0000CC"/>
                </a:solidFill>
              </a:rPr>
              <a:t>(abs (- x y)) 0.001))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9120" y="1164260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 smtClean="0"/>
              <a:t>Перевірка</a:t>
            </a:r>
            <a:r>
              <a:rPr lang="ru-RU" sz="1800" dirty="0" smtClean="0"/>
              <a:t>, </a:t>
            </a:r>
            <a:r>
              <a:rPr lang="ru-RU" sz="1800" dirty="0" err="1"/>
              <a:t>чи</a:t>
            </a:r>
            <a:r>
              <a:rPr lang="ru-RU" sz="1800" dirty="0"/>
              <a:t> </a:t>
            </a:r>
            <a:r>
              <a:rPr lang="ru-RU" sz="1800" dirty="0" err="1"/>
              <a:t>достатньо</a:t>
            </a:r>
            <a:r>
              <a:rPr lang="ru-RU" sz="1800" dirty="0"/>
              <a:t> </a:t>
            </a:r>
            <a:r>
              <a:rPr lang="ru-RU" sz="1800" dirty="0" err="1"/>
              <a:t>близькі</a:t>
            </a:r>
            <a:r>
              <a:rPr lang="ru-RU" sz="1800" dirty="0"/>
              <a:t> </a:t>
            </a:r>
            <a:r>
              <a:rPr lang="ru-RU" sz="1800" dirty="0" err="1"/>
              <a:t>кінці</a:t>
            </a:r>
            <a:r>
              <a:rPr lang="ru-RU" sz="1800" dirty="0"/>
              <a:t> </a:t>
            </a:r>
            <a:r>
              <a:rPr lang="ru-RU" sz="1800" dirty="0" err="1" smtClean="0"/>
              <a:t>інтервалу</a:t>
            </a:r>
            <a:r>
              <a:rPr lang="ru-RU" sz="1800" dirty="0" smtClean="0"/>
              <a:t> </a:t>
            </a:r>
            <a:r>
              <a:rPr lang="ru-RU" sz="1800" dirty="0" err="1" smtClean="0"/>
              <a:t>пошуку</a:t>
            </a:r>
            <a:r>
              <a:rPr lang="ru-RU" sz="1800" dirty="0" smtClean="0"/>
              <a:t> </a:t>
            </a:r>
            <a:r>
              <a:rPr lang="ru-RU" sz="1800" dirty="0" err="1" smtClean="0"/>
              <a:t>кореня</a:t>
            </a:r>
            <a:endParaRPr lang="ru-RU" sz="18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932040" y="2205102"/>
            <a:ext cx="3697422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CC"/>
                </a:solidFill>
              </a:rPr>
              <a:t>(define (average x y)</a:t>
            </a:r>
          </a:p>
          <a:p>
            <a:r>
              <a:rPr lang="es-ES" sz="2000" dirty="0" smtClean="0">
                <a:solidFill>
                  <a:srgbClr val="0000CC"/>
                </a:solidFill>
              </a:rPr>
              <a:t>     (/ </a:t>
            </a:r>
            <a:r>
              <a:rPr lang="es-ES" sz="2000" dirty="0">
                <a:solidFill>
                  <a:srgbClr val="0000CC"/>
                </a:solidFill>
              </a:rPr>
              <a:t>(+ x y) 2))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9120" y="2266657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 smtClean="0"/>
              <a:t>Розрахунок</a:t>
            </a:r>
            <a:r>
              <a:rPr lang="ru-RU" sz="1800" dirty="0" smtClean="0"/>
              <a:t> </a:t>
            </a:r>
            <a:r>
              <a:rPr lang="ru-RU" sz="1800" dirty="0" err="1" smtClean="0"/>
              <a:t>середньо</a:t>
            </a:r>
            <a:r>
              <a:rPr lang="ru-RU" sz="1800" dirty="0" smtClean="0"/>
              <a:t> </a:t>
            </a:r>
            <a:r>
              <a:rPr lang="ru-RU" sz="1800" dirty="0" err="1" smtClean="0"/>
              <a:t>арифметичного</a:t>
            </a:r>
            <a:r>
              <a:rPr lang="ru-RU" sz="1800" dirty="0" smtClean="0"/>
              <a:t> </a:t>
            </a:r>
            <a:r>
              <a:rPr lang="ru-RU" sz="1800" dirty="0" err="1" smtClean="0"/>
              <a:t>двох</a:t>
            </a:r>
            <a:r>
              <a:rPr lang="ru-RU" sz="1800" dirty="0" smtClean="0"/>
              <a:t> </a:t>
            </a:r>
            <a:r>
              <a:rPr lang="ru-RU" sz="1800" dirty="0" err="1" smtClean="0"/>
              <a:t>значень</a:t>
            </a:r>
            <a:endParaRPr lang="ru-RU" sz="18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29425" y="3312453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 smtClean="0"/>
              <a:t>Обчислення </a:t>
            </a:r>
            <a:r>
              <a:rPr lang="uk-UA" sz="1800" dirty="0"/>
              <a:t>значення </a:t>
            </a:r>
            <a:r>
              <a:rPr lang="uk-UA" sz="1800" dirty="0" smtClean="0"/>
              <a:t>функції</a:t>
            </a:r>
            <a:r>
              <a:rPr lang="en-GB" sz="1800" dirty="0" smtClean="0"/>
              <a:t> </a:t>
            </a:r>
            <a:r>
              <a:rPr lang="uk-UA" sz="1800" dirty="0"/>
              <a:t>в середній точці </a:t>
            </a:r>
            <a:endParaRPr lang="ru-RU" sz="1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919565" y="3184388"/>
            <a:ext cx="3709898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CC"/>
                </a:solidFill>
              </a:rPr>
              <a:t>(define </a:t>
            </a:r>
            <a:r>
              <a:rPr lang="es-E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smtClean="0">
                <a:solidFill>
                  <a:srgbClr val="0000CC"/>
                </a:solidFill>
              </a:rPr>
              <a:t>test-value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f </a:t>
            </a:r>
            <a:r>
              <a:rPr lang="en-US" sz="2000" dirty="0">
                <a:solidFill>
                  <a:srgbClr val="0000CC"/>
                </a:solidFill>
              </a:rPr>
              <a:t>midpoint</a:t>
            </a:r>
            <a:r>
              <a:rPr lang="es-ES" sz="2000" dirty="0" smtClean="0">
                <a:solidFill>
                  <a:srgbClr val="0000CC"/>
                </a:solidFill>
              </a:rPr>
              <a:t>)</a:t>
            </a:r>
            <a:endParaRPr lang="es-ES" sz="2000" dirty="0">
              <a:solidFill>
                <a:srgbClr val="0000CC"/>
              </a:solidFill>
            </a:endParaRPr>
          </a:p>
          <a:p>
            <a:r>
              <a:rPr lang="es-ES" sz="2000" dirty="0" smtClean="0">
                <a:solidFill>
                  <a:srgbClr val="0000CC"/>
                </a:solidFill>
              </a:rPr>
              <a:t>      ( &lt;</a:t>
            </a:r>
            <a:r>
              <a:rPr lang="uk-UA" sz="2000" dirty="0" smtClean="0">
                <a:solidFill>
                  <a:srgbClr val="0000CC"/>
                </a:solidFill>
              </a:rPr>
              <a:t>розрахунок виразу</a:t>
            </a:r>
            <a:r>
              <a:rPr lang="en-US" sz="2000" dirty="0" smtClean="0">
                <a:solidFill>
                  <a:srgbClr val="0000CC"/>
                </a:solidFill>
              </a:rPr>
              <a:t>&gt;)</a:t>
            </a:r>
            <a:endParaRPr lang="ru-RU" sz="2000" dirty="0">
              <a:solidFill>
                <a:srgbClr val="0000CC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920132" y="4151610"/>
            <a:ext cx="370933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(define (abs x)</a:t>
            </a:r>
          </a:p>
          <a:p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(if (positive? x )</a:t>
            </a:r>
          </a:p>
          <a:p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    x</a:t>
            </a:r>
          </a:p>
          <a:p>
            <a:r>
              <a:rPr 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(- x)))</a:t>
            </a:r>
            <a:endParaRPr lang="en-US" sz="2000" b="0" i="0" dirty="0">
              <a:solidFill>
                <a:srgbClr val="0000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51548" y="4414850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 smtClean="0"/>
              <a:t>Обчислення модуля числа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2843735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525" y="924017"/>
            <a:ext cx="9134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800" dirty="0"/>
              <a:t>Використовувати процедуру </a:t>
            </a:r>
            <a:r>
              <a:rPr lang="en-US" sz="1800" b="1" dirty="0">
                <a:solidFill>
                  <a:srgbClr val="0000CC"/>
                </a:solidFill>
              </a:rPr>
              <a:t>search</a:t>
            </a:r>
            <a:r>
              <a:rPr lang="en-US" sz="1800" dirty="0"/>
              <a:t> </a:t>
            </a:r>
            <a:r>
              <a:rPr lang="uk-UA" sz="1800" dirty="0"/>
              <a:t>безпосередньо незручно, оскільки випадково можна дати їй точки, в яких значення</a:t>
            </a:r>
            <a:r>
              <a:rPr lang="uk-UA" sz="1800" b="1" dirty="0">
                <a:solidFill>
                  <a:srgbClr val="0000CC"/>
                </a:solidFill>
              </a:rPr>
              <a:t> </a:t>
            </a:r>
            <a:r>
              <a:rPr lang="en-US" sz="1800" b="1" dirty="0">
                <a:solidFill>
                  <a:srgbClr val="0000CC"/>
                </a:solidFill>
              </a:rPr>
              <a:t>f </a:t>
            </a:r>
            <a:r>
              <a:rPr lang="uk-UA" sz="1800" dirty="0"/>
              <a:t>не мають потрібних знаків, і в цьому випадку отримаємо неправильну відповідь</a:t>
            </a:r>
            <a:r>
              <a:rPr lang="uk-UA" sz="18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800" dirty="0" smtClean="0"/>
              <a:t>Замість </a:t>
            </a:r>
            <a:r>
              <a:rPr lang="uk-UA" sz="1800" dirty="0"/>
              <a:t>цього будемо використовувати </a:t>
            </a:r>
            <a:r>
              <a:rPr lang="en-US" sz="1800" b="1" dirty="0">
                <a:solidFill>
                  <a:srgbClr val="0000CC"/>
                </a:solidFill>
              </a:rPr>
              <a:t>search</a:t>
            </a:r>
            <a:r>
              <a:rPr lang="en-US" sz="1800" dirty="0"/>
              <a:t> </a:t>
            </a:r>
            <a:r>
              <a:rPr lang="uk-UA" sz="1800" dirty="0" smtClean="0"/>
              <a:t>за допомогою процедури</a:t>
            </a:r>
            <a:r>
              <a:rPr lang="uk-UA" sz="1800" dirty="0"/>
              <a:t>, яка перевіряє, який кінець інтервалу має </a:t>
            </a:r>
            <a:r>
              <a:rPr lang="uk-UA" sz="1800" dirty="0" smtClean="0"/>
              <a:t>додатне, </a:t>
            </a:r>
            <a:r>
              <a:rPr lang="uk-UA" sz="1800" dirty="0"/>
              <a:t>а який від'ємне значення, і відповідним чином викличе </a:t>
            </a:r>
            <a:r>
              <a:rPr lang="en-US" sz="1800" b="1" dirty="0">
                <a:solidFill>
                  <a:srgbClr val="0000CC"/>
                </a:solidFill>
              </a:rPr>
              <a:t>search</a:t>
            </a:r>
            <a:r>
              <a:rPr lang="en-US" sz="1800" dirty="0"/>
              <a:t>. </a:t>
            </a:r>
            <a:endParaRPr lang="uk-UA" sz="18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1800" dirty="0" smtClean="0"/>
              <a:t>Якщо </a:t>
            </a:r>
            <a:r>
              <a:rPr lang="uk-UA" sz="1800" dirty="0"/>
              <a:t>на обох кінцях інтервалу функція має однаковий знак, метод половинного ділення використовувати не можна, і тоді процедура повідомляє </a:t>
            </a:r>
            <a:r>
              <a:rPr lang="uk-UA" sz="1800" b="1" dirty="0">
                <a:solidFill>
                  <a:srgbClr val="0000CC"/>
                </a:solidFill>
              </a:rPr>
              <a:t>про помилку</a:t>
            </a:r>
            <a:r>
              <a:rPr lang="uk-UA" sz="18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519" y="3207715"/>
            <a:ext cx="5724128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(half-interval-method f a b)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let ((a-value (f a))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      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b-value (f b)))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 err="1">
                <a:solidFill>
                  <a:srgbClr val="0000CC"/>
                </a:solidFill>
              </a:rPr>
              <a:t>cond</a:t>
            </a:r>
            <a:r>
              <a:rPr lang="en-US" sz="1800" dirty="0">
                <a:solidFill>
                  <a:srgbClr val="0000CC"/>
                </a:solidFill>
              </a:rPr>
              <a:t> ((and (negative? a-value) (positive? b-value))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search f a b))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     </a:t>
            </a:r>
            <a:r>
              <a:rPr lang="en-US" sz="1800" dirty="0" smtClean="0">
                <a:solidFill>
                  <a:srgbClr val="0000CC"/>
                </a:solidFill>
              </a:rPr>
              <a:t>((</a:t>
            </a:r>
            <a:r>
              <a:rPr lang="en-US" sz="1800" dirty="0">
                <a:solidFill>
                  <a:srgbClr val="0000CC"/>
                </a:solidFill>
              </a:rPr>
              <a:t>and (negative? b-value) (positive? a-value))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  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search f b a))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else</a:t>
            </a:r>
          </a:p>
          <a:p>
            <a:r>
              <a:rPr lang="ru-RU" sz="1800" dirty="0" smtClean="0">
                <a:solidFill>
                  <a:srgbClr val="0000CC"/>
                </a:solidFill>
              </a:rPr>
              <a:t>             (</a:t>
            </a:r>
            <a:r>
              <a:rPr lang="ru-RU" sz="1800" dirty="0" err="1">
                <a:solidFill>
                  <a:srgbClr val="0000CC"/>
                </a:solidFill>
              </a:rPr>
              <a:t>error</a:t>
            </a:r>
            <a:r>
              <a:rPr lang="ru-RU" sz="1800" dirty="0">
                <a:solidFill>
                  <a:srgbClr val="0000CC"/>
                </a:solidFill>
              </a:rPr>
              <a:t> "У аргументов не </a:t>
            </a:r>
            <a:r>
              <a:rPr lang="ru-RU" sz="1800" dirty="0" err="1" smtClean="0">
                <a:solidFill>
                  <a:srgbClr val="0000CC"/>
                </a:solidFill>
              </a:rPr>
              <a:t>різні</a:t>
            </a:r>
            <a:r>
              <a:rPr lang="ru-RU" sz="1800" dirty="0" smtClean="0">
                <a:solidFill>
                  <a:srgbClr val="0000CC"/>
                </a:solidFill>
              </a:rPr>
              <a:t> </a:t>
            </a:r>
            <a:r>
              <a:rPr lang="ru-RU" sz="1800" dirty="0">
                <a:solidFill>
                  <a:srgbClr val="0000CC"/>
                </a:solidFill>
              </a:rPr>
              <a:t>знаки " a b)))))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48748" y="3913961"/>
            <a:ext cx="29428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 smtClean="0"/>
              <a:t>Виклик</a:t>
            </a:r>
            <a:r>
              <a:rPr lang="ru-RU" sz="1800" dirty="0" smtClean="0"/>
              <a:t> </a:t>
            </a:r>
            <a:r>
              <a:rPr lang="ru-RU" sz="1800" dirty="0" err="1" smtClean="0"/>
              <a:t>процедури</a:t>
            </a:r>
            <a:r>
              <a:rPr lang="ru-RU" sz="1800" dirty="0" smtClean="0"/>
              <a:t> для </a:t>
            </a:r>
            <a:r>
              <a:rPr lang="ru-RU" sz="1800" dirty="0" err="1" smtClean="0"/>
              <a:t>пошуку</a:t>
            </a:r>
            <a:r>
              <a:rPr lang="ru-RU" sz="1800" dirty="0" smtClean="0"/>
              <a:t> </a:t>
            </a:r>
            <a:r>
              <a:rPr lang="ru-RU" sz="1800" dirty="0" err="1" smtClean="0"/>
              <a:t>кореня</a:t>
            </a:r>
            <a:r>
              <a:rPr lang="ru-RU" sz="1800" dirty="0" smtClean="0"/>
              <a:t> </a:t>
            </a:r>
            <a:r>
              <a:rPr lang="ru-RU" sz="1800" dirty="0" err="1" smtClean="0"/>
              <a:t>рівняння</a:t>
            </a:r>
            <a:endParaRPr lang="ru-RU" sz="1800" dirty="0" smtClean="0"/>
          </a:p>
          <a:p>
            <a:r>
              <a:rPr lang="ru-RU" sz="1800" dirty="0" smtClean="0"/>
              <a:t> </a:t>
            </a:r>
            <a:r>
              <a:rPr lang="ru-RU" sz="1800" b="1" dirty="0" err="1">
                <a:solidFill>
                  <a:srgbClr val="0000CC"/>
                </a:solidFill>
              </a:rPr>
              <a:t>sin</a:t>
            </a:r>
            <a:r>
              <a:rPr lang="ru-RU" sz="1800" b="1" dirty="0">
                <a:solidFill>
                  <a:srgbClr val="0000CC"/>
                </a:solidFill>
              </a:rPr>
              <a:t> x = 0, </a:t>
            </a:r>
            <a:r>
              <a:rPr lang="ru-RU" sz="1800" dirty="0" err="1" smtClean="0"/>
              <a:t>що</a:t>
            </a:r>
            <a:r>
              <a:rPr lang="ru-RU" sz="1800" dirty="0" smtClean="0"/>
              <a:t> </a:t>
            </a:r>
            <a:r>
              <a:rPr lang="ru-RU" sz="1800" dirty="0" err="1" smtClean="0"/>
              <a:t>лежить</a:t>
            </a:r>
            <a:r>
              <a:rPr lang="ru-RU" sz="1800" dirty="0" smtClean="0"/>
              <a:t> </a:t>
            </a:r>
            <a:r>
              <a:rPr lang="ru-RU" sz="1800" dirty="0" err="1" smtClean="0"/>
              <a:t>між</a:t>
            </a:r>
            <a:r>
              <a:rPr lang="ru-RU" sz="1800" dirty="0" smtClean="0"/>
              <a:t> </a:t>
            </a:r>
            <a:r>
              <a:rPr lang="ru-RU" sz="1800" dirty="0"/>
              <a:t>2 </a:t>
            </a:r>
            <a:r>
              <a:rPr lang="ru-RU" sz="1800" dirty="0" smtClean="0"/>
              <a:t>та 4</a:t>
            </a:r>
            <a:r>
              <a:rPr lang="ru-RU" sz="1800" dirty="0"/>
              <a:t>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-152400" y="0"/>
            <a:ext cx="9144000" cy="79034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 smtClean="0">
                <a:solidFill>
                  <a:schemeClr val="bg1"/>
                </a:solidFill>
              </a:rPr>
              <a:t>Приклад. Знаходження </a:t>
            </a:r>
            <a:r>
              <a:rPr lang="uk-UA" sz="2800" b="1" dirty="0">
                <a:solidFill>
                  <a:schemeClr val="bg1"/>
                </a:solidFill>
              </a:rPr>
              <a:t>коренів рівнянь методом половинного ділення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511292" y="5771549"/>
            <a:ext cx="359702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(half-interval-method sin 2.0 4.0)</a:t>
            </a:r>
          </a:p>
          <a:p>
            <a:r>
              <a:rPr lang="uk-UA" sz="1800" i="1" dirty="0">
                <a:solidFill>
                  <a:srgbClr val="FF0000"/>
                </a:solidFill>
              </a:rPr>
              <a:t>3.14111328125</a:t>
            </a:r>
            <a:endParaRPr lang="uk-UA" sz="1800" dirty="0">
              <a:solidFill>
                <a:srgbClr val="FF0000"/>
              </a:solidFill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7309806" y="5229200"/>
            <a:ext cx="286530" cy="48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017893" y="6034257"/>
            <a:ext cx="12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800" dirty="0" smtClean="0">
                <a:solidFill>
                  <a:srgbClr val="FF0000"/>
                </a:solidFill>
              </a:rPr>
              <a:t>Результат </a:t>
            </a:r>
            <a:endParaRPr lang="ru-RU" sz="1800" dirty="0">
              <a:solidFill>
                <a:srgbClr val="FF0000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4419600" y="6215956"/>
            <a:ext cx="1091692" cy="142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036035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39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950694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 smtClean="0"/>
              <a:t>Число </a:t>
            </a:r>
            <a:r>
              <a:rPr lang="en-US" sz="1800" b="1" dirty="0">
                <a:solidFill>
                  <a:srgbClr val="0000CC"/>
                </a:solidFill>
              </a:rPr>
              <a:t>x </a:t>
            </a:r>
            <a:r>
              <a:rPr lang="uk-UA" sz="1800" dirty="0"/>
              <a:t>називається </a:t>
            </a:r>
            <a:r>
              <a:rPr lang="uk-UA" sz="1800" dirty="0" smtClean="0"/>
              <a:t>нерухомою (фіксованою) точкою </a:t>
            </a:r>
            <a:r>
              <a:rPr lang="uk-UA" sz="1800" dirty="0"/>
              <a:t>(</a:t>
            </a:r>
            <a:r>
              <a:rPr lang="en-US" sz="1800" dirty="0"/>
              <a:t>fixed point) </a:t>
            </a:r>
            <a:r>
              <a:rPr lang="uk-UA" sz="1800" dirty="0"/>
              <a:t>функції </a:t>
            </a:r>
            <a:r>
              <a:rPr lang="en-US" sz="1800" b="1" dirty="0">
                <a:solidFill>
                  <a:srgbClr val="0000CC"/>
                </a:solidFill>
              </a:rPr>
              <a:t>f, </a:t>
            </a:r>
            <a:r>
              <a:rPr lang="uk-UA" sz="1800" dirty="0"/>
              <a:t>якщо воно задовольняє </a:t>
            </a:r>
            <a:r>
              <a:rPr lang="uk-UA" sz="1800" dirty="0" smtClean="0"/>
              <a:t>рівнянню </a:t>
            </a:r>
            <a:r>
              <a:rPr lang="en-US" sz="1800" b="1" dirty="0">
                <a:solidFill>
                  <a:srgbClr val="0000CC"/>
                </a:solidFill>
              </a:rPr>
              <a:t>f (x) = x</a:t>
            </a:r>
            <a:r>
              <a:rPr lang="en-US" sz="1800" dirty="0"/>
              <a:t>. </a:t>
            </a:r>
            <a:endParaRPr lang="uk-UA" sz="1800" dirty="0" smtClean="0"/>
          </a:p>
          <a:p>
            <a:r>
              <a:rPr lang="uk-UA" sz="1800" dirty="0" smtClean="0"/>
              <a:t>Для </a:t>
            </a:r>
            <a:r>
              <a:rPr lang="uk-UA" sz="1800" dirty="0"/>
              <a:t>деяких функцій </a:t>
            </a:r>
            <a:r>
              <a:rPr lang="en-US" sz="1800" b="1" dirty="0">
                <a:solidFill>
                  <a:srgbClr val="0000CC"/>
                </a:solidFill>
              </a:rPr>
              <a:t>f</a:t>
            </a:r>
            <a:r>
              <a:rPr lang="en-US" sz="1800" dirty="0"/>
              <a:t> </a:t>
            </a:r>
            <a:r>
              <a:rPr lang="uk-UA" sz="1800" dirty="0"/>
              <a:t>можна знайти нерухому точку, почавши з якогось значення і застосовуючи </a:t>
            </a:r>
            <a:r>
              <a:rPr lang="en-US" sz="1800" b="1" dirty="0">
                <a:solidFill>
                  <a:srgbClr val="0000CC"/>
                </a:solidFill>
              </a:rPr>
              <a:t>f </a:t>
            </a:r>
            <a:r>
              <a:rPr lang="uk-UA" sz="1800" dirty="0"/>
              <a:t>багаторазово:</a:t>
            </a:r>
          </a:p>
          <a:p>
            <a:pPr algn="ctr"/>
            <a:r>
              <a:rPr lang="en-US" sz="1800" b="1" dirty="0">
                <a:solidFill>
                  <a:srgbClr val="0000CC"/>
                </a:solidFill>
              </a:rPr>
              <a:t>f (x), f (f (x)), f (f (f (x))),. . .</a:t>
            </a:r>
          </a:p>
          <a:p>
            <a:r>
              <a:rPr lang="uk-UA" sz="1800" dirty="0" smtClean="0"/>
              <a:t>поки </a:t>
            </a:r>
            <a:r>
              <a:rPr lang="uk-UA" sz="1800" dirty="0"/>
              <a:t>значення не перестане сильно змінюватися. </a:t>
            </a:r>
            <a:endParaRPr lang="uk-UA" sz="1800" dirty="0" smtClean="0"/>
          </a:p>
          <a:p>
            <a:r>
              <a:rPr lang="uk-UA" sz="1800" dirty="0" smtClean="0"/>
              <a:t>За </a:t>
            </a:r>
            <a:r>
              <a:rPr lang="uk-UA" sz="1800" dirty="0"/>
              <a:t>допомогою цієї ідеї </a:t>
            </a:r>
            <a:r>
              <a:rPr lang="uk-UA" sz="1800" dirty="0" smtClean="0"/>
              <a:t>можна </a:t>
            </a:r>
            <a:r>
              <a:rPr lang="uk-UA" sz="1800" dirty="0"/>
              <a:t>скласти процедуру </a:t>
            </a:r>
            <a:r>
              <a:rPr lang="en-US" sz="1800" b="1" dirty="0">
                <a:solidFill>
                  <a:srgbClr val="0000CC"/>
                </a:solidFill>
              </a:rPr>
              <a:t>fixed-point, </a:t>
            </a:r>
            <a:r>
              <a:rPr lang="uk-UA" sz="1800" dirty="0"/>
              <a:t>яка в якості аргументів приймає функцію і початкове значення і виробляє наближення до </a:t>
            </a:r>
            <a:r>
              <a:rPr lang="uk-UA" sz="1800" dirty="0" smtClean="0"/>
              <a:t>нерухомої точки функції. Багато разів застосовуємо функцію</a:t>
            </a:r>
            <a:r>
              <a:rPr lang="uk-UA" sz="1800" dirty="0"/>
              <a:t>, поки не </a:t>
            </a:r>
            <a:r>
              <a:rPr lang="uk-UA" sz="1800" dirty="0" smtClean="0"/>
              <a:t>знайдеться </a:t>
            </a:r>
            <a:r>
              <a:rPr lang="uk-UA" sz="1800" dirty="0"/>
              <a:t>два послідовних значення, різниця між якими менше деякої заданої чутливості: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6141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dirty="0" smtClean="0">
                <a:solidFill>
                  <a:schemeClr val="bg1"/>
                </a:solidFill>
              </a:rPr>
              <a:t>Приклад. </a:t>
            </a:r>
            <a:r>
              <a:rPr lang="uk-UA" sz="2800" b="1" dirty="0" smtClean="0">
                <a:solidFill>
                  <a:schemeClr val="bg1"/>
                </a:solidFill>
              </a:rPr>
              <a:t>Знаходження </a:t>
            </a:r>
            <a:r>
              <a:rPr lang="uk-UA" sz="2800" b="1" dirty="0">
                <a:solidFill>
                  <a:schemeClr val="bg1"/>
                </a:solidFill>
              </a:rPr>
              <a:t>нерухомих точок функцій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681604" y="4079080"/>
            <a:ext cx="2947858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tolerance 0.00001)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477" y="3813016"/>
            <a:ext cx="5206754" cy="2585323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CC"/>
                </a:solidFill>
              </a:rPr>
              <a:t>(define (fixed-point f first-guess)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define (close-enough? v1 v2)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        </a:t>
            </a:r>
            <a:r>
              <a:rPr lang="en-US" sz="1800" dirty="0" smtClean="0">
                <a:solidFill>
                  <a:srgbClr val="0000CC"/>
                </a:solidFill>
              </a:rPr>
              <a:t>(&lt; </a:t>
            </a:r>
            <a:r>
              <a:rPr lang="en-US" sz="1800" dirty="0">
                <a:solidFill>
                  <a:srgbClr val="0000CC"/>
                </a:solidFill>
              </a:rPr>
              <a:t>(abs (- v1 v2)) tolerance))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define (try guess</a:t>
            </a:r>
            <a:r>
              <a:rPr lang="en-US" sz="1800" dirty="0" smtClean="0">
                <a:solidFill>
                  <a:srgbClr val="0000CC"/>
                </a:solidFill>
              </a:rPr>
              <a:t>)</a:t>
            </a:r>
            <a:endParaRPr lang="uk-UA" sz="1800" dirty="0" smtClean="0">
              <a:solidFill>
                <a:srgbClr val="0000CC"/>
              </a:solidFill>
            </a:endParaRPr>
          </a:p>
          <a:p>
            <a:r>
              <a:rPr lang="uk-UA" sz="1800" dirty="0" smtClean="0">
                <a:solidFill>
                  <a:srgbClr val="0000CC"/>
                </a:solidFill>
              </a:rPr>
              <a:t>  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let ((next (f guess)))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if (close-enough? guess next)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         </a:t>
            </a:r>
            <a:r>
              <a:rPr lang="en-US" sz="1800" dirty="0" smtClean="0">
                <a:solidFill>
                  <a:srgbClr val="0000CC"/>
                </a:solidFill>
              </a:rPr>
              <a:t>next</a:t>
            </a:r>
            <a:endParaRPr lang="en-US" sz="1800" dirty="0">
              <a:solidFill>
                <a:srgbClr val="0000CC"/>
              </a:solidFill>
            </a:endParaRPr>
          </a:p>
          <a:p>
            <a:r>
              <a:rPr lang="uk-UA" sz="1800" dirty="0" smtClean="0">
                <a:solidFill>
                  <a:srgbClr val="0000CC"/>
                </a:solidFill>
              </a:rPr>
              <a:t>         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uk-UA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smtClean="0">
                <a:solidFill>
                  <a:srgbClr val="0000CC"/>
                </a:solidFill>
              </a:rPr>
              <a:t>try </a:t>
            </a:r>
            <a:r>
              <a:rPr lang="en-US" sz="1800" dirty="0">
                <a:solidFill>
                  <a:srgbClr val="0000CC"/>
                </a:solidFill>
              </a:rPr>
              <a:t>next))))</a:t>
            </a:r>
          </a:p>
          <a:p>
            <a:r>
              <a:rPr lang="uk-UA" sz="1800" dirty="0" smtClean="0">
                <a:solidFill>
                  <a:srgbClr val="0000CC"/>
                </a:solidFill>
              </a:rPr>
              <a:t>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try first-guess))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95201" y="5445224"/>
            <a:ext cx="2577854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(fixed-point </a:t>
            </a:r>
            <a:r>
              <a:rPr lang="en-US" sz="2000" dirty="0" err="1">
                <a:solidFill>
                  <a:srgbClr val="0000CC"/>
                </a:solidFill>
              </a:rPr>
              <a:t>cos</a:t>
            </a:r>
            <a:r>
              <a:rPr lang="en-US" sz="2000" dirty="0">
                <a:solidFill>
                  <a:srgbClr val="0000CC"/>
                </a:solidFill>
              </a:rPr>
              <a:t> 1.0)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.7390822985224023</a:t>
            </a:r>
            <a:endParaRPr lang="uk-UA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1476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739753"/>
              </p:ext>
            </p:extLst>
          </p:nvPr>
        </p:nvGraphicFramePr>
        <p:xfrm>
          <a:off x="88321" y="1268760"/>
          <a:ext cx="8928992" cy="4527860"/>
        </p:xfrm>
        <a:graphic>
          <a:graphicData uri="http://schemas.openxmlformats.org/drawingml/2006/table">
            <a:tbl>
              <a:tblPr/>
              <a:tblGrid>
                <a:gridCol w="3115527"/>
                <a:gridCol w="5813465"/>
              </a:tblGrid>
              <a:tr h="348107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effectLst/>
                        </a:rPr>
                        <a:t>Призначення</a:t>
                      </a:r>
                      <a:endParaRPr lang="ru-RU" sz="2000" b="1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 smtClean="0">
                          <a:effectLst/>
                        </a:rPr>
                        <a:t>Форми</a:t>
                      </a:r>
                      <a:endParaRPr lang="ru-RU" sz="2000" b="1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Визначення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define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Конструкції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</a:rPr>
                        <a:t>прив</a:t>
                      </a:r>
                      <a:r>
                        <a:rPr lang="en-US" sz="2000" dirty="0" smtClean="0">
                          <a:effectLst/>
                        </a:rPr>
                        <a:t>’</a:t>
                      </a:r>
                      <a:r>
                        <a:rPr lang="ru-RU" sz="2000" dirty="0" err="1" smtClean="0">
                          <a:effectLst/>
                        </a:rPr>
                        <a:t>язки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lambda, do </a:t>
                      </a:r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let </a:t>
                      </a:r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let* </a:t>
                      </a:r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GB" sz="2000" dirty="0" err="1">
                          <a:solidFill>
                            <a:srgbClr val="0000CC"/>
                          </a:solidFill>
                          <a:effectLst/>
                        </a:rPr>
                        <a:t>letrec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У</a:t>
                      </a:r>
                      <a:r>
                        <a:rPr lang="uk-UA" sz="2000" dirty="0" err="1" smtClean="0">
                          <a:effectLst/>
                        </a:rPr>
                        <a:t>мовні</a:t>
                      </a:r>
                      <a:r>
                        <a:rPr lang="uk-UA" sz="2000" baseline="0" dirty="0" smtClean="0">
                          <a:effectLst/>
                        </a:rPr>
                        <a:t> обчислення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if, </a:t>
                      </a:r>
                      <a:r>
                        <a:rPr lang="en-US" sz="2000" dirty="0" err="1">
                          <a:solidFill>
                            <a:srgbClr val="0000CC"/>
                          </a:solidFill>
                          <a:effectLst/>
                        </a:rPr>
                        <a:t>cond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case </a:t>
                      </a:r>
                      <a:r>
                        <a:rPr lang="en-US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and </a:t>
                      </a:r>
                      <a:r>
                        <a:rPr lang="en-US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CC"/>
                          </a:solidFill>
                          <a:effectLst/>
                        </a:rPr>
                        <a:t>or 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Послідовні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</a:rPr>
                        <a:t>обчи</a:t>
                      </a:r>
                      <a:r>
                        <a:rPr lang="en-US" sz="2000" dirty="0" smtClean="0">
                          <a:effectLst/>
                        </a:rPr>
                        <a:t>c</a:t>
                      </a:r>
                      <a:r>
                        <a:rPr lang="ru-RU" sz="2000" dirty="0" err="1" smtClean="0">
                          <a:effectLst/>
                        </a:rPr>
                        <a:t>лення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begin 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Ітерації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rgbClr val="0000CC"/>
                          </a:solidFill>
                          <a:effectLst/>
                        </a:rPr>
                        <a:t>lambda, do </a:t>
                      </a:r>
                      <a:r>
                        <a:rPr lang="pt-BR" sz="2000" dirty="0" smtClean="0">
                          <a:solidFill>
                            <a:srgbClr val="0000CC"/>
                          </a:solidFill>
                          <a:effectLst/>
                        </a:rPr>
                        <a:t>, </a:t>
                      </a:r>
                      <a:r>
                        <a:rPr lang="pt-BR" sz="2000" dirty="0">
                          <a:solidFill>
                            <a:srgbClr val="0000CC"/>
                          </a:solidFill>
                          <a:effectLst/>
                        </a:rPr>
                        <a:t>named let 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18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Розширення</a:t>
                      </a:r>
                      <a:r>
                        <a:rPr lang="ru-RU" sz="2000" dirty="0" smtClean="0">
                          <a:effectLst/>
                        </a:rPr>
                        <a:t> синтаксиса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define-syntax, let-syntax, </a:t>
                      </a:r>
                      <a:r>
                        <a:rPr lang="en-GB" sz="2000" dirty="0" err="1">
                          <a:solidFill>
                            <a:srgbClr val="0000CC"/>
                          </a:solidFill>
                          <a:effectLst/>
                        </a:rPr>
                        <a:t>letrec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-syntax, syntax-rules (R5RS), syntax-case (R6RS)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18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Квотування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quote('), unquote(,), </a:t>
                      </a:r>
                      <a:r>
                        <a:rPr lang="en-GB" sz="2000" dirty="0" err="1">
                          <a:solidFill>
                            <a:srgbClr val="0000CC"/>
                          </a:solidFill>
                          <a:effectLst/>
                        </a:rPr>
                        <a:t>quasiquote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(`), </a:t>
                      </a:r>
                      <a:endParaRPr lang="uk-UA" sz="2000" dirty="0" smtClean="0">
                        <a:solidFill>
                          <a:srgbClr val="0000CC"/>
                        </a:solidFill>
                        <a:effectLst/>
                      </a:endParaRPr>
                    </a:p>
                    <a:p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</a:rPr>
                        <a:t>unquote-splicing</a:t>
                      </a:r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(,@)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Присвоєння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000CC"/>
                          </a:solidFill>
                          <a:effectLst/>
                        </a:rPr>
                        <a:t>set!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8107">
                <a:tc>
                  <a:txBody>
                    <a:bodyPr/>
                    <a:lstStyle/>
                    <a:p>
                      <a:r>
                        <a:rPr lang="ru-RU" sz="2000" dirty="0" err="1" smtClean="0">
                          <a:effectLst/>
                        </a:rPr>
                        <a:t>Відкладені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dirty="0" err="1" smtClean="0">
                          <a:effectLst/>
                        </a:rPr>
                        <a:t>обчислення</a:t>
                      </a:r>
                      <a:endParaRPr lang="ru-RU" sz="2000" dirty="0"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solidFill>
                            <a:srgbClr val="0000CC"/>
                          </a:solidFill>
                          <a:effectLst/>
                        </a:rPr>
                        <a:t>delay</a:t>
                      </a:r>
                      <a:endParaRPr lang="en-GB" sz="2000" dirty="0">
                        <a:solidFill>
                          <a:srgbClr val="0000CC"/>
                        </a:solidFill>
                        <a:effectLst/>
                      </a:endParaRP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-73443" y="0"/>
            <a:ext cx="9252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chemeClr val="bg1"/>
                </a:solidFill>
              </a:rPr>
              <a:t>Стандартні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форми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в R5RS </a:t>
            </a:r>
            <a:r>
              <a:rPr lang="ru-RU" b="1" dirty="0" err="1">
                <a:solidFill>
                  <a:schemeClr val="bg1"/>
                </a:solidFill>
              </a:rPr>
              <a:t>Scheme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96258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16141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800" b="1" dirty="0" smtClean="0">
                <a:solidFill>
                  <a:schemeClr val="bg1"/>
                </a:solidFill>
              </a:rPr>
              <a:t>Приклад. </a:t>
            </a:r>
            <a:r>
              <a:rPr lang="uk-UA" sz="2800" b="1" dirty="0" smtClean="0">
                <a:solidFill>
                  <a:schemeClr val="bg1"/>
                </a:solidFill>
              </a:rPr>
              <a:t>Знаходження </a:t>
            </a:r>
            <a:r>
              <a:rPr lang="uk-UA" sz="2800" b="1" dirty="0">
                <a:solidFill>
                  <a:schemeClr val="bg1"/>
                </a:solidFill>
              </a:rPr>
              <a:t>нерухомих точок функцій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766" y="1182890"/>
            <a:ext cx="3901162" cy="3831818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CC"/>
                </a:solidFill>
              </a:rPr>
              <a:t>(define (fixed-point f first-guess)</a:t>
            </a:r>
          </a:p>
          <a:p>
            <a:pPr>
              <a:lnSpc>
                <a:spcPct val="150000"/>
              </a:lnSpc>
            </a:pPr>
            <a:r>
              <a:rPr lang="uk-UA" sz="1800" dirty="0" smtClean="0">
                <a:solidFill>
                  <a:srgbClr val="0000CC"/>
                </a:solidFill>
              </a:rPr>
              <a:t>   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define (close-enough? v1 v2)</a:t>
            </a:r>
          </a:p>
          <a:p>
            <a:pPr>
              <a:lnSpc>
                <a:spcPct val="150000"/>
              </a:lnSpc>
            </a:pPr>
            <a:r>
              <a:rPr lang="uk-UA" sz="1800" dirty="0" smtClean="0">
                <a:solidFill>
                  <a:srgbClr val="0000CC"/>
                </a:solidFill>
              </a:rPr>
              <a:t>             </a:t>
            </a:r>
            <a:r>
              <a:rPr lang="en-US" sz="1800" dirty="0" smtClean="0">
                <a:solidFill>
                  <a:srgbClr val="0000CC"/>
                </a:solidFill>
              </a:rPr>
              <a:t>(&lt; </a:t>
            </a:r>
            <a:r>
              <a:rPr lang="en-US" sz="1800" dirty="0">
                <a:solidFill>
                  <a:srgbClr val="0000CC"/>
                </a:solidFill>
              </a:rPr>
              <a:t>(abs (- v1 v2)) tolerance))</a:t>
            </a:r>
          </a:p>
          <a:p>
            <a:pPr>
              <a:lnSpc>
                <a:spcPct val="150000"/>
              </a:lnSpc>
            </a:pPr>
            <a:r>
              <a:rPr lang="uk-UA" sz="1800" dirty="0" smtClean="0">
                <a:solidFill>
                  <a:srgbClr val="0000CC"/>
                </a:solidFill>
              </a:rPr>
              <a:t>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define (try guess</a:t>
            </a:r>
            <a:r>
              <a:rPr lang="en-US" sz="1800" dirty="0" smtClean="0">
                <a:solidFill>
                  <a:srgbClr val="0000CC"/>
                </a:solidFill>
              </a:rPr>
              <a:t>)</a:t>
            </a:r>
            <a:endParaRPr lang="uk-UA" sz="1800" dirty="0" smtClean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uk-UA" sz="1800" dirty="0" smtClean="0">
                <a:solidFill>
                  <a:srgbClr val="0000CC"/>
                </a:solidFill>
              </a:rPr>
              <a:t>  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let ((next (f guess)))</a:t>
            </a:r>
          </a:p>
          <a:p>
            <a:pPr>
              <a:lnSpc>
                <a:spcPct val="150000"/>
              </a:lnSpc>
            </a:pPr>
            <a:r>
              <a:rPr lang="uk-UA" sz="1800" dirty="0" smtClean="0">
                <a:solidFill>
                  <a:srgbClr val="0000CC"/>
                </a:solidFill>
              </a:rPr>
              <a:t>     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if (close-enough? guess next)</a:t>
            </a:r>
          </a:p>
          <a:p>
            <a:pPr>
              <a:lnSpc>
                <a:spcPct val="150000"/>
              </a:lnSpc>
            </a:pPr>
            <a:r>
              <a:rPr lang="uk-UA" sz="1800" dirty="0" smtClean="0">
                <a:solidFill>
                  <a:srgbClr val="0000CC"/>
                </a:solidFill>
              </a:rPr>
              <a:t>              </a:t>
            </a:r>
            <a:r>
              <a:rPr lang="en-US" sz="1800" dirty="0" smtClean="0">
                <a:solidFill>
                  <a:srgbClr val="0000CC"/>
                </a:solidFill>
              </a:rPr>
              <a:t>next</a:t>
            </a:r>
            <a:endParaRPr lang="en-US" sz="1800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uk-UA" sz="1800" dirty="0" smtClean="0">
                <a:solidFill>
                  <a:srgbClr val="0000CC"/>
                </a:solidFill>
              </a:rPr>
              <a:t>         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uk-UA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smtClean="0">
                <a:solidFill>
                  <a:srgbClr val="0000CC"/>
                </a:solidFill>
              </a:rPr>
              <a:t>try </a:t>
            </a:r>
            <a:r>
              <a:rPr lang="en-US" sz="1800" dirty="0">
                <a:solidFill>
                  <a:srgbClr val="0000CC"/>
                </a:solidFill>
              </a:rPr>
              <a:t>next))))</a:t>
            </a:r>
          </a:p>
          <a:p>
            <a:pPr>
              <a:lnSpc>
                <a:spcPct val="150000"/>
              </a:lnSpc>
            </a:pPr>
            <a:r>
              <a:rPr lang="uk-UA" sz="1800" dirty="0" smtClean="0">
                <a:solidFill>
                  <a:srgbClr val="0000CC"/>
                </a:solidFill>
              </a:rPr>
              <a:t>     </a:t>
            </a:r>
            <a:r>
              <a:rPr lang="en-US" sz="1800" dirty="0" smtClean="0">
                <a:solidFill>
                  <a:srgbClr val="0000CC"/>
                </a:solidFill>
              </a:rPr>
              <a:t>(</a:t>
            </a:r>
            <a:r>
              <a:rPr lang="en-US" sz="1800" dirty="0">
                <a:solidFill>
                  <a:srgbClr val="0000CC"/>
                </a:solidFill>
              </a:rPr>
              <a:t>try first-guess))</a:t>
            </a:r>
            <a:endParaRPr lang="uk-UA" sz="18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67944" y="1196752"/>
            <a:ext cx="504848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uk-UA" sz="1600" dirty="0" smtClean="0">
                <a:solidFill>
                  <a:srgbClr val="006600"/>
                </a:solidFill>
              </a:rPr>
              <a:t>Форма зв</a:t>
            </a:r>
            <a:r>
              <a:rPr lang="en-US" sz="1600" dirty="0" smtClean="0">
                <a:solidFill>
                  <a:srgbClr val="006600"/>
                </a:solidFill>
              </a:rPr>
              <a:t>’</a:t>
            </a:r>
            <a:r>
              <a:rPr lang="uk-UA" sz="1600" dirty="0" err="1" smtClean="0">
                <a:solidFill>
                  <a:srgbClr val="006600"/>
                </a:solidFill>
              </a:rPr>
              <a:t>язування</a:t>
            </a:r>
            <a:r>
              <a:rPr lang="uk-UA" sz="1600" dirty="0" smtClean="0">
                <a:solidFill>
                  <a:srgbClr val="006600"/>
                </a:solidFill>
              </a:rPr>
              <a:t> імені функції </a:t>
            </a:r>
            <a:r>
              <a:rPr lang="en-US" sz="1600" dirty="0" smtClean="0">
                <a:solidFill>
                  <a:srgbClr val="006600"/>
                </a:solidFill>
              </a:rPr>
              <a:t>f</a:t>
            </a:r>
            <a:r>
              <a:rPr lang="uk-UA" sz="1600" dirty="0" smtClean="0">
                <a:solidFill>
                  <a:srgbClr val="006600"/>
                </a:solidFill>
              </a:rPr>
              <a:t> з параметром </a:t>
            </a:r>
            <a:r>
              <a:rPr lang="en-US" sz="1600" dirty="0">
                <a:solidFill>
                  <a:srgbClr val="0000CC"/>
                </a:solidFill>
              </a:rPr>
              <a:t>first-guess</a:t>
            </a:r>
            <a:endParaRPr lang="uk-UA" sz="1600" dirty="0">
              <a:solidFill>
                <a:srgbClr val="0066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104910" y="1844824"/>
            <a:ext cx="504848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uk-UA" sz="1600" dirty="0" smtClean="0">
                <a:solidFill>
                  <a:srgbClr val="006600"/>
                </a:solidFill>
              </a:rPr>
              <a:t>Форма зв</a:t>
            </a:r>
            <a:r>
              <a:rPr lang="en-US" sz="1600" dirty="0" smtClean="0">
                <a:solidFill>
                  <a:srgbClr val="006600"/>
                </a:solidFill>
              </a:rPr>
              <a:t>’</a:t>
            </a:r>
            <a:r>
              <a:rPr lang="uk-UA" sz="1600" dirty="0" err="1" smtClean="0">
                <a:solidFill>
                  <a:srgbClr val="006600"/>
                </a:solidFill>
              </a:rPr>
              <a:t>язування</a:t>
            </a:r>
            <a:r>
              <a:rPr lang="uk-UA" sz="1600" dirty="0" smtClean="0">
                <a:solidFill>
                  <a:srgbClr val="006600"/>
                </a:solidFill>
              </a:rPr>
              <a:t> імені функції </a:t>
            </a:r>
            <a:r>
              <a:rPr lang="en-US" sz="1600" dirty="0" smtClean="0">
                <a:solidFill>
                  <a:srgbClr val="006600"/>
                </a:solidFill>
              </a:rPr>
              <a:t>f</a:t>
            </a:r>
            <a:r>
              <a:rPr lang="uk-UA" sz="1600" dirty="0" smtClean="0">
                <a:solidFill>
                  <a:srgbClr val="006600"/>
                </a:solidFill>
              </a:rPr>
              <a:t> з параметром </a:t>
            </a:r>
            <a:r>
              <a:rPr lang="en-US" sz="1600" dirty="0">
                <a:solidFill>
                  <a:srgbClr val="0000CC"/>
                </a:solidFill>
              </a:rPr>
              <a:t>first-guess</a:t>
            </a:r>
            <a:endParaRPr lang="uk-UA" sz="1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44461"/>
      </p:ext>
    </p:extLst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5834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b="1" dirty="0" smtClean="0">
                <a:solidFill>
                  <a:schemeClr val="bg1"/>
                </a:solidFill>
              </a:rPr>
              <a:t>Процедури як значення, що повертаються</a:t>
            </a:r>
            <a:endParaRPr lang="uk-UA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500" y="948035"/>
            <a:ext cx="8515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latin typeface="+mn-lt"/>
              </a:rPr>
              <a:t>Ідея</a:t>
            </a:r>
            <a:r>
              <a:rPr lang="ru-RU" sz="2000" dirty="0" smtClean="0">
                <a:latin typeface="+mn-lt"/>
              </a:rPr>
              <a:t> – </a:t>
            </a:r>
            <a:r>
              <a:rPr lang="ru-RU" sz="2000" dirty="0" err="1" smtClean="0">
                <a:latin typeface="+mn-lt"/>
              </a:rPr>
              <a:t>створити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процедури</a:t>
            </a:r>
            <a:r>
              <a:rPr lang="ru-RU" sz="2000" dirty="0" smtClean="0">
                <a:latin typeface="+mn-lt"/>
              </a:rPr>
              <a:t>, </a:t>
            </a:r>
            <a:r>
              <a:rPr lang="ru-RU" sz="2000" dirty="0" err="1" smtClean="0">
                <a:latin typeface="+mn-lt"/>
              </a:rPr>
              <a:t>які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повертають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значення</a:t>
            </a:r>
            <a:r>
              <a:rPr lang="ru-RU" sz="2000" dirty="0" smtClean="0">
                <a:latin typeface="+mn-lt"/>
              </a:rPr>
              <a:t> у </a:t>
            </a:r>
            <a:r>
              <a:rPr lang="ru-RU" sz="2000" dirty="0" err="1" smtClean="0">
                <a:latin typeface="+mn-lt"/>
              </a:rPr>
              <a:t>вигляді</a:t>
            </a:r>
            <a:r>
              <a:rPr lang="ru-RU" sz="2000" dirty="0" smtClean="0">
                <a:latin typeface="+mn-lt"/>
              </a:rPr>
              <a:t> процедур</a:t>
            </a:r>
            <a:endParaRPr lang="uk-UA" sz="2000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3824" y="1418080"/>
            <a:ext cx="89926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err="1" smtClean="0">
                <a:latin typeface="+mn-lt"/>
              </a:rPr>
              <a:t>Розгляднемо</a:t>
            </a:r>
            <a:r>
              <a:rPr lang="uk-UA" sz="2000" dirty="0" smtClean="0">
                <a:latin typeface="+mn-lt"/>
              </a:rPr>
              <a:t> </a:t>
            </a:r>
            <a:r>
              <a:rPr lang="uk-UA" sz="2000" b="1" dirty="0" smtClean="0">
                <a:latin typeface="+mn-lt"/>
              </a:rPr>
              <a:t>приклад процедури </a:t>
            </a:r>
            <a:r>
              <a:rPr lang="uk-UA" sz="2000" b="1" dirty="0">
                <a:latin typeface="+mn-lt"/>
              </a:rPr>
              <a:t>обчислення квадратного </a:t>
            </a:r>
            <a:r>
              <a:rPr lang="uk-UA" sz="2000" b="1" dirty="0" smtClean="0">
                <a:latin typeface="+mn-lt"/>
              </a:rPr>
              <a:t>кореня</a:t>
            </a:r>
            <a:r>
              <a:rPr lang="uk-UA" sz="20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000" b="1" dirty="0" smtClean="0">
                <a:solidFill>
                  <a:srgbClr val="0000CC"/>
                </a:solidFill>
                <a:latin typeface="+mn-lt"/>
                <a:sym typeface="Symbol"/>
              </a:rPr>
              <a:t>х </a:t>
            </a:r>
            <a:r>
              <a:rPr lang="uk-UA" sz="2000" dirty="0" smtClean="0">
                <a:latin typeface="+mn-lt"/>
              </a:rPr>
              <a:t>як </a:t>
            </a:r>
            <a:r>
              <a:rPr lang="uk-UA" sz="2000" dirty="0">
                <a:latin typeface="+mn-lt"/>
              </a:rPr>
              <a:t>пошук нерухомої точки, </a:t>
            </a:r>
            <a:r>
              <a:rPr lang="uk-UA" sz="2000" dirty="0" smtClean="0">
                <a:latin typeface="+mn-lt"/>
              </a:rPr>
              <a:t>вважаючи, </a:t>
            </a:r>
            <a:r>
              <a:rPr lang="uk-UA" sz="2000" dirty="0">
                <a:latin typeface="+mn-lt"/>
              </a:rPr>
              <a:t>що </a:t>
            </a:r>
            <a:r>
              <a:rPr lang="uk-UA" sz="2000" b="1" dirty="0" smtClean="0">
                <a:solidFill>
                  <a:srgbClr val="0000CC"/>
                </a:solidFill>
                <a:latin typeface="+mn-lt"/>
              </a:rPr>
              <a:t>√х </a:t>
            </a:r>
            <a:r>
              <a:rPr lang="uk-UA" sz="2000" dirty="0" smtClean="0">
                <a:latin typeface="+mn-lt"/>
              </a:rPr>
              <a:t>є </a:t>
            </a:r>
            <a:r>
              <a:rPr lang="uk-UA" sz="2000" dirty="0">
                <a:latin typeface="+mn-lt"/>
              </a:rPr>
              <a:t>нерухома точка функції</a:t>
            </a:r>
            <a:r>
              <a:rPr lang="uk-UA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uk-UA" sz="2000" b="1" dirty="0" smtClean="0">
                <a:solidFill>
                  <a:srgbClr val="0000CC"/>
                </a:solidFill>
                <a:latin typeface="+mn-lt"/>
              </a:rPr>
              <a:t> у </a:t>
            </a:r>
            <a:r>
              <a:rPr lang="uk-UA" sz="2000" b="1" dirty="0">
                <a:solidFill>
                  <a:srgbClr val="0000CC"/>
                </a:solidFill>
                <a:latin typeface="+mn-lt"/>
              </a:rPr>
              <a:t>= </a:t>
            </a:r>
            <a:r>
              <a:rPr lang="en-US" sz="2000" b="1" dirty="0">
                <a:solidFill>
                  <a:srgbClr val="0000CC"/>
                </a:solidFill>
                <a:latin typeface="+mn-lt"/>
              </a:rPr>
              <a:t>x / y. </a:t>
            </a:r>
            <a:r>
              <a:rPr lang="uk-UA" sz="2000" b="1" dirty="0" smtClean="0">
                <a:solidFill>
                  <a:srgbClr val="0000CC"/>
                </a:solidFill>
                <a:latin typeface="+mn-lt"/>
              </a:rPr>
              <a:t> </a:t>
            </a:r>
            <a:endParaRPr lang="uk-UA" sz="2000" b="1" dirty="0" smtClean="0">
              <a:solidFill>
                <a:srgbClr val="0000CC"/>
              </a:solidFill>
              <a:latin typeface="+mn-lt"/>
            </a:endParaRPr>
          </a:p>
          <a:p>
            <a:r>
              <a:rPr lang="uk-UA" sz="2000" dirty="0" smtClean="0">
                <a:latin typeface="+mn-lt"/>
              </a:rPr>
              <a:t>Потім </a:t>
            </a:r>
            <a:r>
              <a:rPr lang="uk-UA" sz="2000" dirty="0" smtClean="0">
                <a:latin typeface="+mn-lt"/>
              </a:rPr>
              <a:t>використовуємо </a:t>
            </a:r>
            <a:r>
              <a:rPr lang="uk-UA" sz="2000" dirty="0">
                <a:latin typeface="+mn-lt"/>
              </a:rPr>
              <a:t>гальмування </a:t>
            </a:r>
            <a:r>
              <a:rPr lang="uk-UA" sz="2000" dirty="0" smtClean="0">
                <a:latin typeface="+mn-lt"/>
              </a:rPr>
              <a:t>усередненням, </a:t>
            </a:r>
            <a:r>
              <a:rPr lang="uk-UA" sz="2000" dirty="0">
                <a:latin typeface="+mn-lt"/>
              </a:rPr>
              <a:t>щоб змусити наближення сходитися</a:t>
            </a:r>
            <a:r>
              <a:rPr lang="uk-UA" sz="2000" dirty="0" smtClean="0">
                <a:latin typeface="+mn-lt"/>
              </a:rPr>
              <a:t>. При цьому, </a:t>
            </a:r>
            <a:r>
              <a:rPr lang="uk-UA" sz="2000" dirty="0">
                <a:latin typeface="+mn-lt"/>
              </a:rPr>
              <a:t>отримавши функцію</a:t>
            </a:r>
            <a:r>
              <a:rPr lang="uk-UA" sz="2000" b="1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+mn-lt"/>
              </a:rPr>
              <a:t>f</a:t>
            </a:r>
            <a:r>
              <a:rPr lang="en-US" sz="2000" dirty="0">
                <a:latin typeface="+mn-lt"/>
              </a:rPr>
              <a:t>, </a:t>
            </a:r>
            <a:r>
              <a:rPr lang="uk-UA" sz="2000" dirty="0" smtClean="0">
                <a:latin typeface="+mn-lt"/>
              </a:rPr>
              <a:t>повертаємо </a:t>
            </a:r>
            <a:r>
              <a:rPr lang="uk-UA" sz="2000" dirty="0">
                <a:latin typeface="+mn-lt"/>
              </a:rPr>
              <a:t>функцію, значення якої в точці</a:t>
            </a:r>
            <a:r>
              <a:rPr lang="uk-UA" sz="2000" b="1" dirty="0">
                <a:solidFill>
                  <a:srgbClr val="0000CC"/>
                </a:solidFill>
                <a:latin typeface="+mn-lt"/>
              </a:rPr>
              <a:t> х </a:t>
            </a:r>
            <a:r>
              <a:rPr lang="uk-UA" sz="2000" dirty="0">
                <a:latin typeface="+mn-lt"/>
              </a:rPr>
              <a:t>є середнє арифметичне між </a:t>
            </a:r>
            <a:r>
              <a:rPr lang="en-US" sz="2000" b="1" dirty="0">
                <a:solidFill>
                  <a:srgbClr val="0000CC"/>
                </a:solidFill>
                <a:latin typeface="+mn-lt"/>
              </a:rPr>
              <a:t>x</a:t>
            </a:r>
            <a:r>
              <a:rPr lang="en-US" sz="2000" dirty="0">
                <a:latin typeface="+mn-lt"/>
              </a:rPr>
              <a:t> </a:t>
            </a:r>
            <a:r>
              <a:rPr lang="uk-UA" sz="2000" dirty="0">
                <a:latin typeface="+mn-lt"/>
              </a:rPr>
              <a:t>і </a:t>
            </a:r>
            <a:r>
              <a:rPr lang="en-US" sz="2000" b="1" dirty="0">
                <a:solidFill>
                  <a:srgbClr val="0000CC"/>
                </a:solidFill>
                <a:latin typeface="+mn-lt"/>
              </a:rPr>
              <a:t>f (x)</a:t>
            </a:r>
            <a:endParaRPr lang="uk-UA" sz="2000" b="1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0500" y="3114527"/>
            <a:ext cx="86296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+mn-lt"/>
              </a:rPr>
              <a:t>Процедура, </a:t>
            </a:r>
            <a:r>
              <a:rPr lang="ru-RU" sz="2000" dirty="0" err="1" smtClean="0">
                <a:latin typeface="+mn-lt"/>
              </a:rPr>
              <a:t>що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реалізує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Ідею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гальмування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 smtClean="0">
                <a:latin typeface="+mn-lt"/>
              </a:rPr>
              <a:t>усередненням</a:t>
            </a:r>
            <a:endParaRPr lang="uk-UA" sz="2000" dirty="0"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62150" y="3604856"/>
            <a:ext cx="45720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(average-damp f)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lambda (x) (average x (f x))))</a:t>
            </a:r>
            <a:endParaRPr lang="uk-UA" sz="2000" dirty="0">
              <a:solidFill>
                <a:srgbClr val="0000CC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6700" y="4494044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solidFill>
                  <a:srgbClr val="0000CC"/>
                </a:solidFill>
                <a:latin typeface="+mn-lt"/>
              </a:rPr>
              <a:t>аverage-damp</a:t>
            </a:r>
            <a:r>
              <a:rPr lang="ru-RU" sz="2000" b="1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dirty="0">
                <a:latin typeface="+mn-lt"/>
              </a:rPr>
              <a:t>- </a:t>
            </a:r>
            <a:r>
              <a:rPr lang="ru-RU" sz="2000" dirty="0" err="1">
                <a:latin typeface="+mn-lt"/>
              </a:rPr>
              <a:t>це</a:t>
            </a:r>
            <a:r>
              <a:rPr lang="ru-RU" sz="2000" dirty="0">
                <a:latin typeface="+mn-lt"/>
              </a:rPr>
              <a:t> процедура, яка </a:t>
            </a:r>
            <a:r>
              <a:rPr lang="ru-RU" sz="2000" dirty="0" err="1">
                <a:latin typeface="+mn-lt"/>
              </a:rPr>
              <a:t>бере</a:t>
            </a:r>
            <a:r>
              <a:rPr lang="ru-RU" sz="2000" dirty="0">
                <a:latin typeface="+mn-lt"/>
              </a:rPr>
              <a:t> в </a:t>
            </a:r>
            <a:r>
              <a:rPr lang="ru-RU" sz="2000" dirty="0" err="1">
                <a:latin typeface="+mn-lt"/>
              </a:rPr>
              <a:t>якості</a:t>
            </a:r>
            <a:r>
              <a:rPr lang="ru-RU" sz="2000" dirty="0">
                <a:latin typeface="+mn-lt"/>
              </a:rPr>
              <a:t> аргументу процедуру 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f </a:t>
            </a:r>
            <a:r>
              <a:rPr lang="ru-RU" sz="2000" dirty="0">
                <a:latin typeface="+mn-lt"/>
              </a:rPr>
              <a:t>і </a:t>
            </a:r>
            <a:r>
              <a:rPr lang="ru-RU" sz="2000" dirty="0" err="1">
                <a:latin typeface="+mn-lt"/>
              </a:rPr>
              <a:t>повертає</a:t>
            </a:r>
            <a:r>
              <a:rPr lang="ru-RU" sz="2000" dirty="0">
                <a:latin typeface="+mn-lt"/>
              </a:rPr>
              <a:t> в </a:t>
            </a:r>
            <a:r>
              <a:rPr lang="ru-RU" sz="2000" dirty="0" err="1">
                <a:latin typeface="+mn-lt"/>
              </a:rPr>
              <a:t>якості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значення</a:t>
            </a:r>
            <a:r>
              <a:rPr lang="ru-RU" sz="2000" dirty="0">
                <a:latin typeface="+mn-lt"/>
              </a:rPr>
              <a:t> процедуру (</a:t>
            </a:r>
            <a:r>
              <a:rPr lang="ru-RU" sz="2000" dirty="0" err="1">
                <a:latin typeface="+mn-lt"/>
              </a:rPr>
              <a:t>отриману</a:t>
            </a:r>
            <a:r>
              <a:rPr lang="ru-RU" sz="2000" dirty="0">
                <a:latin typeface="+mn-lt"/>
              </a:rPr>
              <a:t> за </a:t>
            </a:r>
            <a:r>
              <a:rPr lang="ru-RU" sz="2000" dirty="0" err="1">
                <a:latin typeface="+mn-lt"/>
              </a:rPr>
              <a:t>допомогою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lambda</a:t>
            </a:r>
            <a:r>
              <a:rPr lang="ru-RU" sz="2000" dirty="0">
                <a:latin typeface="+mn-lt"/>
              </a:rPr>
              <a:t>), яка, будучи </a:t>
            </a:r>
            <a:r>
              <a:rPr lang="ru-RU" sz="2000" dirty="0" err="1">
                <a:latin typeface="+mn-lt"/>
              </a:rPr>
              <a:t>застосована</a:t>
            </a:r>
            <a:r>
              <a:rPr lang="ru-RU" sz="2000" dirty="0">
                <a:latin typeface="+mn-lt"/>
              </a:rPr>
              <a:t> до числа 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x</a:t>
            </a:r>
            <a:r>
              <a:rPr lang="ru-RU" sz="2000" dirty="0">
                <a:latin typeface="+mn-lt"/>
              </a:rPr>
              <a:t>, </a:t>
            </a:r>
            <a:r>
              <a:rPr lang="ru-RU" sz="2000" dirty="0" err="1">
                <a:latin typeface="+mn-lt"/>
              </a:rPr>
              <a:t>повертає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середнє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між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x</a:t>
            </a:r>
            <a:r>
              <a:rPr lang="ru-RU" sz="2000" dirty="0">
                <a:latin typeface="+mn-lt"/>
              </a:rPr>
              <a:t> і (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f x</a:t>
            </a:r>
            <a:r>
              <a:rPr lang="ru-RU" sz="2000" dirty="0">
                <a:latin typeface="+mn-lt"/>
              </a:rPr>
              <a:t>).</a:t>
            </a:r>
            <a:endParaRPr lang="uk-UA" sz="2000" dirty="0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640170"/>
            <a:ext cx="3619500" cy="707886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((average-damp square) 10)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55</a:t>
            </a:r>
            <a:endParaRPr lang="uk-UA" sz="2000" dirty="0">
              <a:solidFill>
                <a:srgbClr val="FF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43350" y="5509707"/>
            <a:ext cx="520065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+mn-lt"/>
              </a:rPr>
              <a:t>Застосування</a:t>
            </a:r>
            <a:r>
              <a:rPr lang="ru-RU" sz="2000" dirty="0" smtClean="0"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average-damp</a:t>
            </a:r>
            <a:r>
              <a:rPr lang="ru-RU" sz="2000" dirty="0">
                <a:latin typeface="+mn-lt"/>
              </a:rPr>
              <a:t> до </a:t>
            </a:r>
            <a:r>
              <a:rPr lang="ru-RU" sz="2000" dirty="0" err="1">
                <a:latin typeface="+mn-lt"/>
              </a:rPr>
              <a:t>процедури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 err="1">
                <a:solidFill>
                  <a:srgbClr val="0000CC"/>
                </a:solidFill>
                <a:latin typeface="+mn-lt"/>
              </a:rPr>
              <a:t>square</a:t>
            </a:r>
            <a:r>
              <a:rPr lang="ru-RU" sz="2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отримує</a:t>
            </a:r>
            <a:r>
              <a:rPr lang="ru-RU" sz="2000" dirty="0">
                <a:latin typeface="+mn-lt"/>
              </a:rPr>
              <a:t> процедуру, </a:t>
            </a:r>
            <a:r>
              <a:rPr lang="ru-RU" sz="2000" dirty="0" err="1">
                <a:latin typeface="+mn-lt"/>
              </a:rPr>
              <a:t>значенням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якої</a:t>
            </a:r>
            <a:r>
              <a:rPr lang="ru-RU" sz="2000" dirty="0">
                <a:latin typeface="+mn-lt"/>
              </a:rPr>
              <a:t> для </a:t>
            </a:r>
            <a:r>
              <a:rPr lang="ru-RU" sz="2000" dirty="0" err="1">
                <a:latin typeface="+mn-lt"/>
              </a:rPr>
              <a:t>деякого</a:t>
            </a:r>
            <a:r>
              <a:rPr lang="ru-RU" sz="2000" dirty="0">
                <a:latin typeface="+mn-lt"/>
              </a:rPr>
              <a:t> числа x буде </a:t>
            </a:r>
            <a:r>
              <a:rPr lang="ru-RU" sz="2000" dirty="0" err="1">
                <a:latin typeface="+mn-lt"/>
              </a:rPr>
              <a:t>середнє</a:t>
            </a:r>
            <a:r>
              <a:rPr lang="ru-RU" sz="2000" dirty="0">
                <a:latin typeface="+mn-lt"/>
              </a:rPr>
              <a:t> </a:t>
            </a:r>
            <a:r>
              <a:rPr lang="ru-RU" sz="2000" dirty="0" err="1">
                <a:latin typeface="+mn-lt"/>
              </a:rPr>
              <a:t>між</a:t>
            </a:r>
            <a:r>
              <a:rPr lang="ru-RU" sz="2000" dirty="0">
                <a:latin typeface="+mn-lt"/>
              </a:rPr>
              <a:t> 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x </a:t>
            </a:r>
            <a:r>
              <a:rPr lang="ru-RU" sz="2000" dirty="0">
                <a:latin typeface="+mn-lt"/>
              </a:rPr>
              <a:t>і </a:t>
            </a:r>
            <a:r>
              <a:rPr lang="ru-RU" sz="2000" b="1" dirty="0">
                <a:solidFill>
                  <a:srgbClr val="0000CC"/>
                </a:solidFill>
                <a:latin typeface="+mn-lt"/>
              </a:rPr>
              <a:t>x</a:t>
            </a:r>
            <a:r>
              <a:rPr lang="ru-RU" sz="2000" b="1" baseline="30000" dirty="0">
                <a:solidFill>
                  <a:srgbClr val="0000CC"/>
                </a:solidFill>
                <a:latin typeface="+mn-lt"/>
              </a:rPr>
              <a:t>2</a:t>
            </a:r>
            <a:r>
              <a:rPr lang="ru-RU" sz="2000" dirty="0">
                <a:latin typeface="+mn-lt"/>
              </a:rPr>
              <a:t>.</a:t>
            </a:r>
            <a:endParaRPr lang="uk-UA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9976369"/>
      </p:ext>
    </p:extLst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005185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Використовуючи</a:t>
            </a:r>
            <a:r>
              <a:rPr lang="ru-RU" sz="2000" dirty="0"/>
              <a:t> </a:t>
            </a:r>
            <a:r>
              <a:rPr lang="ru-RU" sz="2000" b="1" dirty="0" err="1">
                <a:solidFill>
                  <a:srgbClr val="0000CC"/>
                </a:solidFill>
              </a:rPr>
              <a:t>average-damp</a:t>
            </a:r>
            <a:r>
              <a:rPr lang="ru-RU" sz="2000" dirty="0"/>
              <a:t>, ми </a:t>
            </a:r>
            <a:r>
              <a:rPr lang="ru-RU" sz="2000" dirty="0" err="1"/>
              <a:t>можемо</a:t>
            </a:r>
            <a:r>
              <a:rPr lang="ru-RU" sz="2000" dirty="0"/>
              <a:t> </a:t>
            </a:r>
            <a:r>
              <a:rPr lang="ru-RU" sz="2000" dirty="0" err="1"/>
              <a:t>переформулювати</a:t>
            </a:r>
            <a:r>
              <a:rPr lang="ru-RU" sz="2000" dirty="0"/>
              <a:t> процедуру </a:t>
            </a:r>
            <a:r>
              <a:rPr lang="ru-RU" sz="2000" dirty="0" err="1" smtClean="0"/>
              <a:t>обчислення</a:t>
            </a:r>
            <a:r>
              <a:rPr lang="ru-RU" sz="2000" dirty="0" smtClean="0"/>
              <a:t> квадратного </a:t>
            </a:r>
            <a:r>
              <a:rPr lang="ru-RU" sz="2000" dirty="0" err="1"/>
              <a:t>кореня</a:t>
            </a:r>
            <a:r>
              <a:rPr lang="ru-RU" sz="2000" dirty="0"/>
              <a:t> </a:t>
            </a:r>
            <a:r>
              <a:rPr lang="ru-RU" sz="2000" dirty="0" err="1"/>
              <a:t>наступним</a:t>
            </a:r>
            <a:r>
              <a:rPr lang="ru-RU" sz="2000" dirty="0"/>
              <a:t> чином:</a:t>
            </a:r>
            <a:endParaRPr lang="uk-UA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62150" y="2052935"/>
            <a:ext cx="601980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</a:t>
            </a:r>
            <a:r>
              <a:rPr lang="en-US" sz="2000" dirty="0" err="1">
                <a:solidFill>
                  <a:srgbClr val="0000CC"/>
                </a:solidFill>
              </a:rPr>
              <a:t>sqrt</a:t>
            </a:r>
            <a:r>
              <a:rPr lang="en-US" sz="2000" dirty="0">
                <a:solidFill>
                  <a:srgbClr val="0000CC"/>
                </a:solidFill>
              </a:rPr>
              <a:t> x)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fr-FR" sz="2000" dirty="0" smtClean="0">
                <a:solidFill>
                  <a:srgbClr val="0000CC"/>
                </a:solidFill>
              </a:rPr>
              <a:t>(</a:t>
            </a:r>
            <a:r>
              <a:rPr lang="fr-FR" sz="2000" dirty="0">
                <a:solidFill>
                  <a:srgbClr val="0000CC"/>
                </a:solidFill>
              </a:rPr>
              <a:t>fixed-point (average-damp (lambda (y) (/ x y)))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1.0</a:t>
            </a:r>
            <a:r>
              <a:rPr lang="uk-UA" sz="2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9600" y="3272135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 smtClean="0"/>
              <a:t>узагальнити</a:t>
            </a:r>
            <a:r>
              <a:rPr lang="ru-RU" sz="2000" dirty="0" smtClean="0"/>
              <a:t> </a:t>
            </a:r>
            <a:r>
              <a:rPr lang="ru-RU" sz="2000" dirty="0"/>
              <a:t>процедуру </a:t>
            </a:r>
            <a:r>
              <a:rPr lang="ru-RU" sz="2000" dirty="0" err="1"/>
              <a:t>пошуку</a:t>
            </a:r>
            <a:r>
              <a:rPr lang="ru-RU" sz="2000" dirty="0"/>
              <a:t> квадратного </a:t>
            </a:r>
            <a:r>
              <a:rPr lang="ru-RU" sz="2000" dirty="0" err="1"/>
              <a:t>кореня</a:t>
            </a:r>
            <a:r>
              <a:rPr lang="ru-RU" sz="2000" dirty="0"/>
              <a:t> так,</a:t>
            </a:r>
          </a:p>
          <a:p>
            <a:r>
              <a:rPr lang="ru-RU" sz="2000" dirty="0" err="1"/>
              <a:t>щоб</a:t>
            </a:r>
            <a:r>
              <a:rPr lang="ru-RU" sz="2000" dirty="0"/>
              <a:t> вона </a:t>
            </a:r>
            <a:r>
              <a:rPr lang="ru-RU" sz="2000" dirty="0" err="1"/>
              <a:t>отримувала</a:t>
            </a:r>
            <a:r>
              <a:rPr lang="ru-RU" sz="2000" dirty="0"/>
              <a:t> </a:t>
            </a:r>
            <a:r>
              <a:rPr lang="ru-RU" sz="2000" dirty="0" err="1"/>
              <a:t>кубічні</a:t>
            </a:r>
            <a:r>
              <a:rPr lang="ru-RU" sz="2000" dirty="0"/>
              <a:t> </a:t>
            </a:r>
            <a:r>
              <a:rPr lang="ru-RU" sz="2000" dirty="0" err="1" smtClean="0"/>
              <a:t>корені</a:t>
            </a:r>
            <a:endParaRPr lang="uk-UA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33450" y="4276636"/>
            <a:ext cx="7238950" cy="1015663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(cube-root x)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fixed-point (average-damp (lambda (y) (/ x (square y))))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1.0</a:t>
            </a:r>
            <a:r>
              <a:rPr lang="uk-UA" sz="2000" dirty="0">
                <a:solidFill>
                  <a:srgbClr val="0000CC"/>
                </a:solidFill>
              </a:rPr>
              <a:t>))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834"/>
            <a:ext cx="91440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b="1" dirty="0" smtClean="0">
                <a:solidFill>
                  <a:schemeClr val="bg1"/>
                </a:solidFill>
              </a:rPr>
              <a:t>Процедури як значення, що повертаються</a:t>
            </a:r>
            <a:endParaRPr lang="uk-U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69967"/>
      </p:ext>
    </p:extLst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5834"/>
            <a:ext cx="9144000" cy="954107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</a:rPr>
              <a:t>Приклад. Процедури як значення, що повертаються</a:t>
            </a:r>
            <a:endParaRPr lang="uk-UA" sz="28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020" y="917139"/>
            <a:ext cx="91169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Розглянемо поняття </a:t>
            </a:r>
            <a:r>
              <a:rPr lang="uk-UA" sz="2000" b="1" dirty="0"/>
              <a:t>похідної</a:t>
            </a:r>
            <a:r>
              <a:rPr lang="uk-UA" sz="2000" dirty="0"/>
              <a:t>. </a:t>
            </a:r>
            <a:r>
              <a:rPr lang="uk-UA" sz="2000" dirty="0" smtClean="0"/>
              <a:t>Взяття похідної, </a:t>
            </a:r>
            <a:r>
              <a:rPr lang="uk-UA" sz="2000" dirty="0"/>
              <a:t>подібно до гальмування </a:t>
            </a:r>
            <a:r>
              <a:rPr lang="uk-UA" sz="2000" dirty="0" smtClean="0"/>
              <a:t>усередненням, </a:t>
            </a:r>
            <a:r>
              <a:rPr lang="uk-UA" sz="2000" dirty="0"/>
              <a:t>трансформує одну функцію в іншу. </a:t>
            </a:r>
            <a:endParaRPr lang="uk-UA" sz="2000" dirty="0" smtClean="0"/>
          </a:p>
          <a:p>
            <a:r>
              <a:rPr lang="uk-UA" sz="2000" dirty="0" smtClean="0"/>
              <a:t>Наприклад</a:t>
            </a:r>
            <a:r>
              <a:rPr lang="uk-UA" sz="2000" dirty="0"/>
              <a:t>, похідна функції </a:t>
            </a:r>
            <a:r>
              <a:rPr lang="en-US" sz="2000" dirty="0" smtClean="0"/>
              <a:t> </a:t>
            </a:r>
            <a:r>
              <a:rPr lang="en-US" sz="2000" b="1" dirty="0" smtClean="0"/>
              <a:t>x</a:t>
            </a:r>
            <a:r>
              <a:rPr lang="en-US" sz="2000" b="1" baseline="30000" dirty="0" smtClean="0"/>
              <a:t>3</a:t>
            </a:r>
            <a:r>
              <a:rPr lang="en-US" sz="2000" b="1" dirty="0" smtClean="0"/>
              <a:t> </a:t>
            </a:r>
            <a:r>
              <a:rPr lang="uk-UA" sz="2000" dirty="0" smtClean="0"/>
              <a:t>є функція </a:t>
            </a:r>
            <a:r>
              <a:rPr lang="en-US" sz="2000" b="1" dirty="0" smtClean="0"/>
              <a:t>3x</a:t>
            </a:r>
            <a:r>
              <a:rPr lang="en-US" sz="2000" b="1" baseline="30000" dirty="0" smtClean="0"/>
              <a:t>2</a:t>
            </a:r>
            <a:r>
              <a:rPr lang="en-US" sz="2000" dirty="0" smtClean="0"/>
              <a:t>. </a:t>
            </a:r>
            <a:endParaRPr lang="uk-UA" sz="2000" dirty="0" smtClean="0"/>
          </a:p>
          <a:p>
            <a:r>
              <a:rPr lang="uk-UA" sz="2000" dirty="0" smtClean="0"/>
              <a:t>У загальному випадку, якщо </a:t>
            </a:r>
            <a:r>
              <a:rPr lang="en-US" sz="2000" b="1" dirty="0" smtClean="0">
                <a:solidFill>
                  <a:srgbClr val="0000CC"/>
                </a:solidFill>
              </a:rPr>
              <a:t>g</a:t>
            </a:r>
            <a:r>
              <a:rPr lang="en-US" sz="2000" dirty="0" smtClean="0"/>
              <a:t> </a:t>
            </a:r>
            <a:r>
              <a:rPr lang="uk-UA" sz="2000" dirty="0" smtClean="0"/>
              <a:t>є функція, а </a:t>
            </a:r>
            <a:r>
              <a:rPr lang="en-US" sz="2000" b="1" dirty="0" smtClean="0">
                <a:solidFill>
                  <a:srgbClr val="0000CC"/>
                </a:solidFill>
              </a:rPr>
              <a:t>dx</a:t>
            </a:r>
            <a:r>
              <a:rPr lang="en-US" sz="2000" dirty="0" smtClean="0"/>
              <a:t> - </a:t>
            </a:r>
            <a:r>
              <a:rPr lang="uk-UA" sz="2000" dirty="0" smtClean="0"/>
              <a:t>маленьке число</a:t>
            </a:r>
            <a:r>
              <a:rPr lang="uk-UA" sz="2000" dirty="0"/>
              <a:t>, то похідна </a:t>
            </a:r>
            <a:r>
              <a:rPr lang="en-US" sz="2000" b="1" dirty="0">
                <a:solidFill>
                  <a:srgbClr val="0000CC"/>
                </a:solidFill>
              </a:rPr>
              <a:t>Dg</a:t>
            </a:r>
            <a:r>
              <a:rPr lang="en-US" sz="2000" dirty="0"/>
              <a:t> </a:t>
            </a:r>
            <a:r>
              <a:rPr lang="uk-UA" sz="2000" dirty="0"/>
              <a:t>функції </a:t>
            </a:r>
            <a:r>
              <a:rPr lang="en-US" sz="2000" b="1" dirty="0">
                <a:solidFill>
                  <a:srgbClr val="0000CC"/>
                </a:solidFill>
              </a:rPr>
              <a:t>g</a:t>
            </a:r>
            <a:r>
              <a:rPr lang="en-US" sz="2000" dirty="0"/>
              <a:t> </a:t>
            </a:r>
            <a:r>
              <a:rPr lang="uk-UA" sz="2000" dirty="0"/>
              <a:t>є функція, значення якої в кожній точці </a:t>
            </a:r>
            <a:r>
              <a:rPr lang="en-US" sz="2000" dirty="0"/>
              <a:t>x </a:t>
            </a:r>
            <a:r>
              <a:rPr lang="uk-UA" sz="2000" dirty="0"/>
              <a:t>описується формулою </a:t>
            </a:r>
            <a:r>
              <a:rPr lang="uk-UA" sz="2000" dirty="0" smtClean="0"/>
              <a:t>при </a:t>
            </a:r>
            <a:r>
              <a:rPr lang="en-US" sz="2000" b="1" dirty="0">
                <a:solidFill>
                  <a:srgbClr val="0000CC"/>
                </a:solidFill>
              </a:rPr>
              <a:t>dx</a:t>
            </a:r>
            <a:r>
              <a:rPr lang="en-US" sz="2000" dirty="0"/>
              <a:t>, </a:t>
            </a:r>
            <a:r>
              <a:rPr lang="uk-UA" sz="2000" dirty="0"/>
              <a:t>яка прагне до </a:t>
            </a:r>
            <a:r>
              <a:rPr lang="uk-UA" sz="2000" dirty="0" smtClean="0"/>
              <a:t>нуля:</a:t>
            </a:r>
            <a:endParaRPr lang="uk-UA" sz="20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06046"/>
            <a:ext cx="4058478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835696" y="3749996"/>
            <a:ext cx="5244341" cy="1938992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(define dx 0.00001)</a:t>
            </a:r>
            <a:endParaRPr lang="uk-UA" sz="2000" dirty="0">
              <a:solidFill>
                <a:srgbClr val="0000CC"/>
              </a:solidFill>
            </a:endParaRPr>
          </a:p>
          <a:p>
            <a:endParaRPr lang="uk-UA" sz="2000" dirty="0" smtClean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define (</a:t>
            </a:r>
            <a:r>
              <a:rPr lang="en-US" sz="2000" dirty="0" err="1">
                <a:solidFill>
                  <a:srgbClr val="0000CC"/>
                </a:solidFill>
              </a:rPr>
              <a:t>deriv</a:t>
            </a:r>
            <a:r>
              <a:rPr lang="en-US" sz="2000" dirty="0">
                <a:solidFill>
                  <a:srgbClr val="0000CC"/>
                </a:solidFill>
              </a:rPr>
              <a:t> g)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>
                <a:solidFill>
                  <a:srgbClr val="0000CC"/>
                </a:solidFill>
              </a:rPr>
              <a:t>lambda (x)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</a:t>
            </a:r>
            <a:r>
              <a:rPr lang="nn-NO" sz="2000" dirty="0" smtClean="0">
                <a:solidFill>
                  <a:srgbClr val="0000CC"/>
                </a:solidFill>
              </a:rPr>
              <a:t>(/ </a:t>
            </a:r>
            <a:r>
              <a:rPr lang="nn-NO" sz="2000" dirty="0">
                <a:solidFill>
                  <a:srgbClr val="0000CC"/>
                </a:solidFill>
              </a:rPr>
              <a:t>(- (g (+ x dx)) (g x))</a:t>
            </a:r>
          </a:p>
          <a:p>
            <a:r>
              <a:rPr lang="uk-UA" sz="2000" dirty="0" smtClean="0">
                <a:solidFill>
                  <a:srgbClr val="0000CC"/>
                </a:solidFill>
              </a:rPr>
              <a:t>               </a:t>
            </a:r>
            <a:r>
              <a:rPr lang="en-US" sz="2000" dirty="0" smtClean="0">
                <a:solidFill>
                  <a:srgbClr val="0000CC"/>
                </a:solidFill>
              </a:rPr>
              <a:t>dx)))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107877" y="5824474"/>
            <a:ext cx="9251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 smtClean="0"/>
              <a:t>Процедура </a:t>
            </a:r>
            <a:r>
              <a:rPr lang="ru-RU" sz="1800" dirty="0" err="1" smtClean="0"/>
              <a:t>deriv</a:t>
            </a:r>
            <a:r>
              <a:rPr lang="ru-RU" sz="1800" dirty="0" smtClean="0"/>
              <a:t> </a:t>
            </a:r>
            <a:r>
              <a:rPr lang="ru-RU" sz="1800" dirty="0" err="1" smtClean="0"/>
              <a:t>бере</a:t>
            </a:r>
            <a:r>
              <a:rPr lang="ru-RU" sz="1800" dirty="0" smtClean="0"/>
              <a:t> </a:t>
            </a:r>
            <a:r>
              <a:rPr lang="ru-RU" sz="1800" dirty="0"/>
              <a:t>процедуру </a:t>
            </a:r>
            <a:r>
              <a:rPr lang="ru-RU" sz="1800" dirty="0" smtClean="0"/>
              <a:t>в </a:t>
            </a:r>
            <a:r>
              <a:rPr lang="ru-RU" sz="1800" dirty="0" err="1" smtClean="0"/>
              <a:t>якості</a:t>
            </a:r>
            <a:r>
              <a:rPr lang="ru-RU" sz="1800" dirty="0" smtClean="0"/>
              <a:t> аргументу </a:t>
            </a:r>
            <a:r>
              <a:rPr lang="ru-RU" sz="1800" dirty="0"/>
              <a:t>і </a:t>
            </a:r>
            <a:r>
              <a:rPr lang="ru-RU" sz="1800" dirty="0" err="1"/>
              <a:t>повертає</a:t>
            </a:r>
            <a:r>
              <a:rPr lang="ru-RU" sz="1800" dirty="0"/>
              <a:t> процедуру як </a:t>
            </a:r>
            <a:r>
              <a:rPr lang="ru-RU" sz="1800" dirty="0" err="1" smtClean="0"/>
              <a:t>значення</a:t>
            </a:r>
            <a:r>
              <a:rPr lang="ru-RU" sz="1800" dirty="0" smtClean="0"/>
              <a:t>.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1197539934"/>
      </p:ext>
    </p:extLst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980728"/>
            <a:ext cx="7296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err="1"/>
              <a:t>Наприклад</a:t>
            </a:r>
            <a:r>
              <a:rPr lang="ru-RU" sz="1800" dirty="0"/>
              <a:t>, </a:t>
            </a:r>
            <a:r>
              <a:rPr lang="ru-RU" sz="1800" dirty="0" err="1"/>
              <a:t>щоб</a:t>
            </a:r>
            <a:r>
              <a:rPr lang="ru-RU" sz="1800" dirty="0"/>
              <a:t> </a:t>
            </a:r>
            <a:r>
              <a:rPr lang="ru-RU" sz="1800" dirty="0" err="1"/>
              <a:t>знайти</a:t>
            </a:r>
            <a:r>
              <a:rPr lang="ru-RU" sz="1800" dirty="0"/>
              <a:t> </a:t>
            </a:r>
            <a:r>
              <a:rPr lang="ru-RU" sz="1800" dirty="0" err="1"/>
              <a:t>наближене</a:t>
            </a:r>
            <a:r>
              <a:rPr lang="ru-RU" sz="1800" dirty="0"/>
              <a:t> </a:t>
            </a:r>
            <a:r>
              <a:rPr lang="ru-RU" sz="1800" dirty="0" err="1"/>
              <a:t>значення</a:t>
            </a:r>
            <a:r>
              <a:rPr lang="ru-RU" sz="1800" dirty="0"/>
              <a:t> </a:t>
            </a:r>
            <a:r>
              <a:rPr lang="ru-RU" sz="1800" dirty="0" err="1"/>
              <a:t>похідної</a:t>
            </a:r>
            <a:r>
              <a:rPr lang="ru-RU" sz="1800" dirty="0"/>
              <a:t> </a:t>
            </a:r>
            <a:r>
              <a:rPr lang="ru-RU" sz="1800" dirty="0" smtClean="0"/>
              <a:t> x</a:t>
            </a:r>
            <a:r>
              <a:rPr lang="ru-RU" sz="1800" baseline="30000" dirty="0" smtClean="0"/>
              <a:t>3 </a:t>
            </a:r>
            <a:r>
              <a:rPr lang="ru-RU" sz="1800" dirty="0"/>
              <a:t>в </a:t>
            </a:r>
            <a:r>
              <a:rPr lang="ru-RU" sz="1800" dirty="0" err="1"/>
              <a:t>точці</a:t>
            </a:r>
            <a:r>
              <a:rPr lang="ru-RU" sz="1800" dirty="0"/>
              <a:t> 5 </a:t>
            </a:r>
            <a:r>
              <a:rPr lang="ru-RU" sz="1800" dirty="0" smtClean="0"/>
              <a:t>:</a:t>
            </a:r>
            <a:endParaRPr lang="uk-UA" sz="1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55776" y="1556792"/>
            <a:ext cx="3124200" cy="1323439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00CC"/>
                </a:solidFill>
              </a:rPr>
              <a:t>(define (cube x) (* x x x</a:t>
            </a:r>
            <a:r>
              <a:rPr lang="it-IT" sz="2000" dirty="0" smtClean="0">
                <a:solidFill>
                  <a:srgbClr val="0000CC"/>
                </a:solidFill>
              </a:rPr>
              <a:t>))</a:t>
            </a:r>
            <a:endParaRPr lang="uk-UA" sz="2000" dirty="0" smtClean="0">
              <a:solidFill>
                <a:srgbClr val="0000CC"/>
              </a:solidFill>
            </a:endParaRPr>
          </a:p>
          <a:p>
            <a:endParaRPr lang="uk-UA" sz="2000" dirty="0">
              <a:solidFill>
                <a:srgbClr val="0000CC"/>
              </a:solidFill>
            </a:endParaRPr>
          </a:p>
          <a:p>
            <a:r>
              <a:rPr lang="uk-UA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((</a:t>
            </a:r>
            <a:r>
              <a:rPr lang="en-US" sz="2000" dirty="0" err="1">
                <a:solidFill>
                  <a:srgbClr val="0000CC"/>
                </a:solidFill>
              </a:rPr>
              <a:t>deriv</a:t>
            </a:r>
            <a:r>
              <a:rPr lang="en-US" sz="2000" dirty="0">
                <a:solidFill>
                  <a:srgbClr val="0000CC"/>
                </a:solidFill>
              </a:rPr>
              <a:t> cube) 5)</a:t>
            </a:r>
          </a:p>
          <a:p>
            <a:r>
              <a:rPr lang="uk-UA" sz="2000" i="1" dirty="0">
                <a:solidFill>
                  <a:srgbClr val="FF0000"/>
                </a:solidFill>
              </a:rPr>
              <a:t>75.00014999664018</a:t>
            </a:r>
            <a:endParaRPr lang="uk-UA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34608"/>
      </p:ext>
    </p:extLst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179512" y="46059"/>
            <a:ext cx="82438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700" b="1" dirty="0">
                <a:solidFill>
                  <a:schemeClr val="bg1"/>
                </a:solidFill>
              </a:rPr>
              <a:t>Література з </a:t>
            </a:r>
            <a:r>
              <a:rPr lang="uk-UA" sz="2700" b="1" dirty="0" smtClean="0">
                <a:solidFill>
                  <a:schemeClr val="bg1"/>
                </a:solidFill>
              </a:rPr>
              <a:t>програмування на </a:t>
            </a:r>
            <a:r>
              <a:rPr lang="en-US" sz="2700" b="1" dirty="0" smtClean="0">
                <a:solidFill>
                  <a:schemeClr val="bg1"/>
                </a:solidFill>
              </a:rPr>
              <a:t>Scheme</a:t>
            </a:r>
            <a:endParaRPr lang="uk-UA" sz="2700" b="1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980728"/>
            <a:ext cx="9144000" cy="58169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1800" dirty="0" smtClean="0"/>
              <a:t>Навчальні матеріали </a:t>
            </a:r>
            <a:r>
              <a:rPr lang="uk-UA" sz="1800" dirty="0" err="1" smtClean="0"/>
              <a:t>Ковалюк</a:t>
            </a:r>
            <a:r>
              <a:rPr lang="uk-UA" sz="1800" dirty="0" smtClean="0"/>
              <a:t> Т.В.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://github.com/tkovalyuk</a:t>
            </a:r>
            <a:r>
              <a:rPr lang="en-US" sz="1800" dirty="0" smtClean="0">
                <a:hlinkClick r:id="rId2"/>
              </a:rPr>
              <a:t>/</a:t>
            </a:r>
            <a:endParaRPr lang="uk-UA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1800" dirty="0" smtClean="0"/>
              <a:t>Стандарт </a:t>
            </a:r>
            <a:r>
              <a:rPr lang="en-US" sz="1800" dirty="0" smtClean="0"/>
              <a:t>Scheme</a:t>
            </a:r>
            <a:r>
              <a:rPr lang="uk-UA" sz="1800" dirty="0" smtClean="0"/>
              <a:t>, версія 6.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GB" sz="1800" dirty="0" smtClean="0">
                <a:hlinkClick r:id="rId3"/>
              </a:rPr>
              <a:t>http</a:t>
            </a:r>
            <a:r>
              <a:rPr lang="en-GB" sz="1800" dirty="0">
                <a:hlinkClick r:id="rId3"/>
              </a:rPr>
              <a:t>://</a:t>
            </a:r>
            <a:r>
              <a:rPr lang="en-GB" sz="1800" dirty="0" smtClean="0">
                <a:hlinkClick r:id="rId3"/>
              </a:rPr>
              <a:t>www.r6rs.org/final/html/r6rs/r6rs-Z-H-2.html#node_toc_start</a:t>
            </a:r>
            <a:endParaRPr lang="uk-UA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1800" dirty="0"/>
              <a:t>Стандарт </a:t>
            </a:r>
            <a:r>
              <a:rPr lang="en-US" sz="1800" dirty="0"/>
              <a:t>Scheme</a:t>
            </a:r>
            <a:r>
              <a:rPr lang="uk-UA" sz="1800" dirty="0"/>
              <a:t>, версія </a:t>
            </a:r>
            <a:r>
              <a:rPr lang="en-US" sz="1800" dirty="0" smtClean="0"/>
              <a:t>7.</a:t>
            </a:r>
            <a:r>
              <a:rPr lang="uk-UA" sz="1800" dirty="0" smtClean="0"/>
              <a:t> </a:t>
            </a:r>
            <a:r>
              <a:rPr lang="en-US" sz="1800" dirty="0" smtClean="0"/>
              <a:t>Revised7 </a:t>
            </a:r>
            <a:r>
              <a:rPr lang="en-US" sz="1800" dirty="0"/>
              <a:t>Report on the Algorithmic Language </a:t>
            </a:r>
            <a:r>
              <a:rPr lang="en-US" sz="1800" dirty="0" smtClean="0"/>
              <a:t>Scheme</a:t>
            </a:r>
            <a:r>
              <a:rPr lang="uk-UA" sz="1800" dirty="0" smtClean="0"/>
              <a:t>. </a:t>
            </a:r>
            <a:r>
              <a:rPr lang="en-GB" sz="1800" dirty="0" smtClean="0">
                <a:hlinkClick r:id="rId4"/>
              </a:rPr>
              <a:t>http</a:t>
            </a:r>
            <a:r>
              <a:rPr lang="en-GB" sz="1800" dirty="0">
                <a:hlinkClick r:id="rId4"/>
              </a:rPr>
              <a:t>://</a:t>
            </a:r>
            <a:r>
              <a:rPr lang="en-GB" sz="1800" dirty="0" smtClean="0">
                <a:hlinkClick r:id="rId4"/>
              </a:rPr>
              <a:t>www.larcenists.org/Documentation/Documentation0.98/r7rs.pdf</a:t>
            </a:r>
            <a:endParaRPr lang="uk-UA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Абельсон</a:t>
            </a:r>
            <a:r>
              <a:rPr lang="ru-RU" sz="1800" dirty="0"/>
              <a:t> Гарольд, </a:t>
            </a:r>
            <a:r>
              <a:rPr lang="ru-RU" sz="1800" dirty="0" err="1"/>
              <a:t>Сассман</a:t>
            </a:r>
            <a:r>
              <a:rPr lang="ru-RU" sz="1800" dirty="0"/>
              <a:t> </a:t>
            </a:r>
            <a:r>
              <a:rPr lang="ru-RU" sz="1800" dirty="0" err="1"/>
              <a:t>Джеральд</a:t>
            </a:r>
            <a:r>
              <a:rPr lang="ru-RU" sz="1800" dirty="0"/>
              <a:t> </a:t>
            </a:r>
            <a:r>
              <a:rPr lang="ru-RU" sz="1800" dirty="0" err="1"/>
              <a:t>Джей</a:t>
            </a:r>
            <a:r>
              <a:rPr lang="ru-RU" sz="1800" dirty="0"/>
              <a:t>, </a:t>
            </a:r>
            <a:r>
              <a:rPr lang="ru-RU" sz="1800" dirty="0" err="1"/>
              <a:t>Сассман</a:t>
            </a:r>
            <a:r>
              <a:rPr lang="ru-RU" sz="1800" dirty="0"/>
              <a:t> </a:t>
            </a:r>
            <a:r>
              <a:rPr lang="ru-RU" sz="1800" dirty="0" err="1"/>
              <a:t>Джули</a:t>
            </a:r>
            <a:r>
              <a:rPr lang="ru-RU" sz="1800" dirty="0"/>
              <a:t>. Структура и интерпретация компьютерных </a:t>
            </a:r>
            <a:r>
              <a:rPr lang="ru-RU" sz="1800" dirty="0" smtClean="0"/>
              <a:t>программ. </a:t>
            </a:r>
            <a:r>
              <a:rPr lang="en-GB" sz="1800" dirty="0">
                <a:hlinkClick r:id="rId5"/>
              </a:rPr>
              <a:t>https://www.twirpx.com/file/81061</a:t>
            </a:r>
            <a:r>
              <a:rPr lang="en-GB" sz="1800" dirty="0" smtClean="0">
                <a:hlinkClick r:id="rId5"/>
              </a:rPr>
              <a:t>/</a:t>
            </a:r>
            <a:r>
              <a:rPr lang="uk-UA" sz="1800" dirty="0" smtClean="0"/>
              <a:t/>
            </a:r>
            <a:br>
              <a:rPr lang="uk-UA" sz="1800" dirty="0" smtClean="0"/>
            </a:br>
            <a:r>
              <a:rPr lang="en-GB" sz="1200" dirty="0"/>
              <a:t>https://library.kre.dp.ua/Books/2-4%20kurs/%D0%90%D0%BB%D0%B3%D0%BE%D1%80%D0%B8%D1%82%D0%BC%D0%B8%20%D1%96%20%D0%BC%D0%B5%D1%82%D0%BE%D0%B4%D0%B8%20%D0%BE%D0%B1%D1%87%D0%B8%D1%81%D0%BB%D0%B5%D0%BD%D1%8C/%D0%94%D0%BE%D0%B4%D0%B0%D1%82%D0%BA%D0%BE%D0%B2%D1%96%20%D0%BC%D0%B0%D1%82%D0%B5%D1%80%D1%96%D0%B0%D0%BB%D0%B8/%D0%90%D0%B1%D0%B5%D0%BB%D1%8C%D1%81%D0%BE%D0%BD%2C%20%D0%A1%D0%B0%D1%81%D1%81%D0%BC%D0%B0%D0%BD%20-%</a:t>
            </a:r>
            <a:r>
              <a:rPr lang="en-GB" sz="1200" dirty="0" smtClean="0"/>
              <a:t>20%D0%A1%D1%82%D1%80%D1%83%D0%BA%D1%82%D1%83%D1%80%D0%B0%20%D0%B8%20%D0%B8%D0%BD%D1%82%D0%B5%D1%80%D0%BF%D1%80%D0%B5%D1%82%D0%B0%D1%86%D0%B8%D1%8F%20%D0%BA%D0%BE%D0%BC%D0%BF%D1%8C%D1%8E%D1%82%D0%B5%D1%80%D0%BD%D1%8B%D1%85%20%D0%BF%D1%80%D0%BE%D0%B3%D1%80%D0%B0%D0%BC%D0%BC.pdf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R. Kent </a:t>
            </a:r>
            <a:r>
              <a:rPr lang="en-US" sz="1800" dirty="0" err="1"/>
              <a:t>Dybvig</a:t>
            </a:r>
            <a:r>
              <a:rPr lang="en-US" sz="1800" dirty="0"/>
              <a:t>. The Scheme Programming Language. </a:t>
            </a:r>
            <a:r>
              <a:rPr lang="en-US" sz="1800" dirty="0">
                <a:hlinkClick r:id="rId6"/>
              </a:rPr>
              <a:t>https://www.scheme.com/tspl4</a:t>
            </a:r>
            <a:r>
              <a:rPr lang="en-US" sz="1800" dirty="0" smtClean="0">
                <a:hlinkClick r:id="rId6"/>
              </a:rPr>
              <a:t>/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Кристиан</a:t>
            </a:r>
            <a:r>
              <a:rPr lang="ru-RU" sz="1800" dirty="0"/>
              <a:t> </a:t>
            </a:r>
            <a:r>
              <a:rPr lang="ru-RU" sz="1800" dirty="0" err="1"/>
              <a:t>Кеннек</a:t>
            </a:r>
            <a:r>
              <a:rPr lang="ru-RU" sz="1800" dirty="0"/>
              <a:t>. Интерпретация Лиспа и </a:t>
            </a:r>
            <a:r>
              <a:rPr lang="ru-RU" sz="1800" dirty="0" err="1" smtClean="0"/>
              <a:t>Scheme</a:t>
            </a:r>
            <a:r>
              <a:rPr lang="en-US" sz="1800" dirty="0" smtClean="0"/>
              <a:t>. </a:t>
            </a:r>
            <a:r>
              <a:rPr lang="en-US" sz="1800" dirty="0" smtClean="0">
                <a:hlinkClick r:id="rId7"/>
              </a:rPr>
              <a:t>http</a:t>
            </a:r>
            <a:r>
              <a:rPr lang="en-US" sz="1800" dirty="0">
                <a:hlinkClick r:id="rId7"/>
              </a:rPr>
              <a:t>://</a:t>
            </a:r>
            <a:r>
              <a:rPr lang="en-US" sz="1800" dirty="0" smtClean="0">
                <a:hlinkClick r:id="rId7"/>
              </a:rPr>
              <a:t>blog.ilammy.net/lisp/index.html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800" dirty="0" err="1"/>
              <a:t>Майлингова</a:t>
            </a:r>
            <a:r>
              <a:rPr lang="ru-RU" sz="1800" dirty="0"/>
              <a:t> О. Л., </a:t>
            </a:r>
            <a:r>
              <a:rPr lang="ru-RU" sz="1800" dirty="0" err="1"/>
              <a:t>Манжелей</a:t>
            </a:r>
            <a:r>
              <a:rPr lang="ru-RU" sz="1800" dirty="0"/>
              <a:t> С. Г., </a:t>
            </a:r>
            <a:r>
              <a:rPr lang="ru-RU" sz="1800" dirty="0" err="1"/>
              <a:t>Соловская</a:t>
            </a:r>
            <a:r>
              <a:rPr lang="ru-RU" sz="1800" dirty="0"/>
              <a:t> Л. Б. </a:t>
            </a:r>
            <a:r>
              <a:rPr lang="ru-RU" sz="1800" dirty="0" err="1"/>
              <a:t>Прототипирование</a:t>
            </a:r>
            <a:r>
              <a:rPr lang="ru-RU" sz="1800" dirty="0"/>
              <a:t> программ на языке </a:t>
            </a:r>
            <a:r>
              <a:rPr lang="ru-RU" sz="1800" dirty="0" err="1" smtClean="0"/>
              <a:t>Scheme</a:t>
            </a:r>
            <a:r>
              <a:rPr lang="en-US" sz="1800" dirty="0"/>
              <a:t>. </a:t>
            </a:r>
            <a:r>
              <a:rPr lang="en-US" sz="1800" dirty="0">
                <a:hlinkClick r:id="rId8"/>
              </a:rPr>
              <a:t>https://</a:t>
            </a:r>
            <a:r>
              <a:rPr lang="en-US" sz="1800" dirty="0" smtClean="0">
                <a:hlinkClick r:id="rId8"/>
              </a:rPr>
              <a:t>docplayer.ru/71381060-Prototipirovanie-programm-na-yazyke-scheme-metodicheskoe-posobie-po-praktikumu.html</a:t>
            </a:r>
            <a:r>
              <a:rPr lang="en-US" sz="1800" dirty="0" smtClean="0"/>
              <a:t> </a:t>
            </a:r>
            <a:endParaRPr lang="ru-RU" sz="1800" dirty="0">
              <a:latin typeface="Tahoma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45</a:t>
            </a:fld>
            <a:endParaRPr lang="ru-RU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1001" y="381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/>
              <a:t>Джерела</a:t>
            </a:r>
            <a:endParaRPr lang="uk-UA" sz="3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062335"/>
            <a:ext cx="884599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1. </a:t>
            </a:r>
            <a:r>
              <a:rPr lang="en-US" sz="2000" dirty="0" smtClean="0"/>
              <a:t>Harold Abelson</a:t>
            </a:r>
            <a:r>
              <a:rPr lang="uk-UA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/>
              <a:t>Gerald Jay </a:t>
            </a:r>
            <a:r>
              <a:rPr lang="en-US" sz="2000" dirty="0" err="1" smtClean="0"/>
              <a:t>Sussman</a:t>
            </a:r>
            <a:r>
              <a:rPr lang="uk-UA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/>
              <a:t>Julie </a:t>
            </a:r>
            <a:r>
              <a:rPr lang="en-US" sz="2000" dirty="0" err="1" smtClean="0"/>
              <a:t>Sussman</a:t>
            </a:r>
            <a:r>
              <a:rPr lang="uk-UA" sz="2000" dirty="0" smtClean="0"/>
              <a:t>. </a:t>
            </a:r>
            <a:r>
              <a:rPr lang="en-US" sz="2000" dirty="0"/>
              <a:t>Structure and Interpretation</a:t>
            </a:r>
          </a:p>
          <a:p>
            <a:r>
              <a:rPr lang="en-US" sz="2000" dirty="0"/>
              <a:t>of Computer </a:t>
            </a:r>
            <a:r>
              <a:rPr lang="en-US" sz="2000" dirty="0" smtClean="0"/>
              <a:t>Programs</a:t>
            </a:r>
            <a:r>
              <a:rPr lang="uk-UA" sz="2000" dirty="0" smtClean="0"/>
              <a:t>. </a:t>
            </a:r>
            <a:r>
              <a:rPr lang="en-US" sz="2000" dirty="0"/>
              <a:t>The MIT </a:t>
            </a:r>
            <a:r>
              <a:rPr lang="en-US" sz="2000" dirty="0" smtClean="0"/>
              <a:t>Press</a:t>
            </a:r>
            <a:r>
              <a:rPr lang="uk-UA" sz="2000" dirty="0" smtClean="0"/>
              <a:t>. 2005 (</a:t>
            </a:r>
            <a:r>
              <a:rPr lang="uk-UA" sz="2000" dirty="0" err="1"/>
              <a:t>Харольд</a:t>
            </a:r>
            <a:r>
              <a:rPr lang="uk-UA" sz="2000" dirty="0"/>
              <a:t> </a:t>
            </a:r>
            <a:r>
              <a:rPr lang="uk-UA" sz="2000" dirty="0" err="1" smtClean="0"/>
              <a:t>Абельсон</a:t>
            </a:r>
            <a:r>
              <a:rPr lang="uk-UA" sz="2000" dirty="0" smtClean="0"/>
              <a:t>, Джеральд </a:t>
            </a:r>
            <a:r>
              <a:rPr lang="uk-UA" sz="2000" dirty="0" err="1" smtClean="0"/>
              <a:t>Джей</a:t>
            </a:r>
            <a:r>
              <a:rPr lang="uk-UA" sz="2000" dirty="0" smtClean="0"/>
              <a:t> </a:t>
            </a:r>
            <a:r>
              <a:rPr lang="uk-UA" sz="2000" dirty="0" err="1" smtClean="0"/>
              <a:t>Сассман</a:t>
            </a:r>
            <a:r>
              <a:rPr lang="uk-UA" sz="2000" dirty="0" smtClean="0"/>
              <a:t>, </a:t>
            </a:r>
            <a:r>
              <a:rPr lang="uk-UA" sz="2000" dirty="0" err="1" smtClean="0"/>
              <a:t>Джули</a:t>
            </a:r>
            <a:r>
              <a:rPr lang="uk-UA" sz="2000" dirty="0" smtClean="0"/>
              <a:t> </a:t>
            </a:r>
            <a:r>
              <a:rPr lang="uk-UA" sz="2000" dirty="0" err="1" smtClean="0"/>
              <a:t>Сассман</a:t>
            </a:r>
            <a:r>
              <a:rPr lang="uk-UA" sz="2000" dirty="0" smtClean="0"/>
              <a:t>. </a:t>
            </a:r>
            <a:r>
              <a:rPr lang="uk-UA" sz="2000" dirty="0"/>
              <a:t>Структура и </a:t>
            </a:r>
            <a:r>
              <a:rPr lang="uk-UA" sz="2000" dirty="0" err="1" smtClean="0"/>
              <a:t>интерпретация</a:t>
            </a:r>
            <a:r>
              <a:rPr lang="uk-UA" sz="2000" dirty="0" smtClean="0"/>
              <a:t> </a:t>
            </a:r>
            <a:r>
              <a:rPr lang="uk-UA" sz="2000" dirty="0" err="1" smtClean="0"/>
              <a:t>компьютерных</a:t>
            </a:r>
            <a:r>
              <a:rPr lang="uk-UA" sz="2000" dirty="0" smtClean="0"/>
              <a:t> </a:t>
            </a:r>
            <a:r>
              <a:rPr lang="uk-UA" sz="2000" dirty="0" err="1" smtClean="0"/>
              <a:t>программ</a:t>
            </a:r>
            <a:r>
              <a:rPr lang="uk-UA" sz="2000" dirty="0" smtClean="0"/>
              <a:t>.</a:t>
            </a:r>
            <a:endParaRPr lang="uk-UA" sz="2000" dirty="0"/>
          </a:p>
          <a:p>
            <a:r>
              <a:rPr lang="uk-UA" sz="2000" dirty="0" smtClean="0"/>
              <a:t>«</a:t>
            </a:r>
            <a:r>
              <a:rPr lang="uk-UA" sz="2000" dirty="0" err="1" smtClean="0"/>
              <a:t>Добросвет</a:t>
            </a:r>
            <a:r>
              <a:rPr lang="uk-UA" sz="2000" dirty="0" smtClean="0"/>
              <a:t>», </a:t>
            </a:r>
            <a:r>
              <a:rPr lang="uk-UA" sz="2000" dirty="0"/>
              <a:t>2006</a:t>
            </a:r>
            <a:r>
              <a:rPr lang="uk-UA" sz="2000" dirty="0" smtClean="0"/>
              <a:t>) </a:t>
            </a:r>
          </a:p>
          <a:p>
            <a:r>
              <a:rPr lang="uk-UA" sz="2000" dirty="0" smtClean="0"/>
              <a:t>2. </a:t>
            </a:r>
            <a:r>
              <a:rPr lang="uk-UA" sz="2000" dirty="0" err="1" smtClean="0"/>
              <a:t>Филд</a:t>
            </a:r>
            <a:r>
              <a:rPr lang="uk-UA" sz="2000" dirty="0" smtClean="0"/>
              <a:t>. А., </a:t>
            </a:r>
            <a:r>
              <a:rPr lang="uk-UA" sz="2000" dirty="0" err="1" smtClean="0"/>
              <a:t>Харрисон</a:t>
            </a:r>
            <a:r>
              <a:rPr lang="uk-UA" sz="2000" dirty="0" smtClean="0"/>
              <a:t>  П. </a:t>
            </a:r>
            <a:r>
              <a:rPr lang="uk-UA" sz="2000" dirty="0" err="1" smtClean="0"/>
              <a:t>Функциональное</a:t>
            </a:r>
            <a:r>
              <a:rPr lang="uk-UA" sz="2000" dirty="0" smtClean="0"/>
              <a:t> </a:t>
            </a:r>
            <a:r>
              <a:rPr lang="uk-UA" sz="2000" dirty="0" err="1" smtClean="0"/>
              <a:t>программирование</a:t>
            </a:r>
            <a:r>
              <a:rPr lang="uk-UA" sz="2000" dirty="0" smtClean="0"/>
              <a:t>. –М.: «Мир», 1993</a:t>
            </a:r>
          </a:p>
          <a:p>
            <a:r>
              <a:rPr lang="uk-UA" sz="2000" dirty="0" smtClean="0"/>
              <a:t>3.</a:t>
            </a:r>
            <a:r>
              <a:rPr lang="ru-RU" sz="2000" dirty="0"/>
              <a:t> </a:t>
            </a:r>
            <a:r>
              <a:rPr lang="ru-RU" sz="2000" dirty="0" smtClean="0"/>
              <a:t>Городня Л. Введение </a:t>
            </a:r>
            <a:r>
              <a:rPr lang="ru-RU" sz="2000" dirty="0"/>
              <a:t>программирование на языке </a:t>
            </a:r>
            <a:r>
              <a:rPr lang="ru-RU" sz="2000" dirty="0" smtClean="0"/>
              <a:t>Лисп. </a:t>
            </a:r>
            <a:r>
              <a:rPr lang="en-US" sz="2000" dirty="0" smtClean="0"/>
              <a:t>http</a:t>
            </a:r>
            <a:r>
              <a:rPr lang="en-US" sz="2000" dirty="0"/>
              <a:t>://ict.edu.ru/ft/005133/prog_lisp.pdf</a:t>
            </a:r>
            <a:r>
              <a:rPr lang="uk-UA" sz="2000" dirty="0" smtClean="0"/>
              <a:t>     </a:t>
            </a:r>
          </a:p>
          <a:p>
            <a:r>
              <a:rPr lang="uk-UA" sz="2000" dirty="0" smtClean="0"/>
              <a:t>4. </a:t>
            </a:r>
            <a:r>
              <a:rPr lang="uk-UA" sz="2000" dirty="0" err="1" smtClean="0"/>
              <a:t>Хювенен</a:t>
            </a:r>
            <a:r>
              <a:rPr lang="uk-UA" sz="2000" dirty="0" smtClean="0"/>
              <a:t> Є.  </a:t>
            </a:r>
            <a:r>
              <a:rPr lang="uk-UA" sz="2000" dirty="0" err="1" smtClean="0"/>
              <a:t>Сеппянен</a:t>
            </a:r>
            <a:r>
              <a:rPr lang="uk-UA" sz="2000" dirty="0" smtClean="0"/>
              <a:t> И. Мир </a:t>
            </a:r>
            <a:r>
              <a:rPr lang="uk-UA" sz="2000" dirty="0" err="1" smtClean="0"/>
              <a:t>Лиспа</a:t>
            </a:r>
            <a:r>
              <a:rPr lang="uk-UA" sz="2000" dirty="0" smtClean="0"/>
              <a:t>. Т.1. </a:t>
            </a:r>
            <a:r>
              <a:rPr lang="uk-UA" sz="2000" dirty="0" err="1" smtClean="0"/>
              <a:t>Введение</a:t>
            </a:r>
            <a:r>
              <a:rPr lang="uk-UA" sz="2000" dirty="0" smtClean="0"/>
              <a:t> в </a:t>
            </a:r>
            <a:r>
              <a:rPr lang="uk-UA" sz="2000" dirty="0" err="1"/>
              <a:t>Л</a:t>
            </a:r>
            <a:r>
              <a:rPr lang="uk-UA" sz="2000" dirty="0" err="1" smtClean="0"/>
              <a:t>исп</a:t>
            </a:r>
            <a:r>
              <a:rPr lang="uk-UA" sz="2000" dirty="0" smtClean="0"/>
              <a:t> и </a:t>
            </a:r>
            <a:r>
              <a:rPr lang="uk-UA" sz="2000" dirty="0" err="1" smtClean="0"/>
              <a:t>функциональное</a:t>
            </a:r>
            <a:r>
              <a:rPr lang="uk-UA" sz="2000" dirty="0" smtClean="0"/>
              <a:t> </a:t>
            </a:r>
            <a:r>
              <a:rPr lang="uk-UA" sz="2000" dirty="0" err="1" smtClean="0"/>
              <a:t>программирование</a:t>
            </a:r>
            <a:r>
              <a:rPr lang="uk-UA" sz="2000" dirty="0" smtClean="0"/>
              <a:t>. 1990 </a:t>
            </a:r>
            <a:r>
              <a:rPr lang="en-US" sz="2000" dirty="0" smtClean="0">
                <a:hlinkClick r:id="rId2"/>
              </a:rPr>
              <a:t>bydlokoder.ru/</a:t>
            </a:r>
            <a:r>
              <a:rPr lang="en-US" sz="2000" dirty="0" err="1" smtClean="0">
                <a:hlinkClick r:id="rId2"/>
              </a:rPr>
              <a:t>index.php?p</a:t>
            </a:r>
            <a:r>
              <a:rPr lang="en-US" sz="2000" dirty="0" smtClean="0">
                <a:hlinkClick r:id="rId2"/>
              </a:rPr>
              <a:t>=</a:t>
            </a:r>
            <a:r>
              <a:rPr lang="en-US" sz="2000" dirty="0" err="1" smtClean="0">
                <a:hlinkClick r:id="rId2"/>
              </a:rPr>
              <a:t>books_LISP</a:t>
            </a:r>
            <a:endParaRPr lang="uk-UA" sz="2000" dirty="0" smtClean="0">
              <a:hlinkClick r:id="rId2"/>
            </a:endParaRPr>
          </a:p>
          <a:p>
            <a:pPr fontAlgn="base"/>
            <a:r>
              <a:rPr lang="uk-UA" sz="2000" dirty="0" smtClean="0"/>
              <a:t>5. </a:t>
            </a:r>
            <a:r>
              <a:rPr lang="ru-RU" sz="2000" i="1" dirty="0" err="1"/>
              <a:t>Кристиан</a:t>
            </a:r>
            <a:r>
              <a:rPr lang="ru-RU" sz="2000" i="1" dirty="0"/>
              <a:t> </a:t>
            </a:r>
            <a:r>
              <a:rPr lang="ru-RU" sz="2000" i="1" dirty="0" err="1" smtClean="0"/>
              <a:t>Кеннек</a:t>
            </a:r>
            <a:r>
              <a:rPr lang="ru-RU" sz="2000" b="1" i="1" dirty="0" smtClean="0"/>
              <a:t>. </a:t>
            </a:r>
            <a:r>
              <a:rPr lang="ru-RU" sz="2000" dirty="0" smtClean="0"/>
              <a:t>Интерпретация Лиспа </a:t>
            </a:r>
            <a:r>
              <a:rPr lang="ru-RU" sz="2000" dirty="0"/>
              <a:t>и </a:t>
            </a:r>
            <a:r>
              <a:rPr lang="ru-RU" sz="2000" dirty="0" err="1" smtClean="0"/>
              <a:t>Scheme</a:t>
            </a:r>
            <a:r>
              <a:rPr lang="ru-RU" sz="2000" dirty="0" smtClean="0"/>
              <a:t>. </a:t>
            </a:r>
            <a:r>
              <a:rPr lang="ru-RU" sz="2000" dirty="0" err="1" smtClean="0"/>
              <a:t>Електронний</a:t>
            </a:r>
            <a:r>
              <a:rPr lang="ru-RU" sz="2000" dirty="0" smtClean="0"/>
              <a:t> ресурс. Режим доступу: </a:t>
            </a:r>
            <a:r>
              <a:rPr lang="en-US" sz="2000" dirty="0">
                <a:hlinkClick r:id="rId3"/>
              </a:rPr>
              <a:t>http://blog.ilammy.net/lisp</a:t>
            </a:r>
            <a:r>
              <a:rPr lang="en-US" sz="2000" dirty="0" smtClean="0">
                <a:hlinkClick r:id="rId3"/>
              </a:rPr>
              <a:t>/</a:t>
            </a:r>
            <a:r>
              <a:rPr lang="uk-UA" sz="2000" dirty="0" smtClean="0"/>
              <a:t> </a:t>
            </a:r>
            <a:endParaRPr lang="ru-RU" sz="2000" dirty="0"/>
          </a:p>
          <a:p>
            <a:endParaRPr lang="en-US" sz="2000" dirty="0">
              <a:hlinkClick r:id="rId2"/>
            </a:endParaRPr>
          </a:p>
          <a:p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206119953"/>
      </p:ext>
    </p:extLst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47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25" y="1404252"/>
            <a:ext cx="9036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600" dirty="0" smtClean="0"/>
              <a:t>Антон </a:t>
            </a:r>
            <a:r>
              <a:rPr lang="ru-RU" sz="1600" dirty="0" err="1" smtClean="0"/>
              <a:t>Холомьёв</a:t>
            </a:r>
            <a:r>
              <a:rPr lang="ru-RU" sz="1600" dirty="0" smtClean="0"/>
              <a:t>. Учебник </a:t>
            </a:r>
            <a:r>
              <a:rPr lang="ru-RU" sz="1600" dirty="0"/>
              <a:t>по </a:t>
            </a:r>
            <a:r>
              <a:rPr lang="en-GB" sz="1600" dirty="0" smtClean="0"/>
              <a:t>Haskell</a:t>
            </a:r>
            <a:r>
              <a:rPr lang="uk-UA" sz="1600" dirty="0" smtClean="0"/>
              <a:t>. </a:t>
            </a:r>
            <a:br>
              <a:rPr lang="uk-UA" sz="1600" dirty="0" smtClean="0"/>
            </a:br>
            <a:r>
              <a:rPr lang="en-GB" sz="1600" dirty="0" smtClean="0">
                <a:hlinkClick r:id="rId2"/>
              </a:rPr>
              <a:t>https</a:t>
            </a:r>
            <a:r>
              <a:rPr lang="en-GB" sz="1600" dirty="0">
                <a:hlinkClick r:id="rId2"/>
              </a:rPr>
              <a:t>://</a:t>
            </a:r>
            <a:r>
              <a:rPr lang="en-GB" sz="1600" dirty="0" smtClean="0">
                <a:hlinkClick r:id="rId2"/>
              </a:rPr>
              <a:t>docplayer.ru/25937980-Uchebnik-po-haskell-anton-holomyov.html</a:t>
            </a:r>
            <a:endParaRPr lang="en-GB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600" dirty="0" err="1"/>
              <a:t>John</a:t>
            </a:r>
            <a:r>
              <a:rPr lang="ru-RU" sz="1600" dirty="0"/>
              <a:t> </a:t>
            </a:r>
            <a:r>
              <a:rPr lang="ru-RU" sz="1600" dirty="0" err="1" smtClean="0"/>
              <a:t>Harrison</a:t>
            </a:r>
            <a:r>
              <a:rPr lang="en-US" sz="1600" dirty="0" smtClean="0"/>
              <a:t>. </a:t>
            </a:r>
            <a:r>
              <a:rPr lang="ru-RU" sz="1600" dirty="0" smtClean="0"/>
              <a:t>Введение </a:t>
            </a:r>
            <a:r>
              <a:rPr lang="ru-RU" sz="1600" dirty="0"/>
              <a:t>в функциональное </a:t>
            </a:r>
            <a:r>
              <a:rPr lang="ru-RU" sz="1600" dirty="0" smtClean="0"/>
              <a:t>программирование</a:t>
            </a:r>
            <a:r>
              <a:rPr lang="en-US" sz="1600" dirty="0"/>
              <a:t>.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nsu.ru/xmlui/bitstream/handle/nsu/8874/Harrison.pdf;jsessionid=7BDBFCF0EA05BFD026052B868E6DAEDF?sequence=1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1600" dirty="0"/>
              <a:t>Лидия </a:t>
            </a:r>
            <a:r>
              <a:rPr lang="ru-RU" sz="1600" dirty="0" err="1" smtClean="0"/>
              <a:t>Городняя</a:t>
            </a:r>
            <a:r>
              <a:rPr lang="en-US" sz="1600" dirty="0" smtClean="0"/>
              <a:t>. </a:t>
            </a:r>
            <a:r>
              <a:rPr lang="ru-RU" sz="1600" dirty="0" smtClean="0"/>
              <a:t>Введение </a:t>
            </a:r>
            <a:r>
              <a:rPr lang="ru-RU" sz="1600" dirty="0"/>
              <a:t>в программирование на языке </a:t>
            </a:r>
            <a:r>
              <a:rPr lang="ru-RU" sz="1600" dirty="0" smtClean="0"/>
              <a:t>Лисп</a:t>
            </a:r>
            <a:r>
              <a:rPr lang="en-US" sz="1600" dirty="0"/>
              <a:t>. </a:t>
            </a: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window.edu.ru/resource/684/41684/files/prog_lisp.pdf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uk-UA" sz="1600" dirty="0" err="1" smtClean="0"/>
              <a:t>Практический</a:t>
            </a:r>
            <a:r>
              <a:rPr lang="uk-UA" sz="1600" dirty="0" smtClean="0"/>
              <a:t> </a:t>
            </a:r>
            <a:r>
              <a:rPr lang="en-US" sz="1600" dirty="0" smtClean="0"/>
              <a:t>Common Lisp.</a:t>
            </a:r>
            <a:r>
              <a:rPr lang="uk-UA" sz="1600" dirty="0" smtClean="0"/>
              <a:t> </a:t>
            </a:r>
            <a:r>
              <a:rPr lang="en-GB" sz="1600" dirty="0">
                <a:hlinkClick r:id="rId5"/>
              </a:rPr>
              <a:t>http://</a:t>
            </a:r>
            <a:r>
              <a:rPr lang="en-GB" sz="1600" dirty="0" smtClean="0">
                <a:hlinkClick r:id="rId5"/>
              </a:rPr>
              <a:t>lisper.ru/pcl/pcl.pdf</a:t>
            </a:r>
            <a:r>
              <a:rPr lang="uk-UA" sz="1600" dirty="0" smtClean="0"/>
              <a:t> </a:t>
            </a:r>
            <a:endParaRPr lang="ru-RU" sz="1600" dirty="0"/>
          </a:p>
          <a:p>
            <a:pPr marL="457200" indent="-457200">
              <a:buFont typeface="+mj-lt"/>
              <a:buAutoNum type="arabicPeriod"/>
            </a:pPr>
            <a:endParaRPr lang="en-GB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42138" y="980728"/>
            <a:ext cx="7128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uk-UA" sz="2000" dirty="0"/>
              <a:t>Інші мови функціонального програмування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512" y="46059"/>
            <a:ext cx="89097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700" b="1" dirty="0">
                <a:solidFill>
                  <a:schemeClr val="bg1"/>
                </a:solidFill>
              </a:rPr>
              <a:t>Література з </a:t>
            </a:r>
            <a:r>
              <a:rPr lang="uk-UA" sz="2700" b="1" dirty="0" smtClean="0">
                <a:solidFill>
                  <a:schemeClr val="bg1"/>
                </a:solidFill>
              </a:rPr>
              <a:t>програмування на </a:t>
            </a:r>
            <a:r>
              <a:rPr lang="en-US" sz="2700" b="1" dirty="0" smtClean="0">
                <a:solidFill>
                  <a:schemeClr val="bg1"/>
                </a:solidFill>
              </a:rPr>
              <a:t>Haskell, Lisp, Common Lisp</a:t>
            </a:r>
            <a:r>
              <a:rPr lang="en-US" sz="2700" b="1" smtClean="0">
                <a:solidFill>
                  <a:schemeClr val="bg1"/>
                </a:solidFill>
              </a:rPr>
              <a:t>,  ML</a:t>
            </a:r>
            <a:endParaRPr lang="uk-UA" sz="2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12031"/>
      </p:ext>
    </p:extLst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BDC68D-FF80-4D4E-BAF3-F6A29ED33A36}" type="slidenum">
              <a:rPr lang="ru-RU" smtClean="0">
                <a:solidFill>
                  <a:prstClr val="black"/>
                </a:solidFill>
              </a:rPr>
              <a:pPr/>
              <a:t>48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96116" y="2564904"/>
            <a:ext cx="7848872" cy="296386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i="0" dirty="0" err="1" smtClean="0"/>
              <a:t>Дякую</a:t>
            </a:r>
            <a:r>
              <a:rPr lang="ru-RU" i="0" dirty="0" smtClean="0"/>
              <a:t> за </a:t>
            </a:r>
            <a:r>
              <a:rPr lang="ru-RU" i="0" dirty="0" err="1" smtClean="0"/>
              <a:t>увагу</a:t>
            </a: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/>
            </a:r>
            <a:br>
              <a:rPr lang="ru-RU" i="0" dirty="0" smtClean="0"/>
            </a:br>
            <a:r>
              <a:rPr lang="ru-RU" i="0" dirty="0" smtClean="0"/>
              <a:t>Доц. </a:t>
            </a:r>
            <a:r>
              <a:rPr lang="ru-RU" i="0" dirty="0" err="1" smtClean="0"/>
              <a:t>кафедри</a:t>
            </a:r>
            <a:r>
              <a:rPr lang="ru-RU" i="0" dirty="0" smtClean="0"/>
              <a:t> ПСТ, </a:t>
            </a:r>
            <a:br>
              <a:rPr lang="ru-RU" i="0" dirty="0" smtClean="0"/>
            </a:br>
            <a:r>
              <a:rPr lang="ru-RU" i="0" dirty="0" smtClean="0"/>
              <a:t> к.т.н. </a:t>
            </a:r>
            <a:r>
              <a:rPr lang="ru-RU" i="0" dirty="0" err="1" smtClean="0"/>
              <a:t>Ковалюк</a:t>
            </a:r>
            <a:r>
              <a:rPr lang="ru-RU" i="0" dirty="0" smtClean="0"/>
              <a:t> Т.В. </a:t>
            </a:r>
            <a:br>
              <a:rPr lang="ru-RU" i="0" dirty="0" smtClean="0"/>
            </a:br>
            <a:r>
              <a:rPr lang="en-US" sz="2700" i="0" dirty="0" smtClean="0">
                <a:hlinkClick r:id="rId2"/>
              </a:rPr>
              <a:t>tkovalyuk@</a:t>
            </a:r>
            <a:r>
              <a:rPr lang="en-US" sz="2700" dirty="0" smtClean="0">
                <a:hlinkClick r:id="rId2"/>
              </a:rPr>
              <a:t>ukr.net</a:t>
            </a:r>
            <a:r>
              <a:rPr lang="uk-UA" sz="2700" dirty="0" smtClean="0"/>
              <a:t/>
            </a:r>
            <a:br>
              <a:rPr lang="uk-UA" sz="2700" dirty="0" smtClean="0"/>
            </a:br>
            <a:r>
              <a:rPr lang="en-GB" sz="2700" dirty="0" smtClean="0">
                <a:solidFill>
                  <a:srgbClr val="0000CC"/>
                </a:solidFill>
                <a:hlinkClick r:id="rId3"/>
              </a:rPr>
              <a:t>https</a:t>
            </a:r>
            <a:r>
              <a:rPr lang="en-GB" sz="2700" dirty="0">
                <a:solidFill>
                  <a:srgbClr val="0000CC"/>
                </a:solidFill>
                <a:hlinkClick r:id="rId3"/>
              </a:rPr>
              <a:t>://</a:t>
            </a:r>
            <a:r>
              <a:rPr lang="en-GB" sz="2700" dirty="0" smtClean="0">
                <a:solidFill>
                  <a:srgbClr val="0000CC"/>
                </a:solidFill>
                <a:hlinkClick r:id="rId3"/>
              </a:rPr>
              <a:t>github.com/tkovalyuk/funcprogram</a:t>
            </a:r>
            <a:r>
              <a:rPr lang="uk-UA" sz="2700" dirty="0" smtClean="0">
                <a:solidFill>
                  <a:srgbClr val="0000CC"/>
                </a:solidFill>
              </a:rPr>
              <a:t> </a:t>
            </a:r>
            <a:r>
              <a:rPr lang="uk-UA" dirty="0" smtClean="0"/>
              <a:t/>
            </a:r>
            <a:br>
              <a:rPr lang="uk-UA" dirty="0" smtClean="0"/>
            </a:br>
            <a:endParaRPr lang="ru-RU" i="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57" y="1336451"/>
            <a:ext cx="1952625" cy="20574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7865" y="0"/>
            <a:ext cx="6493765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>
            <a:spAutoFit/>
          </a:bodyPr>
          <a:lstStyle/>
          <a:p>
            <a:pPr indent="450215" algn="just">
              <a:spcBef>
                <a:spcPts val="600"/>
              </a:spcBef>
              <a:spcAft>
                <a:spcPts val="600"/>
              </a:spcAft>
            </a:pPr>
            <a:r>
              <a:rPr lang="uk-UA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Бібліотечні форми в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Scheme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5048" y="3039322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 </a:t>
            </a:r>
            <a:endParaRPr lang="en-GB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00800"/>
              </p:ext>
            </p:extLst>
          </p:nvPr>
        </p:nvGraphicFramePr>
        <p:xfrm>
          <a:off x="179512" y="1412776"/>
          <a:ext cx="8640962" cy="273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9"/>
                <a:gridCol w="63367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rgbClr val="0000CC"/>
                          </a:solidFill>
                        </a:rPr>
                        <a:t>do</a:t>
                      </a:r>
                      <a:endParaRPr lang="uk-UA" sz="18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Конструкції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прив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</a:rPr>
                        <a:t>’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effectLst/>
                        </a:rPr>
                        <a:t>язки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CC"/>
                          </a:solidFill>
                        </a:rPr>
                        <a:t>let, let*, </a:t>
                      </a:r>
                      <a:r>
                        <a:rPr lang="en-US" sz="1800" dirty="0" err="1" smtClean="0">
                          <a:solidFill>
                            <a:srgbClr val="0000CC"/>
                          </a:solidFill>
                        </a:rPr>
                        <a:t>letrec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 smtClean="0">
                          <a:effectLst/>
                        </a:rPr>
                        <a:t>Конструкції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прив</a:t>
                      </a:r>
                      <a:r>
                        <a:rPr lang="en-US" sz="1800" dirty="0" smtClean="0">
                          <a:effectLst/>
                        </a:rPr>
                        <a:t>’</a:t>
                      </a:r>
                      <a:r>
                        <a:rPr lang="ru-RU" sz="1800" dirty="0" err="1" smtClean="0">
                          <a:effectLst/>
                        </a:rPr>
                        <a:t>язки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0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0000CC"/>
                          </a:solidFill>
                        </a:rPr>
                        <a:t>cond</a:t>
                      </a:r>
                      <a:r>
                        <a:rPr lang="en-US" sz="1800" dirty="0" smtClean="0">
                          <a:solidFill>
                            <a:srgbClr val="0000CC"/>
                          </a:solidFill>
                        </a:rPr>
                        <a:t>, case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Умовні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обчислення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CC"/>
                          </a:solidFill>
                        </a:rPr>
                        <a:t>and, </a:t>
                      </a:r>
                      <a:r>
                        <a:rPr lang="uk-UA" sz="1800" dirty="0" smtClean="0">
                          <a:solidFill>
                            <a:srgbClr val="0000CC"/>
                          </a:solidFill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CC"/>
                          </a:solidFill>
                        </a:rPr>
                        <a:t>or</a:t>
                      </a:r>
                      <a:endParaRPr lang="uk-UA" sz="1800" dirty="0" smtClean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У</a:t>
                      </a:r>
                      <a:r>
                        <a:rPr lang="uk-UA" sz="1800" dirty="0" err="1" smtClean="0">
                          <a:effectLst/>
                        </a:rPr>
                        <a:t>мовні</a:t>
                      </a:r>
                      <a:r>
                        <a:rPr lang="uk-UA" sz="1800" baseline="0" dirty="0" smtClean="0">
                          <a:effectLst/>
                        </a:rPr>
                        <a:t> обчислення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CC"/>
                          </a:solidFill>
                        </a:rPr>
                        <a:t>named let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 smtClean="0">
                          <a:effectLst/>
                        </a:rPr>
                        <a:t>Ітерації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CC"/>
                          </a:solidFill>
                        </a:rPr>
                        <a:t>delay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 smtClean="0">
                          <a:effectLst/>
                        </a:rPr>
                        <a:t>Відкладені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обчислення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CC"/>
                          </a:solidFill>
                        </a:rPr>
                        <a:t>begin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err="1" smtClean="0">
                          <a:effectLst/>
                        </a:rPr>
                        <a:t>Послідовні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обчи</a:t>
                      </a:r>
                      <a:r>
                        <a:rPr lang="en-US" sz="1800" dirty="0" smtClean="0">
                          <a:effectLst/>
                        </a:rPr>
                        <a:t>c</a:t>
                      </a:r>
                      <a:r>
                        <a:rPr lang="ru-RU" sz="1800" dirty="0" err="1" smtClean="0">
                          <a:effectLst/>
                        </a:rPr>
                        <a:t>лення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53827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4016" y="116632"/>
            <a:ext cx="911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chemeClr val="bg1"/>
                </a:solidFill>
                <a:latin typeface="Helvetica Neue"/>
              </a:rPr>
              <a:t>Стандартні</a:t>
            </a:r>
            <a:r>
              <a:rPr lang="ru-RU" b="1" dirty="0" smtClean="0">
                <a:solidFill>
                  <a:schemeClr val="bg1"/>
                </a:solidFill>
                <a:latin typeface="Helvetica Neue"/>
              </a:rPr>
              <a:t> </a:t>
            </a:r>
            <a:r>
              <a:rPr lang="ru-RU" b="1" dirty="0" err="1" smtClean="0">
                <a:solidFill>
                  <a:schemeClr val="bg1"/>
                </a:solidFill>
                <a:latin typeface="Helvetica Neue"/>
              </a:rPr>
              <a:t>процедури</a:t>
            </a:r>
            <a:r>
              <a:rPr lang="ru-RU" b="1" dirty="0" smtClean="0">
                <a:solidFill>
                  <a:schemeClr val="bg1"/>
                </a:solidFill>
                <a:latin typeface="Helvetica Neue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Helvetica Neue"/>
              </a:rPr>
              <a:t>в </a:t>
            </a:r>
            <a:r>
              <a:rPr lang="ru-RU" b="1" dirty="0" err="1" smtClean="0">
                <a:solidFill>
                  <a:schemeClr val="bg1"/>
                </a:solidFill>
                <a:latin typeface="Helvetica Neue"/>
              </a:rPr>
              <a:t>Scheme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71271"/>
              </p:ext>
            </p:extLst>
          </p:nvPr>
        </p:nvGraphicFramePr>
        <p:xfrm>
          <a:off x="107504" y="1052736"/>
          <a:ext cx="8856984" cy="5414464"/>
        </p:xfrm>
        <a:graphic>
          <a:graphicData uri="http://schemas.openxmlformats.org/drawingml/2006/table">
            <a:tbl>
              <a:tblPr/>
              <a:tblGrid>
                <a:gridCol w="2664296"/>
                <a:gridCol w="6192688"/>
              </a:tblGrid>
              <a:tr h="101194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effectLst/>
                          <a:latin typeface="+mn-lt"/>
                        </a:rPr>
                        <a:t>Призначення</a:t>
                      </a:r>
                      <a:endParaRPr lang="ru-RU" sz="1800" b="1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effectLst/>
                          <a:latin typeface="+mn-lt"/>
                        </a:rPr>
                        <a:t>Процедури</a:t>
                      </a:r>
                      <a:endParaRPr lang="ru-RU" sz="1800" b="1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01194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Конструкції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vector, make-vector, make-string, list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089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Предикати</a:t>
                      </a:r>
                      <a:r>
                        <a:rPr lang="ru-RU" sz="18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  <a:latin typeface="+mn-lt"/>
                        </a:rPr>
                        <a:t>еквівалентності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+mn-lt"/>
                        </a:rPr>
                        <a:t>eq?, eqv?, equal?, string=?, string-ci=?, char=?, char-ci=?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8880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Перетворення</a:t>
                      </a:r>
                      <a:r>
                        <a:rPr lang="ru-RU" sz="18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  <a:latin typeface="+mn-lt"/>
                        </a:rPr>
                        <a:t>типів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vector-&gt;list, list-&gt;vector, number-&gt;string, string-&gt;number, </a:t>
                      </a:r>
                      <a:endParaRPr lang="uk-UA" sz="1800" dirty="0" smtClean="0">
                        <a:effectLst/>
                        <a:latin typeface="+mn-lt"/>
                      </a:endParaRPr>
                    </a:p>
                    <a:p>
                      <a:r>
                        <a:rPr lang="en-GB" sz="1800" dirty="0" smtClean="0">
                          <a:effectLst/>
                          <a:latin typeface="+mn-lt"/>
                        </a:rPr>
                        <a:t>symbol-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&gt;string, string-&gt;symbol, char-&gt;integer, integer-&gt;char, string-&gt;list, list-&gt;string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671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  <a:latin typeface="+mn-lt"/>
                        </a:rPr>
                        <a:t>Рядки 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+mn-lt"/>
                        </a:rPr>
                        <a:t>string?, make-string, string, string-length, string-ref, string-set!, string=?, string-ci=?, string&lt;? string-ci&lt;?, string&lt;=? string-ci&lt;=?, string&gt;? string-ci&gt;?, string&gt;=? string-ci&gt;=?, substring, string-append, string-&gt;list, list-&gt;string, string-copy, string-fill!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0671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Символи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char?, char=?, char-ci=?, char&lt;? char-ci&lt;?, char&lt;=? char-ci&lt;=?, char&gt;? char-ci&gt;?, char&gt;=? char-ci&gt;=?, char-alphabetic?, </a:t>
                      </a:r>
                      <a:endParaRPr lang="uk-UA" sz="1800" dirty="0" smtClean="0">
                        <a:effectLst/>
                        <a:latin typeface="+mn-lt"/>
                      </a:endParaRPr>
                    </a:p>
                    <a:p>
                      <a:r>
                        <a:rPr lang="en-GB" sz="1800" dirty="0" smtClean="0">
                          <a:effectLst/>
                          <a:latin typeface="+mn-lt"/>
                        </a:rPr>
                        <a:t>char-numeric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?, char-whitespace?, char-upper-case?, </a:t>
                      </a:r>
                      <a:endParaRPr lang="uk-UA" sz="1800" dirty="0" smtClean="0">
                        <a:effectLst/>
                        <a:latin typeface="+mn-lt"/>
                      </a:endParaRPr>
                    </a:p>
                    <a:p>
                      <a:r>
                        <a:rPr lang="en-GB" sz="1800" dirty="0" smtClean="0">
                          <a:effectLst/>
                          <a:latin typeface="+mn-lt"/>
                        </a:rPr>
                        <a:t>char-lower-case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?, char-&gt;integer, integer-&gt;char, char-</a:t>
                      </a:r>
                      <a:r>
                        <a:rPr lang="en-GB" sz="1800" dirty="0" err="1">
                          <a:effectLst/>
                          <a:latin typeface="+mn-lt"/>
                        </a:rPr>
                        <a:t>upcase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, </a:t>
                      </a:r>
                      <a:endParaRPr lang="uk-UA" sz="1800" dirty="0" smtClean="0">
                        <a:effectLst/>
                        <a:latin typeface="+mn-lt"/>
                      </a:endParaRPr>
                    </a:p>
                    <a:p>
                      <a:r>
                        <a:rPr lang="en-GB" sz="1800" dirty="0" smtClean="0">
                          <a:effectLst/>
                          <a:latin typeface="+mn-lt"/>
                        </a:rPr>
                        <a:t>char-</a:t>
                      </a:r>
                      <a:r>
                        <a:rPr lang="en-GB" sz="1800" dirty="0" err="1" smtClean="0">
                          <a:effectLst/>
                          <a:latin typeface="+mn-lt"/>
                        </a:rPr>
                        <a:t>downcase</a:t>
                      </a:r>
                      <a:endParaRPr lang="en-GB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2985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  <a:latin typeface="+mn-lt"/>
                        </a:rPr>
                        <a:t>Вектори</a:t>
                      </a:r>
                      <a:endParaRPr lang="ru-RU" sz="18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make-vector, vector, vector?, vector-length, vector-ref, </a:t>
                      </a:r>
                      <a:endParaRPr lang="uk-UA" sz="1800" dirty="0" smtClean="0">
                        <a:effectLst/>
                        <a:latin typeface="+mn-lt"/>
                      </a:endParaRPr>
                    </a:p>
                    <a:p>
                      <a:r>
                        <a:rPr lang="en-GB" sz="1800" dirty="0" smtClean="0">
                          <a:effectLst/>
                          <a:latin typeface="+mn-lt"/>
                        </a:rPr>
                        <a:t>vector-set</a:t>
                      </a:r>
                      <a:r>
                        <a:rPr lang="en-GB" sz="1800" dirty="0">
                          <a:effectLst/>
                          <a:latin typeface="+mn-lt"/>
                        </a:rPr>
                        <a:t>!, vector-&gt;list, list-&gt;vector, vector-fill!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194"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  <a:latin typeface="+mn-lt"/>
                        </a:rPr>
                        <a:t>Symbols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  <a:latin typeface="+mn-lt"/>
                        </a:rPr>
                        <a:t>symbol-&gt;string, string-&gt;symbol, symbol?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02001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2460" y="0"/>
            <a:ext cx="911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 smtClean="0">
                <a:solidFill>
                  <a:schemeClr val="bg1"/>
                </a:solidFill>
                <a:latin typeface="Helvetica Neue"/>
              </a:rPr>
              <a:t>Стандартні</a:t>
            </a:r>
            <a:r>
              <a:rPr lang="ru-RU" b="1" dirty="0" smtClean="0">
                <a:solidFill>
                  <a:schemeClr val="bg1"/>
                </a:solidFill>
                <a:latin typeface="Helvetica Neue"/>
              </a:rPr>
              <a:t> </a:t>
            </a:r>
            <a:r>
              <a:rPr lang="ru-RU" b="1" dirty="0" err="1" smtClean="0">
                <a:solidFill>
                  <a:schemeClr val="bg1"/>
                </a:solidFill>
                <a:latin typeface="Helvetica Neue"/>
              </a:rPr>
              <a:t>процедури</a:t>
            </a:r>
            <a:r>
              <a:rPr lang="ru-RU" b="1" dirty="0" smtClean="0">
                <a:solidFill>
                  <a:schemeClr val="bg1"/>
                </a:solidFill>
                <a:latin typeface="Helvetica Neue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Helvetica Neue"/>
              </a:rPr>
              <a:t>в </a:t>
            </a:r>
            <a:r>
              <a:rPr lang="ru-RU" b="1" dirty="0" err="1" smtClean="0">
                <a:solidFill>
                  <a:schemeClr val="bg1"/>
                </a:solidFill>
                <a:latin typeface="Helvetica Neue"/>
              </a:rPr>
              <a:t>Scheme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46458"/>
              </p:ext>
            </p:extLst>
          </p:nvPr>
        </p:nvGraphicFramePr>
        <p:xfrm>
          <a:off x="22692" y="701407"/>
          <a:ext cx="9144000" cy="6239793"/>
        </p:xfrm>
        <a:graphic>
          <a:graphicData uri="http://schemas.openxmlformats.org/drawingml/2006/table">
            <a:tbl>
              <a:tblPr/>
              <a:tblGrid>
                <a:gridCol w="1756837"/>
                <a:gridCol w="7387163"/>
              </a:tblGrid>
              <a:tr h="309043"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 err="1" smtClean="0">
                          <a:effectLst/>
                          <a:latin typeface="+mn-lt"/>
                        </a:rPr>
                        <a:t>Призначення</a:t>
                      </a:r>
                      <a:endParaRPr lang="ru-RU" sz="1700" b="1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b="1" dirty="0" err="1" smtClean="0">
                          <a:effectLst/>
                          <a:latin typeface="+mn-lt"/>
                        </a:rPr>
                        <a:t>Процедури</a:t>
                      </a:r>
                      <a:endParaRPr lang="ru-RU" sz="1700" b="1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915093">
                <a:tc>
                  <a:txBody>
                    <a:bodyPr/>
                    <a:lstStyle/>
                    <a:p>
                      <a:r>
                        <a:rPr lang="ru-RU" sz="1700" dirty="0" smtClean="0">
                          <a:effectLst/>
                          <a:latin typeface="+mn-lt"/>
                        </a:rPr>
                        <a:t>Пари і </a:t>
                      </a:r>
                      <a:r>
                        <a:rPr lang="ru-RU" sz="1700" dirty="0">
                          <a:effectLst/>
                          <a:latin typeface="+mn-lt"/>
                        </a:rPr>
                        <a:t>списки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effectLst/>
                          <a:latin typeface="+mn-lt"/>
                        </a:rPr>
                        <a:t>pair?, cons, car, </a:t>
                      </a:r>
                      <a:r>
                        <a:rPr lang="en-GB" sz="1700" dirty="0" err="1">
                          <a:effectLst/>
                          <a:latin typeface="+mn-lt"/>
                        </a:rPr>
                        <a:t>cdr</a:t>
                      </a:r>
                      <a:r>
                        <a:rPr lang="en-GB" sz="1700" dirty="0">
                          <a:effectLst/>
                          <a:latin typeface="+mn-lt"/>
                        </a:rPr>
                        <a:t>, set-car!, set-</a:t>
                      </a:r>
                      <a:r>
                        <a:rPr lang="en-GB" sz="1700" dirty="0" err="1">
                          <a:effectLst/>
                          <a:latin typeface="+mn-lt"/>
                        </a:rPr>
                        <a:t>cdr</a:t>
                      </a:r>
                      <a:r>
                        <a:rPr lang="en-GB" sz="1700" dirty="0">
                          <a:effectLst/>
                          <a:latin typeface="+mn-lt"/>
                        </a:rPr>
                        <a:t>!, null?, list?, list, length, append, reverse, list-tail, list-ref, </a:t>
                      </a:r>
                      <a:r>
                        <a:rPr lang="en-GB" sz="1700" dirty="0" err="1">
                          <a:effectLst/>
                          <a:latin typeface="+mn-lt"/>
                        </a:rPr>
                        <a:t>memq</a:t>
                      </a:r>
                      <a:r>
                        <a:rPr lang="en-GB" sz="1700" dirty="0">
                          <a:effectLst/>
                          <a:latin typeface="+mn-lt"/>
                        </a:rPr>
                        <a:t>. </a:t>
                      </a:r>
                      <a:r>
                        <a:rPr lang="en-GB" sz="1700" dirty="0" err="1">
                          <a:effectLst/>
                          <a:latin typeface="+mn-lt"/>
                        </a:rPr>
                        <a:t>memv</a:t>
                      </a:r>
                      <a:r>
                        <a:rPr lang="en-GB" sz="1700" dirty="0">
                          <a:effectLst/>
                          <a:latin typeface="+mn-lt"/>
                        </a:rPr>
                        <a:t>. member, </a:t>
                      </a:r>
                      <a:r>
                        <a:rPr lang="en-GB" sz="1700" dirty="0" err="1">
                          <a:effectLst/>
                          <a:latin typeface="+mn-lt"/>
                        </a:rPr>
                        <a:t>assq</a:t>
                      </a:r>
                      <a:r>
                        <a:rPr lang="en-GB" sz="1700" dirty="0">
                          <a:effectLst/>
                          <a:latin typeface="+mn-lt"/>
                        </a:rPr>
                        <a:t>, </a:t>
                      </a:r>
                      <a:r>
                        <a:rPr lang="en-GB" sz="1700" dirty="0" err="1">
                          <a:effectLst/>
                          <a:latin typeface="+mn-lt"/>
                        </a:rPr>
                        <a:t>assv</a:t>
                      </a:r>
                      <a:r>
                        <a:rPr lang="en-GB" sz="1700" dirty="0">
                          <a:effectLst/>
                          <a:latin typeface="+mn-lt"/>
                        </a:rPr>
                        <a:t>, </a:t>
                      </a:r>
                      <a:r>
                        <a:rPr lang="en-GB" sz="1700" dirty="0" err="1">
                          <a:effectLst/>
                          <a:latin typeface="+mn-lt"/>
                        </a:rPr>
                        <a:t>assoc</a:t>
                      </a:r>
                      <a:r>
                        <a:rPr lang="en-GB" sz="1700" dirty="0">
                          <a:effectLst/>
                          <a:latin typeface="+mn-lt"/>
                        </a:rPr>
                        <a:t>, list-&gt;vector, </a:t>
                      </a:r>
                      <a:endParaRPr lang="uk-UA" sz="1700" dirty="0" smtClean="0">
                        <a:effectLst/>
                        <a:latin typeface="+mn-lt"/>
                      </a:endParaRPr>
                    </a:p>
                    <a:p>
                      <a:r>
                        <a:rPr lang="en-GB" sz="1700" dirty="0" smtClean="0">
                          <a:effectLst/>
                          <a:latin typeface="+mn-lt"/>
                        </a:rPr>
                        <a:t>vector-</a:t>
                      </a:r>
                      <a:r>
                        <a:rPr lang="en-GB" sz="1700" dirty="0">
                          <a:effectLst/>
                          <a:latin typeface="+mn-lt"/>
                        </a:rPr>
                        <a:t>&gt;list, list-&gt;string, string-&gt;list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1991">
                <a:tc>
                  <a:txBody>
                    <a:bodyPr/>
                    <a:lstStyle/>
                    <a:p>
                      <a:r>
                        <a:rPr lang="ru-RU" sz="1700" dirty="0" err="1" smtClean="0">
                          <a:effectLst/>
                          <a:latin typeface="+mn-lt"/>
                        </a:rPr>
                        <a:t>Предикати</a:t>
                      </a:r>
                      <a:r>
                        <a:rPr lang="ru-RU" sz="17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dirty="0" err="1" smtClean="0">
                          <a:effectLst/>
                          <a:latin typeface="+mn-lt"/>
                        </a:rPr>
                        <a:t>ідентичності</a:t>
                      </a:r>
                      <a:endParaRPr lang="ru-RU" sz="17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n-lt"/>
                        </a:rPr>
                        <a:t>boolean?, pair?, symbol?, number?, char?, string?, vector?, port?, procedure?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1991">
                <a:tc>
                  <a:txBody>
                    <a:bodyPr/>
                    <a:lstStyle/>
                    <a:p>
                      <a:r>
                        <a:rPr lang="ru-RU" sz="1700" dirty="0" err="1" smtClean="0">
                          <a:effectLst/>
                          <a:latin typeface="+mn-lt"/>
                        </a:rPr>
                        <a:t>Продовження</a:t>
                      </a:r>
                      <a:endParaRPr lang="ru-RU" sz="17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n-lt"/>
                        </a:rPr>
                        <a:t>call-with-current-continuation (call/cc), values, call-with-values, dynamic-wind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1991">
                <a:tc>
                  <a:txBody>
                    <a:bodyPr/>
                    <a:lstStyle/>
                    <a:p>
                      <a:r>
                        <a:rPr lang="ru-RU" sz="1700" dirty="0" err="1" smtClean="0">
                          <a:effectLst/>
                          <a:latin typeface="+mn-lt"/>
                        </a:rPr>
                        <a:t>Оточення</a:t>
                      </a:r>
                      <a:endParaRPr lang="ru-RU" sz="17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700">
                          <a:effectLst/>
                          <a:latin typeface="+mn-lt"/>
                        </a:rPr>
                        <a:t>eval, scheme-report-environment, null-environment, interaction-environment (optional)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37616">
                <a:tc>
                  <a:txBody>
                    <a:bodyPr/>
                    <a:lstStyle/>
                    <a:p>
                      <a:r>
                        <a:rPr lang="ru-RU" sz="1700" dirty="0" err="1" smtClean="0">
                          <a:effectLst/>
                          <a:latin typeface="+mn-lt"/>
                        </a:rPr>
                        <a:t>Ввід</a:t>
                      </a:r>
                      <a:r>
                        <a:rPr lang="ru-RU" sz="1700" dirty="0" smtClean="0">
                          <a:effectLst/>
                          <a:latin typeface="+mn-lt"/>
                        </a:rPr>
                        <a:t>\</a:t>
                      </a:r>
                      <a:r>
                        <a:rPr lang="ru-RU" sz="1700" dirty="0" err="1" smtClean="0">
                          <a:effectLst/>
                          <a:latin typeface="+mn-lt"/>
                        </a:rPr>
                        <a:t>вивід</a:t>
                      </a:r>
                      <a:endParaRPr lang="ru-RU" sz="17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effectLst/>
                          <a:latin typeface="+mn-lt"/>
                        </a:rPr>
                        <a:t>display, newline, read, write, read-char, write-char, peek-char, char-ready?, </a:t>
                      </a:r>
                      <a:r>
                        <a:rPr lang="en-GB" sz="1700" dirty="0" err="1">
                          <a:effectLst/>
                          <a:latin typeface="+mn-lt"/>
                        </a:rPr>
                        <a:t>eof</a:t>
                      </a:r>
                      <a:r>
                        <a:rPr lang="en-GB" sz="1700" dirty="0">
                          <a:effectLst/>
                          <a:latin typeface="+mn-lt"/>
                        </a:rPr>
                        <a:t>-object? open-input-file, open-output-file, close-input-port, </a:t>
                      </a:r>
                      <a:endParaRPr lang="uk-UA" sz="1700" dirty="0" smtClean="0">
                        <a:effectLst/>
                        <a:latin typeface="+mn-lt"/>
                      </a:endParaRPr>
                    </a:p>
                    <a:p>
                      <a:r>
                        <a:rPr lang="en-GB" sz="1700" dirty="0" smtClean="0">
                          <a:effectLst/>
                          <a:latin typeface="+mn-lt"/>
                        </a:rPr>
                        <a:t>close-output-port</a:t>
                      </a:r>
                      <a:r>
                        <a:rPr lang="en-GB" sz="1700" dirty="0">
                          <a:effectLst/>
                          <a:latin typeface="+mn-lt"/>
                        </a:rPr>
                        <a:t>, input-port?, output-port?, current-input-port</a:t>
                      </a:r>
                      <a:r>
                        <a:rPr lang="en-GB" sz="1700" dirty="0" smtClean="0">
                          <a:effectLst/>
                          <a:latin typeface="+mn-lt"/>
                        </a:rPr>
                        <a:t>,</a:t>
                      </a:r>
                      <a:endParaRPr lang="uk-UA" sz="1700" dirty="0" smtClean="0">
                        <a:effectLst/>
                        <a:latin typeface="+mn-lt"/>
                      </a:endParaRPr>
                    </a:p>
                    <a:p>
                      <a:r>
                        <a:rPr lang="en-GB" sz="1700" dirty="0" smtClean="0">
                          <a:effectLst/>
                          <a:latin typeface="+mn-lt"/>
                        </a:rPr>
                        <a:t>current-output-port</a:t>
                      </a:r>
                      <a:r>
                        <a:rPr lang="en-GB" sz="1700" dirty="0">
                          <a:effectLst/>
                          <a:latin typeface="+mn-lt"/>
                        </a:rPr>
                        <a:t>, call-with-input-file, call-with-output-file, </a:t>
                      </a:r>
                      <a:endParaRPr lang="uk-UA" sz="1700" dirty="0" smtClean="0">
                        <a:effectLst/>
                        <a:latin typeface="+mn-lt"/>
                      </a:endParaRPr>
                    </a:p>
                    <a:p>
                      <a:r>
                        <a:rPr lang="en-GB" sz="1700" dirty="0" smtClean="0">
                          <a:effectLst/>
                          <a:latin typeface="+mn-lt"/>
                        </a:rPr>
                        <a:t>with-input-from-file(optional</a:t>
                      </a:r>
                      <a:r>
                        <a:rPr lang="en-GB" sz="1700" dirty="0">
                          <a:effectLst/>
                          <a:latin typeface="+mn-lt"/>
                        </a:rPr>
                        <a:t>), with-output-to-file(optional)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1991">
                <a:tc>
                  <a:txBody>
                    <a:bodyPr/>
                    <a:lstStyle/>
                    <a:p>
                      <a:r>
                        <a:rPr lang="ru-RU" sz="1700" dirty="0" err="1" smtClean="0">
                          <a:effectLst/>
                          <a:latin typeface="+mn-lt"/>
                        </a:rPr>
                        <a:t>Системний</a:t>
                      </a:r>
                      <a:r>
                        <a:rPr lang="ru-RU" sz="17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dirty="0" err="1" smtClean="0">
                          <a:effectLst/>
                          <a:latin typeface="+mn-lt"/>
                        </a:rPr>
                        <a:t>інтерфейс</a:t>
                      </a:r>
                      <a:endParaRPr lang="ru-RU" sz="17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effectLst/>
                          <a:latin typeface="+mn-lt"/>
                        </a:rPr>
                        <a:t>load (optional), transcript-on (optional), transcript-off (optional)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043">
                <a:tc>
                  <a:txBody>
                    <a:bodyPr/>
                    <a:lstStyle/>
                    <a:p>
                      <a:r>
                        <a:rPr lang="ru-RU" sz="1700" dirty="0" err="1" smtClean="0">
                          <a:effectLst/>
                          <a:latin typeface="+mn-lt"/>
                        </a:rPr>
                        <a:t>Відобчислення</a:t>
                      </a:r>
                      <a:endParaRPr lang="ru-RU" sz="17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>
                          <a:effectLst/>
                          <a:latin typeface="+mn-lt"/>
                        </a:rPr>
                        <a:t>force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1991">
                <a:tc>
                  <a:txBody>
                    <a:bodyPr/>
                    <a:lstStyle/>
                    <a:p>
                      <a:r>
                        <a:rPr lang="ru-RU" sz="1700" dirty="0" err="1" smtClean="0">
                          <a:effectLst/>
                          <a:latin typeface="+mn-lt"/>
                        </a:rPr>
                        <a:t>Функціональне</a:t>
                      </a:r>
                      <a:r>
                        <a:rPr lang="ru-RU" sz="17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dirty="0" err="1" smtClean="0">
                          <a:effectLst/>
                          <a:latin typeface="+mn-lt"/>
                        </a:rPr>
                        <a:t>програмування</a:t>
                      </a:r>
                      <a:endParaRPr lang="ru-RU" sz="17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>
                          <a:effectLst/>
                          <a:latin typeface="+mn-lt"/>
                        </a:rPr>
                        <a:t>procedure?, apply, map, for-each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9043">
                <a:tc>
                  <a:txBody>
                    <a:bodyPr/>
                    <a:lstStyle/>
                    <a:p>
                      <a:r>
                        <a:rPr lang="ru-RU" sz="1700" dirty="0" err="1" smtClean="0">
                          <a:effectLst/>
                          <a:latin typeface="+mn-lt"/>
                        </a:rPr>
                        <a:t>Булеві</a:t>
                      </a:r>
                      <a:r>
                        <a:rPr lang="ru-RU" sz="170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dirty="0" err="1" smtClean="0">
                          <a:effectLst/>
                          <a:latin typeface="+mn-lt"/>
                        </a:rPr>
                        <a:t>змінні</a:t>
                      </a:r>
                      <a:endParaRPr lang="ru-RU" sz="1700" dirty="0">
                        <a:effectLst/>
                        <a:latin typeface="+mn-lt"/>
                      </a:endParaRP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err="1">
                          <a:effectLst/>
                          <a:latin typeface="+mn-lt"/>
                        </a:rPr>
                        <a:t>boolean</a:t>
                      </a:r>
                      <a:r>
                        <a:rPr lang="en-GB" sz="1700" dirty="0">
                          <a:effectLst/>
                          <a:latin typeface="+mn-lt"/>
                        </a:rPr>
                        <a:t>? not</a:t>
                      </a:r>
                    </a:p>
                  </a:txBody>
                  <a:tcPr marL="25298" marR="25298" marT="12649" marB="126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013414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8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725710"/>
              </p:ext>
            </p:extLst>
          </p:nvPr>
        </p:nvGraphicFramePr>
        <p:xfrm>
          <a:off x="160191" y="1024231"/>
          <a:ext cx="9008924" cy="5191715"/>
        </p:xfrm>
        <a:graphic>
          <a:graphicData uri="http://schemas.openxmlformats.org/drawingml/2006/table">
            <a:tbl>
              <a:tblPr/>
              <a:tblGrid>
                <a:gridCol w="2323577"/>
                <a:gridCol w="6685347"/>
              </a:tblGrid>
              <a:tr h="245146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 smtClean="0">
                          <a:effectLst/>
                        </a:rPr>
                        <a:t>Ціль</a:t>
                      </a:r>
                      <a:endParaRPr lang="ru-RU" sz="1800" b="1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</a:rPr>
                        <a:t>Процедура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29005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Базові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арифметичні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 err="1" smtClean="0">
                          <a:effectLst/>
                        </a:rPr>
                        <a:t>оператори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+, -, *, /, abs, quotient, remainder, modulo, </a:t>
                      </a:r>
                      <a:r>
                        <a:rPr lang="en-GB" sz="1800" dirty="0" err="1">
                          <a:effectLst/>
                        </a:rPr>
                        <a:t>gcd</a:t>
                      </a:r>
                      <a:r>
                        <a:rPr lang="en-GB" sz="1800" dirty="0">
                          <a:effectLst/>
                        </a:rPr>
                        <a:t>, lcm, </a:t>
                      </a:r>
                      <a:r>
                        <a:rPr lang="en-GB" sz="1800" dirty="0" err="1">
                          <a:effectLst/>
                        </a:rPr>
                        <a:t>expt</a:t>
                      </a:r>
                      <a:r>
                        <a:rPr lang="en-GB" sz="1800" dirty="0">
                          <a:effectLst/>
                        </a:rPr>
                        <a:t>, </a:t>
                      </a:r>
                      <a:r>
                        <a:rPr lang="en-GB" sz="1800" dirty="0" err="1">
                          <a:effectLst/>
                        </a:rPr>
                        <a:t>sqrt</a:t>
                      </a:r>
                      <a:endParaRPr lang="en-GB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05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Дійсні</a:t>
                      </a:r>
                      <a:r>
                        <a:rPr lang="ru-RU" sz="1800" dirty="0" smtClean="0">
                          <a:effectLst/>
                        </a:rPr>
                        <a:t> числа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numerator, denominator, rational?, rationalize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Наближення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floor, ceiling, truncate, round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05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Точність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effectLst/>
                        </a:rPr>
                        <a:t>inexact-&gt;exact, exact-&gt;inexact, exact?, inexact?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Нерівності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&lt;, &lt;= , &gt;, &gt;=, =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Предикати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zero?, negative?, positive? odd? even?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Максимум </a:t>
                      </a:r>
                      <a:r>
                        <a:rPr lang="ru-RU" sz="1800" dirty="0" smtClean="0">
                          <a:effectLst/>
                        </a:rPr>
                        <a:t>і </a:t>
                      </a:r>
                      <a:r>
                        <a:rPr lang="ru-RU" sz="1800" dirty="0" err="1" smtClean="0">
                          <a:effectLst/>
                        </a:rPr>
                        <a:t>мінімум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max, min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Тригонометрія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effectLst/>
                        </a:rPr>
                        <a:t>sin, cos, tan, asin, acos, atan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Експоненти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exp, log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05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Комплексні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ru-RU" sz="1800" dirty="0">
                          <a:effectLst/>
                        </a:rPr>
                        <a:t>числа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make-rectangular, make-polar, real-part, imag-part, magnitude, angle, complex?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5146"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effectLst/>
                        </a:rPr>
                        <a:t>Ввід</a:t>
                      </a:r>
                      <a:r>
                        <a:rPr lang="ru-RU" sz="1800" dirty="0" smtClean="0">
                          <a:effectLst/>
                        </a:rPr>
                        <a:t>\</a:t>
                      </a:r>
                      <a:r>
                        <a:rPr lang="ru-RU" sz="1800" dirty="0" err="1" smtClean="0">
                          <a:effectLst/>
                        </a:rPr>
                        <a:t>вивід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effectLst/>
                        </a:rPr>
                        <a:t>number-&gt;string, string-&gt;number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05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Предикат типу</a:t>
                      </a:r>
                      <a:endParaRPr lang="ru-RU" sz="1800" dirty="0">
                        <a:effectLst/>
                      </a:endParaRP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integer?, rational?, real?, complex?, number?</a:t>
                      </a:r>
                    </a:p>
                  </a:txBody>
                  <a:tcPr marL="61286" marR="61286" marT="30643" marB="30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0" y="0"/>
            <a:ext cx="9116428" cy="978729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ru-RU" b="1" dirty="0" err="1" smtClean="0">
                <a:solidFill>
                  <a:schemeClr val="bg1"/>
                </a:solidFill>
              </a:rPr>
              <a:t>Стандартні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 smtClean="0">
                <a:solidFill>
                  <a:schemeClr val="bg1"/>
                </a:solidFill>
              </a:rPr>
              <a:t>процедури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для </a:t>
            </a:r>
            <a:r>
              <a:rPr lang="ru-RU" b="1" dirty="0" err="1" smtClean="0">
                <a:solidFill>
                  <a:schemeClr val="bg1"/>
                </a:solidFill>
              </a:rPr>
              <a:t>роботи</a:t>
            </a:r>
            <a:r>
              <a:rPr lang="ru-RU" b="1" dirty="0" smtClean="0">
                <a:solidFill>
                  <a:schemeClr val="bg1"/>
                </a:solidFill>
              </a:rPr>
              <a:t> з </a:t>
            </a:r>
            <a:r>
              <a:rPr lang="ru-RU" b="1" dirty="0">
                <a:solidFill>
                  <a:schemeClr val="bg1"/>
                </a:solidFill>
              </a:rPr>
              <a:t>числами в </a:t>
            </a:r>
            <a:r>
              <a:rPr lang="ru-RU" b="1" dirty="0" err="1" smtClean="0">
                <a:solidFill>
                  <a:schemeClr val="bg1"/>
                </a:solidFill>
              </a:rPr>
              <a:t>Scheme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95643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54BDC68D-FF80-4D4E-BAF3-F6A29ED33A36}" type="slidenum">
              <a:rPr lang="ru-RU" smtClean="0">
                <a:latin typeface="Calibri" panose="020F0502020204030204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9</a:t>
            </a:fld>
            <a:endParaRPr lang="ru-RU" dirty="0">
              <a:latin typeface="Calibri" panose="020F0502020204030204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52400" y="0"/>
            <a:ext cx="9144000" cy="437043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>
              <a:lnSpc>
                <a:spcPct val="80000"/>
              </a:lnSpc>
            </a:pPr>
            <a:r>
              <a:rPr lang="uk-UA" sz="2800" b="1" dirty="0" smtClean="0">
                <a:solidFill>
                  <a:schemeClr val="bg1"/>
                </a:solidFill>
              </a:rPr>
              <a:t>Вбудовані предикати</a:t>
            </a:r>
            <a:endParaRPr lang="uk-UA" sz="2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1144387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Предикати</a:t>
            </a:r>
            <a:endParaRPr lang="ru-RU" sz="2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844824"/>
            <a:ext cx="633670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/>
              <a:t>(</a:t>
            </a:r>
            <a:r>
              <a:rPr lang="ru-RU" sz="2000" dirty="0" err="1"/>
              <a:t>exact</a:t>
            </a:r>
            <a:r>
              <a:rPr lang="ru-RU" sz="2000" dirty="0"/>
              <a:t>? z) </a:t>
            </a:r>
            <a:r>
              <a:rPr lang="ru-RU" sz="2000" dirty="0" smtClean="0"/>
              <a:t>	Тест </a:t>
            </a:r>
            <a:r>
              <a:rPr lang="ru-RU" sz="2000" dirty="0"/>
              <a:t>на </a:t>
            </a:r>
            <a:r>
              <a:rPr lang="ru-RU" sz="2000" dirty="0" err="1" smtClean="0"/>
              <a:t>точність</a:t>
            </a:r>
            <a:endParaRPr lang="ru-RU" sz="2000" dirty="0"/>
          </a:p>
          <a:p>
            <a:pPr>
              <a:spcAft>
                <a:spcPts val="600"/>
              </a:spcAft>
            </a:pPr>
            <a:r>
              <a:rPr lang="ru-RU" sz="2000" dirty="0" smtClean="0"/>
              <a:t>(</a:t>
            </a:r>
            <a:r>
              <a:rPr lang="ru-RU" sz="2000" dirty="0" err="1"/>
              <a:t>inexact</a:t>
            </a:r>
            <a:r>
              <a:rPr lang="ru-RU" sz="2000" dirty="0"/>
              <a:t>? z) </a:t>
            </a:r>
            <a:r>
              <a:rPr lang="ru-RU" sz="2000" dirty="0" smtClean="0"/>
              <a:t>	Тест </a:t>
            </a:r>
            <a:r>
              <a:rPr lang="ru-RU" sz="2000" dirty="0"/>
              <a:t>на </a:t>
            </a:r>
            <a:r>
              <a:rPr lang="ru-RU" sz="2000" dirty="0" err="1" smtClean="0"/>
              <a:t>неточність</a:t>
            </a:r>
            <a:endParaRPr lang="ru-RU" sz="2000" dirty="0" smtClean="0"/>
          </a:p>
          <a:p>
            <a:pPr>
              <a:spcAft>
                <a:spcPts val="600"/>
              </a:spcAft>
            </a:pPr>
            <a:r>
              <a:rPr lang="en-GB" sz="2000" dirty="0" smtClean="0"/>
              <a:t>(zero</a:t>
            </a:r>
            <a:r>
              <a:rPr lang="en-GB" sz="2000" dirty="0"/>
              <a:t>? </a:t>
            </a:r>
            <a:r>
              <a:rPr lang="en-GB" sz="2000" dirty="0" smtClean="0"/>
              <a:t>z) </a:t>
            </a:r>
            <a:r>
              <a:rPr lang="uk-UA" sz="2000" dirty="0" smtClean="0"/>
              <a:t>	</a:t>
            </a:r>
            <a:r>
              <a:rPr lang="ru-RU" sz="2000" dirty="0" err="1" smtClean="0"/>
              <a:t>Перевірка</a:t>
            </a:r>
            <a:r>
              <a:rPr lang="ru-RU" sz="2000" dirty="0" smtClean="0"/>
              <a:t> </a:t>
            </a:r>
            <a:r>
              <a:rPr lang="ru-RU" sz="2000" dirty="0"/>
              <a:t>на нуль</a:t>
            </a:r>
          </a:p>
          <a:p>
            <a:pPr>
              <a:spcAft>
                <a:spcPts val="600"/>
              </a:spcAft>
            </a:pPr>
            <a:r>
              <a:rPr lang="ru-RU" sz="2000" dirty="0" smtClean="0"/>
              <a:t>(</a:t>
            </a:r>
            <a:r>
              <a:rPr lang="en-GB" sz="2000" dirty="0" smtClean="0"/>
              <a:t>positive</a:t>
            </a:r>
            <a:r>
              <a:rPr lang="en-GB" sz="2000" dirty="0"/>
              <a:t>? </a:t>
            </a:r>
            <a:r>
              <a:rPr lang="en-GB" sz="2000" dirty="0" smtClean="0"/>
              <a:t>x)</a:t>
            </a:r>
            <a:r>
              <a:rPr lang="uk-UA" sz="2000" dirty="0" smtClean="0"/>
              <a:t>	</a:t>
            </a:r>
            <a:r>
              <a:rPr lang="ru-RU" sz="2000" dirty="0" err="1" smtClean="0"/>
              <a:t>Перевірка</a:t>
            </a:r>
            <a:r>
              <a:rPr lang="ru-RU" sz="2000" dirty="0" smtClean="0"/>
              <a:t> </a:t>
            </a:r>
            <a:r>
              <a:rPr lang="ru-RU" sz="2000" dirty="0" err="1"/>
              <a:t>чи</a:t>
            </a:r>
            <a:r>
              <a:rPr lang="ru-RU" sz="2000" dirty="0"/>
              <a:t> є число </a:t>
            </a:r>
            <a:r>
              <a:rPr lang="ru-RU" sz="2000" dirty="0" err="1" smtClean="0"/>
              <a:t>додатнім</a:t>
            </a:r>
            <a:endParaRPr lang="ru-RU" sz="2000" dirty="0"/>
          </a:p>
          <a:p>
            <a:pPr>
              <a:spcAft>
                <a:spcPts val="600"/>
              </a:spcAft>
            </a:pPr>
            <a:r>
              <a:rPr lang="ru-RU" sz="2000" dirty="0" smtClean="0"/>
              <a:t>(</a:t>
            </a:r>
            <a:r>
              <a:rPr lang="en-GB" sz="2000" dirty="0" smtClean="0"/>
              <a:t>negative</a:t>
            </a:r>
            <a:r>
              <a:rPr lang="en-GB" sz="2000" dirty="0"/>
              <a:t>? </a:t>
            </a:r>
            <a:r>
              <a:rPr lang="en-GB" sz="2000" dirty="0" smtClean="0"/>
              <a:t>x) </a:t>
            </a:r>
            <a:r>
              <a:rPr lang="uk-UA" sz="2000" dirty="0" smtClean="0"/>
              <a:t>	</a:t>
            </a:r>
            <a:r>
              <a:rPr lang="ru-RU" sz="2000" dirty="0" err="1" smtClean="0"/>
              <a:t>Перевірка</a:t>
            </a:r>
            <a:r>
              <a:rPr lang="ru-RU" sz="2000" dirty="0" smtClean="0"/>
              <a:t> </a:t>
            </a:r>
            <a:r>
              <a:rPr lang="ru-RU" sz="2000" dirty="0" err="1"/>
              <a:t>чи</a:t>
            </a:r>
            <a:r>
              <a:rPr lang="ru-RU" sz="2000" dirty="0"/>
              <a:t> є число </a:t>
            </a:r>
            <a:r>
              <a:rPr lang="ru-RU" sz="2000" dirty="0" err="1" smtClean="0"/>
              <a:t>від</a:t>
            </a:r>
            <a:r>
              <a:rPr lang="en-US" sz="2000" dirty="0" smtClean="0"/>
              <a:t>’</a:t>
            </a:r>
            <a:r>
              <a:rPr lang="uk-UA" sz="2000" dirty="0" smtClean="0"/>
              <a:t>ємним</a:t>
            </a:r>
            <a:endParaRPr lang="ru-RU" sz="2000" dirty="0"/>
          </a:p>
          <a:p>
            <a:pPr>
              <a:spcAft>
                <a:spcPts val="600"/>
              </a:spcAft>
            </a:pPr>
            <a:r>
              <a:rPr lang="ru-RU" sz="2000" dirty="0" smtClean="0"/>
              <a:t>(</a:t>
            </a:r>
            <a:r>
              <a:rPr lang="en-GB" sz="2000" dirty="0" smtClean="0"/>
              <a:t>odd</a:t>
            </a:r>
            <a:r>
              <a:rPr lang="en-GB" sz="2000" dirty="0"/>
              <a:t>? </a:t>
            </a:r>
            <a:r>
              <a:rPr lang="en-GB" sz="2000" dirty="0" smtClean="0"/>
              <a:t>n) </a:t>
            </a:r>
            <a:r>
              <a:rPr lang="uk-UA" sz="2000" dirty="0" smtClean="0"/>
              <a:t>	</a:t>
            </a:r>
            <a:r>
              <a:rPr lang="ru-RU" sz="2000" dirty="0" err="1" smtClean="0"/>
              <a:t>Перевірка</a:t>
            </a:r>
            <a:r>
              <a:rPr lang="ru-RU" sz="2000" dirty="0" smtClean="0"/>
              <a:t> </a:t>
            </a:r>
            <a:r>
              <a:rPr lang="ru-RU" sz="2000" dirty="0" err="1"/>
              <a:t>чи</a:t>
            </a:r>
            <a:r>
              <a:rPr lang="ru-RU" sz="2000" dirty="0"/>
              <a:t> є число не </a:t>
            </a:r>
            <a:r>
              <a:rPr lang="ru-RU" sz="2000" dirty="0" err="1" smtClean="0"/>
              <a:t>парним</a:t>
            </a:r>
            <a:endParaRPr lang="ru-RU" sz="2000" dirty="0"/>
          </a:p>
          <a:p>
            <a:pPr>
              <a:spcAft>
                <a:spcPts val="600"/>
              </a:spcAft>
            </a:pPr>
            <a:r>
              <a:rPr lang="ru-RU" sz="2000" dirty="0" smtClean="0"/>
              <a:t>(</a:t>
            </a:r>
            <a:r>
              <a:rPr lang="en-GB" sz="2000" dirty="0" smtClean="0"/>
              <a:t>even</a:t>
            </a:r>
            <a:r>
              <a:rPr lang="en-GB" sz="2000" dirty="0"/>
              <a:t>? </a:t>
            </a:r>
            <a:r>
              <a:rPr lang="en-GB" sz="2000" dirty="0" smtClean="0"/>
              <a:t>n) </a:t>
            </a:r>
            <a:r>
              <a:rPr lang="uk-UA" sz="2000" dirty="0" smtClean="0"/>
              <a:t>	</a:t>
            </a:r>
            <a:r>
              <a:rPr lang="ru-RU" sz="2000" dirty="0" err="1" smtClean="0"/>
              <a:t>Перевірка</a:t>
            </a:r>
            <a:r>
              <a:rPr lang="ru-RU" sz="2000" dirty="0" smtClean="0"/>
              <a:t> </a:t>
            </a:r>
            <a:r>
              <a:rPr lang="ru-RU" sz="2000" dirty="0" err="1"/>
              <a:t>чи</a:t>
            </a:r>
            <a:r>
              <a:rPr lang="ru-RU" sz="2000" dirty="0"/>
              <a:t> є число </a:t>
            </a:r>
            <a:r>
              <a:rPr lang="ru-RU" sz="2000" dirty="0" smtClean="0"/>
              <a:t>парни</a:t>
            </a:r>
            <a:r>
              <a:rPr lang="uk-UA" sz="2000" dirty="0"/>
              <a:t>м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27385191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8362</TotalTime>
  <Words>5448</Words>
  <Application>Microsoft Office PowerPoint</Application>
  <PresentationFormat>Экран (4:3)</PresentationFormat>
  <Paragraphs>709</Paragraphs>
  <Slides>48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8" baseType="lpstr">
      <vt:lpstr>Times New Roman</vt:lpstr>
      <vt:lpstr>Wingdings</vt:lpstr>
      <vt:lpstr>Helvetica Neue</vt:lpstr>
      <vt:lpstr>Arial</vt:lpstr>
      <vt:lpstr>Bookman Old Style</vt:lpstr>
      <vt:lpstr>Calibri Light</vt:lpstr>
      <vt:lpstr>Symbol</vt:lpstr>
      <vt:lpstr>Tahoma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Доц. кафедри ПСТ,   к.т.н. Ковалюк Т.В.  tkovalyuk@ukr.net https://github.com/tkovalyuk/funcprogram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ДИСТАНЦИОННОГО ОБУЧЕНИ</dc:title>
  <dc:creator>WhiteFox</dc:creator>
  <cp:lastModifiedBy>Tetyana Kovalyuk</cp:lastModifiedBy>
  <cp:revision>629</cp:revision>
  <dcterms:created xsi:type="dcterms:W3CDTF">2007-02-07T08:30:43Z</dcterms:created>
  <dcterms:modified xsi:type="dcterms:W3CDTF">2020-09-21T05:53:33Z</dcterms:modified>
</cp:coreProperties>
</file>