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6"/>
  </p:notesMasterIdLst>
  <p:sldIdLst>
    <p:sldId id="499" r:id="rId2"/>
    <p:sldId id="310" r:id="rId3"/>
    <p:sldId id="532" r:id="rId4"/>
    <p:sldId id="533" r:id="rId5"/>
    <p:sldId id="534" r:id="rId6"/>
    <p:sldId id="535" r:id="rId7"/>
    <p:sldId id="536" r:id="rId8"/>
    <p:sldId id="537" r:id="rId9"/>
    <p:sldId id="541" r:id="rId10"/>
    <p:sldId id="538" r:id="rId11"/>
    <p:sldId id="540" r:id="rId12"/>
    <p:sldId id="539" r:id="rId13"/>
    <p:sldId id="542" r:id="rId14"/>
    <p:sldId id="550" r:id="rId15"/>
    <p:sldId id="543" r:id="rId16"/>
    <p:sldId id="544" r:id="rId17"/>
    <p:sldId id="545" r:id="rId18"/>
    <p:sldId id="552" r:id="rId19"/>
    <p:sldId id="554" r:id="rId20"/>
    <p:sldId id="555" r:id="rId21"/>
    <p:sldId id="551" r:id="rId22"/>
    <p:sldId id="311" r:id="rId23"/>
    <p:sldId id="549" r:id="rId24"/>
    <p:sldId id="274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9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3305-0669-4187-B053-04634DAC3092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7EC5D-23C8-4C01-A532-DB2E21CE9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8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041" y="-26426"/>
            <a:ext cx="9169043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 userDrawn="1"/>
        </p:nvSpPr>
        <p:spPr>
          <a:xfrm>
            <a:off x="-9112" y="935146"/>
            <a:ext cx="9169043" cy="5922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627786" y="6551552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900" dirty="0" smtClean="0">
                <a:solidFill>
                  <a:prstClr val="white"/>
                </a:solidFill>
              </a:rPr>
              <a:t>Т.В. </a:t>
            </a:r>
            <a:r>
              <a:rPr lang="uk-UA" sz="900" dirty="0" err="1" smtClean="0">
                <a:solidFill>
                  <a:prstClr val="white"/>
                </a:solidFill>
              </a:rPr>
              <a:t>Ковалюк</a:t>
            </a:r>
            <a:r>
              <a:rPr lang="uk-UA" sz="900" dirty="0" smtClean="0">
                <a:solidFill>
                  <a:prstClr val="white"/>
                </a:solidFill>
              </a:rPr>
              <a:t> Функціональне програмування КНУ </a:t>
            </a:r>
            <a:r>
              <a:rPr lang="uk-UA" sz="900" dirty="0" err="1" smtClean="0">
                <a:solidFill>
                  <a:prstClr val="white"/>
                </a:solidFill>
              </a:rPr>
              <a:t>ім</a:t>
            </a:r>
            <a:r>
              <a:rPr lang="uk-UA" sz="900" dirty="0" smtClean="0">
                <a:solidFill>
                  <a:prstClr val="white"/>
                </a:solidFill>
              </a:rPr>
              <a:t> </a:t>
            </a:r>
            <a:r>
              <a:rPr lang="uk-UA" sz="900" dirty="0" err="1" smtClean="0">
                <a:solidFill>
                  <a:prstClr val="white"/>
                </a:solidFill>
              </a:rPr>
              <a:t>Т.Шевченка</a:t>
            </a:r>
            <a:endParaRPr lang="ru-RU" sz="900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2622391" y="6551552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900" dirty="0" smtClean="0">
                <a:solidFill>
                  <a:prstClr val="black"/>
                </a:solidFill>
              </a:rPr>
              <a:t>Т.В. </a:t>
            </a:r>
            <a:r>
              <a:rPr lang="uk-UA" sz="900" dirty="0" err="1" smtClean="0">
                <a:solidFill>
                  <a:prstClr val="black"/>
                </a:solidFill>
              </a:rPr>
              <a:t>Ковалюк</a:t>
            </a:r>
            <a:r>
              <a:rPr lang="uk-UA" sz="900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sz="900" dirty="0" err="1" smtClean="0">
                <a:solidFill>
                  <a:prstClr val="black"/>
                </a:solidFill>
              </a:rPr>
              <a:t>ім</a:t>
            </a:r>
            <a:r>
              <a:rPr lang="uk-UA" sz="900" dirty="0" smtClean="0">
                <a:solidFill>
                  <a:prstClr val="black"/>
                </a:solidFill>
              </a:rPr>
              <a:t> Т. Шевченка</a:t>
            </a:r>
            <a:endParaRPr lang="ru-RU" sz="900" dirty="0">
              <a:solidFill>
                <a:prstClr val="black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438045"/>
            <a:ext cx="9175859" cy="1056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551552"/>
            <a:ext cx="872020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‹#›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4306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16427" cy="6858000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172402" y="6479087"/>
            <a:ext cx="872020" cy="280022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z="1050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050" dirty="0" smtClean="0">
                <a:solidFill>
                  <a:prstClr val="black"/>
                </a:solidFill>
                <a:latin typeface="Calibri" panose="020F0502020204030204"/>
              </a:rPr>
              <a:t>/38</a:t>
            </a:r>
            <a:endParaRPr lang="ru-RU" sz="105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1087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32071" y="6612106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900" dirty="0" smtClean="0">
                <a:solidFill>
                  <a:prstClr val="black"/>
                </a:solidFill>
              </a:rPr>
              <a:t>Т.В. </a:t>
            </a:r>
            <a:r>
              <a:rPr lang="uk-UA" sz="900" dirty="0" err="1" smtClean="0">
                <a:solidFill>
                  <a:prstClr val="black"/>
                </a:solidFill>
              </a:rPr>
              <a:t>Ковалюк</a:t>
            </a:r>
            <a:r>
              <a:rPr lang="uk-UA" sz="900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sz="900" dirty="0" err="1" smtClean="0">
                <a:solidFill>
                  <a:prstClr val="black"/>
                </a:solidFill>
              </a:rPr>
              <a:t>ім</a:t>
            </a:r>
            <a:r>
              <a:rPr lang="uk-UA" sz="900" dirty="0" smtClean="0">
                <a:solidFill>
                  <a:prstClr val="black"/>
                </a:solidFill>
              </a:rPr>
              <a:t> </a:t>
            </a:r>
            <a:r>
              <a:rPr lang="uk-UA" sz="900" dirty="0" err="1" smtClean="0">
                <a:solidFill>
                  <a:prstClr val="black"/>
                </a:solidFill>
              </a:rPr>
              <a:t>Т.Шевченка</a:t>
            </a:r>
            <a:endParaRPr lang="ru-RU" sz="900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172402" y="6479087"/>
            <a:ext cx="872020" cy="280022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z="1050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050" dirty="0" smtClean="0">
                <a:solidFill>
                  <a:prstClr val="black"/>
                </a:solidFill>
                <a:latin typeface="Calibri" panose="020F0502020204030204"/>
              </a:rPr>
              <a:t>/38</a:t>
            </a:r>
            <a:endParaRPr lang="ru-RU" sz="105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8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csail.mit.edu/mac/ftpdir/scheme-7.5/7.5.17/doc-html/scheme_15.html" TargetMode="External"/><Relationship Id="rId2" Type="http://schemas.openxmlformats.org/officeDocument/2006/relationships/hyperlink" Target="http://okmij.org/ftp/Scheme/binary-i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books.org/wiki/Category:Book:Scheme_Programming" TargetMode="External"/><Relationship Id="rId5" Type="http://schemas.openxmlformats.org/officeDocument/2006/relationships/hyperlink" Target="http://www.r6rs.org/final/html/r6rs-lib/r6rs-lib-Z-H-9.html" TargetMode="External"/><Relationship Id="rId4" Type="http://schemas.openxmlformats.org/officeDocument/2006/relationships/hyperlink" Target="http://www.r6rs.org/final/html/r6rs-lib/r6rs-lib-Z-H-1.html#node_toc_node_chap_8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5"/>
          <p:cNvSpPr>
            <a:spLocks noChangeArrowheads="1" noChangeShapeType="1" noTextEdit="1"/>
          </p:cNvSpPr>
          <p:nvPr/>
        </p:nvSpPr>
        <p:spPr bwMode="auto">
          <a:xfrm>
            <a:off x="1349624" y="823686"/>
            <a:ext cx="6264696" cy="178236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700" kern="10" dirty="0" err="1">
                <a:solidFill>
                  <a:prstClr val="white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Функціональне</a:t>
            </a:r>
            <a:endParaRPr lang="ru-RU" sz="2700" kern="10" dirty="0">
              <a:solidFill>
                <a:prstClr val="white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700" kern="10" dirty="0" err="1">
                <a:solidFill>
                  <a:prstClr val="white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ru-RU" sz="2700" kern="10" dirty="0">
              <a:solidFill>
                <a:prstClr val="white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523" y="3757167"/>
            <a:ext cx="7702461" cy="236988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Лектор </a:t>
            </a:r>
            <a:r>
              <a:rPr lang="ru-RU" sz="28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Ковалюк</a:t>
            </a:r>
            <a:r>
              <a:rPr lang="ru-RU" sz="28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ru-RU" sz="28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Тетяна</a:t>
            </a:r>
            <a:r>
              <a:rPr lang="ru-RU" sz="28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ru-RU" sz="28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Володимирівна</a:t>
            </a:r>
            <a:endParaRPr lang="ru-RU" sz="2800" b="1" i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к.т.н., доцент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2800" b="1" i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tkovalyuk@u</a:t>
            </a:r>
            <a:r>
              <a:rPr lang="en-US" sz="2000" b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kr.net</a:t>
            </a:r>
            <a:endParaRPr lang="uk-UA" sz="2000" b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prstClr val="white"/>
                </a:solidFill>
                <a:latin typeface="Arial" charset="0"/>
                <a:cs typeface="Arial" charset="0"/>
              </a:rPr>
              <a:t>https://github.com/tkovalyuk/funcprogram</a:t>
            </a:r>
            <a:endParaRPr lang="ru-RU" sz="2000" b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1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10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1156791"/>
            <a:ext cx="88626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зчитування</a:t>
            </a:r>
            <a:r>
              <a:rPr lang="ru-RU" dirty="0"/>
              <a:t> рядка </a:t>
            </a:r>
            <a:r>
              <a:rPr lang="ru-RU" dirty="0" err="1"/>
              <a:t>зчитує</a:t>
            </a:r>
            <a:r>
              <a:rPr lang="ru-RU" dirty="0"/>
              <a:t> рядок тексту з порту (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GB" b="1" dirty="0">
                <a:solidFill>
                  <a:srgbClr val="0000CC"/>
                </a:solidFill>
              </a:rPr>
              <a:t>(current-input-port)</a:t>
            </a:r>
            <a:r>
              <a:rPr lang="ru-RU" dirty="0" smtClean="0"/>
              <a:t>, </a:t>
            </a:r>
            <a:r>
              <a:rPr lang="ru-RU" dirty="0" err="1"/>
              <a:t>якщо</a:t>
            </a:r>
            <a:r>
              <a:rPr lang="ru-RU" dirty="0"/>
              <a:t> не </a:t>
            </a:r>
            <a:r>
              <a:rPr lang="ru-RU" dirty="0" err="1"/>
              <a:t>вказано</a:t>
            </a:r>
            <a:r>
              <a:rPr lang="ru-RU" dirty="0"/>
              <a:t> </a:t>
            </a:r>
            <a:r>
              <a:rPr lang="ru-RU" dirty="0" err="1"/>
              <a:t>жодного</a:t>
            </a:r>
            <a:r>
              <a:rPr lang="ru-RU" dirty="0"/>
              <a:t>). 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 err="1"/>
              <a:t>використанні</a:t>
            </a:r>
            <a:r>
              <a:rPr lang="ru-RU" dirty="0"/>
              <a:t> </a:t>
            </a:r>
            <a:r>
              <a:rPr lang="ru-RU" dirty="0" err="1" smtClean="0"/>
              <a:t>читання</a:t>
            </a:r>
            <a:r>
              <a:rPr lang="ru-RU" dirty="0" smtClean="0"/>
              <a:t>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починається</a:t>
            </a:r>
            <a:r>
              <a:rPr lang="ru-RU" dirty="0"/>
              <a:t> з того самого рядка, з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читається</a:t>
            </a:r>
            <a:r>
              <a:rPr lang="ru-RU" dirty="0"/>
              <a:t> код: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7908" y="2894204"/>
            <a:ext cx="3739662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dirty="0" smtClean="0">
                <a:solidFill>
                  <a:srgbClr val="0000CC"/>
                </a:solidFill>
              </a:rPr>
              <a:t>prompt</a:t>
            </a:r>
            <a:r>
              <a:rPr lang="uk-UA" dirty="0" smtClean="0">
                <a:solidFill>
                  <a:srgbClr val="0000CC"/>
                </a:solidFill>
              </a:rPr>
              <a:t>/</a:t>
            </a:r>
            <a:r>
              <a:rPr lang="en-US" dirty="0" smtClean="0">
                <a:solidFill>
                  <a:srgbClr val="0000CC"/>
                </a:solidFill>
              </a:rPr>
              <a:t>read </a:t>
            </a:r>
            <a:r>
              <a:rPr lang="en-US" dirty="0">
                <a:solidFill>
                  <a:srgbClr val="0000CC"/>
                </a:solidFill>
              </a:rPr>
              <a:t>prompt)</a:t>
            </a:r>
          </a:p>
          <a:p>
            <a:r>
              <a:rPr lang="en-US" dirty="0">
                <a:solidFill>
                  <a:srgbClr val="0000CC"/>
                </a:solidFill>
              </a:rPr>
              <a:t>  (display prompt)</a:t>
            </a:r>
          </a:p>
          <a:p>
            <a:r>
              <a:rPr lang="en-US" dirty="0">
                <a:solidFill>
                  <a:srgbClr val="0000CC"/>
                </a:solidFill>
              </a:rPr>
              <a:t>  (read))</a:t>
            </a:r>
          </a:p>
          <a:p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smtClean="0">
                <a:solidFill>
                  <a:srgbClr val="0000CC"/>
                </a:solidFill>
              </a:rPr>
              <a:t>prompt</a:t>
            </a:r>
            <a:r>
              <a:rPr lang="uk-UA" dirty="0" smtClean="0">
                <a:solidFill>
                  <a:srgbClr val="0000CC"/>
                </a:solidFill>
              </a:rPr>
              <a:t>/</a:t>
            </a:r>
            <a:r>
              <a:rPr lang="en-US" dirty="0" smtClean="0">
                <a:solidFill>
                  <a:srgbClr val="0000CC"/>
                </a:solidFill>
              </a:rPr>
              <a:t>read </a:t>
            </a:r>
            <a:r>
              <a:rPr lang="en-US" dirty="0">
                <a:solidFill>
                  <a:srgbClr val="0000CC"/>
                </a:solidFill>
              </a:rPr>
              <a:t>"Enter your name: ") 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;</a:t>
            </a:r>
            <a:r>
              <a:rPr lang="en-US" dirty="0">
                <a:solidFill>
                  <a:srgbClr val="C00000"/>
                </a:solidFill>
              </a:rPr>
              <a:t>on screen: "Enter your name: </a:t>
            </a:r>
            <a:r>
              <a:rPr lang="en-US" dirty="0" smtClean="0">
                <a:solidFill>
                  <a:srgbClr val="C00000"/>
                </a:solidFill>
              </a:rPr>
              <a:t>"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454" y="2214029"/>
            <a:ext cx="4719638" cy="348338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90826"/>
            <a:ext cx="9116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bg1"/>
                </a:solidFill>
              </a:rPr>
              <a:t>Читання</a:t>
            </a:r>
            <a:r>
              <a:rPr lang="ru-RU" sz="3600" b="1" dirty="0">
                <a:solidFill>
                  <a:schemeClr val="bg1"/>
                </a:solidFill>
              </a:rPr>
              <a:t> та </a:t>
            </a:r>
            <a:r>
              <a:rPr lang="ru-RU" sz="3600" b="1" dirty="0" err="1">
                <a:solidFill>
                  <a:schemeClr val="bg1"/>
                </a:solidFill>
              </a:rPr>
              <a:t>запис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значень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в </a:t>
            </a:r>
            <a:r>
              <a:rPr lang="en-US" sz="3600" b="1" dirty="0" smtClean="0">
                <a:solidFill>
                  <a:schemeClr val="bg1"/>
                </a:solidFill>
              </a:rPr>
              <a:t>SCHEME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72203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11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522" y="2564423"/>
            <a:ext cx="5267325" cy="38862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9082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bg1"/>
                </a:solidFill>
              </a:rPr>
              <a:t>Читання</a:t>
            </a:r>
            <a:r>
              <a:rPr lang="ru-RU" sz="3600" b="1" dirty="0">
                <a:solidFill>
                  <a:schemeClr val="bg1"/>
                </a:solidFill>
              </a:rPr>
              <a:t> з </a:t>
            </a:r>
            <a:r>
              <a:rPr lang="ru-RU" sz="3600" b="1" dirty="0" err="1">
                <a:solidFill>
                  <a:schemeClr val="bg1"/>
                </a:solidFill>
              </a:rPr>
              <a:t>клавіатури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55238"/>
            <a:ext cx="4454769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(music-critic) </a:t>
            </a:r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write "What’s your favorite Beatles song?")</a:t>
            </a:r>
          </a:p>
          <a:p>
            <a:r>
              <a:rPr lang="en-US" dirty="0">
                <a:solidFill>
                  <a:srgbClr val="0000CC"/>
                </a:solidFill>
              </a:rPr>
              <a:t>  (let ((song (r</a:t>
            </a:r>
            <a:r>
              <a:rPr lang="en-US" b="1" dirty="0">
                <a:solidFill>
                  <a:srgbClr val="0000CC"/>
                </a:solidFill>
              </a:rPr>
              <a:t>ead</a:t>
            </a:r>
            <a:r>
              <a:rPr lang="en-US" dirty="0">
                <a:solidFill>
                  <a:srgbClr val="0000CC"/>
                </a:solidFill>
              </a:rPr>
              <a:t>)))</a:t>
            </a:r>
          </a:p>
          <a:p>
            <a:r>
              <a:rPr lang="en-US" dirty="0">
                <a:solidFill>
                  <a:srgbClr val="0000CC"/>
                </a:solidFill>
              </a:rPr>
              <a:t>    (</a:t>
            </a:r>
            <a:r>
              <a:rPr lang="en-US" b="1" dirty="0">
                <a:solidFill>
                  <a:srgbClr val="0000CC"/>
                </a:solidFill>
              </a:rPr>
              <a:t>write</a:t>
            </a:r>
            <a:r>
              <a:rPr lang="en-US" dirty="0">
                <a:solidFill>
                  <a:srgbClr val="0000CC"/>
                </a:solidFill>
              </a:rPr>
              <a:t>  '("I like" song "too."))))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(newline)</a:t>
            </a:r>
          </a:p>
          <a:p>
            <a:r>
              <a:rPr lang="en-US" dirty="0">
                <a:solidFill>
                  <a:srgbClr val="0000CC"/>
                </a:solidFill>
              </a:rPr>
              <a:t>(display "Reading and Writing Normal Text")</a:t>
            </a:r>
          </a:p>
          <a:p>
            <a:r>
              <a:rPr lang="en-US" dirty="0">
                <a:solidFill>
                  <a:srgbClr val="0000CC"/>
                </a:solidFill>
              </a:rPr>
              <a:t>(newline)</a:t>
            </a:r>
          </a:p>
          <a:p>
            <a:r>
              <a:rPr lang="en-US" dirty="0">
                <a:solidFill>
                  <a:srgbClr val="0000CC"/>
                </a:solidFill>
              </a:rPr>
              <a:t>(music-critic)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652215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12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77096"/>
            <a:ext cx="4911969" cy="375487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CC"/>
                </a:solidFill>
              </a:rPr>
              <a:t>(define (bottles n)</a:t>
            </a:r>
          </a:p>
          <a:p>
            <a:r>
              <a:rPr lang="en-US" sz="1700" dirty="0">
                <a:solidFill>
                  <a:srgbClr val="0000CC"/>
                </a:solidFill>
              </a:rPr>
              <a:t>  (if (= n 0)</a:t>
            </a:r>
          </a:p>
          <a:p>
            <a:r>
              <a:rPr lang="en-US" sz="1700" dirty="0">
                <a:solidFill>
                  <a:srgbClr val="0000CC"/>
                </a:solidFill>
              </a:rPr>
              <a:t>      '()</a:t>
            </a:r>
          </a:p>
          <a:p>
            <a:r>
              <a:rPr lang="en-US" sz="1700" dirty="0">
                <a:solidFill>
                  <a:srgbClr val="0000CC"/>
                </a:solidFill>
              </a:rPr>
              <a:t>      (append (verse n)</a:t>
            </a:r>
          </a:p>
          <a:p>
            <a:r>
              <a:rPr lang="en-US" sz="1700" dirty="0">
                <a:solidFill>
                  <a:srgbClr val="0000CC"/>
                </a:solidFill>
              </a:rPr>
              <a:t>              (bottles (- n 1)))))</a:t>
            </a:r>
          </a:p>
          <a:p>
            <a:endParaRPr lang="en-US" sz="1700" dirty="0">
              <a:solidFill>
                <a:srgbClr val="0000CC"/>
              </a:solidFill>
            </a:endParaRPr>
          </a:p>
          <a:p>
            <a:r>
              <a:rPr lang="en-US" sz="1700" dirty="0">
                <a:solidFill>
                  <a:srgbClr val="0000CC"/>
                </a:solidFill>
              </a:rPr>
              <a:t>(define (verse n)</a:t>
            </a:r>
          </a:p>
          <a:p>
            <a:r>
              <a:rPr lang="en-US" sz="1700" dirty="0">
                <a:solidFill>
                  <a:srgbClr val="0000CC"/>
                </a:solidFill>
              </a:rPr>
              <a:t>  (list (cons n '(bottles of juice on the wall))</a:t>
            </a:r>
          </a:p>
          <a:p>
            <a:r>
              <a:rPr lang="en-US" sz="1700" dirty="0">
                <a:solidFill>
                  <a:srgbClr val="0000CC"/>
                </a:solidFill>
              </a:rPr>
              <a:t>        (cons n '(bottles of juice))</a:t>
            </a:r>
          </a:p>
          <a:p>
            <a:r>
              <a:rPr lang="en-US" sz="1700" dirty="0">
                <a:solidFill>
                  <a:srgbClr val="0000CC"/>
                </a:solidFill>
              </a:rPr>
              <a:t>        '(if one of those bottles should happen to fall)</a:t>
            </a:r>
          </a:p>
          <a:p>
            <a:r>
              <a:rPr lang="en-US" sz="1700" dirty="0">
                <a:solidFill>
                  <a:srgbClr val="0000CC"/>
                </a:solidFill>
              </a:rPr>
              <a:t>  (cons (- n 1) '(bottles of juice on the wall))</a:t>
            </a:r>
          </a:p>
          <a:p>
            <a:r>
              <a:rPr lang="en-US" sz="1700" dirty="0">
                <a:solidFill>
                  <a:srgbClr val="0000CC"/>
                </a:solidFill>
              </a:rPr>
              <a:t>  '()))</a:t>
            </a:r>
          </a:p>
          <a:p>
            <a:endParaRPr lang="en-US" sz="1700" dirty="0">
              <a:solidFill>
                <a:srgbClr val="0000CC"/>
              </a:solidFill>
            </a:endParaRPr>
          </a:p>
          <a:p>
            <a:r>
              <a:rPr lang="en-US" sz="1700" dirty="0">
                <a:solidFill>
                  <a:srgbClr val="0000CC"/>
                </a:solidFill>
              </a:rPr>
              <a:t>(bottles 2)</a:t>
            </a:r>
            <a:endParaRPr lang="ru-RU" sz="17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082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Виведення</a:t>
            </a:r>
            <a:r>
              <a:rPr lang="ru-RU" sz="3600" b="1" dirty="0" smtClean="0">
                <a:solidFill>
                  <a:schemeClr val="bg1"/>
                </a:solidFill>
              </a:rPr>
              <a:t> на </a:t>
            </a:r>
            <a:r>
              <a:rPr lang="ru-RU" sz="3600" b="1" dirty="0" err="1" smtClean="0">
                <a:solidFill>
                  <a:schemeClr val="bg1"/>
                </a:solidFill>
              </a:rPr>
              <a:t>екран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11969" y="3454697"/>
            <a:ext cx="4126523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((2 bottles of juice on the wall)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(2 bottles of juice)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(if one of those bottles should happen to fall)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(1 bottles of juice on the wall)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()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(1 bottles of juice on the wall)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(1 bottles of juice)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(if one of those bottles should happen to fall)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(0 bottles of juice on the wall)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())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7262" y="1279468"/>
            <a:ext cx="543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Не використовуються процедури </a:t>
            </a:r>
            <a:r>
              <a:rPr lang="en-US" dirty="0" smtClean="0"/>
              <a:t>write, display </a:t>
            </a:r>
            <a:r>
              <a:rPr lang="uk-UA" dirty="0" smtClean="0"/>
              <a:t>та інші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1061797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13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030521"/>
            <a:ext cx="5357446" cy="403187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bottles</a:t>
            </a:r>
            <a:r>
              <a:rPr lang="ru-RU" sz="1600" dirty="0">
                <a:solidFill>
                  <a:srgbClr val="0000CC"/>
                </a:solidFill>
              </a:rPr>
              <a:t> n)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if</a:t>
            </a:r>
            <a:r>
              <a:rPr lang="ru-RU" sz="1600" dirty="0">
                <a:solidFill>
                  <a:srgbClr val="0000CC"/>
                </a:solidFill>
              </a:rPr>
              <a:t> (= n 0)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'</a:t>
            </a:r>
            <a:r>
              <a:rPr lang="ru-RU" sz="1600" dirty="0" err="1">
                <a:solidFill>
                  <a:srgbClr val="0000CC"/>
                </a:solidFill>
              </a:rPr>
              <a:t>badly</a:t>
            </a:r>
            <a:endParaRPr lang="ru-RU" sz="1600" dirty="0">
              <a:solidFill>
                <a:srgbClr val="0000CC"/>
              </a:solidFill>
            </a:endParaRPr>
          </a:p>
          <a:p>
            <a:r>
              <a:rPr lang="ru-RU" sz="1600" dirty="0">
                <a:solidFill>
                  <a:srgbClr val="0000CC"/>
                </a:solidFill>
              </a:rPr>
              <a:t>      (</a:t>
            </a:r>
            <a:r>
              <a:rPr lang="ru-RU" sz="1600" dirty="0" err="1">
                <a:solidFill>
                  <a:srgbClr val="0000CC"/>
                </a:solidFill>
              </a:rPr>
              <a:t>begin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verse</a:t>
            </a:r>
            <a:r>
              <a:rPr lang="ru-RU" sz="1600" dirty="0">
                <a:solidFill>
                  <a:srgbClr val="0000CC"/>
                </a:solidFill>
              </a:rPr>
              <a:t> n)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     (</a:t>
            </a:r>
            <a:r>
              <a:rPr lang="ru-RU" sz="1600" dirty="0" err="1">
                <a:solidFill>
                  <a:srgbClr val="0000CC"/>
                </a:solidFill>
              </a:rPr>
              <a:t>bottles</a:t>
            </a:r>
            <a:r>
              <a:rPr lang="ru-RU" sz="1600" dirty="0">
                <a:solidFill>
                  <a:srgbClr val="0000CC"/>
                </a:solidFill>
              </a:rPr>
              <a:t> (- n 1))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     )))</a:t>
            </a:r>
          </a:p>
          <a:p>
            <a:endParaRPr lang="ru-RU" sz="1600" dirty="0">
              <a:solidFill>
                <a:srgbClr val="0000CC"/>
              </a:solidFill>
            </a:endParaRPr>
          </a:p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verse</a:t>
            </a:r>
            <a:r>
              <a:rPr lang="ru-RU" sz="1600" dirty="0">
                <a:solidFill>
                  <a:srgbClr val="0000CC"/>
                </a:solidFill>
              </a:rPr>
              <a:t> n)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write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cons</a:t>
            </a:r>
            <a:r>
              <a:rPr lang="ru-RU" sz="1600" dirty="0">
                <a:solidFill>
                  <a:srgbClr val="0000CC"/>
                </a:solidFill>
              </a:rPr>
              <a:t> n '(</a:t>
            </a:r>
            <a:r>
              <a:rPr lang="ru-RU" sz="1600" dirty="0" err="1">
                <a:solidFill>
                  <a:srgbClr val="0000CC"/>
                </a:solidFill>
              </a:rPr>
              <a:t>bottles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of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water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on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the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wall</a:t>
            </a:r>
            <a:r>
              <a:rPr lang="ru-RU" sz="1600" dirty="0">
                <a:solidFill>
                  <a:srgbClr val="0000CC"/>
                </a:solidFill>
              </a:rPr>
              <a:t>)))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newline</a:t>
            </a:r>
            <a:r>
              <a:rPr lang="ru-RU" sz="1600" dirty="0">
                <a:solidFill>
                  <a:srgbClr val="0000CC"/>
                </a:solidFill>
              </a:rPr>
              <a:t>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write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cons</a:t>
            </a:r>
            <a:r>
              <a:rPr lang="ru-RU" sz="1600" dirty="0">
                <a:solidFill>
                  <a:srgbClr val="0000CC"/>
                </a:solidFill>
              </a:rPr>
              <a:t> n '(</a:t>
            </a:r>
            <a:r>
              <a:rPr lang="ru-RU" sz="1600" dirty="0" err="1">
                <a:solidFill>
                  <a:srgbClr val="0000CC"/>
                </a:solidFill>
              </a:rPr>
              <a:t>bottles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of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water</a:t>
            </a:r>
            <a:r>
              <a:rPr lang="ru-RU" sz="1600" dirty="0">
                <a:solidFill>
                  <a:srgbClr val="0000CC"/>
                </a:solidFill>
              </a:rPr>
              <a:t>)))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write</a:t>
            </a:r>
            <a:r>
              <a:rPr lang="ru-RU" sz="1600" dirty="0">
                <a:solidFill>
                  <a:srgbClr val="0000CC"/>
                </a:solidFill>
              </a:rPr>
              <a:t> '(</a:t>
            </a:r>
            <a:r>
              <a:rPr lang="ru-RU" sz="1600" dirty="0" err="1">
                <a:solidFill>
                  <a:srgbClr val="0000CC"/>
                </a:solidFill>
              </a:rPr>
              <a:t>if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one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of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those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bottles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should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happen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to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fall</a:t>
            </a:r>
            <a:r>
              <a:rPr lang="ru-RU" sz="1600" dirty="0">
                <a:solidFill>
                  <a:srgbClr val="0000CC"/>
                </a:solidFill>
              </a:rPr>
              <a:t>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write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cons</a:t>
            </a:r>
            <a:r>
              <a:rPr lang="ru-RU" sz="1600" dirty="0">
                <a:solidFill>
                  <a:srgbClr val="0000CC"/>
                </a:solidFill>
              </a:rPr>
              <a:t> (- n 1) '(</a:t>
            </a:r>
            <a:r>
              <a:rPr lang="ru-RU" sz="1600" dirty="0" err="1">
                <a:solidFill>
                  <a:srgbClr val="0000CC"/>
                </a:solidFill>
              </a:rPr>
              <a:t>bottles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of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water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on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the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wall</a:t>
            </a:r>
            <a:r>
              <a:rPr lang="ru-RU" sz="1600" dirty="0">
                <a:solidFill>
                  <a:srgbClr val="0000CC"/>
                </a:solidFill>
              </a:rPr>
              <a:t>)))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write</a:t>
            </a:r>
            <a:r>
              <a:rPr lang="ru-RU" sz="1600" dirty="0">
                <a:solidFill>
                  <a:srgbClr val="0000CC"/>
                </a:solidFill>
              </a:rPr>
              <a:t> '()))</a:t>
            </a:r>
          </a:p>
          <a:p>
            <a:endParaRPr lang="ru-RU" sz="1600" dirty="0">
              <a:solidFill>
                <a:srgbClr val="0000CC"/>
              </a:solidFill>
            </a:endParaRPr>
          </a:p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bottles</a:t>
            </a:r>
            <a:r>
              <a:rPr lang="ru-RU" sz="1600" dirty="0">
                <a:solidFill>
                  <a:srgbClr val="0000CC"/>
                </a:solidFill>
              </a:rPr>
              <a:t> 2)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9082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Виведення</a:t>
            </a:r>
            <a:r>
              <a:rPr lang="ru-RU" sz="3600" b="1" dirty="0" smtClean="0">
                <a:solidFill>
                  <a:schemeClr val="bg1"/>
                </a:solidFill>
              </a:rPr>
              <a:t> на </a:t>
            </a:r>
            <a:r>
              <a:rPr lang="ru-RU" sz="3600" b="1" dirty="0" err="1" smtClean="0">
                <a:solidFill>
                  <a:schemeClr val="bg1"/>
                </a:solidFill>
              </a:rPr>
              <a:t>екран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1497" y="1068505"/>
            <a:ext cx="466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Використовуються процедури </a:t>
            </a:r>
            <a:r>
              <a:rPr lang="en-US" dirty="0" smtClean="0"/>
              <a:t>write, </a:t>
            </a:r>
            <a:r>
              <a:rPr lang="uk-UA" dirty="0" smtClean="0"/>
              <a:t>(</a:t>
            </a:r>
            <a:r>
              <a:rPr lang="en-US" dirty="0" smtClean="0"/>
              <a:t>newline</a:t>
            </a:r>
            <a:r>
              <a:rPr lang="uk-UA" dirty="0" smtClean="0"/>
              <a:t>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19567" y="1769184"/>
            <a:ext cx="4044461" cy="255454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;</a:t>
            </a:r>
            <a:r>
              <a:rPr lang="ru-RU" sz="1600" dirty="0" err="1" smtClean="0">
                <a:solidFill>
                  <a:srgbClr val="FF0000"/>
                </a:solidFill>
              </a:rPr>
              <a:t>version</a:t>
            </a:r>
            <a:r>
              <a:rPr lang="ru-RU" sz="1600" dirty="0" smtClean="0">
                <a:solidFill>
                  <a:srgbClr val="FF0000"/>
                </a:solidFill>
              </a:rPr>
              <a:t> </a:t>
            </a:r>
            <a:r>
              <a:rPr lang="ru-RU" sz="1600" dirty="0">
                <a:solidFill>
                  <a:srgbClr val="FF0000"/>
                </a:solidFill>
              </a:rPr>
              <a:t>2 </a:t>
            </a:r>
          </a:p>
          <a:p>
            <a:r>
              <a:rPr lang="ru-RU" sz="1600" dirty="0">
                <a:solidFill>
                  <a:srgbClr val="FF0000"/>
                </a:solidFill>
              </a:rPr>
              <a:t>(2 </a:t>
            </a:r>
            <a:r>
              <a:rPr lang="ru-RU" sz="1600" dirty="0" err="1">
                <a:solidFill>
                  <a:srgbClr val="FF0000"/>
                </a:solidFill>
              </a:rPr>
              <a:t>bottles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of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water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on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the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wall</a:t>
            </a:r>
            <a:r>
              <a:rPr lang="ru-RU" sz="1600" dirty="0">
                <a:solidFill>
                  <a:srgbClr val="FF0000"/>
                </a:solidFill>
              </a:rPr>
              <a:t>)</a:t>
            </a:r>
          </a:p>
          <a:p>
            <a:r>
              <a:rPr lang="ru-RU" sz="1600" dirty="0">
                <a:solidFill>
                  <a:srgbClr val="FF0000"/>
                </a:solidFill>
              </a:rPr>
              <a:t>(2 </a:t>
            </a:r>
            <a:r>
              <a:rPr lang="ru-RU" sz="1600" dirty="0" err="1">
                <a:solidFill>
                  <a:srgbClr val="FF0000"/>
                </a:solidFill>
              </a:rPr>
              <a:t>bottles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of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water</a:t>
            </a:r>
            <a:r>
              <a:rPr lang="ru-RU" sz="1600" dirty="0">
                <a:solidFill>
                  <a:srgbClr val="FF0000"/>
                </a:solidFill>
              </a:rPr>
              <a:t>)</a:t>
            </a:r>
          </a:p>
          <a:p>
            <a:r>
              <a:rPr lang="ru-RU" sz="1600" dirty="0">
                <a:solidFill>
                  <a:srgbClr val="FF0000"/>
                </a:solidFill>
              </a:rPr>
              <a:t>(</a:t>
            </a:r>
            <a:r>
              <a:rPr lang="ru-RU" sz="1600" dirty="0" err="1">
                <a:solidFill>
                  <a:srgbClr val="FF0000"/>
                </a:solidFill>
              </a:rPr>
              <a:t>if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one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of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those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bottles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should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happen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to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fall</a:t>
            </a:r>
            <a:r>
              <a:rPr lang="ru-RU" sz="1600" dirty="0">
                <a:solidFill>
                  <a:srgbClr val="FF0000"/>
                </a:solidFill>
              </a:rPr>
              <a:t>)</a:t>
            </a:r>
          </a:p>
          <a:p>
            <a:r>
              <a:rPr lang="ru-RU" sz="1600" dirty="0">
                <a:solidFill>
                  <a:srgbClr val="FF0000"/>
                </a:solidFill>
              </a:rPr>
              <a:t>(1 </a:t>
            </a:r>
            <a:r>
              <a:rPr lang="ru-RU" sz="1600" dirty="0" err="1">
                <a:solidFill>
                  <a:srgbClr val="FF0000"/>
                </a:solidFill>
              </a:rPr>
              <a:t>bottles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of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water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on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the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wall</a:t>
            </a:r>
            <a:r>
              <a:rPr lang="ru-RU" sz="1600" dirty="0">
                <a:solidFill>
                  <a:srgbClr val="FF0000"/>
                </a:solidFill>
              </a:rPr>
              <a:t>)</a:t>
            </a:r>
          </a:p>
          <a:p>
            <a:r>
              <a:rPr lang="ru-RU" sz="1600" dirty="0">
                <a:solidFill>
                  <a:srgbClr val="FF0000"/>
                </a:solidFill>
              </a:rPr>
              <a:t>()(1 </a:t>
            </a:r>
            <a:r>
              <a:rPr lang="ru-RU" sz="1600" dirty="0" err="1">
                <a:solidFill>
                  <a:srgbClr val="FF0000"/>
                </a:solidFill>
              </a:rPr>
              <a:t>bottles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of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water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on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the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wall</a:t>
            </a:r>
            <a:r>
              <a:rPr lang="ru-RU" sz="1600" dirty="0">
                <a:solidFill>
                  <a:srgbClr val="FF0000"/>
                </a:solidFill>
              </a:rPr>
              <a:t>)</a:t>
            </a:r>
          </a:p>
          <a:p>
            <a:r>
              <a:rPr lang="ru-RU" sz="1600" dirty="0">
                <a:solidFill>
                  <a:srgbClr val="FF0000"/>
                </a:solidFill>
              </a:rPr>
              <a:t>(1 </a:t>
            </a:r>
            <a:r>
              <a:rPr lang="ru-RU" sz="1600" dirty="0" err="1">
                <a:solidFill>
                  <a:srgbClr val="FF0000"/>
                </a:solidFill>
              </a:rPr>
              <a:t>bottles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of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water</a:t>
            </a:r>
            <a:r>
              <a:rPr lang="ru-RU" sz="1600" dirty="0">
                <a:solidFill>
                  <a:srgbClr val="FF0000"/>
                </a:solidFill>
              </a:rPr>
              <a:t>)</a:t>
            </a:r>
          </a:p>
          <a:p>
            <a:r>
              <a:rPr lang="ru-RU" sz="1600" dirty="0">
                <a:solidFill>
                  <a:srgbClr val="FF0000"/>
                </a:solidFill>
              </a:rPr>
              <a:t>(</a:t>
            </a:r>
            <a:r>
              <a:rPr lang="ru-RU" sz="1600" dirty="0" err="1">
                <a:solidFill>
                  <a:srgbClr val="FF0000"/>
                </a:solidFill>
              </a:rPr>
              <a:t>if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one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of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those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bottles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should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happen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to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fall</a:t>
            </a:r>
            <a:r>
              <a:rPr lang="ru-RU" sz="1600" dirty="0">
                <a:solidFill>
                  <a:srgbClr val="FF0000"/>
                </a:solidFill>
              </a:rPr>
              <a:t>)</a:t>
            </a:r>
          </a:p>
          <a:p>
            <a:r>
              <a:rPr lang="ru-RU" sz="1600" dirty="0">
                <a:solidFill>
                  <a:srgbClr val="FF0000"/>
                </a:solidFill>
              </a:rPr>
              <a:t>(0 </a:t>
            </a:r>
            <a:r>
              <a:rPr lang="ru-RU" sz="1600" dirty="0" err="1">
                <a:solidFill>
                  <a:srgbClr val="FF0000"/>
                </a:solidFill>
              </a:rPr>
              <a:t>bottles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of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water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on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the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wall</a:t>
            </a:r>
            <a:r>
              <a:rPr lang="ru-RU" sz="1600" dirty="0">
                <a:solidFill>
                  <a:srgbClr val="FF0000"/>
                </a:solidFill>
              </a:rPr>
              <a:t>)</a:t>
            </a:r>
          </a:p>
          <a:p>
            <a:r>
              <a:rPr lang="ru-RU" sz="1600" dirty="0">
                <a:solidFill>
                  <a:srgbClr val="FF0000"/>
                </a:solidFill>
              </a:rPr>
              <a:t>()</a:t>
            </a:r>
            <a:r>
              <a:rPr lang="ru-RU" sz="1600" dirty="0" err="1">
                <a:solidFill>
                  <a:srgbClr val="FF0000"/>
                </a:solidFill>
              </a:rPr>
              <a:t>badly</a:t>
            </a:r>
            <a:endParaRPr lang="ru-R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083481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14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5506" y="1111240"/>
            <a:ext cx="5521571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CC"/>
                </a:solidFill>
              </a:rPr>
              <a:t>(</a:t>
            </a:r>
            <a:r>
              <a:rPr lang="ru-RU" dirty="0" err="1">
                <a:solidFill>
                  <a:srgbClr val="0000CC"/>
                </a:solidFill>
              </a:rPr>
              <a:t>define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display-integer-in-field</a:t>
            </a:r>
            <a:endParaRPr lang="ru-RU" dirty="0">
              <a:solidFill>
                <a:srgbClr val="0000CC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  (</a:t>
            </a:r>
            <a:r>
              <a:rPr lang="ru-RU" dirty="0" err="1">
                <a:solidFill>
                  <a:srgbClr val="0000CC"/>
                </a:solidFill>
              </a:rPr>
              <a:t>lambda</a:t>
            </a:r>
            <a:r>
              <a:rPr lang="ru-RU" dirty="0">
                <a:solidFill>
                  <a:srgbClr val="0000CC"/>
                </a:solidFill>
              </a:rPr>
              <a:t> (n </a:t>
            </a:r>
            <a:r>
              <a:rPr lang="ru-RU" dirty="0" err="1">
                <a:solidFill>
                  <a:srgbClr val="0000CC"/>
                </a:solidFill>
              </a:rPr>
              <a:t>minimum-field-width</a:t>
            </a:r>
            <a:r>
              <a:rPr lang="ru-RU" dirty="0">
                <a:solidFill>
                  <a:srgbClr val="0000CC"/>
                </a:solidFill>
              </a:rPr>
              <a:t>)</a:t>
            </a:r>
          </a:p>
          <a:p>
            <a:r>
              <a:rPr lang="ru-RU" dirty="0">
                <a:solidFill>
                  <a:srgbClr val="0000CC"/>
                </a:solidFill>
              </a:rPr>
              <a:t>    (</a:t>
            </a:r>
            <a:r>
              <a:rPr lang="ru-RU" dirty="0" err="1">
                <a:solidFill>
                  <a:srgbClr val="0000CC"/>
                </a:solidFill>
              </a:rPr>
              <a:t>let</a:t>
            </a:r>
            <a:r>
              <a:rPr lang="ru-RU" dirty="0">
                <a:solidFill>
                  <a:srgbClr val="0000CC"/>
                </a:solidFill>
              </a:rPr>
              <a:t> ((</a:t>
            </a:r>
            <a:r>
              <a:rPr lang="ru-RU" dirty="0" err="1">
                <a:solidFill>
                  <a:srgbClr val="0000CC"/>
                </a:solidFill>
              </a:rPr>
              <a:t>actual-width</a:t>
            </a:r>
            <a:r>
              <a:rPr lang="ru-RU" dirty="0">
                <a:solidFill>
                  <a:srgbClr val="0000CC"/>
                </a:solidFill>
              </a:rPr>
              <a:t> (</a:t>
            </a:r>
            <a:r>
              <a:rPr lang="ru-RU" dirty="0" err="1">
                <a:solidFill>
                  <a:srgbClr val="0000CC"/>
                </a:solidFill>
              </a:rPr>
              <a:t>string-length</a:t>
            </a:r>
            <a:r>
              <a:rPr lang="ru-RU" dirty="0">
                <a:solidFill>
                  <a:srgbClr val="0000CC"/>
                </a:solidFill>
              </a:rPr>
              <a:t> (</a:t>
            </a:r>
            <a:r>
              <a:rPr lang="ru-RU" dirty="0" err="1">
                <a:solidFill>
                  <a:srgbClr val="0000CC"/>
                </a:solidFill>
              </a:rPr>
              <a:t>number</a:t>
            </a:r>
            <a:r>
              <a:rPr lang="ru-RU" dirty="0">
                <a:solidFill>
                  <a:srgbClr val="0000CC"/>
                </a:solidFill>
              </a:rPr>
              <a:t>-&gt;</a:t>
            </a:r>
            <a:r>
              <a:rPr lang="ru-RU" dirty="0" err="1">
                <a:solidFill>
                  <a:srgbClr val="0000CC"/>
                </a:solidFill>
              </a:rPr>
              <a:t>string</a:t>
            </a:r>
            <a:r>
              <a:rPr lang="ru-RU" dirty="0">
                <a:solidFill>
                  <a:srgbClr val="0000CC"/>
                </a:solidFill>
              </a:rPr>
              <a:t> n))))</a:t>
            </a:r>
          </a:p>
          <a:p>
            <a:r>
              <a:rPr lang="ru-RU" dirty="0">
                <a:solidFill>
                  <a:srgbClr val="0000CC"/>
                </a:solidFill>
              </a:rPr>
              <a:t>      (</a:t>
            </a:r>
            <a:r>
              <a:rPr lang="ru-RU" dirty="0" err="1">
                <a:solidFill>
                  <a:srgbClr val="0000CC"/>
                </a:solidFill>
              </a:rPr>
              <a:t>if</a:t>
            </a:r>
            <a:r>
              <a:rPr lang="ru-RU" dirty="0">
                <a:solidFill>
                  <a:srgbClr val="0000CC"/>
                </a:solidFill>
              </a:rPr>
              <a:t> (&lt; </a:t>
            </a:r>
            <a:r>
              <a:rPr lang="ru-RU" dirty="0" err="1">
                <a:solidFill>
                  <a:srgbClr val="0000CC"/>
                </a:solidFill>
              </a:rPr>
              <a:t>actual-width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minimum-field-width</a:t>
            </a:r>
            <a:r>
              <a:rPr lang="ru-RU" dirty="0">
                <a:solidFill>
                  <a:srgbClr val="0000CC"/>
                </a:solidFill>
              </a:rPr>
              <a:t>)</a:t>
            </a:r>
          </a:p>
          <a:p>
            <a:r>
              <a:rPr lang="ru-RU" dirty="0">
                <a:solidFill>
                  <a:srgbClr val="0000CC"/>
                </a:solidFill>
              </a:rPr>
              <a:t>          (</a:t>
            </a:r>
            <a:r>
              <a:rPr lang="ru-RU" dirty="0" err="1">
                <a:solidFill>
                  <a:srgbClr val="0000CC"/>
                </a:solidFill>
              </a:rPr>
              <a:t>display</a:t>
            </a:r>
            <a:r>
              <a:rPr lang="ru-RU" dirty="0">
                <a:solidFill>
                  <a:srgbClr val="0000CC"/>
                </a:solidFill>
              </a:rPr>
              <a:t> (</a:t>
            </a:r>
            <a:r>
              <a:rPr lang="ru-RU" dirty="0" err="1">
                <a:solidFill>
                  <a:srgbClr val="0000CC"/>
                </a:solidFill>
              </a:rPr>
              <a:t>make-string</a:t>
            </a:r>
            <a:r>
              <a:rPr lang="ru-RU" dirty="0">
                <a:solidFill>
                  <a:srgbClr val="0000CC"/>
                </a:solidFill>
              </a:rPr>
              <a:t> (- </a:t>
            </a:r>
            <a:r>
              <a:rPr lang="ru-RU" dirty="0" err="1">
                <a:solidFill>
                  <a:srgbClr val="0000CC"/>
                </a:solidFill>
              </a:rPr>
              <a:t>minimum-field-width</a:t>
            </a:r>
            <a:endParaRPr lang="ru-RU" dirty="0">
              <a:solidFill>
                <a:srgbClr val="0000CC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                                   </a:t>
            </a:r>
            <a:r>
              <a:rPr lang="ru-RU" dirty="0" err="1">
                <a:solidFill>
                  <a:srgbClr val="0000CC"/>
                </a:solidFill>
              </a:rPr>
              <a:t>actual-width</a:t>
            </a:r>
            <a:r>
              <a:rPr lang="ru-RU" dirty="0">
                <a:solidFill>
                  <a:srgbClr val="0000CC"/>
                </a:solidFill>
              </a:rPr>
              <a:t>)</a:t>
            </a:r>
          </a:p>
          <a:p>
            <a:r>
              <a:rPr lang="ru-RU" dirty="0">
                <a:solidFill>
                  <a:srgbClr val="0000CC"/>
                </a:solidFill>
              </a:rPr>
              <a:t>                                #\</a:t>
            </a:r>
            <a:r>
              <a:rPr lang="ru-RU" dirty="0" err="1">
                <a:solidFill>
                  <a:srgbClr val="0000CC"/>
                </a:solidFill>
              </a:rPr>
              <a:t>space</a:t>
            </a:r>
            <a:r>
              <a:rPr lang="ru-RU" dirty="0">
                <a:solidFill>
                  <a:srgbClr val="0000CC"/>
                </a:solidFill>
              </a:rPr>
              <a:t>)))</a:t>
            </a:r>
          </a:p>
          <a:p>
            <a:r>
              <a:rPr lang="ru-RU" dirty="0">
                <a:solidFill>
                  <a:srgbClr val="0000CC"/>
                </a:solidFill>
              </a:rPr>
              <a:t>      (</a:t>
            </a:r>
            <a:r>
              <a:rPr lang="ru-RU" dirty="0" err="1">
                <a:solidFill>
                  <a:srgbClr val="0000CC"/>
                </a:solidFill>
              </a:rPr>
              <a:t>display</a:t>
            </a:r>
            <a:r>
              <a:rPr lang="ru-RU" dirty="0">
                <a:solidFill>
                  <a:srgbClr val="0000CC"/>
                </a:solidFill>
              </a:rPr>
              <a:t> n))))</a:t>
            </a:r>
          </a:p>
          <a:p>
            <a:endParaRPr lang="ru-RU" dirty="0" smtClean="0">
              <a:solidFill>
                <a:srgbClr val="0000CC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(</a:t>
            </a:r>
            <a:r>
              <a:rPr lang="ru-RU" dirty="0" err="1">
                <a:solidFill>
                  <a:srgbClr val="0000CC"/>
                </a:solidFill>
              </a:rPr>
              <a:t>display-integer-in-field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5 </a:t>
            </a:r>
            <a:r>
              <a:rPr lang="ru-RU" dirty="0" smtClean="0">
                <a:solidFill>
                  <a:srgbClr val="0000CC"/>
                </a:solidFill>
              </a:rPr>
              <a:t>10</a:t>
            </a:r>
            <a:r>
              <a:rPr lang="ru-RU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9082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Виведення</a:t>
            </a:r>
            <a:r>
              <a:rPr lang="ru-RU" sz="3600" b="1" dirty="0" smtClean="0">
                <a:solidFill>
                  <a:schemeClr val="bg1"/>
                </a:solidFill>
              </a:rPr>
              <a:t> на </a:t>
            </a:r>
            <a:r>
              <a:rPr lang="ru-RU" sz="3600" b="1" dirty="0" err="1" smtClean="0">
                <a:solidFill>
                  <a:schemeClr val="bg1"/>
                </a:solidFill>
              </a:rPr>
              <a:t>екран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і форматування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0322" y="4242136"/>
            <a:ext cx="457200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Welcome to </a:t>
            </a:r>
            <a:r>
              <a:rPr lang="en-US" dirty="0" err="1">
                <a:solidFill>
                  <a:srgbClr val="FF0000"/>
                </a:solidFill>
              </a:rPr>
              <a:t>DrRacket</a:t>
            </a:r>
            <a:r>
              <a:rPr lang="en-US" dirty="0">
                <a:solidFill>
                  <a:srgbClr val="FF0000"/>
                </a:solidFill>
              </a:rPr>
              <a:t>, version 7.8 [3m].</a:t>
            </a:r>
          </a:p>
          <a:p>
            <a:r>
              <a:rPr lang="en-US" dirty="0">
                <a:solidFill>
                  <a:srgbClr val="FF0000"/>
                </a:solidFill>
              </a:rPr>
              <a:t>Language: R5RS; memory limit: 128 MB.</a:t>
            </a:r>
          </a:p>
          <a:p>
            <a:r>
              <a:rPr lang="en-US" dirty="0">
                <a:solidFill>
                  <a:srgbClr val="FF0000"/>
                </a:solidFill>
              </a:rPr>
              <a:t>         </a:t>
            </a:r>
            <a:r>
              <a:rPr lang="en-US" dirty="0" smtClean="0">
                <a:solidFill>
                  <a:srgbClr val="FF0000"/>
                </a:solidFill>
              </a:rPr>
              <a:t>           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8247" y="5434040"/>
            <a:ext cx="457200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Welcome to </a:t>
            </a:r>
            <a:r>
              <a:rPr lang="en-US" dirty="0" err="1">
                <a:solidFill>
                  <a:srgbClr val="FF0000"/>
                </a:solidFill>
              </a:rPr>
              <a:t>DrRacket</a:t>
            </a:r>
            <a:r>
              <a:rPr lang="en-US" dirty="0">
                <a:solidFill>
                  <a:srgbClr val="FF0000"/>
                </a:solidFill>
              </a:rPr>
              <a:t>, version 7.8 [3m].</a:t>
            </a:r>
          </a:p>
          <a:p>
            <a:r>
              <a:rPr lang="en-US" dirty="0">
                <a:solidFill>
                  <a:srgbClr val="FF0000"/>
                </a:solidFill>
              </a:rPr>
              <a:t>Language: R5RS; memory limit: 128 MB.</a:t>
            </a:r>
          </a:p>
          <a:p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smtClean="0">
                <a:solidFill>
                  <a:srgbClr val="FF0000"/>
                </a:solidFill>
              </a:rPr>
              <a:t>       5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26202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15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7909" y="1130331"/>
            <a:ext cx="7866184" cy="203132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CC"/>
                </a:solidFill>
              </a:rPr>
              <a:t>;====== </a:t>
            </a:r>
            <a:r>
              <a:rPr lang="ru-RU" dirty="0" err="1">
                <a:solidFill>
                  <a:srgbClr val="0000CC"/>
                </a:solidFill>
              </a:rPr>
              <a:t>запис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рядків</a:t>
            </a:r>
            <a:r>
              <a:rPr lang="ru-RU" dirty="0">
                <a:solidFill>
                  <a:srgbClr val="0000CC"/>
                </a:solidFill>
              </a:rPr>
              <a:t> у файл==============</a:t>
            </a:r>
          </a:p>
          <a:p>
            <a:r>
              <a:rPr lang="ru-RU" dirty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let ((port (open-output-file </a:t>
            </a:r>
            <a:r>
              <a:rPr lang="en-GB" dirty="0">
                <a:solidFill>
                  <a:srgbClr val="009900"/>
                </a:solidFill>
              </a:rPr>
              <a:t>"f:\\kovalyuk500\\!KNU_Shevchenka\\f02"</a:t>
            </a:r>
            <a:r>
              <a:rPr lang="en-GB" dirty="0">
                <a:solidFill>
                  <a:srgbClr val="0000CC"/>
                </a:solidFill>
              </a:rPr>
              <a:t>))) 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en-GB" dirty="0" smtClean="0">
                <a:solidFill>
                  <a:srgbClr val="C00000"/>
                </a:solidFill>
              </a:rPr>
              <a:t>; </a:t>
            </a:r>
            <a:r>
              <a:rPr lang="ru-RU" dirty="0">
                <a:solidFill>
                  <a:srgbClr val="C00000"/>
                </a:solidFill>
              </a:rPr>
              <a:t>в </a:t>
            </a:r>
            <a:r>
              <a:rPr lang="ru-RU" dirty="0" err="1">
                <a:solidFill>
                  <a:srgbClr val="C00000"/>
                </a:solidFill>
              </a:rPr>
              <a:t>імені</a:t>
            </a:r>
            <a:r>
              <a:rPr lang="ru-RU" dirty="0">
                <a:solidFill>
                  <a:srgbClr val="C00000"/>
                </a:solidFill>
              </a:rPr>
              <a:t> не </a:t>
            </a:r>
            <a:r>
              <a:rPr lang="ru-RU" dirty="0" err="1">
                <a:solidFill>
                  <a:srgbClr val="C00000"/>
                </a:solidFill>
              </a:rPr>
              <a:t>припустимі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пробіли</a:t>
            </a:r>
            <a:r>
              <a:rPr lang="ru-RU" dirty="0">
                <a:solidFill>
                  <a:srgbClr val="C00000"/>
                </a:solidFill>
              </a:rPr>
              <a:t> та </a:t>
            </a:r>
            <a:r>
              <a:rPr lang="ru-RU" dirty="0" err="1" smtClean="0">
                <a:solidFill>
                  <a:srgbClr val="C00000"/>
                </a:solidFill>
              </a:rPr>
              <a:t>кир</a:t>
            </a:r>
            <a:r>
              <a:rPr lang="uk-UA" dirty="0" smtClean="0">
                <a:solidFill>
                  <a:srgbClr val="C00000"/>
                </a:solidFill>
              </a:rPr>
              <a:t>и</a:t>
            </a:r>
            <a:r>
              <a:rPr lang="ru-RU" dirty="0" err="1" smtClean="0">
                <a:solidFill>
                  <a:srgbClr val="C00000"/>
                </a:solidFill>
              </a:rPr>
              <a:t>ліцю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write '(When I find myself in times of trouble) port)</a:t>
            </a:r>
          </a:p>
          <a:p>
            <a:r>
              <a:rPr lang="en-GB" dirty="0">
                <a:solidFill>
                  <a:srgbClr val="0000CC"/>
                </a:solidFill>
              </a:rPr>
              <a:t>(write '(Mother Mary comes to me) port)</a:t>
            </a:r>
          </a:p>
          <a:p>
            <a:r>
              <a:rPr lang="en-GB" dirty="0">
                <a:solidFill>
                  <a:srgbClr val="0000CC"/>
                </a:solidFill>
              </a:rPr>
              <a:t>(write '(Speaking words of wisdom, "Let it be") port)</a:t>
            </a:r>
          </a:p>
          <a:p>
            <a:r>
              <a:rPr lang="en-GB" dirty="0">
                <a:solidFill>
                  <a:srgbClr val="0000CC"/>
                </a:solidFill>
              </a:rPr>
              <a:t>(close-output-port port))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7909" y="3319028"/>
            <a:ext cx="8686799" cy="5847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(when 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 find myself in times of trouble)(mother </a:t>
            </a:r>
            <a:r>
              <a:rPr lang="en-US" sz="1600" dirty="0" err="1">
                <a:solidFill>
                  <a:srgbClr val="FF0000"/>
                </a:solidFill>
              </a:rPr>
              <a:t>mary</a:t>
            </a:r>
            <a:r>
              <a:rPr lang="en-US" sz="1600" dirty="0">
                <a:solidFill>
                  <a:srgbClr val="FF0000"/>
                </a:solidFill>
              </a:rPr>
              <a:t> comes to me)(speaking words of wisdom (unquote "Let it be")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1691" y="4061175"/>
            <a:ext cx="6904893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CC"/>
                </a:solidFill>
              </a:rPr>
              <a:t>;==============ВИВЕДЕННЯ файлу на </a:t>
            </a:r>
            <a:r>
              <a:rPr lang="ru-RU" dirty="0" err="1">
                <a:solidFill>
                  <a:srgbClr val="0000CC"/>
                </a:solidFill>
              </a:rPr>
              <a:t>екран</a:t>
            </a:r>
            <a:r>
              <a:rPr lang="ru-RU" dirty="0">
                <a:solidFill>
                  <a:srgbClr val="0000CC"/>
                </a:solidFill>
              </a:rPr>
              <a:t> =================</a:t>
            </a:r>
          </a:p>
          <a:p>
            <a:r>
              <a:rPr lang="ru-RU" dirty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define in (open-input-file </a:t>
            </a:r>
            <a:r>
              <a:rPr lang="en-GB" dirty="0">
                <a:solidFill>
                  <a:srgbClr val="009900"/>
                </a:solidFill>
              </a:rPr>
              <a:t>"f:\\kovalyuk500\\!KNU_Shevchenka\\f02"</a:t>
            </a:r>
            <a:r>
              <a:rPr lang="en-GB" dirty="0">
                <a:solidFill>
                  <a:srgbClr val="0000CC"/>
                </a:solidFill>
              </a:rPr>
              <a:t>))</a:t>
            </a:r>
          </a:p>
          <a:p>
            <a:r>
              <a:rPr lang="en-GB" dirty="0">
                <a:solidFill>
                  <a:srgbClr val="0000CC"/>
                </a:solidFill>
              </a:rPr>
              <a:t>(read in)</a:t>
            </a:r>
          </a:p>
          <a:p>
            <a:r>
              <a:rPr lang="en-GB" dirty="0">
                <a:solidFill>
                  <a:srgbClr val="0000CC"/>
                </a:solidFill>
              </a:rPr>
              <a:t>(read in)</a:t>
            </a:r>
          </a:p>
          <a:p>
            <a:r>
              <a:rPr lang="en-GB" dirty="0">
                <a:solidFill>
                  <a:srgbClr val="0000CC"/>
                </a:solidFill>
              </a:rPr>
              <a:t>(read in)</a:t>
            </a:r>
          </a:p>
          <a:p>
            <a:r>
              <a:rPr lang="en-GB" dirty="0">
                <a:solidFill>
                  <a:srgbClr val="0000CC"/>
                </a:solidFill>
              </a:rPr>
              <a:t>(close-input-port in)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372708" y="5347740"/>
            <a:ext cx="4572000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(when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find myself in times of trouble)</a:t>
            </a:r>
          </a:p>
          <a:p>
            <a:r>
              <a:rPr lang="en-US" dirty="0">
                <a:solidFill>
                  <a:srgbClr val="FF0000"/>
                </a:solidFill>
              </a:rPr>
              <a:t>(mother </a:t>
            </a:r>
            <a:r>
              <a:rPr lang="en-US" dirty="0" err="1">
                <a:solidFill>
                  <a:srgbClr val="FF0000"/>
                </a:solidFill>
              </a:rPr>
              <a:t>mary</a:t>
            </a:r>
            <a:r>
              <a:rPr lang="en-US" dirty="0">
                <a:solidFill>
                  <a:srgbClr val="FF0000"/>
                </a:solidFill>
              </a:rPr>
              <a:t> comes to me)</a:t>
            </a:r>
          </a:p>
          <a:p>
            <a:r>
              <a:rPr lang="en-US" dirty="0">
                <a:solidFill>
                  <a:srgbClr val="FF0000"/>
                </a:solidFill>
              </a:rPr>
              <a:t>(speaking words of wisdom ,"Let it be")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9082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Запис</a:t>
            </a:r>
            <a:r>
              <a:rPr lang="ru-RU" sz="3600" b="1" dirty="0" smtClean="0">
                <a:solidFill>
                  <a:schemeClr val="bg1"/>
                </a:solidFill>
              </a:rPr>
              <a:t> та </a:t>
            </a:r>
            <a:r>
              <a:rPr lang="ru-RU" sz="3600" b="1" dirty="0" err="1" smtClean="0">
                <a:solidFill>
                  <a:schemeClr val="bg1"/>
                </a:solidFill>
              </a:rPr>
              <a:t>читання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текстових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файлів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50350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16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645265"/>
            <a:ext cx="6975231" cy="6186309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;=========</a:t>
            </a:r>
            <a:r>
              <a:rPr lang="ru-RU" dirty="0" err="1">
                <a:solidFill>
                  <a:srgbClr val="C00000"/>
                </a:solidFill>
              </a:rPr>
              <a:t>виведення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рядків</a:t>
            </a:r>
            <a:r>
              <a:rPr lang="ru-RU" dirty="0">
                <a:solidFill>
                  <a:srgbClr val="C00000"/>
                </a:solidFill>
              </a:rPr>
              <a:t> файлу в </a:t>
            </a:r>
            <a:r>
              <a:rPr lang="ru-RU" dirty="0" err="1">
                <a:solidFill>
                  <a:srgbClr val="C00000"/>
                </a:solidFill>
              </a:rPr>
              <a:t>заданій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послідовності</a:t>
            </a:r>
            <a:r>
              <a:rPr lang="ru-RU" dirty="0">
                <a:solidFill>
                  <a:srgbClr val="C00000"/>
                </a:solidFill>
              </a:rPr>
              <a:t>========</a:t>
            </a:r>
          </a:p>
          <a:p>
            <a:r>
              <a:rPr lang="ru-RU" dirty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define (get-song n)  </a:t>
            </a:r>
            <a:r>
              <a:rPr lang="en-GB" dirty="0">
                <a:solidFill>
                  <a:srgbClr val="C00000"/>
                </a:solidFill>
              </a:rPr>
              <a:t>; </a:t>
            </a:r>
            <a:r>
              <a:rPr lang="ru-RU" dirty="0" err="1">
                <a:solidFill>
                  <a:srgbClr val="C00000"/>
                </a:solidFill>
              </a:rPr>
              <a:t>вибрати</a:t>
            </a:r>
            <a:r>
              <a:rPr lang="ru-RU" dirty="0">
                <a:solidFill>
                  <a:srgbClr val="C00000"/>
                </a:solidFill>
              </a:rPr>
              <a:t> номер рядка </a:t>
            </a:r>
            <a:r>
              <a:rPr lang="ru-RU" dirty="0" smtClean="0">
                <a:solidFill>
                  <a:srgbClr val="C00000"/>
                </a:solidFill>
              </a:rPr>
              <a:t>файлу</a:t>
            </a:r>
          </a:p>
          <a:p>
            <a:r>
              <a:rPr lang="en-GB" dirty="0">
                <a:solidFill>
                  <a:srgbClr val="C00000"/>
                </a:solidFill>
              </a:rPr>
              <a:t>; </a:t>
            </a:r>
            <a:r>
              <a:rPr lang="ru-RU" dirty="0" err="1">
                <a:solidFill>
                  <a:srgbClr val="C00000"/>
                </a:solidFill>
              </a:rPr>
              <a:t>відкрити</a:t>
            </a:r>
            <a:r>
              <a:rPr lang="ru-RU" dirty="0">
                <a:solidFill>
                  <a:srgbClr val="C00000"/>
                </a:solidFill>
              </a:rPr>
              <a:t> файл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let ((port (open-input-file "f:\\kovalyuk500\\!KNU_Shevchenka\\f02</a:t>
            </a:r>
            <a:r>
              <a:rPr lang="en-GB" dirty="0" smtClean="0">
                <a:solidFill>
                  <a:srgbClr val="0000CC"/>
                </a:solidFill>
              </a:rPr>
              <a:t>")))</a:t>
            </a:r>
            <a:endParaRPr lang="uk-UA" dirty="0">
              <a:solidFill>
                <a:srgbClr val="0000CC"/>
              </a:solidFill>
            </a:endParaRP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GB" dirty="0" smtClean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skip-songs (- n 1) port)  </a:t>
            </a:r>
            <a:r>
              <a:rPr lang="en-GB" dirty="0">
                <a:solidFill>
                  <a:srgbClr val="C00000"/>
                </a:solidFill>
              </a:rPr>
              <a:t>; </a:t>
            </a:r>
            <a:r>
              <a:rPr lang="ru-RU" dirty="0" err="1">
                <a:solidFill>
                  <a:srgbClr val="C00000"/>
                </a:solidFill>
              </a:rPr>
              <a:t>пропустити</a:t>
            </a:r>
            <a:r>
              <a:rPr lang="ru-RU" dirty="0">
                <a:solidFill>
                  <a:srgbClr val="C00000"/>
                </a:solidFill>
              </a:rPr>
              <a:t> рядок</a:t>
            </a:r>
          </a:p>
          <a:p>
            <a:r>
              <a:rPr lang="ru-RU" dirty="0">
                <a:solidFill>
                  <a:srgbClr val="0000CC"/>
                </a:solidFill>
              </a:rPr>
              <a:t>    (</a:t>
            </a:r>
            <a:r>
              <a:rPr lang="en-GB" dirty="0">
                <a:solidFill>
                  <a:srgbClr val="0000CC"/>
                </a:solidFill>
              </a:rPr>
              <a:t>let ((answer (read port)))</a:t>
            </a:r>
          </a:p>
          <a:p>
            <a:r>
              <a:rPr lang="en-GB" dirty="0">
                <a:solidFill>
                  <a:srgbClr val="0000CC"/>
                </a:solidFill>
              </a:rPr>
              <a:t>      (close-input-port port)</a:t>
            </a:r>
          </a:p>
          <a:p>
            <a:r>
              <a:rPr lang="en-GB" dirty="0">
                <a:solidFill>
                  <a:srgbClr val="0000CC"/>
                </a:solidFill>
              </a:rPr>
              <a:t>      answer)))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(skip-songs n port)   </a:t>
            </a:r>
            <a:r>
              <a:rPr lang="en-GB" dirty="0">
                <a:solidFill>
                  <a:srgbClr val="C00000"/>
                </a:solidFill>
              </a:rPr>
              <a:t>; </a:t>
            </a:r>
            <a:r>
              <a:rPr lang="ru-RU" dirty="0" err="1">
                <a:solidFill>
                  <a:srgbClr val="C00000"/>
                </a:solidFill>
              </a:rPr>
              <a:t>пропустити</a:t>
            </a:r>
            <a:r>
              <a:rPr lang="ru-RU" dirty="0">
                <a:solidFill>
                  <a:srgbClr val="C00000"/>
                </a:solidFill>
              </a:rPr>
              <a:t> рядки</a:t>
            </a:r>
          </a:p>
          <a:p>
            <a:r>
              <a:rPr lang="ru-RU" dirty="0">
                <a:solidFill>
                  <a:srgbClr val="0000CC"/>
                </a:solidFill>
              </a:rPr>
              <a:t>  (</a:t>
            </a:r>
            <a:r>
              <a:rPr lang="en-GB" dirty="0">
                <a:solidFill>
                  <a:srgbClr val="0000CC"/>
                </a:solidFill>
              </a:rPr>
              <a:t>if (= n 0)</a:t>
            </a:r>
          </a:p>
          <a:p>
            <a:r>
              <a:rPr lang="en-GB" dirty="0">
                <a:solidFill>
                  <a:srgbClr val="0000CC"/>
                </a:solidFill>
              </a:rPr>
              <a:t>      'done</a:t>
            </a:r>
          </a:p>
          <a:p>
            <a:r>
              <a:rPr lang="en-GB" dirty="0">
                <a:solidFill>
                  <a:srgbClr val="0000CC"/>
                </a:solidFill>
              </a:rPr>
              <a:t>      (begin (read port)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(skip-songs (- n 1) port))))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(display "Using a File as a Database")</a:t>
            </a:r>
          </a:p>
          <a:p>
            <a:r>
              <a:rPr lang="en-GB" dirty="0">
                <a:solidFill>
                  <a:srgbClr val="0000CC"/>
                </a:solidFill>
              </a:rPr>
              <a:t>(newline)</a:t>
            </a:r>
          </a:p>
          <a:p>
            <a:r>
              <a:rPr lang="en-GB" dirty="0">
                <a:solidFill>
                  <a:srgbClr val="0000CC"/>
                </a:solidFill>
              </a:rPr>
              <a:t>(get-song 2)</a:t>
            </a:r>
          </a:p>
          <a:p>
            <a:r>
              <a:rPr lang="en-GB" dirty="0">
                <a:solidFill>
                  <a:srgbClr val="0000CC"/>
                </a:solidFill>
              </a:rPr>
              <a:t>(get-song 1)</a:t>
            </a:r>
          </a:p>
          <a:p>
            <a:r>
              <a:rPr lang="en-GB" dirty="0">
                <a:solidFill>
                  <a:srgbClr val="0000CC"/>
                </a:solidFill>
              </a:rPr>
              <a:t>(get-song 3)</a:t>
            </a:r>
          </a:p>
          <a:p>
            <a:r>
              <a:rPr lang="en-GB" dirty="0">
                <a:solidFill>
                  <a:srgbClr val="0000CC"/>
                </a:solidFill>
              </a:rPr>
              <a:t>(get-song 5)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11262" y="2502766"/>
            <a:ext cx="4032738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Using a File as a Database</a:t>
            </a:r>
          </a:p>
          <a:p>
            <a:r>
              <a:rPr lang="en-US" dirty="0">
                <a:solidFill>
                  <a:srgbClr val="FF0000"/>
                </a:solidFill>
              </a:rPr>
              <a:t>(mother </a:t>
            </a:r>
            <a:r>
              <a:rPr lang="en-US" dirty="0" err="1">
                <a:solidFill>
                  <a:srgbClr val="FF0000"/>
                </a:solidFill>
              </a:rPr>
              <a:t>mary</a:t>
            </a:r>
            <a:r>
              <a:rPr lang="en-US" dirty="0">
                <a:solidFill>
                  <a:srgbClr val="FF0000"/>
                </a:solidFill>
              </a:rPr>
              <a:t> comes to me)</a:t>
            </a:r>
          </a:p>
          <a:p>
            <a:r>
              <a:rPr lang="en-US" dirty="0">
                <a:solidFill>
                  <a:srgbClr val="FF0000"/>
                </a:solidFill>
              </a:rPr>
              <a:t>(when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find myself in times of trouble)</a:t>
            </a:r>
          </a:p>
          <a:p>
            <a:r>
              <a:rPr lang="en-US" dirty="0">
                <a:solidFill>
                  <a:srgbClr val="FF0000"/>
                </a:solidFill>
              </a:rPr>
              <a:t>(speaking words of wisdom ,"Let it be")</a:t>
            </a:r>
          </a:p>
          <a:p>
            <a:r>
              <a:rPr lang="en-US" dirty="0">
                <a:solidFill>
                  <a:srgbClr val="FF0000"/>
                </a:solidFill>
              </a:rPr>
              <a:t>#&lt;</a:t>
            </a:r>
            <a:r>
              <a:rPr lang="en-US" dirty="0" err="1">
                <a:solidFill>
                  <a:srgbClr val="FF0000"/>
                </a:solidFill>
              </a:rPr>
              <a:t>eof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-6869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Запис</a:t>
            </a:r>
            <a:r>
              <a:rPr lang="ru-RU" sz="3600" b="1" dirty="0" smtClean="0">
                <a:solidFill>
                  <a:schemeClr val="bg1"/>
                </a:solidFill>
              </a:rPr>
              <a:t> та </a:t>
            </a:r>
            <a:r>
              <a:rPr lang="ru-RU" sz="3600" b="1" dirty="0" err="1" smtClean="0">
                <a:solidFill>
                  <a:schemeClr val="bg1"/>
                </a:solidFill>
              </a:rPr>
              <a:t>читання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текстових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файлів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474896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17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54155"/>
            <a:ext cx="6670431" cy="5078313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;========</a:t>
            </a:r>
            <a:r>
              <a:rPr lang="ru-RU" dirty="0" err="1">
                <a:solidFill>
                  <a:srgbClr val="C00000"/>
                </a:solidFill>
              </a:rPr>
              <a:t>виведення</a:t>
            </a:r>
            <a:r>
              <a:rPr lang="ru-RU" dirty="0">
                <a:solidFill>
                  <a:srgbClr val="C00000"/>
                </a:solidFill>
              </a:rPr>
              <a:t> файлу на </a:t>
            </a:r>
            <a:r>
              <a:rPr lang="ru-RU" dirty="0" err="1">
                <a:solidFill>
                  <a:srgbClr val="C00000"/>
                </a:solidFill>
              </a:rPr>
              <a:t>екран</a:t>
            </a:r>
            <a:r>
              <a:rPr lang="ru-RU" dirty="0">
                <a:solidFill>
                  <a:srgbClr val="C00000"/>
                </a:solidFill>
              </a:rPr>
              <a:t> як в </a:t>
            </a:r>
            <a:r>
              <a:rPr lang="ru-RU" dirty="0" err="1">
                <a:solidFill>
                  <a:srgbClr val="C00000"/>
                </a:solidFill>
              </a:rPr>
              <a:t>блокноті</a:t>
            </a:r>
            <a:r>
              <a:rPr lang="ru-RU" dirty="0" smtClean="0">
                <a:solidFill>
                  <a:srgbClr val="C00000"/>
                </a:solidFill>
              </a:rPr>
              <a:t>==========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define (print-file name) </a:t>
            </a:r>
          </a:p>
          <a:p>
            <a:r>
              <a:rPr lang="en-GB" dirty="0">
                <a:solidFill>
                  <a:srgbClr val="0000CC"/>
                </a:solidFill>
              </a:rPr>
              <a:t>  (let ((port (open-input-file name)))</a:t>
            </a:r>
            <a:r>
              <a:rPr lang="en-GB" dirty="0">
                <a:solidFill>
                  <a:srgbClr val="C00000"/>
                </a:solidFill>
              </a:rPr>
              <a:t> ;</a:t>
            </a:r>
            <a:r>
              <a:rPr lang="ru-RU" dirty="0" err="1">
                <a:solidFill>
                  <a:srgbClr val="C00000"/>
                </a:solidFill>
              </a:rPr>
              <a:t>відкрити</a:t>
            </a:r>
            <a:r>
              <a:rPr lang="ru-RU" dirty="0">
                <a:solidFill>
                  <a:srgbClr val="C00000"/>
                </a:solidFill>
              </a:rPr>
              <a:t> порт</a:t>
            </a:r>
          </a:p>
          <a:p>
            <a:r>
              <a:rPr lang="ru-RU" dirty="0">
                <a:solidFill>
                  <a:srgbClr val="0000CC"/>
                </a:solidFill>
              </a:rPr>
              <a:t>    (</a:t>
            </a:r>
            <a:r>
              <a:rPr lang="en-GB" dirty="0">
                <a:solidFill>
                  <a:srgbClr val="0000CC"/>
                </a:solidFill>
              </a:rPr>
              <a:t>print-file-helper port)           </a:t>
            </a:r>
            <a:r>
              <a:rPr lang="en-GB" dirty="0">
                <a:solidFill>
                  <a:srgbClr val="C00000"/>
                </a:solidFill>
              </a:rPr>
              <a:t>;</a:t>
            </a:r>
            <a:r>
              <a:rPr lang="ru-RU" dirty="0" err="1">
                <a:solidFill>
                  <a:srgbClr val="C00000"/>
                </a:solidFill>
              </a:rPr>
              <a:t>вивести</a:t>
            </a:r>
            <a:r>
              <a:rPr lang="ru-RU" dirty="0">
                <a:solidFill>
                  <a:srgbClr val="C00000"/>
                </a:solidFill>
              </a:rPr>
              <a:t> рядки файлу</a:t>
            </a:r>
          </a:p>
          <a:p>
            <a:r>
              <a:rPr lang="ru-RU" dirty="0">
                <a:solidFill>
                  <a:srgbClr val="0000CC"/>
                </a:solidFill>
              </a:rPr>
              <a:t>    (</a:t>
            </a:r>
            <a:r>
              <a:rPr lang="en-GB" dirty="0">
                <a:solidFill>
                  <a:srgbClr val="0000CC"/>
                </a:solidFill>
              </a:rPr>
              <a:t>close-input-port port)            </a:t>
            </a:r>
            <a:r>
              <a:rPr lang="en-GB" dirty="0">
                <a:solidFill>
                  <a:srgbClr val="C00000"/>
                </a:solidFill>
              </a:rPr>
              <a:t>; </a:t>
            </a:r>
            <a:r>
              <a:rPr lang="ru-RU" dirty="0" err="1">
                <a:solidFill>
                  <a:srgbClr val="C00000"/>
                </a:solidFill>
              </a:rPr>
              <a:t>закрити</a:t>
            </a:r>
            <a:r>
              <a:rPr lang="ru-RU" dirty="0">
                <a:solidFill>
                  <a:srgbClr val="C00000"/>
                </a:solidFill>
              </a:rPr>
              <a:t> порт</a:t>
            </a:r>
          </a:p>
          <a:p>
            <a:r>
              <a:rPr lang="ru-RU" dirty="0">
                <a:solidFill>
                  <a:srgbClr val="0000CC"/>
                </a:solidFill>
              </a:rPr>
              <a:t>    '</a:t>
            </a:r>
            <a:r>
              <a:rPr lang="en-GB" dirty="0">
                <a:solidFill>
                  <a:srgbClr val="0000CC"/>
                </a:solidFill>
              </a:rPr>
              <a:t>done))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(print-file-helper port)     </a:t>
            </a:r>
            <a:r>
              <a:rPr lang="en-GB" dirty="0">
                <a:solidFill>
                  <a:srgbClr val="C00000"/>
                </a:solidFill>
              </a:rPr>
              <a:t>; </a:t>
            </a:r>
            <a:r>
              <a:rPr lang="ru-RU" dirty="0" err="1">
                <a:solidFill>
                  <a:srgbClr val="C00000"/>
                </a:solidFill>
              </a:rPr>
              <a:t>допоміжна</a:t>
            </a:r>
            <a:r>
              <a:rPr lang="ru-RU" dirty="0">
                <a:solidFill>
                  <a:srgbClr val="C00000"/>
                </a:solidFill>
              </a:rPr>
              <a:t> процедура </a:t>
            </a:r>
            <a:r>
              <a:rPr lang="ru-RU" dirty="0" err="1">
                <a:solidFill>
                  <a:srgbClr val="C00000"/>
                </a:solidFill>
              </a:rPr>
              <a:t>друку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файлу</a:t>
            </a:r>
          </a:p>
          <a:p>
            <a:r>
              <a:rPr lang="ru-RU" dirty="0">
                <a:solidFill>
                  <a:srgbClr val="0000CC"/>
                </a:solidFill>
              </a:rPr>
              <a:t>  (</a:t>
            </a:r>
            <a:r>
              <a:rPr lang="en-GB" dirty="0">
                <a:solidFill>
                  <a:srgbClr val="0000CC"/>
                </a:solidFill>
              </a:rPr>
              <a:t>let ((action (read port)))         </a:t>
            </a:r>
            <a:r>
              <a:rPr lang="en-GB" dirty="0">
                <a:solidFill>
                  <a:srgbClr val="C00000"/>
                </a:solidFill>
              </a:rPr>
              <a:t>; </a:t>
            </a:r>
            <a:r>
              <a:rPr lang="ru-RU" dirty="0" err="1">
                <a:solidFill>
                  <a:srgbClr val="C00000"/>
                </a:solidFill>
              </a:rPr>
              <a:t>читати</a:t>
            </a:r>
            <a:r>
              <a:rPr lang="ru-RU" dirty="0">
                <a:solidFill>
                  <a:srgbClr val="C00000"/>
                </a:solidFill>
              </a:rPr>
              <a:t> порт </a:t>
            </a:r>
            <a:endParaRPr lang="ru-RU" dirty="0" smtClean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smtClean="0">
                <a:solidFill>
                  <a:srgbClr val="C00000"/>
                </a:solidFill>
              </a:rPr>
              <a:t>  </a:t>
            </a:r>
            <a:r>
              <a:rPr lang="en-GB" dirty="0" smtClean="0">
                <a:solidFill>
                  <a:srgbClr val="0000CC"/>
                </a:solidFill>
              </a:rPr>
              <a:t>if </a:t>
            </a:r>
            <a:r>
              <a:rPr lang="en-GB" dirty="0">
                <a:solidFill>
                  <a:srgbClr val="0000CC"/>
                </a:solidFill>
              </a:rPr>
              <a:t>(</a:t>
            </a:r>
            <a:r>
              <a:rPr lang="en-GB" dirty="0" err="1">
                <a:solidFill>
                  <a:srgbClr val="0000CC"/>
                </a:solidFill>
              </a:rPr>
              <a:t>eof</a:t>
            </a:r>
            <a:r>
              <a:rPr lang="en-GB" dirty="0">
                <a:solidFill>
                  <a:srgbClr val="0000CC"/>
                </a:solidFill>
              </a:rPr>
              <a:t>-object? action)          </a:t>
            </a:r>
            <a:r>
              <a:rPr lang="en-GB" dirty="0">
                <a:solidFill>
                  <a:srgbClr val="C00000"/>
                </a:solidFill>
              </a:rPr>
              <a:t>;</a:t>
            </a:r>
            <a:r>
              <a:rPr lang="ru-RU" dirty="0" err="1">
                <a:solidFill>
                  <a:srgbClr val="C00000"/>
                </a:solidFill>
              </a:rPr>
              <a:t>якщо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кінець</a:t>
            </a:r>
            <a:r>
              <a:rPr lang="ru-RU" dirty="0">
                <a:solidFill>
                  <a:srgbClr val="C00000"/>
                </a:solidFill>
              </a:rPr>
              <a:t> файлу </a:t>
            </a:r>
          </a:p>
          <a:p>
            <a:r>
              <a:rPr lang="ru-RU" dirty="0">
                <a:solidFill>
                  <a:srgbClr val="0000CC"/>
                </a:solidFill>
              </a:rPr>
              <a:t>        '</a:t>
            </a:r>
            <a:r>
              <a:rPr lang="en-GB" dirty="0">
                <a:solidFill>
                  <a:srgbClr val="0000CC"/>
                </a:solidFill>
              </a:rPr>
              <a:t>done                         </a:t>
            </a:r>
            <a:r>
              <a:rPr lang="uk-UA" dirty="0" smtClean="0">
                <a:solidFill>
                  <a:srgbClr val="0000CC"/>
                </a:solidFill>
              </a:rPr>
              <a:t>	</a:t>
            </a:r>
            <a:r>
              <a:rPr lang="en-GB" dirty="0" smtClean="0">
                <a:solidFill>
                  <a:srgbClr val="C00000"/>
                </a:solidFill>
              </a:rPr>
              <a:t>; </a:t>
            </a:r>
            <a:r>
              <a:rPr lang="ru-RU" dirty="0" smtClean="0">
                <a:solidFill>
                  <a:srgbClr val="C00000"/>
                </a:solidFill>
              </a:rPr>
              <a:t>робота </a:t>
            </a:r>
            <a:r>
              <a:rPr lang="ru-RU" dirty="0" err="1">
                <a:solidFill>
                  <a:srgbClr val="C00000"/>
                </a:solidFill>
              </a:rPr>
              <a:t>звкінчена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        (</a:t>
            </a:r>
            <a:r>
              <a:rPr lang="en-GB" dirty="0">
                <a:solidFill>
                  <a:srgbClr val="0000CC"/>
                </a:solidFill>
              </a:rPr>
              <a:t>begin (write action)         </a:t>
            </a:r>
            <a:r>
              <a:rPr lang="en-GB" dirty="0">
                <a:solidFill>
                  <a:srgbClr val="C00000"/>
                </a:solidFill>
              </a:rPr>
              <a:t>; </a:t>
            </a:r>
            <a:r>
              <a:rPr lang="ru-RU" dirty="0" err="1">
                <a:solidFill>
                  <a:srgbClr val="C00000"/>
                </a:solidFill>
              </a:rPr>
              <a:t>інакше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писати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smtClean="0">
                <a:solidFill>
                  <a:srgbClr val="C00000"/>
                </a:solidFill>
              </a:rPr>
              <a:t>файл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              (</a:t>
            </a:r>
            <a:r>
              <a:rPr lang="en-GB" dirty="0">
                <a:solidFill>
                  <a:srgbClr val="0000CC"/>
                </a:solidFill>
              </a:rPr>
              <a:t>print-file-helper port)))))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(display "printed source file") </a:t>
            </a:r>
            <a:r>
              <a:rPr lang="en-GB" dirty="0">
                <a:solidFill>
                  <a:srgbClr val="C00000"/>
                </a:solidFill>
              </a:rPr>
              <a:t>; </a:t>
            </a:r>
            <a:r>
              <a:rPr lang="ru-RU" dirty="0" err="1">
                <a:solidFill>
                  <a:srgbClr val="C00000"/>
                </a:solidFill>
              </a:rPr>
              <a:t>виклик</a:t>
            </a:r>
            <a:r>
              <a:rPr lang="ru-RU" dirty="0">
                <a:solidFill>
                  <a:srgbClr val="C00000"/>
                </a:solidFill>
              </a:rPr>
              <a:t> процедур </a:t>
            </a:r>
          </a:p>
          <a:p>
            <a:r>
              <a:rPr lang="ru-RU" dirty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newline)</a:t>
            </a:r>
          </a:p>
          <a:p>
            <a:r>
              <a:rPr lang="en-GB" dirty="0">
                <a:solidFill>
                  <a:srgbClr val="0000CC"/>
                </a:solidFill>
              </a:rPr>
              <a:t>(print-file </a:t>
            </a:r>
            <a:r>
              <a:rPr lang="en-GB" dirty="0">
                <a:solidFill>
                  <a:srgbClr val="009900"/>
                </a:solidFill>
              </a:rPr>
              <a:t>"f:\\kovalyuk500\\!KNU_Shevchenka\\f02</a:t>
            </a:r>
            <a:r>
              <a:rPr lang="en-GB" dirty="0">
                <a:solidFill>
                  <a:srgbClr val="0000CC"/>
                </a:solidFill>
              </a:rPr>
              <a:t>")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082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Запис</a:t>
            </a:r>
            <a:r>
              <a:rPr lang="ru-RU" sz="3600" b="1" dirty="0" smtClean="0">
                <a:solidFill>
                  <a:schemeClr val="bg1"/>
                </a:solidFill>
              </a:rPr>
              <a:t> та </a:t>
            </a:r>
            <a:r>
              <a:rPr lang="ru-RU" sz="3600" b="1" dirty="0" err="1" smtClean="0">
                <a:solidFill>
                  <a:schemeClr val="bg1"/>
                </a:solidFill>
              </a:rPr>
              <a:t>читання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текстових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файлів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63495" y="1820652"/>
            <a:ext cx="3980505" cy="107721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printed source file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(when 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 find myself in times of trouble)(mother </a:t>
            </a:r>
            <a:r>
              <a:rPr lang="en-US" sz="1600" dirty="0" err="1">
                <a:solidFill>
                  <a:srgbClr val="FF0000"/>
                </a:solidFill>
              </a:rPr>
              <a:t>mary</a:t>
            </a:r>
            <a:r>
              <a:rPr lang="en-US" sz="1600" dirty="0">
                <a:solidFill>
                  <a:srgbClr val="FF0000"/>
                </a:solidFill>
              </a:rPr>
              <a:t> comes to me)(speaking words of wisdom ,"Let it be")done</a:t>
            </a:r>
            <a:endParaRPr lang="ru-R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10667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18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738"/>
            <a:ext cx="7442525" cy="492369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-124176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Приклад </a:t>
            </a:r>
            <a:r>
              <a:rPr lang="ru-RU" sz="2800" b="1" dirty="0" err="1" smtClean="0">
                <a:solidFill>
                  <a:schemeClr val="bg1"/>
                </a:solidFill>
              </a:rPr>
              <a:t>статистичної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обробки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результатів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вимірювання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із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читанням</a:t>
            </a:r>
            <a:r>
              <a:rPr lang="ru-RU" sz="2800" b="1" dirty="0" smtClean="0">
                <a:solidFill>
                  <a:schemeClr val="bg1"/>
                </a:solidFill>
              </a:rPr>
              <a:t> з файлу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774" y="4496276"/>
            <a:ext cx="2357022" cy="233529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819796" y="1045927"/>
            <a:ext cx="3329353" cy="4801314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Постановка задачі</a:t>
            </a:r>
          </a:p>
          <a:p>
            <a:r>
              <a:rPr lang="uk-UA" dirty="0" smtClean="0"/>
              <a:t>З</a:t>
            </a:r>
            <a:r>
              <a:rPr lang="ru-RU" dirty="0" err="1" smtClean="0"/>
              <a:t>аданий</a:t>
            </a:r>
            <a:r>
              <a:rPr lang="ru-RU" dirty="0" smtClean="0"/>
              <a:t> </a:t>
            </a:r>
            <a:r>
              <a:rPr lang="ru-RU" dirty="0"/>
              <a:t>файл,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вимірючвання</a:t>
            </a:r>
            <a:r>
              <a:rPr lang="ru-RU" dirty="0"/>
              <a:t> </a:t>
            </a:r>
            <a:r>
              <a:rPr lang="ru-RU" dirty="0" err="1"/>
              <a:t>деяких</a:t>
            </a:r>
            <a:r>
              <a:rPr lang="ru-RU" dirty="0"/>
              <a:t> </a:t>
            </a:r>
            <a:r>
              <a:rPr lang="ru-RU" dirty="0" err="1"/>
              <a:t>фізичних</a:t>
            </a:r>
            <a:r>
              <a:rPr lang="ru-RU" dirty="0"/>
              <a:t> величин.</a:t>
            </a:r>
          </a:p>
          <a:p>
            <a:r>
              <a:rPr lang="ru-RU" dirty="0" err="1" smtClean="0"/>
              <a:t>Дані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/>
              <a:t>файлі</a:t>
            </a:r>
            <a:r>
              <a:rPr lang="ru-RU" dirty="0"/>
              <a:t> </a:t>
            </a:r>
            <a:r>
              <a:rPr lang="ru-RU" dirty="0" err="1"/>
              <a:t>записані</a:t>
            </a:r>
            <a:r>
              <a:rPr lang="ru-RU" dirty="0"/>
              <a:t> у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стовпцях</a:t>
            </a:r>
            <a:endParaRPr lang="ru-RU" dirty="0"/>
          </a:p>
          <a:p>
            <a:r>
              <a:rPr lang="ru-RU" dirty="0" smtClean="0"/>
              <a:t>7.468   </a:t>
            </a:r>
            <a:r>
              <a:rPr lang="ru-RU" dirty="0"/>
              <a:t>2.850</a:t>
            </a:r>
          </a:p>
          <a:p>
            <a:r>
              <a:rPr lang="ru-RU" dirty="0" smtClean="0"/>
              <a:t>7.532   </a:t>
            </a:r>
            <a:r>
              <a:rPr lang="ru-RU" dirty="0"/>
              <a:t>2.871</a:t>
            </a:r>
          </a:p>
          <a:p>
            <a:r>
              <a:rPr lang="ru-RU" dirty="0" smtClean="0"/>
              <a:t>7.628   </a:t>
            </a:r>
            <a:r>
              <a:rPr lang="ru-RU" dirty="0"/>
              <a:t>2.898</a:t>
            </a:r>
          </a:p>
          <a:p>
            <a:r>
              <a:rPr lang="ru-RU" dirty="0" smtClean="0"/>
              <a:t>7.633   </a:t>
            </a:r>
            <a:r>
              <a:rPr lang="ru-RU" dirty="0"/>
              <a:t>2.884</a:t>
            </a:r>
          </a:p>
          <a:p>
            <a:r>
              <a:rPr lang="ru-RU" dirty="0" smtClean="0"/>
              <a:t>7.579   </a:t>
            </a:r>
            <a:r>
              <a:rPr lang="ru-RU" dirty="0"/>
              <a:t>2.890</a:t>
            </a:r>
          </a:p>
          <a:p>
            <a:r>
              <a:rPr lang="ru-RU" dirty="0" smtClean="0"/>
              <a:t>7.612   </a:t>
            </a:r>
            <a:r>
              <a:rPr lang="ru-RU" dirty="0"/>
              <a:t>2.902</a:t>
            </a:r>
          </a:p>
          <a:p>
            <a:r>
              <a:rPr lang="ru-RU" dirty="0" smtClean="0"/>
              <a:t>7.548   </a:t>
            </a:r>
            <a:r>
              <a:rPr lang="ru-RU" dirty="0"/>
              <a:t>2.881</a:t>
            </a:r>
          </a:p>
          <a:p>
            <a:r>
              <a:rPr lang="ru-RU" dirty="0" smtClean="0"/>
              <a:t>7.551   </a:t>
            </a:r>
            <a:r>
              <a:rPr lang="ru-RU" dirty="0"/>
              <a:t>2.851</a:t>
            </a:r>
          </a:p>
          <a:p>
            <a:r>
              <a:rPr lang="ru-RU" dirty="0" err="1" smtClean="0"/>
              <a:t>Необхідно</a:t>
            </a:r>
            <a:r>
              <a:rPr lang="ru-RU" dirty="0" smtClean="0"/>
              <a:t> </a:t>
            </a:r>
            <a:r>
              <a:rPr lang="ru-RU" dirty="0" err="1"/>
              <a:t>визначити</a:t>
            </a:r>
            <a:r>
              <a:rPr lang="ru-RU" dirty="0"/>
              <a:t> </a:t>
            </a:r>
            <a:r>
              <a:rPr lang="ru-RU" dirty="0" err="1"/>
              <a:t>коефіцієнт</a:t>
            </a:r>
            <a:r>
              <a:rPr lang="ru-RU" dirty="0"/>
              <a:t> </a:t>
            </a:r>
            <a:r>
              <a:rPr lang="ru-RU" dirty="0" err="1"/>
              <a:t>кореляції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величинами</a:t>
            </a:r>
          </a:p>
        </p:txBody>
      </p:sp>
    </p:spTree>
    <p:extLst>
      <p:ext uri="{BB962C8B-B14F-4D97-AF65-F5344CB8AC3E}">
        <p14:creationId xmlns:p14="http://schemas.microsoft.com/office/powerpoint/2010/main" val="279430091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19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829931"/>
            <a:ext cx="5627077" cy="57554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C00000"/>
                </a:solidFill>
              </a:rPr>
              <a:t>;;процедура </a:t>
            </a:r>
            <a:r>
              <a:rPr lang="ru-RU" sz="1600" dirty="0" err="1">
                <a:solidFill>
                  <a:srgbClr val="C00000"/>
                </a:solidFill>
              </a:rPr>
              <a:t>обчислює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середнє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арифметичне</a:t>
            </a:r>
            <a:r>
              <a:rPr lang="ru-RU" sz="1600" dirty="0">
                <a:solidFill>
                  <a:srgbClr val="C00000"/>
                </a:solidFill>
              </a:rPr>
              <a:t> чисел у </a:t>
            </a:r>
            <a:r>
              <a:rPr lang="ru-RU" sz="1600" dirty="0" err="1">
                <a:solidFill>
                  <a:srgbClr val="C00000"/>
                </a:solidFill>
              </a:rPr>
              <a:t>даному</a:t>
            </a:r>
            <a:endParaRPr lang="ru-RU" sz="1600" dirty="0">
              <a:solidFill>
                <a:srgbClr val="C00000"/>
              </a:solidFill>
            </a:endParaRPr>
          </a:p>
          <a:p>
            <a:r>
              <a:rPr lang="ru-RU" sz="1600" dirty="0">
                <a:solidFill>
                  <a:srgbClr val="C00000"/>
                </a:solidFill>
              </a:rPr>
              <a:t>;;списку. </a:t>
            </a:r>
            <a:r>
              <a:rPr lang="ru-RU" sz="1600" dirty="0" err="1">
                <a:solidFill>
                  <a:srgbClr val="C00000"/>
                </a:solidFill>
              </a:rPr>
              <a:t>Якщо</a:t>
            </a:r>
            <a:r>
              <a:rPr lang="ru-RU" sz="1600" dirty="0">
                <a:solidFill>
                  <a:srgbClr val="C00000"/>
                </a:solidFill>
              </a:rPr>
              <a:t> список </a:t>
            </a:r>
            <a:r>
              <a:rPr lang="ru-RU" sz="1600" dirty="0" err="1">
                <a:solidFill>
                  <a:srgbClr val="C00000"/>
                </a:solidFill>
              </a:rPr>
              <a:t>порожній</a:t>
            </a:r>
            <a:r>
              <a:rPr lang="ru-RU" sz="1600" dirty="0">
                <a:solidFill>
                  <a:srgbClr val="C00000"/>
                </a:solidFill>
              </a:rPr>
              <a:t>, </a:t>
            </a:r>
            <a:r>
              <a:rPr lang="ru-RU" sz="1600" dirty="0" err="1">
                <a:solidFill>
                  <a:srgbClr val="C00000"/>
                </a:solidFill>
              </a:rPr>
              <a:t>він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повертає</a:t>
            </a:r>
            <a:r>
              <a:rPr lang="ru-RU" sz="1600" dirty="0">
                <a:solidFill>
                  <a:srgbClr val="C00000"/>
                </a:solidFill>
              </a:rPr>
              <a:t> 0.0.</a:t>
            </a:r>
          </a:p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mean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li</a:t>
            </a:r>
            <a:r>
              <a:rPr lang="ru-RU" sz="1600" dirty="0">
                <a:solidFill>
                  <a:srgbClr val="0000CC"/>
                </a:solidFill>
              </a:rPr>
              <a:t>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let</a:t>
            </a:r>
            <a:r>
              <a:rPr lang="ru-RU" sz="1600" dirty="0">
                <a:solidFill>
                  <a:srgbClr val="0000CC"/>
                </a:solidFill>
              </a:rPr>
              <a:t> ((</a:t>
            </a:r>
            <a:r>
              <a:rPr lang="ru-RU" sz="1600" dirty="0" err="1">
                <a:solidFill>
                  <a:srgbClr val="0000CC"/>
                </a:solidFill>
              </a:rPr>
              <a:t>len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length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li</a:t>
            </a:r>
            <a:r>
              <a:rPr lang="ru-RU" sz="1600" dirty="0">
                <a:solidFill>
                  <a:srgbClr val="0000CC"/>
                </a:solidFill>
              </a:rPr>
              <a:t>)))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(</a:t>
            </a:r>
            <a:r>
              <a:rPr lang="ru-RU" sz="1600" dirty="0" err="1">
                <a:solidFill>
                  <a:srgbClr val="0000CC"/>
                </a:solidFill>
              </a:rPr>
              <a:t>if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zero</a:t>
            </a:r>
            <a:r>
              <a:rPr lang="ru-RU" sz="1600" dirty="0">
                <a:solidFill>
                  <a:srgbClr val="0000CC"/>
                </a:solidFill>
              </a:rPr>
              <a:t>? </a:t>
            </a:r>
            <a:r>
              <a:rPr lang="ru-RU" sz="1600" dirty="0" err="1">
                <a:solidFill>
                  <a:srgbClr val="0000CC"/>
                </a:solidFill>
              </a:rPr>
              <a:t>len</a:t>
            </a:r>
            <a:r>
              <a:rPr lang="ru-RU" sz="1600" dirty="0">
                <a:solidFill>
                  <a:srgbClr val="0000CC"/>
                </a:solidFill>
              </a:rPr>
              <a:t>) 0.0 (/ (</a:t>
            </a:r>
            <a:r>
              <a:rPr lang="ru-RU" sz="1600" dirty="0" err="1">
                <a:solidFill>
                  <a:srgbClr val="0000CC"/>
                </a:solidFill>
              </a:rPr>
              <a:t>apply</a:t>
            </a:r>
            <a:r>
              <a:rPr lang="ru-RU" sz="1600" dirty="0">
                <a:solidFill>
                  <a:srgbClr val="0000CC"/>
                </a:solidFill>
              </a:rPr>
              <a:t> + </a:t>
            </a:r>
            <a:r>
              <a:rPr lang="ru-RU" sz="1600" dirty="0" err="1">
                <a:solidFill>
                  <a:srgbClr val="0000CC"/>
                </a:solidFill>
              </a:rPr>
              <a:t>li</a:t>
            </a:r>
            <a:r>
              <a:rPr lang="ru-RU" sz="1600" dirty="0">
                <a:solidFill>
                  <a:srgbClr val="0000CC"/>
                </a:solidFill>
              </a:rPr>
              <a:t>) </a:t>
            </a:r>
            <a:r>
              <a:rPr lang="ru-RU" sz="1600" dirty="0" err="1">
                <a:solidFill>
                  <a:srgbClr val="0000CC"/>
                </a:solidFill>
              </a:rPr>
              <a:t>len</a:t>
            </a:r>
            <a:r>
              <a:rPr lang="ru-RU" sz="1600" dirty="0">
                <a:solidFill>
                  <a:srgbClr val="0000CC"/>
                </a:solidFill>
              </a:rPr>
              <a:t>))))</a:t>
            </a:r>
          </a:p>
          <a:p>
            <a:endParaRPr lang="ru-RU" sz="1600" dirty="0">
              <a:solidFill>
                <a:srgbClr val="0000CC"/>
              </a:solidFill>
            </a:endParaRPr>
          </a:p>
          <a:p>
            <a:r>
              <a:rPr lang="ru-RU" sz="1600" dirty="0">
                <a:solidFill>
                  <a:srgbClr val="C00000"/>
                </a:solidFill>
              </a:rPr>
              <a:t>;;процедура </a:t>
            </a:r>
            <a:r>
              <a:rPr lang="ru-RU" sz="1600" dirty="0" err="1">
                <a:solidFill>
                  <a:srgbClr val="C00000"/>
                </a:solidFill>
              </a:rPr>
              <a:t>обчислює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стандартне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відхилення</a:t>
            </a:r>
            <a:r>
              <a:rPr lang="ru-RU" sz="1600" dirty="0">
                <a:solidFill>
                  <a:srgbClr val="C00000"/>
                </a:solidFill>
              </a:rPr>
              <a:t> чисел у списку</a:t>
            </a:r>
          </a:p>
          <a:p>
            <a:r>
              <a:rPr lang="ru-RU" sz="1600" dirty="0">
                <a:solidFill>
                  <a:srgbClr val="C00000"/>
                </a:solidFill>
              </a:rPr>
              <a:t>;; взявши </a:t>
            </a:r>
            <a:r>
              <a:rPr lang="ru-RU" sz="1600" dirty="0" err="1">
                <a:solidFill>
                  <a:srgbClr val="C00000"/>
                </a:solidFill>
              </a:rPr>
              <a:t>квадратний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корінь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його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дисперсії</a:t>
            </a:r>
            <a:endParaRPr lang="ru-RU" sz="1600" dirty="0">
              <a:solidFill>
                <a:srgbClr val="C00000"/>
              </a:solidFill>
            </a:endParaRPr>
          </a:p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stdev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li</a:t>
            </a:r>
            <a:r>
              <a:rPr lang="ru-RU" sz="1600" dirty="0">
                <a:solidFill>
                  <a:srgbClr val="0000CC"/>
                </a:solidFill>
              </a:rPr>
              <a:t>) (</a:t>
            </a:r>
            <a:r>
              <a:rPr lang="ru-RU" sz="1600" dirty="0" err="1">
                <a:solidFill>
                  <a:srgbClr val="0000CC"/>
                </a:solidFill>
              </a:rPr>
              <a:t>sqrt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variance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li</a:t>
            </a:r>
            <a:r>
              <a:rPr lang="ru-RU" sz="1600" dirty="0">
                <a:solidFill>
                  <a:srgbClr val="0000CC"/>
                </a:solidFill>
              </a:rPr>
              <a:t>)))</a:t>
            </a:r>
          </a:p>
          <a:p>
            <a:endParaRPr lang="ru-RU" sz="1600" dirty="0">
              <a:solidFill>
                <a:srgbClr val="0000CC"/>
              </a:solidFill>
            </a:endParaRPr>
          </a:p>
          <a:p>
            <a:r>
              <a:rPr lang="ru-RU" sz="1600" dirty="0">
                <a:solidFill>
                  <a:srgbClr val="C00000"/>
                </a:solidFill>
              </a:rPr>
              <a:t>;; Процедура  </a:t>
            </a:r>
            <a:r>
              <a:rPr lang="ru-RU" sz="1600" dirty="0" err="1">
                <a:solidFill>
                  <a:srgbClr val="C00000"/>
                </a:solidFill>
              </a:rPr>
              <a:t>знаходить</a:t>
            </a:r>
            <a:r>
              <a:rPr lang="ru-RU" sz="1600" dirty="0">
                <a:solidFill>
                  <a:srgbClr val="C00000"/>
                </a:solidFill>
              </a:rPr>
              <a:t> квадрат </a:t>
            </a:r>
            <a:r>
              <a:rPr lang="ru-RU" sz="1600" dirty="0" err="1">
                <a:solidFill>
                  <a:srgbClr val="C00000"/>
                </a:solidFill>
              </a:rPr>
              <a:t>заданого</a:t>
            </a:r>
            <a:r>
              <a:rPr lang="ru-RU" sz="1600" dirty="0">
                <a:solidFill>
                  <a:srgbClr val="C00000"/>
                </a:solidFill>
              </a:rPr>
              <a:t> числа</a:t>
            </a:r>
          </a:p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square</a:t>
            </a:r>
            <a:r>
              <a:rPr lang="ru-RU" sz="1600" dirty="0">
                <a:solidFill>
                  <a:srgbClr val="0000CC"/>
                </a:solidFill>
              </a:rPr>
              <a:t> x) (* x x))</a:t>
            </a:r>
          </a:p>
          <a:p>
            <a:endParaRPr lang="ru-RU" sz="1600" dirty="0">
              <a:solidFill>
                <a:srgbClr val="0000CC"/>
              </a:solidFill>
            </a:endParaRPr>
          </a:p>
          <a:p>
            <a:r>
              <a:rPr lang="ru-RU" sz="1600" dirty="0">
                <a:solidFill>
                  <a:srgbClr val="C00000"/>
                </a:solidFill>
              </a:rPr>
              <a:t>;; процедура </a:t>
            </a:r>
            <a:r>
              <a:rPr lang="ru-RU" sz="1600" dirty="0" err="1">
                <a:solidFill>
                  <a:srgbClr val="C00000"/>
                </a:solidFill>
              </a:rPr>
              <a:t>обчислює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дисперсію</a:t>
            </a:r>
            <a:r>
              <a:rPr lang="ru-RU" sz="1600" dirty="0">
                <a:solidFill>
                  <a:srgbClr val="C00000"/>
                </a:solidFill>
              </a:rPr>
              <a:t> чисел у </a:t>
            </a:r>
            <a:r>
              <a:rPr lang="ru-RU" sz="1600" dirty="0" err="1">
                <a:solidFill>
                  <a:srgbClr val="C00000"/>
                </a:solidFill>
              </a:rPr>
              <a:t>даному</a:t>
            </a:r>
            <a:r>
              <a:rPr lang="ru-RU" sz="1600" dirty="0">
                <a:solidFill>
                  <a:srgbClr val="C00000"/>
                </a:solidFill>
              </a:rPr>
              <a:t> списку.</a:t>
            </a:r>
          </a:p>
          <a:p>
            <a:r>
              <a:rPr lang="ru-RU" sz="1600" dirty="0">
                <a:solidFill>
                  <a:srgbClr val="C00000"/>
                </a:solidFill>
              </a:rPr>
              <a:t>;; </a:t>
            </a:r>
            <a:r>
              <a:rPr lang="ru-RU" sz="1600" dirty="0" err="1">
                <a:solidFill>
                  <a:srgbClr val="C00000"/>
                </a:solidFill>
              </a:rPr>
              <a:t>Якщо</a:t>
            </a:r>
            <a:r>
              <a:rPr lang="ru-RU" sz="1600" dirty="0">
                <a:solidFill>
                  <a:srgbClr val="C00000"/>
                </a:solidFill>
              </a:rPr>
              <a:t> список </a:t>
            </a:r>
            <a:r>
              <a:rPr lang="ru-RU" sz="1600" dirty="0" err="1">
                <a:solidFill>
                  <a:srgbClr val="C00000"/>
                </a:solidFill>
              </a:rPr>
              <a:t>порожній</a:t>
            </a:r>
            <a:r>
              <a:rPr lang="ru-RU" sz="1600" dirty="0">
                <a:solidFill>
                  <a:srgbClr val="C00000"/>
                </a:solidFill>
              </a:rPr>
              <a:t>, </a:t>
            </a:r>
            <a:r>
              <a:rPr lang="ru-RU" sz="1600" dirty="0" err="1">
                <a:solidFill>
                  <a:srgbClr val="C00000"/>
                </a:solidFill>
              </a:rPr>
              <a:t>він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повертає</a:t>
            </a:r>
            <a:r>
              <a:rPr lang="ru-RU" sz="1600" dirty="0">
                <a:solidFill>
                  <a:srgbClr val="C00000"/>
                </a:solidFill>
              </a:rPr>
              <a:t> 0.0.</a:t>
            </a:r>
          </a:p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variance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li</a:t>
            </a:r>
            <a:r>
              <a:rPr lang="ru-RU" sz="1600" dirty="0">
                <a:solidFill>
                  <a:srgbClr val="0000CC"/>
                </a:solidFill>
              </a:rPr>
              <a:t>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let</a:t>
            </a:r>
            <a:r>
              <a:rPr lang="ru-RU" sz="1600" dirty="0">
                <a:solidFill>
                  <a:srgbClr val="0000CC"/>
                </a:solidFill>
              </a:rPr>
              <a:t> ((</a:t>
            </a:r>
            <a:r>
              <a:rPr lang="ru-RU" sz="1600" dirty="0" err="1">
                <a:solidFill>
                  <a:srgbClr val="0000CC"/>
                </a:solidFill>
              </a:rPr>
              <a:t>len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length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li</a:t>
            </a:r>
            <a:r>
              <a:rPr lang="ru-RU" sz="1600" dirty="0">
                <a:solidFill>
                  <a:srgbClr val="0000CC"/>
                </a:solidFill>
              </a:rPr>
              <a:t>)))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(</a:t>
            </a:r>
            <a:r>
              <a:rPr lang="ru-RU" sz="1600" dirty="0" err="1">
                <a:solidFill>
                  <a:srgbClr val="0000CC"/>
                </a:solidFill>
              </a:rPr>
              <a:t>if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zero</a:t>
            </a:r>
            <a:r>
              <a:rPr lang="ru-RU" sz="1600" dirty="0">
                <a:solidFill>
                  <a:srgbClr val="0000CC"/>
                </a:solidFill>
              </a:rPr>
              <a:t>? </a:t>
            </a:r>
            <a:r>
              <a:rPr lang="ru-RU" sz="1600" dirty="0" err="1">
                <a:solidFill>
                  <a:srgbClr val="0000CC"/>
                </a:solidFill>
              </a:rPr>
              <a:t>len</a:t>
            </a:r>
            <a:r>
              <a:rPr lang="ru-RU" sz="1600" dirty="0">
                <a:solidFill>
                  <a:srgbClr val="0000CC"/>
                </a:solidFill>
              </a:rPr>
              <a:t>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0.0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(</a:t>
            </a:r>
            <a:r>
              <a:rPr lang="ru-RU" sz="1600" dirty="0" err="1">
                <a:solidFill>
                  <a:srgbClr val="0000CC"/>
                </a:solidFill>
              </a:rPr>
              <a:t>let</a:t>
            </a:r>
            <a:r>
              <a:rPr lang="ru-RU" sz="1600" dirty="0">
                <a:solidFill>
                  <a:srgbClr val="0000CC"/>
                </a:solidFill>
              </a:rPr>
              <a:t> ((</a:t>
            </a:r>
            <a:r>
              <a:rPr lang="ru-RU" sz="1600" dirty="0" err="1">
                <a:solidFill>
                  <a:srgbClr val="0000CC"/>
                </a:solidFill>
              </a:rPr>
              <a:t>mu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mean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li</a:t>
            </a:r>
            <a:r>
              <a:rPr lang="ru-RU" sz="1600" dirty="0">
                <a:solidFill>
                  <a:srgbClr val="0000CC"/>
                </a:solidFill>
              </a:rPr>
              <a:t>)))</a:t>
            </a:r>
          </a:p>
          <a:p>
            <a:r>
              <a:rPr lang="ru-RU" sz="1600" dirty="0" smtClean="0">
                <a:solidFill>
                  <a:srgbClr val="0000CC"/>
                </a:solidFill>
              </a:rPr>
              <a:t>     </a:t>
            </a:r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squared-disparity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val</a:t>
            </a:r>
            <a:r>
              <a:rPr lang="ru-RU" sz="1600" dirty="0">
                <a:solidFill>
                  <a:srgbClr val="0000CC"/>
                </a:solidFill>
              </a:rPr>
              <a:t>)  </a:t>
            </a:r>
            <a:r>
              <a:rPr lang="ru-RU" sz="1600" dirty="0">
                <a:solidFill>
                  <a:srgbClr val="C00000"/>
                </a:solidFill>
              </a:rPr>
              <a:t>; квадрат </a:t>
            </a:r>
            <a:r>
              <a:rPr lang="ru-RU" sz="1600" dirty="0" err="1">
                <a:solidFill>
                  <a:srgbClr val="C00000"/>
                </a:solidFill>
              </a:rPr>
              <a:t>дисперсії</a:t>
            </a:r>
            <a:endParaRPr lang="ru-RU" sz="1600" dirty="0">
              <a:solidFill>
                <a:srgbClr val="C00000"/>
              </a:solidFill>
            </a:endParaRPr>
          </a:p>
          <a:p>
            <a:r>
              <a:rPr lang="ru-RU" sz="1600" dirty="0">
                <a:solidFill>
                  <a:srgbClr val="0000CC"/>
                </a:solidFill>
              </a:rPr>
              <a:t>            (</a:t>
            </a:r>
            <a:r>
              <a:rPr lang="ru-RU" sz="1600" dirty="0" err="1">
                <a:solidFill>
                  <a:srgbClr val="0000CC"/>
                </a:solidFill>
              </a:rPr>
              <a:t>square</a:t>
            </a:r>
            <a:r>
              <a:rPr lang="ru-RU" sz="1600" dirty="0">
                <a:solidFill>
                  <a:srgbClr val="0000CC"/>
                </a:solidFill>
              </a:rPr>
              <a:t> (- </a:t>
            </a:r>
            <a:r>
              <a:rPr lang="ru-RU" sz="1600" dirty="0" err="1">
                <a:solidFill>
                  <a:srgbClr val="0000CC"/>
                </a:solidFill>
              </a:rPr>
              <a:t>mu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val</a:t>
            </a:r>
            <a:r>
              <a:rPr lang="ru-RU" sz="1600" dirty="0">
                <a:solidFill>
                  <a:srgbClr val="0000CC"/>
                </a:solidFill>
              </a:rPr>
              <a:t>)))           </a:t>
            </a:r>
            <a:r>
              <a:rPr lang="ru-RU" sz="1600" dirty="0">
                <a:solidFill>
                  <a:srgbClr val="C00000"/>
                </a:solidFill>
              </a:rPr>
              <a:t>; </a:t>
            </a:r>
            <a:r>
              <a:rPr lang="ru-RU" sz="1600" dirty="0" err="1">
                <a:solidFill>
                  <a:srgbClr val="C00000"/>
                </a:solidFill>
              </a:rPr>
              <a:t>відмінність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від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середнього</a:t>
            </a:r>
            <a:r>
              <a:rPr lang="ru-RU" sz="1600" dirty="0">
                <a:solidFill>
                  <a:srgbClr val="C00000"/>
                </a:solidFill>
              </a:rPr>
              <a:t>.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</a:t>
            </a:r>
            <a:r>
              <a:rPr lang="ru-RU" sz="1600" dirty="0" smtClean="0">
                <a:solidFill>
                  <a:srgbClr val="0000CC"/>
                </a:solidFill>
              </a:rPr>
              <a:t>(/ </a:t>
            </a:r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apply</a:t>
            </a:r>
            <a:r>
              <a:rPr lang="ru-RU" sz="1600" dirty="0">
                <a:solidFill>
                  <a:srgbClr val="0000CC"/>
                </a:solidFill>
              </a:rPr>
              <a:t> + (</a:t>
            </a:r>
            <a:r>
              <a:rPr lang="ru-RU" sz="1600" dirty="0" err="1">
                <a:solidFill>
                  <a:srgbClr val="0000CC"/>
                </a:solidFill>
              </a:rPr>
              <a:t>map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squared-disparity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li</a:t>
            </a:r>
            <a:r>
              <a:rPr lang="ru-RU" sz="1600" dirty="0">
                <a:solidFill>
                  <a:srgbClr val="0000CC"/>
                </a:solidFill>
              </a:rPr>
              <a:t>)) </a:t>
            </a:r>
            <a:r>
              <a:rPr lang="ru-RU" sz="1600" dirty="0" err="1">
                <a:solidFill>
                  <a:srgbClr val="0000CC"/>
                </a:solidFill>
              </a:rPr>
              <a:t>len</a:t>
            </a:r>
            <a:r>
              <a:rPr lang="ru-RU" sz="1600" dirty="0" smtClean="0">
                <a:solidFill>
                  <a:srgbClr val="0000CC"/>
                </a:solidFill>
              </a:rPr>
              <a:t>)))))</a:t>
            </a:r>
            <a:endParaRPr lang="ru-RU" sz="16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14647" y="1429941"/>
            <a:ext cx="3329353" cy="480131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Постановка задачі</a:t>
            </a:r>
          </a:p>
          <a:p>
            <a:r>
              <a:rPr lang="uk-UA" dirty="0" smtClean="0"/>
              <a:t>З</a:t>
            </a:r>
            <a:r>
              <a:rPr lang="ru-RU" dirty="0" err="1" smtClean="0"/>
              <a:t>аданий</a:t>
            </a:r>
            <a:r>
              <a:rPr lang="ru-RU" dirty="0" smtClean="0"/>
              <a:t> </a:t>
            </a:r>
            <a:r>
              <a:rPr lang="ru-RU" dirty="0"/>
              <a:t>файл,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вимірючвання</a:t>
            </a:r>
            <a:r>
              <a:rPr lang="ru-RU" dirty="0"/>
              <a:t> </a:t>
            </a:r>
            <a:r>
              <a:rPr lang="ru-RU" dirty="0" err="1"/>
              <a:t>деяких</a:t>
            </a:r>
            <a:r>
              <a:rPr lang="ru-RU" dirty="0"/>
              <a:t> </a:t>
            </a:r>
            <a:r>
              <a:rPr lang="ru-RU" dirty="0" err="1"/>
              <a:t>фізичних</a:t>
            </a:r>
            <a:r>
              <a:rPr lang="ru-RU" dirty="0"/>
              <a:t> величин.</a:t>
            </a:r>
          </a:p>
          <a:p>
            <a:r>
              <a:rPr lang="ru-RU" dirty="0" err="1" smtClean="0"/>
              <a:t>Дані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/>
              <a:t>файлі</a:t>
            </a:r>
            <a:r>
              <a:rPr lang="ru-RU" dirty="0"/>
              <a:t> </a:t>
            </a:r>
            <a:r>
              <a:rPr lang="ru-RU" dirty="0" err="1"/>
              <a:t>записані</a:t>
            </a:r>
            <a:r>
              <a:rPr lang="ru-RU" dirty="0"/>
              <a:t> у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стовпцях</a:t>
            </a:r>
            <a:endParaRPr lang="ru-RU" dirty="0"/>
          </a:p>
          <a:p>
            <a:r>
              <a:rPr lang="ru-RU" dirty="0" smtClean="0"/>
              <a:t>7.468   </a:t>
            </a:r>
            <a:r>
              <a:rPr lang="ru-RU" dirty="0"/>
              <a:t>2.850</a:t>
            </a:r>
          </a:p>
          <a:p>
            <a:r>
              <a:rPr lang="ru-RU" dirty="0" smtClean="0"/>
              <a:t>7.532   </a:t>
            </a:r>
            <a:r>
              <a:rPr lang="ru-RU" dirty="0"/>
              <a:t>2.871</a:t>
            </a:r>
          </a:p>
          <a:p>
            <a:r>
              <a:rPr lang="ru-RU" dirty="0" smtClean="0"/>
              <a:t>7.628   </a:t>
            </a:r>
            <a:r>
              <a:rPr lang="ru-RU" dirty="0"/>
              <a:t>2.898</a:t>
            </a:r>
          </a:p>
          <a:p>
            <a:r>
              <a:rPr lang="ru-RU" dirty="0" smtClean="0"/>
              <a:t>7.633   </a:t>
            </a:r>
            <a:r>
              <a:rPr lang="ru-RU" dirty="0"/>
              <a:t>2.884</a:t>
            </a:r>
          </a:p>
          <a:p>
            <a:r>
              <a:rPr lang="ru-RU" dirty="0" smtClean="0"/>
              <a:t>7.579   </a:t>
            </a:r>
            <a:r>
              <a:rPr lang="ru-RU" dirty="0"/>
              <a:t>2.890</a:t>
            </a:r>
          </a:p>
          <a:p>
            <a:r>
              <a:rPr lang="ru-RU" dirty="0" smtClean="0"/>
              <a:t>7.612   </a:t>
            </a:r>
            <a:r>
              <a:rPr lang="ru-RU" dirty="0"/>
              <a:t>2.902</a:t>
            </a:r>
          </a:p>
          <a:p>
            <a:r>
              <a:rPr lang="ru-RU" dirty="0" smtClean="0"/>
              <a:t>7.548   </a:t>
            </a:r>
            <a:r>
              <a:rPr lang="ru-RU" dirty="0"/>
              <a:t>2.881</a:t>
            </a:r>
          </a:p>
          <a:p>
            <a:r>
              <a:rPr lang="ru-RU" dirty="0" smtClean="0"/>
              <a:t>7.551   </a:t>
            </a:r>
            <a:r>
              <a:rPr lang="ru-RU" dirty="0"/>
              <a:t>2.851</a:t>
            </a:r>
          </a:p>
          <a:p>
            <a:r>
              <a:rPr lang="ru-RU" dirty="0" err="1" smtClean="0"/>
              <a:t>Необхідно</a:t>
            </a:r>
            <a:r>
              <a:rPr lang="ru-RU" dirty="0" smtClean="0"/>
              <a:t> </a:t>
            </a:r>
            <a:r>
              <a:rPr lang="ru-RU" dirty="0" err="1"/>
              <a:t>визначити</a:t>
            </a:r>
            <a:r>
              <a:rPr lang="ru-RU" dirty="0"/>
              <a:t> </a:t>
            </a:r>
            <a:r>
              <a:rPr lang="ru-RU" dirty="0" err="1"/>
              <a:t>коефіцієнт</a:t>
            </a:r>
            <a:r>
              <a:rPr lang="ru-RU" dirty="0"/>
              <a:t> </a:t>
            </a:r>
            <a:r>
              <a:rPr lang="ru-RU" dirty="0" err="1"/>
              <a:t>кореляції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величинами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-124176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Приклад </a:t>
            </a:r>
            <a:r>
              <a:rPr lang="ru-RU" sz="2800" b="1" dirty="0" err="1" smtClean="0">
                <a:solidFill>
                  <a:schemeClr val="bg1"/>
                </a:solidFill>
              </a:rPr>
              <a:t>статистичної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обробки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результатів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вимірювання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із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читанням</a:t>
            </a:r>
            <a:r>
              <a:rPr lang="ru-RU" sz="2800" b="1" dirty="0" smtClean="0">
                <a:solidFill>
                  <a:schemeClr val="bg1"/>
                </a:solidFill>
              </a:rPr>
              <a:t> з файлу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44444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7285" y="1128664"/>
            <a:ext cx="8876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2400" b="1" dirty="0"/>
          </a:p>
          <a:p>
            <a:endParaRPr lang="uk-UA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112" y="1128664"/>
            <a:ext cx="9143999" cy="3046988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Лекція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</a:t>
            </a:r>
            <a:endParaRPr lang="ru-RU" sz="7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Обробка файлів</a:t>
            </a:r>
          </a:p>
          <a:p>
            <a:pPr algn="ctr"/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 </a:t>
            </a: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34040448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20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4124" y="979801"/>
            <a:ext cx="6752492" cy="50167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C00000"/>
                </a:solidFill>
              </a:rPr>
              <a:t>;;</a:t>
            </a:r>
            <a:r>
              <a:rPr lang="ru-RU" sz="1600" dirty="0" err="1">
                <a:solidFill>
                  <a:srgbClr val="C00000"/>
                </a:solidFill>
              </a:rPr>
              <a:t>обчислення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коваріації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двох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списків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</a:p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covariance</a:t>
            </a:r>
            <a:r>
              <a:rPr lang="ru-RU" sz="1600" dirty="0">
                <a:solidFill>
                  <a:srgbClr val="0000CC"/>
                </a:solidFill>
              </a:rPr>
              <a:t> l1 l2)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let</a:t>
            </a:r>
            <a:r>
              <a:rPr lang="ru-RU" sz="1600" dirty="0">
                <a:solidFill>
                  <a:srgbClr val="0000CC"/>
                </a:solidFill>
              </a:rPr>
              <a:t> ((</a:t>
            </a:r>
            <a:r>
              <a:rPr lang="ru-RU" sz="1600" dirty="0" err="1">
                <a:solidFill>
                  <a:srgbClr val="0000CC"/>
                </a:solidFill>
              </a:rPr>
              <a:t>len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length</a:t>
            </a:r>
            <a:r>
              <a:rPr lang="ru-RU" sz="1600" dirty="0">
                <a:solidFill>
                  <a:srgbClr val="0000CC"/>
                </a:solidFill>
              </a:rPr>
              <a:t> l1)))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(</a:t>
            </a:r>
            <a:r>
              <a:rPr lang="ru-RU" sz="1600" dirty="0" err="1">
                <a:solidFill>
                  <a:srgbClr val="0000CC"/>
                </a:solidFill>
              </a:rPr>
              <a:t>if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zero</a:t>
            </a:r>
            <a:r>
              <a:rPr lang="ru-RU" sz="1600" dirty="0">
                <a:solidFill>
                  <a:srgbClr val="0000CC"/>
                </a:solidFill>
              </a:rPr>
              <a:t>? </a:t>
            </a:r>
            <a:r>
              <a:rPr lang="ru-RU" sz="1600" dirty="0" err="1">
                <a:solidFill>
                  <a:srgbClr val="0000CC"/>
                </a:solidFill>
              </a:rPr>
              <a:t>len</a:t>
            </a:r>
            <a:r>
              <a:rPr lang="ru-RU" sz="1600" dirty="0">
                <a:solidFill>
                  <a:srgbClr val="0000CC"/>
                </a:solidFill>
              </a:rPr>
              <a:t>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0.0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(</a:t>
            </a:r>
            <a:r>
              <a:rPr lang="ru-RU" sz="1600" dirty="0" err="1">
                <a:solidFill>
                  <a:srgbClr val="0000CC"/>
                </a:solidFill>
              </a:rPr>
              <a:t>let</a:t>
            </a:r>
            <a:r>
              <a:rPr lang="ru-RU" sz="1600" dirty="0">
                <a:solidFill>
                  <a:srgbClr val="0000CC"/>
                </a:solidFill>
              </a:rPr>
              <a:t> ((mu1 (</a:t>
            </a:r>
            <a:r>
              <a:rPr lang="ru-RU" sz="1600" dirty="0" err="1">
                <a:solidFill>
                  <a:srgbClr val="0000CC"/>
                </a:solidFill>
              </a:rPr>
              <a:t>mean</a:t>
            </a:r>
            <a:r>
              <a:rPr lang="ru-RU" sz="1600" dirty="0">
                <a:solidFill>
                  <a:srgbClr val="0000CC"/>
                </a:solidFill>
              </a:rPr>
              <a:t> l1))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      (mu2 (</a:t>
            </a:r>
            <a:r>
              <a:rPr lang="ru-RU" sz="1600" dirty="0" err="1">
                <a:solidFill>
                  <a:srgbClr val="0000CC"/>
                </a:solidFill>
              </a:rPr>
              <a:t>mean</a:t>
            </a:r>
            <a:r>
              <a:rPr lang="ru-RU" sz="1600" dirty="0">
                <a:solidFill>
                  <a:srgbClr val="0000CC"/>
                </a:solidFill>
              </a:rPr>
              <a:t> l2)))</a:t>
            </a:r>
          </a:p>
          <a:p>
            <a:r>
              <a:rPr lang="ru-RU" sz="1600" dirty="0" smtClean="0">
                <a:solidFill>
                  <a:srgbClr val="0000CC"/>
                </a:solidFill>
              </a:rPr>
              <a:t>     </a:t>
            </a:r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product-of-differences</a:t>
            </a:r>
            <a:r>
              <a:rPr lang="ru-RU" sz="1600" dirty="0">
                <a:solidFill>
                  <a:srgbClr val="0000CC"/>
                </a:solidFill>
              </a:rPr>
              <a:t> v1 v2)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    (* (- v1 mu1) (- v2 mu2)))</a:t>
            </a:r>
          </a:p>
          <a:p>
            <a:r>
              <a:rPr lang="ru-RU" sz="1600" dirty="0" smtClean="0">
                <a:solidFill>
                  <a:srgbClr val="0000CC"/>
                </a:solidFill>
              </a:rPr>
              <a:t>      </a:t>
            </a:r>
            <a:r>
              <a:rPr lang="ru-RU" sz="1600" dirty="0">
                <a:solidFill>
                  <a:srgbClr val="0000CC"/>
                </a:solidFill>
              </a:rPr>
              <a:t>(/ (</a:t>
            </a:r>
            <a:r>
              <a:rPr lang="ru-RU" sz="1600" dirty="0" err="1">
                <a:solidFill>
                  <a:srgbClr val="0000CC"/>
                </a:solidFill>
              </a:rPr>
              <a:t>apply</a:t>
            </a:r>
            <a:r>
              <a:rPr lang="ru-RU" sz="1600" dirty="0">
                <a:solidFill>
                  <a:srgbClr val="0000CC"/>
                </a:solidFill>
              </a:rPr>
              <a:t> + (</a:t>
            </a:r>
            <a:r>
              <a:rPr lang="ru-RU" sz="1600" dirty="0" err="1">
                <a:solidFill>
                  <a:srgbClr val="0000CC"/>
                </a:solidFill>
              </a:rPr>
              <a:t>map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product-of-differences</a:t>
            </a:r>
            <a:r>
              <a:rPr lang="ru-RU" sz="1600" dirty="0">
                <a:solidFill>
                  <a:srgbClr val="0000CC"/>
                </a:solidFill>
              </a:rPr>
              <a:t> l1 l2)) </a:t>
            </a:r>
            <a:r>
              <a:rPr lang="ru-RU" sz="1600" dirty="0" err="1">
                <a:solidFill>
                  <a:srgbClr val="0000CC"/>
                </a:solidFill>
              </a:rPr>
              <a:t>len</a:t>
            </a:r>
            <a:r>
              <a:rPr lang="ru-RU" sz="1600" dirty="0">
                <a:solidFill>
                  <a:srgbClr val="0000CC"/>
                </a:solidFill>
              </a:rPr>
              <a:t>)))))</a:t>
            </a:r>
          </a:p>
          <a:p>
            <a:endParaRPr lang="ru-RU" sz="1600" dirty="0">
              <a:solidFill>
                <a:srgbClr val="0000CC"/>
              </a:solidFill>
            </a:endParaRPr>
          </a:p>
          <a:p>
            <a:r>
              <a:rPr lang="ru-RU" sz="1600" dirty="0">
                <a:solidFill>
                  <a:srgbClr val="C00000"/>
                </a:solidFill>
              </a:rPr>
              <a:t>;; процедура </a:t>
            </a:r>
            <a:r>
              <a:rPr lang="ru-RU" sz="1600" dirty="0" err="1">
                <a:solidFill>
                  <a:srgbClr val="C00000"/>
                </a:solidFill>
              </a:rPr>
              <a:t>обчислення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коефіцієнта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кореляції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між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даома</a:t>
            </a:r>
            <a:r>
              <a:rPr lang="ru-RU" sz="1600" dirty="0">
                <a:solidFill>
                  <a:srgbClr val="C00000"/>
                </a:solidFill>
              </a:rPr>
              <a:t> списками</a:t>
            </a:r>
          </a:p>
          <a:p>
            <a:r>
              <a:rPr lang="ru-RU" sz="1600" dirty="0">
                <a:solidFill>
                  <a:srgbClr val="C00000"/>
                </a:solidFill>
              </a:rPr>
              <a:t>;; </a:t>
            </a:r>
            <a:r>
              <a:rPr lang="ru-RU" sz="1600" dirty="0" err="1">
                <a:solidFill>
                  <a:srgbClr val="C00000"/>
                </a:solidFill>
              </a:rPr>
              <a:t>Якщо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стандартне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відхилення</a:t>
            </a:r>
            <a:r>
              <a:rPr lang="ru-RU" sz="1600" dirty="0">
                <a:solidFill>
                  <a:srgbClr val="C00000"/>
                </a:solidFill>
              </a:rPr>
              <a:t> будь-</a:t>
            </a:r>
            <a:r>
              <a:rPr lang="ru-RU" sz="1600" dirty="0" err="1">
                <a:solidFill>
                  <a:srgbClr val="C00000"/>
                </a:solidFill>
              </a:rPr>
              <a:t>якого</a:t>
            </a:r>
            <a:r>
              <a:rPr lang="ru-RU" sz="1600" dirty="0">
                <a:solidFill>
                  <a:srgbClr val="C00000"/>
                </a:solidFill>
              </a:rPr>
              <a:t> списку </a:t>
            </a:r>
            <a:r>
              <a:rPr lang="ru-RU" sz="1600" dirty="0" err="1">
                <a:solidFill>
                  <a:srgbClr val="C00000"/>
                </a:solidFill>
              </a:rPr>
              <a:t>дорівнює</a:t>
            </a:r>
            <a:r>
              <a:rPr lang="ru-RU" sz="1600" dirty="0">
                <a:solidFill>
                  <a:srgbClr val="C00000"/>
                </a:solidFill>
              </a:rPr>
              <a:t> нулю,</a:t>
            </a:r>
          </a:p>
          <a:p>
            <a:r>
              <a:rPr lang="ru-RU" sz="1600" dirty="0">
                <a:solidFill>
                  <a:srgbClr val="C00000"/>
                </a:solidFill>
              </a:rPr>
              <a:t>;; процедура </a:t>
            </a:r>
            <a:r>
              <a:rPr lang="ru-RU" sz="1600" dirty="0" err="1">
                <a:solidFill>
                  <a:srgbClr val="C00000"/>
                </a:solidFill>
              </a:rPr>
              <a:t>повертає</a:t>
            </a:r>
            <a:r>
              <a:rPr lang="ru-RU" sz="1600" dirty="0">
                <a:solidFill>
                  <a:srgbClr val="C00000"/>
                </a:solidFill>
              </a:rPr>
              <a:t> нуль як </a:t>
            </a:r>
            <a:r>
              <a:rPr lang="ru-RU" sz="1600" dirty="0" err="1">
                <a:solidFill>
                  <a:srgbClr val="C00000"/>
                </a:solidFill>
              </a:rPr>
              <a:t>коефіцієнт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кореляції</a:t>
            </a:r>
            <a:endParaRPr lang="ru-RU" sz="1600" dirty="0">
              <a:solidFill>
                <a:srgbClr val="C00000"/>
              </a:solidFill>
            </a:endParaRPr>
          </a:p>
          <a:p>
            <a:endParaRPr lang="ru-RU" sz="1600" dirty="0">
              <a:solidFill>
                <a:srgbClr val="0000CC"/>
              </a:solidFill>
            </a:endParaRPr>
          </a:p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correlation</a:t>
            </a:r>
            <a:r>
              <a:rPr lang="ru-RU" sz="1600" dirty="0">
                <a:solidFill>
                  <a:srgbClr val="0000CC"/>
                </a:solidFill>
              </a:rPr>
              <a:t> l1 l2)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let</a:t>
            </a:r>
            <a:r>
              <a:rPr lang="ru-RU" sz="1600" dirty="0">
                <a:solidFill>
                  <a:srgbClr val="0000CC"/>
                </a:solidFill>
              </a:rPr>
              <a:t> ((</a:t>
            </a:r>
            <a:r>
              <a:rPr lang="ru-RU" sz="1600" dirty="0" err="1">
                <a:solidFill>
                  <a:srgbClr val="0000CC"/>
                </a:solidFill>
              </a:rPr>
              <a:t>sigmaproduct</a:t>
            </a:r>
            <a:r>
              <a:rPr lang="ru-RU" sz="1600" dirty="0">
                <a:solidFill>
                  <a:srgbClr val="0000CC"/>
                </a:solidFill>
              </a:rPr>
              <a:t> (* (</a:t>
            </a:r>
            <a:r>
              <a:rPr lang="ru-RU" sz="1600" dirty="0" err="1">
                <a:solidFill>
                  <a:srgbClr val="0000CC"/>
                </a:solidFill>
              </a:rPr>
              <a:t>stdev</a:t>
            </a:r>
            <a:r>
              <a:rPr lang="ru-RU" sz="1600" dirty="0">
                <a:solidFill>
                  <a:srgbClr val="0000CC"/>
                </a:solidFill>
              </a:rPr>
              <a:t> l1) (</a:t>
            </a:r>
            <a:r>
              <a:rPr lang="ru-RU" sz="1600" dirty="0" err="1">
                <a:solidFill>
                  <a:srgbClr val="0000CC"/>
                </a:solidFill>
              </a:rPr>
              <a:t>stdev</a:t>
            </a:r>
            <a:r>
              <a:rPr lang="ru-RU" sz="1600" dirty="0">
                <a:solidFill>
                  <a:srgbClr val="0000CC"/>
                </a:solidFill>
              </a:rPr>
              <a:t> l2))))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(</a:t>
            </a:r>
            <a:r>
              <a:rPr lang="ru-RU" sz="1600" dirty="0" err="1">
                <a:solidFill>
                  <a:srgbClr val="0000CC"/>
                </a:solidFill>
              </a:rPr>
              <a:t>if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zero</a:t>
            </a:r>
            <a:r>
              <a:rPr lang="ru-RU" sz="1600" dirty="0">
                <a:solidFill>
                  <a:srgbClr val="0000CC"/>
                </a:solidFill>
              </a:rPr>
              <a:t>? </a:t>
            </a:r>
            <a:r>
              <a:rPr lang="ru-RU" sz="1600" dirty="0" err="1">
                <a:solidFill>
                  <a:srgbClr val="0000CC"/>
                </a:solidFill>
              </a:rPr>
              <a:t>sigmaproduct</a:t>
            </a:r>
            <a:r>
              <a:rPr lang="ru-RU" sz="1600" dirty="0">
                <a:solidFill>
                  <a:srgbClr val="0000CC"/>
                </a:solidFill>
              </a:rPr>
              <a:t>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0.0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(/ (</a:t>
            </a:r>
            <a:r>
              <a:rPr lang="ru-RU" sz="1600" dirty="0" err="1">
                <a:solidFill>
                  <a:srgbClr val="0000CC"/>
                </a:solidFill>
              </a:rPr>
              <a:t>covariance</a:t>
            </a:r>
            <a:r>
              <a:rPr lang="ru-RU" sz="1600" dirty="0">
                <a:solidFill>
                  <a:srgbClr val="0000CC"/>
                </a:solidFill>
              </a:rPr>
              <a:t> l1 l2) </a:t>
            </a:r>
            <a:r>
              <a:rPr lang="ru-RU" sz="1600" dirty="0" err="1">
                <a:solidFill>
                  <a:srgbClr val="0000CC"/>
                </a:solidFill>
              </a:rPr>
              <a:t>sigmaproduct</a:t>
            </a:r>
            <a:r>
              <a:rPr lang="ru-RU" sz="1600" dirty="0" smtClean="0">
                <a:solidFill>
                  <a:srgbClr val="0000CC"/>
                </a:solidFill>
              </a:rPr>
              <a:t>))))</a:t>
            </a:r>
            <a:endParaRPr lang="ru-RU" sz="16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-124176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Приклад </a:t>
            </a:r>
            <a:r>
              <a:rPr lang="ru-RU" sz="2800" b="1" dirty="0" err="1" smtClean="0">
                <a:solidFill>
                  <a:schemeClr val="bg1"/>
                </a:solidFill>
              </a:rPr>
              <a:t>статистичної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обробки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результатів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вимірювання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із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читанням</a:t>
            </a:r>
            <a:r>
              <a:rPr lang="ru-RU" sz="2800" b="1" dirty="0" smtClean="0">
                <a:solidFill>
                  <a:schemeClr val="bg1"/>
                </a:solidFill>
              </a:rPr>
              <a:t> з файлу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50042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21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6576646" cy="67710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rgbClr val="C00000"/>
                </a:solidFill>
              </a:rPr>
              <a:t>;; </a:t>
            </a:r>
            <a:r>
              <a:rPr lang="ru-RU" sz="1400" dirty="0">
                <a:solidFill>
                  <a:srgbClr val="C00000"/>
                </a:solidFill>
              </a:rPr>
              <a:t>процедура </a:t>
            </a:r>
            <a:r>
              <a:rPr lang="ru-RU" sz="1400" dirty="0" err="1">
                <a:solidFill>
                  <a:srgbClr val="C00000"/>
                </a:solidFill>
              </a:rPr>
              <a:t>видаляє</a:t>
            </a:r>
            <a:r>
              <a:rPr lang="ru-RU" sz="1400" dirty="0">
                <a:solidFill>
                  <a:srgbClr val="C00000"/>
                </a:solidFill>
              </a:rPr>
              <a:t> </a:t>
            </a:r>
            <a:r>
              <a:rPr lang="ru-RU" sz="1400" dirty="0" err="1">
                <a:solidFill>
                  <a:srgbClr val="C00000"/>
                </a:solidFill>
              </a:rPr>
              <a:t>пробіли</a:t>
            </a:r>
            <a:r>
              <a:rPr lang="ru-RU" sz="1400" dirty="0">
                <a:solidFill>
                  <a:srgbClr val="C00000"/>
                </a:solidFill>
              </a:rPr>
              <a:t> з </a:t>
            </a:r>
            <a:r>
              <a:rPr lang="ru-RU" sz="1400" dirty="0" err="1">
                <a:solidFill>
                  <a:srgbClr val="C00000"/>
                </a:solidFill>
              </a:rPr>
              <a:t>вхідного</a:t>
            </a:r>
            <a:r>
              <a:rPr lang="ru-RU" sz="1400" dirty="0">
                <a:solidFill>
                  <a:srgbClr val="C00000"/>
                </a:solidFill>
              </a:rPr>
              <a:t> текст файла</a:t>
            </a:r>
          </a:p>
          <a:p>
            <a:endParaRPr lang="ru-RU" sz="1400" dirty="0">
              <a:solidFill>
                <a:srgbClr val="0000CC"/>
              </a:solidFill>
            </a:endParaRPr>
          </a:p>
          <a:p>
            <a:r>
              <a:rPr lang="ru-RU" sz="1400" dirty="0">
                <a:solidFill>
                  <a:srgbClr val="0000CC"/>
                </a:solidFill>
              </a:rPr>
              <a:t>(</a:t>
            </a:r>
            <a:r>
              <a:rPr lang="ru-RU" sz="1400" dirty="0" err="1">
                <a:solidFill>
                  <a:srgbClr val="0000CC"/>
                </a:solidFill>
              </a:rPr>
              <a:t>define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skip-whitespace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source</a:t>
            </a:r>
            <a:r>
              <a:rPr lang="ru-RU" sz="1400" dirty="0">
                <a:solidFill>
                  <a:srgbClr val="C00000"/>
                </a:solidFill>
              </a:rPr>
              <a:t>)     ;</a:t>
            </a:r>
            <a:r>
              <a:rPr lang="ru-RU" sz="1400" dirty="0" err="1">
                <a:solidFill>
                  <a:srgbClr val="C00000"/>
                </a:solidFill>
              </a:rPr>
              <a:t>source</a:t>
            </a:r>
            <a:r>
              <a:rPr lang="ru-RU" sz="1400" dirty="0">
                <a:solidFill>
                  <a:srgbClr val="C00000"/>
                </a:solidFill>
              </a:rPr>
              <a:t> </a:t>
            </a:r>
            <a:r>
              <a:rPr lang="ru-RU" sz="1400" dirty="0" err="1">
                <a:solidFill>
                  <a:srgbClr val="C00000"/>
                </a:solidFill>
              </a:rPr>
              <a:t>вхідний</a:t>
            </a:r>
            <a:r>
              <a:rPr lang="ru-RU" sz="1400" dirty="0">
                <a:solidFill>
                  <a:srgbClr val="C00000"/>
                </a:solidFill>
              </a:rPr>
              <a:t> файл "f</a:t>
            </a:r>
            <a:r>
              <a:rPr lang="ru-RU" sz="1400" dirty="0" smtClean="0">
                <a:solidFill>
                  <a:srgbClr val="C00000"/>
                </a:solidFill>
              </a:rPr>
              <a:t>:\\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rezassesment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ru-RU" sz="1400" dirty="0" smtClean="0">
                <a:solidFill>
                  <a:srgbClr val="C00000"/>
                </a:solidFill>
              </a:rPr>
              <a:t>" </a:t>
            </a:r>
            <a:endParaRPr lang="ru-RU" sz="1400" dirty="0">
              <a:solidFill>
                <a:srgbClr val="C00000"/>
              </a:solidFill>
            </a:endParaRPr>
          </a:p>
          <a:p>
            <a:r>
              <a:rPr lang="ru-RU" sz="1400" dirty="0">
                <a:solidFill>
                  <a:srgbClr val="0000CC"/>
                </a:solidFill>
              </a:rPr>
              <a:t>  (</a:t>
            </a:r>
            <a:r>
              <a:rPr lang="ru-RU" sz="1400" dirty="0" err="1">
                <a:solidFill>
                  <a:srgbClr val="0000CC"/>
                </a:solidFill>
              </a:rPr>
              <a:t>let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loop</a:t>
            </a:r>
            <a:r>
              <a:rPr lang="ru-RU" sz="1400" dirty="0">
                <a:solidFill>
                  <a:srgbClr val="0000CC"/>
                </a:solidFill>
              </a:rPr>
              <a:t> ((</a:t>
            </a:r>
            <a:r>
              <a:rPr lang="ru-RU" sz="1400" dirty="0" err="1">
                <a:solidFill>
                  <a:srgbClr val="0000CC"/>
                </a:solidFill>
              </a:rPr>
              <a:t>next-char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peek-char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source</a:t>
            </a:r>
            <a:r>
              <a:rPr lang="ru-RU" sz="1400" dirty="0">
                <a:solidFill>
                  <a:srgbClr val="0000CC"/>
                </a:solidFill>
              </a:rPr>
              <a:t>)))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(</a:t>
            </a:r>
            <a:r>
              <a:rPr lang="ru-RU" sz="1400" dirty="0" err="1">
                <a:solidFill>
                  <a:srgbClr val="0000CC"/>
                </a:solidFill>
              </a:rPr>
              <a:t>if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and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not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eof-object</a:t>
            </a:r>
            <a:r>
              <a:rPr lang="ru-RU" sz="1400" dirty="0">
                <a:solidFill>
                  <a:srgbClr val="0000CC"/>
                </a:solidFill>
              </a:rPr>
              <a:t>? </a:t>
            </a:r>
            <a:r>
              <a:rPr lang="ru-RU" sz="1400" dirty="0" err="1">
                <a:solidFill>
                  <a:srgbClr val="0000CC"/>
                </a:solidFill>
              </a:rPr>
              <a:t>next-char</a:t>
            </a:r>
            <a:r>
              <a:rPr lang="ru-RU" sz="1400" dirty="0">
                <a:solidFill>
                  <a:srgbClr val="0000CC"/>
                </a:solidFill>
              </a:rPr>
              <a:t>))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       (</a:t>
            </a:r>
            <a:r>
              <a:rPr lang="ru-RU" sz="1400" dirty="0" err="1">
                <a:solidFill>
                  <a:srgbClr val="0000CC"/>
                </a:solidFill>
              </a:rPr>
              <a:t>char-whitespace</a:t>
            </a:r>
            <a:r>
              <a:rPr lang="ru-RU" sz="1400" dirty="0">
                <a:solidFill>
                  <a:srgbClr val="0000CC"/>
                </a:solidFill>
              </a:rPr>
              <a:t>? </a:t>
            </a:r>
            <a:r>
              <a:rPr lang="ru-RU" sz="1400" dirty="0" err="1">
                <a:solidFill>
                  <a:srgbClr val="0000CC"/>
                </a:solidFill>
              </a:rPr>
              <a:t>next-char</a:t>
            </a:r>
            <a:r>
              <a:rPr lang="ru-RU" sz="1400" dirty="0">
                <a:solidFill>
                  <a:srgbClr val="0000CC"/>
                </a:solidFill>
              </a:rPr>
              <a:t>))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  (</a:t>
            </a:r>
            <a:r>
              <a:rPr lang="ru-RU" sz="1400" dirty="0" err="1">
                <a:solidFill>
                  <a:srgbClr val="0000CC"/>
                </a:solidFill>
              </a:rPr>
              <a:t>begin</a:t>
            </a:r>
            <a:endParaRPr lang="ru-RU" sz="1400" dirty="0">
              <a:solidFill>
                <a:srgbClr val="0000CC"/>
              </a:solidFill>
            </a:endParaRPr>
          </a:p>
          <a:p>
            <a:r>
              <a:rPr lang="ru-RU" sz="1400" dirty="0">
                <a:solidFill>
                  <a:srgbClr val="0000CC"/>
                </a:solidFill>
              </a:rPr>
              <a:t>          (</a:t>
            </a:r>
            <a:r>
              <a:rPr lang="ru-RU" sz="1400" dirty="0" err="1">
                <a:solidFill>
                  <a:srgbClr val="0000CC"/>
                </a:solidFill>
              </a:rPr>
              <a:t>read-char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source</a:t>
            </a:r>
            <a:r>
              <a:rPr lang="ru-RU" sz="1400" dirty="0">
                <a:solidFill>
                  <a:srgbClr val="0000CC"/>
                </a:solidFill>
              </a:rPr>
              <a:t>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    (</a:t>
            </a:r>
            <a:r>
              <a:rPr lang="ru-RU" sz="1400" dirty="0" err="1">
                <a:solidFill>
                  <a:srgbClr val="0000CC"/>
                </a:solidFill>
              </a:rPr>
              <a:t>loop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peek-char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source</a:t>
            </a:r>
            <a:r>
              <a:rPr lang="ru-RU" sz="1400" dirty="0">
                <a:solidFill>
                  <a:srgbClr val="0000CC"/>
                </a:solidFill>
              </a:rPr>
              <a:t>))))))</a:t>
            </a:r>
          </a:p>
          <a:p>
            <a:endParaRPr lang="ru-RU" sz="1400" dirty="0">
              <a:solidFill>
                <a:srgbClr val="0000CC"/>
              </a:solidFill>
            </a:endParaRPr>
          </a:p>
          <a:p>
            <a:r>
              <a:rPr lang="ru-RU" sz="1400" dirty="0">
                <a:solidFill>
                  <a:srgbClr val="C00000"/>
                </a:solidFill>
              </a:rPr>
              <a:t>;; процедура </a:t>
            </a:r>
            <a:r>
              <a:rPr lang="ru-RU" sz="1400" dirty="0" err="1">
                <a:solidFill>
                  <a:srgbClr val="C00000"/>
                </a:solidFill>
              </a:rPr>
              <a:t>відкриває</a:t>
            </a:r>
            <a:r>
              <a:rPr lang="ru-RU" sz="1400" dirty="0">
                <a:solidFill>
                  <a:srgbClr val="C00000"/>
                </a:solidFill>
              </a:rPr>
              <a:t> файл, </a:t>
            </a:r>
            <a:r>
              <a:rPr lang="ru-RU" sz="1400" dirty="0" err="1">
                <a:solidFill>
                  <a:srgbClr val="C00000"/>
                </a:solidFill>
              </a:rPr>
              <a:t>читає</a:t>
            </a:r>
            <a:r>
              <a:rPr lang="ru-RU" sz="1400" dirty="0">
                <a:solidFill>
                  <a:srgbClr val="C00000"/>
                </a:solidFill>
              </a:rPr>
              <a:t> </a:t>
            </a:r>
            <a:r>
              <a:rPr lang="ru-RU" sz="1400" dirty="0" err="1">
                <a:solidFill>
                  <a:srgbClr val="C00000"/>
                </a:solidFill>
              </a:rPr>
              <a:t>дані</a:t>
            </a:r>
            <a:r>
              <a:rPr lang="ru-RU" sz="1400" dirty="0">
                <a:solidFill>
                  <a:srgbClr val="C00000"/>
                </a:solidFill>
              </a:rPr>
              <a:t>, </a:t>
            </a:r>
            <a:r>
              <a:rPr lang="ru-RU" sz="1400" dirty="0" err="1">
                <a:solidFill>
                  <a:srgbClr val="C00000"/>
                </a:solidFill>
              </a:rPr>
              <a:t>закриває</a:t>
            </a:r>
            <a:r>
              <a:rPr lang="ru-RU" sz="1400" dirty="0">
                <a:solidFill>
                  <a:srgbClr val="C00000"/>
                </a:solidFill>
              </a:rPr>
              <a:t> файл і</a:t>
            </a:r>
          </a:p>
          <a:p>
            <a:r>
              <a:rPr lang="ru-RU" sz="1400" dirty="0">
                <a:solidFill>
                  <a:srgbClr val="C00000"/>
                </a:solidFill>
              </a:rPr>
              <a:t>;; </a:t>
            </a:r>
            <a:r>
              <a:rPr lang="ru-RU" sz="1400" dirty="0" err="1">
                <a:solidFill>
                  <a:srgbClr val="C00000"/>
                </a:solidFill>
              </a:rPr>
              <a:t>повертає</a:t>
            </a:r>
            <a:r>
              <a:rPr lang="ru-RU" sz="1400" dirty="0">
                <a:solidFill>
                  <a:srgbClr val="C00000"/>
                </a:solidFill>
              </a:rPr>
              <a:t> </a:t>
            </a:r>
            <a:r>
              <a:rPr lang="ru-RU" sz="1400" dirty="0" err="1">
                <a:solidFill>
                  <a:srgbClr val="C00000"/>
                </a:solidFill>
              </a:rPr>
              <a:t>дані</a:t>
            </a:r>
            <a:r>
              <a:rPr lang="ru-RU" sz="1400" dirty="0">
                <a:solidFill>
                  <a:srgbClr val="C00000"/>
                </a:solidFill>
              </a:rPr>
              <a:t> у </a:t>
            </a:r>
            <a:r>
              <a:rPr lang="ru-RU" sz="1400" dirty="0" err="1">
                <a:solidFill>
                  <a:srgbClr val="C00000"/>
                </a:solidFill>
              </a:rPr>
              <a:t>вигляді</a:t>
            </a:r>
            <a:r>
              <a:rPr lang="ru-RU" sz="1400" dirty="0">
                <a:solidFill>
                  <a:srgbClr val="C00000"/>
                </a:solidFill>
              </a:rPr>
              <a:t> пари </a:t>
            </a:r>
            <a:r>
              <a:rPr lang="ru-RU" sz="1400" dirty="0" err="1">
                <a:solidFill>
                  <a:srgbClr val="C00000"/>
                </a:solidFill>
              </a:rPr>
              <a:t>списків</a:t>
            </a:r>
            <a:endParaRPr lang="ru-RU" sz="1400" dirty="0">
              <a:solidFill>
                <a:srgbClr val="C00000"/>
              </a:solidFill>
            </a:endParaRPr>
          </a:p>
          <a:p>
            <a:r>
              <a:rPr lang="ru-RU" sz="1400" dirty="0">
                <a:solidFill>
                  <a:srgbClr val="0000CC"/>
                </a:solidFill>
              </a:rPr>
              <a:t>(</a:t>
            </a:r>
            <a:r>
              <a:rPr lang="ru-RU" sz="1400" dirty="0" err="1">
                <a:solidFill>
                  <a:srgbClr val="0000CC"/>
                </a:solidFill>
              </a:rPr>
              <a:t>define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read-datasets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filename</a:t>
            </a:r>
            <a:r>
              <a:rPr lang="ru-RU" sz="1400" dirty="0">
                <a:solidFill>
                  <a:srgbClr val="0000CC"/>
                </a:solidFill>
              </a:rPr>
              <a:t>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(</a:t>
            </a:r>
            <a:r>
              <a:rPr lang="ru-RU" sz="1400" dirty="0" err="1">
                <a:solidFill>
                  <a:srgbClr val="0000CC"/>
                </a:solidFill>
              </a:rPr>
              <a:t>let</a:t>
            </a:r>
            <a:r>
              <a:rPr lang="ru-RU" sz="1400" dirty="0">
                <a:solidFill>
                  <a:srgbClr val="0000CC"/>
                </a:solidFill>
              </a:rPr>
              <a:t> ((</a:t>
            </a:r>
            <a:r>
              <a:rPr lang="ru-RU" sz="1400" dirty="0" err="1">
                <a:solidFill>
                  <a:srgbClr val="0000CC"/>
                </a:solidFill>
              </a:rPr>
              <a:t>source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open-input-file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filename</a:t>
            </a:r>
            <a:r>
              <a:rPr lang="ru-RU" sz="1400" dirty="0">
                <a:solidFill>
                  <a:srgbClr val="0000CC"/>
                </a:solidFill>
              </a:rPr>
              <a:t>)))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(</a:t>
            </a:r>
            <a:r>
              <a:rPr lang="ru-RU" sz="1400" dirty="0" err="1">
                <a:solidFill>
                  <a:srgbClr val="0000CC"/>
                </a:solidFill>
              </a:rPr>
              <a:t>let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loop</a:t>
            </a:r>
            <a:r>
              <a:rPr lang="ru-RU" sz="1400" dirty="0">
                <a:solidFill>
                  <a:srgbClr val="0000CC"/>
                </a:solidFill>
              </a:rPr>
              <a:t> ((</a:t>
            </a:r>
            <a:r>
              <a:rPr lang="ru-RU" sz="1400" dirty="0" err="1">
                <a:solidFill>
                  <a:srgbClr val="0000CC"/>
                </a:solidFill>
              </a:rPr>
              <a:t>alpha</a:t>
            </a:r>
            <a:r>
              <a:rPr lang="ru-RU" sz="1400" dirty="0">
                <a:solidFill>
                  <a:srgbClr val="0000CC"/>
                </a:solidFill>
              </a:rPr>
              <a:t> '())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         (</a:t>
            </a:r>
            <a:r>
              <a:rPr lang="ru-RU" sz="1400" dirty="0" err="1">
                <a:solidFill>
                  <a:srgbClr val="0000CC"/>
                </a:solidFill>
              </a:rPr>
              <a:t>beta</a:t>
            </a:r>
            <a:r>
              <a:rPr lang="ru-RU" sz="1400" dirty="0">
                <a:solidFill>
                  <a:srgbClr val="0000CC"/>
                </a:solidFill>
              </a:rPr>
              <a:t> '()))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(</a:t>
            </a:r>
            <a:r>
              <a:rPr lang="ru-RU" sz="1400" dirty="0" err="1">
                <a:solidFill>
                  <a:srgbClr val="0000CC"/>
                </a:solidFill>
              </a:rPr>
              <a:t>skip-whitespace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source</a:t>
            </a:r>
            <a:r>
              <a:rPr lang="ru-RU" sz="1400" dirty="0">
                <a:solidFill>
                  <a:srgbClr val="0000CC"/>
                </a:solidFill>
              </a:rPr>
              <a:t>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(</a:t>
            </a:r>
            <a:r>
              <a:rPr lang="ru-RU" sz="1400" dirty="0" err="1">
                <a:solidFill>
                  <a:srgbClr val="0000CC"/>
                </a:solidFill>
              </a:rPr>
              <a:t>if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eof-object</a:t>
            </a:r>
            <a:r>
              <a:rPr lang="ru-RU" sz="1400" dirty="0">
                <a:solidFill>
                  <a:srgbClr val="0000CC"/>
                </a:solidFill>
              </a:rPr>
              <a:t>? (</a:t>
            </a:r>
            <a:r>
              <a:rPr lang="ru-RU" sz="1400" dirty="0" err="1">
                <a:solidFill>
                  <a:srgbClr val="0000CC"/>
                </a:solidFill>
              </a:rPr>
              <a:t>peek-char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source</a:t>
            </a:r>
            <a:r>
              <a:rPr lang="ru-RU" sz="1400" dirty="0">
                <a:solidFill>
                  <a:srgbClr val="0000CC"/>
                </a:solidFill>
              </a:rPr>
              <a:t>))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    (</a:t>
            </a:r>
            <a:r>
              <a:rPr lang="ru-RU" sz="1400" dirty="0" err="1">
                <a:solidFill>
                  <a:srgbClr val="0000CC"/>
                </a:solidFill>
              </a:rPr>
              <a:t>begin</a:t>
            </a:r>
            <a:endParaRPr lang="ru-RU" sz="1400" dirty="0">
              <a:solidFill>
                <a:srgbClr val="0000CC"/>
              </a:solidFill>
            </a:endParaRPr>
          </a:p>
          <a:p>
            <a:r>
              <a:rPr lang="ru-RU" sz="1400" dirty="0">
                <a:solidFill>
                  <a:srgbClr val="0000CC"/>
                </a:solidFill>
              </a:rPr>
              <a:t>            (</a:t>
            </a:r>
            <a:r>
              <a:rPr lang="ru-RU" sz="1400" dirty="0" err="1">
                <a:solidFill>
                  <a:srgbClr val="0000CC"/>
                </a:solidFill>
              </a:rPr>
              <a:t>close-input-port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source</a:t>
            </a:r>
            <a:r>
              <a:rPr lang="ru-RU" sz="1400" dirty="0">
                <a:solidFill>
                  <a:srgbClr val="0000CC"/>
                </a:solidFill>
              </a:rPr>
              <a:t>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      (</a:t>
            </a:r>
            <a:r>
              <a:rPr lang="ru-RU" sz="1400" dirty="0" err="1">
                <a:solidFill>
                  <a:srgbClr val="0000CC"/>
                </a:solidFill>
              </a:rPr>
              <a:t>cons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reverse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alpha</a:t>
            </a:r>
            <a:r>
              <a:rPr lang="ru-RU" sz="1400" dirty="0">
                <a:solidFill>
                  <a:srgbClr val="0000CC"/>
                </a:solidFill>
              </a:rPr>
              <a:t>) (</a:t>
            </a:r>
            <a:r>
              <a:rPr lang="ru-RU" sz="1400" dirty="0" err="1">
                <a:solidFill>
                  <a:srgbClr val="0000CC"/>
                </a:solidFill>
              </a:rPr>
              <a:t>reverse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beta</a:t>
            </a:r>
            <a:r>
              <a:rPr lang="ru-RU" sz="1400" dirty="0">
                <a:solidFill>
                  <a:srgbClr val="0000CC"/>
                </a:solidFill>
              </a:rPr>
              <a:t>)))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    (</a:t>
            </a:r>
            <a:r>
              <a:rPr lang="ru-RU" sz="1400" dirty="0" err="1">
                <a:solidFill>
                  <a:srgbClr val="0000CC"/>
                </a:solidFill>
              </a:rPr>
              <a:t>let</a:t>
            </a:r>
            <a:r>
              <a:rPr lang="ru-RU" sz="1400" dirty="0">
                <a:solidFill>
                  <a:srgbClr val="0000CC"/>
                </a:solidFill>
              </a:rPr>
              <a:t>* ((</a:t>
            </a:r>
            <a:r>
              <a:rPr lang="ru-RU" sz="1400" dirty="0" err="1">
                <a:solidFill>
                  <a:srgbClr val="0000CC"/>
                </a:solidFill>
              </a:rPr>
              <a:t>first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read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source</a:t>
            </a:r>
            <a:r>
              <a:rPr lang="ru-RU" sz="1400" dirty="0">
                <a:solidFill>
                  <a:srgbClr val="0000CC"/>
                </a:solidFill>
              </a:rPr>
              <a:t>))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           (</a:t>
            </a:r>
            <a:r>
              <a:rPr lang="ru-RU" sz="1400" dirty="0" err="1">
                <a:solidFill>
                  <a:srgbClr val="0000CC"/>
                </a:solidFill>
              </a:rPr>
              <a:t>second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read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source</a:t>
            </a:r>
            <a:r>
              <a:rPr lang="ru-RU" sz="1400" dirty="0">
                <a:solidFill>
                  <a:srgbClr val="0000CC"/>
                </a:solidFill>
              </a:rPr>
              <a:t>)))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      (</a:t>
            </a:r>
            <a:r>
              <a:rPr lang="ru-RU" sz="1400" dirty="0" err="1">
                <a:solidFill>
                  <a:srgbClr val="0000CC"/>
                </a:solidFill>
              </a:rPr>
              <a:t>loop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cons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first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alpha</a:t>
            </a:r>
            <a:r>
              <a:rPr lang="ru-RU" sz="1400" dirty="0">
                <a:solidFill>
                  <a:srgbClr val="0000CC"/>
                </a:solidFill>
              </a:rPr>
              <a:t>) (</a:t>
            </a:r>
            <a:r>
              <a:rPr lang="ru-RU" sz="1400" dirty="0" err="1">
                <a:solidFill>
                  <a:srgbClr val="0000CC"/>
                </a:solidFill>
              </a:rPr>
              <a:t>cons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second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beta</a:t>
            </a:r>
            <a:r>
              <a:rPr lang="ru-RU" sz="1400" dirty="0">
                <a:solidFill>
                  <a:srgbClr val="0000CC"/>
                </a:solidFill>
              </a:rPr>
              <a:t>)))))))</a:t>
            </a:r>
          </a:p>
          <a:p>
            <a:endParaRPr lang="ru-RU" sz="1400" dirty="0">
              <a:solidFill>
                <a:srgbClr val="0000CC"/>
              </a:solidFill>
            </a:endParaRPr>
          </a:p>
          <a:p>
            <a:r>
              <a:rPr lang="ru-RU" sz="1400" dirty="0">
                <a:solidFill>
                  <a:srgbClr val="C00000"/>
                </a:solidFill>
              </a:rPr>
              <a:t>;; </a:t>
            </a:r>
            <a:r>
              <a:rPr lang="ru-RU" sz="1400" dirty="0" err="1">
                <a:solidFill>
                  <a:srgbClr val="C00000"/>
                </a:solidFill>
              </a:rPr>
              <a:t>Основна</a:t>
            </a:r>
            <a:r>
              <a:rPr lang="ru-RU" sz="1400" dirty="0">
                <a:solidFill>
                  <a:srgbClr val="C00000"/>
                </a:solidFill>
              </a:rPr>
              <a:t> </a:t>
            </a:r>
            <a:r>
              <a:rPr lang="ru-RU" sz="1400" dirty="0" err="1">
                <a:solidFill>
                  <a:srgbClr val="C00000"/>
                </a:solidFill>
              </a:rPr>
              <a:t>програма</a:t>
            </a:r>
            <a:r>
              <a:rPr lang="ru-RU" sz="1400" dirty="0">
                <a:solidFill>
                  <a:srgbClr val="C00000"/>
                </a:solidFill>
              </a:rPr>
              <a:t> </a:t>
            </a:r>
            <a:r>
              <a:rPr lang="ru-RU" sz="1400" dirty="0" err="1">
                <a:solidFill>
                  <a:srgbClr val="C00000"/>
                </a:solidFill>
              </a:rPr>
              <a:t>читає</a:t>
            </a:r>
            <a:r>
              <a:rPr lang="ru-RU" sz="1400" dirty="0">
                <a:solidFill>
                  <a:srgbClr val="C00000"/>
                </a:solidFill>
              </a:rPr>
              <a:t> </a:t>
            </a:r>
            <a:r>
              <a:rPr lang="ru-RU" sz="1400" dirty="0" err="1">
                <a:solidFill>
                  <a:srgbClr val="C00000"/>
                </a:solidFill>
              </a:rPr>
              <a:t>дані</a:t>
            </a:r>
            <a:r>
              <a:rPr lang="ru-RU" sz="1400" dirty="0">
                <a:solidFill>
                  <a:srgbClr val="C00000"/>
                </a:solidFill>
              </a:rPr>
              <a:t>, </a:t>
            </a:r>
            <a:r>
              <a:rPr lang="ru-RU" sz="1400" dirty="0" err="1">
                <a:solidFill>
                  <a:srgbClr val="C00000"/>
                </a:solidFill>
              </a:rPr>
              <a:t>обчислює</a:t>
            </a:r>
            <a:r>
              <a:rPr lang="ru-RU" sz="1400" dirty="0">
                <a:solidFill>
                  <a:srgbClr val="C00000"/>
                </a:solidFill>
              </a:rPr>
              <a:t> і </a:t>
            </a:r>
            <a:r>
              <a:rPr lang="ru-RU" sz="1400" dirty="0" err="1" smtClean="0">
                <a:solidFill>
                  <a:srgbClr val="C00000"/>
                </a:solidFill>
              </a:rPr>
              <a:t>виводить</a:t>
            </a:r>
            <a:r>
              <a:rPr lang="ru-RU" sz="1400" dirty="0" smtClean="0">
                <a:solidFill>
                  <a:srgbClr val="C00000"/>
                </a:solidFill>
              </a:rPr>
              <a:t> нам </a:t>
            </a:r>
            <a:r>
              <a:rPr lang="ru-RU" sz="1400" dirty="0" err="1" smtClean="0">
                <a:solidFill>
                  <a:srgbClr val="C00000"/>
                </a:solidFill>
              </a:rPr>
              <a:t>екран</a:t>
            </a:r>
            <a:r>
              <a:rPr lang="ru-RU" sz="1400" dirty="0" smtClean="0">
                <a:solidFill>
                  <a:srgbClr val="C00000"/>
                </a:solidFill>
              </a:rPr>
              <a:t> </a:t>
            </a:r>
            <a:r>
              <a:rPr lang="ru-RU" sz="1400" dirty="0" err="1" smtClean="0">
                <a:solidFill>
                  <a:srgbClr val="C00000"/>
                </a:solidFill>
              </a:rPr>
              <a:t>коефіцієнт</a:t>
            </a:r>
            <a:r>
              <a:rPr lang="ru-RU" sz="1400" dirty="0" smtClean="0">
                <a:solidFill>
                  <a:srgbClr val="C00000"/>
                </a:solidFill>
              </a:rPr>
              <a:t> </a:t>
            </a:r>
            <a:r>
              <a:rPr lang="ru-RU" sz="1400" dirty="0" err="1">
                <a:solidFill>
                  <a:srgbClr val="C00000"/>
                </a:solidFill>
              </a:rPr>
              <a:t>кореляції</a:t>
            </a:r>
            <a:endParaRPr lang="ru-RU" sz="1400" dirty="0">
              <a:solidFill>
                <a:srgbClr val="C00000"/>
              </a:solidFill>
            </a:endParaRPr>
          </a:p>
          <a:p>
            <a:r>
              <a:rPr lang="ru-RU" sz="1400" dirty="0">
                <a:solidFill>
                  <a:srgbClr val="0000CC"/>
                </a:solidFill>
              </a:rPr>
              <a:t>(</a:t>
            </a:r>
            <a:r>
              <a:rPr lang="ru-RU" sz="1400" dirty="0" err="1">
                <a:solidFill>
                  <a:srgbClr val="0000CC"/>
                </a:solidFill>
              </a:rPr>
              <a:t>let</a:t>
            </a:r>
            <a:r>
              <a:rPr lang="ru-RU" sz="1400" dirty="0">
                <a:solidFill>
                  <a:srgbClr val="0000CC"/>
                </a:solidFill>
              </a:rPr>
              <a:t> ((</a:t>
            </a:r>
            <a:r>
              <a:rPr lang="ru-RU" sz="1400" dirty="0" err="1">
                <a:solidFill>
                  <a:srgbClr val="0000CC"/>
                </a:solidFill>
              </a:rPr>
              <a:t>datasets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read-datasets</a:t>
            </a:r>
            <a:r>
              <a:rPr lang="ru-RU" sz="1400" dirty="0">
                <a:solidFill>
                  <a:srgbClr val="0000CC"/>
                </a:solidFill>
              </a:rPr>
              <a:t> "f</a:t>
            </a:r>
            <a:r>
              <a:rPr lang="ru-RU" sz="1400" dirty="0" smtClean="0">
                <a:solidFill>
                  <a:srgbClr val="0000CC"/>
                </a:solidFill>
              </a:rPr>
              <a:t>:\\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rezassesment</a:t>
            </a:r>
            <a:r>
              <a:rPr lang="ru-RU" sz="1400" dirty="0" smtClean="0">
                <a:solidFill>
                  <a:srgbClr val="0000CC"/>
                </a:solidFill>
              </a:rPr>
              <a:t>")))</a:t>
            </a:r>
            <a:endParaRPr lang="ru-RU" sz="1400" dirty="0">
              <a:solidFill>
                <a:srgbClr val="0000CC"/>
              </a:solidFill>
            </a:endParaRPr>
          </a:p>
          <a:p>
            <a:r>
              <a:rPr lang="ru-RU" sz="1400" dirty="0">
                <a:solidFill>
                  <a:srgbClr val="0000CC"/>
                </a:solidFill>
              </a:rPr>
              <a:t>  (</a:t>
            </a:r>
            <a:r>
              <a:rPr lang="ru-RU" sz="1400" dirty="0" err="1">
                <a:solidFill>
                  <a:srgbClr val="0000CC"/>
                </a:solidFill>
              </a:rPr>
              <a:t>display</a:t>
            </a:r>
            <a:r>
              <a:rPr lang="ru-RU" sz="1400" dirty="0">
                <a:solidFill>
                  <a:srgbClr val="0000CC"/>
                </a:solidFill>
              </a:rPr>
              <a:t> "</a:t>
            </a:r>
            <a:r>
              <a:rPr lang="ru-RU" sz="1400" dirty="0" err="1">
                <a:solidFill>
                  <a:srgbClr val="0000CC"/>
                </a:solidFill>
              </a:rPr>
              <a:t>Correlation</a:t>
            </a:r>
            <a:r>
              <a:rPr lang="ru-RU" sz="1400" dirty="0">
                <a:solidFill>
                  <a:srgbClr val="0000CC"/>
                </a:solidFill>
              </a:rPr>
              <a:t> = ")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(</a:t>
            </a:r>
            <a:r>
              <a:rPr lang="ru-RU" sz="1400" dirty="0" err="1">
                <a:solidFill>
                  <a:srgbClr val="0000CC"/>
                </a:solidFill>
              </a:rPr>
              <a:t>display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correlation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err="1">
                <a:solidFill>
                  <a:srgbClr val="0000CC"/>
                </a:solidFill>
              </a:rPr>
              <a:t>car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datasets</a:t>
            </a:r>
            <a:r>
              <a:rPr lang="ru-RU" sz="1400" dirty="0">
                <a:solidFill>
                  <a:srgbClr val="0000CC"/>
                </a:solidFill>
              </a:rPr>
              <a:t>) (</a:t>
            </a:r>
            <a:r>
              <a:rPr lang="ru-RU" sz="1400" dirty="0" err="1">
                <a:solidFill>
                  <a:srgbClr val="0000CC"/>
                </a:solidFill>
              </a:rPr>
              <a:t>cdr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datasets</a:t>
            </a:r>
            <a:r>
              <a:rPr lang="ru-RU" sz="1400" dirty="0">
                <a:solidFill>
                  <a:srgbClr val="0000CC"/>
                </a:solidFill>
              </a:rPr>
              <a:t>)))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(</a:t>
            </a:r>
            <a:r>
              <a:rPr lang="ru-RU" sz="1400" dirty="0" err="1">
                <a:solidFill>
                  <a:srgbClr val="0000CC"/>
                </a:solidFill>
              </a:rPr>
              <a:t>newline</a:t>
            </a:r>
            <a:r>
              <a:rPr lang="ru-RU" sz="14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51711" y="1200532"/>
            <a:ext cx="33176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Приклад </a:t>
            </a:r>
            <a:r>
              <a:rPr lang="ru-RU" sz="2800" b="1" dirty="0" err="1" smtClean="0"/>
              <a:t>статистичної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обробки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результатів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вимірювання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із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читанням</a:t>
            </a:r>
            <a:r>
              <a:rPr lang="ru-RU" sz="2800" b="1" dirty="0" smtClean="0"/>
              <a:t> з файлу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4232015385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Джерела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062335"/>
            <a:ext cx="8572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1. </a:t>
            </a:r>
            <a:r>
              <a:rPr lang="en-US" dirty="0" smtClean="0"/>
              <a:t>Harold Abelson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Gerald Jay </a:t>
            </a:r>
            <a:r>
              <a:rPr lang="en-US" dirty="0" err="1" smtClean="0"/>
              <a:t>Sussman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Julie </a:t>
            </a:r>
            <a:r>
              <a:rPr lang="en-US" dirty="0" err="1" smtClean="0"/>
              <a:t>Sussman</a:t>
            </a:r>
            <a:r>
              <a:rPr lang="uk-UA" dirty="0" smtClean="0"/>
              <a:t>. </a:t>
            </a:r>
            <a:r>
              <a:rPr lang="en-US" dirty="0"/>
              <a:t>Structure and Interpretation</a:t>
            </a:r>
          </a:p>
          <a:p>
            <a:r>
              <a:rPr lang="en-US" dirty="0"/>
              <a:t>of Computer </a:t>
            </a:r>
            <a:r>
              <a:rPr lang="en-US" dirty="0" smtClean="0"/>
              <a:t>Programs</a:t>
            </a:r>
            <a:r>
              <a:rPr lang="uk-UA" dirty="0" smtClean="0"/>
              <a:t>. </a:t>
            </a:r>
            <a:r>
              <a:rPr lang="en-US" dirty="0"/>
              <a:t>The MIT </a:t>
            </a:r>
            <a:r>
              <a:rPr lang="en-US" dirty="0" smtClean="0"/>
              <a:t>Press</a:t>
            </a:r>
            <a:r>
              <a:rPr lang="uk-UA" dirty="0" smtClean="0"/>
              <a:t>. 2005 (</a:t>
            </a:r>
            <a:r>
              <a:rPr lang="uk-UA" dirty="0" err="1"/>
              <a:t>Харольд</a:t>
            </a:r>
            <a:r>
              <a:rPr lang="uk-UA" dirty="0"/>
              <a:t> </a:t>
            </a:r>
            <a:r>
              <a:rPr lang="uk-UA" dirty="0" err="1" smtClean="0"/>
              <a:t>Абельсон</a:t>
            </a:r>
            <a:r>
              <a:rPr lang="uk-UA" dirty="0" smtClean="0"/>
              <a:t>, Джеральд </a:t>
            </a:r>
            <a:r>
              <a:rPr lang="uk-UA" dirty="0" err="1" smtClean="0"/>
              <a:t>Джей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, </a:t>
            </a:r>
            <a:r>
              <a:rPr lang="uk-UA" dirty="0" err="1" smtClean="0"/>
              <a:t>Джули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. </a:t>
            </a:r>
            <a:r>
              <a:rPr lang="uk-UA" dirty="0"/>
              <a:t>Структура и </a:t>
            </a:r>
            <a:r>
              <a:rPr lang="uk-UA" dirty="0" err="1" smtClean="0"/>
              <a:t>интерпретация</a:t>
            </a:r>
            <a:r>
              <a:rPr lang="uk-UA" dirty="0" smtClean="0"/>
              <a:t> </a:t>
            </a:r>
            <a:r>
              <a:rPr lang="uk-UA" dirty="0" err="1" smtClean="0"/>
              <a:t>компьютерных</a:t>
            </a:r>
            <a:r>
              <a:rPr lang="uk-UA" dirty="0" smtClean="0"/>
              <a:t> </a:t>
            </a:r>
            <a:r>
              <a:rPr lang="uk-UA" dirty="0" err="1" smtClean="0"/>
              <a:t>программ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 smtClean="0"/>
              <a:t>«</a:t>
            </a:r>
            <a:r>
              <a:rPr lang="uk-UA" dirty="0" err="1" smtClean="0"/>
              <a:t>Добросвет</a:t>
            </a:r>
            <a:r>
              <a:rPr lang="uk-UA" dirty="0" smtClean="0"/>
              <a:t>», </a:t>
            </a:r>
            <a:r>
              <a:rPr lang="uk-UA" dirty="0"/>
              <a:t>2006</a:t>
            </a:r>
            <a:r>
              <a:rPr lang="uk-UA" dirty="0" smtClean="0"/>
              <a:t>) </a:t>
            </a:r>
          </a:p>
          <a:p>
            <a:r>
              <a:rPr lang="uk-UA" dirty="0" smtClean="0"/>
              <a:t>2. </a:t>
            </a:r>
            <a:r>
              <a:rPr lang="uk-UA" dirty="0" err="1" smtClean="0"/>
              <a:t>Филд</a:t>
            </a:r>
            <a:r>
              <a:rPr lang="uk-UA" dirty="0" smtClean="0"/>
              <a:t>. А., </a:t>
            </a:r>
            <a:r>
              <a:rPr lang="uk-UA" dirty="0" err="1" smtClean="0"/>
              <a:t>Харрисон</a:t>
            </a:r>
            <a:r>
              <a:rPr lang="uk-UA" dirty="0" smtClean="0"/>
              <a:t>  П.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–М.: «Мир», 1993</a:t>
            </a:r>
          </a:p>
          <a:p>
            <a:r>
              <a:rPr lang="uk-UA" dirty="0" smtClean="0"/>
              <a:t>3.</a:t>
            </a:r>
            <a:r>
              <a:rPr lang="ru-RU" dirty="0"/>
              <a:t> </a:t>
            </a:r>
            <a:r>
              <a:rPr lang="ru-RU" dirty="0" smtClean="0"/>
              <a:t>Городня Л. Введение </a:t>
            </a:r>
            <a:r>
              <a:rPr lang="ru-RU" dirty="0"/>
              <a:t>программирование на языке </a:t>
            </a:r>
            <a:r>
              <a:rPr lang="ru-RU" dirty="0" smtClean="0"/>
              <a:t>Лисп. </a:t>
            </a:r>
            <a:r>
              <a:rPr lang="en-US" dirty="0" smtClean="0"/>
              <a:t>http</a:t>
            </a:r>
            <a:r>
              <a:rPr lang="en-US" dirty="0"/>
              <a:t>://ict.edu.ru/ft/005133/prog_lisp.pdf</a:t>
            </a:r>
            <a:r>
              <a:rPr lang="uk-UA" dirty="0" smtClean="0"/>
              <a:t>     </a:t>
            </a:r>
          </a:p>
          <a:p>
            <a:r>
              <a:rPr lang="uk-UA" dirty="0" smtClean="0"/>
              <a:t>4. </a:t>
            </a:r>
            <a:r>
              <a:rPr lang="uk-UA" dirty="0" err="1" smtClean="0"/>
              <a:t>Хювенен</a:t>
            </a:r>
            <a:r>
              <a:rPr lang="uk-UA" dirty="0" smtClean="0"/>
              <a:t> Є.  </a:t>
            </a:r>
            <a:r>
              <a:rPr lang="uk-UA" dirty="0" err="1" smtClean="0"/>
              <a:t>Сеппянен</a:t>
            </a:r>
            <a:r>
              <a:rPr lang="uk-UA" dirty="0" smtClean="0"/>
              <a:t> И. Мир </a:t>
            </a:r>
            <a:r>
              <a:rPr lang="uk-UA" dirty="0" err="1" smtClean="0"/>
              <a:t>Лиспа</a:t>
            </a:r>
            <a:r>
              <a:rPr lang="uk-UA" dirty="0" smtClean="0"/>
              <a:t>. Т.1. </a:t>
            </a:r>
            <a:r>
              <a:rPr lang="uk-UA" dirty="0" err="1" smtClean="0"/>
              <a:t>Введение</a:t>
            </a:r>
            <a:r>
              <a:rPr lang="uk-UA" dirty="0" smtClean="0"/>
              <a:t> в </a:t>
            </a:r>
            <a:r>
              <a:rPr lang="uk-UA" dirty="0" err="1"/>
              <a:t>Л</a:t>
            </a:r>
            <a:r>
              <a:rPr lang="uk-UA" dirty="0" err="1" smtClean="0"/>
              <a:t>исп</a:t>
            </a:r>
            <a:r>
              <a:rPr lang="uk-UA" dirty="0" smtClean="0"/>
              <a:t> и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1990 </a:t>
            </a:r>
            <a:r>
              <a:rPr lang="en-US" dirty="0" smtClean="0">
                <a:hlinkClick r:id="rId2"/>
              </a:rPr>
              <a:t>bydlokoder.ru/</a:t>
            </a:r>
            <a:r>
              <a:rPr lang="en-US" dirty="0" err="1" smtClean="0">
                <a:hlinkClick r:id="rId2"/>
              </a:rPr>
              <a:t>index.php?p</a:t>
            </a:r>
            <a:r>
              <a:rPr lang="en-US" dirty="0" smtClean="0">
                <a:hlinkClick r:id="rId2"/>
              </a:rPr>
              <a:t>=</a:t>
            </a:r>
            <a:r>
              <a:rPr lang="en-US" dirty="0" err="1" smtClean="0">
                <a:hlinkClick r:id="rId2"/>
              </a:rPr>
              <a:t>books_LISP</a:t>
            </a:r>
            <a:endParaRPr lang="uk-UA" dirty="0" smtClean="0">
              <a:hlinkClick r:id="rId2"/>
            </a:endParaRPr>
          </a:p>
          <a:p>
            <a:pPr fontAlgn="base"/>
            <a:r>
              <a:rPr lang="uk-UA" dirty="0" smtClean="0"/>
              <a:t>5. </a:t>
            </a:r>
            <a:r>
              <a:rPr lang="ru-RU" i="1" dirty="0" err="1"/>
              <a:t>Кристиан</a:t>
            </a:r>
            <a:r>
              <a:rPr lang="ru-RU" i="1" dirty="0"/>
              <a:t> </a:t>
            </a:r>
            <a:r>
              <a:rPr lang="ru-RU" i="1" dirty="0" err="1" smtClean="0"/>
              <a:t>Кеннек</a:t>
            </a:r>
            <a:r>
              <a:rPr lang="ru-RU" b="1" i="1" dirty="0" smtClean="0"/>
              <a:t>. </a:t>
            </a:r>
            <a:r>
              <a:rPr lang="ru-RU" dirty="0" smtClean="0"/>
              <a:t>Интерпретация Лиспа </a:t>
            </a:r>
            <a:r>
              <a:rPr lang="ru-RU" dirty="0"/>
              <a:t>и </a:t>
            </a:r>
            <a:r>
              <a:rPr lang="ru-RU" dirty="0" err="1" smtClean="0"/>
              <a:t>Scheme</a:t>
            </a:r>
            <a:r>
              <a:rPr lang="ru-RU" dirty="0" smtClean="0"/>
              <a:t>. </a:t>
            </a:r>
            <a:r>
              <a:rPr lang="ru-RU" dirty="0" err="1" smtClean="0"/>
              <a:t>Електронний</a:t>
            </a:r>
            <a:r>
              <a:rPr lang="ru-RU" dirty="0" smtClean="0"/>
              <a:t> ресурс. Режим доступу: </a:t>
            </a:r>
            <a:r>
              <a:rPr lang="en-US" dirty="0">
                <a:hlinkClick r:id="rId3"/>
              </a:rPr>
              <a:t>http://blog.ilammy.net/lisp</a:t>
            </a:r>
            <a:r>
              <a:rPr lang="en-US" dirty="0" smtClean="0">
                <a:hlinkClick r:id="rId3"/>
              </a:rPr>
              <a:t>/</a:t>
            </a:r>
            <a:r>
              <a:rPr lang="uk-UA" dirty="0" smtClean="0"/>
              <a:t> </a:t>
            </a:r>
          </a:p>
          <a:p>
            <a:pPr fontAlgn="base"/>
            <a:endParaRPr lang="ru-RU" dirty="0"/>
          </a:p>
          <a:p>
            <a:endParaRPr lang="en-US" dirty="0">
              <a:hlinkClick r:id="rId2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4865098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23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7570" y="1333472"/>
            <a:ext cx="892885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Binary I/O and </a:t>
            </a:r>
            <a:r>
              <a:rPr lang="en-GB" dirty="0" smtClean="0"/>
              <a:t>applications</a:t>
            </a:r>
            <a:r>
              <a:rPr lang="uk-UA" dirty="0" smtClean="0"/>
              <a:t>. </a:t>
            </a:r>
            <a:r>
              <a:rPr lang="ru-RU" dirty="0" smtClean="0">
                <a:hlinkClick r:id="rId2"/>
              </a:rPr>
              <a:t>http</a:t>
            </a:r>
            <a:r>
              <a:rPr lang="ru-RU" dirty="0">
                <a:hlinkClick r:id="rId2"/>
              </a:rPr>
              <a:t>://</a:t>
            </a:r>
            <a:r>
              <a:rPr lang="ru-RU" dirty="0" smtClean="0">
                <a:hlinkClick r:id="rId2"/>
              </a:rPr>
              <a:t>okmij.org/ftp/Scheme/binary-io.html</a:t>
            </a:r>
            <a:endParaRPr lang="ru-RU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14. </a:t>
            </a:r>
            <a:r>
              <a:rPr lang="en-GB" dirty="0" err="1" smtClean="0"/>
              <a:t>Input/Output</a:t>
            </a:r>
            <a:r>
              <a:rPr lang="uk-UA" dirty="0" smtClean="0"/>
              <a:t>.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groups.csail.mit.edu/mac/ftpdir/scheme-7.5/7.5.17/doc-html/scheme_15.html</a:t>
            </a:r>
            <a:r>
              <a:rPr lang="uk-UA" dirty="0" smtClean="0"/>
              <a:t>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dirty="0">
                <a:hlinkClick r:id="rId4"/>
              </a:rPr>
              <a:t>Chapter </a:t>
            </a:r>
            <a:r>
              <a:rPr lang="en-GB" dirty="0" smtClean="0">
                <a:hlinkClick r:id="rId4"/>
              </a:rPr>
              <a:t>8</a:t>
            </a:r>
            <a:r>
              <a:rPr lang="uk-UA" dirty="0" smtClean="0"/>
              <a:t>. </a:t>
            </a:r>
            <a:r>
              <a:rPr lang="en-US" dirty="0" smtClean="0"/>
              <a:t>I/O. 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www.r6rs.org/final/html/r6rs-lib/r6rs-lib-Z-H-9.html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14 </a:t>
            </a:r>
            <a:r>
              <a:rPr lang="en-GB" dirty="0" smtClean="0"/>
              <a:t>Input/Output. https</a:t>
            </a:r>
            <a:r>
              <a:rPr lang="en-GB" dirty="0"/>
              <a:t>://www.gnu.org/software/mit-scheme/documentation/stable/mit-scheme-ref/Input_002fOutput.html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Scheme Programming/Input and Output. https://en.wikibooks.org/wiki/Scheme_Programming/Input_and_Output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dirty="0" err="1"/>
              <a:t>Category:Book:Scheme</a:t>
            </a:r>
            <a:r>
              <a:rPr lang="en-GB" dirty="0"/>
              <a:t> </a:t>
            </a:r>
            <a:r>
              <a:rPr lang="en-GB" dirty="0" smtClean="0"/>
              <a:t>Programming. </a:t>
            </a:r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</a:t>
            </a:r>
            <a:r>
              <a:rPr lang="en-GB" dirty="0" smtClean="0">
                <a:hlinkClick r:id="rId6"/>
              </a:rPr>
              <a:t>en.wikibooks.org/wiki/Category:Book:Scheme_Programming</a:t>
            </a:r>
            <a:endParaRPr lang="en-GB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Джерела. Файли</a:t>
            </a:r>
            <a:endParaRPr lang="uk-UA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78405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289" y="1667740"/>
            <a:ext cx="3571875" cy="238601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ru-RU" sz="3200" i="0" dirty="0" err="1" smtClean="0"/>
              <a:t>Дякую</a:t>
            </a:r>
            <a:r>
              <a:rPr lang="ru-RU" sz="3200" i="0" dirty="0" smtClean="0"/>
              <a:t> за </a:t>
            </a:r>
            <a:r>
              <a:rPr lang="ru-RU" sz="3200" i="0" dirty="0" err="1" smtClean="0"/>
              <a:t>увагу</a:t>
            </a: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smtClean="0"/>
              <a:t>доц. Ковалюк</a:t>
            </a:r>
            <a:r>
              <a:rPr lang="ru-RU" sz="3200" i="0" dirty="0" smtClean="0"/>
              <a:t> Т.В.</a:t>
            </a:r>
            <a:br>
              <a:rPr lang="ru-RU" sz="3200" i="0" dirty="0" smtClean="0"/>
            </a:b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3200" i="0" dirty="0" smtClean="0"/>
              <a:t>tkovalyuk@ukr.net</a:t>
            </a:r>
            <a:endParaRPr lang="ru-RU" sz="3200" i="0" dirty="0" smtClean="0"/>
          </a:p>
        </p:txBody>
      </p:sp>
    </p:spTree>
    <p:extLst>
      <p:ext uri="{BB962C8B-B14F-4D97-AF65-F5344CB8AC3E}">
        <p14:creationId xmlns:p14="http://schemas.microsoft.com/office/powerpoint/2010/main" val="2646110609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3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5635"/>
            <a:ext cx="911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Зміст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37305" y="1232654"/>
            <a:ext cx="64014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dirty="0"/>
              <a:t>Поняття файлів і </a:t>
            </a:r>
            <a:r>
              <a:rPr lang="uk-UA" dirty="0" smtClean="0"/>
              <a:t>портів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Виведення</a:t>
            </a:r>
            <a:r>
              <a:rPr lang="ru-RU" dirty="0"/>
              <a:t> у </a:t>
            </a:r>
            <a:r>
              <a:rPr lang="ru-RU" dirty="0" err="1"/>
              <a:t>вихідний</a:t>
            </a:r>
            <a:r>
              <a:rPr lang="ru-RU" dirty="0"/>
              <a:t> порт </a:t>
            </a:r>
            <a:r>
              <a:rPr lang="ru-RU" dirty="0" err="1" smtClean="0"/>
              <a:t>файлів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Відкриття</a:t>
            </a:r>
            <a:r>
              <a:rPr lang="ru-RU" dirty="0"/>
              <a:t> та </a:t>
            </a:r>
            <a:r>
              <a:rPr lang="ru-RU" dirty="0" err="1"/>
              <a:t>закриття</a:t>
            </a:r>
            <a:r>
              <a:rPr lang="ru-RU" dirty="0"/>
              <a:t> </a:t>
            </a:r>
            <a:r>
              <a:rPr lang="ru-RU" dirty="0" smtClean="0"/>
              <a:t>файлу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Запис</a:t>
            </a:r>
            <a:r>
              <a:rPr lang="ru-RU" dirty="0" smtClean="0"/>
              <a:t> </a:t>
            </a:r>
            <a:r>
              <a:rPr lang="ru-RU" dirty="0"/>
              <a:t>у </a:t>
            </a:r>
            <a:r>
              <a:rPr lang="ru-RU" dirty="0" smtClean="0"/>
              <a:t>файл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Читання</a:t>
            </a:r>
            <a:r>
              <a:rPr lang="ru-RU" dirty="0"/>
              <a:t> та </a:t>
            </a:r>
            <a:r>
              <a:rPr lang="ru-RU" dirty="0" err="1"/>
              <a:t>запис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 в </a:t>
            </a:r>
            <a:r>
              <a:rPr lang="ru-RU" dirty="0" smtClean="0"/>
              <a:t>SCHEME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Читання</a:t>
            </a:r>
            <a:r>
              <a:rPr lang="ru-RU" dirty="0"/>
              <a:t> з </a:t>
            </a:r>
            <a:r>
              <a:rPr lang="ru-RU" dirty="0" err="1" smtClean="0"/>
              <a:t>клавіатури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Виведення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 smtClean="0"/>
              <a:t>екран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Запис</a:t>
            </a:r>
            <a:r>
              <a:rPr lang="ru-RU" dirty="0" smtClean="0"/>
              <a:t> </a:t>
            </a:r>
            <a:r>
              <a:rPr lang="ru-RU" dirty="0"/>
              <a:t>та </a:t>
            </a:r>
            <a:r>
              <a:rPr lang="ru-RU" dirty="0" err="1"/>
              <a:t>читання</a:t>
            </a:r>
            <a:r>
              <a:rPr lang="ru-RU" dirty="0"/>
              <a:t> </a:t>
            </a:r>
            <a:r>
              <a:rPr lang="ru-RU" dirty="0" err="1"/>
              <a:t>текстових</a:t>
            </a:r>
            <a:r>
              <a:rPr lang="ru-RU" dirty="0"/>
              <a:t> </a:t>
            </a:r>
            <a:r>
              <a:rPr lang="ru-RU" dirty="0" err="1" smtClean="0"/>
              <a:t>файлів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Приклад </a:t>
            </a:r>
            <a:r>
              <a:rPr lang="ru-RU" dirty="0" err="1"/>
              <a:t>статистичної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</a:t>
            </a:r>
            <a:r>
              <a:rPr lang="ru-RU" dirty="0" err="1"/>
              <a:t>вимірювання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читанням</a:t>
            </a:r>
            <a:r>
              <a:rPr lang="ru-RU" dirty="0"/>
              <a:t> з файлу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3144176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4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5635"/>
            <a:ext cx="911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Поняття файлів і портів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898818"/>
            <a:ext cx="9116428" cy="57708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uk-UA" b="1" dirty="0" smtClean="0"/>
              <a:t>Файл </a:t>
            </a:r>
            <a:r>
              <a:rPr lang="uk-UA" dirty="0" smtClean="0"/>
              <a:t>– іменована сукупність даних на зовнішніх носіях.</a:t>
            </a:r>
          </a:p>
          <a:p>
            <a:pPr>
              <a:spcAft>
                <a:spcPts val="600"/>
              </a:spcAft>
            </a:pPr>
            <a:r>
              <a:rPr lang="uk-UA" b="1" dirty="0" smtClean="0"/>
              <a:t>Каталог  </a:t>
            </a:r>
            <a:r>
              <a:rPr lang="uk-UA" dirty="0" smtClean="0"/>
              <a:t>- іменована сукупність файлів, з т. з. функціонального програмування, це – список файлів  </a:t>
            </a:r>
          </a:p>
          <a:p>
            <a:pPr>
              <a:spcAft>
                <a:spcPts val="600"/>
              </a:spcAft>
            </a:pPr>
            <a:r>
              <a:rPr lang="uk-UA" b="1" dirty="0" smtClean="0"/>
              <a:t>Дескриптор файлу </a:t>
            </a:r>
            <a:r>
              <a:rPr lang="uk-UA" dirty="0" smtClean="0"/>
              <a:t>– це ідентифікатор певного потоку введення- виведення,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/>
              <a:t>просто </a:t>
            </a:r>
            <a:r>
              <a:rPr lang="ru-RU" dirty="0" err="1"/>
              <a:t>ціле</a:t>
            </a:r>
            <a:r>
              <a:rPr lang="ru-RU" dirty="0"/>
              <a:t> число, яке однозначно </a:t>
            </a:r>
            <a:r>
              <a:rPr lang="ru-RU" dirty="0" err="1"/>
              <a:t>представляє</a:t>
            </a:r>
            <a:r>
              <a:rPr lang="ru-RU" dirty="0"/>
              <a:t> </a:t>
            </a:r>
            <a:r>
              <a:rPr lang="ru-RU" dirty="0" err="1"/>
              <a:t>відкритий</a:t>
            </a:r>
            <a:r>
              <a:rPr lang="ru-RU" dirty="0"/>
              <a:t> файл в </a:t>
            </a:r>
            <a:r>
              <a:rPr lang="ru-RU" dirty="0" err="1"/>
              <a:t>операційній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 smtClean="0"/>
              <a:t>процес</a:t>
            </a:r>
            <a:r>
              <a:rPr lang="ru-RU" dirty="0" smtClean="0"/>
              <a:t> </a:t>
            </a:r>
            <a:r>
              <a:rPr lang="ru-RU" dirty="0" err="1"/>
              <a:t>відкриває</a:t>
            </a:r>
            <a:r>
              <a:rPr lang="ru-RU" dirty="0"/>
              <a:t> 10 </a:t>
            </a:r>
            <a:r>
              <a:rPr lang="ru-RU" dirty="0" err="1"/>
              <a:t>файлів</a:t>
            </a:r>
            <a:r>
              <a:rPr lang="ru-RU" dirty="0"/>
              <a:t>, то в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err="1"/>
              <a:t>процесів</a:t>
            </a:r>
            <a:r>
              <a:rPr lang="ru-RU" dirty="0"/>
              <a:t> буде 10 </a:t>
            </a:r>
            <a:r>
              <a:rPr lang="ru-RU" dirty="0" err="1"/>
              <a:t>записів</a:t>
            </a:r>
            <a:r>
              <a:rPr lang="ru-RU" dirty="0"/>
              <a:t> для </a:t>
            </a:r>
            <a:r>
              <a:rPr lang="ru-RU" dirty="0" err="1"/>
              <a:t>файлових</a:t>
            </a:r>
            <a:r>
              <a:rPr lang="ru-RU" dirty="0"/>
              <a:t> </a:t>
            </a:r>
            <a:r>
              <a:rPr lang="ru-RU" dirty="0" err="1"/>
              <a:t>дескрипторів</a:t>
            </a:r>
            <a:r>
              <a:rPr lang="ru-RU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ru-RU" b="1" dirty="0"/>
              <a:t>Порти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файлового </a:t>
            </a:r>
            <a:r>
              <a:rPr lang="ru-RU" dirty="0" smtClean="0"/>
              <a:t>дескриптора. </a:t>
            </a:r>
            <a:r>
              <a:rPr lang="ru-RU" dirty="0"/>
              <a:t>Вони </a:t>
            </a:r>
            <a:r>
              <a:rPr lang="ru-RU" dirty="0" err="1"/>
              <a:t>передаються</a:t>
            </a:r>
            <a:r>
              <a:rPr lang="ru-RU" dirty="0"/>
              <a:t> процедурам </a:t>
            </a:r>
            <a:r>
              <a:rPr lang="ru-RU" dirty="0" err="1"/>
              <a:t>введення</a:t>
            </a:r>
            <a:r>
              <a:rPr lang="ru-RU" dirty="0"/>
              <a:t> / </a:t>
            </a:r>
            <a:r>
              <a:rPr lang="ru-RU" dirty="0" err="1" smtClean="0"/>
              <a:t>виведення</a:t>
            </a:r>
            <a:r>
              <a:rPr lang="ru-RU" dirty="0" smtClean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повідомити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вводу-</a:t>
            </a:r>
            <a:r>
              <a:rPr lang="ru-RU" dirty="0" err="1"/>
              <a:t>виводу</a:t>
            </a:r>
            <a:r>
              <a:rPr lang="ru-RU" dirty="0"/>
              <a:t>, з </a:t>
            </a:r>
            <a:r>
              <a:rPr lang="ru-RU" dirty="0" err="1"/>
              <a:t>якого</a:t>
            </a:r>
            <a:r>
              <a:rPr lang="ru-RU" dirty="0"/>
              <a:t> файлу </a:t>
            </a:r>
            <a:r>
              <a:rPr lang="ru-RU" dirty="0" err="1"/>
              <a:t>читати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записувати</a:t>
            </a:r>
            <a:r>
              <a:rPr lang="ru-RU" dirty="0"/>
              <a:t>. </a:t>
            </a:r>
            <a:r>
              <a:rPr lang="ru-RU" dirty="0" err="1"/>
              <a:t>Кожен</a:t>
            </a:r>
            <a:r>
              <a:rPr lang="ru-RU" dirty="0"/>
              <a:t> порт </a:t>
            </a:r>
            <a:r>
              <a:rPr lang="ru-RU" dirty="0" err="1"/>
              <a:t>представляє</a:t>
            </a:r>
            <a:r>
              <a:rPr lang="ru-RU" dirty="0"/>
              <a:t> один файл і один </a:t>
            </a:r>
            <a:r>
              <a:rPr lang="ru-RU" dirty="0" err="1"/>
              <a:t>напрямок</a:t>
            </a:r>
            <a:r>
              <a:rPr lang="ru-RU" dirty="0"/>
              <a:t>. </a:t>
            </a:r>
            <a:r>
              <a:rPr lang="ru-RU" dirty="0" err="1"/>
              <a:t>Тобто</a:t>
            </a:r>
            <a:r>
              <a:rPr lang="ru-RU" dirty="0"/>
              <a:t> порт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вхідним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вихідним</a:t>
            </a:r>
            <a:r>
              <a:rPr lang="ru-RU" dirty="0"/>
              <a:t> портом, але </a:t>
            </a:r>
            <a:r>
              <a:rPr lang="ru-RU" dirty="0" err="1"/>
              <a:t>ніколи</a:t>
            </a:r>
            <a:r>
              <a:rPr lang="ru-RU" dirty="0"/>
              <a:t> не </a:t>
            </a:r>
            <a:r>
              <a:rPr lang="ru-RU" dirty="0" err="1" smtClean="0"/>
              <a:t>обома</a:t>
            </a:r>
            <a:endParaRPr lang="ru-RU" dirty="0" smtClean="0"/>
          </a:p>
          <a:p>
            <a:pPr>
              <a:spcAft>
                <a:spcPts val="600"/>
              </a:spcAft>
            </a:pPr>
            <a:r>
              <a:rPr lang="ru-RU" dirty="0"/>
              <a:t>У </a:t>
            </a:r>
            <a:r>
              <a:rPr lang="en-US" dirty="0" smtClean="0"/>
              <a:t>SCHEME</a:t>
            </a:r>
            <a:r>
              <a:rPr lang="ru-RU" dirty="0" smtClean="0"/>
              <a:t> </a:t>
            </a:r>
            <a:r>
              <a:rPr lang="ru-RU" dirty="0"/>
              <a:t>файл,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представляє</a:t>
            </a:r>
            <a:r>
              <a:rPr lang="ru-RU" dirty="0"/>
              <a:t> </a:t>
            </a:r>
            <a:r>
              <a:rPr lang="ru-RU" dirty="0" err="1"/>
              <a:t>клавіатуру</a:t>
            </a:r>
            <a:r>
              <a:rPr lang="ru-RU" dirty="0"/>
              <a:t> та </a:t>
            </a:r>
            <a:r>
              <a:rPr lang="uk-UA" dirty="0" err="1" smtClean="0"/>
              <a:t>дісплей</a:t>
            </a:r>
            <a:r>
              <a:rPr lang="ru-RU" dirty="0" smtClean="0"/>
              <a:t>, </a:t>
            </a:r>
            <a:r>
              <a:rPr lang="ru-RU" dirty="0" err="1"/>
              <a:t>відкритий</a:t>
            </a:r>
            <a:r>
              <a:rPr lang="ru-RU" dirty="0"/>
              <a:t> за </a:t>
            </a:r>
            <a:r>
              <a:rPr lang="ru-RU" dirty="0" err="1"/>
              <a:t>замовчуванням</a:t>
            </a:r>
            <a:r>
              <a:rPr lang="ru-RU" dirty="0"/>
              <a:t>. </a:t>
            </a:r>
            <a:endParaRPr lang="ru-RU" dirty="0" smtClean="0"/>
          </a:p>
          <a:p>
            <a:pPr>
              <a:spcAft>
                <a:spcPts val="600"/>
              </a:spcAft>
            </a:pP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/>
              <a:t>має</a:t>
            </a:r>
            <a:r>
              <a:rPr lang="ru-RU" dirty="0"/>
              <a:t> три порти: </a:t>
            </a:r>
            <a:endParaRPr lang="ru-RU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00CC"/>
                </a:solidFill>
              </a:rPr>
              <a:t>(</a:t>
            </a:r>
            <a:r>
              <a:rPr lang="en-GB" dirty="0" smtClean="0">
                <a:solidFill>
                  <a:srgbClr val="0000CC"/>
                </a:solidFill>
              </a:rPr>
              <a:t>current-input-port)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/>
              <a:t>для </a:t>
            </a:r>
            <a:r>
              <a:rPr lang="ru-RU" dirty="0" err="1"/>
              <a:t>клавіатури</a:t>
            </a:r>
            <a:r>
              <a:rPr lang="ru-RU" dirty="0"/>
              <a:t>, </a:t>
            </a:r>
            <a:endParaRPr lang="ru-RU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00CC"/>
                </a:solidFill>
              </a:rPr>
              <a:t>(</a:t>
            </a:r>
            <a:r>
              <a:rPr lang="en-GB" dirty="0" smtClean="0">
                <a:solidFill>
                  <a:srgbClr val="0000CC"/>
                </a:solidFill>
              </a:rPr>
              <a:t>current-output-port)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ru-RU" dirty="0" smtClean="0"/>
              <a:t>для </a:t>
            </a:r>
            <a:r>
              <a:rPr lang="ru-RU" dirty="0" err="1" smtClean="0"/>
              <a:t>екрана</a:t>
            </a:r>
            <a:r>
              <a:rPr lang="ru-RU" dirty="0" smtClean="0"/>
              <a:t> 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current-error-port</a:t>
            </a:r>
            <a:r>
              <a:rPr lang="en-GB" dirty="0" smtClean="0">
                <a:solidFill>
                  <a:srgbClr val="0000CC"/>
                </a:solidFill>
              </a:rPr>
              <a:t>)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 smtClean="0"/>
              <a:t>для </a:t>
            </a:r>
            <a:r>
              <a:rPr lang="ru-RU" dirty="0" err="1" smtClean="0"/>
              <a:t>повідомлень</a:t>
            </a:r>
            <a:r>
              <a:rPr lang="ru-RU" dirty="0" smtClean="0"/>
              <a:t> </a:t>
            </a:r>
            <a:r>
              <a:rPr lang="ru-RU" dirty="0"/>
              <a:t>про </a:t>
            </a:r>
            <a:r>
              <a:rPr lang="ru-RU" dirty="0" err="1"/>
              <a:t>помилки</a:t>
            </a:r>
            <a:r>
              <a:rPr lang="ru-RU" dirty="0"/>
              <a:t>. </a:t>
            </a:r>
            <a:endParaRPr lang="ru-RU" dirty="0" smtClean="0"/>
          </a:p>
          <a:p>
            <a:pPr>
              <a:spcAft>
                <a:spcPts val="600"/>
              </a:spcAft>
            </a:pPr>
            <a:r>
              <a:rPr lang="ru-RU" dirty="0" smtClean="0"/>
              <a:t>Порти </a:t>
            </a:r>
            <a:r>
              <a:rPr lang="ru-RU" dirty="0" err="1" smtClean="0"/>
              <a:t>можна</a:t>
            </a:r>
            <a:r>
              <a:rPr lang="ru-RU" dirty="0" smtClean="0"/>
              <a:t> перенаправит. </a:t>
            </a:r>
            <a:r>
              <a:rPr lang="ru-RU" dirty="0" err="1"/>
              <a:t>Наприклад</a:t>
            </a:r>
            <a:r>
              <a:rPr lang="ru-RU" dirty="0"/>
              <a:t>, порт поточного </a:t>
            </a:r>
            <a:r>
              <a:rPr lang="ru-RU" dirty="0" err="1"/>
              <a:t>виводу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перенаправлений</a:t>
            </a:r>
            <a:r>
              <a:rPr lang="ru-RU" dirty="0"/>
              <a:t> у файл, </a:t>
            </a:r>
            <a:r>
              <a:rPr lang="ru-RU" dirty="0" err="1"/>
              <a:t>тоді</a:t>
            </a:r>
            <a:r>
              <a:rPr lang="ru-RU" dirty="0"/>
              <a:t> як </a:t>
            </a:r>
            <a:r>
              <a:rPr lang="ru-RU" dirty="0" err="1"/>
              <a:t>повідомлення</a:t>
            </a:r>
            <a:r>
              <a:rPr lang="ru-RU" dirty="0"/>
              <a:t> про </a:t>
            </a:r>
            <a:r>
              <a:rPr lang="ru-RU" dirty="0" err="1"/>
              <a:t>помилки</a:t>
            </a:r>
            <a:r>
              <a:rPr lang="ru-RU" dirty="0"/>
              <a:t> все одно </a:t>
            </a:r>
            <a:r>
              <a:rPr lang="ru-RU" dirty="0" err="1"/>
              <a:t>друкуються</a:t>
            </a:r>
            <a:r>
              <a:rPr lang="ru-RU" dirty="0"/>
              <a:t> на </a:t>
            </a:r>
            <a:r>
              <a:rPr lang="ru-RU" dirty="0" err="1"/>
              <a:t>екрані</a:t>
            </a:r>
            <a:r>
              <a:rPr lang="ru-RU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3118851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5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24709" y="1126812"/>
            <a:ext cx="5627076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 (display "This is a string" (</a:t>
            </a:r>
            <a:r>
              <a:rPr lang="en-US" b="1" dirty="0">
                <a:solidFill>
                  <a:srgbClr val="0000CC"/>
                </a:solidFill>
              </a:rPr>
              <a:t>current-output-port</a:t>
            </a:r>
            <a:r>
              <a:rPr lang="en-US" dirty="0">
                <a:solidFill>
                  <a:srgbClr val="0000CC"/>
                </a:solidFill>
              </a:rPr>
              <a:t>))</a:t>
            </a:r>
          </a:p>
          <a:p>
            <a:r>
              <a:rPr lang="en-US" dirty="0">
                <a:solidFill>
                  <a:srgbClr val="FF0000"/>
                </a:solidFill>
              </a:rPr>
              <a:t>This is a string#&lt;unspecified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uk-UA" dirty="0" smtClean="0">
                <a:solidFill>
                  <a:srgbClr val="FF0000"/>
                </a:solidFill>
              </a:rPr>
              <a:t> ; </a:t>
            </a:r>
            <a:r>
              <a:rPr lang="uk-UA" dirty="0" err="1" smtClean="0">
                <a:solidFill>
                  <a:srgbClr val="FF0000"/>
                </a:solidFill>
              </a:rPr>
              <a:t>зображенняна</a:t>
            </a:r>
            <a:r>
              <a:rPr lang="uk-UA" dirty="0" smtClean="0">
                <a:solidFill>
                  <a:srgbClr val="FF0000"/>
                </a:solidFill>
              </a:rPr>
              <a:t> екрані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85635"/>
            <a:ext cx="911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Виведення у вихідний порт файлів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4799" y="1992143"/>
            <a:ext cx="8593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en-US" dirty="0">
                <a:solidFill>
                  <a:srgbClr val="0000CC"/>
                </a:solidFill>
              </a:rPr>
              <a:t>display </a:t>
            </a:r>
            <a:r>
              <a:rPr lang="ru-RU" dirty="0" err="1" smtClean="0"/>
              <a:t>відображення</a:t>
            </a:r>
            <a:r>
              <a:rPr lang="ru-RU" dirty="0" smtClean="0"/>
              <a:t> на </a:t>
            </a:r>
            <a:r>
              <a:rPr lang="ru-RU" dirty="0" err="1" smtClean="0"/>
              <a:t>екран</a:t>
            </a:r>
            <a:r>
              <a:rPr lang="ru-RU" dirty="0" smtClean="0"/>
              <a:t> не </a:t>
            </a:r>
            <a:r>
              <a:rPr lang="ru-RU" dirty="0" err="1"/>
              <a:t>друкує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рядок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виведення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55077" y="2551837"/>
            <a:ext cx="670560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(begin</a:t>
            </a:r>
          </a:p>
          <a:p>
            <a:r>
              <a:rPr lang="en-US" dirty="0">
                <a:solidFill>
                  <a:srgbClr val="0000CC"/>
                </a:solidFill>
              </a:rPr>
              <a:t>     (display "This is a string" (</a:t>
            </a:r>
            <a:r>
              <a:rPr lang="en-US" b="1" dirty="0">
                <a:solidFill>
                  <a:srgbClr val="0000CC"/>
                </a:solidFill>
              </a:rPr>
              <a:t>current-output-port</a:t>
            </a:r>
            <a:r>
              <a:rPr lang="en-US" dirty="0">
                <a:solidFill>
                  <a:srgbClr val="0000CC"/>
                </a:solidFill>
              </a:rPr>
              <a:t>))</a:t>
            </a:r>
          </a:p>
          <a:p>
            <a:r>
              <a:rPr lang="en-US" dirty="0">
                <a:solidFill>
                  <a:srgbClr val="0000CC"/>
                </a:solidFill>
              </a:rPr>
              <a:t>     (newline (</a:t>
            </a:r>
            <a:r>
              <a:rPr lang="en-US" b="1" dirty="0">
                <a:solidFill>
                  <a:srgbClr val="0000CC"/>
                </a:solidFill>
              </a:rPr>
              <a:t>current-output-port</a:t>
            </a:r>
            <a:r>
              <a:rPr lang="en-US" dirty="0" smtClean="0">
                <a:solidFill>
                  <a:srgbClr val="0000CC"/>
                </a:solidFill>
              </a:rPr>
              <a:t>)))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uk-UA" dirty="0" smtClean="0">
                <a:solidFill>
                  <a:srgbClr val="C00000"/>
                </a:solidFill>
              </a:rPr>
              <a:t>; процедура нового рядка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This is a string</a:t>
            </a:r>
          </a:p>
          <a:p>
            <a:r>
              <a:rPr lang="en-US" dirty="0">
                <a:solidFill>
                  <a:srgbClr val="FF0000"/>
                </a:solidFill>
              </a:rPr>
              <a:t>#&lt;unspecified&gt;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5491" y="4219527"/>
            <a:ext cx="88116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Аргумент порту </a:t>
            </a:r>
            <a:r>
              <a:rPr lang="ru-RU" dirty="0" err="1" smtClean="0"/>
              <a:t>необов’язковий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не включите </a:t>
            </a:r>
            <a:r>
              <a:rPr lang="ru-RU" dirty="0" err="1"/>
              <a:t>його</a:t>
            </a:r>
            <a:r>
              <a:rPr lang="ru-RU" dirty="0"/>
              <a:t>, дисплей, </a:t>
            </a:r>
            <a:r>
              <a:rPr lang="ru-RU" dirty="0" err="1"/>
              <a:t>новий</a:t>
            </a:r>
            <a:r>
              <a:rPr lang="ru-RU" dirty="0"/>
              <a:t> рядок та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введення</a:t>
            </a:r>
            <a:r>
              <a:rPr lang="ru-RU" dirty="0"/>
              <a:t> та </a:t>
            </a:r>
            <a:r>
              <a:rPr lang="ru-RU" dirty="0" err="1"/>
              <a:t>виведення</a:t>
            </a:r>
            <a:r>
              <a:rPr lang="ru-RU" dirty="0"/>
              <a:t>  </a:t>
            </a:r>
            <a:r>
              <a:rPr lang="ru-RU" dirty="0" err="1" smtClean="0"/>
              <a:t>прийматимуть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порту за </a:t>
            </a:r>
            <a:r>
              <a:rPr lang="ru-RU" dirty="0" err="1" smtClean="0"/>
              <a:t>замовчуванням</a:t>
            </a:r>
            <a:r>
              <a:rPr lang="ru-RU" dirty="0" smtClean="0"/>
              <a:t>: </a:t>
            </a:r>
            <a:r>
              <a:rPr lang="en-GB" dirty="0"/>
              <a:t>(</a:t>
            </a:r>
            <a:r>
              <a:rPr lang="en-GB" dirty="0">
                <a:solidFill>
                  <a:srgbClr val="0000CC"/>
                </a:solidFill>
              </a:rPr>
              <a:t>current-output-port</a:t>
            </a:r>
            <a:r>
              <a:rPr lang="en-GB" dirty="0" smtClean="0">
                <a:solidFill>
                  <a:srgbClr val="0000CC"/>
                </a:solidFill>
              </a:rPr>
              <a:t>)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/>
              <a:t>для </a:t>
            </a:r>
            <a:r>
              <a:rPr lang="ru-RU" dirty="0" err="1"/>
              <a:t>виводу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GB" dirty="0">
                <a:solidFill>
                  <a:srgbClr val="0000CC"/>
                </a:solidFill>
              </a:rPr>
              <a:t>(current-input-port</a:t>
            </a:r>
            <a:r>
              <a:rPr lang="en-GB" dirty="0" smtClean="0">
                <a:solidFill>
                  <a:srgbClr val="0000CC"/>
                </a:solidFill>
              </a:rPr>
              <a:t>)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/>
              <a:t>для </a:t>
            </a:r>
            <a:r>
              <a:rPr lang="ru-RU" dirty="0" err="1"/>
              <a:t>введення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8459457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6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12193" y="102549"/>
            <a:ext cx="9228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bg1"/>
                </a:solidFill>
              </a:rPr>
              <a:t>Відкриття</a:t>
            </a:r>
            <a:r>
              <a:rPr lang="ru-RU" sz="3600" b="1" dirty="0">
                <a:solidFill>
                  <a:schemeClr val="bg1"/>
                </a:solidFill>
              </a:rPr>
              <a:t> та </a:t>
            </a:r>
            <a:r>
              <a:rPr lang="ru-RU" sz="3600" b="1" dirty="0" err="1">
                <a:solidFill>
                  <a:schemeClr val="bg1"/>
                </a:solidFill>
              </a:rPr>
              <a:t>закриття</a:t>
            </a:r>
            <a:r>
              <a:rPr lang="ru-RU" sz="3600" b="1" dirty="0">
                <a:solidFill>
                  <a:schemeClr val="bg1"/>
                </a:solidFill>
              </a:rPr>
              <a:t> файлу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4123" y="1213228"/>
            <a:ext cx="8745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Відкриття</a:t>
            </a:r>
            <a:r>
              <a:rPr lang="ru-RU" dirty="0" smtClean="0"/>
              <a:t> файлу </a:t>
            </a:r>
            <a:r>
              <a:rPr lang="ru-RU" dirty="0" err="1" smtClean="0"/>
              <a:t>здійснюють</a:t>
            </a:r>
            <a:r>
              <a:rPr lang="ru-RU" dirty="0" smtClean="0"/>
              <a:t>  процедурою </a:t>
            </a:r>
            <a:r>
              <a:rPr lang="en-GB" b="1" dirty="0" smtClean="0">
                <a:solidFill>
                  <a:srgbClr val="0000CC"/>
                </a:solidFill>
              </a:rPr>
              <a:t>open-input-file</a:t>
            </a:r>
            <a:r>
              <a:rPr lang="en-GB" dirty="0" smtClean="0"/>
              <a:t> </a:t>
            </a:r>
            <a:r>
              <a:rPr lang="ru-RU" dirty="0"/>
              <a:t>для </a:t>
            </a:r>
            <a:r>
              <a:rPr lang="ru-RU" dirty="0" err="1"/>
              <a:t>читання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GB" b="1" dirty="0" smtClean="0">
                <a:solidFill>
                  <a:srgbClr val="0000CC"/>
                </a:solidFill>
              </a:rPr>
              <a:t>open-output-</a:t>
            </a:r>
            <a:r>
              <a:rPr lang="en-US" b="1" dirty="0" smtClean="0">
                <a:solidFill>
                  <a:srgbClr val="0000CC"/>
                </a:solidFill>
              </a:rPr>
              <a:t>file </a:t>
            </a:r>
            <a:r>
              <a:rPr lang="ru-RU" dirty="0" smtClean="0"/>
              <a:t>для </a:t>
            </a:r>
            <a:r>
              <a:rPr lang="ru-RU" dirty="0" err="1"/>
              <a:t>запису</a:t>
            </a:r>
            <a:r>
              <a:rPr lang="ru-RU" dirty="0"/>
              <a:t> у файл. </a:t>
            </a:r>
            <a:endParaRPr lang="ru-RU" dirty="0" smtClean="0"/>
          </a:p>
          <a:p>
            <a:r>
              <a:rPr lang="ru-RU" dirty="0" err="1" smtClean="0"/>
              <a:t>Значення</a:t>
            </a:r>
            <a:r>
              <a:rPr lang="ru-RU" dirty="0"/>
              <a:t>, яке </a:t>
            </a:r>
            <a:r>
              <a:rPr lang="ru-RU" dirty="0" err="1"/>
              <a:t>повертають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 smtClean="0"/>
              <a:t>процедури</a:t>
            </a:r>
            <a:r>
              <a:rPr lang="ru-RU" dirty="0" smtClean="0"/>
              <a:t>, </a:t>
            </a:r>
            <a:r>
              <a:rPr lang="ru-RU" dirty="0"/>
              <a:t>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>
                <a:solidFill>
                  <a:srgbClr val="0000CC"/>
                </a:solidFill>
              </a:rPr>
              <a:t>порт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до </a:t>
            </a:r>
            <a:r>
              <a:rPr lang="ru-RU" dirty="0" err="1"/>
              <a:t>чогось</a:t>
            </a:r>
            <a:r>
              <a:rPr lang="ru-RU" dirty="0"/>
              <a:t> </a:t>
            </a:r>
            <a:r>
              <a:rPr lang="ru-RU" dirty="0" err="1"/>
              <a:t>прив’язати</a:t>
            </a:r>
            <a:r>
              <a:rPr lang="ru-RU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73571" y="2293929"/>
            <a:ext cx="5632739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&gt;</a:t>
            </a:r>
            <a:r>
              <a:rPr lang="en-US" dirty="0" smtClean="0">
                <a:solidFill>
                  <a:srgbClr val="0000CC"/>
                </a:solidFill>
              </a:rPr>
              <a:t>(define </a:t>
            </a:r>
            <a:r>
              <a:rPr lang="en-US" dirty="0">
                <a:solidFill>
                  <a:srgbClr val="0000CC"/>
                </a:solidFill>
              </a:rPr>
              <a:t>in (open-input-file </a:t>
            </a:r>
            <a:r>
              <a:rPr lang="en-US" dirty="0" smtClean="0">
                <a:solidFill>
                  <a:srgbClr val="0000CC"/>
                </a:solidFill>
              </a:rPr>
              <a:t>“D:\\directory\\</a:t>
            </a:r>
            <a:r>
              <a:rPr lang="en-US" dirty="0" err="1" smtClean="0">
                <a:solidFill>
                  <a:srgbClr val="0000CC"/>
                </a:solidFill>
              </a:rPr>
              <a:t>test.c</a:t>
            </a:r>
            <a:r>
              <a:rPr lang="en-US" dirty="0">
                <a:solidFill>
                  <a:srgbClr val="0000CC"/>
                </a:solidFill>
              </a:rPr>
              <a:t>")) 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#&lt;</a:t>
            </a:r>
            <a:r>
              <a:rPr lang="en-US" dirty="0">
                <a:solidFill>
                  <a:srgbClr val="FF0000"/>
                </a:solidFill>
              </a:rPr>
              <a:t>unspecified&gt;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&gt;(</a:t>
            </a:r>
            <a:r>
              <a:rPr lang="en-US" dirty="0">
                <a:solidFill>
                  <a:srgbClr val="0000CC"/>
                </a:solidFill>
              </a:rPr>
              <a:t>read-line in)</a:t>
            </a:r>
          </a:p>
          <a:p>
            <a:r>
              <a:rPr lang="en-US" dirty="0">
                <a:solidFill>
                  <a:srgbClr val="FF0000"/>
                </a:solidFill>
              </a:rPr>
              <a:t>"#include &lt;</a:t>
            </a:r>
            <a:r>
              <a:rPr lang="en-US" dirty="0" err="1">
                <a:solidFill>
                  <a:srgbClr val="FF0000"/>
                </a:solidFill>
              </a:rPr>
              <a:t>stdio.h</a:t>
            </a:r>
            <a:r>
              <a:rPr lang="en-US" dirty="0">
                <a:solidFill>
                  <a:srgbClr val="FF0000"/>
                </a:solidFill>
              </a:rPr>
              <a:t>&gt;"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&gt;(</a:t>
            </a:r>
            <a:r>
              <a:rPr lang="en-US" dirty="0">
                <a:solidFill>
                  <a:srgbClr val="0000CC"/>
                </a:solidFill>
              </a:rPr>
              <a:t>close-input-port in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84738" y="4240544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Коли </a:t>
            </a:r>
            <a:r>
              <a:rPr lang="ru-RU" dirty="0" err="1" smtClean="0"/>
              <a:t>закінчується</a:t>
            </a:r>
            <a:r>
              <a:rPr lang="ru-RU" dirty="0" smtClean="0"/>
              <a:t> робота з файлом, </a:t>
            </a:r>
            <a:r>
              <a:rPr lang="ru-RU" dirty="0" err="1"/>
              <a:t>важливо</a:t>
            </a:r>
            <a:r>
              <a:rPr lang="ru-RU" dirty="0"/>
              <a:t> </a:t>
            </a:r>
            <a:r>
              <a:rPr lang="ru-RU" dirty="0" err="1"/>
              <a:t>закрити</a:t>
            </a:r>
            <a:r>
              <a:rPr lang="ru-RU" dirty="0"/>
              <a:t> порт. </a:t>
            </a:r>
            <a:endParaRPr lang="ru-RU" dirty="0" smtClean="0"/>
          </a:p>
          <a:p>
            <a:r>
              <a:rPr lang="ru-RU" dirty="0" err="1" smtClean="0"/>
              <a:t>Існує</a:t>
            </a:r>
            <a:r>
              <a:rPr lang="ru-RU" dirty="0" smtClean="0"/>
              <a:t> </a:t>
            </a:r>
            <a:r>
              <a:rPr lang="ru-RU" dirty="0" err="1"/>
              <a:t>обмежена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одночасно</a:t>
            </a:r>
            <a:r>
              <a:rPr lang="ru-RU" dirty="0"/>
              <a:t> </a:t>
            </a:r>
            <a:r>
              <a:rPr lang="ru-RU" dirty="0" err="1"/>
              <a:t>відкрити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Ця</a:t>
            </a:r>
            <a:r>
              <a:rPr lang="ru-RU" dirty="0" smtClean="0"/>
              <a:t> </a:t>
            </a:r>
            <a:r>
              <a:rPr lang="ru-RU" dirty="0"/>
              <a:t>межа </a:t>
            </a:r>
            <a:r>
              <a:rPr lang="ru-RU" dirty="0" err="1"/>
              <a:t>встановлюється</a:t>
            </a:r>
            <a:r>
              <a:rPr lang="ru-RU" dirty="0"/>
              <a:t> </a:t>
            </a:r>
            <a:r>
              <a:rPr lang="ru-RU" dirty="0" err="1"/>
              <a:t>операційною</a:t>
            </a:r>
            <a:r>
              <a:rPr lang="ru-RU" dirty="0"/>
              <a:t> системою, а не </a:t>
            </a:r>
            <a:r>
              <a:rPr lang="ru-RU" dirty="0" smtClean="0"/>
              <a:t>схемою.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433152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7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12193" y="102549"/>
            <a:ext cx="9228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Запис</a:t>
            </a:r>
            <a:r>
              <a:rPr lang="ru-RU" sz="3600" b="1" dirty="0" smtClean="0">
                <a:solidFill>
                  <a:schemeClr val="bg1"/>
                </a:solidFill>
              </a:rPr>
              <a:t> у файл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45324" y="1051787"/>
            <a:ext cx="4372707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CC"/>
                </a:solidFill>
              </a:rPr>
              <a:t>(</a:t>
            </a:r>
            <a:r>
              <a:rPr lang="ru-RU" dirty="0" err="1">
                <a:solidFill>
                  <a:srgbClr val="0000CC"/>
                </a:solidFill>
              </a:rPr>
              <a:t>define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out</a:t>
            </a:r>
            <a:r>
              <a:rPr lang="ru-RU" dirty="0">
                <a:solidFill>
                  <a:srgbClr val="0000CC"/>
                </a:solidFill>
              </a:rPr>
              <a:t> (</a:t>
            </a:r>
            <a:r>
              <a:rPr lang="ru-RU" b="1" dirty="0" err="1">
                <a:solidFill>
                  <a:srgbClr val="0000CC"/>
                </a:solidFill>
              </a:rPr>
              <a:t>open-output-file</a:t>
            </a:r>
            <a:r>
              <a:rPr lang="ru-RU" dirty="0">
                <a:solidFill>
                  <a:srgbClr val="0000CC"/>
                </a:solidFill>
              </a:rPr>
              <a:t> "f:</a:t>
            </a:r>
            <a:r>
              <a:rPr lang="ru-RU" b="1" dirty="0">
                <a:solidFill>
                  <a:srgbClr val="0000CC"/>
                </a:solidFill>
              </a:rPr>
              <a:t>\\</a:t>
            </a:r>
            <a:r>
              <a:rPr lang="ru-RU" dirty="0">
                <a:solidFill>
                  <a:srgbClr val="0000CC"/>
                </a:solidFill>
              </a:rPr>
              <a:t>f1"))</a:t>
            </a:r>
          </a:p>
          <a:p>
            <a:r>
              <a:rPr lang="ru-RU" dirty="0">
                <a:solidFill>
                  <a:srgbClr val="0000CC"/>
                </a:solidFill>
              </a:rPr>
              <a:t>(</a:t>
            </a:r>
            <a:r>
              <a:rPr lang="ru-RU" dirty="0" err="1">
                <a:solidFill>
                  <a:srgbClr val="0000CC"/>
                </a:solidFill>
              </a:rPr>
              <a:t>display</a:t>
            </a:r>
            <a:r>
              <a:rPr lang="ru-RU" dirty="0">
                <a:solidFill>
                  <a:srgbClr val="0000CC"/>
                </a:solidFill>
              </a:rPr>
              <a:t> "</a:t>
            </a:r>
            <a:r>
              <a:rPr lang="ru-RU" dirty="0" err="1">
                <a:solidFill>
                  <a:srgbClr val="0000CC"/>
                </a:solidFill>
              </a:rPr>
              <a:t>Problem</a:t>
            </a:r>
            <a:r>
              <a:rPr lang="ru-RU" dirty="0">
                <a:solidFill>
                  <a:srgbClr val="0000CC"/>
                </a:solidFill>
              </a:rPr>
              <a:t>?" </a:t>
            </a:r>
            <a:r>
              <a:rPr lang="ru-RU" dirty="0" err="1">
                <a:solidFill>
                  <a:srgbClr val="0000CC"/>
                </a:solidFill>
              </a:rPr>
              <a:t>out</a:t>
            </a:r>
            <a:r>
              <a:rPr lang="ru-RU" dirty="0">
                <a:solidFill>
                  <a:srgbClr val="0000CC"/>
                </a:solidFill>
              </a:rPr>
              <a:t>) 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(</a:t>
            </a:r>
            <a:r>
              <a:rPr lang="ru-RU" dirty="0" err="1">
                <a:solidFill>
                  <a:srgbClr val="0000CC"/>
                </a:solidFill>
              </a:rPr>
              <a:t>newline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out</a:t>
            </a:r>
            <a:r>
              <a:rPr lang="ru-RU" dirty="0" smtClean="0">
                <a:solidFill>
                  <a:srgbClr val="0000CC"/>
                </a:solidFill>
              </a:rPr>
              <a:t>)</a:t>
            </a:r>
            <a:endParaRPr lang="en-US" dirty="0" smtClean="0">
              <a:solidFill>
                <a:srgbClr val="0000CC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(</a:t>
            </a:r>
            <a:r>
              <a:rPr lang="ru-RU" dirty="0" err="1">
                <a:solidFill>
                  <a:srgbClr val="0000CC"/>
                </a:solidFill>
              </a:rPr>
              <a:t>display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“</a:t>
            </a:r>
            <a:r>
              <a:rPr lang="en-US" dirty="0" smtClean="0">
                <a:solidFill>
                  <a:srgbClr val="0000CC"/>
                </a:solidFill>
              </a:rPr>
              <a:t>No problem” </a:t>
            </a:r>
            <a:r>
              <a:rPr lang="ru-RU" dirty="0" err="1" smtClean="0">
                <a:solidFill>
                  <a:srgbClr val="0000CC"/>
                </a:solidFill>
              </a:rPr>
              <a:t>out</a:t>
            </a:r>
            <a:r>
              <a:rPr lang="ru-RU" dirty="0">
                <a:solidFill>
                  <a:srgbClr val="0000CC"/>
                </a:solidFill>
              </a:rPr>
              <a:t>) 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(</a:t>
            </a:r>
            <a:r>
              <a:rPr lang="ru-RU" dirty="0" err="1">
                <a:solidFill>
                  <a:srgbClr val="0000CC"/>
                </a:solidFill>
              </a:rPr>
              <a:t>close-output-port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out</a:t>
            </a:r>
            <a:r>
              <a:rPr lang="ru-RU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2695125"/>
            <a:ext cx="91164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Відкриття файлу для запису стирає його вміст.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У деяких реалізаціях SCHEME відкриття існуючого файлу для запису </a:t>
            </a:r>
            <a:r>
              <a:rPr lang="uk-UA" dirty="0" err="1" smtClean="0"/>
              <a:t>викличе</a:t>
            </a:r>
            <a:r>
              <a:rPr lang="uk-UA" dirty="0" smtClean="0"/>
              <a:t> помилку (наприклад, в </a:t>
            </a:r>
            <a:r>
              <a:rPr lang="uk-UA" dirty="0" err="1" smtClean="0"/>
              <a:t>Racket</a:t>
            </a:r>
            <a:r>
              <a:rPr lang="uk-UA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Коли у файл записувати символи, вони зберігатимуться у внутрішньому буфері, поки не буде отримано достатньо байтів, або поки не буде записано новий рядок. Буферні символи, що залишились, будуть записані, коли ви </a:t>
            </a:r>
            <a:r>
              <a:rPr lang="uk-UA" dirty="0" err="1" smtClean="0"/>
              <a:t>закриєте</a:t>
            </a:r>
            <a:r>
              <a:rPr lang="uk-UA" dirty="0" smtClean="0"/>
              <a:t> файл.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Операційна система автоматично закриває всі файли, коли </a:t>
            </a:r>
            <a:r>
              <a:rPr lang="uk-UA" dirty="0" err="1" smtClean="0"/>
              <a:t>закриєте</a:t>
            </a:r>
            <a:r>
              <a:rPr lang="uk-UA" dirty="0" smtClean="0"/>
              <a:t> IDE.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45677" y="4909664"/>
            <a:ext cx="3382108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open-output-file: file exists</a:t>
            </a:r>
          </a:p>
          <a:p>
            <a:r>
              <a:rPr lang="en-US" dirty="0">
                <a:solidFill>
                  <a:srgbClr val="FF0000"/>
                </a:solidFill>
              </a:rPr>
              <a:t>  path: f:\f1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6631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8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0826"/>
            <a:ext cx="9116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Читання</a:t>
            </a:r>
            <a:r>
              <a:rPr lang="ru-RU" sz="3600" b="1" dirty="0" smtClean="0">
                <a:solidFill>
                  <a:schemeClr val="bg1"/>
                </a:solidFill>
              </a:rPr>
              <a:t> та </a:t>
            </a:r>
            <a:r>
              <a:rPr lang="ru-RU" sz="3600" b="1" dirty="0" err="1" smtClean="0">
                <a:solidFill>
                  <a:schemeClr val="bg1"/>
                </a:solidFill>
              </a:rPr>
              <a:t>запис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значень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в </a:t>
            </a:r>
            <a:r>
              <a:rPr lang="en-US" sz="3600" b="1" dirty="0" smtClean="0">
                <a:solidFill>
                  <a:schemeClr val="bg1"/>
                </a:solidFill>
              </a:rPr>
              <a:t>SCHEME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7231" y="998843"/>
            <a:ext cx="8733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SCHEME </a:t>
            </a:r>
            <a:r>
              <a:rPr lang="ru-RU" dirty="0" err="1" smtClean="0"/>
              <a:t>забезпечує</a:t>
            </a:r>
            <a:r>
              <a:rPr lang="ru-RU" dirty="0" smtClean="0"/>
              <a:t> </a:t>
            </a:r>
            <a:r>
              <a:rPr lang="ru-RU" dirty="0" err="1"/>
              <a:t>функцію</a:t>
            </a:r>
            <a:r>
              <a:rPr lang="ru-RU" dirty="0"/>
              <a:t> </a:t>
            </a:r>
            <a:r>
              <a:rPr lang="ru-RU" dirty="0" err="1"/>
              <a:t>читання</a:t>
            </a:r>
            <a:r>
              <a:rPr lang="ru-RU" dirty="0"/>
              <a:t>, яка </a:t>
            </a:r>
            <a:r>
              <a:rPr lang="ru-RU" dirty="0" err="1"/>
              <a:t>зчитує</a:t>
            </a:r>
            <a:r>
              <a:rPr lang="ru-RU" dirty="0"/>
              <a:t> та </a:t>
            </a:r>
            <a:r>
              <a:rPr lang="ru-RU" dirty="0" err="1"/>
              <a:t>аналізує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smtClean="0"/>
              <a:t>з </a:t>
            </a:r>
            <a:r>
              <a:rPr lang="ru-RU" dirty="0"/>
              <a:t>порту (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GB" dirty="0"/>
              <a:t>(current-input-port</a:t>
            </a:r>
            <a:r>
              <a:rPr lang="en-GB" dirty="0" smtClean="0"/>
              <a:t>)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/>
              <a:t>не </a:t>
            </a:r>
            <a:r>
              <a:rPr lang="ru-RU" dirty="0" err="1"/>
              <a:t>вказано</a:t>
            </a:r>
            <a:r>
              <a:rPr lang="ru-RU" dirty="0"/>
              <a:t> </a:t>
            </a:r>
            <a:r>
              <a:rPr lang="ru-RU" dirty="0" err="1"/>
              <a:t>жодного</a:t>
            </a:r>
            <a:r>
              <a:rPr lang="ru-RU" dirty="0"/>
              <a:t> порту), та </a:t>
            </a:r>
            <a:r>
              <a:rPr lang="uk-UA" dirty="0" smtClean="0"/>
              <a:t>реалізує </a:t>
            </a:r>
            <a:r>
              <a:rPr lang="ru-RU" dirty="0" err="1" smtClean="0"/>
              <a:t>відповідну</a:t>
            </a:r>
            <a:r>
              <a:rPr lang="ru-RU" dirty="0" smtClean="0"/>
              <a:t> </a:t>
            </a:r>
            <a:r>
              <a:rPr lang="ru-RU" dirty="0" err="1"/>
              <a:t>функцію</a:t>
            </a:r>
            <a:r>
              <a:rPr lang="ru-RU" dirty="0"/>
              <a:t> </a:t>
            </a:r>
            <a:r>
              <a:rPr lang="ru-RU" dirty="0" err="1"/>
              <a:t>запису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Наприклад</a:t>
            </a:r>
            <a:r>
              <a:rPr lang="ru-RU" dirty="0"/>
              <a:t>, </a:t>
            </a:r>
            <a:r>
              <a:rPr lang="ru-RU" dirty="0" err="1"/>
              <a:t>припустимо</a:t>
            </a:r>
            <a:r>
              <a:rPr lang="ru-RU" dirty="0"/>
              <a:t>, у вас є </a:t>
            </a:r>
            <a:r>
              <a:rPr lang="ru-RU" dirty="0" err="1"/>
              <a:t>такий</a:t>
            </a:r>
            <a:r>
              <a:rPr lang="ru-RU" dirty="0"/>
              <a:t> файл</a:t>
            </a:r>
            <a:r>
              <a:rPr lang="ru-RU" dirty="0" smtClean="0"/>
              <a:t>:.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96496" y="3606120"/>
            <a:ext cx="87234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Пишемо</a:t>
            </a:r>
            <a:r>
              <a:rPr lang="ru-RU" dirty="0" smtClean="0"/>
              <a:t> </a:t>
            </a:r>
            <a:r>
              <a:rPr lang="ru-RU" dirty="0" err="1"/>
              <a:t>програму</a:t>
            </a:r>
            <a:r>
              <a:rPr lang="ru-RU" dirty="0"/>
              <a:t> для </a:t>
            </a:r>
            <a:r>
              <a:rPr lang="ru-RU" dirty="0" err="1"/>
              <a:t>читання</a:t>
            </a:r>
            <a:r>
              <a:rPr lang="ru-RU" dirty="0"/>
              <a:t> файлу, </a:t>
            </a:r>
            <a:r>
              <a:rPr lang="ru-RU" dirty="0" err="1" smtClean="0"/>
              <a:t>обробки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/>
              <a:t>ньому</a:t>
            </a:r>
            <a:r>
              <a:rPr lang="ru-RU" dirty="0"/>
              <a:t> і </a:t>
            </a:r>
            <a:r>
              <a:rPr lang="ru-RU" dirty="0" err="1" smtClean="0"/>
              <a:t>запису</a:t>
            </a:r>
            <a:r>
              <a:rPr lang="ru-RU" dirty="0" smtClean="0"/>
              <a:t> результату  в </a:t>
            </a:r>
            <a:r>
              <a:rPr lang="ru-RU" dirty="0" err="1" smtClean="0"/>
              <a:t>інший</a:t>
            </a:r>
            <a:r>
              <a:rPr lang="ru-RU" dirty="0" smtClean="0"/>
              <a:t> файл.</a:t>
            </a:r>
            <a:endParaRPr lang="ru-RU" dirty="0"/>
          </a:p>
          <a:p>
            <a:r>
              <a:rPr lang="en-US" dirty="0"/>
              <a:t>SCHEME </a:t>
            </a:r>
            <a:r>
              <a:rPr lang="ru-RU" dirty="0" smtClean="0"/>
              <a:t>таким </a:t>
            </a:r>
            <a:r>
              <a:rPr lang="ru-RU" dirty="0"/>
              <a:t>чином,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виглядати</a:t>
            </a:r>
            <a:r>
              <a:rPr lang="ru-RU" dirty="0"/>
              <a:t> </a:t>
            </a:r>
            <a:r>
              <a:rPr lang="ru-RU" dirty="0" err="1"/>
              <a:t>приємно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легко для </a:t>
            </a:r>
            <a:r>
              <a:rPr lang="ru-RU" dirty="0" err="1"/>
              <a:t>читання</a:t>
            </a:r>
            <a:r>
              <a:rPr lang="ru-RU" dirty="0"/>
              <a:t> </a:t>
            </a:r>
            <a:r>
              <a:rPr lang="ru-RU" dirty="0" err="1"/>
              <a:t>людиною</a:t>
            </a:r>
            <a:r>
              <a:rPr lang="ru-RU" dirty="0"/>
              <a:t>. </a:t>
            </a:r>
            <a:r>
              <a:rPr lang="ru-RU" b="1" dirty="0"/>
              <a:t>не </a:t>
            </a:r>
            <a:r>
              <a:rPr lang="ru-RU" b="1" dirty="0" err="1"/>
              <a:t>форматує</a:t>
            </a:r>
            <a:r>
              <a:rPr lang="ru-RU" b="1" dirty="0"/>
              <a:t> </a:t>
            </a:r>
            <a:r>
              <a:rPr lang="ru-RU" b="1" dirty="0" err="1"/>
              <a:t>вихідні</a:t>
            </a:r>
            <a:r>
              <a:rPr lang="ru-RU" b="1" dirty="0"/>
              <a:t> </a:t>
            </a:r>
            <a:r>
              <a:rPr lang="ru-RU" b="1" dirty="0" err="1"/>
              <a:t>дані</a:t>
            </a:r>
            <a:r>
              <a:rPr lang="ru-RU" b="1" dirty="0"/>
              <a:t> </a:t>
            </a:r>
            <a:endParaRPr lang="ru-RU" dirty="0" smtClean="0"/>
          </a:p>
          <a:p>
            <a:r>
              <a:rPr lang="ru-RU" dirty="0" smtClean="0"/>
              <a:t>Але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 smtClean="0"/>
              <a:t>завантажите</a:t>
            </a:r>
            <a:r>
              <a:rPr lang="ru-RU" dirty="0" smtClean="0"/>
              <a:t> </a:t>
            </a:r>
            <a:r>
              <a:rPr lang="ru-RU" dirty="0" err="1"/>
              <a:t>цей</a:t>
            </a:r>
            <a:r>
              <a:rPr lang="ru-RU" dirty="0"/>
              <a:t> файл з </a:t>
            </a:r>
            <a:r>
              <a:rPr lang="ru-RU" dirty="0" err="1"/>
              <a:t>тією</a:t>
            </a:r>
            <a:r>
              <a:rPr lang="ru-RU" dirty="0"/>
              <a:t> ж </a:t>
            </a:r>
            <a:r>
              <a:rPr lang="ru-RU" dirty="0" err="1"/>
              <a:t>програмою</a:t>
            </a:r>
            <a:r>
              <a:rPr lang="ru-RU" dirty="0"/>
              <a:t>, у </a:t>
            </a:r>
            <a:r>
              <a:rPr lang="ru-RU" dirty="0" err="1"/>
              <a:t>нього</a:t>
            </a:r>
            <a:r>
              <a:rPr lang="ru-RU" dirty="0"/>
              <a:t> не буде проблем з </a:t>
            </a:r>
            <a:r>
              <a:rPr lang="ru-RU" dirty="0" err="1"/>
              <a:t>читанням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 та </a:t>
            </a:r>
            <a:r>
              <a:rPr lang="ru-RU" dirty="0" err="1"/>
              <a:t>їх</a:t>
            </a:r>
            <a:r>
              <a:rPr lang="ru-RU" dirty="0"/>
              <a:t> повторною </a:t>
            </a:r>
            <a:r>
              <a:rPr lang="ru-RU" dirty="0" err="1" smtClean="0"/>
              <a:t>зміною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403231" y="2259359"/>
            <a:ext cx="2215661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((1 0.01 0.001 )</a:t>
            </a:r>
          </a:p>
          <a:p>
            <a:r>
              <a:rPr lang="ru-RU" dirty="0"/>
              <a:t> (1 2-3 4 5)</a:t>
            </a:r>
          </a:p>
          <a:p>
            <a:r>
              <a:rPr lang="ru-RU" dirty="0"/>
              <a:t> (-1 -2 -3 -4 -0.005))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135940" y="5586667"/>
            <a:ext cx="337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(load "manipulate-raw-</a:t>
            </a:r>
            <a:r>
              <a:rPr lang="en-GB" dirty="0" err="1">
                <a:solidFill>
                  <a:srgbClr val="0000CC"/>
                </a:solidFill>
              </a:rPr>
              <a:t>data.scm</a:t>
            </a:r>
            <a:r>
              <a:rPr lang="en-GB" dirty="0">
                <a:solidFill>
                  <a:srgbClr val="0000CC"/>
                </a:solidFill>
              </a:rPr>
              <a:t>")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5472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9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0826"/>
            <a:ext cx="9116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bg1"/>
                </a:solidFill>
              </a:rPr>
              <a:t>Читання</a:t>
            </a:r>
            <a:r>
              <a:rPr lang="ru-RU" sz="3600" b="1" dirty="0">
                <a:solidFill>
                  <a:schemeClr val="bg1"/>
                </a:solidFill>
              </a:rPr>
              <a:t> та </a:t>
            </a:r>
            <a:r>
              <a:rPr lang="ru-RU" sz="3600" b="1" dirty="0" err="1">
                <a:solidFill>
                  <a:schemeClr val="bg1"/>
                </a:solidFill>
              </a:rPr>
              <a:t>запис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значень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в </a:t>
            </a:r>
            <a:r>
              <a:rPr lang="en-US" sz="3600" b="1" dirty="0" smtClean="0">
                <a:solidFill>
                  <a:schemeClr val="bg1"/>
                </a:solidFill>
              </a:rPr>
              <a:t>SCHEME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5816" y="1028343"/>
            <a:ext cx="4853354" cy="424731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(define filename1 </a:t>
            </a:r>
            <a:r>
              <a:rPr lang="en-GB" dirty="0">
                <a:solidFill>
                  <a:srgbClr val="009900"/>
                </a:solidFill>
              </a:rPr>
              <a:t>"f:\\just-some-raw-data.scm</a:t>
            </a:r>
            <a:r>
              <a:rPr lang="en-GB" dirty="0">
                <a:solidFill>
                  <a:srgbClr val="0000CC"/>
                </a:solidFill>
              </a:rPr>
              <a:t>")</a:t>
            </a:r>
          </a:p>
          <a:p>
            <a:r>
              <a:rPr lang="en-GB" dirty="0">
                <a:solidFill>
                  <a:srgbClr val="0000CC"/>
                </a:solidFill>
              </a:rPr>
              <a:t>(define filename2 </a:t>
            </a:r>
            <a:r>
              <a:rPr lang="en-GB" dirty="0">
                <a:solidFill>
                  <a:srgbClr val="009900"/>
                </a:solidFill>
              </a:rPr>
              <a:t>"f:\\manipulate-raw-data.scm</a:t>
            </a:r>
            <a:r>
              <a:rPr lang="en-GB" dirty="0">
                <a:solidFill>
                  <a:srgbClr val="0000CC"/>
                </a:solidFill>
              </a:rPr>
              <a:t>")</a:t>
            </a:r>
          </a:p>
          <a:p>
            <a:r>
              <a:rPr lang="en-GB" dirty="0">
                <a:solidFill>
                  <a:srgbClr val="0000CC"/>
                </a:solidFill>
              </a:rPr>
              <a:t>(define in (open-input-file filename1))</a:t>
            </a:r>
          </a:p>
          <a:p>
            <a:r>
              <a:rPr lang="en-GB" dirty="0">
                <a:solidFill>
                  <a:srgbClr val="0000CC"/>
                </a:solidFill>
              </a:rPr>
              <a:t>(define raw-data (read in))</a:t>
            </a:r>
          </a:p>
          <a:p>
            <a:r>
              <a:rPr lang="en-GB" dirty="0">
                <a:solidFill>
                  <a:srgbClr val="0000CC"/>
                </a:solidFill>
              </a:rPr>
              <a:t>(close-input-port in)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out (open-output-file filename2))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(write (map (lambda (row)</a:t>
            </a:r>
          </a:p>
          <a:p>
            <a:r>
              <a:rPr lang="en-GB" dirty="0">
                <a:solidFill>
                  <a:srgbClr val="0000CC"/>
                </a:solidFill>
              </a:rPr>
              <a:t>	      (map (lambda (</a:t>
            </a:r>
            <a:r>
              <a:rPr lang="en-GB" dirty="0" err="1">
                <a:solidFill>
                  <a:srgbClr val="0000CC"/>
                </a:solidFill>
              </a:rPr>
              <a:t>num</a:t>
            </a:r>
            <a:r>
              <a:rPr lang="en-GB" dirty="0">
                <a:solidFill>
                  <a:srgbClr val="0000CC"/>
                </a:solidFill>
              </a:rPr>
              <a:t>)</a:t>
            </a:r>
          </a:p>
          <a:p>
            <a:r>
              <a:rPr lang="en-GB" dirty="0">
                <a:solidFill>
                  <a:srgbClr val="0000CC"/>
                </a:solidFill>
              </a:rPr>
              <a:t>		     (* </a:t>
            </a:r>
            <a:r>
              <a:rPr lang="en-GB" dirty="0" err="1">
                <a:solidFill>
                  <a:srgbClr val="0000CC"/>
                </a:solidFill>
              </a:rPr>
              <a:t>num</a:t>
            </a:r>
            <a:r>
              <a:rPr lang="en-GB" dirty="0">
                <a:solidFill>
                  <a:srgbClr val="0000CC"/>
                </a:solidFill>
              </a:rPr>
              <a:t> 10)) row))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raw-data</a:t>
            </a:r>
            <a:r>
              <a:rPr lang="en-GB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GB" dirty="0" smtClean="0">
                <a:solidFill>
                  <a:srgbClr val="0000CC"/>
                </a:solidFill>
              </a:rPr>
              <a:t>   </a:t>
            </a:r>
            <a:r>
              <a:rPr lang="en-GB" dirty="0">
                <a:solidFill>
                  <a:srgbClr val="0000CC"/>
                </a:solidFill>
              </a:rPr>
              <a:t>out)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(close-output-port out</a:t>
            </a:r>
            <a:r>
              <a:rPr lang="en-GB" dirty="0" smtClean="0">
                <a:solidFill>
                  <a:srgbClr val="0000CC"/>
                </a:solidFill>
              </a:rPr>
              <a:t>)       </a:t>
            </a:r>
            <a:r>
              <a:rPr lang="en-GB" dirty="0" smtClean="0">
                <a:solidFill>
                  <a:srgbClr val="C00000"/>
                </a:solidFill>
              </a:rPr>
              <a:t>; call p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GB" dirty="0" err="1" smtClean="0">
                <a:solidFill>
                  <a:srgbClr val="C00000"/>
                </a:solidFill>
              </a:rPr>
              <a:t>ocedure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292" y="2136998"/>
            <a:ext cx="3337413" cy="173882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440" y="5351003"/>
            <a:ext cx="4506978" cy="107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30516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13572</TotalTime>
  <Words>2667</Words>
  <Application>Microsoft Office PowerPoint</Application>
  <PresentationFormat>Экран (4:3)</PresentationFormat>
  <Paragraphs>397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Palatino Linotype</vt:lpstr>
      <vt:lpstr>Times New Roman</vt:lpstr>
      <vt:lpstr>Wingdings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доц. Ковалюк Т.В.  tkovalyuk@ukr.net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Tetyana Kovalyuk</cp:lastModifiedBy>
  <cp:revision>433</cp:revision>
  <dcterms:created xsi:type="dcterms:W3CDTF">2018-09-03T19:09:38Z</dcterms:created>
  <dcterms:modified xsi:type="dcterms:W3CDTF">2021-11-22T21:03:18Z</dcterms:modified>
</cp:coreProperties>
</file>