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46"/>
  </p:notesMasterIdLst>
  <p:sldIdLst>
    <p:sldId id="440" r:id="rId2"/>
    <p:sldId id="453" r:id="rId3"/>
    <p:sldId id="310" r:id="rId4"/>
    <p:sldId id="344" r:id="rId5"/>
    <p:sldId id="381" r:id="rId6"/>
    <p:sldId id="382" r:id="rId7"/>
    <p:sldId id="383" r:id="rId8"/>
    <p:sldId id="384" r:id="rId9"/>
    <p:sldId id="379" r:id="rId10"/>
    <p:sldId id="386" r:id="rId11"/>
    <p:sldId id="387" r:id="rId12"/>
    <p:sldId id="380" r:id="rId13"/>
    <p:sldId id="390" r:id="rId14"/>
    <p:sldId id="388" r:id="rId15"/>
    <p:sldId id="389" r:id="rId16"/>
    <p:sldId id="399" r:id="rId17"/>
    <p:sldId id="391" r:id="rId18"/>
    <p:sldId id="392" r:id="rId19"/>
    <p:sldId id="444" r:id="rId20"/>
    <p:sldId id="393" r:id="rId21"/>
    <p:sldId id="405" r:id="rId22"/>
    <p:sldId id="445" r:id="rId23"/>
    <p:sldId id="394" r:id="rId24"/>
    <p:sldId id="395" r:id="rId25"/>
    <p:sldId id="396" r:id="rId26"/>
    <p:sldId id="397" r:id="rId27"/>
    <p:sldId id="398" r:id="rId28"/>
    <p:sldId id="400" r:id="rId29"/>
    <p:sldId id="401" r:id="rId30"/>
    <p:sldId id="424" r:id="rId31"/>
    <p:sldId id="402" r:id="rId32"/>
    <p:sldId id="403" r:id="rId33"/>
    <p:sldId id="404" r:id="rId34"/>
    <p:sldId id="408" r:id="rId35"/>
    <p:sldId id="446" r:id="rId36"/>
    <p:sldId id="407" r:id="rId37"/>
    <p:sldId id="447" r:id="rId38"/>
    <p:sldId id="448" r:id="rId39"/>
    <p:sldId id="449" r:id="rId40"/>
    <p:sldId id="451" r:id="rId41"/>
    <p:sldId id="450" r:id="rId42"/>
    <p:sldId id="452" r:id="rId43"/>
    <p:sldId id="311" r:id="rId44"/>
    <p:sldId id="27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4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7EC5D-23C8-4C01-A532-DB2E21CE9C7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5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8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12149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6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2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 smtClean="0">
                <a:solidFill>
                  <a:prstClr val="black"/>
                </a:solidFill>
              </a:rPr>
              <a:t>Т.В. </a:t>
            </a:r>
            <a:r>
              <a:rPr lang="uk-UA" sz="1400" dirty="0" err="1" smtClean="0">
                <a:solidFill>
                  <a:prstClr val="black"/>
                </a:solidFill>
              </a:rPr>
              <a:t>Ковалюк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r>
              <a:rPr lang="uk-UA" sz="1400" dirty="0" smtClean="0">
                <a:solidFill>
                  <a:prstClr val="black"/>
                </a:solidFill>
              </a:rPr>
              <a:t> Функціональне програмування</a:t>
            </a:r>
            <a:r>
              <a:rPr lang="en-US" sz="1400" dirty="0" smtClean="0">
                <a:solidFill>
                  <a:prstClr val="black"/>
                </a:solidFill>
              </a:rPr>
              <a:t>.</a:t>
            </a:r>
            <a:r>
              <a:rPr lang="uk-UA" sz="1400" dirty="0" smtClean="0">
                <a:solidFill>
                  <a:prstClr val="black"/>
                </a:solidFill>
              </a:rPr>
              <a:t> КНУ </a:t>
            </a:r>
            <a:r>
              <a:rPr lang="uk-UA" sz="1400" dirty="0" err="1" smtClean="0">
                <a:solidFill>
                  <a:prstClr val="black"/>
                </a:solidFill>
              </a:rPr>
              <a:t>ім</a:t>
            </a:r>
            <a:r>
              <a:rPr lang="uk-UA" sz="1400" dirty="0" smtClean="0">
                <a:solidFill>
                  <a:prstClr val="black"/>
                </a:solidFill>
              </a:rPr>
              <a:t> Т. Шевченка</a:t>
            </a:r>
            <a:endParaRPr lang="ru-RU" sz="14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438046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498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55236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896536" y="6479087"/>
            <a:ext cx="1162693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2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706705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410039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706705"/>
            <a:ext cx="12192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740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2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96536" y="6479087"/>
            <a:ext cx="1162693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4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40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917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676" r:id="rId3"/>
    <p:sldLayoutId id="214748367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828800" y="559559"/>
            <a:ext cx="8488907" cy="282508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414" y="3879997"/>
            <a:ext cx="8675293" cy="28007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uk-UA" sz="2800" b="1" i="1" kern="10" dirty="0" err="1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Тетяна Володимирівна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uk-UA" sz="2800" b="1" i="1" kern="10" dirty="0" err="1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к.т.н</a:t>
            </a:r>
            <a:r>
              <a:rPr lang="uk-UA" sz="2800" b="1" i="1" kern="10" dirty="0" smtClean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800" b="1" i="1" kern="10" dirty="0" smtClean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dirty="0" err="1">
                <a:solidFill>
                  <a:schemeClr val="bg1"/>
                </a:solidFill>
              </a:rPr>
              <a:t>tkovalyuk@u</a:t>
            </a:r>
            <a:r>
              <a:rPr lang="en-US" sz="2800" dirty="0">
                <a:solidFill>
                  <a:schemeClr val="bg1"/>
                </a:solidFill>
              </a:rPr>
              <a:t>kr.net</a:t>
            </a:r>
            <a:endParaRPr lang="uk-UA" sz="2800" dirty="0">
              <a:solidFill>
                <a:schemeClr val="bg1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sz="2000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5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93792"/>
            <a:ext cx="12155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За допомогою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реалізуємо процедуру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приймає </a:t>
            </a:r>
            <a:r>
              <a:rPr lang="uk-UA" sz="2000" dirty="0"/>
              <a:t>два аргументи: символ і список.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Якщо символ не міститься в списку (тобто, не дорівнює в сенсі </a:t>
            </a:r>
            <a:r>
              <a:rPr lang="uk-UA" sz="2000" dirty="0" err="1">
                <a:solidFill>
                  <a:srgbClr val="0000CC"/>
                </a:solidFill>
              </a:rPr>
              <a:t>eq</a:t>
            </a:r>
            <a:r>
              <a:rPr lang="uk-UA" sz="2000" dirty="0">
                <a:solidFill>
                  <a:srgbClr val="0000CC"/>
                </a:solidFill>
              </a:rPr>
              <a:t>? </a:t>
            </a:r>
            <a:r>
              <a:rPr lang="uk-UA" sz="2000" dirty="0"/>
              <a:t>жодному з елементів списку), то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хибність.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/>
              <a:t>В іншому випадку </a:t>
            </a:r>
            <a:r>
              <a:rPr lang="uk-UA" sz="2000" dirty="0" err="1">
                <a:solidFill>
                  <a:srgbClr val="0000CC"/>
                </a:solidFill>
              </a:rPr>
              <a:t>memq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повертає </a:t>
            </a:r>
            <a:r>
              <a:rPr lang="uk-UA" sz="2000" dirty="0">
                <a:solidFill>
                  <a:srgbClr val="C00000"/>
                </a:solidFill>
              </a:rPr>
              <a:t>підсписок списку, починаючи з першого входження символу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67112" y="2957823"/>
            <a:ext cx="5729287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x) #</a:t>
            </a:r>
            <a:r>
              <a:rPr lang="en-US" sz="2000" dirty="0" smtClean="0">
                <a:solidFill>
                  <a:srgbClr val="0000CC"/>
                </a:solidFill>
              </a:rPr>
              <a:t>f)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item (car x))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(else 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item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x)))))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67113" y="4632931"/>
            <a:ext cx="5729287" cy="1631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’(pear banana prune))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#f</a:t>
            </a:r>
            <a:endParaRPr lang="en-US" sz="2000" dirty="0">
              <a:solidFill>
                <a:srgbClr val="FF0000"/>
              </a:solidFill>
            </a:endParaRPr>
          </a:p>
          <a:p>
            <a:endParaRPr lang="ru-RU" sz="2000" dirty="0"/>
          </a:p>
          <a:p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’apple ’(x (apple sauce) y apple pear))</a:t>
            </a:r>
          </a:p>
          <a:p>
            <a:r>
              <a:rPr lang="uk-UA" sz="20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apple pear)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665" y="4932340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Виклик процедури </a:t>
            </a:r>
            <a:r>
              <a:rPr lang="en-US" dirty="0" err="1">
                <a:solidFill>
                  <a:srgbClr val="0000CC"/>
                </a:solidFill>
              </a:rPr>
              <a:t>memq</a:t>
            </a:r>
            <a:r>
              <a:rPr lang="uk-UA" dirty="0"/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0306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Вправи для запитання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22145" y="2110219"/>
            <a:ext cx="5528980" cy="40934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(list ’a ’b ’c)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(list (list ’</a:t>
            </a:r>
            <a:r>
              <a:rPr lang="en-US" sz="2000" dirty="0" err="1">
                <a:solidFill>
                  <a:srgbClr val="0000CC"/>
                </a:solidFill>
              </a:rPr>
              <a:t>george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rgbClr val="0000CC"/>
                </a:solidFill>
              </a:rPr>
              <a:t>(cdr ’((x1 x2) (y1 y2)))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dirty="0">
                <a:solidFill>
                  <a:srgbClr val="0000CC"/>
                </a:solidFill>
              </a:rPr>
              <a:t>(cadr ’((x1 x2) (y1 y2)))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(pair? (car ’(a short list)))</a:t>
            </a: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’red ’((red shoes) (blue socks)))</a:t>
            </a:r>
          </a:p>
          <a:p>
            <a:pPr marL="457200" indent="-457200">
              <a:buFont typeface="+mj-lt"/>
              <a:buAutoNum type="arabicPeriod"/>
            </a:pPr>
            <a:endParaRPr lang="uk-UA" sz="20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memq</a:t>
            </a:r>
            <a:r>
              <a:rPr lang="en-US" sz="2000" dirty="0">
                <a:solidFill>
                  <a:srgbClr val="0000CC"/>
                </a:solidFill>
              </a:rPr>
              <a:t> ’red ’(red shoes blue socks))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7421" y="976046"/>
            <a:ext cx="12014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C00000"/>
                </a:solidFill>
                <a:latin typeface="AntiquaPSCyr-Regular"/>
              </a:rPr>
              <a:t>Що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надрукує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інтерпретатор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у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на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кожний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з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наступних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виразів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?</a:t>
            </a:r>
            <a:r>
              <a:rPr lang="en-US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uk-UA" dirty="0" smtClean="0">
                <a:solidFill>
                  <a:srgbClr val="C00000"/>
                </a:solidFill>
                <a:latin typeface="AntiquaPSCyr-Regular"/>
              </a:rPr>
              <a:t>Н</a:t>
            </a:r>
            <a:r>
              <a:rPr lang="ru-RU" dirty="0" err="1" smtClean="0">
                <a:solidFill>
                  <a:srgbClr val="C00000"/>
                </a:solidFill>
                <a:latin typeface="AntiquaPSCyr-Regular"/>
              </a:rPr>
              <a:t>апишіть</a:t>
            </a:r>
            <a:r>
              <a:rPr lang="ru-RU" dirty="0" smtClean="0">
                <a:solidFill>
                  <a:srgbClr val="C00000"/>
                </a:solidFill>
                <a:latin typeface="AntiquaPSCyr-Regular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відповідь</a:t>
            </a:r>
            <a:r>
              <a:rPr lang="ru-RU" dirty="0">
                <a:solidFill>
                  <a:srgbClr val="C00000"/>
                </a:solidFill>
                <a:latin typeface="AntiquaPSCyr-Regular"/>
              </a:rPr>
              <a:t> в </a:t>
            </a:r>
            <a:r>
              <a:rPr lang="ru-RU" dirty="0" err="1">
                <a:solidFill>
                  <a:srgbClr val="C00000"/>
                </a:solidFill>
                <a:latin typeface="AntiquaPSCyr-Regular"/>
              </a:rPr>
              <a:t>презентації</a:t>
            </a:r>
            <a:endParaRPr lang="ru-RU" dirty="0">
              <a:solidFill>
                <a:srgbClr val="C00000"/>
              </a:solidFill>
              <a:latin typeface="AntiquaPSCyr-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535" y="1643854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/>
              <a:t>Запитання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1083" y="174088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Відповідь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82139" y="2443505"/>
            <a:ext cx="2572609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(a b c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((george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((y1 y2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(y1 y2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#</a:t>
            </a:r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(red shoes blue socks)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9098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6580" y="8626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имвольне</a:t>
            </a:r>
            <a:r>
              <a:rPr lang="uk-UA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534" y="1019967"/>
            <a:ext cx="120597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Як приклад абстракції даних розглянемо </a:t>
            </a:r>
            <a:r>
              <a:rPr lang="uk-UA" sz="2200" dirty="0" smtClean="0"/>
              <a:t>процедуру, </a:t>
            </a:r>
            <a:r>
              <a:rPr lang="uk-UA" sz="2200" dirty="0"/>
              <a:t>яка здійснює </a:t>
            </a:r>
            <a:r>
              <a:rPr lang="uk-UA" sz="2200" b="1" dirty="0"/>
              <a:t>символьне диференціювання алгебричних виразів.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Ця процедура приймає в якості аргументів </a:t>
            </a:r>
            <a:r>
              <a:rPr lang="uk-UA" sz="2200" b="1" dirty="0">
                <a:solidFill>
                  <a:srgbClr val="0000CC"/>
                </a:solidFill>
              </a:rPr>
              <a:t>алгебричний вираз і змінну </a:t>
            </a:r>
            <a:r>
              <a:rPr lang="uk-UA" sz="2200" dirty="0"/>
              <a:t>та повертає </a:t>
            </a:r>
            <a:r>
              <a:rPr lang="uk-UA" sz="2200" b="1" dirty="0"/>
              <a:t>похідну</a:t>
            </a:r>
            <a:r>
              <a:rPr lang="uk-UA" sz="2200" dirty="0"/>
              <a:t> </a:t>
            </a:r>
            <a:r>
              <a:rPr lang="uk-UA" sz="2200" b="1" dirty="0"/>
              <a:t>виразу</a:t>
            </a:r>
            <a:r>
              <a:rPr lang="uk-UA" sz="2200" dirty="0"/>
              <a:t> по відношенню до цієї змінної.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C00000"/>
                </a:solidFill>
              </a:rPr>
              <a:t>Наприклад, якщо аргументами до процедури служать </a:t>
            </a:r>
            <a:r>
              <a:rPr lang="uk-UA" sz="2200" dirty="0">
                <a:solidFill>
                  <a:srgbClr val="0000CC"/>
                </a:solidFill>
              </a:rPr>
              <a:t>ax</a:t>
            </a:r>
            <a:r>
              <a:rPr lang="uk-UA" sz="2200" baseline="30000" dirty="0">
                <a:solidFill>
                  <a:srgbClr val="0000CC"/>
                </a:solidFill>
              </a:rPr>
              <a:t>2</a:t>
            </a:r>
            <a:r>
              <a:rPr lang="uk-UA" sz="2200" dirty="0">
                <a:solidFill>
                  <a:srgbClr val="0000CC"/>
                </a:solidFill>
              </a:rPr>
              <a:t> + </a:t>
            </a:r>
            <a:r>
              <a:rPr lang="uk-UA" sz="2200" dirty="0" err="1">
                <a:solidFill>
                  <a:srgbClr val="0000CC"/>
                </a:solidFill>
              </a:rPr>
              <a:t>bx</a:t>
            </a:r>
            <a:r>
              <a:rPr lang="uk-UA" sz="2200" dirty="0">
                <a:solidFill>
                  <a:srgbClr val="0000CC"/>
                </a:solidFill>
              </a:rPr>
              <a:t> + c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процедура повинна повертати </a:t>
            </a:r>
            <a:r>
              <a:rPr lang="uk-UA" sz="2200" dirty="0">
                <a:solidFill>
                  <a:srgbClr val="0000CC"/>
                </a:solidFill>
              </a:rPr>
              <a:t>2ax + b</a:t>
            </a:r>
            <a:r>
              <a:rPr lang="uk-UA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Символьне диференціювання має для </a:t>
            </a:r>
            <a:r>
              <a:rPr lang="uk-UA" sz="2200" dirty="0" err="1"/>
              <a:t>Ліспа</a:t>
            </a:r>
            <a:r>
              <a:rPr lang="uk-UA" sz="2200" dirty="0"/>
              <a:t> особливе історичне значення. Воно було одним із спонукальних прикладів при розробці комп'ютерної мови для обробки символів.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9904" y="4555200"/>
            <a:ext cx="113685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dirty="0"/>
              <a:t>Спочатку розробимо алгоритм диференціювання, який працює з абстрактними об'єктами, такими як «Суми», «Добуток» і «Змінні», не звертаючи уваги на те, як вони повинні бути представлені.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/>
              <a:t>Тільки після цього </a:t>
            </a:r>
            <a:r>
              <a:rPr lang="uk-UA" sz="2200" dirty="0" smtClean="0"/>
              <a:t>звернемося </a:t>
            </a:r>
            <a:r>
              <a:rPr lang="uk-UA" sz="2200" dirty="0"/>
              <a:t>до задачі </a:t>
            </a:r>
            <a:r>
              <a:rPr lang="uk-UA" sz="2200" dirty="0" smtClean="0"/>
              <a:t>представлення</a:t>
            </a:r>
            <a:r>
              <a:rPr lang="en-US" sz="2200" dirty="0" smtClean="0"/>
              <a:t> </a:t>
            </a:r>
            <a:r>
              <a:rPr lang="uk-UA" sz="2200" dirty="0" smtClean="0"/>
              <a:t>алгебраїчних виразів.</a:t>
            </a:r>
            <a:endParaRPr lang="uk-UA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899632" y="3968627"/>
            <a:ext cx="442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Етапи розробки програми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6826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581" y="1014174"/>
            <a:ext cx="12091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Розглянемо програму символьного диференціювання, яка працює з виразами, побудованими тільки за допомогою операцій </a:t>
            </a:r>
            <a:r>
              <a:rPr lang="uk-UA" sz="2000" b="1" dirty="0"/>
              <a:t>додавання</a:t>
            </a:r>
            <a:r>
              <a:rPr lang="uk-UA" sz="2000" dirty="0"/>
              <a:t> і </a:t>
            </a:r>
            <a:r>
              <a:rPr lang="uk-UA" sz="2000" b="1" dirty="0"/>
              <a:t>множення</a:t>
            </a:r>
            <a:r>
              <a:rPr lang="uk-UA" sz="2000" dirty="0"/>
              <a:t> з двома аргументами. </a:t>
            </a:r>
          </a:p>
          <a:p>
            <a:r>
              <a:rPr lang="uk-UA" sz="2000" dirty="0"/>
              <a:t>Диференціювати </a:t>
            </a:r>
            <a:r>
              <a:rPr lang="uk-UA" sz="2000" dirty="0" smtClean="0"/>
              <a:t>будь</a:t>
            </a:r>
            <a:r>
              <a:rPr lang="en-US" sz="2000" dirty="0" smtClean="0"/>
              <a:t>-</a:t>
            </a:r>
            <a:r>
              <a:rPr lang="uk-UA" sz="2000" dirty="0" smtClean="0"/>
              <a:t>який вираз </a:t>
            </a:r>
            <a:r>
              <a:rPr lang="uk-UA" sz="2000" dirty="0"/>
              <a:t>можна, застосовуючи такі правила редукції: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32527" y="2363879"/>
            <a:ext cx="542271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/>
              <a:t>Правила (3) та (4) по суті своїй рекурсивні.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Тобто</a:t>
            </a:r>
            <a:r>
              <a:rPr lang="uk-UA" sz="2000" dirty="0"/>
              <a:t>, щоб отримати похідну суми, спочатку потрібно отримати похідні доданків і їх скласти.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Кожний </a:t>
            </a:r>
            <a:r>
              <a:rPr lang="uk-UA" sz="2000" dirty="0"/>
              <a:t>доданок в свою чергу може бути виразом, </a:t>
            </a:r>
            <a:r>
              <a:rPr lang="uk-UA" sz="2000" dirty="0" smtClean="0"/>
              <a:t>який </a:t>
            </a:r>
            <a:r>
              <a:rPr lang="uk-UA" sz="2000" dirty="0"/>
              <a:t>потрібно розкласти на складові. </a:t>
            </a:r>
            <a:endParaRPr lang="uk-UA" sz="2000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Розбиваючи </a:t>
            </a:r>
            <a:r>
              <a:rPr lang="uk-UA" sz="2000" dirty="0"/>
              <a:t>їх на все більш дрібні частини, можна дійти до стадії, коли всі частини є або </a:t>
            </a:r>
            <a:r>
              <a:rPr lang="uk-UA" sz="2000" b="1" dirty="0"/>
              <a:t>константами</a:t>
            </a:r>
            <a:r>
              <a:rPr lang="uk-UA" sz="2000" dirty="0"/>
              <a:t>, або </a:t>
            </a:r>
            <a:r>
              <a:rPr lang="uk-UA" sz="2000" b="1" dirty="0"/>
              <a:t>змінними</a:t>
            </a:r>
            <a:r>
              <a:rPr lang="uk-UA" sz="2000" dirty="0"/>
              <a:t>, і їх похідні дорівнюватимуть або </a:t>
            </a:r>
            <a:r>
              <a:rPr lang="uk-UA" sz="2000" b="1" dirty="0">
                <a:solidFill>
                  <a:srgbClr val="0000CC"/>
                </a:solidFill>
              </a:rPr>
              <a:t>0</a:t>
            </a:r>
            <a:r>
              <a:rPr lang="uk-UA" sz="2000" dirty="0"/>
              <a:t>, або </a:t>
            </a:r>
            <a:r>
              <a:rPr lang="uk-UA" sz="2000" b="1" dirty="0">
                <a:solidFill>
                  <a:srgbClr val="0000CC"/>
                </a:solidFill>
              </a:rPr>
              <a:t>1</a:t>
            </a:r>
            <a:r>
              <a:rPr lang="uk-UA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r>
              <a:rPr lang="ru-RU" smtClean="0"/>
              <a:t>/65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7" y="2281747"/>
            <a:ext cx="5925413" cy="35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703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853" y="988388"/>
            <a:ext cx="120187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Припустимо, що вже є процедури, які реалізують </a:t>
            </a:r>
            <a:r>
              <a:rPr lang="uk-UA" sz="2200" b="1" dirty="0" smtClean="0">
                <a:solidFill>
                  <a:srgbClr val="0000CC"/>
                </a:solidFill>
              </a:rPr>
              <a:t>селектори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b="1" dirty="0">
                <a:solidFill>
                  <a:srgbClr val="0000CC"/>
                </a:solidFill>
              </a:rPr>
              <a:t>конструктори</a:t>
            </a:r>
            <a:r>
              <a:rPr lang="uk-UA" sz="2200" dirty="0">
                <a:solidFill>
                  <a:srgbClr val="0000CC"/>
                </a:solidFill>
              </a:rPr>
              <a:t> і </a:t>
            </a:r>
            <a:r>
              <a:rPr lang="uk-UA" sz="2200" b="1" dirty="0">
                <a:solidFill>
                  <a:srgbClr val="0000CC"/>
                </a:solidFill>
              </a:rPr>
              <a:t>предикати</a:t>
            </a:r>
            <a:r>
              <a:rPr lang="uk-UA" sz="22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81271"/>
              </p:ext>
            </p:extLst>
          </p:nvPr>
        </p:nvGraphicFramePr>
        <p:xfrm>
          <a:off x="938852" y="1573444"/>
          <a:ext cx="913319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41"/>
                <a:gridCol w="5322555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Процедура 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Семантика процедури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variable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змінна?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same-variable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v1 v2)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Чи є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v1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і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v2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однієї і тієї самою змінною?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sum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baseline="0" dirty="0" smtClean="0">
                          <a:solidFill>
                            <a:schemeClr val="tx1"/>
                          </a:solidFill>
                        </a:rPr>
                        <a:t> сума?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addend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Перший доданок суми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augend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Другий доданок суми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(make-sum a1 a2)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Будує суму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a1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та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a2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product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?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 добуток?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multiplier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Перший множник добутку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multiplicand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var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Другий множник добутку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(</a:t>
                      </a:r>
                      <a:r>
                        <a:rPr lang="ru-RU" sz="2000" dirty="0" err="1" smtClean="0">
                          <a:solidFill>
                            <a:srgbClr val="0000CC"/>
                          </a:solidFill>
                        </a:rPr>
                        <a:t>make-product</a:t>
                      </a:r>
                      <a:r>
                        <a:rPr lang="ru-RU" sz="2000" dirty="0" smtClean="0">
                          <a:solidFill>
                            <a:srgbClr val="0000CC"/>
                          </a:solidFill>
                        </a:rPr>
                        <a:t> m1 m2) </a:t>
                      </a:r>
                      <a:endParaRPr lang="uk-UA" sz="2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Будує добуток 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m1 m2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  <a:latin typeface="+mn-lt"/>
                        </a:rPr>
                        <a:t>number? </a:t>
                      </a:r>
                      <a:endParaRPr lang="uk-UA" sz="2000" dirty="0">
                        <a:solidFill>
                          <a:srgbClr val="0000CC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</a:rPr>
                        <a:t>Елементарний предикат, що розпізнає числа</a:t>
                      </a:r>
                      <a:endParaRPr lang="uk-U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959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15690" y="1635336"/>
            <a:ext cx="8458200" cy="517064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</a:t>
            </a:r>
            <a:r>
              <a:rPr lang="en-US" sz="2200" b="1" dirty="0">
                <a:solidFill>
                  <a:srgbClr val="0000CC"/>
                </a:solidFill>
              </a:rPr>
              <a:t>number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variable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(if (</a:t>
            </a:r>
            <a:r>
              <a:rPr lang="en-US" sz="2200" b="1" dirty="0">
                <a:solidFill>
                  <a:srgbClr val="0000CC"/>
                </a:solidFill>
              </a:rPr>
              <a:t>same-variable?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 1 0))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sum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addend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augend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((</a:t>
            </a:r>
            <a:r>
              <a:rPr lang="en-US" sz="2200" b="1" dirty="0">
                <a:solidFill>
                  <a:srgbClr val="0000CC"/>
                </a:solidFill>
              </a:rPr>
              <a:t>product</a:t>
            </a:r>
            <a:r>
              <a:rPr lang="en-US" sz="2200" dirty="0">
                <a:solidFill>
                  <a:srgbClr val="0000CC"/>
                </a:solidFill>
              </a:rPr>
              <a:t>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make-product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multiplicand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make-product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b="1" dirty="0">
                <a:solidFill>
                  <a:srgbClr val="0000CC"/>
                </a:solidFill>
              </a:rPr>
              <a:t>multiplier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</a:t>
            </a:r>
            <a:r>
              <a:rPr lang="en-US" sz="2200" dirty="0" err="1">
                <a:solidFill>
                  <a:srgbClr val="0000CC"/>
                </a:solidFill>
              </a:rPr>
              <a:t>var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multiplicand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</a:t>
            </a:r>
            <a:r>
              <a:rPr lang="en-US" sz="2200" dirty="0">
                <a:solidFill>
                  <a:srgbClr val="0000CC"/>
                </a:solidFill>
              </a:rPr>
              <a:t>(else</a:t>
            </a:r>
          </a:p>
          <a:p>
            <a:r>
              <a:rPr lang="ru-RU" sz="2200" dirty="0">
                <a:solidFill>
                  <a:srgbClr val="0000CC"/>
                </a:solidFill>
              </a:rPr>
              <a:t>              (</a:t>
            </a:r>
            <a:r>
              <a:rPr lang="ru-RU" sz="2200" dirty="0" err="1">
                <a:solidFill>
                  <a:srgbClr val="0000CC"/>
                </a:solidFill>
              </a:rPr>
              <a:t>error</a:t>
            </a:r>
            <a:r>
              <a:rPr lang="ru-RU" sz="2200" dirty="0">
                <a:solidFill>
                  <a:srgbClr val="0000CC"/>
                </a:solidFill>
              </a:rPr>
              <a:t> "</a:t>
            </a:r>
            <a:r>
              <a:rPr lang="ru-RU" sz="2200" dirty="0" err="1">
                <a:solidFill>
                  <a:srgbClr val="0000CC"/>
                </a:solidFill>
              </a:rPr>
              <a:t>невідомий</a:t>
            </a:r>
            <a:r>
              <a:rPr lang="ru-RU" sz="2200" dirty="0">
                <a:solidFill>
                  <a:srgbClr val="0000CC"/>
                </a:solidFill>
              </a:rPr>
              <a:t> тип </a:t>
            </a:r>
            <a:r>
              <a:rPr lang="ru-RU" sz="2200" dirty="0" err="1">
                <a:solidFill>
                  <a:srgbClr val="0000CC"/>
                </a:solidFill>
              </a:rPr>
              <a:t>виразу</a:t>
            </a:r>
            <a:r>
              <a:rPr lang="ru-RU" sz="2200" dirty="0">
                <a:solidFill>
                  <a:srgbClr val="0000CC"/>
                </a:solidFill>
              </a:rPr>
              <a:t> -- DERIV" </a:t>
            </a:r>
            <a:r>
              <a:rPr lang="ru-RU" sz="2200" dirty="0" err="1">
                <a:solidFill>
                  <a:srgbClr val="0000CC"/>
                </a:solidFill>
              </a:rPr>
              <a:t>exp</a:t>
            </a:r>
            <a:r>
              <a:rPr lang="ru-RU" sz="2200" dirty="0" smtClean="0">
                <a:solidFill>
                  <a:srgbClr val="0000CC"/>
                </a:solidFill>
              </a:rPr>
              <a:t>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3102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Процедура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містить в собі весь алгоритм диференціювання. Оскільки вона виражена в термінах абстрактних даних, вона буде працювати, як би </a:t>
            </a:r>
            <a:r>
              <a:rPr lang="uk-UA" sz="2200" dirty="0" smtClean="0"/>
              <a:t>не були подані алгебраїчні </a:t>
            </a:r>
            <a:r>
              <a:rPr lang="uk-UA" sz="2200" dirty="0"/>
              <a:t>вирази.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95534" y="0"/>
            <a:ext cx="12287534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4" y="1771518"/>
            <a:ext cx="895350" cy="6381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1583140" y="2251881"/>
            <a:ext cx="140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9" y="2573587"/>
            <a:ext cx="847725" cy="66675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704124" y="2998206"/>
            <a:ext cx="2253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3294716"/>
            <a:ext cx="2322270" cy="750480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>
            <a:off x="2647666" y="3497722"/>
            <a:ext cx="131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69" y="4160967"/>
            <a:ext cx="2588760" cy="699600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>
            <a:off x="2830987" y="4361051"/>
            <a:ext cx="99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20575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115373"/>
            <a:ext cx="1215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Подання алгебраїчних виразів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" y="1049371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 smtClean="0"/>
              <a:t>Будемо використовувати </a:t>
            </a:r>
            <a:r>
              <a:rPr lang="uk-UA" sz="2200" b="1" dirty="0" err="1" smtClean="0"/>
              <a:t>дужковий</a:t>
            </a:r>
            <a:r>
              <a:rPr lang="uk-UA" sz="2200" b="1" dirty="0" smtClean="0"/>
              <a:t> </a:t>
            </a:r>
            <a:r>
              <a:rPr lang="uk-UA" sz="2200" b="1" dirty="0" err="1"/>
              <a:t>префіксний</a:t>
            </a:r>
            <a:r>
              <a:rPr lang="uk-UA" sz="2200" b="1" dirty="0"/>
              <a:t> запис</a:t>
            </a:r>
            <a:r>
              <a:rPr lang="uk-UA" sz="2200" dirty="0"/>
              <a:t>, за допомогою якої в </a:t>
            </a:r>
            <a:r>
              <a:rPr lang="uk-UA" sz="2200" dirty="0" err="1"/>
              <a:t>Ліспі</a:t>
            </a:r>
            <a:r>
              <a:rPr lang="uk-UA" sz="2200" dirty="0"/>
              <a:t> представляються комбінації; тобто представляти </a:t>
            </a:r>
            <a:r>
              <a:rPr lang="uk-UA" sz="2200" dirty="0" err="1">
                <a:solidFill>
                  <a:srgbClr val="0000CC"/>
                </a:solidFill>
              </a:rPr>
              <a:t>ax</a:t>
            </a:r>
            <a:r>
              <a:rPr lang="uk-UA" sz="2200" dirty="0">
                <a:solidFill>
                  <a:srgbClr val="0000CC"/>
                </a:solidFill>
              </a:rPr>
              <a:t> + b </a:t>
            </a:r>
            <a:r>
              <a:rPr lang="uk-UA" sz="2200" dirty="0"/>
              <a:t>у вигляді </a:t>
            </a:r>
            <a:r>
              <a:rPr lang="uk-UA" sz="2200" dirty="0">
                <a:solidFill>
                  <a:srgbClr val="0000CC"/>
                </a:solidFill>
              </a:rPr>
              <a:t>(+ (* a x) b</a:t>
            </a:r>
            <a:r>
              <a:rPr lang="uk-UA" sz="2200" dirty="0" smtClean="0">
                <a:solidFill>
                  <a:srgbClr val="0000CC"/>
                </a:solidFill>
              </a:rPr>
              <a:t>)</a:t>
            </a:r>
            <a:endParaRPr lang="uk-UA" sz="2200" dirty="0">
              <a:solidFill>
                <a:srgbClr val="0000CC"/>
              </a:solidFill>
            </a:endParaRPr>
          </a:p>
          <a:p>
            <a:r>
              <a:rPr lang="uk-UA" sz="2200" dirty="0"/>
              <a:t>Тоді подання даних для завдання диференціювання буде таким: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3088" y="2212572"/>
            <a:ext cx="112102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200" b="1" dirty="0"/>
              <a:t>Змінні - це символи. </a:t>
            </a:r>
            <a:r>
              <a:rPr lang="uk-UA" sz="2200" dirty="0"/>
              <a:t>Вони розпізнаються елементарним предикатом </a:t>
            </a:r>
            <a:r>
              <a:rPr lang="uk-UA" sz="2200" dirty="0" err="1">
                <a:solidFill>
                  <a:srgbClr val="0000CC"/>
                </a:solidFill>
              </a:rPr>
              <a:t>symbol</a:t>
            </a:r>
            <a:r>
              <a:rPr lang="uk-UA" sz="2200" dirty="0">
                <a:solidFill>
                  <a:srgbClr val="0000CC"/>
                </a:solidFill>
              </a:rPr>
              <a:t> ?</a:t>
            </a:r>
            <a:r>
              <a:rPr lang="uk-UA" sz="2200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38526" y="2812218"/>
            <a:ext cx="6060316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(variable? x) (symbol? x))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88" y="3443344"/>
            <a:ext cx="116332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2. </a:t>
            </a:r>
            <a:r>
              <a:rPr lang="uk-UA" sz="2200" b="1" dirty="0"/>
              <a:t>Дві змінні однакові</a:t>
            </a:r>
            <a:r>
              <a:rPr lang="uk-UA" sz="2200" dirty="0"/>
              <a:t>, якщо для відповідних їм символів виконується </a:t>
            </a:r>
            <a:r>
              <a:rPr lang="uk-UA" sz="2200" dirty="0" err="1">
                <a:solidFill>
                  <a:srgbClr val="0000CC"/>
                </a:solidFill>
              </a:rPr>
              <a:t>eq</a:t>
            </a:r>
            <a:r>
              <a:rPr lang="uk-UA" sz="2200" dirty="0">
                <a:solidFill>
                  <a:srgbClr val="0000CC"/>
                </a:solidFill>
              </a:rPr>
              <a:t>?</a:t>
            </a:r>
            <a:r>
              <a:rPr lang="uk-UA" sz="22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38526" y="3978584"/>
            <a:ext cx="6060316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(same-variable? v1 v2)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(and (variable? v1) (variable? v2) (</a:t>
            </a:r>
            <a:r>
              <a:rPr lang="en-US" sz="2200" dirty="0" err="1">
                <a:solidFill>
                  <a:srgbClr val="0000CC"/>
                </a:solidFill>
              </a:rPr>
              <a:t>eq</a:t>
            </a:r>
            <a:r>
              <a:rPr lang="en-US" sz="2200" dirty="0">
                <a:solidFill>
                  <a:srgbClr val="0000CC"/>
                </a:solidFill>
              </a:rPr>
              <a:t>? v1 v2)))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3088" y="4952745"/>
            <a:ext cx="53526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200" dirty="0"/>
              <a:t>3. </a:t>
            </a:r>
            <a:r>
              <a:rPr lang="uk-UA" sz="2200" b="1" dirty="0"/>
              <a:t>Суми і добутки </a:t>
            </a:r>
            <a:r>
              <a:rPr lang="uk-UA" sz="2200" dirty="0"/>
              <a:t>конструюються як списки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38527" y="5441818"/>
            <a:ext cx="6060316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(make-sum a1 a2) (list ’+ a1 a2))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(define (make-product m1 m2) (list ’* m1 m2))</a:t>
            </a:r>
            <a:endParaRPr lang="uk-UA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6832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8646" y="994600"/>
            <a:ext cx="6604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5. </a:t>
            </a:r>
            <a:r>
              <a:rPr lang="uk-UA" sz="2000" b="1" dirty="0"/>
              <a:t>Сума - це список</a:t>
            </a:r>
            <a:r>
              <a:rPr lang="uk-UA" sz="2000" dirty="0"/>
              <a:t>, перший елемент якого символ </a:t>
            </a:r>
            <a:r>
              <a:rPr lang="uk-UA" sz="2000" b="1" dirty="0">
                <a:solidFill>
                  <a:srgbClr val="0000CC"/>
                </a:solidFill>
              </a:rPr>
              <a:t>+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9870" y="1305518"/>
            <a:ext cx="3743501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(sum?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(and (pair? x) 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(car x) ’+)))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9898" y="1966015"/>
            <a:ext cx="8543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6. </a:t>
            </a:r>
            <a:r>
              <a:rPr lang="uk-UA" sz="2000" b="1" dirty="0"/>
              <a:t>Перший доданок </a:t>
            </a:r>
            <a:r>
              <a:rPr lang="uk-UA" sz="2000" dirty="0"/>
              <a:t>- це другий елемент списку, що представляє суму: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48574" y="2439251"/>
            <a:ext cx="3721981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(addend s)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5114" y="2854026"/>
            <a:ext cx="8197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7. </a:t>
            </a:r>
            <a:r>
              <a:rPr lang="uk-UA" sz="2000" b="1" dirty="0"/>
              <a:t>Другий доданок </a:t>
            </a:r>
            <a:r>
              <a:rPr lang="uk-UA" sz="2000" dirty="0"/>
              <a:t>- це третій елемент списку, що представляє суму: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48573" y="3304206"/>
            <a:ext cx="372198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(augend s)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s))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5114" y="3704316"/>
            <a:ext cx="8543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8. </a:t>
            </a:r>
            <a:r>
              <a:rPr lang="uk-UA" sz="2000" b="1" dirty="0"/>
              <a:t>Добуток - це список</a:t>
            </a:r>
            <a:r>
              <a:rPr lang="uk-UA" sz="2000" dirty="0"/>
              <a:t>, перший елемент якого символ </a:t>
            </a:r>
            <a:r>
              <a:rPr lang="uk-UA" sz="2000" dirty="0">
                <a:solidFill>
                  <a:srgbClr val="0000CC"/>
                </a:solidFill>
              </a:rPr>
              <a:t>*</a:t>
            </a:r>
            <a:r>
              <a:rPr lang="uk-UA" sz="2000" dirty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0092" y="4155773"/>
            <a:ext cx="3700463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(product?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(and (pair? x) (</a:t>
            </a:r>
            <a:r>
              <a:rPr lang="en-US" sz="2000" dirty="0" err="1">
                <a:solidFill>
                  <a:srgbClr val="0000CC"/>
                </a:solidFill>
              </a:rPr>
              <a:t>eq</a:t>
            </a:r>
            <a:r>
              <a:rPr lang="en-US" sz="2000" dirty="0">
                <a:solidFill>
                  <a:srgbClr val="0000CC"/>
                </a:solidFill>
              </a:rPr>
              <a:t>? (car x) ’*)))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9898" y="4846319"/>
            <a:ext cx="8543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9. </a:t>
            </a:r>
            <a:r>
              <a:rPr lang="ru-RU" sz="2000" b="1" dirty="0"/>
              <a:t>Перший </a:t>
            </a:r>
            <a:r>
              <a:rPr lang="ru-RU" sz="2000" b="1" dirty="0" err="1"/>
              <a:t>множник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другий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списку,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</a:t>
            </a:r>
            <a:r>
              <a:rPr lang="ru-RU" sz="2000" dirty="0" err="1"/>
              <a:t>добуток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48573" y="5271788"/>
            <a:ext cx="372198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(multiplier p)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15114" y="5704967"/>
            <a:ext cx="11167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10. </a:t>
            </a:r>
            <a:r>
              <a:rPr lang="uk-UA" sz="2000" b="1" dirty="0"/>
              <a:t>Другий множник </a:t>
            </a:r>
            <a:r>
              <a:rPr lang="uk-UA" sz="2000" dirty="0"/>
              <a:t>- це третій елемент списку, що представляє добуток: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548574" y="6092266"/>
            <a:ext cx="3721981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(multiplicand p) (caddr p))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" y="115373"/>
            <a:ext cx="12155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Подання алгебраїчних виразів</a:t>
            </a:r>
          </a:p>
        </p:txBody>
      </p:sp>
    </p:spTree>
    <p:extLst>
      <p:ext uri="{BB962C8B-B14F-4D97-AF65-F5344CB8AC3E}">
        <p14:creationId xmlns:p14="http://schemas.microsoft.com/office/powerpoint/2010/main" val="73765896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15373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Робота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0125" y="932974"/>
            <a:ext cx="12005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Таким чином, залишилося тільки з'єднати ці подання з алгоритмом, укладеним в процедурі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r>
              <a:rPr lang="uk-UA" sz="2200" dirty="0"/>
              <a:t>, і отримуємо працюючу програму символьного диференціювання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9956" y="1930758"/>
            <a:ext cx="3157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/>
              <a:t>Виклик процедури </a:t>
            </a:r>
            <a:r>
              <a:rPr lang="uk-UA" sz="2200" dirty="0" err="1">
                <a:solidFill>
                  <a:srgbClr val="0000CC"/>
                </a:solidFill>
              </a:rPr>
              <a:t>deriv</a:t>
            </a:r>
            <a:endParaRPr lang="uk-UA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618" y="2389554"/>
            <a:ext cx="3443288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(+ 1 0)</a:t>
            </a:r>
          </a:p>
          <a:p>
            <a:endParaRPr lang="uk-UA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(+ (* x 0) (* 1 y))</a:t>
            </a:r>
            <a:endParaRPr lang="uk-UA" sz="22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s-ES" sz="2200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n-US" sz="2200" dirty="0">
                <a:solidFill>
                  <a:srgbClr val="FF0000"/>
                </a:solidFill>
              </a:rPr>
              <a:t>(+ (* (* x y) (+ 1 0))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     </a:t>
            </a:r>
            <a:r>
              <a:rPr lang="en-US" sz="2200" dirty="0">
                <a:solidFill>
                  <a:srgbClr val="FF0000"/>
                </a:solidFill>
              </a:rPr>
              <a:t>(* (+ (* x 0) (* 1 y))</a:t>
            </a:r>
          </a:p>
          <a:p>
            <a:r>
              <a:rPr lang="uk-UA" sz="2200" dirty="0">
                <a:solidFill>
                  <a:srgbClr val="FF0000"/>
                </a:solidFill>
              </a:rPr>
              <a:t>         </a:t>
            </a:r>
            <a:r>
              <a:rPr lang="en-US" sz="2200" dirty="0">
                <a:solidFill>
                  <a:srgbClr val="FF0000"/>
                </a:solidFill>
              </a:rPr>
              <a:t>(+ x 3)))</a:t>
            </a:r>
            <a:endParaRPr lang="uk-UA" sz="2200" dirty="0">
              <a:solidFill>
                <a:srgbClr val="FF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778" y="3513972"/>
            <a:ext cx="2265429" cy="61452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424236" y="3864326"/>
            <a:ext cx="16144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857" y="2544269"/>
            <a:ext cx="10331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42384"/>
              </p:ext>
            </p:extLst>
          </p:nvPr>
        </p:nvGraphicFramePr>
        <p:xfrm>
          <a:off x="4067033" y="5038448"/>
          <a:ext cx="7624179" cy="572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Уравнение" r:id="rId4" imgW="4051300" imgH="330200" progId="Equation.3">
                  <p:embed/>
                </p:oleObj>
              </mc:Choice>
              <mc:Fallback>
                <p:oleObj name="Уравнение" r:id="rId4" imgW="4051300" imgH="330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3" y="5038448"/>
                        <a:ext cx="7624179" cy="572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46028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19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8" y="0"/>
            <a:ext cx="679658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18663" y="101725"/>
            <a:ext cx="57912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Racket</a:t>
            </a:r>
            <a:r>
              <a:rPr lang="uk-UA" sz="3600" b="1" dirty="0" smtClean="0">
                <a:solidFill>
                  <a:schemeClr val="bg1"/>
                </a:solidFill>
              </a:rPr>
              <a:t> реалізація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5817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655504" y="1605280"/>
            <a:ext cx="9337040" cy="315096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Лекція 11.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uk-UA" sz="2700" kern="10" dirty="0" smtClean="0"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Символьні обчислення 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символьна обробка многочленів (поліномів),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множини та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700" kern="10" dirty="0" smtClean="0">
                <a:latin typeface="Times New Roman"/>
                <a:cs typeface="Times New Roman"/>
              </a:rPr>
              <a:t>символьне диференціювання</a:t>
            </a:r>
            <a:endParaRPr lang="uk-UA" sz="2700" kern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63230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Спрощення роботи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4716" y="1079364"/>
            <a:ext cx="117916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Змінимо </a:t>
            </a:r>
            <a:r>
              <a:rPr lang="en-US" sz="2200" b="1" dirty="0">
                <a:solidFill>
                  <a:srgbClr val="0000CC"/>
                </a:solidFill>
              </a:rPr>
              <a:t>make-sum</a:t>
            </a:r>
            <a:r>
              <a:rPr lang="uk-UA" sz="2200" dirty="0"/>
              <a:t> так, що якщо обидва </a:t>
            </a:r>
            <a:r>
              <a:rPr lang="uk-UA" sz="2200" dirty="0" smtClean="0"/>
              <a:t>доданки </a:t>
            </a:r>
            <a:r>
              <a:rPr lang="uk-UA" sz="2200" dirty="0"/>
              <a:t>є числами, вона їх складе і поверне їх суму, якщо одна </a:t>
            </a:r>
            <a:r>
              <a:rPr lang="uk-UA" sz="2200" dirty="0" smtClean="0"/>
              <a:t>із </a:t>
            </a:r>
            <a:r>
              <a:rPr lang="uk-UA" sz="2200" dirty="0"/>
              <a:t>складових дорівнює 0, то </a:t>
            </a:r>
            <a:r>
              <a:rPr lang="uk-UA" sz="2200" b="1" dirty="0" err="1">
                <a:solidFill>
                  <a:srgbClr val="0000CC"/>
                </a:solidFill>
              </a:rPr>
              <a:t>make-sum</a:t>
            </a:r>
            <a:r>
              <a:rPr lang="uk-UA" sz="2200" dirty="0"/>
              <a:t> поверне інше.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95373" y="2087394"/>
            <a:ext cx="7112901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(make-sum a1 a2)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((=number? a1 0) a2)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((=number? a2 0) a1)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((and (number? a1) (number? a2)) (+ a1 a2))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</a:t>
            </a:r>
            <a:r>
              <a:rPr lang="en-US" sz="2200" dirty="0">
                <a:solidFill>
                  <a:srgbClr val="0000CC"/>
                </a:solidFill>
              </a:rPr>
              <a:t>(else (list ’+ a1 a2))))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4716" y="4280238"/>
            <a:ext cx="119505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Тут використовується процедура </a:t>
            </a:r>
            <a:r>
              <a:rPr lang="uk-UA" sz="2200" dirty="0" smtClean="0">
                <a:solidFill>
                  <a:srgbClr val="0000CC"/>
                </a:solidFill>
              </a:rPr>
              <a:t>=</a:t>
            </a:r>
            <a:r>
              <a:rPr lang="uk-UA" sz="2200" dirty="0" err="1" smtClean="0">
                <a:solidFill>
                  <a:srgbClr val="0000CC"/>
                </a:solidFill>
              </a:rPr>
              <a:t>number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>
                <a:solidFill>
                  <a:srgbClr val="0000CC"/>
                </a:solidFill>
              </a:rPr>
              <a:t>?, </a:t>
            </a:r>
            <a:r>
              <a:rPr lang="uk-UA" sz="2200" dirty="0"/>
              <a:t>яка перевіряє, чи не </a:t>
            </a:r>
            <a:r>
              <a:rPr lang="uk-UA" sz="2200" dirty="0" smtClean="0"/>
              <a:t>дорівнює вираз </a:t>
            </a:r>
            <a:r>
              <a:rPr lang="uk-UA" sz="2200" dirty="0"/>
              <a:t>певному числу: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01570" y="4953815"/>
            <a:ext cx="700670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(=number?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num</a:t>
            </a:r>
            <a:r>
              <a:rPr lang="en-US" sz="2200" dirty="0">
                <a:solidFill>
                  <a:srgbClr val="0000CC"/>
                </a:solidFill>
              </a:rPr>
              <a:t>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(and (number?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) (= </a:t>
            </a:r>
            <a:r>
              <a:rPr lang="en-US" sz="2200" dirty="0" err="1">
                <a:solidFill>
                  <a:srgbClr val="0000CC"/>
                </a:solidFill>
              </a:rPr>
              <a:t>exp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num</a:t>
            </a:r>
            <a:r>
              <a:rPr lang="en-US" sz="2200" dirty="0">
                <a:solidFill>
                  <a:srgbClr val="0000CC"/>
                </a:solidFill>
              </a:rPr>
              <a:t>)))</a:t>
            </a:r>
            <a:endParaRPr lang="uk-UA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4080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1537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Спрощення роботи програми </a:t>
            </a:r>
            <a:r>
              <a:rPr lang="uk-UA" sz="3600" b="1" dirty="0" err="1">
                <a:solidFill>
                  <a:schemeClr val="bg1"/>
                </a:solidFill>
              </a:rPr>
              <a:t>deriv</a:t>
            </a:r>
            <a:r>
              <a:rPr lang="uk-UA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024" y="1451453"/>
            <a:ext cx="74284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Змінимо </a:t>
            </a:r>
            <a:r>
              <a:rPr lang="uk-UA" sz="2200" dirty="0" err="1" smtClean="0">
                <a:solidFill>
                  <a:srgbClr val="0000CC"/>
                </a:solidFill>
              </a:rPr>
              <a:t>make-product</a:t>
            </a:r>
            <a:r>
              <a:rPr lang="uk-UA" sz="2200" dirty="0" smtClean="0"/>
              <a:t> </a:t>
            </a:r>
            <a:r>
              <a:rPr lang="uk-UA" sz="2200" dirty="0"/>
              <a:t>так, щоб реалізувати правила, що щось, помножене на 0, повертає </a:t>
            </a:r>
            <a:r>
              <a:rPr lang="uk-UA" sz="2200" dirty="0" smtClean="0"/>
              <a:t>0</a:t>
            </a:r>
            <a:r>
              <a:rPr lang="uk-UA" sz="2200" dirty="0"/>
              <a:t>, а помножене на 1 дорівнює самому собі: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4149" y="3249198"/>
            <a:ext cx="6909871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(make-product m1 m2)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((or (=number? m1 0) (=number? m2 0)) 0)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((=number? m1 1) m2)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((=number? m2 1) m1)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((and (number? m1) (number? m2)) (* m1 m2))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</a:t>
            </a:r>
            <a:r>
              <a:rPr lang="en-US" sz="2200" dirty="0">
                <a:solidFill>
                  <a:srgbClr val="0000CC"/>
                </a:solidFill>
              </a:rPr>
              <a:t>(else (list ’* m1 m2))))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9382" y="2191791"/>
            <a:ext cx="3699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 роботи </a:t>
            </a:r>
            <a:r>
              <a:rPr lang="uk-UA" sz="2200" b="1" dirty="0"/>
              <a:t>програми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99382" y="3224417"/>
            <a:ext cx="3428910" cy="21236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’(+ x 3) ’x)</a:t>
            </a:r>
          </a:p>
          <a:p>
            <a:r>
              <a:rPr lang="uk-UA" sz="2200" i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deriv</a:t>
            </a:r>
            <a:r>
              <a:rPr lang="en-US" sz="2200" dirty="0">
                <a:solidFill>
                  <a:srgbClr val="0000CC"/>
                </a:solidFill>
              </a:rPr>
              <a:t> ’(* x y) ’x)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y</a:t>
            </a:r>
          </a:p>
          <a:p>
            <a:r>
              <a:rPr lang="es-ES" sz="2200" dirty="0">
                <a:solidFill>
                  <a:srgbClr val="0000CC"/>
                </a:solidFill>
              </a:rPr>
              <a:t>(deriv ’(* (* x y) (+ x 3)) ’x)</a:t>
            </a:r>
          </a:p>
          <a:p>
            <a:r>
              <a:rPr lang="es-ES" sz="2200" i="1" dirty="0">
                <a:solidFill>
                  <a:srgbClr val="FF0000"/>
                </a:solidFill>
              </a:rPr>
              <a:t>(+ (* x y) (* y (+ x 3)))</a:t>
            </a:r>
            <a:endParaRPr lang="uk-UA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94257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22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18663" y="101725"/>
            <a:ext cx="57912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Racket</a:t>
            </a:r>
            <a:r>
              <a:rPr lang="uk-UA" sz="3600" b="1" dirty="0" smtClean="0">
                <a:solidFill>
                  <a:schemeClr val="bg1"/>
                </a:solidFill>
              </a:rPr>
              <a:t> реалізація 2</a:t>
            </a:r>
            <a:endParaRPr lang="uk-UA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2" y="0"/>
            <a:ext cx="5540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67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91154" y="0"/>
            <a:ext cx="5901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Множини як символьні дані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0394" y="1102356"/>
            <a:ext cx="12155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b="1" dirty="0"/>
              <a:t>Множина</a:t>
            </a:r>
            <a:r>
              <a:rPr lang="uk-UA" sz="2200" dirty="0"/>
              <a:t> є набір різних об'єктів. Використовуючи абстракцію даних, визначаємо «множину», вказуючи операції, які можна здійснювати </a:t>
            </a:r>
            <a:r>
              <a:rPr lang="uk-UA" sz="2200" dirty="0" smtClean="0"/>
              <a:t>над множинами.</a:t>
            </a:r>
            <a:endParaRPr lang="uk-UA" sz="2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5404"/>
              </p:ext>
            </p:extLst>
          </p:nvPr>
        </p:nvGraphicFramePr>
        <p:xfrm>
          <a:off x="413058" y="2589272"/>
          <a:ext cx="11160832" cy="3587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725"/>
                <a:gridCol w="845810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union-set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b="0" dirty="0" smtClean="0">
                          <a:solidFill>
                            <a:schemeClr val="tx1"/>
                          </a:solidFill>
                          <a:effectLst/>
                        </a:rPr>
                        <a:t>об'єднання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intersection-set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перетин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element-of-set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перевірка 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на </a:t>
                      </a: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приналежність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adjoin-set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додавання елемента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element-of-set?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</a:rPr>
                        <a:t>предикат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, який визначає, чи є даний об'єкт елементом множини. 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adjoin-set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приймає як аргументи об'єкт і множину, і повертає множину, яка містить всі елементи вихідної множини плюс доданий елемент.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union-set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обчислює об'єднання двох множин, тобто множину, що містить ті елементи, які присутні хоча б в одному з аргументів.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intersection-se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обчислює перетин двох множин, тобто множину, яка містить тільки ті елементи, які присутні в обох аргументах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13725" y="1871797"/>
            <a:ext cx="3651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/>
              <a:t>Операції над множинами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614988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122830" y="1"/>
            <a:ext cx="12314830" cy="989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</a:t>
            </a:r>
            <a:r>
              <a:rPr lang="uk-UA" sz="3600" b="1" dirty="0" smtClean="0">
                <a:solidFill>
                  <a:schemeClr val="bg1"/>
                </a:solidFill>
              </a:rPr>
              <a:t/>
            </a:r>
            <a:br>
              <a:rPr lang="uk-UA" sz="3600" b="1" dirty="0" smtClean="0">
                <a:solidFill>
                  <a:schemeClr val="bg1"/>
                </a:solidFill>
              </a:rPr>
            </a:br>
            <a:r>
              <a:rPr lang="uk-UA" sz="3600" b="1" dirty="0" smtClean="0">
                <a:solidFill>
                  <a:schemeClr val="bg1"/>
                </a:solidFill>
              </a:rPr>
              <a:t>Перевірка </a:t>
            </a:r>
            <a:r>
              <a:rPr lang="uk-UA" sz="3600" b="1" dirty="0">
                <a:solidFill>
                  <a:schemeClr val="bg1"/>
                </a:solidFill>
              </a:rPr>
              <a:t>на приналежність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2136" y="1121340"/>
            <a:ext cx="118098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Можна подати множину як список, в якому жоден елемент не міститься більше одного разу.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Порожня множина є порожнім списком.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/>
              <a:t>При такому поданні </a:t>
            </a:r>
            <a:r>
              <a:rPr lang="uk-UA" sz="2200" dirty="0" err="1">
                <a:solidFill>
                  <a:srgbClr val="0000CC"/>
                </a:solidFill>
              </a:rPr>
              <a:t>element-of-set</a:t>
            </a:r>
            <a:r>
              <a:rPr lang="uk-UA" sz="2200" dirty="0">
                <a:solidFill>
                  <a:srgbClr val="0000CC"/>
                </a:solidFill>
              </a:rPr>
              <a:t>? </a:t>
            </a:r>
            <a:r>
              <a:rPr lang="uk-UA" sz="2200" dirty="0"/>
              <a:t>використовує не </a:t>
            </a:r>
            <a:r>
              <a:rPr lang="uk-UA" sz="2200" dirty="0" err="1">
                <a:solidFill>
                  <a:srgbClr val="0000CC"/>
                </a:solidFill>
              </a:rPr>
              <a:t>eq</a:t>
            </a:r>
            <a:r>
              <a:rPr lang="uk-UA" sz="2200" dirty="0">
                <a:solidFill>
                  <a:srgbClr val="0000CC"/>
                </a:solidFill>
              </a:rPr>
              <a:t> ?, </a:t>
            </a:r>
            <a:r>
              <a:rPr lang="uk-UA" sz="2200" dirty="0"/>
              <a:t>а </a:t>
            </a:r>
            <a:r>
              <a:rPr lang="uk-UA" sz="2200" dirty="0" err="1">
                <a:solidFill>
                  <a:srgbClr val="0000CC"/>
                </a:solidFill>
              </a:rPr>
              <a:t>equal</a:t>
            </a:r>
            <a:r>
              <a:rPr lang="uk-UA" sz="2200" dirty="0">
                <a:solidFill>
                  <a:srgbClr val="0000CC"/>
                </a:solidFill>
              </a:rPr>
              <a:t> ?, </a:t>
            </a:r>
            <a:r>
              <a:rPr lang="uk-UA" sz="2200" dirty="0"/>
              <a:t>так що елементи множини не зобов'язані бути </a:t>
            </a:r>
            <a:r>
              <a:rPr lang="uk-UA" sz="2200" dirty="0" smtClean="0"/>
              <a:t>символами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5867" y="3836446"/>
            <a:ext cx="5543551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false)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((equal? x (car set)) true)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(else (element-of-set? x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17348" y="3324178"/>
            <a:ext cx="3275196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'(1 </a:t>
            </a:r>
            <a:r>
              <a:rPr lang="en-US" sz="2200" dirty="0" smtClean="0">
                <a:solidFill>
                  <a:srgbClr val="0000CC"/>
                </a:solidFill>
              </a:rPr>
              <a:t>4 </a:t>
            </a:r>
            <a:r>
              <a:rPr lang="ru-RU" sz="2200" dirty="0" smtClean="0">
                <a:solidFill>
                  <a:srgbClr val="0000CC"/>
                </a:solidFill>
              </a:rPr>
              <a:t>2 </a:t>
            </a:r>
            <a:r>
              <a:rPr lang="en-US" sz="2200" dirty="0" smtClean="0">
                <a:solidFill>
                  <a:srgbClr val="0000CC"/>
                </a:solidFill>
              </a:rPr>
              <a:t>6 </a:t>
            </a:r>
            <a:r>
              <a:rPr lang="ru-RU" sz="2200" dirty="0" smtClean="0">
                <a:solidFill>
                  <a:srgbClr val="0000CC"/>
                </a:solidFill>
              </a:rPr>
              <a:t>3))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17348" y="4133270"/>
            <a:ext cx="3275196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5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#f</a:t>
            </a:r>
            <a:endParaRPr lang="uk-UA" sz="2200" dirty="0">
              <a:solidFill>
                <a:srgbClr val="FF0000"/>
              </a:solidFill>
            </a:endParaRP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#t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0418" y="2648170"/>
            <a:ext cx="2275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79077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68491" y="1084601"/>
            <a:ext cx="11786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Використовуючи процедуру </a:t>
            </a:r>
            <a:r>
              <a:rPr lang="en-US" sz="2200" dirty="0">
                <a:solidFill>
                  <a:srgbClr val="0000CC"/>
                </a:solidFill>
              </a:rPr>
              <a:t>element-of-set? </a:t>
            </a:r>
            <a:r>
              <a:rPr lang="uk-UA" sz="2200" dirty="0"/>
              <a:t>, можемо написати </a:t>
            </a:r>
            <a:r>
              <a:rPr lang="uk-UA" sz="2200" dirty="0" err="1">
                <a:solidFill>
                  <a:srgbClr val="0000CC"/>
                </a:solidFill>
              </a:rPr>
              <a:t>adjoin-set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Якщо </a:t>
            </a:r>
            <a:r>
              <a:rPr lang="uk-UA" sz="2200" dirty="0"/>
              <a:t>об'єкт, який потрібно додати, вже належить множині, повертаємо вихідну множину. </a:t>
            </a:r>
            <a:endParaRPr lang="uk-UA" sz="2200" dirty="0" smtClean="0"/>
          </a:p>
          <a:p>
            <a:r>
              <a:rPr lang="uk-UA" sz="2200" dirty="0" smtClean="0"/>
              <a:t>В </a:t>
            </a:r>
            <a:r>
              <a:rPr lang="uk-UA" sz="2200" dirty="0"/>
              <a:t>іншому випадку використовуємо </a:t>
            </a:r>
            <a:r>
              <a:rPr lang="uk-UA" sz="2200" dirty="0" err="1">
                <a:solidFill>
                  <a:srgbClr val="0000CC"/>
                </a:solidFill>
              </a:rPr>
              <a:t>cons</a:t>
            </a:r>
            <a:r>
              <a:rPr lang="uk-UA" sz="2200" dirty="0"/>
              <a:t>, щоб додати об'єкт до списку, який представляє множина: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Додавання об</a:t>
            </a:r>
            <a:r>
              <a:rPr lang="en-US" sz="3600" b="1" dirty="0">
                <a:solidFill>
                  <a:schemeClr val="bg1"/>
                </a:solidFill>
              </a:rPr>
              <a:t>’</a:t>
            </a:r>
            <a:r>
              <a:rPr lang="uk-UA" sz="3600" b="1" dirty="0" err="1">
                <a:solidFill>
                  <a:schemeClr val="bg1"/>
                </a:solidFill>
              </a:rPr>
              <a:t>єктів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0675" y="3094801"/>
            <a:ext cx="3787112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(if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</a:t>
            </a:r>
            <a:r>
              <a:rPr lang="en-US" sz="2200" dirty="0">
                <a:solidFill>
                  <a:srgbClr val="0000CC"/>
                </a:solidFill>
              </a:rPr>
              <a:t>set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</a:t>
            </a:r>
            <a:r>
              <a:rPr lang="en-US" sz="2200" dirty="0">
                <a:solidFill>
                  <a:srgbClr val="0000CC"/>
                </a:solidFill>
              </a:rPr>
              <a:t>(cons x set)))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12491" y="2753607"/>
            <a:ext cx="3073205" cy="28931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'(5 8 1 4))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1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(5 8 1 4)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(2 5 8 1 4)</a:t>
            </a:r>
          </a:p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adjoin-set</a:t>
            </a:r>
            <a:r>
              <a:rPr lang="ru-RU" sz="2200" dirty="0">
                <a:solidFill>
                  <a:srgbClr val="0000CC"/>
                </a:solidFill>
              </a:rPr>
              <a:t> 10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200" dirty="0">
                <a:solidFill>
                  <a:srgbClr val="FF0000"/>
                </a:solidFill>
              </a:rPr>
              <a:t>(10 5 8 1 4)</a:t>
            </a:r>
          </a:p>
          <a:p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1217" y="2233501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7267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невпорядковані списки. Перетин множин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0251" y="998876"/>
            <a:ext cx="118549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Для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err="1">
                <a:solidFill>
                  <a:srgbClr val="0000CC"/>
                </a:solidFill>
              </a:rPr>
              <a:t>intersection-set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можна використовувати </a:t>
            </a:r>
            <a:r>
              <a:rPr lang="uk-UA" sz="2200" b="1" dirty="0" err="1"/>
              <a:t>рекурсивную</a:t>
            </a:r>
            <a:r>
              <a:rPr lang="uk-UA" sz="2200" b="1" dirty="0"/>
              <a:t> стратегію</a:t>
            </a:r>
            <a:r>
              <a:rPr lang="uk-UA" sz="2200" dirty="0"/>
              <a:t>. </a:t>
            </a:r>
          </a:p>
          <a:p>
            <a:r>
              <a:rPr lang="uk-UA" sz="2200" dirty="0"/>
              <a:t>Якщо ми знаємо, як отримати перетин </a:t>
            </a:r>
            <a:r>
              <a:rPr lang="uk-UA" sz="2200" dirty="0">
                <a:solidFill>
                  <a:srgbClr val="0000CC"/>
                </a:solidFill>
              </a:rPr>
              <a:t>set2</a:t>
            </a:r>
            <a:r>
              <a:rPr lang="uk-UA" sz="2200" dirty="0"/>
              <a:t> і </a:t>
            </a:r>
            <a:r>
              <a:rPr lang="uk-UA" sz="2200" dirty="0" err="1">
                <a:solidFill>
                  <a:srgbClr val="0000CC"/>
                </a:solidFill>
              </a:rPr>
              <a:t>cdr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від </a:t>
            </a:r>
            <a:r>
              <a:rPr lang="uk-UA" sz="2200" dirty="0">
                <a:solidFill>
                  <a:srgbClr val="0000CC"/>
                </a:solidFill>
              </a:rPr>
              <a:t>set1</a:t>
            </a:r>
            <a:r>
              <a:rPr lang="uk-UA" sz="2200" dirty="0"/>
              <a:t>, нам потрібно тільки зрозуміти, чи треба додати до нього 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від </a:t>
            </a:r>
            <a:r>
              <a:rPr lang="uk-UA" sz="2200" dirty="0">
                <a:solidFill>
                  <a:srgbClr val="0000CC"/>
                </a:solidFill>
              </a:rPr>
              <a:t>set1</a:t>
            </a:r>
            <a:r>
              <a:rPr lang="uk-UA" sz="2200" dirty="0"/>
              <a:t>. </a:t>
            </a:r>
          </a:p>
          <a:p>
            <a:r>
              <a:rPr lang="uk-UA" sz="2200" dirty="0"/>
              <a:t>Це залежить від того, чи належить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set1) </a:t>
            </a:r>
            <a:r>
              <a:rPr lang="uk-UA" sz="2200" dirty="0"/>
              <a:t>ще і </a:t>
            </a:r>
            <a:r>
              <a:rPr lang="uk-UA" sz="2200" dirty="0">
                <a:solidFill>
                  <a:srgbClr val="0000CC"/>
                </a:solidFill>
              </a:rPr>
              <a:t>set2</a:t>
            </a:r>
            <a:r>
              <a:rPr lang="uk-UA" sz="2200" dirty="0"/>
              <a:t>. </a:t>
            </a:r>
          </a:p>
          <a:p>
            <a:r>
              <a:rPr lang="uk-UA" sz="2200" dirty="0"/>
              <a:t>Виходить така процедура: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4283" y="3136525"/>
            <a:ext cx="6042996" cy="212365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</a:t>
            </a:r>
            <a:r>
              <a:rPr lang="en-US" sz="2200" b="1" dirty="0">
                <a:solidFill>
                  <a:srgbClr val="0000CC"/>
                </a:solidFill>
              </a:rPr>
              <a:t>intersection-set</a:t>
            </a:r>
            <a:r>
              <a:rPr lang="en-US" sz="2200" dirty="0">
                <a:solidFill>
                  <a:srgbClr val="0000CC"/>
                </a:solidFill>
              </a:rPr>
              <a:t> set1 set2)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((or (null? set1) (null? set2)) ’())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</a:t>
            </a:r>
            <a:r>
              <a:rPr lang="en-US" sz="2200" dirty="0">
                <a:solidFill>
                  <a:srgbClr val="0000CC"/>
                </a:solidFill>
              </a:rPr>
              <a:t>((element-of-set? (car set1) set2)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</a:t>
            </a:r>
            <a:r>
              <a:rPr lang="en-US" sz="2200" dirty="0">
                <a:solidFill>
                  <a:srgbClr val="0000CC"/>
                </a:solidFill>
              </a:rPr>
              <a:t>(cons (car set1)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      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b="1" dirty="0">
                <a:solidFill>
                  <a:srgbClr val="0000CC"/>
                </a:solidFill>
              </a:rPr>
              <a:t>intersection-set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set1) set2)))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>
                <a:solidFill>
                  <a:srgbClr val="0000CC"/>
                </a:solidFill>
              </a:rPr>
              <a:t>else (</a:t>
            </a:r>
            <a:r>
              <a:rPr lang="en-US" sz="2200" b="1" dirty="0">
                <a:solidFill>
                  <a:srgbClr val="0000CC"/>
                </a:solidFill>
              </a:rPr>
              <a:t>intersection-set</a:t>
            </a:r>
            <a:r>
              <a:rPr lang="en-US" sz="2200" dirty="0">
                <a:solidFill>
                  <a:srgbClr val="0000CC"/>
                </a:solidFill>
              </a:rPr>
              <a:t>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set1) set2))))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88326" y="3859905"/>
            <a:ext cx="4485564" cy="14465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(define set1 '(5 8 1 4))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(define set2 '(5 2 4 8 6))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(intersection-set set1 set2</a:t>
            </a:r>
            <a:r>
              <a:rPr lang="en-GB" sz="2200" dirty="0" smtClean="0">
                <a:solidFill>
                  <a:srgbClr val="0000CC"/>
                </a:solidFill>
              </a:rPr>
              <a:t>)</a:t>
            </a:r>
            <a:endParaRPr lang="uk-UA" sz="2200" dirty="0" smtClean="0">
              <a:solidFill>
                <a:srgbClr val="0000CC"/>
              </a:solidFill>
            </a:endParaRPr>
          </a:p>
          <a:p>
            <a:r>
              <a:rPr lang="ru-RU" sz="2200" dirty="0">
                <a:solidFill>
                  <a:srgbClr val="FF0000"/>
                </a:solidFill>
              </a:rPr>
              <a:t>(5 8 4)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707" y="3106499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1375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-23108" y="950565"/>
            <a:ext cx="122151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Один із способів прискорити операції над множинами полягає в тому, щоб подати  множину  переліком елементів в порядку зростання (зменшення).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Для цього потрібний спосіб порівняння об'єктів для визначення, який з них більше.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Наприклад, символи могли б порівнювати лексикографічно, або ж можна знайти якийсь спосіб ставити кожному об'єкту у відповідність деяке унікальне число і потім порівнювати об'єкти шляхом порівняння відповідних чисел.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Будемо представляти </a:t>
            </a:r>
            <a:r>
              <a:rPr lang="uk-UA" sz="2100" b="1" dirty="0"/>
              <a:t>множину чисел як список його елементів в порядку зростання</a:t>
            </a:r>
            <a:r>
              <a:rPr lang="uk-UA" sz="21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100" dirty="0"/>
              <a:t>Одна з переваг упорядкування проявляється в </a:t>
            </a:r>
            <a:r>
              <a:rPr lang="uk-UA" sz="2100" b="1" dirty="0" err="1" smtClean="0">
                <a:solidFill>
                  <a:srgbClr val="0000CC"/>
                </a:solidFill>
              </a:rPr>
              <a:t>element-of-set</a:t>
            </a:r>
            <a:r>
              <a:rPr lang="uk-UA" sz="2100" b="1" dirty="0" smtClean="0">
                <a:solidFill>
                  <a:srgbClr val="0000CC"/>
                </a:solidFill>
              </a:rPr>
              <a:t>? </a:t>
            </a:r>
            <a:r>
              <a:rPr lang="uk-UA" sz="2100" dirty="0" smtClean="0"/>
              <a:t> Перевіряючи </a:t>
            </a:r>
            <a:r>
              <a:rPr lang="uk-UA" sz="2100" dirty="0"/>
              <a:t>наявність елемента, більше непотрібно переглядати всю множину. Якщо досягли елемента, який більше того об'єкта, який </a:t>
            </a:r>
            <a:r>
              <a:rPr lang="uk-UA" sz="2100" dirty="0" smtClean="0"/>
              <a:t>шукаємо</a:t>
            </a:r>
            <a:r>
              <a:rPr lang="uk-UA" sz="2100" dirty="0"/>
              <a:t>, можемо вже сказати, що шуканого в списку </a:t>
            </a:r>
            <a:r>
              <a:rPr lang="uk-UA" sz="2100" dirty="0" smtClean="0"/>
              <a:t>немає</a:t>
            </a:r>
            <a:endParaRPr lang="uk-UA" sz="2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9764" y="115372"/>
            <a:ext cx="875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впорядковані списки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020" y="4322432"/>
            <a:ext cx="373948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100" dirty="0">
                <a:solidFill>
                  <a:srgbClr val="0000CC"/>
                </a:solidFill>
              </a:rPr>
              <a:t>     </a:t>
            </a:r>
            <a:r>
              <a:rPr lang="en-US" sz="2100" dirty="0">
                <a:solidFill>
                  <a:srgbClr val="0000CC"/>
                </a:solidFill>
              </a:rPr>
              <a:t>(</a:t>
            </a:r>
            <a:r>
              <a:rPr lang="en-US" sz="2100" dirty="0" err="1">
                <a:solidFill>
                  <a:srgbClr val="0000CC"/>
                </a:solidFill>
              </a:rPr>
              <a:t>cond</a:t>
            </a:r>
            <a:r>
              <a:rPr lang="en-US" sz="2100" dirty="0">
                <a:solidFill>
                  <a:srgbClr val="0000CC"/>
                </a:solidFill>
              </a:rPr>
              <a:t> ((null? set) </a:t>
            </a:r>
            <a:r>
              <a:rPr lang="en-US" sz="2100" dirty="0" smtClean="0">
                <a:solidFill>
                  <a:srgbClr val="0000CC"/>
                </a:solidFill>
              </a:rPr>
              <a:t>#f)</a:t>
            </a:r>
            <a:endParaRPr lang="uk-UA" sz="2100" dirty="0">
              <a:solidFill>
                <a:srgbClr val="0000CC"/>
              </a:solidFill>
            </a:endParaRPr>
          </a:p>
          <a:p>
            <a:r>
              <a:rPr lang="uk-UA" sz="2100" dirty="0">
                <a:solidFill>
                  <a:srgbClr val="7030A0"/>
                </a:solidFill>
              </a:rPr>
              <a:t>                </a:t>
            </a:r>
            <a:r>
              <a:rPr lang="en-US" sz="2100" dirty="0">
                <a:solidFill>
                  <a:srgbClr val="7030A0"/>
                </a:solidFill>
              </a:rPr>
              <a:t>((= x (car set)) </a:t>
            </a:r>
            <a:r>
              <a:rPr lang="en-US" sz="2100" dirty="0" smtClean="0">
                <a:solidFill>
                  <a:srgbClr val="7030A0"/>
                </a:solidFill>
              </a:rPr>
              <a:t>#t)</a:t>
            </a:r>
            <a:endParaRPr lang="en-US" sz="2100" dirty="0">
              <a:solidFill>
                <a:srgbClr val="7030A0"/>
              </a:solidFill>
            </a:endParaRPr>
          </a:p>
          <a:p>
            <a:r>
              <a:rPr lang="uk-UA" sz="2100" dirty="0">
                <a:solidFill>
                  <a:srgbClr val="7030A0"/>
                </a:solidFill>
              </a:rPr>
              <a:t>                </a:t>
            </a:r>
            <a:r>
              <a:rPr lang="en-US" sz="2100" dirty="0">
                <a:solidFill>
                  <a:srgbClr val="7030A0"/>
                </a:solidFill>
              </a:rPr>
              <a:t>((&lt; x (car set)) </a:t>
            </a:r>
            <a:r>
              <a:rPr lang="en-US" sz="2100" dirty="0" smtClean="0">
                <a:solidFill>
                  <a:srgbClr val="7030A0"/>
                </a:solidFill>
              </a:rPr>
              <a:t> #f)</a:t>
            </a:r>
            <a:endParaRPr lang="en-US" sz="2100" dirty="0">
              <a:solidFill>
                <a:srgbClr val="7030A0"/>
              </a:solidFill>
            </a:endParaRPr>
          </a:p>
          <a:p>
            <a:r>
              <a:rPr lang="uk-UA" sz="2100" dirty="0">
                <a:solidFill>
                  <a:srgbClr val="0000CC"/>
                </a:solidFill>
              </a:rPr>
              <a:t>      </a:t>
            </a:r>
            <a:r>
              <a:rPr lang="en-US" sz="2100" dirty="0">
                <a:solidFill>
                  <a:srgbClr val="0000CC"/>
                </a:solidFill>
              </a:rPr>
              <a:t>(else (element-of-set? </a:t>
            </a:r>
            <a:endParaRPr lang="en-US" sz="2100" dirty="0" smtClean="0">
              <a:solidFill>
                <a:srgbClr val="0000CC"/>
              </a:solidFill>
            </a:endParaRPr>
          </a:p>
          <a:p>
            <a:r>
              <a:rPr lang="en-US" sz="2100" dirty="0">
                <a:solidFill>
                  <a:srgbClr val="0000CC"/>
                </a:solidFill>
              </a:rPr>
              <a:t> </a:t>
            </a:r>
            <a:r>
              <a:rPr lang="en-US" sz="2100" dirty="0" smtClean="0">
                <a:solidFill>
                  <a:srgbClr val="0000CC"/>
                </a:solidFill>
              </a:rPr>
              <a:t>                             x </a:t>
            </a:r>
            <a:r>
              <a:rPr lang="en-US" sz="2100" dirty="0">
                <a:solidFill>
                  <a:srgbClr val="0000CC"/>
                </a:solidFill>
              </a:rPr>
              <a:t>(</a:t>
            </a:r>
            <a:r>
              <a:rPr lang="en-US" sz="2100" dirty="0" err="1">
                <a:solidFill>
                  <a:srgbClr val="0000CC"/>
                </a:solidFill>
              </a:rPr>
              <a:t>cdr</a:t>
            </a:r>
            <a:r>
              <a:rPr lang="en-US" sz="2100" dirty="0">
                <a:solidFill>
                  <a:srgbClr val="0000CC"/>
                </a:solidFill>
              </a:rPr>
              <a:t> set)))))</a:t>
            </a:r>
            <a:endParaRPr lang="uk-UA" sz="21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70919" y="4463414"/>
            <a:ext cx="2893914" cy="178510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'(1 2 3 4))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5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#f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2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#t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50994" y="4303708"/>
            <a:ext cx="4251562" cy="184665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#f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((equal? x (car set)) #t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(else (element-of-set? </a:t>
            </a:r>
            <a:endParaRPr lang="en-US" sz="2200" dirty="0" smtClean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            x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3857" y="407368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993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153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впорядковані списки. Перетин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4191" y="1090689"/>
            <a:ext cx="48099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Почнемо з порівняння перших елементів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і </a:t>
            </a:r>
            <a:r>
              <a:rPr lang="uk-UA" sz="2000" b="1" dirty="0" smtClean="0">
                <a:solidFill>
                  <a:srgbClr val="0000CC"/>
                </a:solidFill>
              </a:rPr>
              <a:t>x2</a:t>
            </a:r>
            <a:r>
              <a:rPr lang="en-US" sz="2000" dirty="0" smtClean="0"/>
              <a:t> </a:t>
            </a:r>
            <a:r>
              <a:rPr lang="uk-UA" sz="2000" dirty="0" smtClean="0"/>
              <a:t>двох </a:t>
            </a:r>
            <a:r>
              <a:rPr lang="uk-UA" sz="2000" dirty="0"/>
              <a:t>множин</a:t>
            </a:r>
            <a:r>
              <a:rPr lang="uk-UA" sz="2000" dirty="0" smtClean="0"/>
              <a:t>,. </a:t>
            </a:r>
            <a:endParaRPr lang="uk-UA" sz="2000" dirty="0"/>
          </a:p>
          <a:p>
            <a:r>
              <a:rPr lang="uk-UA" sz="2000" dirty="0"/>
              <a:t>Якщо </a:t>
            </a:r>
            <a:r>
              <a:rPr lang="uk-UA" sz="2000" b="1" dirty="0">
                <a:solidFill>
                  <a:srgbClr val="0000CC"/>
                </a:solidFill>
              </a:rPr>
              <a:t>x1 </a:t>
            </a:r>
            <a:r>
              <a:rPr lang="uk-UA" sz="2000" dirty="0"/>
              <a:t>дорівнює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, отримуємо один елемент перетину, а інші елементи перетину можемо отримати, перетинаючи елементи списків-множин, що залишилися. </a:t>
            </a:r>
            <a:endParaRPr lang="en-US" sz="2000" dirty="0" smtClean="0"/>
          </a:p>
          <a:p>
            <a:r>
              <a:rPr lang="uk-UA" sz="2000" dirty="0" smtClean="0"/>
              <a:t>Припустимо</a:t>
            </a:r>
            <a:r>
              <a:rPr lang="uk-UA" sz="2000" dirty="0"/>
              <a:t>, що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менше, ніж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. Оскільки </a:t>
            </a:r>
            <a:r>
              <a:rPr lang="uk-UA" sz="2000" b="1" dirty="0">
                <a:solidFill>
                  <a:srgbClr val="0000CC"/>
                </a:solidFill>
              </a:rPr>
              <a:t>x2</a:t>
            </a:r>
            <a:r>
              <a:rPr lang="uk-UA" sz="2000" dirty="0"/>
              <a:t> - найменший елемент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, можемо зробити висновок, що </a:t>
            </a:r>
            <a:r>
              <a:rPr lang="uk-UA" sz="2000" b="1" dirty="0">
                <a:solidFill>
                  <a:srgbClr val="0000CC"/>
                </a:solidFill>
              </a:rPr>
              <a:t>x1</a:t>
            </a:r>
            <a:r>
              <a:rPr lang="uk-UA" sz="2000" dirty="0"/>
              <a:t> більше ніде в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 не може зустрітися і, отже, не належить перетину. </a:t>
            </a:r>
            <a:endParaRPr lang="en-US" sz="2000" dirty="0" smtClean="0"/>
          </a:p>
          <a:p>
            <a:r>
              <a:rPr lang="uk-UA" sz="2000" dirty="0" smtClean="0"/>
              <a:t>Отже </a:t>
            </a:r>
            <a:r>
              <a:rPr lang="uk-UA" sz="2000" dirty="0"/>
              <a:t>перетин двох множин дорівнює перетину </a:t>
            </a:r>
            <a:r>
              <a:rPr lang="uk-UA" sz="2000" b="1" dirty="0">
                <a:solidFill>
                  <a:srgbClr val="0000CC"/>
                </a:solidFill>
              </a:rPr>
              <a:t>set2 </a:t>
            </a:r>
            <a:r>
              <a:rPr lang="uk-UA" sz="2000" dirty="0"/>
              <a:t>з </a:t>
            </a:r>
            <a:r>
              <a:rPr lang="uk-UA" sz="2000" b="1" dirty="0" err="1">
                <a:solidFill>
                  <a:srgbClr val="0000CC"/>
                </a:solidFill>
              </a:rPr>
              <a:t>cdr</a:t>
            </a:r>
            <a:r>
              <a:rPr lang="uk-UA" sz="2000" dirty="0"/>
              <a:t> від </a:t>
            </a:r>
            <a:r>
              <a:rPr lang="uk-UA" sz="2000" b="1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. </a:t>
            </a:r>
          </a:p>
          <a:p>
            <a:r>
              <a:rPr lang="uk-UA" sz="2000" dirty="0"/>
              <a:t>Подібним чином, якщо </a:t>
            </a:r>
            <a:r>
              <a:rPr lang="uk-UA" sz="2000" b="1" dirty="0">
                <a:solidFill>
                  <a:srgbClr val="0000CC"/>
                </a:solidFill>
              </a:rPr>
              <a:t>x2 </a:t>
            </a:r>
            <a:r>
              <a:rPr lang="uk-UA" sz="2000" dirty="0"/>
              <a:t>менше, ніж</a:t>
            </a:r>
            <a:r>
              <a:rPr lang="uk-UA" sz="2000" b="1" dirty="0">
                <a:solidFill>
                  <a:srgbClr val="0000CC"/>
                </a:solidFill>
              </a:rPr>
              <a:t> x1</a:t>
            </a:r>
            <a:r>
              <a:rPr lang="uk-UA" sz="2000" dirty="0"/>
              <a:t>, то перетин множин виходить шляхом перетину </a:t>
            </a:r>
            <a:r>
              <a:rPr lang="uk-UA" sz="2000" b="1" dirty="0">
                <a:solidFill>
                  <a:srgbClr val="0000CC"/>
                </a:solidFill>
              </a:rPr>
              <a:t>set1</a:t>
            </a:r>
            <a:r>
              <a:rPr lang="uk-UA" sz="2000" dirty="0"/>
              <a:t> з </a:t>
            </a:r>
            <a:r>
              <a:rPr lang="uk-UA" sz="2000" b="1" dirty="0" err="1">
                <a:solidFill>
                  <a:srgbClr val="0000CC"/>
                </a:solidFill>
              </a:rPr>
              <a:t>cdr</a:t>
            </a:r>
            <a:r>
              <a:rPr lang="uk-UA" sz="2000" dirty="0"/>
              <a:t> від </a:t>
            </a:r>
            <a:r>
              <a:rPr lang="uk-UA" sz="2000" b="1" dirty="0">
                <a:solidFill>
                  <a:srgbClr val="0000CC"/>
                </a:solidFill>
              </a:rPr>
              <a:t>set2</a:t>
            </a:r>
            <a:r>
              <a:rPr lang="uk-UA" sz="2000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63507" y="1090689"/>
            <a:ext cx="5995896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(intersection-set set1 set2)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(if (or (null? set1) (null? set2))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’()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(let ((x1 (car set1)) (x2 (car set2)))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x1 x2)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</a:t>
            </a:r>
            <a:r>
              <a:rPr lang="en-US" sz="2000" dirty="0">
                <a:solidFill>
                  <a:srgbClr val="0000CC"/>
                </a:solidFill>
              </a:rPr>
              <a:t>(cons x1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set2))))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((&lt; x1 x2)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set1) set2))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((&lt; x2 x1)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</a:t>
            </a:r>
            <a:r>
              <a:rPr lang="en-US" sz="2000" dirty="0">
                <a:solidFill>
                  <a:srgbClr val="0000CC"/>
                </a:solidFill>
              </a:rPr>
              <a:t>(intersection-set set1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set2)))))))</a:t>
            </a:r>
            <a:r>
              <a:rPr lang="uk-UA" sz="2000" dirty="0">
                <a:solidFill>
                  <a:srgbClr val="0000CC"/>
                </a:solidFill>
              </a:rPr>
              <a:t>                                                                                                                                 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83518" y="5045570"/>
            <a:ext cx="3770374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(</a:t>
            </a:r>
            <a:r>
              <a:rPr lang="en-GB" sz="2000" dirty="0">
                <a:solidFill>
                  <a:srgbClr val="0000CC"/>
                </a:solidFill>
              </a:rPr>
              <a:t>define set1 </a:t>
            </a:r>
            <a:r>
              <a:rPr lang="en-GB" sz="2000" dirty="0" smtClean="0">
                <a:solidFill>
                  <a:srgbClr val="0000CC"/>
                </a:solidFill>
              </a:rPr>
              <a:t>'(1 4 5 8))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set2 </a:t>
            </a:r>
            <a:r>
              <a:rPr lang="en-GB" sz="2000" dirty="0" smtClean="0">
                <a:solidFill>
                  <a:srgbClr val="0000CC"/>
                </a:solidFill>
              </a:rPr>
              <a:t>'(2 </a:t>
            </a:r>
            <a:r>
              <a:rPr lang="en-GB" sz="2000" dirty="0">
                <a:solidFill>
                  <a:srgbClr val="0000CC"/>
                </a:solidFill>
              </a:rPr>
              <a:t>4 </a:t>
            </a:r>
            <a:r>
              <a:rPr lang="en-GB" sz="2000" dirty="0" smtClean="0">
                <a:solidFill>
                  <a:srgbClr val="0000CC"/>
                </a:solidFill>
              </a:rPr>
              <a:t>5 6 8 ))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(intersection-set set1 set2</a:t>
            </a:r>
            <a:r>
              <a:rPr lang="en-GB" sz="2000" dirty="0" smtClean="0"/>
              <a:t>)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(5 8)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5481" y="5643180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0594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37244"/>
            <a:ext cx="121552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Можна розташувати елементи множини </a:t>
            </a:r>
            <a:r>
              <a:rPr lang="uk-UA" sz="2200" b="1" dirty="0"/>
              <a:t>у вигляді дерева</a:t>
            </a:r>
            <a:r>
              <a:rPr lang="uk-UA" sz="2200" dirty="0"/>
              <a:t>. Кожна вершина дерева містить один елемент множини  - «вхід» цієї вершини, і покажчики (можливо, порожні) на дві інші вершини. «Лівий» покажчик вказує на елементи, менші, ніж той, який міститься у</a:t>
            </a:r>
            <a:r>
              <a:rPr lang="uk-UA" sz="2200" dirty="0" smtClean="0"/>
              <a:t> </a:t>
            </a:r>
            <a:r>
              <a:rPr lang="uk-UA" sz="2200" dirty="0"/>
              <a:t>вершині, а «правий» на елементи, більші, ніж той, який міститься </a:t>
            </a:r>
            <a:r>
              <a:rPr lang="uk-UA" sz="2200" dirty="0" smtClean="0"/>
              <a:t>у </a:t>
            </a:r>
            <a:r>
              <a:rPr lang="uk-UA" sz="2200" dirty="0"/>
              <a:t>вершині. </a:t>
            </a:r>
          </a:p>
          <a:p>
            <a:r>
              <a:rPr lang="uk-UA" sz="2200" dirty="0"/>
              <a:t>На малюнку показано кілька варіантів представлення множини {1, 3, 5, 7, 9, 11} у вигляді дерева. </a:t>
            </a:r>
          </a:p>
          <a:p>
            <a:r>
              <a:rPr lang="uk-UA" sz="2200" dirty="0"/>
              <a:t>Одна і та сама множини може бути представлена у вигляді дерева кількома різними способами.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95" y="3497232"/>
            <a:ext cx="7207446" cy="27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02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6406" y="87869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Зміст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79902" y="1420874"/>
            <a:ext cx="73765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даних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символами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Символьне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Програма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диференціювання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b="1" dirty="0" err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абстрактними</a:t>
            </a:r>
            <a:r>
              <a:rPr lang="ru-RU" sz="2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endParaRPr lang="ru-RU" sz="2000" b="1" dirty="0" smtClean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Символьне подання множин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впорядковані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символьні списки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Множини як бінарні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дерева</a:t>
            </a:r>
            <a:endParaRPr lang="ru-RU" sz="20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478" y="1071913"/>
            <a:ext cx="1201875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Перевага </a:t>
            </a:r>
            <a:r>
              <a:rPr lang="uk-UA" sz="2400" b="1" dirty="0"/>
              <a:t>деревовидного подання</a:t>
            </a:r>
          </a:p>
          <a:p>
            <a:pPr algn="ctr"/>
            <a:endParaRPr lang="uk-UA" sz="2200" b="1" dirty="0"/>
          </a:p>
          <a:p>
            <a:r>
              <a:rPr lang="uk-UA" sz="2200" dirty="0"/>
              <a:t>Припустимо, потрібно перевірити, чи міститься в множині число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Почнемо </a:t>
            </a:r>
            <a:r>
              <a:rPr lang="uk-UA" sz="2200" dirty="0"/>
              <a:t>з того, що можна порівняти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зі входом початкової вершини. </a:t>
            </a:r>
          </a:p>
          <a:p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</a:t>
            </a:r>
            <a:r>
              <a:rPr lang="uk-UA" sz="2200" b="1" dirty="0"/>
              <a:t>менше</a:t>
            </a:r>
            <a:r>
              <a:rPr lang="uk-UA" sz="2200" dirty="0"/>
              <a:t> його, то </a:t>
            </a:r>
            <a:r>
              <a:rPr lang="uk-UA" sz="2200" dirty="0" smtClean="0"/>
              <a:t>досить </a:t>
            </a:r>
            <a:r>
              <a:rPr lang="uk-UA" sz="2200" dirty="0"/>
              <a:t>переглянути тільки </a:t>
            </a:r>
            <a:r>
              <a:rPr lang="uk-UA" sz="2200" b="1" dirty="0"/>
              <a:t>ліве </a:t>
            </a:r>
            <a:r>
              <a:rPr lang="uk-UA" sz="2200" b="1" dirty="0" err="1"/>
              <a:t>піддерево</a:t>
            </a:r>
            <a:r>
              <a:rPr lang="uk-UA" sz="2200" dirty="0"/>
              <a:t>; </a:t>
            </a:r>
          </a:p>
          <a:p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</a:t>
            </a:r>
            <a:r>
              <a:rPr lang="uk-UA" sz="2200" b="1" dirty="0"/>
              <a:t>більше</a:t>
            </a:r>
            <a:r>
              <a:rPr lang="uk-UA" sz="2200" dirty="0"/>
              <a:t>, досить переглянути </a:t>
            </a:r>
            <a:r>
              <a:rPr lang="uk-UA" sz="2200" b="1" dirty="0"/>
              <a:t>праве </a:t>
            </a:r>
            <a:r>
              <a:rPr lang="uk-UA" sz="2200" b="1" dirty="0" err="1"/>
              <a:t>піддерево</a:t>
            </a:r>
            <a:r>
              <a:rPr lang="uk-UA" sz="2200" dirty="0"/>
              <a:t>. </a:t>
            </a:r>
          </a:p>
          <a:p>
            <a:r>
              <a:rPr lang="uk-UA" sz="2200" dirty="0"/>
              <a:t>Якщо дерево </a:t>
            </a:r>
            <a:r>
              <a:rPr lang="uk-UA" sz="2200" b="1" dirty="0" smtClean="0"/>
              <a:t>збалансовано</a:t>
            </a:r>
            <a:r>
              <a:rPr lang="uk-UA" sz="2200" dirty="0" smtClean="0"/>
              <a:t>, </a:t>
            </a:r>
            <a:r>
              <a:rPr lang="uk-UA" sz="2200" dirty="0"/>
              <a:t>то кожне з </a:t>
            </a:r>
            <a:r>
              <a:rPr lang="uk-UA" sz="2200" dirty="0" err="1"/>
              <a:t>піддерев</a:t>
            </a:r>
            <a:r>
              <a:rPr lang="uk-UA" sz="2200" dirty="0"/>
              <a:t> буде за розміром приблизно </a:t>
            </a:r>
            <a:r>
              <a:rPr lang="uk-UA" sz="2200" b="1" dirty="0"/>
              <a:t>вполовину менше</a:t>
            </a:r>
            <a:r>
              <a:rPr lang="uk-UA" sz="2200" dirty="0"/>
              <a:t>. </a:t>
            </a:r>
          </a:p>
          <a:p>
            <a:r>
              <a:rPr lang="uk-UA" sz="2200" dirty="0"/>
              <a:t>Таким чином, за один крок </a:t>
            </a:r>
            <a:r>
              <a:rPr lang="uk-UA" sz="2200" dirty="0" smtClean="0"/>
              <a:t>задача </a:t>
            </a:r>
            <a:r>
              <a:rPr lang="uk-UA" sz="2200" dirty="0"/>
              <a:t>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</a:t>
            </a:r>
            <a:r>
              <a:rPr lang="uk-UA" sz="2200" dirty="0" smtClean="0"/>
              <a:t>зводиться до </a:t>
            </a:r>
            <a:r>
              <a:rPr lang="uk-UA" sz="2200" dirty="0"/>
              <a:t>задачі 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 / 2</a:t>
            </a:r>
            <a:r>
              <a:rPr lang="uk-UA" sz="2200" dirty="0" smtClean="0">
                <a:solidFill>
                  <a:srgbClr val="0000CC"/>
                </a:solidFill>
              </a:rPr>
              <a:t>.</a:t>
            </a:r>
          </a:p>
          <a:p>
            <a:r>
              <a:rPr lang="uk-UA" sz="2200" dirty="0" smtClean="0"/>
              <a:t>Оскільки </a:t>
            </a:r>
            <a:r>
              <a:rPr lang="uk-UA" sz="2200" dirty="0"/>
              <a:t>розмір дерева зменшується вдвічі на кожному кроці, слід очікувати, що число кроків, необхідних для пошуку в дереві розміру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, зростає як </a:t>
            </a:r>
            <a:r>
              <a:rPr lang="uk-UA" sz="2200" dirty="0">
                <a:solidFill>
                  <a:srgbClr val="0000CC"/>
                </a:solidFill>
              </a:rPr>
              <a:t>О(</a:t>
            </a:r>
            <a:r>
              <a:rPr lang="uk-UA" sz="2200" dirty="0" err="1">
                <a:solidFill>
                  <a:srgbClr val="0000CC"/>
                </a:solidFill>
              </a:rPr>
              <a:t>Log</a:t>
            </a:r>
            <a:r>
              <a:rPr lang="uk-UA" sz="2200" dirty="0">
                <a:solidFill>
                  <a:srgbClr val="0000CC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36898523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773" y="1007627"/>
            <a:ext cx="6114197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2200" dirty="0"/>
              <a:t>Дерева </a:t>
            </a:r>
            <a:r>
              <a:rPr lang="uk-UA" sz="2200" dirty="0" smtClean="0"/>
              <a:t>можна </a:t>
            </a:r>
            <a:r>
              <a:rPr lang="uk-UA" sz="2200" dirty="0"/>
              <a:t>представляти за допомогою списків. </a:t>
            </a:r>
            <a:endParaRPr lang="uk-UA" sz="2200" dirty="0" smtClean="0"/>
          </a:p>
          <a:p>
            <a:r>
              <a:rPr lang="uk-UA" sz="2200" dirty="0" smtClean="0"/>
              <a:t>Кожна </a:t>
            </a:r>
            <a:r>
              <a:rPr lang="uk-UA" sz="2200" dirty="0"/>
              <a:t>вершина буде списком з трьох елементів: </a:t>
            </a:r>
            <a:endParaRPr lang="uk-UA" sz="2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вхід </a:t>
            </a:r>
            <a:r>
              <a:rPr lang="uk-UA" sz="2200" b="1" dirty="0">
                <a:solidFill>
                  <a:srgbClr val="0000CC"/>
                </a:solidFill>
              </a:rPr>
              <a:t>вершини,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ліве </a:t>
            </a:r>
            <a:r>
              <a:rPr lang="uk-UA" sz="2200" b="1" dirty="0" err="1">
                <a:solidFill>
                  <a:srgbClr val="0000CC"/>
                </a:solidFill>
              </a:rPr>
              <a:t>піддерево</a:t>
            </a:r>
            <a:r>
              <a:rPr lang="uk-UA" sz="2200" b="1" dirty="0">
                <a:solidFill>
                  <a:srgbClr val="0000CC"/>
                </a:solidFill>
              </a:rPr>
              <a:t> </a:t>
            </a:r>
            <a:endParaRPr lang="uk-UA" sz="2200" b="1" dirty="0" smtClean="0">
              <a:solidFill>
                <a:srgbClr val="0000CC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uk-UA" sz="2200" b="1" dirty="0" smtClean="0">
                <a:solidFill>
                  <a:srgbClr val="0000CC"/>
                </a:solidFill>
              </a:rPr>
              <a:t>праве </a:t>
            </a:r>
            <a:r>
              <a:rPr lang="uk-UA" sz="2200" b="1" dirty="0" err="1">
                <a:solidFill>
                  <a:srgbClr val="0000CC"/>
                </a:solidFill>
              </a:rPr>
              <a:t>піддерево</a:t>
            </a:r>
            <a:r>
              <a:rPr lang="uk-UA" sz="2200" dirty="0"/>
              <a:t>. </a:t>
            </a:r>
            <a:endParaRPr lang="uk-UA" sz="2200" dirty="0" smtClean="0"/>
          </a:p>
          <a:p>
            <a:r>
              <a:rPr lang="uk-UA" sz="2200" dirty="0" smtClean="0"/>
              <a:t>Порожній </a:t>
            </a:r>
            <a:r>
              <a:rPr lang="uk-UA" sz="2200" dirty="0"/>
              <a:t>список на місці лівого або правого </a:t>
            </a:r>
            <a:r>
              <a:rPr lang="uk-UA" sz="2200" dirty="0" err="1"/>
              <a:t>піддерева</a:t>
            </a:r>
            <a:r>
              <a:rPr lang="uk-UA" sz="2200" dirty="0"/>
              <a:t> </a:t>
            </a:r>
            <a:r>
              <a:rPr lang="uk-UA" sz="2200" dirty="0" err="1"/>
              <a:t>означатиме</a:t>
            </a:r>
            <a:r>
              <a:rPr lang="uk-UA" sz="2200" dirty="0"/>
              <a:t>, що в цьому місці ніяке </a:t>
            </a:r>
            <a:r>
              <a:rPr lang="uk-UA" sz="2200" dirty="0" err="1"/>
              <a:t>піддерево</a:t>
            </a:r>
            <a:r>
              <a:rPr lang="uk-UA" sz="2200" dirty="0"/>
              <a:t> не приєднується. </a:t>
            </a:r>
            <a:endParaRPr lang="uk-UA" sz="2200" dirty="0" smtClean="0"/>
          </a:p>
          <a:p>
            <a:r>
              <a:rPr lang="uk-UA" sz="2200" dirty="0" smtClean="0"/>
              <a:t>Можна </a:t>
            </a:r>
            <a:r>
              <a:rPr lang="uk-UA" sz="2200" dirty="0"/>
              <a:t>описати це подання за допомогою наступних </a:t>
            </a:r>
            <a:r>
              <a:rPr lang="uk-UA" sz="2200" dirty="0" smtClean="0"/>
              <a:t>процедур:</a:t>
            </a:r>
            <a:endParaRPr lang="uk-UA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23582" y="1298887"/>
            <a:ext cx="4736911" cy="280076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(entry tree) (car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(left-branch tree) (</a:t>
            </a:r>
            <a:r>
              <a:rPr lang="en-US" sz="2200" dirty="0" err="1">
                <a:solidFill>
                  <a:srgbClr val="0000CC"/>
                </a:solidFill>
              </a:rPr>
              <a:t>cadr</a:t>
            </a:r>
            <a:r>
              <a:rPr lang="en-US" sz="2200" dirty="0">
                <a:solidFill>
                  <a:srgbClr val="0000CC"/>
                </a:solidFill>
              </a:rPr>
              <a:t>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(right-branch tree) (</a:t>
            </a:r>
            <a:r>
              <a:rPr lang="en-US" sz="2200" dirty="0" err="1">
                <a:solidFill>
                  <a:srgbClr val="0000CC"/>
                </a:solidFill>
              </a:rPr>
              <a:t>caddr</a:t>
            </a:r>
            <a:r>
              <a:rPr lang="en-US" sz="2200" dirty="0">
                <a:solidFill>
                  <a:srgbClr val="0000CC"/>
                </a:solidFill>
              </a:rPr>
              <a:t> tree))</a:t>
            </a:r>
            <a:endParaRPr lang="uk-UA" sz="2200" dirty="0">
              <a:solidFill>
                <a:srgbClr val="0000CC"/>
              </a:solidFill>
            </a:endParaRPr>
          </a:p>
          <a:p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(make-tree entry left right)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</a:t>
            </a:r>
            <a:r>
              <a:rPr lang="en-US" sz="2200" dirty="0">
                <a:solidFill>
                  <a:srgbClr val="0000CC"/>
                </a:solidFill>
              </a:rPr>
              <a:t>(list entry left right))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00513" y="5249222"/>
            <a:ext cx="5073377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make-tree</a:t>
            </a:r>
            <a:r>
              <a:rPr lang="ru-RU" sz="2000" dirty="0">
                <a:solidFill>
                  <a:srgbClr val="0000CC"/>
                </a:solidFill>
              </a:rPr>
              <a:t> '4 '(2 (1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 (3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)) '(5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nil</a:t>
            </a:r>
            <a:r>
              <a:rPr lang="ru-RU" sz="2000" dirty="0">
                <a:solidFill>
                  <a:srgbClr val="0000CC"/>
                </a:solidFill>
              </a:rPr>
              <a:t>) </a:t>
            </a:r>
            <a:r>
              <a:rPr lang="ru-RU" sz="2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(4 (2 (1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) (3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)) (5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nil</a:t>
            </a:r>
            <a:r>
              <a:rPr lang="ru-RU" sz="2000" dirty="0" smtClean="0">
                <a:solidFill>
                  <a:srgbClr val="FF0000"/>
                </a:solidFill>
              </a:rPr>
              <a:t>))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9690" y="475109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6426283" y="2412668"/>
            <a:ext cx="655093" cy="28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26852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09886" y="1970691"/>
            <a:ext cx="6429375" cy="246221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(element-of-set? x set)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</a:t>
            </a:r>
            <a:r>
              <a:rPr lang="en-US" sz="2200" dirty="0">
                <a:solidFill>
                  <a:srgbClr val="0000CC"/>
                </a:solidFill>
              </a:rPr>
              <a:t>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#</a:t>
            </a:r>
            <a:r>
              <a:rPr lang="en-US" sz="2200" dirty="0" smtClean="0">
                <a:solidFill>
                  <a:srgbClr val="0000CC"/>
                </a:solidFill>
              </a:rPr>
              <a:t>f)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((= x (entry set)) </a:t>
            </a:r>
            <a:r>
              <a:rPr lang="en-US" sz="2200" dirty="0" smtClean="0">
                <a:solidFill>
                  <a:srgbClr val="0000CC"/>
                </a:solidFill>
              </a:rPr>
              <a:t>#t)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((&lt; x (entry set))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</a:t>
            </a:r>
            <a:r>
              <a:rPr lang="en-US" sz="2200" dirty="0">
                <a:solidFill>
                  <a:srgbClr val="0000CC"/>
                </a:solidFill>
              </a:rPr>
              <a:t>(element-of-set? x (left-branch set)))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</a:t>
            </a:r>
            <a:r>
              <a:rPr lang="en-US" sz="2200" dirty="0">
                <a:solidFill>
                  <a:srgbClr val="0000CC"/>
                </a:solidFill>
              </a:rPr>
              <a:t>((&gt; x (entry set))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                   </a:t>
            </a:r>
            <a:r>
              <a:rPr lang="en-US" sz="2200" dirty="0">
                <a:solidFill>
                  <a:srgbClr val="0000CC"/>
                </a:solidFill>
              </a:rPr>
              <a:t>(element-of-set? x (right-branch set)))))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25460" y="1"/>
            <a:ext cx="5842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Множини як бінарні дерева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6603" y="954567"/>
            <a:ext cx="118686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err="1"/>
              <a:t>Запис</a:t>
            </a:r>
            <a:r>
              <a:rPr lang="ru-RU" sz="2200" dirty="0"/>
              <a:t> </a:t>
            </a:r>
            <a:r>
              <a:rPr lang="ru-RU" sz="2200" dirty="0" err="1"/>
              <a:t>процедури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</a:t>
            </a:r>
            <a:r>
              <a:rPr lang="ru-RU" sz="2200" dirty="0"/>
              <a:t> </a:t>
            </a:r>
            <a:r>
              <a:rPr lang="ru-RU" sz="2200" dirty="0" err="1" smtClean="0"/>
              <a:t>перевірки</a:t>
            </a:r>
            <a:r>
              <a:rPr lang="ru-RU" sz="2200" dirty="0" smtClean="0"/>
              <a:t> на </a:t>
            </a:r>
            <a:r>
              <a:rPr lang="ru-RU" sz="2200" dirty="0" err="1" smtClean="0"/>
              <a:t>приналежність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подання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дерева</a:t>
            </a:r>
            <a:r>
              <a:rPr lang="uk-UA" sz="2200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47749" y="5248534"/>
            <a:ext cx="6096000" cy="76944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define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'(4 (2 (1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 (3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)) (5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nil</a:t>
            </a:r>
            <a:r>
              <a:rPr lang="ru-RU" sz="2200" dirty="0">
                <a:solidFill>
                  <a:srgbClr val="0000CC"/>
                </a:solidFill>
              </a:rPr>
              <a:t>)) )</a:t>
            </a:r>
          </a:p>
          <a:p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ru-RU" sz="2200" dirty="0" err="1">
                <a:solidFill>
                  <a:srgbClr val="0000CC"/>
                </a:solidFill>
              </a:rPr>
              <a:t>element-of-set</a:t>
            </a:r>
            <a:r>
              <a:rPr lang="ru-RU" sz="2200" dirty="0">
                <a:solidFill>
                  <a:srgbClr val="0000CC"/>
                </a:solidFill>
              </a:rPr>
              <a:t>? '1 </a:t>
            </a:r>
            <a:r>
              <a:rPr lang="ru-RU" sz="2200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0956" y="467958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71386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як бінарні дерева. Додавання елементів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478" y="1044952"/>
            <a:ext cx="5281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200" dirty="0"/>
              <a:t>Щоб додати об'єкт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, треба порівняти його з входом вершини і визначити гілку, до якої треба додати </a:t>
            </a:r>
            <a:r>
              <a:rPr lang="uk-UA" sz="2200" dirty="0" smtClean="0"/>
              <a:t>(</a:t>
            </a:r>
            <a:r>
              <a:rPr lang="uk-UA" sz="2200" dirty="0"/>
              <a:t>до лівої чи правої гілки), а додавши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 відповідної гілки, треба з'єднати результат з початковим входом і другий гілкою.</a:t>
            </a:r>
          </a:p>
          <a:p>
            <a:pPr>
              <a:spcAft>
                <a:spcPts val="600"/>
              </a:spcAft>
            </a:pPr>
            <a:r>
              <a:rPr lang="uk-UA" sz="2200" dirty="0"/>
              <a:t>Якщо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дорівнює входу, то повертаємо вершину. </a:t>
            </a:r>
          </a:p>
          <a:p>
            <a:pPr>
              <a:spcAft>
                <a:spcPts val="600"/>
              </a:spcAft>
            </a:pPr>
            <a:r>
              <a:rPr lang="uk-UA" sz="2200" dirty="0"/>
              <a:t>Якщо потрібно додати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до порожнього </a:t>
            </a:r>
            <a:r>
              <a:rPr lang="uk-UA" sz="2200" dirty="0" smtClean="0"/>
              <a:t>дерев</a:t>
            </a:r>
            <a:r>
              <a:rPr lang="en-US" sz="2200" dirty="0" smtClean="0"/>
              <a:t>f</a:t>
            </a:r>
            <a:r>
              <a:rPr lang="uk-UA" sz="2200" dirty="0" smtClean="0"/>
              <a:t>, </a:t>
            </a:r>
            <a:r>
              <a:rPr lang="uk-UA" sz="2200" dirty="0"/>
              <a:t>породжуємо дерево, яке містить </a:t>
            </a:r>
            <a:r>
              <a:rPr lang="uk-UA" sz="2200" dirty="0">
                <a:solidFill>
                  <a:srgbClr val="0000CC"/>
                </a:solidFill>
              </a:rPr>
              <a:t>x</a:t>
            </a:r>
            <a:r>
              <a:rPr lang="uk-UA" sz="2200" dirty="0"/>
              <a:t> на вході і порожні ліве і праве </a:t>
            </a:r>
            <a:r>
              <a:rPr lang="uk-UA" sz="2200" dirty="0" err="1"/>
              <a:t>піддерева</a:t>
            </a:r>
            <a:r>
              <a:rPr lang="uk-UA" sz="22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00298" y="1044952"/>
            <a:ext cx="5982269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((null? set) (make-tree x ’() ’()))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((= x (entry set))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((&lt; x (entry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(make-tree (entry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(adjoin-set x (left-branch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(right-branch set)))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((&gt; x (entry set))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(make-tree (entry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(left-branch set)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(adjoin-set x (right-branch set))))))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9547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926277"/>
            <a:ext cx="4161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Процедура 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-&gt; </a:t>
            </a:r>
            <a:r>
              <a:rPr lang="uk-UA" sz="2200" dirty="0" err="1">
                <a:solidFill>
                  <a:srgbClr val="0000CC"/>
                </a:solidFill>
              </a:rPr>
              <a:t>tree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перетворює упорядкований список в збалансоване бінарне дерево. </a:t>
            </a:r>
          </a:p>
          <a:p>
            <a:r>
              <a:rPr lang="uk-UA" sz="2200" dirty="0"/>
              <a:t>Допоміжна </a:t>
            </a:r>
            <a:r>
              <a:rPr lang="uk-UA" sz="2200" dirty="0" smtClean="0"/>
              <a:t>процедура</a:t>
            </a:r>
            <a:endParaRPr lang="en-US" sz="2200" dirty="0" smtClean="0"/>
          </a:p>
          <a:p>
            <a:r>
              <a:rPr lang="uk-UA" sz="2200" dirty="0" smtClean="0"/>
              <a:t> </a:t>
            </a:r>
            <a:r>
              <a:rPr lang="uk-UA" sz="2200" dirty="0" err="1">
                <a:solidFill>
                  <a:srgbClr val="0000CC"/>
                </a:solidFill>
              </a:rPr>
              <a:t>partial-tree</a:t>
            </a:r>
            <a:r>
              <a:rPr lang="uk-UA" sz="2200" dirty="0"/>
              <a:t> приймає в якості аргументів ціле число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і список принаймні з </a:t>
            </a:r>
            <a:r>
              <a:rPr lang="uk-UA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елементів, і будує збалансоване дерево з перших </a:t>
            </a:r>
            <a:r>
              <a:rPr lang="en-US" sz="2200" dirty="0">
                <a:solidFill>
                  <a:srgbClr val="0000CC"/>
                </a:solidFill>
              </a:rPr>
              <a:t>n</a:t>
            </a:r>
            <a:r>
              <a:rPr lang="uk-UA" sz="2200" dirty="0"/>
              <a:t> елементів дерева. </a:t>
            </a:r>
            <a:endParaRPr lang="en-US" sz="2200" dirty="0" smtClean="0"/>
          </a:p>
          <a:p>
            <a:r>
              <a:rPr lang="uk-UA" sz="2200" dirty="0" smtClean="0"/>
              <a:t>Результат</a:t>
            </a:r>
            <a:r>
              <a:rPr lang="uk-UA" sz="2200" dirty="0"/>
              <a:t>, який повертає </a:t>
            </a:r>
            <a:endParaRPr lang="en-US" sz="2200" dirty="0" smtClean="0"/>
          </a:p>
          <a:p>
            <a:r>
              <a:rPr lang="uk-UA" sz="2200" dirty="0" err="1" smtClean="0">
                <a:solidFill>
                  <a:srgbClr val="0000CC"/>
                </a:solidFill>
              </a:rPr>
              <a:t>partial-tree</a:t>
            </a:r>
            <a:r>
              <a:rPr lang="uk-UA" sz="2200" dirty="0"/>
              <a:t>, - це пара (побудована через </a:t>
            </a:r>
            <a:r>
              <a:rPr lang="uk-UA" sz="2200" dirty="0" err="1">
                <a:solidFill>
                  <a:srgbClr val="0000CC"/>
                </a:solidFill>
              </a:rPr>
              <a:t>cons</a:t>
            </a:r>
            <a:r>
              <a:rPr lang="uk-UA" sz="2200" dirty="0"/>
              <a:t>), 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якої є побудоване дерево, а </a:t>
            </a:r>
            <a:r>
              <a:rPr lang="uk-UA" sz="2200" dirty="0" err="1">
                <a:solidFill>
                  <a:srgbClr val="0000CC"/>
                </a:solidFill>
              </a:rPr>
              <a:t>cdr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- список елементів, які не включені в дерево.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Перетворення упорядкованого списку у бінарне дерево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75368" y="926277"/>
            <a:ext cx="6329361" cy="563231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(list-&gt;tree elements)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(car (partial-tree elements (length elements))))</a:t>
            </a: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n)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</a:t>
            </a:r>
            <a:r>
              <a:rPr lang="en-US" sz="2000" dirty="0">
                <a:solidFill>
                  <a:srgbClr val="0000CC"/>
                </a:solidFill>
              </a:rPr>
              <a:t>(if (= n 0)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(cons ’()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</a:t>
            </a:r>
            <a:r>
              <a:rPr lang="en-US" sz="2000" dirty="0">
                <a:solidFill>
                  <a:srgbClr val="0000CC"/>
                </a:solidFill>
              </a:rPr>
              <a:t>(let ((left-size (quotient (- n 1) 2)))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(let ((left-result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left-size)))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((left-tree (car left-result))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left-result))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(right-size (- n (+ left-size 1))))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</a:t>
            </a:r>
            <a:r>
              <a:rPr lang="en-US" sz="2000" dirty="0">
                <a:solidFill>
                  <a:srgbClr val="0000CC"/>
                </a:solidFill>
              </a:rPr>
              <a:t>(let ((this-entry (car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</a:t>
            </a:r>
            <a:r>
              <a:rPr lang="en-US" sz="2000" dirty="0">
                <a:solidFill>
                  <a:srgbClr val="0000CC"/>
                </a:solidFill>
              </a:rPr>
              <a:t>(right-result (partial-tree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                                     </a:t>
            </a:r>
            <a:r>
              <a:rPr lang="en-US" sz="2000" dirty="0">
                <a:solidFill>
                  <a:srgbClr val="0000CC"/>
                </a:solidFill>
              </a:rPr>
              <a:t>right-size)))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</a:t>
            </a:r>
            <a:r>
              <a:rPr lang="en-US" sz="2000" dirty="0">
                <a:solidFill>
                  <a:srgbClr val="0000CC"/>
                </a:solidFill>
              </a:rPr>
              <a:t>(let ((right-tree (car right-result))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</a:t>
            </a:r>
            <a:r>
              <a:rPr lang="en-US" sz="2000" dirty="0">
                <a:solidFill>
                  <a:srgbClr val="0000CC"/>
                </a:solidFill>
              </a:rPr>
              <a:t>(cons (make-tree this-entry left-tree right-tree)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     </a:t>
            </a:r>
            <a:r>
              <a:rPr lang="en-US" sz="2000" dirty="0">
                <a:solidFill>
                  <a:srgbClr val="0000CC"/>
                </a:solidFill>
              </a:rPr>
              <a:t>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5870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Перетворення упорядкованого списку у бінарне дерево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80" y="1049137"/>
            <a:ext cx="5419510" cy="2862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(entry tree) (car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(left-branch tree)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(right-branch tree) (</a:t>
            </a:r>
            <a:r>
              <a:rPr lang="en-US" sz="2000" dirty="0" err="1">
                <a:solidFill>
                  <a:srgbClr val="0000CC"/>
                </a:solidFill>
              </a:rPr>
              <a:t>caddr</a:t>
            </a:r>
            <a:r>
              <a:rPr lang="en-US" sz="2000" dirty="0">
                <a:solidFill>
                  <a:srgbClr val="0000CC"/>
                </a:solidFill>
              </a:rPr>
              <a:t> tree))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(make-tree entry left right)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(list entry left right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;=====================================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(list-&gt;tree elements)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(car (</a:t>
            </a:r>
            <a:r>
              <a:rPr lang="en-US" sz="2000" b="1" dirty="0">
                <a:solidFill>
                  <a:srgbClr val="0000CC"/>
                </a:solidFill>
              </a:rPr>
              <a:t>partial-tree </a:t>
            </a:r>
            <a:r>
              <a:rPr lang="en-US" sz="2000" dirty="0">
                <a:solidFill>
                  <a:srgbClr val="0000CC"/>
                </a:solidFill>
              </a:rPr>
              <a:t>elements (length elements))))</a:t>
            </a:r>
          </a:p>
          <a:p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95582" y="1049137"/>
            <a:ext cx="6292206" cy="470898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partial-tree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n)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(if (= n 0)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(cons ’()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(let ((left-size (quotient (- n 1)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(let ((left-result (partial-tree 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left-size)))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(let ((left-tree (car left-result))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left-result))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(right-size (- n (+ left-size 1))))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(let ((this-entry (car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(right-result (partial-tree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non-left-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                                      right-size)))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(let ((right-tree (car right-result))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(remaining-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right-result)))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(cons (make-tree this-entry left-tree right-tree)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 remaining-</a:t>
            </a:r>
            <a:r>
              <a:rPr lang="en-US" sz="2000" dirty="0" err="1">
                <a:solidFill>
                  <a:srgbClr val="0000CC"/>
                </a:solidFill>
              </a:rPr>
              <a:t>elts</a:t>
            </a:r>
            <a:r>
              <a:rPr lang="en-US" sz="2000" dirty="0">
                <a:solidFill>
                  <a:srgbClr val="0000CC"/>
                </a:solidFill>
              </a:rPr>
              <a:t>))))))))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37671" y="5204319"/>
            <a:ext cx="3660925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(list-&gt;tree '(1 2 3 4 5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(3 (1 () (2 () ())) (4 () (5 () ())))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4116" y="4519417"/>
            <a:ext cx="2428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>
                <a:solidFill>
                  <a:srgbClr val="FF0000"/>
                </a:solidFill>
              </a:rPr>
              <a:t>Виклик процедури</a:t>
            </a:r>
            <a:endParaRPr lang="ru-RU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19233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Множини і пошук інформації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843" y="931813"/>
            <a:ext cx="11800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Нехай є множина записів. Щоб отримати запис з даними ключем, використовуємо процедуру </a:t>
            </a:r>
            <a:r>
              <a:rPr lang="uk-UA" sz="2200" dirty="0" err="1">
                <a:solidFill>
                  <a:srgbClr val="0000CC"/>
                </a:solidFill>
              </a:rPr>
              <a:t>lookup</a:t>
            </a:r>
            <a:r>
              <a:rPr lang="uk-UA" sz="2200" dirty="0"/>
              <a:t>, яка приймає як аргументи </a:t>
            </a:r>
            <a:r>
              <a:rPr lang="uk-UA" sz="2200" b="1" dirty="0"/>
              <a:t>ключ і множину записів </a:t>
            </a:r>
            <a:r>
              <a:rPr lang="uk-UA" sz="2200" dirty="0"/>
              <a:t>і повертає </a:t>
            </a:r>
            <a:r>
              <a:rPr lang="uk-UA" sz="2200" b="1" dirty="0"/>
              <a:t>запис, що містить зазначений ключ</a:t>
            </a:r>
            <a:r>
              <a:rPr lang="uk-UA" sz="2200" dirty="0"/>
              <a:t>, або хибність, якщо такого запису немає.</a:t>
            </a:r>
          </a:p>
          <a:p>
            <a:r>
              <a:rPr lang="ru-RU" sz="2200" dirty="0" err="1"/>
              <a:t>Наприклад</a:t>
            </a:r>
            <a:r>
              <a:rPr lang="ru-RU" sz="2200" dirty="0"/>
              <a:t>, </a:t>
            </a:r>
            <a:r>
              <a:rPr lang="ru-RU" sz="2200" dirty="0" err="1"/>
              <a:t>якщо</a:t>
            </a:r>
            <a:r>
              <a:rPr lang="ru-RU" sz="2200" dirty="0"/>
              <a:t> </a:t>
            </a:r>
            <a:r>
              <a:rPr lang="ru-RU" sz="2200" dirty="0" err="1"/>
              <a:t>множина</a:t>
            </a:r>
            <a:r>
              <a:rPr lang="ru-RU" sz="2200" dirty="0"/>
              <a:t> </a:t>
            </a:r>
            <a:r>
              <a:rPr lang="ru-RU" sz="2200" dirty="0" err="1"/>
              <a:t>записів</a:t>
            </a:r>
            <a:r>
              <a:rPr lang="ru-RU" sz="2200" dirty="0"/>
              <a:t> </a:t>
            </a:r>
            <a:r>
              <a:rPr lang="ru-RU" sz="2200" dirty="0" err="1"/>
              <a:t>реалізується</a:t>
            </a:r>
            <a:r>
              <a:rPr lang="ru-RU" sz="2200" dirty="0"/>
              <a:t> як </a:t>
            </a:r>
            <a:r>
              <a:rPr lang="ru-RU" sz="2200" dirty="0" err="1"/>
              <a:t>невпорядкований</a:t>
            </a:r>
            <a:r>
              <a:rPr lang="ru-RU" sz="2200" dirty="0"/>
              <a:t> список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написати</a:t>
            </a:r>
            <a:r>
              <a:rPr lang="ru-RU" sz="2200" dirty="0"/>
              <a:t>: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6932" y="2663844"/>
            <a:ext cx="60960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lookup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(</a:t>
            </a:r>
            <a:r>
              <a:rPr lang="ru-RU" sz="2000" dirty="0" err="1">
                <a:solidFill>
                  <a:srgbClr val="0000CC"/>
                </a:solidFill>
              </a:rPr>
              <a:t>cond</a:t>
            </a:r>
            <a:r>
              <a:rPr lang="ru-RU" sz="2000" dirty="0">
                <a:solidFill>
                  <a:srgbClr val="0000CC"/>
                </a:solidFill>
              </a:rPr>
              <a:t> ((</a:t>
            </a:r>
            <a:r>
              <a:rPr lang="ru-RU" sz="2000" dirty="0" err="1">
                <a:solidFill>
                  <a:srgbClr val="0000CC"/>
                </a:solidFill>
              </a:rPr>
              <a:t>null</a:t>
            </a:r>
            <a:r>
              <a:rPr lang="ru-RU" sz="2000" dirty="0">
                <a:solidFill>
                  <a:srgbClr val="0000CC"/>
                </a:solidFill>
              </a:rPr>
              <a:t>?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 #f)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 ((</a:t>
            </a:r>
            <a:r>
              <a:rPr lang="ru-RU" sz="2000" dirty="0" err="1">
                <a:solidFill>
                  <a:srgbClr val="0000CC"/>
                </a:solidFill>
              </a:rPr>
              <a:t>equal</a:t>
            </a:r>
            <a:r>
              <a:rPr lang="ru-RU" sz="2000" dirty="0">
                <a:solidFill>
                  <a:srgbClr val="0000CC"/>
                </a:solidFill>
              </a:rPr>
              <a:t>?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 (</a:t>
            </a:r>
            <a:r>
              <a:rPr lang="ru-RU" sz="2000" dirty="0" err="1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 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    (</a:t>
            </a:r>
            <a:r>
              <a:rPr lang="ru-RU" sz="2000" dirty="0" err="1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</a:t>
            </a:r>
          </a:p>
          <a:p>
            <a:r>
              <a:rPr lang="ru-RU" sz="2000" dirty="0">
                <a:solidFill>
                  <a:srgbClr val="0000CC"/>
                </a:solidFill>
              </a:rPr>
              <a:t>               (</a:t>
            </a:r>
            <a:r>
              <a:rPr lang="ru-RU" sz="2000" dirty="0" err="1">
                <a:solidFill>
                  <a:srgbClr val="0000CC"/>
                </a:solidFill>
              </a:rPr>
              <a:t>else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lookup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given-key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dirty="0" err="1">
                <a:solidFill>
                  <a:srgbClr val="0000CC"/>
                </a:solidFill>
              </a:rPr>
              <a:t>cdr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set-of-records</a:t>
            </a:r>
            <a:r>
              <a:rPr lang="ru-RU" sz="2000" dirty="0">
                <a:solidFill>
                  <a:srgbClr val="0000CC"/>
                </a:solidFill>
              </a:rPr>
              <a:t>)))))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data</a:t>
            </a:r>
            <a:r>
              <a:rPr lang="ru-RU" sz="2000" dirty="0">
                <a:solidFill>
                  <a:srgbClr val="0000CC"/>
                </a:solidFill>
              </a:rPr>
              <a:t> '(1 2 3 4 5</a:t>
            </a:r>
            <a:r>
              <a:rPr lang="ru-RU" sz="2000" dirty="0" smtClean="0">
                <a:solidFill>
                  <a:srgbClr val="0000CC"/>
                </a:solidFill>
              </a:rPr>
              <a:t>))</a:t>
            </a:r>
            <a:r>
              <a:rPr lang="en-US" sz="2000" dirty="0" smtClean="0">
                <a:solidFill>
                  <a:srgbClr val="0000CC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; </a:t>
            </a:r>
            <a:r>
              <a:rPr lang="uk-UA" sz="2000" dirty="0" smtClean="0">
                <a:solidFill>
                  <a:srgbClr val="C00000"/>
                </a:solidFill>
              </a:rPr>
              <a:t>виклик процедури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(lookup 4 data</a:t>
            </a:r>
            <a:r>
              <a:rPr lang="en-GB" sz="2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ru-RU" sz="20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0329369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37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Дерева </a:t>
            </a:r>
            <a:r>
              <a:rPr lang="uk-UA" sz="3600" b="1" dirty="0" err="1" smtClean="0">
                <a:solidFill>
                  <a:schemeClr val="bg1"/>
                </a:solidFill>
              </a:rPr>
              <a:t>Хаффмана</a:t>
            </a:r>
            <a:r>
              <a:rPr lang="uk-UA" sz="3600" b="1" dirty="0" smtClean="0">
                <a:solidFill>
                  <a:schemeClr val="bg1"/>
                </a:solidFill>
              </a:rPr>
              <a:t> як символьні дані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2296" y="1104726"/>
            <a:ext cx="55141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/>
              <a:t>Код Хаффмана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</a:t>
            </a:r>
            <a:r>
              <a:rPr lang="ru-RU" sz="2000" dirty="0"/>
              <a:t>представлений як </a:t>
            </a:r>
            <a:r>
              <a:rPr lang="ru-RU" sz="2000" dirty="0" err="1"/>
              <a:t>бінарне</a:t>
            </a:r>
            <a:r>
              <a:rPr lang="ru-RU" sz="2000" dirty="0"/>
              <a:t> дерево, на </a:t>
            </a:r>
            <a:r>
              <a:rPr lang="ru-RU" sz="2000" dirty="0" smtClean="0"/>
              <a:t>листках 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 smtClean="0"/>
              <a:t>містяться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кодуються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У </a:t>
            </a:r>
            <a:r>
              <a:rPr lang="ru-RU" sz="2000" dirty="0"/>
              <a:t>кожному </a:t>
            </a:r>
            <a:r>
              <a:rPr lang="ru-RU" sz="2000" dirty="0" err="1"/>
              <a:t>нетермінальних</a:t>
            </a:r>
            <a:r>
              <a:rPr lang="ru-RU" sz="2000" dirty="0"/>
              <a:t> </a:t>
            </a:r>
            <a:r>
              <a:rPr lang="ru-RU" sz="2000" dirty="0" err="1"/>
              <a:t>вузлі</a:t>
            </a:r>
            <a:r>
              <a:rPr lang="ru-RU" sz="2000" dirty="0"/>
              <a:t> </a:t>
            </a:r>
            <a:r>
              <a:rPr lang="ru-RU" sz="2000" dirty="0" err="1"/>
              <a:t>знаходиться</a:t>
            </a:r>
            <a:r>
              <a:rPr lang="ru-RU" sz="2000" dirty="0"/>
              <a:t> </a:t>
            </a:r>
            <a:r>
              <a:rPr lang="ru-RU" sz="2000" dirty="0" err="1" smtClean="0"/>
              <a:t>множина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символів</a:t>
            </a:r>
            <a:r>
              <a:rPr lang="ru-RU" sz="2000" dirty="0" smtClean="0"/>
              <a:t> </a:t>
            </a:r>
            <a:r>
              <a:rPr lang="ru-RU" sz="2000" dirty="0"/>
              <a:t>з тих </a:t>
            </a:r>
            <a:r>
              <a:rPr lang="ru-RU" sz="2000" dirty="0" err="1"/>
              <a:t>листів</a:t>
            </a:r>
            <a:r>
              <a:rPr lang="ru-RU" sz="2000" dirty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лежать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цим</a:t>
            </a:r>
            <a:r>
              <a:rPr lang="ru-RU" sz="2000" dirty="0"/>
              <a:t> </a:t>
            </a:r>
            <a:r>
              <a:rPr lang="ru-RU" sz="2000" dirty="0" err="1"/>
              <a:t>вузлом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Кожному </a:t>
            </a:r>
            <a:r>
              <a:rPr lang="ru-RU" sz="2000" dirty="0"/>
              <a:t>символу на </a:t>
            </a:r>
            <a:r>
              <a:rPr lang="ru-RU" sz="2000" dirty="0" smtClean="0"/>
              <a:t>листку дерева </a:t>
            </a:r>
            <a:r>
              <a:rPr lang="ru-RU" sz="2000" dirty="0" err="1" smtClean="0"/>
              <a:t>присвоюється</a:t>
            </a:r>
            <a:r>
              <a:rPr lang="ru-RU" sz="2000" dirty="0" smtClean="0"/>
              <a:t> вага,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собою </a:t>
            </a:r>
            <a:r>
              <a:rPr lang="ru-RU" sz="2000" dirty="0" err="1"/>
              <a:t>відносну</a:t>
            </a:r>
            <a:r>
              <a:rPr lang="ru-RU" sz="2000" dirty="0"/>
              <a:t> </a:t>
            </a:r>
            <a:r>
              <a:rPr lang="ru-RU" sz="2000" dirty="0" smtClean="0"/>
              <a:t>частоту.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/>
              <a:t>нетермінальний</a:t>
            </a:r>
            <a:r>
              <a:rPr lang="ru-RU" sz="2000" dirty="0"/>
              <a:t> </a:t>
            </a:r>
            <a:r>
              <a:rPr lang="ru-RU" sz="2000" dirty="0" err="1" smtClean="0"/>
              <a:t>вузол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/>
              <a:t>вагу,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сумі</a:t>
            </a:r>
            <a:r>
              <a:rPr lang="ru-RU" sz="2000" dirty="0"/>
              <a:t> ваг </a:t>
            </a:r>
            <a:r>
              <a:rPr lang="ru-RU" sz="2000" dirty="0" err="1" smtClean="0"/>
              <a:t>листків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лежать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цим</a:t>
            </a:r>
            <a:r>
              <a:rPr lang="ru-RU" sz="2000" dirty="0"/>
              <a:t> </a:t>
            </a:r>
            <a:r>
              <a:rPr lang="ru-RU" sz="2000" dirty="0" err="1"/>
              <a:t>вузлом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Ваги не </a:t>
            </a:r>
            <a:r>
              <a:rPr lang="ru-RU" sz="2000" dirty="0" err="1"/>
              <a:t>використовуються</a:t>
            </a:r>
            <a:r>
              <a:rPr lang="ru-RU" sz="2000" dirty="0"/>
              <a:t> в </a:t>
            </a:r>
            <a:r>
              <a:rPr lang="ru-RU" sz="2000" dirty="0" err="1"/>
              <a:t>процесі</a:t>
            </a:r>
            <a:r>
              <a:rPr lang="ru-RU" sz="2000" dirty="0"/>
              <a:t> </a:t>
            </a:r>
            <a:r>
              <a:rPr lang="ru-RU" sz="2000" dirty="0" err="1"/>
              <a:t>кодування</a:t>
            </a:r>
            <a:r>
              <a:rPr lang="ru-RU" sz="2000" dirty="0"/>
              <a:t> і </a:t>
            </a:r>
            <a:r>
              <a:rPr lang="ru-RU" sz="2000" dirty="0" err="1" smtClean="0"/>
              <a:t>декодування</a:t>
            </a:r>
            <a:r>
              <a:rPr lang="ru-RU" sz="2000" dirty="0" smtClean="0"/>
              <a:t>, вони </a:t>
            </a:r>
            <a:r>
              <a:rPr lang="ru-RU" sz="2000" dirty="0" err="1" smtClean="0"/>
              <a:t>використовуються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час </a:t>
            </a:r>
            <a:r>
              <a:rPr lang="ru-RU" sz="2000" dirty="0" err="1" smtClean="0"/>
              <a:t>побудови</a:t>
            </a:r>
            <a:r>
              <a:rPr lang="ru-RU" sz="2000" dirty="0" smtClean="0"/>
              <a:t> дерева.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785"/>
            <a:ext cx="5874204" cy="48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03164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38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8560" y="1048091"/>
            <a:ext cx="105492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Ідея полягає в тому, щоб упорядкувати дерево так, щоб символи з найменшою частотою виявилися найдальше від кореня.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Почнемо з множини термінальних вершин, що містять символи та їх частоти.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Тепер потрібно знайти два листа з найменшими вагами і злити їх, отримуючи вершину, у якій попередні дві є лівим і правим нащадками. Вага нової вершини дорівнює сумі ваг її гілок.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Виключимо два листа з початкової множини і замінимо їх новою вершиною. 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Продовжимо цей процес. На кожному кроці будемо зливати дві вершини з самими низькими вагами, виключаючи їх з множини і замінюючи вершиною, для якої вони є лівою і правою гілками.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Цей процес закінчується, коли залишається тільки одна вершина, яка і є коренем усього дерева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</a:rPr>
              <a:t>Алгоритм </a:t>
            </a:r>
            <a:r>
              <a:rPr lang="ru-RU" sz="3600" b="1" dirty="0" err="1">
                <a:solidFill>
                  <a:schemeClr val="bg1"/>
                </a:solidFill>
              </a:rPr>
              <a:t>породження</a:t>
            </a:r>
            <a:r>
              <a:rPr lang="ru-RU" sz="3600" b="1" dirty="0">
                <a:solidFill>
                  <a:schemeClr val="bg1"/>
                </a:solidFill>
              </a:rPr>
              <a:t> дерева Хаффмана</a:t>
            </a:r>
          </a:p>
        </p:txBody>
      </p:sp>
    </p:spTree>
    <p:extLst>
      <p:ext uri="{BB962C8B-B14F-4D97-AF65-F5344CB8AC3E}">
        <p14:creationId xmlns:p14="http://schemas.microsoft.com/office/powerpoint/2010/main" val="1121344769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39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Подання</a:t>
            </a:r>
            <a:r>
              <a:rPr lang="ru-RU" sz="3600" b="1" dirty="0" smtClean="0">
                <a:solidFill>
                  <a:schemeClr val="bg1"/>
                </a:solidFill>
              </a:rPr>
              <a:t> дерева </a:t>
            </a:r>
            <a:r>
              <a:rPr lang="ru-RU" sz="3600" b="1" dirty="0">
                <a:solidFill>
                  <a:schemeClr val="bg1"/>
                </a:solidFill>
              </a:rPr>
              <a:t>Хаффмана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636" y="1067280"/>
            <a:ext cx="4773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Листя дерева представляються у вигляді </a:t>
            </a:r>
            <a:r>
              <a:rPr lang="uk-UA" sz="2000" b="1" dirty="0" smtClean="0">
                <a:solidFill>
                  <a:srgbClr val="0000CC"/>
                </a:solidFill>
              </a:rPr>
              <a:t>списку</a:t>
            </a:r>
            <a:r>
              <a:rPr lang="uk-UA" sz="2000" dirty="0" smtClean="0"/>
              <a:t>, що складається з: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символу </a:t>
            </a:r>
            <a:r>
              <a:rPr lang="uk-UA" sz="2000" dirty="0" err="1" smtClean="0"/>
              <a:t>leaf</a:t>
            </a:r>
            <a:r>
              <a:rPr lang="uk-UA" sz="2000" dirty="0" smtClean="0"/>
              <a:t> (лист),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символу, що міститься в листі,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uk-UA" sz="2000" dirty="0" smtClean="0"/>
              <a:t>ваги</a:t>
            </a:r>
          </a:p>
          <a:p>
            <a:pPr marL="914400" lvl="1" indent="-457200">
              <a:buFont typeface="+mj-lt"/>
              <a:buAutoNum type="arabicPeriod"/>
            </a:pPr>
            <a:endParaRPr lang="uk-UA" sz="2000" dirty="0" smtClean="0"/>
          </a:p>
          <a:p>
            <a:pPr lvl="1" indent="-457200">
              <a:buFont typeface="+mj-lt"/>
              <a:buAutoNum type="arabicPeriod" startAt="2"/>
            </a:pPr>
            <a:r>
              <a:rPr lang="uk-UA" sz="2000" dirty="0"/>
              <a:t>Дерево в загальному випадку буде списком з лівої </a:t>
            </a:r>
            <a:r>
              <a:rPr lang="uk-UA" sz="2000" dirty="0" smtClean="0"/>
              <a:t>гілки, правої гілки</a:t>
            </a:r>
            <a:r>
              <a:rPr lang="uk-UA" sz="2000" dirty="0"/>
              <a:t>, </a:t>
            </a:r>
            <a:r>
              <a:rPr lang="uk-UA" sz="2000" dirty="0" smtClean="0"/>
              <a:t>множини символів </a:t>
            </a:r>
            <a:r>
              <a:rPr lang="uk-UA" sz="2000" dirty="0"/>
              <a:t>і ваги. </a:t>
            </a:r>
            <a:endParaRPr lang="uk-UA" sz="2000" dirty="0" smtClean="0"/>
          </a:p>
          <a:p>
            <a:pPr lvl="1" indent="-457200">
              <a:buFont typeface="+mj-lt"/>
              <a:buAutoNum type="arabicPeriod" startAt="2"/>
            </a:pPr>
            <a:r>
              <a:rPr lang="uk-UA" sz="2000" dirty="0" smtClean="0"/>
              <a:t>Множина </a:t>
            </a:r>
            <a:r>
              <a:rPr lang="uk-UA" sz="2000" dirty="0"/>
              <a:t>символів буде просто їх </a:t>
            </a:r>
            <a:r>
              <a:rPr lang="uk-UA" sz="2000" b="1" dirty="0" smtClean="0"/>
              <a:t>списком</a:t>
            </a:r>
            <a:r>
              <a:rPr lang="uk-UA" sz="2000" dirty="0" smtClean="0"/>
              <a:t>.</a:t>
            </a:r>
          </a:p>
          <a:p>
            <a:pPr lvl="1" indent="-457200">
              <a:buFont typeface="+mj-lt"/>
              <a:buAutoNum type="arabicPeriod" startAt="2"/>
            </a:pPr>
            <a:r>
              <a:rPr lang="uk-UA" sz="2000" dirty="0" smtClean="0"/>
              <a:t>Коли породжуємо </a:t>
            </a:r>
            <a:r>
              <a:rPr lang="uk-UA" sz="2000" dirty="0"/>
              <a:t>дерево злиттям двох вершин, </a:t>
            </a:r>
            <a:r>
              <a:rPr lang="uk-UA" sz="2000" dirty="0" smtClean="0"/>
              <a:t>отримуємо </a:t>
            </a:r>
            <a:r>
              <a:rPr lang="uk-UA" sz="2000" b="1" dirty="0" smtClean="0"/>
              <a:t>вагу </a:t>
            </a:r>
            <a:r>
              <a:rPr lang="uk-UA" sz="2000" b="1" dirty="0"/>
              <a:t>дерева як суму ваг цих вершин</a:t>
            </a:r>
            <a:r>
              <a:rPr lang="uk-UA" sz="2000" dirty="0"/>
              <a:t>, а </a:t>
            </a:r>
            <a:r>
              <a:rPr lang="uk-UA" sz="2000" dirty="0" smtClean="0"/>
              <a:t>множину </a:t>
            </a:r>
            <a:r>
              <a:rPr lang="uk-UA" sz="2000" dirty="0"/>
              <a:t>символів як </a:t>
            </a:r>
            <a:r>
              <a:rPr lang="uk-UA" sz="2000" dirty="0" smtClean="0"/>
              <a:t>об'єднання множин </a:t>
            </a:r>
            <a:r>
              <a:rPr lang="uk-UA" sz="2000" dirty="0"/>
              <a:t>їх символів.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79771" y="1221169"/>
            <a:ext cx="6096000" cy="440120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make-leaf</a:t>
            </a:r>
            <a:r>
              <a:rPr lang="en-GB" sz="2000" dirty="0">
                <a:solidFill>
                  <a:srgbClr val="0000CC"/>
                </a:solidFill>
              </a:rPr>
              <a:t> symbol weight)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(list 'leaf symbol weight))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leaf? </a:t>
            </a:r>
            <a:r>
              <a:rPr lang="en-GB" sz="2000" dirty="0">
                <a:solidFill>
                  <a:srgbClr val="0000CC"/>
                </a:solidFill>
              </a:rPr>
              <a:t>object)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</a:t>
            </a:r>
            <a:r>
              <a:rPr lang="en-GB" sz="2000" dirty="0" err="1">
                <a:solidFill>
                  <a:srgbClr val="0000CC"/>
                </a:solidFill>
              </a:rPr>
              <a:t>eq</a:t>
            </a:r>
            <a:r>
              <a:rPr lang="en-GB" sz="2000" dirty="0">
                <a:solidFill>
                  <a:srgbClr val="0000CC"/>
                </a:solidFill>
              </a:rPr>
              <a:t>? (car object) 'leaf))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symbol-leaf</a:t>
            </a:r>
            <a:r>
              <a:rPr lang="en-GB" sz="2000" dirty="0">
                <a:solidFill>
                  <a:srgbClr val="0000CC"/>
                </a:solidFill>
              </a:rPr>
              <a:t> x) (</a:t>
            </a:r>
            <a:r>
              <a:rPr lang="en-GB" sz="2000" dirty="0" err="1">
                <a:solidFill>
                  <a:srgbClr val="0000CC"/>
                </a:solidFill>
              </a:rPr>
              <a:t>cadr</a:t>
            </a:r>
            <a:r>
              <a:rPr lang="en-GB" sz="2000" dirty="0">
                <a:solidFill>
                  <a:srgbClr val="0000CC"/>
                </a:solidFill>
              </a:rPr>
              <a:t> x))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weight-leaf</a:t>
            </a:r>
            <a:r>
              <a:rPr lang="en-GB" sz="2000" dirty="0">
                <a:solidFill>
                  <a:srgbClr val="0000CC"/>
                </a:solidFill>
              </a:rPr>
              <a:t> x) (</a:t>
            </a:r>
            <a:r>
              <a:rPr lang="en-GB" sz="2000" dirty="0" err="1">
                <a:solidFill>
                  <a:srgbClr val="0000CC"/>
                </a:solidFill>
              </a:rPr>
              <a:t>caddr</a:t>
            </a:r>
            <a:r>
              <a:rPr lang="en-GB" sz="2000" dirty="0">
                <a:solidFill>
                  <a:srgbClr val="0000CC"/>
                </a:solidFill>
              </a:rPr>
              <a:t> x))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make-code-tree</a:t>
            </a:r>
            <a:r>
              <a:rPr lang="en-GB" sz="2000" dirty="0">
                <a:solidFill>
                  <a:srgbClr val="0000CC"/>
                </a:solidFill>
              </a:rPr>
              <a:t> left right)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(list left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right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(append (symbols left) (symbols right))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(+ (weight left) (weight right</a:t>
            </a:r>
            <a:r>
              <a:rPr lang="en-GB" sz="2000" dirty="0" smtClean="0">
                <a:solidFill>
                  <a:srgbClr val="0000CC"/>
                </a:solidFill>
              </a:rPr>
              <a:t>))))</a:t>
            </a:r>
            <a:endParaRPr lang="en-GB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1862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1" y="1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9787" y="912167"/>
            <a:ext cx="8263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/>
              <a:t>Символи можна використовувати для створення складених </a:t>
            </a:r>
            <a:r>
              <a:rPr lang="uk-UA" sz="2200" dirty="0" smtClean="0"/>
              <a:t>даних:</a:t>
            </a:r>
            <a:endParaRPr lang="uk-UA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025101" y="2053003"/>
            <a:ext cx="6432723" cy="110799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(a b c d)</a:t>
            </a:r>
          </a:p>
          <a:p>
            <a:r>
              <a:rPr lang="uk-UA" sz="2200" dirty="0">
                <a:solidFill>
                  <a:srgbClr val="0000CC"/>
                </a:solidFill>
              </a:rPr>
              <a:t>(23 45 17)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((Norah 12) (Molly 9) (Anna 7) (Lauren 6) (Charlotte 3))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9348" y="3384012"/>
            <a:ext cx="115733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Списки, що містять символи, можуть виглядати в </a:t>
            </a:r>
            <a:r>
              <a:rPr lang="uk-UA" sz="2200" dirty="0" smtClean="0"/>
              <a:t>точності, як </a:t>
            </a:r>
            <a:r>
              <a:rPr lang="uk-UA" sz="2200" dirty="0"/>
              <a:t>висловлення мови </a:t>
            </a:r>
            <a:r>
              <a:rPr lang="en-US" sz="2200" dirty="0" smtClean="0"/>
              <a:t>Scheme</a:t>
            </a:r>
            <a:r>
              <a:rPr lang="uk-UA" sz="2200" dirty="0" smtClean="0"/>
              <a:t>:</a:t>
            </a:r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71833" y="4080918"/>
            <a:ext cx="8655809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(* (+ 23 45) (+ x 9</a:t>
            </a:r>
            <a:r>
              <a:rPr lang="en-US" sz="2200" dirty="0" smtClean="0">
                <a:solidFill>
                  <a:srgbClr val="0000CC"/>
                </a:solidFill>
              </a:rPr>
              <a:t>))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C00000"/>
                </a:solidFill>
              </a:rPr>
              <a:t>; список з 3-х елементів: *,</a:t>
            </a:r>
            <a:r>
              <a:rPr lang="en-US" sz="2200" dirty="0">
                <a:solidFill>
                  <a:srgbClr val="C00000"/>
                </a:solidFill>
              </a:rPr>
              <a:t> (+ 23 45</a:t>
            </a:r>
            <a:r>
              <a:rPr lang="en-US" sz="2200" dirty="0" smtClean="0">
                <a:solidFill>
                  <a:srgbClr val="C00000"/>
                </a:solidFill>
              </a:rPr>
              <a:t>)</a:t>
            </a:r>
            <a:r>
              <a:rPr lang="uk-UA" sz="2200" dirty="0" smtClean="0">
                <a:solidFill>
                  <a:srgbClr val="C00000"/>
                </a:solidFill>
              </a:rPr>
              <a:t>, 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(+ x </a:t>
            </a:r>
            <a:r>
              <a:rPr lang="en-US" sz="2200" dirty="0" smtClean="0">
                <a:solidFill>
                  <a:srgbClr val="C00000"/>
                </a:solidFill>
              </a:rPr>
              <a:t>9</a:t>
            </a:r>
            <a:r>
              <a:rPr lang="uk-UA" sz="22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 </a:t>
            </a:r>
            <a:endParaRPr lang="en-US" sz="2200" dirty="0">
              <a:solidFill>
                <a:srgbClr val="0000CC"/>
              </a:solidFill>
            </a:endParaRPr>
          </a:p>
          <a:p>
            <a:r>
              <a:rPr lang="en-US" sz="2200" dirty="0">
                <a:solidFill>
                  <a:srgbClr val="0000CC"/>
                </a:solidFill>
              </a:rPr>
              <a:t>(define (fact n)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(if (= n 1) 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1 (* n (fact (- n 1)))))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r>
              <a:rPr lang="ru-RU" smtClean="0"/>
              <a:t>/65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292824" y="1399104"/>
            <a:ext cx="84866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dirty="0" smtClean="0"/>
              <a:t>Наприклад, списки можуть містити цифрові, символьні і рядкові дані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72581" y="2025386"/>
            <a:ext cx="18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символів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3253" y="2422336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чисел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5097" y="284690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Список пар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9" idx="3"/>
          </p:cNvCxnSpPr>
          <p:nvPr/>
        </p:nvCxnSpPr>
        <p:spPr>
          <a:xfrm>
            <a:off x="2292823" y="2210052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2824" y="2641846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292823" y="3015865"/>
            <a:ext cx="6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40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735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Селектори</a:t>
            </a:r>
            <a:r>
              <a:rPr lang="ru-RU" sz="3600" b="1" dirty="0" smtClean="0">
                <a:solidFill>
                  <a:schemeClr val="bg1"/>
                </a:solidFill>
              </a:rPr>
              <a:t> дерева </a:t>
            </a:r>
            <a:r>
              <a:rPr lang="ru-RU" sz="3600" b="1" dirty="0">
                <a:solidFill>
                  <a:schemeClr val="bg1"/>
                </a:solidFill>
              </a:rPr>
              <a:t>Хаффмана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256" y="1067282"/>
            <a:ext cx="4773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Для доступу до елементів дерева потрібні селектори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4623" y="1928643"/>
            <a:ext cx="4568634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define (</a:t>
            </a:r>
            <a:r>
              <a:rPr lang="en-GB" sz="2000" b="1" dirty="0">
                <a:solidFill>
                  <a:srgbClr val="0000CC"/>
                </a:solidFill>
              </a:rPr>
              <a:t>left-branch</a:t>
            </a:r>
            <a:r>
              <a:rPr lang="en-GB" sz="2000" dirty="0">
                <a:solidFill>
                  <a:srgbClr val="0000CC"/>
                </a:solidFill>
              </a:rPr>
              <a:t> tree) (car tree))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right-branch</a:t>
            </a:r>
            <a:r>
              <a:rPr lang="en-GB" sz="2000" dirty="0">
                <a:solidFill>
                  <a:srgbClr val="0000CC"/>
                </a:solidFill>
              </a:rPr>
              <a:t> tree) (</a:t>
            </a:r>
            <a:r>
              <a:rPr lang="en-GB" sz="2000" dirty="0" err="1">
                <a:solidFill>
                  <a:srgbClr val="0000CC"/>
                </a:solidFill>
              </a:rPr>
              <a:t>cadr</a:t>
            </a:r>
            <a:r>
              <a:rPr lang="en-GB" sz="2000" dirty="0">
                <a:solidFill>
                  <a:srgbClr val="0000CC"/>
                </a:solidFill>
              </a:rPr>
              <a:t> tree))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symbols</a:t>
            </a:r>
            <a:r>
              <a:rPr lang="en-GB" sz="2000" dirty="0">
                <a:solidFill>
                  <a:srgbClr val="0000CC"/>
                </a:solidFill>
              </a:rPr>
              <a:t>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(if (leaf?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(list (symbol-leaf tree))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</a:t>
            </a:r>
            <a:r>
              <a:rPr lang="en-GB" sz="2000" dirty="0" err="1">
                <a:solidFill>
                  <a:srgbClr val="0000CC"/>
                </a:solidFill>
              </a:rPr>
              <a:t>caddr</a:t>
            </a:r>
            <a:r>
              <a:rPr lang="en-GB" sz="2000" dirty="0">
                <a:solidFill>
                  <a:srgbClr val="0000CC"/>
                </a:solidFill>
              </a:rPr>
              <a:t> tree)))</a:t>
            </a:r>
          </a:p>
          <a:p>
            <a:endParaRPr lang="en-GB" sz="2000" dirty="0">
              <a:solidFill>
                <a:srgbClr val="0000CC"/>
              </a:solidFill>
            </a:endParaRPr>
          </a:p>
          <a:p>
            <a:r>
              <a:rPr lang="en-GB" sz="2000" dirty="0">
                <a:solidFill>
                  <a:srgbClr val="0000CC"/>
                </a:solidFill>
              </a:rPr>
              <a:t>(define (</a:t>
            </a:r>
            <a:r>
              <a:rPr lang="en-GB" sz="2000" b="1" dirty="0">
                <a:solidFill>
                  <a:srgbClr val="0000CC"/>
                </a:solidFill>
              </a:rPr>
              <a:t>weight</a:t>
            </a:r>
            <a:r>
              <a:rPr lang="en-GB" sz="2000" dirty="0">
                <a:solidFill>
                  <a:srgbClr val="0000CC"/>
                </a:solidFill>
              </a:rPr>
              <a:t>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(if (leaf?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(weight-leaf tree)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(</a:t>
            </a:r>
            <a:r>
              <a:rPr lang="en-GB" sz="2000" dirty="0" err="1">
                <a:solidFill>
                  <a:srgbClr val="0000CC"/>
                </a:solidFill>
              </a:rPr>
              <a:t>cadddr</a:t>
            </a:r>
            <a:r>
              <a:rPr lang="en-GB" sz="2000" dirty="0">
                <a:solidFill>
                  <a:srgbClr val="0000CC"/>
                </a:solidFill>
              </a:rPr>
              <a:t> tree</a:t>
            </a:r>
            <a:r>
              <a:rPr lang="en-GB" sz="2000" dirty="0" smtClean="0">
                <a:solidFill>
                  <a:srgbClr val="0000CC"/>
                </a:solidFill>
              </a:rPr>
              <a:t>)))</a:t>
            </a:r>
            <a:endParaRPr lang="en-GB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77890" y="2278087"/>
            <a:ext cx="6096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make-code-tree (make-leaf 'A 4)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(make-code-tree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(make-leaf 'B 2)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(make-code-tree (make-leaf 'D 1)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                                   (make-leaf 'C 1))))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77890" y="112364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Створення дерева через виклик процедури </a:t>
            </a:r>
          </a:p>
          <a:p>
            <a:r>
              <a:rPr lang="en-GB" sz="2000" dirty="0" smtClean="0">
                <a:solidFill>
                  <a:srgbClr val="0000CC"/>
                </a:solidFill>
              </a:rPr>
              <a:t>make-code-tree</a:t>
            </a:r>
            <a:r>
              <a:rPr lang="uk-UA" sz="2000" dirty="0" smtClean="0"/>
              <a:t> 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074129" y="4676429"/>
            <a:ext cx="690352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((leaf a 4) ((leaf b 2) ((leaf d 1) (leaf c 1) (d c) 2) (b d c) 4) (a b d c) 8)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32724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41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57" y="1028343"/>
            <a:ext cx="116734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У дереві кожна нетермінальних вершина містить множину символів у вигляді простого спису.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 Однак алгоритм породження дерева вимагає, щоб опрацьовували ще й множину листків і </a:t>
            </a:r>
            <a:r>
              <a:rPr lang="uk-UA" sz="2000" dirty="0" err="1" smtClean="0"/>
              <a:t>піддерев</a:t>
            </a:r>
            <a:r>
              <a:rPr lang="uk-UA" sz="2000" dirty="0" smtClean="0"/>
              <a:t>, послідовно зливаючи два найменших елемента.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Оскільки потрібно на кожному кроці знаходити найменший елемент множини, зручно для такої множини використовувати упорядковане подання.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Представимо множину листів і дерев як список елементів, упорядкований за вагою в зростаючому порядку.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23309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Множина зважених елементів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12570" y="3403187"/>
            <a:ext cx="6096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(define (adjoin-set x set)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(</a:t>
            </a:r>
            <a:r>
              <a:rPr lang="en-US" sz="2200" dirty="0" err="1">
                <a:solidFill>
                  <a:srgbClr val="0000CC"/>
                </a:solidFill>
              </a:rPr>
              <a:t>cond</a:t>
            </a:r>
            <a:r>
              <a:rPr lang="en-US" sz="2200" dirty="0">
                <a:solidFill>
                  <a:srgbClr val="0000CC"/>
                </a:solidFill>
              </a:rPr>
              <a:t> ((null? set) (list x))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((&lt; (weight x) (weight (car set))) (cons x set))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(else (cons (car set)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                    (adjoin-set x (</a:t>
            </a:r>
            <a:r>
              <a:rPr lang="en-US" sz="2200" dirty="0" err="1">
                <a:solidFill>
                  <a:srgbClr val="0000CC"/>
                </a:solidFill>
              </a:rPr>
              <a:t>cdr</a:t>
            </a:r>
            <a:r>
              <a:rPr lang="en-US" sz="2200" dirty="0">
                <a:solidFill>
                  <a:srgbClr val="0000CC"/>
                </a:solidFill>
              </a:rPr>
              <a:t> set))))))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89014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42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9248"/>
            <a:ext cx="1215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Побудова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впорядкованої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множини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листків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64524" y="1123070"/>
            <a:ext cx="4713094" cy="34778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(make-leaf-set pairs)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(if (null? pairs)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'()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(let ((pair (car pairs)))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(adjoin-set (make-leaf (car pair)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           (</a:t>
            </a:r>
            <a:r>
              <a:rPr lang="en-US" sz="2000" dirty="0" err="1">
                <a:solidFill>
                  <a:srgbClr val="0000CC"/>
                </a:solidFill>
              </a:rPr>
              <a:t>cadr</a:t>
            </a:r>
            <a:r>
              <a:rPr lang="en-US" sz="2000" dirty="0">
                <a:solidFill>
                  <a:srgbClr val="0000CC"/>
                </a:solidFill>
              </a:rPr>
              <a:t> pair)) 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     (make-leaf-set (</a:t>
            </a:r>
            <a:r>
              <a:rPr lang="en-US" sz="2000" dirty="0" err="1">
                <a:solidFill>
                  <a:srgbClr val="0000CC"/>
                </a:solidFill>
              </a:rPr>
              <a:t>cdr</a:t>
            </a:r>
            <a:r>
              <a:rPr lang="en-US" sz="2000" dirty="0">
                <a:solidFill>
                  <a:srgbClr val="0000CC"/>
                </a:solidFill>
              </a:rPr>
              <a:t> pairs))))))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(display "task3:")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pairs (list '(A 4) '(B 2) '(C 1) '(D 1)))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(make-leaf-set pairs)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2248" y="2492675"/>
            <a:ext cx="434266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task3:((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d 1)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c 1)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b 2) (</a:t>
            </a:r>
            <a:r>
              <a:rPr lang="ru-RU" dirty="0" err="1">
                <a:solidFill>
                  <a:srgbClr val="FF0000"/>
                </a:solidFill>
              </a:rPr>
              <a:t>leaf</a:t>
            </a:r>
            <a:r>
              <a:rPr lang="ru-RU" dirty="0">
                <a:solidFill>
                  <a:srgbClr val="FF0000"/>
                </a:solidFill>
              </a:rPr>
              <a:t> a 4))</a:t>
            </a:r>
          </a:p>
        </p:txBody>
      </p:sp>
    </p:spTree>
    <p:extLst>
      <p:ext uri="{BB962C8B-B14F-4D97-AF65-F5344CB8AC3E}">
        <p14:creationId xmlns:p14="http://schemas.microsoft.com/office/powerpoint/2010/main" val="3044326746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905001" y="381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3069" y="2304282"/>
            <a:ext cx="1177216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/>
              <a:t>1. </a:t>
            </a:r>
            <a:r>
              <a:rPr lang="en-US" sz="2000" dirty="0"/>
              <a:t>Harold Abelson</a:t>
            </a:r>
            <a:r>
              <a:rPr lang="uk-UA" sz="2000" dirty="0"/>
              <a:t>,</a:t>
            </a:r>
            <a:r>
              <a:rPr lang="en-US" sz="2000" dirty="0"/>
              <a:t> Gerald Jay </a:t>
            </a:r>
            <a:r>
              <a:rPr lang="en-US" sz="2000" dirty="0" err="1"/>
              <a:t>Sussman</a:t>
            </a:r>
            <a:r>
              <a:rPr lang="uk-UA" sz="2000" dirty="0"/>
              <a:t>,</a:t>
            </a:r>
            <a:r>
              <a:rPr lang="en-US" sz="2000" dirty="0"/>
              <a:t> Julie </a:t>
            </a:r>
            <a:r>
              <a:rPr lang="en-US" sz="2000" dirty="0" err="1"/>
              <a:t>Sussman</a:t>
            </a:r>
            <a:r>
              <a:rPr lang="uk-UA" sz="2000" dirty="0"/>
              <a:t>. </a:t>
            </a:r>
            <a:r>
              <a:rPr lang="en-US" sz="2000" dirty="0"/>
              <a:t>Structure and Interpretation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of Computer Programs</a:t>
            </a:r>
            <a:r>
              <a:rPr lang="uk-UA" sz="2000" dirty="0"/>
              <a:t>. </a:t>
            </a:r>
            <a:r>
              <a:rPr lang="en-US" sz="2000" dirty="0"/>
              <a:t>The MIT Press</a:t>
            </a:r>
            <a:r>
              <a:rPr lang="uk-UA" sz="2000" dirty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/>
              <a:t>Абельсон</a:t>
            </a:r>
            <a:r>
              <a:rPr lang="uk-UA" sz="2000" dirty="0"/>
              <a:t>, Джеральд </a:t>
            </a:r>
            <a:r>
              <a:rPr lang="uk-UA" sz="2000" dirty="0" err="1"/>
              <a:t>Джей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, </a:t>
            </a:r>
            <a:r>
              <a:rPr lang="uk-UA" sz="2000" dirty="0" err="1"/>
              <a:t>Джули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. Структура и </a:t>
            </a:r>
            <a:r>
              <a:rPr lang="uk-UA" sz="2000" dirty="0" err="1"/>
              <a:t>интерпретация</a:t>
            </a:r>
            <a:r>
              <a:rPr lang="uk-UA" sz="2000" dirty="0"/>
              <a:t> </a:t>
            </a:r>
            <a:r>
              <a:rPr lang="uk-UA" sz="2000" dirty="0" err="1"/>
              <a:t>компьютерных</a:t>
            </a:r>
            <a:r>
              <a:rPr lang="uk-UA" sz="2000" dirty="0"/>
              <a:t> </a:t>
            </a:r>
            <a:r>
              <a:rPr lang="uk-UA" sz="2000" dirty="0" err="1"/>
              <a:t>программ</a:t>
            </a:r>
            <a:r>
              <a:rPr lang="uk-UA" sz="2000" dirty="0" smtClean="0"/>
              <a:t>. «</a:t>
            </a:r>
            <a:r>
              <a:rPr lang="uk-UA" sz="2000" dirty="0" err="1"/>
              <a:t>Добросвет</a:t>
            </a:r>
            <a:r>
              <a:rPr lang="uk-UA" sz="2000" dirty="0"/>
              <a:t>», 2006) 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2. </a:t>
            </a:r>
            <a:r>
              <a:rPr lang="uk-UA" sz="2000" dirty="0" err="1"/>
              <a:t>Филд</a:t>
            </a:r>
            <a:r>
              <a:rPr lang="uk-UA" sz="2000" dirty="0"/>
              <a:t>. А., </a:t>
            </a:r>
            <a:r>
              <a:rPr lang="uk-UA" sz="2000" dirty="0" err="1"/>
              <a:t>Харрисон</a:t>
            </a:r>
            <a:r>
              <a:rPr lang="uk-UA" sz="2000" dirty="0"/>
              <a:t>  П.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–М.: «Мир», 1993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3.</a:t>
            </a:r>
            <a:r>
              <a:rPr lang="ru-RU" sz="2000" dirty="0"/>
              <a:t> Городня Л. Введение программирование на языке Лисп. </a:t>
            </a:r>
            <a:r>
              <a:rPr lang="en-US" sz="2000" dirty="0"/>
              <a:t>http://ict.edu.ru/ft/005133/prog_lisp.pdf</a:t>
            </a:r>
            <a:r>
              <a:rPr lang="uk-UA" sz="2000" dirty="0"/>
              <a:t>     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4. </a:t>
            </a:r>
            <a:r>
              <a:rPr lang="uk-UA" sz="2000" dirty="0" err="1"/>
              <a:t>Хювенен</a:t>
            </a:r>
            <a:r>
              <a:rPr lang="uk-UA" sz="2000" dirty="0"/>
              <a:t> Є.  </a:t>
            </a:r>
            <a:r>
              <a:rPr lang="uk-UA" sz="2000" dirty="0" err="1"/>
              <a:t>Сеппянен</a:t>
            </a:r>
            <a:r>
              <a:rPr lang="uk-UA" sz="2000" dirty="0"/>
              <a:t> И. Мир </a:t>
            </a:r>
            <a:r>
              <a:rPr lang="uk-UA" sz="2000" dirty="0" err="1"/>
              <a:t>Лиспа</a:t>
            </a:r>
            <a:r>
              <a:rPr lang="uk-UA" sz="2000" dirty="0"/>
              <a:t>. Т.1. </a:t>
            </a:r>
            <a:r>
              <a:rPr lang="uk-UA" sz="2000" dirty="0" err="1"/>
              <a:t>Введение</a:t>
            </a:r>
            <a:r>
              <a:rPr lang="uk-UA" sz="2000" dirty="0"/>
              <a:t> в </a:t>
            </a:r>
            <a:r>
              <a:rPr lang="uk-UA" sz="2000" dirty="0" err="1"/>
              <a:t>Лисп</a:t>
            </a:r>
            <a:r>
              <a:rPr lang="uk-UA" sz="2000" dirty="0"/>
              <a:t> и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1990 </a:t>
            </a:r>
            <a:r>
              <a:rPr lang="en-US" sz="2000" dirty="0">
                <a:hlinkClick r:id="rId2"/>
              </a:rPr>
              <a:t>bydlokoder.ru/</a:t>
            </a:r>
            <a:r>
              <a:rPr lang="en-US" sz="2000" dirty="0" err="1">
                <a:hlinkClick r:id="rId2"/>
              </a:rPr>
              <a:t>index.php?p</a:t>
            </a:r>
            <a:r>
              <a:rPr lang="en-US" sz="2000" dirty="0">
                <a:hlinkClick r:id="rId2"/>
              </a:rPr>
              <a:t>=</a:t>
            </a:r>
            <a:r>
              <a:rPr lang="en-US" sz="2000" dirty="0" err="1">
                <a:hlinkClick r:id="rId2"/>
              </a:rPr>
              <a:t>books_LISP</a:t>
            </a:r>
            <a:endParaRPr lang="uk-UA" sz="2000" dirty="0">
              <a:hlinkClick r:id="rId2"/>
            </a:endParaRPr>
          </a:p>
          <a:p>
            <a:pPr fontAlgn="base">
              <a:spcAft>
                <a:spcPts val="600"/>
              </a:spcAft>
            </a:pPr>
            <a:r>
              <a:rPr lang="uk-UA" sz="2000" dirty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/>
              <a:t>Кеннек</a:t>
            </a:r>
            <a:r>
              <a:rPr lang="ru-RU" sz="2000" b="1" i="1" dirty="0"/>
              <a:t>. </a:t>
            </a:r>
            <a:r>
              <a:rPr lang="ru-RU" sz="2000" dirty="0"/>
              <a:t>Интерпретация Лиспа и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r>
              <a:rPr lang="ru-RU" sz="2000" dirty="0" err="1"/>
              <a:t>Електронний</a:t>
            </a:r>
            <a:r>
              <a:rPr lang="ru-RU" sz="2000" dirty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http://blog.ilammy.net/lisp/</a:t>
            </a:r>
            <a:r>
              <a:rPr lang="uk-UA" sz="2000" dirty="0"/>
              <a:t> </a:t>
            </a:r>
            <a:endParaRPr lang="ru-RU" sz="2000" dirty="0"/>
          </a:p>
          <a:p>
            <a:pPr>
              <a:spcAft>
                <a:spcPts val="600"/>
              </a:spcAft>
            </a:pPr>
            <a:endParaRPr lang="en-US" sz="2000" dirty="0">
              <a:hlinkClick r:id="rId2"/>
            </a:endParaRPr>
          </a:p>
          <a:p>
            <a:pPr>
              <a:spcAft>
                <a:spcPts val="600"/>
              </a:spcAft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2279" y="2129204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dirty="0" err="1"/>
              <a:t>Дякую</a:t>
            </a:r>
            <a:r>
              <a:rPr lang="ru-RU" sz="3200" dirty="0"/>
              <a:t> за </a:t>
            </a:r>
            <a:r>
              <a:rPr lang="ru-RU" sz="3200" dirty="0" err="1"/>
              <a:t>увагу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err="1"/>
              <a:t>Ковалюк</a:t>
            </a:r>
            <a:r>
              <a:rPr lang="ru-RU" sz="3200" dirty="0"/>
              <a:t> Т.В.</a:t>
            </a:r>
            <a:br>
              <a:rPr lang="ru-RU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tkovalyuk@ukr.net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035" y="1209457"/>
            <a:ext cx="118959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Щоб працювати з символами, в мові </a:t>
            </a:r>
            <a:r>
              <a:rPr lang="uk-UA" sz="2200" dirty="0" smtClean="0"/>
              <a:t>є можливість </a:t>
            </a:r>
            <a:r>
              <a:rPr lang="uk-UA" sz="2200" dirty="0"/>
              <a:t>об'єкт даних записати в лапках (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/>
              <a:t>). </a:t>
            </a:r>
          </a:p>
          <a:p>
            <a:pPr lvl="1">
              <a:spcAft>
                <a:spcPts val="600"/>
              </a:spcAft>
            </a:pPr>
            <a:r>
              <a:rPr lang="uk-UA" sz="2200" dirty="0">
                <a:solidFill>
                  <a:srgbClr val="C00000"/>
                </a:solidFill>
              </a:rPr>
              <a:t>Наприклад, треба побудувати список  </a:t>
            </a:r>
            <a:r>
              <a:rPr lang="uk-UA" sz="2200" dirty="0">
                <a:solidFill>
                  <a:srgbClr val="0000CC"/>
                </a:solidFill>
              </a:rPr>
              <a:t>(a b). </a:t>
            </a:r>
            <a:r>
              <a:rPr lang="uk-UA" sz="2200" dirty="0">
                <a:solidFill>
                  <a:srgbClr val="C00000"/>
                </a:solidFill>
              </a:rPr>
              <a:t>Цього не можна домогтися через  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 a b), </a:t>
            </a:r>
            <a:r>
              <a:rPr lang="uk-UA" sz="2200" dirty="0">
                <a:solidFill>
                  <a:srgbClr val="C00000"/>
                </a:solidFill>
              </a:rPr>
              <a:t>оскільки цей вислів будує список із </a:t>
            </a:r>
            <a:r>
              <a:rPr lang="uk-UA" sz="2200" b="1" i="1" dirty="0">
                <a:solidFill>
                  <a:srgbClr val="C00000"/>
                </a:solidFill>
              </a:rPr>
              <a:t>значень символів </a:t>
            </a:r>
            <a:r>
              <a:rPr lang="uk-UA" sz="2200" dirty="0">
                <a:solidFill>
                  <a:srgbClr val="0000CC"/>
                </a:solidFill>
              </a:rPr>
              <a:t>a</a:t>
            </a:r>
            <a:r>
              <a:rPr lang="uk-UA" sz="2200" dirty="0"/>
              <a:t> і </a:t>
            </a:r>
            <a:r>
              <a:rPr lang="uk-UA" sz="2200" dirty="0">
                <a:solidFill>
                  <a:srgbClr val="0000CC"/>
                </a:solidFill>
              </a:rPr>
              <a:t>b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а не з </a:t>
            </a:r>
            <a:r>
              <a:rPr lang="uk-UA" sz="2200" b="1" dirty="0">
                <a:solidFill>
                  <a:srgbClr val="C00000"/>
                </a:solidFill>
              </a:rPr>
              <a:t>них самих</a:t>
            </a:r>
            <a:r>
              <a:rPr lang="uk-UA" sz="2200" dirty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 У природних мовах зазвичай використовують лапки, щоб позначити, що слово або речення потрібно розглядати буквально як рядок символів.</a:t>
            </a:r>
          </a:p>
          <a:p>
            <a:pPr lvl="1">
              <a:spcAft>
                <a:spcPts val="600"/>
              </a:spcAft>
            </a:pPr>
            <a:r>
              <a:rPr lang="uk-UA" sz="2200" dirty="0">
                <a:solidFill>
                  <a:srgbClr val="C00000"/>
                </a:solidFill>
              </a:rPr>
              <a:t>Наприклад, перша буква </a:t>
            </a:r>
            <a:r>
              <a:rPr lang="uk-UA" sz="2200" dirty="0">
                <a:solidFill>
                  <a:srgbClr val="0000CC"/>
                </a:solidFill>
              </a:rPr>
              <a:t>«Київ» </a:t>
            </a:r>
            <a:r>
              <a:rPr lang="uk-UA" sz="2200" dirty="0"/>
              <a:t>- </a:t>
            </a:r>
            <a:r>
              <a:rPr lang="uk-UA" sz="2200" dirty="0">
                <a:solidFill>
                  <a:srgbClr val="0000CC"/>
                </a:solidFill>
              </a:rPr>
              <a:t>«К». </a:t>
            </a:r>
            <a:r>
              <a:rPr lang="uk-UA" sz="2200" dirty="0">
                <a:solidFill>
                  <a:srgbClr val="C00000"/>
                </a:solidFill>
              </a:rPr>
              <a:t>Питання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"Скільки вузів в Україні </a:t>
            </a:r>
            <a:r>
              <a:rPr lang="uk-UA" sz="2200" dirty="0" smtClean="0">
                <a:solidFill>
                  <a:srgbClr val="0000CC"/>
                </a:solidFill>
              </a:rPr>
              <a:t>2020?" </a:t>
            </a:r>
            <a:r>
              <a:rPr lang="uk-UA" sz="2200" dirty="0">
                <a:solidFill>
                  <a:srgbClr val="C00000"/>
                </a:solidFill>
              </a:rPr>
              <a:t>не означає відповідь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657</a:t>
            </a:r>
            <a:r>
              <a:rPr lang="uk-UA" sz="2200" dirty="0"/>
              <a:t>, </a:t>
            </a:r>
            <a:r>
              <a:rPr lang="uk-UA" sz="2200" dirty="0">
                <a:solidFill>
                  <a:srgbClr val="C00000"/>
                </a:solidFill>
              </a:rPr>
              <a:t>отриманий як результат певного виразу. Записані в лапки символи означають цитату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"Скільки вузів в Україні </a:t>
            </a:r>
            <a:r>
              <a:rPr lang="uk-UA" sz="2200" dirty="0" smtClean="0">
                <a:solidFill>
                  <a:srgbClr val="0000CC"/>
                </a:solidFill>
              </a:rPr>
              <a:t>2020?"</a:t>
            </a:r>
            <a:endParaRPr lang="uk-UA" sz="2200" dirty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200" dirty="0"/>
              <a:t>Щоб позначати списки і символи, які потрібно обробляти як об'єкти даних, а не як вирази, що обчислюються, потрібно використовувати лапки. Однак формат лапок в </a:t>
            </a:r>
            <a:r>
              <a:rPr lang="uk-UA" sz="2200" dirty="0" err="1"/>
              <a:t>Scheme</a:t>
            </a:r>
            <a:r>
              <a:rPr lang="uk-UA" sz="2200" dirty="0"/>
              <a:t> відрізняється від прийнятого в природних мовах тим, що знак </a:t>
            </a:r>
            <a:r>
              <a:rPr lang="uk-UA" sz="2200" dirty="0">
                <a:solidFill>
                  <a:srgbClr val="0000CC"/>
                </a:solidFill>
              </a:rPr>
              <a:t>одинарної лапки </a:t>
            </a:r>
            <a:r>
              <a:rPr lang="uk-UA" sz="2200" b="1" dirty="0">
                <a:solidFill>
                  <a:srgbClr val="0000CC"/>
                </a:solidFill>
              </a:rPr>
              <a:t>‘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ставиться тільки на початку того об'єкта, який треба записати в лапках. Таким чином, значенням одинарної лапки є вимога взяти в лапки наступний об'єкт</a:t>
            </a:r>
          </a:p>
        </p:txBody>
      </p:sp>
    </p:spTree>
    <p:extLst>
      <p:ext uri="{BB962C8B-B14F-4D97-AF65-F5344CB8AC3E}">
        <p14:creationId xmlns:p14="http://schemas.microsoft.com/office/powerpoint/2010/main" val="339979828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9750" y="962710"/>
            <a:ext cx="864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Тепер можна відрізняти символи від їх значень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506338" y="1709975"/>
            <a:ext cx="5673050" cy="3170099"/>
            <a:chOff x="4038600" y="1546176"/>
            <a:chExt cx="5673050" cy="3170099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038600" y="1546176"/>
              <a:ext cx="1943100" cy="3170099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(define a 1)</a:t>
              </a: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(define b 2)</a:t>
              </a: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a b)</a:t>
              </a:r>
            </a:p>
            <a:p>
              <a:r>
                <a:rPr lang="uk-UA" sz="2000" i="1" dirty="0">
                  <a:solidFill>
                    <a:srgbClr val="FF0000"/>
                  </a:solidFill>
                  <a:latin typeface="ERKurierPSCyr-Italic"/>
                </a:rPr>
                <a:t>(1 2)</a:t>
              </a:r>
            </a:p>
            <a:p>
              <a:endParaRPr lang="uk-UA" sz="2000" i="1" dirty="0">
                <a:solidFill>
                  <a:srgbClr val="FF0000"/>
                </a:solidFill>
                <a:latin typeface="ERKurierPSCyr-Italic"/>
              </a:endParaRP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’a ’b)</a:t>
              </a:r>
            </a:p>
            <a:p>
              <a:r>
                <a:rPr lang="en-US" sz="2000" i="1" dirty="0">
                  <a:solidFill>
                    <a:srgbClr val="FF0000"/>
                  </a:solidFill>
                  <a:latin typeface="ERKurierPSCyr-Italic"/>
                </a:rPr>
                <a:t>(a b)</a:t>
              </a:r>
              <a:endParaRPr lang="ru-RU" sz="2000" i="1" dirty="0">
                <a:solidFill>
                  <a:srgbClr val="FF0000"/>
                </a:solidFill>
                <a:latin typeface="ERKurierPSCyr-Italic"/>
              </a:endParaRPr>
            </a:p>
            <a:p>
              <a:endParaRPr lang="en-US" sz="2000" i="1" dirty="0">
                <a:solidFill>
                  <a:srgbClr val="FF0000"/>
                </a:solidFill>
                <a:latin typeface="ERKurierPSCyr-Italic"/>
              </a:endParaRPr>
            </a:p>
            <a:p>
              <a:r>
                <a:rPr lang="en-US" sz="2000" dirty="0">
                  <a:solidFill>
                    <a:srgbClr val="0000CC"/>
                  </a:solidFill>
                  <a:latin typeface="ERKurierPSCyr-Regular"/>
                </a:rPr>
                <a:t>(list ’a b)</a:t>
              </a:r>
            </a:p>
            <a:p>
              <a:r>
                <a:rPr lang="en-US" sz="2000" i="1" dirty="0">
                  <a:solidFill>
                    <a:srgbClr val="FF0000"/>
                  </a:solidFill>
                  <a:latin typeface="ERKurierPSCyr-Italic"/>
                </a:rPr>
                <a:t>(a 2)</a:t>
              </a:r>
              <a:endParaRPr lang="uk-UA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31795" y="2456380"/>
              <a:ext cx="29798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err="1"/>
                <a:t>Значення</a:t>
              </a:r>
              <a:r>
                <a:rPr lang="ru-RU" sz="2200" dirty="0"/>
                <a:t> символ</a:t>
              </a:r>
              <a:r>
                <a:rPr lang="uk-UA" sz="2200" dirty="0"/>
                <a:t>і</a:t>
              </a:r>
              <a:r>
                <a:rPr lang="ru-RU" sz="2200" dirty="0"/>
                <a:t>в </a:t>
              </a:r>
              <a:r>
                <a:rPr lang="en-US" sz="2200" dirty="0">
                  <a:solidFill>
                    <a:srgbClr val="0000CC"/>
                  </a:solidFill>
                  <a:latin typeface="ERKurierPSCyr-Regular"/>
                </a:rPr>
                <a:t>a b</a:t>
              </a:r>
              <a:r>
                <a:rPr lang="ru-RU" sz="2200" dirty="0"/>
                <a:t> </a:t>
              </a:r>
              <a:endParaRPr lang="uk-UA" sz="2200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019249" y="2657535"/>
              <a:ext cx="1500187" cy="28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31794" y="3365273"/>
              <a:ext cx="17743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 err="1"/>
                <a:t>Символи</a:t>
              </a:r>
              <a:r>
                <a:rPr lang="ru-RU" sz="2200" dirty="0"/>
                <a:t> </a:t>
              </a:r>
              <a:r>
                <a:rPr lang="en-US" sz="2200" dirty="0">
                  <a:solidFill>
                    <a:srgbClr val="0000CC"/>
                  </a:solidFill>
                  <a:latin typeface="ERKurierPSCyr-Regular"/>
                </a:rPr>
                <a:t>a b</a:t>
              </a:r>
              <a:r>
                <a:rPr lang="ru-RU" sz="2200" dirty="0"/>
                <a:t> </a:t>
              </a:r>
              <a:endParaRPr lang="uk-UA" sz="2200" dirty="0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H="1">
              <a:off x="5231606" y="3547696"/>
              <a:ext cx="1500187" cy="285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65085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0251" y="1159178"/>
            <a:ext cx="11218459" cy="1107996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Одинарна лапки відрізняється від подвійної.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У той час як </a:t>
            </a:r>
            <a:r>
              <a:rPr lang="uk-UA" sz="2200" b="1" dirty="0">
                <a:solidFill>
                  <a:srgbClr val="0000CC"/>
                </a:solidFill>
              </a:rPr>
              <a:t>одинарні лапки можна використовувати для позначення списків символів</a:t>
            </a:r>
            <a:r>
              <a:rPr lang="uk-UA" sz="2200" dirty="0">
                <a:solidFill>
                  <a:srgbClr val="0000CC"/>
                </a:solidFill>
              </a:rPr>
              <a:t>, </a:t>
            </a:r>
            <a:r>
              <a:rPr lang="uk-UA" sz="2200" dirty="0">
                <a:solidFill>
                  <a:srgbClr val="C00000"/>
                </a:solidFill>
              </a:rPr>
              <a:t>подвійна лапка використовується тільки з рядками</a:t>
            </a:r>
            <a:r>
              <a:rPr lang="uk-UA" sz="2200" dirty="0">
                <a:solidFill>
                  <a:srgbClr val="0000CC"/>
                </a:solidFill>
              </a:rPr>
              <a:t>, що складаються з друкованих знаків.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51653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використати особливу </a:t>
            </a:r>
            <a:r>
              <a:rPr lang="uk-UA" sz="2000" b="1" dirty="0"/>
              <a:t>форму</a:t>
            </a:r>
            <a:r>
              <a:rPr lang="uk-UA" sz="2000" dirty="0"/>
              <a:t>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/>
              <a:t>, яка служить </a:t>
            </a:r>
            <a:r>
              <a:rPr lang="uk-UA" sz="2000" dirty="0" smtClean="0"/>
              <a:t>таким самим </a:t>
            </a:r>
            <a:r>
              <a:rPr lang="uk-UA" sz="2000" dirty="0"/>
              <a:t>цілям, що і лапки. </a:t>
            </a:r>
            <a:endParaRPr lang="uk-UA" sz="2000" dirty="0" smtClean="0"/>
          </a:p>
          <a:p>
            <a:r>
              <a:rPr lang="uk-UA" sz="2000" dirty="0" smtClean="0"/>
              <a:t>Можна записати: </a:t>
            </a:r>
            <a:endParaRPr lang="uk-UA" sz="2000" dirty="0"/>
          </a:p>
          <a:p>
            <a:pPr lvl="2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a) </a:t>
            </a:r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uk-UA" sz="2000" dirty="0" smtClean="0"/>
              <a:t>замість </a:t>
            </a:r>
            <a:r>
              <a:rPr lang="uk-UA" sz="2000" dirty="0">
                <a:solidFill>
                  <a:srgbClr val="0000CC"/>
                </a:solidFill>
              </a:rPr>
              <a:t>'a</a:t>
            </a:r>
            <a:r>
              <a:rPr lang="uk-UA" sz="2000" dirty="0"/>
              <a:t> </a:t>
            </a:r>
          </a:p>
          <a:p>
            <a:pPr lvl="2"/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(a b c)) </a:t>
            </a:r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uk-UA" sz="2000" dirty="0" smtClean="0"/>
              <a:t>замість   </a:t>
            </a:r>
            <a:r>
              <a:rPr lang="uk-UA" sz="2000" dirty="0">
                <a:solidFill>
                  <a:srgbClr val="0000CC"/>
                </a:solidFill>
              </a:rPr>
              <a:t>' (a b c</a:t>
            </a:r>
            <a:r>
              <a:rPr lang="uk-UA" sz="2000" dirty="0" smtClean="0">
                <a:solidFill>
                  <a:srgbClr val="0000CC"/>
                </a:solidFill>
              </a:rPr>
              <a:t>)</a:t>
            </a:r>
          </a:p>
          <a:p>
            <a:pPr lvl="2"/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/>
              <a:t>Знак лапки - це просто скорочення, що означає, що такий вираз потрібно звернути в форму 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і отримати 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dirty="0" err="1">
                <a:solidFill>
                  <a:srgbClr val="0000CC"/>
                </a:solidFill>
              </a:rPr>
              <a:t>quote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dirty="0" smtClean="0">
                <a:solidFill>
                  <a:srgbClr val="0000CC"/>
                </a:solidFill>
              </a:rPr>
              <a:t>вираз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  <a:r>
              <a:rPr lang="uk-UA" sz="2000" dirty="0">
                <a:solidFill>
                  <a:srgbClr val="0000CC"/>
                </a:solidFill>
              </a:rPr>
              <a:t>). 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/>
              <a:t>Таким чином дотримується принцип, що з будь-яким виразом, яке бачить інтерпретатор, можна працювати як з об'єктом даних.</a:t>
            </a:r>
          </a:p>
          <a:p>
            <a:r>
              <a:rPr lang="uk-UA" sz="2000" dirty="0"/>
              <a:t> </a:t>
            </a:r>
            <a:r>
              <a:rPr lang="uk-UA" sz="2200" dirty="0">
                <a:solidFill>
                  <a:srgbClr val="C00000"/>
                </a:solidFill>
              </a:rPr>
              <a:t>Наприклад, вирази </a:t>
            </a:r>
            <a:r>
              <a:rPr lang="uk-UA" sz="2200" dirty="0" smtClean="0">
                <a:solidFill>
                  <a:srgbClr val="C00000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'(a b c))  </a:t>
            </a:r>
            <a:r>
              <a:rPr lang="uk-UA" sz="2200" dirty="0"/>
              <a:t>та</a:t>
            </a:r>
            <a:r>
              <a:rPr lang="uk-UA" sz="2200" dirty="0">
                <a:solidFill>
                  <a:srgbClr val="0000CC"/>
                </a:solidFill>
              </a:rPr>
              <a:t>  (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(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(a b c</a:t>
            </a:r>
            <a:r>
              <a:rPr lang="uk-UA" sz="2200" dirty="0" smtClean="0">
                <a:solidFill>
                  <a:srgbClr val="0000CC"/>
                </a:solidFill>
              </a:rPr>
              <a:t>))), </a:t>
            </a:r>
            <a:r>
              <a:rPr lang="uk-UA" sz="2200" dirty="0" smtClean="0"/>
              <a:t>означають </a:t>
            </a:r>
            <a:r>
              <a:rPr lang="uk-UA" sz="2200" dirty="0"/>
              <a:t>одне й те </a:t>
            </a:r>
            <a:r>
              <a:rPr lang="uk-UA" sz="2200" dirty="0" smtClean="0"/>
              <a:t>саме, обчисливши</a:t>
            </a:r>
          </a:p>
          <a:p>
            <a:r>
              <a:rPr lang="uk-UA" sz="2200" dirty="0"/>
              <a:t>	</a:t>
            </a:r>
            <a:r>
              <a:rPr lang="uk-UA" sz="2200" dirty="0" smtClean="0"/>
              <a:t>	          </a:t>
            </a:r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 '</a:t>
            </a:r>
            <a:r>
              <a:rPr lang="uk-UA" sz="2200" dirty="0" err="1">
                <a:solidFill>
                  <a:srgbClr val="0000CC"/>
                </a:solidFill>
              </a:rPr>
              <a:t>car</a:t>
            </a:r>
            <a:r>
              <a:rPr lang="uk-UA" sz="2200" dirty="0">
                <a:solidFill>
                  <a:srgbClr val="0000CC"/>
                </a:solidFill>
              </a:rPr>
              <a:t> (</a:t>
            </a:r>
            <a:r>
              <a:rPr lang="uk-UA" sz="2200" dirty="0" err="1">
                <a:solidFill>
                  <a:srgbClr val="0000CC"/>
                </a:solidFill>
              </a:rPr>
              <a:t>list</a:t>
            </a:r>
            <a:r>
              <a:rPr lang="uk-UA" sz="2200" dirty="0">
                <a:solidFill>
                  <a:srgbClr val="0000CC"/>
                </a:solidFill>
              </a:rPr>
              <a:t>' </a:t>
            </a:r>
            <a:r>
              <a:rPr lang="uk-UA" sz="2200" dirty="0" err="1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'(a b c)))</a:t>
            </a:r>
          </a:p>
        </p:txBody>
      </p:sp>
    </p:spTree>
    <p:extLst>
      <p:ext uri="{BB962C8B-B14F-4D97-AF65-F5344CB8AC3E}">
        <p14:creationId xmlns:p14="http://schemas.microsoft.com/office/powerpoint/2010/main" val="352338926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1"/>
            <a:ext cx="91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Символи як об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даних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293551"/>
            <a:ext cx="1219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/>
              <a:t>Лапки дозволяють вводити складові об'єкти, використовуючи звичайне уявлення для друку списків: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41510" y="2105781"/>
            <a:ext cx="4572000" cy="178510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(car ’(a b c))</a:t>
            </a:r>
          </a:p>
          <a:p>
            <a:r>
              <a:rPr lang="uk-UA" sz="2200" i="1" dirty="0">
                <a:solidFill>
                  <a:srgbClr val="FF0000"/>
                </a:solidFill>
                <a:latin typeface="ERKurierPSCyr-Italic"/>
              </a:rPr>
              <a:t>а</a:t>
            </a:r>
          </a:p>
          <a:p>
            <a:endParaRPr lang="en-US" sz="2200" i="1" dirty="0">
              <a:solidFill>
                <a:srgbClr val="0000CC"/>
              </a:solidFill>
              <a:latin typeface="ERKurierPSCyr-Italic"/>
            </a:endParaRPr>
          </a:p>
          <a:p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(</a:t>
            </a:r>
            <a:r>
              <a:rPr lang="en-US" sz="2200" dirty="0" err="1">
                <a:solidFill>
                  <a:srgbClr val="0000CC"/>
                </a:solidFill>
                <a:latin typeface="ERKurierPSCyr-Regular"/>
              </a:rPr>
              <a:t>cdr</a:t>
            </a:r>
            <a:r>
              <a:rPr lang="en-US" sz="2200" dirty="0">
                <a:solidFill>
                  <a:srgbClr val="0000CC"/>
                </a:solidFill>
                <a:latin typeface="ERKurierPSCyr-Regular"/>
              </a:rPr>
              <a:t> ’(a b c))</a:t>
            </a:r>
          </a:p>
          <a:p>
            <a:r>
              <a:rPr lang="en-US" sz="2200" i="1" dirty="0">
                <a:solidFill>
                  <a:srgbClr val="FF0000"/>
                </a:solidFill>
                <a:latin typeface="ERKurierPSCyr-Italic"/>
              </a:rPr>
              <a:t>(b c)</a:t>
            </a:r>
            <a:endParaRPr lang="uk-UA" sz="22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9516" y="4727896"/>
            <a:ext cx="111456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Порожній</a:t>
            </a:r>
            <a:r>
              <a:rPr lang="ru-RU" sz="2200" dirty="0" smtClean="0"/>
              <a:t> </a:t>
            </a:r>
            <a:r>
              <a:rPr lang="ru-RU" sz="2200" dirty="0"/>
              <a:t>список </a:t>
            </a:r>
            <a:r>
              <a:rPr lang="ru-RU" sz="2200" dirty="0" err="1" smtClean="0"/>
              <a:t>можна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отримати</a:t>
            </a:r>
            <a:r>
              <a:rPr lang="ru-RU" sz="2200" dirty="0"/>
              <a:t>, </a:t>
            </a:r>
            <a:r>
              <a:rPr lang="ru-RU" sz="2200" dirty="0" err="1"/>
              <a:t>обчислюючи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'()</a:t>
            </a:r>
            <a:r>
              <a:rPr lang="ru-RU" sz="2200" dirty="0"/>
              <a:t>, і </a:t>
            </a:r>
            <a:r>
              <a:rPr lang="ru-RU" sz="2200" dirty="0" smtClean="0"/>
              <a:t>таким чином </a:t>
            </a:r>
            <a:r>
              <a:rPr lang="ru-RU" sz="2200" dirty="0" err="1"/>
              <a:t>позбутися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змінної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nil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7912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0529"/>
            <a:ext cx="12461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Примітиви для роботи з символами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7136" y="1826064"/>
            <a:ext cx="3067058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quote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–</a:t>
            </a:r>
            <a:r>
              <a:rPr lang="en-US" sz="2200" dirty="0"/>
              <a:t> </a:t>
            </a:r>
            <a:r>
              <a:rPr lang="uk-UA" sz="2200" dirty="0"/>
              <a:t>замінює лапку </a:t>
            </a:r>
            <a:r>
              <a:rPr lang="en-US" sz="2200" dirty="0"/>
              <a:t>‘</a:t>
            </a:r>
            <a:r>
              <a:rPr lang="uk-UA" sz="2200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8397" y="3000587"/>
            <a:ext cx="8387048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CC"/>
                </a:solidFill>
              </a:rPr>
              <a:t>eq</a:t>
            </a:r>
            <a:r>
              <a:rPr lang="en-US" sz="2200" dirty="0">
                <a:solidFill>
                  <a:srgbClr val="0000CC"/>
                </a:solidFill>
              </a:rPr>
              <a:t>?</a:t>
            </a: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/>
              <a:t>– перевірка </a:t>
            </a:r>
            <a:r>
              <a:rPr lang="uk-UA" sz="2200" dirty="0" err="1"/>
              <a:t>співпадіння</a:t>
            </a:r>
            <a:r>
              <a:rPr lang="uk-UA" sz="2200" dirty="0"/>
              <a:t> двох символів </a:t>
            </a:r>
            <a:endParaRPr lang="uk-UA" sz="2200" dirty="0" smtClean="0"/>
          </a:p>
          <a:p>
            <a:r>
              <a:rPr lang="uk-UA" sz="2200" dirty="0" smtClean="0"/>
              <a:t>(</a:t>
            </a:r>
            <a:r>
              <a:rPr lang="ru-RU" sz="2200" dirty="0"/>
              <a:t>в </a:t>
            </a:r>
            <a:r>
              <a:rPr lang="ru-RU" sz="2200" dirty="0" err="1"/>
              <a:t>якості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- два </a:t>
            </a:r>
            <a:r>
              <a:rPr lang="ru-RU" sz="2200" dirty="0" err="1"/>
              <a:t>символи</a:t>
            </a:r>
            <a:r>
              <a:rPr lang="ru-RU" sz="2200" dirty="0"/>
              <a:t>, на </a:t>
            </a:r>
            <a:r>
              <a:rPr lang="ru-RU" sz="2200" dirty="0" err="1"/>
              <a:t>виході</a:t>
            </a:r>
            <a:r>
              <a:rPr lang="ru-RU" sz="2200" dirty="0"/>
              <a:t>  - </a:t>
            </a:r>
            <a:r>
              <a:rPr lang="ru-RU" sz="2200" dirty="0" err="1"/>
              <a:t>істина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хибність</a:t>
            </a:r>
            <a:r>
              <a:rPr lang="ru-RU" sz="2200" dirty="0"/>
              <a:t> </a:t>
            </a:r>
            <a:r>
              <a:rPr lang="uk-UA" sz="2200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6451" y="4177930"/>
            <a:ext cx="11553328" cy="7694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uk-UA" sz="2200" dirty="0">
                <a:solidFill>
                  <a:srgbClr val="C00000"/>
                </a:solidFill>
              </a:rPr>
              <a:t>Два символи </a:t>
            </a:r>
            <a:r>
              <a:rPr lang="uk-UA" sz="2200" dirty="0" smtClean="0">
                <a:solidFill>
                  <a:srgbClr val="C00000"/>
                </a:solidFill>
              </a:rPr>
              <a:t>співпадають, </a:t>
            </a:r>
            <a:r>
              <a:rPr lang="uk-UA" sz="2200" dirty="0">
                <a:solidFill>
                  <a:srgbClr val="C00000"/>
                </a:solidFill>
              </a:rPr>
              <a:t>якщо вони складаються з одних і тих самих друкованих знаків в однаковому порядку.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r>
              <a:rPr lang="ru-RU" smtClean="0"/>
              <a:t>/65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29464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11154</TotalTime>
  <Words>5021</Words>
  <Application>Microsoft Office PowerPoint</Application>
  <PresentationFormat>Широкоэкранный</PresentationFormat>
  <Paragraphs>619</Paragraphs>
  <Slides>44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4" baseType="lpstr">
      <vt:lpstr>AntiquaPSCyr-Regular</vt:lpstr>
      <vt:lpstr>Arial</vt:lpstr>
      <vt:lpstr>Calibri</vt:lpstr>
      <vt:lpstr>Calibri Light</vt:lpstr>
      <vt:lpstr>ERKurierPSCyr-Italic</vt:lpstr>
      <vt:lpstr>ERKurierPSCyr-Regular</vt:lpstr>
      <vt:lpstr>Times New Roman</vt:lpstr>
      <vt:lpstr>Wingdings</vt:lpstr>
      <vt:lpstr>1_Тема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311</cp:revision>
  <dcterms:created xsi:type="dcterms:W3CDTF">2018-09-03T19:09:38Z</dcterms:created>
  <dcterms:modified xsi:type="dcterms:W3CDTF">2021-11-30T11:50:51Z</dcterms:modified>
</cp:coreProperties>
</file>