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58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3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rurush\Desktop\&#1044;&#1072;&#1096;&#1072;\&#1043;&#1088;&#1091;&#1087;_&#1087;&#1088;&#1086;&#1074;&#1077;&#1088;&#1077;&#1085;&#1085;&#1086;&#1077;%20&#1079;&#1072;&#1076;&#1072;&#1085;&#1080;&#1077;__1_wee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rurush\Downloads\Quest_Excel_1_week_&#1043;&#1088;&#1091;&#1087;&#1087;&#1072;%203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rurush\Downloads\Quest_Excel_1_week_&#1043;&#1088;&#1091;&#1087;&#1087;&#1072;%203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rurush\Desktop\&#1044;&#1072;&#1096;&#1072;\&#1043;&#1088;&#1091;&#1087;&#1087;&#1086;&#1074;&#1072;&#1103;%20&#1088;&#1072;&#1073;&#1086;&#1090;&#1072;%20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[Груп_проверенное задание__1_week.xlsx]Worksop_task!Сводная таблица2</c:name>
    <c:fmtId val="2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chemeClr val="bg1">
                <a:alpha val="22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chemeClr val="bg1">
                <a:alpha val="22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solidFill>
              <a:schemeClr val="bg1">
                <a:alpha val="22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1914260717410351E-2"/>
          <c:y val="0.13365522018081072"/>
          <c:w val="0.88693285214348216"/>
          <c:h val="0.66737350539515894"/>
        </c:manualLayout>
      </c:layout>
      <c:lineChart>
        <c:grouping val="standard"/>
        <c:varyColors val="0"/>
        <c:ser>
          <c:idx val="0"/>
          <c:order val="0"/>
          <c:tx>
            <c:strRef>
              <c:f>Worksop_task!$C$26</c:f>
              <c:strCache>
                <c:ptCount val="1"/>
                <c:pt idx="0">
                  <c:v>Итог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2"/>
              <c:spPr>
                <a:solidFill>
                  <a:srgbClr val="FF0000">
                    <a:alpha val="65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5F6-4981-AE1C-244C5699BA19}"/>
                </c:ext>
              </c:extLst>
            </c:dLbl>
            <c:dLbl>
              <c:idx val="3"/>
              <c:spPr>
                <a:solidFill>
                  <a:srgbClr val="FFFF00">
                    <a:alpha val="55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5F6-4981-AE1C-244C5699BA19}"/>
                </c:ext>
              </c:extLst>
            </c:dLbl>
            <c:spPr>
              <a:solidFill>
                <a:schemeClr val="bg1">
                  <a:alpha val="22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Worksop_task!$B$27:$B$31</c:f>
              <c:strCache>
                <c:ptCount val="4"/>
                <c:pt idx="0">
                  <c:v>ВЕЧЕР</c:v>
                </c:pt>
                <c:pt idx="1">
                  <c:v>ДЕНЬ</c:v>
                </c:pt>
                <c:pt idx="2">
                  <c:v>НОЧЬ</c:v>
                </c:pt>
                <c:pt idx="3">
                  <c:v>УТРО</c:v>
                </c:pt>
              </c:strCache>
            </c:strRef>
          </c:cat>
          <c:val>
            <c:numRef>
              <c:f>Worksop_task!$C$27:$C$31</c:f>
              <c:numCache>
                <c:formatCode>General</c:formatCode>
                <c:ptCount val="4"/>
                <c:pt idx="0">
                  <c:v>3703</c:v>
                </c:pt>
                <c:pt idx="1">
                  <c:v>4293</c:v>
                </c:pt>
                <c:pt idx="2">
                  <c:v>1894</c:v>
                </c:pt>
                <c:pt idx="3">
                  <c:v>5009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4-4BA9-BD9C-0EE327D03EA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8836992"/>
        <c:axId val="178838528"/>
      </c:lineChart>
      <c:catAx>
        <c:axId val="17883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8838528"/>
        <c:crosses val="autoZero"/>
        <c:auto val="1"/>
        <c:lblAlgn val="ctr"/>
        <c:lblOffset val="100"/>
        <c:noMultiLvlLbl val="0"/>
      </c:catAx>
      <c:valAx>
        <c:axId val="17883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883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 заказов по часам от максимума к минимуму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Решения!$E$6</c:f>
              <c:strCache>
                <c:ptCount val="1"/>
                <c:pt idx="0">
                  <c:v>Количество заказов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Решения!$D$7:$D$30</c:f>
              <c:numCache>
                <c:formatCode>General</c:formatCode>
                <c:ptCount val="24"/>
                <c:pt idx="0">
                  <c:v>9</c:v>
                </c:pt>
                <c:pt idx="1">
                  <c:v>8</c:v>
                </c:pt>
                <c:pt idx="2">
                  <c:v>10</c:v>
                </c:pt>
                <c:pt idx="3">
                  <c:v>18</c:v>
                </c:pt>
                <c:pt idx="4">
                  <c:v>17</c:v>
                </c:pt>
                <c:pt idx="5">
                  <c:v>19</c:v>
                </c:pt>
                <c:pt idx="6">
                  <c:v>16</c:v>
                </c:pt>
                <c:pt idx="7">
                  <c:v>15</c:v>
                </c:pt>
                <c:pt idx="8">
                  <c:v>11</c:v>
                </c:pt>
                <c:pt idx="9">
                  <c:v>13</c:v>
                </c:pt>
                <c:pt idx="10">
                  <c:v>20</c:v>
                </c:pt>
                <c:pt idx="11">
                  <c:v>12</c:v>
                </c:pt>
                <c:pt idx="12">
                  <c:v>7</c:v>
                </c:pt>
                <c:pt idx="13">
                  <c:v>14</c:v>
                </c:pt>
                <c:pt idx="14">
                  <c:v>6</c:v>
                </c:pt>
                <c:pt idx="15">
                  <c:v>21</c:v>
                </c:pt>
                <c:pt idx="16">
                  <c:v>5</c:v>
                </c:pt>
                <c:pt idx="17">
                  <c:v>0</c:v>
                </c:pt>
                <c:pt idx="18">
                  <c:v>2</c:v>
                </c:pt>
                <c:pt idx="19">
                  <c:v>4</c:v>
                </c:pt>
                <c:pt idx="20">
                  <c:v>22</c:v>
                </c:pt>
                <c:pt idx="21">
                  <c:v>1</c:v>
                </c:pt>
                <c:pt idx="22">
                  <c:v>3</c:v>
                </c:pt>
                <c:pt idx="23">
                  <c:v>23</c:v>
                </c:pt>
              </c:numCache>
            </c:numRef>
          </c:cat>
          <c:val>
            <c:numRef>
              <c:f>Решения!$E$7:$E$30</c:f>
              <c:numCache>
                <c:formatCode>General</c:formatCode>
                <c:ptCount val="24"/>
                <c:pt idx="0">
                  <c:v>1061</c:v>
                </c:pt>
                <c:pt idx="1">
                  <c:v>1038</c:v>
                </c:pt>
                <c:pt idx="2">
                  <c:v>1001</c:v>
                </c:pt>
                <c:pt idx="3">
                  <c:v>997</c:v>
                </c:pt>
                <c:pt idx="4">
                  <c:v>962</c:v>
                </c:pt>
                <c:pt idx="5">
                  <c:v>961</c:v>
                </c:pt>
                <c:pt idx="6">
                  <c:v>730</c:v>
                </c:pt>
                <c:pt idx="7">
                  <c:v>699</c:v>
                </c:pt>
                <c:pt idx="8">
                  <c:v>684</c:v>
                </c:pt>
                <c:pt idx="9">
                  <c:v>657</c:v>
                </c:pt>
                <c:pt idx="10">
                  <c:v>642</c:v>
                </c:pt>
                <c:pt idx="11">
                  <c:v>633</c:v>
                </c:pt>
                <c:pt idx="12">
                  <c:v>628</c:v>
                </c:pt>
                <c:pt idx="13">
                  <c:v>612</c:v>
                </c:pt>
                <c:pt idx="14">
                  <c:v>597</c:v>
                </c:pt>
                <c:pt idx="15">
                  <c:v>592</c:v>
                </c:pt>
                <c:pt idx="16">
                  <c:v>365</c:v>
                </c:pt>
                <c:pt idx="17">
                  <c:v>364</c:v>
                </c:pt>
                <c:pt idx="18">
                  <c:v>358</c:v>
                </c:pt>
                <c:pt idx="19">
                  <c:v>333</c:v>
                </c:pt>
                <c:pt idx="20">
                  <c:v>290</c:v>
                </c:pt>
                <c:pt idx="21">
                  <c:v>247</c:v>
                </c:pt>
                <c:pt idx="22">
                  <c:v>227</c:v>
                </c:pt>
                <c:pt idx="23">
                  <c:v>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3B-44DF-9E6B-4001C2CC6F5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54819039"/>
        <c:axId val="954813215"/>
      </c:lineChart>
      <c:catAx>
        <c:axId val="95481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54813215"/>
        <c:crosses val="autoZero"/>
        <c:auto val="1"/>
        <c:lblAlgn val="ctr"/>
        <c:lblOffset val="100"/>
        <c:noMultiLvlLbl val="0"/>
      </c:catAx>
      <c:valAx>
        <c:axId val="95481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54819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Решения!$E$41</c:f>
              <c:strCache>
                <c:ptCount val="1"/>
                <c:pt idx="0">
                  <c:v>Количество заказов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Pt>
            <c:idx val="62"/>
            <c:marker>
              <c:symbol val="none"/>
            </c:marker>
            <c:bubble3D val="0"/>
            <c:spPr>
              <a:ln w="34925" cap="rnd">
                <a:solidFill>
                  <a:srgbClr val="FFFF0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FB3-439E-9999-EACF484D9425}"/>
              </c:ext>
            </c:extLst>
          </c:dPt>
          <c:dLbls>
            <c:dLbl>
              <c:idx val="6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FB3-439E-9999-EACF484D9425}"/>
                </c:ext>
              </c:extLst>
            </c:dLbl>
            <c:dLbl>
              <c:idx val="6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FB3-439E-9999-EACF484D9425}"/>
                </c:ext>
              </c:extLst>
            </c:dLbl>
            <c:spPr>
              <a:solidFill>
                <a:schemeClr val="accent5">
                  <a:lumMod val="40000"/>
                  <a:lumOff val="60000"/>
                  <a:alpha val="39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Решения!$D$42:$D$133</c:f>
              <c:strCache>
                <c:ptCount val="92"/>
                <c:pt idx="0">
                  <c:v>01.июл</c:v>
                </c:pt>
                <c:pt idx="1">
                  <c:v>02.июл</c:v>
                </c:pt>
                <c:pt idx="2">
                  <c:v>03.июл</c:v>
                </c:pt>
                <c:pt idx="3">
                  <c:v>04.июл</c:v>
                </c:pt>
                <c:pt idx="4">
                  <c:v>05.июл</c:v>
                </c:pt>
                <c:pt idx="5">
                  <c:v>06.июл</c:v>
                </c:pt>
                <c:pt idx="6">
                  <c:v>07.июл</c:v>
                </c:pt>
                <c:pt idx="7">
                  <c:v>08.июл</c:v>
                </c:pt>
                <c:pt idx="8">
                  <c:v>09.июл</c:v>
                </c:pt>
                <c:pt idx="9">
                  <c:v>10.июл</c:v>
                </c:pt>
                <c:pt idx="10">
                  <c:v>11.июл</c:v>
                </c:pt>
                <c:pt idx="11">
                  <c:v>12.июл</c:v>
                </c:pt>
                <c:pt idx="12">
                  <c:v>13.июл</c:v>
                </c:pt>
                <c:pt idx="13">
                  <c:v>14.июл</c:v>
                </c:pt>
                <c:pt idx="14">
                  <c:v>15.июл</c:v>
                </c:pt>
                <c:pt idx="15">
                  <c:v>16.июл</c:v>
                </c:pt>
                <c:pt idx="16">
                  <c:v>17.июл</c:v>
                </c:pt>
                <c:pt idx="17">
                  <c:v>18.июл</c:v>
                </c:pt>
                <c:pt idx="18">
                  <c:v>19.июл</c:v>
                </c:pt>
                <c:pt idx="19">
                  <c:v>20.июл</c:v>
                </c:pt>
                <c:pt idx="20">
                  <c:v>21.июл</c:v>
                </c:pt>
                <c:pt idx="21">
                  <c:v>22.июл</c:v>
                </c:pt>
                <c:pt idx="22">
                  <c:v>23.июл</c:v>
                </c:pt>
                <c:pt idx="23">
                  <c:v>24.июл</c:v>
                </c:pt>
                <c:pt idx="24">
                  <c:v>25.июл</c:v>
                </c:pt>
                <c:pt idx="25">
                  <c:v>26.июл</c:v>
                </c:pt>
                <c:pt idx="26">
                  <c:v>27.июл</c:v>
                </c:pt>
                <c:pt idx="27">
                  <c:v>28.июл</c:v>
                </c:pt>
                <c:pt idx="28">
                  <c:v>29.июл</c:v>
                </c:pt>
                <c:pt idx="29">
                  <c:v>30.июл</c:v>
                </c:pt>
                <c:pt idx="30">
                  <c:v>31.июл</c:v>
                </c:pt>
                <c:pt idx="31">
                  <c:v>01.авг</c:v>
                </c:pt>
                <c:pt idx="32">
                  <c:v>02.авг</c:v>
                </c:pt>
                <c:pt idx="33">
                  <c:v>03.авг</c:v>
                </c:pt>
                <c:pt idx="34">
                  <c:v>04.авг</c:v>
                </c:pt>
                <c:pt idx="35">
                  <c:v>05.авг</c:v>
                </c:pt>
                <c:pt idx="36">
                  <c:v>06.авг</c:v>
                </c:pt>
                <c:pt idx="37">
                  <c:v>07.авг</c:v>
                </c:pt>
                <c:pt idx="38">
                  <c:v>08.авг</c:v>
                </c:pt>
                <c:pt idx="39">
                  <c:v>09.авг</c:v>
                </c:pt>
                <c:pt idx="40">
                  <c:v>10.авг</c:v>
                </c:pt>
                <c:pt idx="41">
                  <c:v>11.авг</c:v>
                </c:pt>
                <c:pt idx="42">
                  <c:v>12.авг</c:v>
                </c:pt>
                <c:pt idx="43">
                  <c:v>13.авг</c:v>
                </c:pt>
                <c:pt idx="44">
                  <c:v>14.авг</c:v>
                </c:pt>
                <c:pt idx="45">
                  <c:v>15.авг</c:v>
                </c:pt>
                <c:pt idx="46">
                  <c:v>16.авг</c:v>
                </c:pt>
                <c:pt idx="47">
                  <c:v>17.авг</c:v>
                </c:pt>
                <c:pt idx="48">
                  <c:v>18.авг</c:v>
                </c:pt>
                <c:pt idx="49">
                  <c:v>19.авг</c:v>
                </c:pt>
                <c:pt idx="50">
                  <c:v>20.авг</c:v>
                </c:pt>
                <c:pt idx="51">
                  <c:v>21.авг</c:v>
                </c:pt>
                <c:pt idx="52">
                  <c:v>22.авг</c:v>
                </c:pt>
                <c:pt idx="53">
                  <c:v>23.авг</c:v>
                </c:pt>
                <c:pt idx="54">
                  <c:v>24.авг</c:v>
                </c:pt>
                <c:pt idx="55">
                  <c:v>25.авг</c:v>
                </c:pt>
                <c:pt idx="56">
                  <c:v>26.авг</c:v>
                </c:pt>
                <c:pt idx="57">
                  <c:v>27.авг</c:v>
                </c:pt>
                <c:pt idx="58">
                  <c:v>28.авг</c:v>
                </c:pt>
                <c:pt idx="59">
                  <c:v>29.авг</c:v>
                </c:pt>
                <c:pt idx="60">
                  <c:v>30.авг</c:v>
                </c:pt>
                <c:pt idx="61">
                  <c:v>31.авг</c:v>
                </c:pt>
                <c:pt idx="62">
                  <c:v>01.сен</c:v>
                </c:pt>
                <c:pt idx="63">
                  <c:v>02.сен</c:v>
                </c:pt>
                <c:pt idx="64">
                  <c:v>03.сен</c:v>
                </c:pt>
                <c:pt idx="65">
                  <c:v>04.сен</c:v>
                </c:pt>
                <c:pt idx="66">
                  <c:v>05.сен</c:v>
                </c:pt>
                <c:pt idx="67">
                  <c:v>06.сен</c:v>
                </c:pt>
                <c:pt idx="68">
                  <c:v>07.сен</c:v>
                </c:pt>
                <c:pt idx="69">
                  <c:v>08.сен</c:v>
                </c:pt>
                <c:pt idx="70">
                  <c:v>09.сен</c:v>
                </c:pt>
                <c:pt idx="71">
                  <c:v>10.сен</c:v>
                </c:pt>
                <c:pt idx="72">
                  <c:v>11.сен</c:v>
                </c:pt>
                <c:pt idx="73">
                  <c:v>12.сен</c:v>
                </c:pt>
                <c:pt idx="74">
                  <c:v>13.сен</c:v>
                </c:pt>
                <c:pt idx="75">
                  <c:v>14.сен</c:v>
                </c:pt>
                <c:pt idx="76">
                  <c:v>15.сен</c:v>
                </c:pt>
                <c:pt idx="77">
                  <c:v>16.сен</c:v>
                </c:pt>
                <c:pt idx="78">
                  <c:v>17.сен</c:v>
                </c:pt>
                <c:pt idx="79">
                  <c:v>18.сен</c:v>
                </c:pt>
                <c:pt idx="80">
                  <c:v>19.сен</c:v>
                </c:pt>
                <c:pt idx="81">
                  <c:v>20.сен</c:v>
                </c:pt>
                <c:pt idx="82">
                  <c:v>21.сен</c:v>
                </c:pt>
                <c:pt idx="83">
                  <c:v>22.сен</c:v>
                </c:pt>
                <c:pt idx="84">
                  <c:v>23.сен</c:v>
                </c:pt>
                <c:pt idx="85">
                  <c:v>24.сен</c:v>
                </c:pt>
                <c:pt idx="86">
                  <c:v>25.сен</c:v>
                </c:pt>
                <c:pt idx="87">
                  <c:v>26.сен</c:v>
                </c:pt>
                <c:pt idx="88">
                  <c:v>27.сен</c:v>
                </c:pt>
                <c:pt idx="89">
                  <c:v>28.сен</c:v>
                </c:pt>
                <c:pt idx="90">
                  <c:v>29.сен</c:v>
                </c:pt>
                <c:pt idx="91">
                  <c:v>30.сен</c:v>
                </c:pt>
              </c:strCache>
            </c:strRef>
          </c:cat>
          <c:val>
            <c:numRef>
              <c:f>Решения!$E$42:$E$133</c:f>
              <c:numCache>
                <c:formatCode>General</c:formatCode>
                <c:ptCount val="92"/>
                <c:pt idx="0">
                  <c:v>51</c:v>
                </c:pt>
                <c:pt idx="1">
                  <c:v>71</c:v>
                </c:pt>
                <c:pt idx="2">
                  <c:v>63</c:v>
                </c:pt>
                <c:pt idx="3">
                  <c:v>52</c:v>
                </c:pt>
                <c:pt idx="4">
                  <c:v>75</c:v>
                </c:pt>
                <c:pt idx="5">
                  <c:v>64</c:v>
                </c:pt>
                <c:pt idx="6">
                  <c:v>47</c:v>
                </c:pt>
                <c:pt idx="7">
                  <c:v>56</c:v>
                </c:pt>
                <c:pt idx="8">
                  <c:v>78</c:v>
                </c:pt>
                <c:pt idx="9">
                  <c:v>75</c:v>
                </c:pt>
                <c:pt idx="10">
                  <c:v>70</c:v>
                </c:pt>
                <c:pt idx="11">
                  <c:v>93</c:v>
                </c:pt>
                <c:pt idx="12">
                  <c:v>165</c:v>
                </c:pt>
                <c:pt idx="13">
                  <c:v>169</c:v>
                </c:pt>
                <c:pt idx="14">
                  <c:v>150</c:v>
                </c:pt>
                <c:pt idx="15">
                  <c:v>173</c:v>
                </c:pt>
                <c:pt idx="16">
                  <c:v>147</c:v>
                </c:pt>
                <c:pt idx="17">
                  <c:v>171</c:v>
                </c:pt>
                <c:pt idx="18">
                  <c:v>187</c:v>
                </c:pt>
                <c:pt idx="19">
                  <c:v>147</c:v>
                </c:pt>
                <c:pt idx="20">
                  <c:v>182</c:v>
                </c:pt>
                <c:pt idx="21">
                  <c:v>188</c:v>
                </c:pt>
                <c:pt idx="22">
                  <c:v>161</c:v>
                </c:pt>
                <c:pt idx="23">
                  <c:v>150</c:v>
                </c:pt>
                <c:pt idx="24">
                  <c:v>165</c:v>
                </c:pt>
                <c:pt idx="25">
                  <c:v>167</c:v>
                </c:pt>
                <c:pt idx="26">
                  <c:v>158</c:v>
                </c:pt>
                <c:pt idx="27">
                  <c:v>182</c:v>
                </c:pt>
                <c:pt idx="28">
                  <c:v>174</c:v>
                </c:pt>
                <c:pt idx="29">
                  <c:v>202</c:v>
                </c:pt>
                <c:pt idx="30">
                  <c:v>157</c:v>
                </c:pt>
                <c:pt idx="31">
                  <c:v>146</c:v>
                </c:pt>
                <c:pt idx="32">
                  <c:v>130</c:v>
                </c:pt>
                <c:pt idx="33">
                  <c:v>140</c:v>
                </c:pt>
                <c:pt idx="34">
                  <c:v>151</c:v>
                </c:pt>
                <c:pt idx="35">
                  <c:v>140</c:v>
                </c:pt>
                <c:pt idx="36">
                  <c:v>135</c:v>
                </c:pt>
                <c:pt idx="37">
                  <c:v>142</c:v>
                </c:pt>
                <c:pt idx="38">
                  <c:v>170</c:v>
                </c:pt>
                <c:pt idx="39">
                  <c:v>146</c:v>
                </c:pt>
                <c:pt idx="40">
                  <c:v>135</c:v>
                </c:pt>
                <c:pt idx="41">
                  <c:v>135</c:v>
                </c:pt>
                <c:pt idx="42">
                  <c:v>144</c:v>
                </c:pt>
                <c:pt idx="43">
                  <c:v>126</c:v>
                </c:pt>
                <c:pt idx="44">
                  <c:v>137</c:v>
                </c:pt>
                <c:pt idx="45">
                  <c:v>179</c:v>
                </c:pt>
                <c:pt idx="46">
                  <c:v>141</c:v>
                </c:pt>
                <c:pt idx="47">
                  <c:v>102</c:v>
                </c:pt>
                <c:pt idx="48">
                  <c:v>141</c:v>
                </c:pt>
                <c:pt idx="49">
                  <c:v>115</c:v>
                </c:pt>
                <c:pt idx="50">
                  <c:v>141</c:v>
                </c:pt>
                <c:pt idx="51">
                  <c:v>143</c:v>
                </c:pt>
                <c:pt idx="52">
                  <c:v>142</c:v>
                </c:pt>
                <c:pt idx="53">
                  <c:v>146</c:v>
                </c:pt>
                <c:pt idx="54">
                  <c:v>138</c:v>
                </c:pt>
                <c:pt idx="55">
                  <c:v>125</c:v>
                </c:pt>
                <c:pt idx="56">
                  <c:v>138</c:v>
                </c:pt>
                <c:pt idx="57">
                  <c:v>138</c:v>
                </c:pt>
                <c:pt idx="58">
                  <c:v>126</c:v>
                </c:pt>
                <c:pt idx="59">
                  <c:v>124</c:v>
                </c:pt>
                <c:pt idx="60">
                  <c:v>170</c:v>
                </c:pt>
                <c:pt idx="61">
                  <c:v>106</c:v>
                </c:pt>
                <c:pt idx="62">
                  <c:v>328</c:v>
                </c:pt>
                <c:pt idx="63">
                  <c:v>219</c:v>
                </c:pt>
                <c:pt idx="64">
                  <c:v>199</c:v>
                </c:pt>
                <c:pt idx="65">
                  <c:v>236</c:v>
                </c:pt>
                <c:pt idx="66">
                  <c:v>230</c:v>
                </c:pt>
                <c:pt idx="67">
                  <c:v>268</c:v>
                </c:pt>
                <c:pt idx="68">
                  <c:v>215</c:v>
                </c:pt>
                <c:pt idx="69">
                  <c:v>195</c:v>
                </c:pt>
                <c:pt idx="70">
                  <c:v>182</c:v>
                </c:pt>
                <c:pt idx="71">
                  <c:v>228</c:v>
                </c:pt>
                <c:pt idx="72">
                  <c:v>195</c:v>
                </c:pt>
                <c:pt idx="73">
                  <c:v>189</c:v>
                </c:pt>
                <c:pt idx="74">
                  <c:v>205</c:v>
                </c:pt>
                <c:pt idx="75">
                  <c:v>206</c:v>
                </c:pt>
                <c:pt idx="76">
                  <c:v>221</c:v>
                </c:pt>
                <c:pt idx="77">
                  <c:v>206</c:v>
                </c:pt>
                <c:pt idx="78">
                  <c:v>252</c:v>
                </c:pt>
                <c:pt idx="79">
                  <c:v>207</c:v>
                </c:pt>
                <c:pt idx="80">
                  <c:v>209</c:v>
                </c:pt>
                <c:pt idx="81">
                  <c:v>231</c:v>
                </c:pt>
                <c:pt idx="82">
                  <c:v>228</c:v>
                </c:pt>
                <c:pt idx="83">
                  <c:v>193</c:v>
                </c:pt>
                <c:pt idx="84">
                  <c:v>235</c:v>
                </c:pt>
                <c:pt idx="85">
                  <c:v>203</c:v>
                </c:pt>
                <c:pt idx="86">
                  <c:v>256</c:v>
                </c:pt>
                <c:pt idx="87">
                  <c:v>199</c:v>
                </c:pt>
                <c:pt idx="88">
                  <c:v>240</c:v>
                </c:pt>
                <c:pt idx="89">
                  <c:v>180</c:v>
                </c:pt>
                <c:pt idx="90">
                  <c:v>224</c:v>
                </c:pt>
                <c:pt idx="91">
                  <c:v>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B3-439E-9999-EACF484D942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63260015"/>
        <c:axId val="1063279567"/>
      </c:lineChart>
      <c:catAx>
        <c:axId val="1063260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63279567"/>
        <c:crosses val="autoZero"/>
        <c:auto val="1"/>
        <c:lblAlgn val="ctr"/>
        <c:lblOffset val="100"/>
        <c:noMultiLvlLbl val="0"/>
      </c:catAx>
      <c:valAx>
        <c:axId val="106327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63260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Все базовые конверсии в разрезе тарифов и городов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Ответы!$A$15</c:f>
              <c:strCache>
                <c:ptCount val="1"/>
                <c:pt idx="0">
                  <c:v>июл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1"/>
              <c:layout>
                <c:manualLayout>
                  <c:x val="-6.9413302975330944E-3"/>
                  <c:y val="-2.87069719733309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C34-44E7-8046-F0FDFA5DAC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Ответы!$B$14:$E$14</c:f>
              <c:strCache>
                <c:ptCount val="4"/>
                <c:pt idx="0">
                  <c:v>id_driver/ order_time</c:v>
                </c:pt>
                <c:pt idx="1">
                  <c:v>assign_time/ order_time</c:v>
                </c:pt>
                <c:pt idx="2">
                  <c:v>arrive_to_client_time/ order_time</c:v>
                </c:pt>
                <c:pt idx="3">
                  <c:v>order_finish_time/ order_time</c:v>
                </c:pt>
              </c:strCache>
            </c:strRef>
          </c:cat>
          <c:val>
            <c:numRef>
              <c:f>Ответы!$B$15:$E$15</c:f>
              <c:numCache>
                <c:formatCode>0.00%</c:formatCode>
                <c:ptCount val="4"/>
                <c:pt idx="0">
                  <c:v>0.78771929824561404</c:v>
                </c:pt>
                <c:pt idx="1">
                  <c:v>0.71253132832080202</c:v>
                </c:pt>
                <c:pt idx="2">
                  <c:v>0.42180451127819552</c:v>
                </c:pt>
                <c:pt idx="3">
                  <c:v>0.41954887218045112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34-44E7-8046-F0FDFA5DACB5}"/>
            </c:ext>
          </c:extLst>
        </c:ser>
        <c:ser>
          <c:idx val="1"/>
          <c:order val="1"/>
          <c:tx>
            <c:strRef>
              <c:f>Ответы!$A$16</c:f>
              <c:strCache>
                <c:ptCount val="1"/>
                <c:pt idx="0">
                  <c:v>авг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4.886882873900756E-2"/>
                  <c:y val="-1.33813014752466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C34-44E7-8046-F0FDFA5DACB5}"/>
                </c:ext>
              </c:extLst>
            </c:dLbl>
            <c:dLbl>
              <c:idx val="1"/>
              <c:layout>
                <c:manualLayout>
                  <c:x val="-4.8868828739007601E-2"/>
                  <c:y val="-4.40326424714152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34-44E7-8046-F0FDFA5DACB5}"/>
                </c:ext>
              </c:extLst>
            </c:dLbl>
            <c:dLbl>
              <c:idx val="2"/>
              <c:layout>
                <c:manualLayout>
                  <c:x val="-2.2081815845843261E-2"/>
                  <c:y val="2.4932874769964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34-44E7-8046-F0FDFA5DACB5}"/>
                </c:ext>
              </c:extLst>
            </c:dLbl>
            <c:dLbl>
              <c:idx val="3"/>
              <c:layout>
                <c:manualLayout>
                  <c:x val="-4.6120248285622008E-3"/>
                  <c:y val="-1.887048601683410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34-44E7-8046-F0FDFA5DAC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Ответы!$B$14:$E$14</c:f>
              <c:strCache>
                <c:ptCount val="4"/>
                <c:pt idx="0">
                  <c:v>id_driver/ order_time</c:v>
                </c:pt>
                <c:pt idx="1">
                  <c:v>assign_time/ order_time</c:v>
                </c:pt>
                <c:pt idx="2">
                  <c:v>arrive_to_client_time/ order_time</c:v>
                </c:pt>
                <c:pt idx="3">
                  <c:v>order_finish_time/ order_time</c:v>
                </c:pt>
              </c:strCache>
            </c:strRef>
          </c:cat>
          <c:val>
            <c:numRef>
              <c:f>Ответы!$B$16:$E$16</c:f>
              <c:numCache>
                <c:formatCode>0.00%</c:formatCode>
                <c:ptCount val="4"/>
                <c:pt idx="0">
                  <c:v>0.75885368126747432</c:v>
                </c:pt>
                <c:pt idx="1">
                  <c:v>0.72204100652376513</c:v>
                </c:pt>
                <c:pt idx="2">
                  <c:v>0.39655172413793105</c:v>
                </c:pt>
                <c:pt idx="3">
                  <c:v>0.39422180801491147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34-44E7-8046-F0FDFA5DACB5}"/>
            </c:ext>
          </c:extLst>
        </c:ser>
        <c:ser>
          <c:idx val="2"/>
          <c:order val="2"/>
          <c:tx>
            <c:strRef>
              <c:f>Ответы!$A$17</c:f>
              <c:strCache>
                <c:ptCount val="1"/>
                <c:pt idx="0">
                  <c:v>сен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3.3728343190697306E-2"/>
                  <c:y val="5.55842157661326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C34-44E7-8046-F0FDFA5DACB5}"/>
                </c:ext>
              </c:extLst>
            </c:dLbl>
            <c:dLbl>
              <c:idx val="1"/>
              <c:layout>
                <c:manualLayout>
                  <c:x val="-2.5575774049299518E-2"/>
                  <c:y val="4.79213805170905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C34-44E7-8046-F0FDFA5DACB5}"/>
                </c:ext>
              </c:extLst>
            </c:dLbl>
            <c:dLbl>
              <c:idx val="2"/>
              <c:layout>
                <c:manualLayout>
                  <c:x val="-2.557577404929956E-2"/>
                  <c:y val="3.25957100190061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C34-44E7-8046-F0FDFA5DACB5}"/>
                </c:ext>
              </c:extLst>
            </c:dLbl>
            <c:dLbl>
              <c:idx val="3"/>
              <c:layout>
                <c:manualLayout>
                  <c:x val="-3.1399037721726496E-2"/>
                  <c:y val="4.79213805170906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34-44E7-8046-F0FDFA5DAC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Ответы!$B$14:$E$14</c:f>
              <c:strCache>
                <c:ptCount val="4"/>
                <c:pt idx="0">
                  <c:v>id_driver/ order_time</c:v>
                </c:pt>
                <c:pt idx="1">
                  <c:v>assign_time/ order_time</c:v>
                </c:pt>
                <c:pt idx="2">
                  <c:v>arrive_to_client_time/ order_time</c:v>
                </c:pt>
                <c:pt idx="3">
                  <c:v>order_finish_time/ order_time</c:v>
                </c:pt>
              </c:strCache>
            </c:strRef>
          </c:cat>
          <c:val>
            <c:numRef>
              <c:f>Ответы!$B$17:$E$17</c:f>
              <c:numCache>
                <c:formatCode>0.00%</c:formatCode>
                <c:ptCount val="4"/>
                <c:pt idx="0">
                  <c:v>0.75457155810790388</c:v>
                </c:pt>
                <c:pt idx="1">
                  <c:v>0.69820160193441139</c:v>
                </c:pt>
                <c:pt idx="2">
                  <c:v>0.32416502946954812</c:v>
                </c:pt>
                <c:pt idx="3">
                  <c:v>0.32220039292730845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34-44E7-8046-F0FDFA5DACB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06274272"/>
        <c:axId val="1206276768"/>
      </c:lineChart>
      <c:catAx>
        <c:axId val="120627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6276768"/>
        <c:crosses val="autoZero"/>
        <c:auto val="1"/>
        <c:lblAlgn val="ctr"/>
        <c:lblOffset val="100"/>
        <c:noMultiLvlLbl val="0"/>
      </c:catAx>
      <c:valAx>
        <c:axId val="120627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627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7D144-B33A-4F6E-A8CF-1F16E0A0D76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F124-A724-4F2B-A0E8-726C343977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В </a:t>
          </a:r>
          <a:r>
            <a:rPr lang="en-US" dirty="0" err="1"/>
            <a:t>целом</a:t>
          </a:r>
          <a:r>
            <a:rPr lang="en-US" dirty="0"/>
            <a:t> в </a:t>
          </a:r>
          <a:r>
            <a:rPr lang="en-US" dirty="0" err="1"/>
            <a:t>обычное</a:t>
          </a:r>
          <a:r>
            <a:rPr lang="en-US" dirty="0"/>
            <a:t> </a:t>
          </a:r>
          <a:r>
            <a:rPr lang="en-US" dirty="0" err="1"/>
            <a:t>время</a:t>
          </a:r>
          <a:r>
            <a:rPr lang="en-US" dirty="0"/>
            <a:t> </a:t>
          </a:r>
          <a:r>
            <a:rPr lang="en-US" dirty="0" err="1"/>
            <a:t>происходит</a:t>
          </a:r>
          <a:r>
            <a:rPr lang="en-US" dirty="0"/>
            <a:t> </a:t>
          </a:r>
          <a:r>
            <a:rPr lang="en-US" dirty="0" err="1"/>
            <a:t>больше</a:t>
          </a:r>
          <a:r>
            <a:rPr lang="en-US" dirty="0"/>
            <a:t> </a:t>
          </a:r>
          <a:r>
            <a:rPr lang="en-US" dirty="0" err="1"/>
            <a:t>заказов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2859 </a:t>
          </a:r>
          <a:r>
            <a:rPr lang="en-US" dirty="0" err="1"/>
            <a:t>чем</a:t>
          </a:r>
          <a:r>
            <a:rPr lang="en-US" dirty="0"/>
            <a:t> в </a:t>
          </a:r>
          <a:r>
            <a:rPr lang="en-US" dirty="0" err="1"/>
            <a:t>часы</a:t>
          </a:r>
          <a:r>
            <a:rPr lang="en-US" dirty="0"/>
            <a:t> </a:t>
          </a:r>
          <a:r>
            <a:rPr lang="en-US" dirty="0" err="1"/>
            <a:t>пик</a:t>
          </a:r>
          <a:endParaRPr lang="en-US" dirty="0"/>
        </a:p>
      </dgm:t>
    </dgm:pt>
    <dgm:pt modelId="{CFC69715-548D-4456-B0BB-5A6E3116F2F6}" type="parTrans" cxnId="{C1938602-AA1B-4367-B9BF-FDC7310EEA4A}">
      <dgm:prSet/>
      <dgm:spPr/>
      <dgm:t>
        <a:bodyPr/>
        <a:lstStyle/>
        <a:p>
          <a:endParaRPr lang="en-US"/>
        </a:p>
      </dgm:t>
    </dgm:pt>
    <dgm:pt modelId="{DF142B1C-35B8-47B1-BE26-B2D6955FB47D}" type="sibTrans" cxnId="{C1938602-AA1B-4367-B9BF-FDC7310EEA4A}">
      <dgm:prSet/>
      <dgm:spPr/>
      <dgm:t>
        <a:bodyPr/>
        <a:lstStyle/>
        <a:p>
          <a:endParaRPr lang="en-US"/>
        </a:p>
      </dgm:t>
    </dgm:pt>
    <dgm:pt modelId="{166C611C-9AB9-4112-A0F5-1CDEDD3BAF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В </a:t>
          </a:r>
          <a:r>
            <a:rPr lang="en-US" dirty="0" err="1"/>
            <a:t>среднем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час</a:t>
          </a:r>
          <a:r>
            <a:rPr lang="en-US" dirty="0"/>
            <a:t> в </a:t>
          </a:r>
          <a:r>
            <a:rPr lang="en-US" dirty="0" err="1"/>
            <a:t>часы</a:t>
          </a:r>
          <a:r>
            <a:rPr lang="en-US" dirty="0"/>
            <a:t> </a:t>
          </a:r>
          <a:r>
            <a:rPr lang="en-US" dirty="0" err="1"/>
            <a:t>пик</a:t>
          </a:r>
          <a:r>
            <a:rPr lang="en-US" dirty="0"/>
            <a:t> </a:t>
          </a:r>
          <a:r>
            <a:rPr lang="en-US" dirty="0" err="1"/>
            <a:t>происходит</a:t>
          </a:r>
          <a:r>
            <a:rPr lang="en-US" dirty="0"/>
            <a:t> </a:t>
          </a:r>
          <a:r>
            <a:rPr lang="en-US" dirty="0" err="1"/>
            <a:t>больше</a:t>
          </a:r>
          <a:r>
            <a:rPr lang="en-US" dirty="0"/>
            <a:t> </a:t>
          </a:r>
          <a:r>
            <a:rPr lang="en-US" dirty="0" err="1"/>
            <a:t>заказов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510 </a:t>
          </a:r>
          <a:r>
            <a:rPr lang="en-US" dirty="0" err="1"/>
            <a:t>чем</a:t>
          </a:r>
          <a:r>
            <a:rPr lang="en-US" dirty="0"/>
            <a:t> в </a:t>
          </a:r>
          <a:r>
            <a:rPr lang="en-US" dirty="0" err="1"/>
            <a:t>обычное</a:t>
          </a:r>
          <a:r>
            <a:rPr lang="en-US" dirty="0"/>
            <a:t> </a:t>
          </a:r>
          <a:r>
            <a:rPr lang="en-US" dirty="0" err="1"/>
            <a:t>время</a:t>
          </a:r>
          <a:endParaRPr lang="en-US" dirty="0"/>
        </a:p>
      </dgm:t>
    </dgm:pt>
    <dgm:pt modelId="{8EDD7A6E-542B-4064-9560-338C9DD362DF}" type="parTrans" cxnId="{D52072CD-559C-49FD-9882-C49DA8DA2878}">
      <dgm:prSet/>
      <dgm:spPr/>
      <dgm:t>
        <a:bodyPr/>
        <a:lstStyle/>
        <a:p>
          <a:endParaRPr lang="en-US"/>
        </a:p>
      </dgm:t>
    </dgm:pt>
    <dgm:pt modelId="{3B848923-7011-486A-8128-7E5A2A067D8A}" type="sibTrans" cxnId="{D52072CD-559C-49FD-9882-C49DA8DA2878}">
      <dgm:prSet/>
      <dgm:spPr/>
      <dgm:t>
        <a:bodyPr/>
        <a:lstStyle/>
        <a:p>
          <a:endParaRPr lang="en-US"/>
        </a:p>
      </dgm:t>
    </dgm:pt>
    <dgm:pt modelId="{D15E783F-FC23-4BEA-B73E-82A696737B22}" type="pres">
      <dgm:prSet presAssocID="{EDA7D144-B33A-4F6E-A8CF-1F16E0A0D76F}" presName="root" presStyleCnt="0">
        <dgm:presLayoutVars>
          <dgm:dir/>
          <dgm:resizeHandles val="exact"/>
        </dgm:presLayoutVars>
      </dgm:prSet>
      <dgm:spPr/>
    </dgm:pt>
    <dgm:pt modelId="{97470DA4-C30A-4D2B-9891-C601AE836E35}" type="pres">
      <dgm:prSet presAssocID="{2DADF124-A724-4F2B-A0E8-726C343977DE}" presName="compNode" presStyleCnt="0"/>
      <dgm:spPr/>
    </dgm:pt>
    <dgm:pt modelId="{B01B4498-582F-4BE2-B5D3-792ED6A46DA5}" type="pres">
      <dgm:prSet presAssocID="{2DADF124-A724-4F2B-A0E8-726C343977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екундомер"/>
        </a:ext>
      </dgm:extLst>
    </dgm:pt>
    <dgm:pt modelId="{A05A7591-DE42-4E8A-8DAC-1F2E02AD501D}" type="pres">
      <dgm:prSet presAssocID="{2DADF124-A724-4F2B-A0E8-726C343977DE}" presName="spaceRect" presStyleCnt="0"/>
      <dgm:spPr/>
    </dgm:pt>
    <dgm:pt modelId="{B1DD838F-ECCE-470E-8EA5-A06C1DD6A403}" type="pres">
      <dgm:prSet presAssocID="{2DADF124-A724-4F2B-A0E8-726C343977DE}" presName="textRect" presStyleLbl="revTx" presStyleIdx="0" presStyleCnt="2">
        <dgm:presLayoutVars>
          <dgm:chMax val="1"/>
          <dgm:chPref val="1"/>
        </dgm:presLayoutVars>
      </dgm:prSet>
      <dgm:spPr/>
    </dgm:pt>
    <dgm:pt modelId="{F1D1F7D3-DBC9-4BAC-9ECE-65B0050FAE3E}" type="pres">
      <dgm:prSet presAssocID="{DF142B1C-35B8-47B1-BE26-B2D6955FB47D}" presName="sibTrans" presStyleCnt="0"/>
      <dgm:spPr/>
    </dgm:pt>
    <dgm:pt modelId="{B72A847C-6416-4662-9A5A-9C8E1347B76E}" type="pres">
      <dgm:prSet presAssocID="{166C611C-9AB9-4112-A0F5-1CDEDD3BAF0E}" presName="compNode" presStyleCnt="0"/>
      <dgm:spPr/>
    </dgm:pt>
    <dgm:pt modelId="{0091052C-120D-4F41-91E7-7EA30A07FA64}" type="pres">
      <dgm:prSet presAssocID="{166C611C-9AB9-4112-A0F5-1CDEDD3BAF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Часы"/>
        </a:ext>
      </dgm:extLst>
    </dgm:pt>
    <dgm:pt modelId="{4EA85BC0-BE33-46A2-B01E-1A6120214B7D}" type="pres">
      <dgm:prSet presAssocID="{166C611C-9AB9-4112-A0F5-1CDEDD3BAF0E}" presName="spaceRect" presStyleCnt="0"/>
      <dgm:spPr/>
    </dgm:pt>
    <dgm:pt modelId="{64401440-907B-4DA5-9A1C-5F974F3EAE37}" type="pres">
      <dgm:prSet presAssocID="{166C611C-9AB9-4112-A0F5-1CDEDD3BAF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1938602-AA1B-4367-B9BF-FDC7310EEA4A}" srcId="{EDA7D144-B33A-4F6E-A8CF-1F16E0A0D76F}" destId="{2DADF124-A724-4F2B-A0E8-726C343977DE}" srcOrd="0" destOrd="0" parTransId="{CFC69715-548D-4456-B0BB-5A6E3116F2F6}" sibTransId="{DF142B1C-35B8-47B1-BE26-B2D6955FB47D}"/>
    <dgm:cxn modelId="{6A1A5529-BA70-422C-9A3D-83B58EC7CDD3}" type="presOf" srcId="{166C611C-9AB9-4112-A0F5-1CDEDD3BAF0E}" destId="{64401440-907B-4DA5-9A1C-5F974F3EAE37}" srcOrd="0" destOrd="0" presId="urn:microsoft.com/office/officeart/2018/2/layout/IconLabelList"/>
    <dgm:cxn modelId="{7DF2BD41-BDF5-46B5-8A0D-E4E926B93BE9}" type="presOf" srcId="{2DADF124-A724-4F2B-A0E8-726C343977DE}" destId="{B1DD838F-ECCE-470E-8EA5-A06C1DD6A403}" srcOrd="0" destOrd="0" presId="urn:microsoft.com/office/officeart/2018/2/layout/IconLabelList"/>
    <dgm:cxn modelId="{CBEB9D74-5353-44D0-8141-CAD463D074B8}" type="presOf" srcId="{EDA7D144-B33A-4F6E-A8CF-1F16E0A0D76F}" destId="{D15E783F-FC23-4BEA-B73E-82A696737B22}" srcOrd="0" destOrd="0" presId="urn:microsoft.com/office/officeart/2018/2/layout/IconLabelList"/>
    <dgm:cxn modelId="{D52072CD-559C-49FD-9882-C49DA8DA2878}" srcId="{EDA7D144-B33A-4F6E-A8CF-1F16E0A0D76F}" destId="{166C611C-9AB9-4112-A0F5-1CDEDD3BAF0E}" srcOrd="1" destOrd="0" parTransId="{8EDD7A6E-542B-4064-9560-338C9DD362DF}" sibTransId="{3B848923-7011-486A-8128-7E5A2A067D8A}"/>
    <dgm:cxn modelId="{FDB2F4B2-940C-4F2E-80C6-951CB4ADBF70}" type="presParOf" srcId="{D15E783F-FC23-4BEA-B73E-82A696737B22}" destId="{97470DA4-C30A-4D2B-9891-C601AE836E35}" srcOrd="0" destOrd="0" presId="urn:microsoft.com/office/officeart/2018/2/layout/IconLabelList"/>
    <dgm:cxn modelId="{31CF0A4E-D7A9-4248-80C0-C09E3650AECE}" type="presParOf" srcId="{97470DA4-C30A-4D2B-9891-C601AE836E35}" destId="{B01B4498-582F-4BE2-B5D3-792ED6A46DA5}" srcOrd="0" destOrd="0" presId="urn:microsoft.com/office/officeart/2018/2/layout/IconLabelList"/>
    <dgm:cxn modelId="{C32B60E5-752C-478C-893D-371ABC8C6BC1}" type="presParOf" srcId="{97470DA4-C30A-4D2B-9891-C601AE836E35}" destId="{A05A7591-DE42-4E8A-8DAC-1F2E02AD501D}" srcOrd="1" destOrd="0" presId="urn:microsoft.com/office/officeart/2018/2/layout/IconLabelList"/>
    <dgm:cxn modelId="{07F657DD-2E7F-4F67-976D-C42006966EFE}" type="presParOf" srcId="{97470DA4-C30A-4D2B-9891-C601AE836E35}" destId="{B1DD838F-ECCE-470E-8EA5-A06C1DD6A403}" srcOrd="2" destOrd="0" presId="urn:microsoft.com/office/officeart/2018/2/layout/IconLabelList"/>
    <dgm:cxn modelId="{FE1AFF78-1F06-484E-8AA9-F2D0F56C38F0}" type="presParOf" srcId="{D15E783F-FC23-4BEA-B73E-82A696737B22}" destId="{F1D1F7D3-DBC9-4BAC-9ECE-65B0050FAE3E}" srcOrd="1" destOrd="0" presId="urn:microsoft.com/office/officeart/2018/2/layout/IconLabelList"/>
    <dgm:cxn modelId="{88FFF928-D0F4-4D26-B0C0-7A706674EFE4}" type="presParOf" srcId="{D15E783F-FC23-4BEA-B73E-82A696737B22}" destId="{B72A847C-6416-4662-9A5A-9C8E1347B76E}" srcOrd="2" destOrd="0" presId="urn:microsoft.com/office/officeart/2018/2/layout/IconLabelList"/>
    <dgm:cxn modelId="{73B9434B-AE0F-4145-832E-E8DBC46A2F1F}" type="presParOf" srcId="{B72A847C-6416-4662-9A5A-9C8E1347B76E}" destId="{0091052C-120D-4F41-91E7-7EA30A07FA64}" srcOrd="0" destOrd="0" presId="urn:microsoft.com/office/officeart/2018/2/layout/IconLabelList"/>
    <dgm:cxn modelId="{A7C1F532-A2B7-4F29-B957-30400A04BA05}" type="presParOf" srcId="{B72A847C-6416-4662-9A5A-9C8E1347B76E}" destId="{4EA85BC0-BE33-46A2-B01E-1A6120214B7D}" srcOrd="1" destOrd="0" presId="urn:microsoft.com/office/officeart/2018/2/layout/IconLabelList"/>
    <dgm:cxn modelId="{79993009-DE23-4789-B3B9-BB4B6374B210}" type="presParOf" srcId="{B72A847C-6416-4662-9A5A-9C8E1347B76E}" destId="{64401440-907B-4DA5-9A1C-5F974F3EAE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B4498-582F-4BE2-B5D3-792ED6A46DA5}">
      <dsp:nvSpPr>
        <dsp:cNvPr id="0" name=""/>
        <dsp:cNvSpPr/>
      </dsp:nvSpPr>
      <dsp:spPr>
        <a:xfrm>
          <a:off x="541691" y="129695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D838F-ECCE-470E-8EA5-A06C1DD6A403}">
      <dsp:nvSpPr>
        <dsp:cNvPr id="0" name=""/>
        <dsp:cNvSpPr/>
      </dsp:nvSpPr>
      <dsp:spPr>
        <a:xfrm>
          <a:off x="46691" y="23770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В </a:t>
          </a:r>
          <a:r>
            <a:rPr lang="en-US" sz="1100" kern="1200" dirty="0" err="1"/>
            <a:t>целом</a:t>
          </a:r>
          <a:r>
            <a:rPr lang="en-US" sz="1100" kern="1200" dirty="0"/>
            <a:t> в </a:t>
          </a:r>
          <a:r>
            <a:rPr lang="en-US" sz="1100" kern="1200" dirty="0" err="1"/>
            <a:t>обычное</a:t>
          </a:r>
          <a:r>
            <a:rPr lang="en-US" sz="1100" kern="1200" dirty="0"/>
            <a:t> </a:t>
          </a:r>
          <a:r>
            <a:rPr lang="en-US" sz="1100" kern="1200" dirty="0" err="1"/>
            <a:t>время</a:t>
          </a:r>
          <a:r>
            <a:rPr lang="en-US" sz="1100" kern="1200" dirty="0"/>
            <a:t> </a:t>
          </a:r>
          <a:r>
            <a:rPr lang="en-US" sz="1100" kern="1200" dirty="0" err="1"/>
            <a:t>происходит</a:t>
          </a:r>
          <a:r>
            <a:rPr lang="en-US" sz="1100" kern="1200" dirty="0"/>
            <a:t> </a:t>
          </a:r>
          <a:r>
            <a:rPr lang="en-US" sz="1100" kern="1200" dirty="0" err="1"/>
            <a:t>больше</a:t>
          </a:r>
          <a:r>
            <a:rPr lang="en-US" sz="1100" kern="1200" dirty="0"/>
            <a:t> </a:t>
          </a:r>
          <a:r>
            <a:rPr lang="en-US" sz="1100" kern="1200" dirty="0" err="1"/>
            <a:t>заказов</a:t>
          </a:r>
          <a:r>
            <a:rPr lang="en-US" sz="1100" kern="1200" dirty="0"/>
            <a:t> </a:t>
          </a:r>
          <a:r>
            <a:rPr lang="en-US" sz="1100" kern="1200" dirty="0" err="1"/>
            <a:t>на</a:t>
          </a:r>
          <a:r>
            <a:rPr lang="en-US" sz="1100" kern="1200" dirty="0"/>
            <a:t> 2859 </a:t>
          </a:r>
          <a:r>
            <a:rPr lang="en-US" sz="1100" kern="1200" dirty="0" err="1"/>
            <a:t>чем</a:t>
          </a:r>
          <a:r>
            <a:rPr lang="en-US" sz="1100" kern="1200" dirty="0"/>
            <a:t> в </a:t>
          </a:r>
          <a:r>
            <a:rPr lang="en-US" sz="1100" kern="1200" dirty="0" err="1"/>
            <a:t>часы</a:t>
          </a:r>
          <a:r>
            <a:rPr lang="en-US" sz="1100" kern="1200" dirty="0"/>
            <a:t> </a:t>
          </a:r>
          <a:r>
            <a:rPr lang="en-US" sz="1100" kern="1200" dirty="0" err="1"/>
            <a:t>пик</a:t>
          </a:r>
          <a:endParaRPr lang="en-US" sz="1100" kern="1200" dirty="0"/>
        </a:p>
      </dsp:txBody>
      <dsp:txXfrm>
        <a:off x="46691" y="2377028"/>
        <a:ext cx="1800000" cy="720000"/>
      </dsp:txXfrm>
    </dsp:sp>
    <dsp:sp modelId="{0091052C-120D-4F41-91E7-7EA30A07FA64}">
      <dsp:nvSpPr>
        <dsp:cNvPr id="0" name=""/>
        <dsp:cNvSpPr/>
      </dsp:nvSpPr>
      <dsp:spPr>
        <a:xfrm>
          <a:off x="2656692" y="129695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01440-907B-4DA5-9A1C-5F974F3EAE37}">
      <dsp:nvSpPr>
        <dsp:cNvPr id="0" name=""/>
        <dsp:cNvSpPr/>
      </dsp:nvSpPr>
      <dsp:spPr>
        <a:xfrm>
          <a:off x="2161692" y="23770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В </a:t>
          </a:r>
          <a:r>
            <a:rPr lang="en-US" sz="1100" kern="1200" dirty="0" err="1"/>
            <a:t>среднем</a:t>
          </a:r>
          <a:r>
            <a:rPr lang="en-US" sz="1100" kern="1200" dirty="0"/>
            <a:t> </a:t>
          </a:r>
          <a:r>
            <a:rPr lang="en-US" sz="1100" kern="1200" dirty="0" err="1"/>
            <a:t>на</a:t>
          </a:r>
          <a:r>
            <a:rPr lang="en-US" sz="1100" kern="1200" dirty="0"/>
            <a:t> </a:t>
          </a:r>
          <a:r>
            <a:rPr lang="en-US" sz="1100" kern="1200" dirty="0" err="1"/>
            <a:t>час</a:t>
          </a:r>
          <a:r>
            <a:rPr lang="en-US" sz="1100" kern="1200" dirty="0"/>
            <a:t> в </a:t>
          </a:r>
          <a:r>
            <a:rPr lang="en-US" sz="1100" kern="1200" dirty="0" err="1"/>
            <a:t>часы</a:t>
          </a:r>
          <a:r>
            <a:rPr lang="en-US" sz="1100" kern="1200" dirty="0"/>
            <a:t> </a:t>
          </a:r>
          <a:r>
            <a:rPr lang="en-US" sz="1100" kern="1200" dirty="0" err="1"/>
            <a:t>пик</a:t>
          </a:r>
          <a:r>
            <a:rPr lang="en-US" sz="1100" kern="1200" dirty="0"/>
            <a:t> </a:t>
          </a:r>
          <a:r>
            <a:rPr lang="en-US" sz="1100" kern="1200" dirty="0" err="1"/>
            <a:t>происходит</a:t>
          </a:r>
          <a:r>
            <a:rPr lang="en-US" sz="1100" kern="1200" dirty="0"/>
            <a:t> </a:t>
          </a:r>
          <a:r>
            <a:rPr lang="en-US" sz="1100" kern="1200" dirty="0" err="1"/>
            <a:t>больше</a:t>
          </a:r>
          <a:r>
            <a:rPr lang="en-US" sz="1100" kern="1200" dirty="0"/>
            <a:t> </a:t>
          </a:r>
          <a:r>
            <a:rPr lang="en-US" sz="1100" kern="1200" dirty="0" err="1"/>
            <a:t>заказов</a:t>
          </a:r>
          <a:r>
            <a:rPr lang="en-US" sz="1100" kern="1200" dirty="0"/>
            <a:t> </a:t>
          </a:r>
          <a:r>
            <a:rPr lang="en-US" sz="1100" kern="1200" dirty="0" err="1"/>
            <a:t>на</a:t>
          </a:r>
          <a:r>
            <a:rPr lang="en-US" sz="1100" kern="1200" dirty="0"/>
            <a:t> 510 </a:t>
          </a:r>
          <a:r>
            <a:rPr lang="en-US" sz="1100" kern="1200" dirty="0" err="1"/>
            <a:t>чем</a:t>
          </a:r>
          <a:r>
            <a:rPr lang="en-US" sz="1100" kern="1200" dirty="0"/>
            <a:t> в </a:t>
          </a:r>
          <a:r>
            <a:rPr lang="en-US" sz="1100" kern="1200" dirty="0" err="1"/>
            <a:t>обычное</a:t>
          </a:r>
          <a:r>
            <a:rPr lang="en-US" sz="1100" kern="1200" dirty="0"/>
            <a:t> </a:t>
          </a:r>
          <a:r>
            <a:rPr lang="en-US" sz="1100" kern="1200" dirty="0" err="1"/>
            <a:t>время</a:t>
          </a:r>
          <a:endParaRPr lang="en-US" sz="1100" kern="1200" dirty="0"/>
        </a:p>
      </dsp:txBody>
      <dsp:txXfrm>
        <a:off x="2161692" y="237702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5C55B-5518-4E2F-A828-43F46F54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8216F7-6419-4D95-8ECC-A4381F124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E44B4B-0E87-48E1-AFC5-796D1C53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E79-B858-4E90-932C-D488A988FFC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4DAC61-0773-4750-9BF9-1B645706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95B33E-D3C0-4D05-BFAD-A16FEDDD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41A8-93A2-43BC-B5AF-8B517DFB1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0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3BB55-C0C1-43D6-806E-C6261C1A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62506E-214F-4212-A83C-167BB8DD0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6261EE-194F-4D7E-AD5B-0E45FF99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E79-B858-4E90-932C-D488A988FFC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02D6A-B731-4902-9B26-0F5D91A9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556874-1007-4480-9D6A-AC48A410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41A8-93A2-43BC-B5AF-8B517DFB1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0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D975C3-B4FE-47FE-B6B9-1DD6DFD1F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0979B5-7323-47F0-833F-05DC50121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14B10-AB78-4A37-B954-A0511307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E79-B858-4E90-932C-D488A988FFC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A45AF-E056-437F-8124-61A642FB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C538F-5D74-4E8F-A07D-6277802C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41A8-93A2-43BC-B5AF-8B517DFB1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89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FF570-3E9A-4E1B-ADC6-437C0C0A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AAE8A-F065-4C3B-87DF-6B12FA32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2BAFA1-31A6-4D32-8DC5-9A602442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E79-B858-4E90-932C-D488A988FFC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A009B3-29CE-44DF-B00D-46B3F93C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EBD6B5-6A87-4D55-9159-3A000150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41A8-93A2-43BC-B5AF-8B517DFB1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49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A4AD9-AF34-4993-9092-B1F48A0B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89EAC5-C0B9-47C0-94C3-A857E73E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A1D707-9EF6-4CEE-AF17-13753034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E79-B858-4E90-932C-D488A988FFC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D4E5C8-D74F-455B-885F-61A45F41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6BA1E8-A8BE-4729-857F-64820935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41A8-93A2-43BC-B5AF-8B517DFB1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30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87F98-1E40-461C-BDE4-4D32C971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E47FF-B444-456E-9391-1AEBE7AF1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BDA9BB-46F9-4066-AFB7-E82EBBEDC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11839E-BA68-48E3-8419-16437A15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E79-B858-4E90-932C-D488A988FFC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5BD76A-4BAE-46C2-95F2-D0093196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E7932E-75CE-4E60-BA9F-930C280A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41A8-93A2-43BC-B5AF-8B517DFB1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4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AC2FC-C725-4443-9EAF-1A8FF18A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9AF26C-E7CB-4795-95CF-D2327E208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287BEB-BAF7-41C5-9C90-76A1013F5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F74E53-DED1-4A41-BBAE-20AB2DDC4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96EBB3-CBE6-4D40-BB90-DF26CD825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A94967-6674-47ED-A520-13AF21E1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E79-B858-4E90-932C-D488A988FFC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054587-16EB-48F1-963C-EFAA3736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B3C9DD-0E4F-4645-9753-F9A218D1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41A8-93A2-43BC-B5AF-8B517DFB1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76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72B05-13AA-430D-BD1D-4181A0B9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B2324E-9E69-447D-8D3A-FFAD072A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E79-B858-4E90-932C-D488A988FFC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8FBA71-1EFD-47EA-B738-86011625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27BF48-E2FF-4276-91F7-3A02426C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41A8-93A2-43BC-B5AF-8B517DFB1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63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6F5DDF-BB13-45F3-8166-E6727246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E79-B858-4E90-932C-D488A988FFC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14B45C-C78E-4E63-BA45-AD5768C2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1217CB-4759-4ED2-8A08-BF59A489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41A8-93A2-43BC-B5AF-8B517DFB1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2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C6E81-64F3-4285-A574-41CD7467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D1E95-E024-4206-AD11-342276CE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FEE7C5-D198-4988-9A86-355FE8B4A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C5EABF-09A3-46DF-AC9B-A7E1BAA8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E79-B858-4E90-932C-D488A988FFC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8ADF2-1F51-4DA8-B3C1-51072526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B9F837-3DF8-4680-A81D-69BC4CB6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41A8-93A2-43BC-B5AF-8B517DFB1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92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5CE84-6D9F-4EF2-8810-40DA826C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F72030-0C7B-4143-8AA4-3B5C492D1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2C9244-26BC-4921-84C2-AACD47329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C57525-9851-4173-B5E8-C7BE62AC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9E79-B858-4E90-932C-D488A988FFC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45EBC-2943-4223-95B7-3219D570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4825EE-48B5-458D-9285-522D100D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41A8-93A2-43BC-B5AF-8B517DFB1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7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7072D-4B6B-4D7A-8E06-B7AA8BE3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119F81-EEDA-41F5-A389-702A76DCE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58C8CA-64C0-46AB-8EAF-9315B70B4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9E79-B858-4E90-932C-D488A988FFC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06E8F6-EC45-48F8-95A6-2B8F22EAD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4B112C-BD97-43A7-9E82-0B653BA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41A8-93A2-43BC-B5AF-8B517DFB1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53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83F9D7D-8B7D-49DF-AA94-0A9A8D671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38596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7AA32-1CFB-45B1-910C-E35C8B868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7004" y="1256052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ru-RU" sz="3600" b="1" dirty="0">
                <a:solidFill>
                  <a:srgbClr val="080808"/>
                </a:solidFill>
              </a:rPr>
              <a:t>Команда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762425-0B6D-4BC5-8AC8-46CECEDEF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5799" y="2831840"/>
            <a:ext cx="3417254" cy="1465198"/>
          </a:xfrm>
          <a:noFill/>
        </p:spPr>
        <p:txBody>
          <a:bodyPr>
            <a:normAutofit/>
          </a:bodyPr>
          <a:lstStyle/>
          <a:p>
            <a:r>
              <a:rPr lang="ru-RU" dirty="0">
                <a:solidFill>
                  <a:srgbClr val="080808"/>
                </a:solidFill>
              </a:rPr>
              <a:t>Дарья </a:t>
            </a:r>
            <a:r>
              <a:rPr lang="ru-RU" dirty="0" err="1">
                <a:solidFill>
                  <a:srgbClr val="080808"/>
                </a:solidFill>
              </a:rPr>
              <a:t>Атаманенко</a:t>
            </a:r>
            <a:endParaRPr lang="ru-RU" dirty="0">
              <a:solidFill>
                <a:srgbClr val="080808"/>
              </a:solidFill>
            </a:endParaRPr>
          </a:p>
          <a:p>
            <a:r>
              <a:rPr lang="ru-RU" dirty="0">
                <a:solidFill>
                  <a:srgbClr val="080808"/>
                </a:solidFill>
              </a:rPr>
              <a:t>Оксана Кириллова</a:t>
            </a:r>
          </a:p>
          <a:p>
            <a:r>
              <a:rPr lang="ru-RU" dirty="0">
                <a:solidFill>
                  <a:srgbClr val="080808"/>
                </a:solidFill>
              </a:rPr>
              <a:t>Галина Маркова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6D6E3EFD-925A-40CD-8E14-FDD4E6DD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7170340" cy="5062213"/>
          </a:xfrm>
          <a:custGeom>
            <a:avLst/>
            <a:gdLst>
              <a:gd name="connsiteX0" fmla="*/ 7170340 w 7170340"/>
              <a:gd name="connsiteY0" fmla="*/ 0 h 5062213"/>
              <a:gd name="connsiteX1" fmla="*/ 7170340 w 7170340"/>
              <a:gd name="connsiteY1" fmla="*/ 2954084 h 5062213"/>
              <a:gd name="connsiteX2" fmla="*/ 5062211 w 7170340"/>
              <a:gd name="connsiteY2" fmla="*/ 5062213 h 5062213"/>
              <a:gd name="connsiteX3" fmla="*/ 0 w 7170340"/>
              <a:gd name="connsiteY3" fmla="*/ 2 h 50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340" h="5062213">
                <a:moveTo>
                  <a:pt x="7170340" y="0"/>
                </a:moveTo>
                <a:lnTo>
                  <a:pt x="7170340" y="2954084"/>
                </a:lnTo>
                <a:lnTo>
                  <a:pt x="5062211" y="5062213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3181D3-A153-4D37-BE75-FED775D57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5" y="1280783"/>
            <a:ext cx="3887408" cy="60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3A91C067-F707-44D1-A9C2-9913E6AD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11832" y="4010957"/>
            <a:ext cx="870888" cy="87088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61203" y="5394406"/>
            <a:ext cx="856138" cy="856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14455" y="5398229"/>
            <a:ext cx="381459" cy="3814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75779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2600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57B33-5D9F-4CB8-BC84-F04CA2E3B916}"/>
              </a:ext>
            </a:extLst>
          </p:cNvPr>
          <p:cNvSpPr txBox="1"/>
          <p:nvPr/>
        </p:nvSpPr>
        <p:spPr>
          <a:xfrm>
            <a:off x="941881" y="2232525"/>
            <a:ext cx="2963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cs typeface="Aldhabi" panose="01000000000000000000" pitchFamily="2" charset="-78"/>
              </a:rPr>
              <a:t>Групповая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92795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332F7-23B5-4227-BCEE-E3EDE1E5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93" y="407402"/>
            <a:ext cx="10677185" cy="1135737"/>
          </a:xfrm>
        </p:spPr>
        <p:txBody>
          <a:bodyPr>
            <a:noAutofit/>
          </a:bodyPr>
          <a:lstStyle/>
          <a:p>
            <a:r>
              <a:rPr lang="ru-RU" sz="4000" b="1" dirty="0"/>
              <a:t>2.2. Почему в сентябре вырос процент отказов от поездки?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7E733-8E81-4EC6-B989-5DD9518A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20" y="1782981"/>
            <a:ext cx="5136412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 сколько процентов и процентных пунктов увеличилась средняя нагрузка на одного водителя в сентябре относительно июля и в сентябре относительно августа?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A995419-3192-4E89-B7DE-F8E1184ECFCF}"/>
              </a:ext>
            </a:extLst>
          </p:cNvPr>
          <p:cNvSpPr txBox="1"/>
          <p:nvPr/>
        </p:nvSpPr>
        <p:spPr>
          <a:xfrm>
            <a:off x="6851128" y="3085300"/>
            <a:ext cx="4408751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На 61% увеличилась нагрузка в сентябре на 1 водителя по сравнению с июлем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На 47% увеличилась нагрузка в сентябре на 1 водителя по сравнению с августом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D560647-3529-44AC-B80C-8E378529B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11248"/>
              </p:ext>
            </p:extLst>
          </p:nvPr>
        </p:nvGraphicFramePr>
        <p:xfrm>
          <a:off x="643467" y="1782981"/>
          <a:ext cx="5290721" cy="346891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8960">
                  <a:extLst>
                    <a:ext uri="{9D8B030D-6E8A-4147-A177-3AD203B41FA5}">
                      <a16:colId xmlns:a16="http://schemas.microsoft.com/office/drawing/2014/main" val="813369221"/>
                    </a:ext>
                  </a:extLst>
                </a:gridCol>
                <a:gridCol w="1432227">
                  <a:extLst>
                    <a:ext uri="{9D8B030D-6E8A-4147-A177-3AD203B41FA5}">
                      <a16:colId xmlns:a16="http://schemas.microsoft.com/office/drawing/2014/main" val="2005701167"/>
                    </a:ext>
                  </a:extLst>
                </a:gridCol>
                <a:gridCol w="1602636">
                  <a:extLst>
                    <a:ext uri="{9D8B030D-6E8A-4147-A177-3AD203B41FA5}">
                      <a16:colId xmlns:a16="http://schemas.microsoft.com/office/drawing/2014/main" val="4254058946"/>
                    </a:ext>
                  </a:extLst>
                </a:gridCol>
                <a:gridCol w="1226898">
                  <a:extLst>
                    <a:ext uri="{9D8B030D-6E8A-4147-A177-3AD203B41FA5}">
                      <a16:colId xmlns:a16="http://schemas.microsoft.com/office/drawing/2014/main" val="3887061815"/>
                    </a:ext>
                  </a:extLst>
                </a:gridCol>
              </a:tblGrid>
              <a:tr h="1385025">
                <a:tc>
                  <a:txBody>
                    <a:bodyPr/>
                    <a:lstStyle/>
                    <a:p>
                      <a:pPr algn="l" fontAlgn="b"/>
                      <a:endParaRPr lang="ru-RU" sz="1500" b="1" i="0" u="none" strike="noStrike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112179" marT="112179" marB="11217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1" i="0" u="none" strike="noStrike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заказов такси</a:t>
                      </a:r>
                    </a:p>
                  </a:txBody>
                  <a:tcPr marL="186965" marR="112179" marT="112179" marB="11217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500" b="1" u="none" strike="noStrike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Количество водителей</a:t>
                      </a:r>
                      <a:endParaRPr lang="ru-RU" sz="1500" b="1" i="0" u="none" strike="noStrike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112179" marT="112179" marB="11217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1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Средняя нагрузка</a:t>
                      </a:r>
                      <a:endParaRPr lang="ru-RU" sz="1500" b="1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112179" marT="112179" marB="112179" anchor="b"/>
                </a:tc>
                <a:extLst>
                  <a:ext uri="{0D108BD9-81ED-4DB2-BD59-A6C34878D82A}">
                    <a16:rowId xmlns:a16="http://schemas.microsoft.com/office/drawing/2014/main" val="3495072889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Июль</a:t>
                      </a:r>
                      <a:endParaRPr lang="ru-RU" sz="11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3990</a:t>
                      </a:r>
                      <a:endParaRPr lang="ru-RU" sz="11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2686</a:t>
                      </a:r>
                      <a:endParaRPr lang="ru-RU" sz="11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1,17</a:t>
                      </a:r>
                      <a:endParaRPr lang="ru-RU" sz="11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extLst>
                  <a:ext uri="{0D108BD9-81ED-4DB2-BD59-A6C34878D82A}">
                    <a16:rowId xmlns:a16="http://schemas.microsoft.com/office/drawing/2014/main" val="334989930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Август</a:t>
                      </a:r>
                      <a:endParaRPr lang="ru-RU" sz="11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4292</a:t>
                      </a:r>
                      <a:endParaRPr lang="ru-RU" sz="1100" b="0" i="0" u="none" strike="noStrike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2543</a:t>
                      </a:r>
                      <a:endParaRPr lang="ru-RU" sz="11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1,28</a:t>
                      </a:r>
                      <a:endParaRPr lang="ru-RU" sz="11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extLst>
                  <a:ext uri="{0D108BD9-81ED-4DB2-BD59-A6C34878D82A}">
                    <a16:rowId xmlns:a16="http://schemas.microsoft.com/office/drawing/2014/main" val="3118916428"/>
                  </a:ext>
                </a:extLst>
              </a:tr>
              <a:tr h="50442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Сентябрь</a:t>
                      </a:r>
                      <a:endParaRPr lang="ru-RU" sz="11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6617</a:t>
                      </a:r>
                      <a:endParaRPr lang="ru-RU" sz="11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2646</a:t>
                      </a:r>
                      <a:endParaRPr lang="ru-RU" sz="11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1,88</a:t>
                      </a:r>
                      <a:endParaRPr lang="ru-RU" sz="11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extLst>
                  <a:ext uri="{0D108BD9-81ED-4DB2-BD59-A6C34878D82A}">
                    <a16:rowId xmlns:a16="http://schemas.microsoft.com/office/drawing/2014/main" val="3023827050"/>
                  </a:ext>
                </a:extLst>
              </a:tr>
              <a:tr h="57061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Общий итог</a:t>
                      </a:r>
                      <a:endParaRPr lang="ru-RU" sz="1100" b="1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14899</a:t>
                      </a:r>
                      <a:endParaRPr lang="ru-RU" sz="1100" b="1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5845</a:t>
                      </a:r>
                      <a:endParaRPr lang="ru-RU" sz="1100" b="1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ru-RU" sz="1100" b="0" i="0" u="none" strike="noStrike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965" marR="97222" marT="97222" marB="97222" anchor="b"/>
                </a:tc>
                <a:extLst>
                  <a:ext uri="{0D108BD9-81ED-4DB2-BD59-A6C34878D82A}">
                    <a16:rowId xmlns:a16="http://schemas.microsoft.com/office/drawing/2014/main" val="143401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1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CA254-78E4-4080-BDB2-AF6BB640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4000" b="1" dirty="0"/>
              <a:t>2.3. Увеличилось ли время подачи автомобиля?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918A7-776B-44CD-A2AD-3C25E5013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Посчитайте среднее время подачи автомобиля клиенту в разрезе месяцев и получите на сколько минут и процентов изменилось время подачи автомобиля в сентябре относительно июля и в сентябре относительно августа?</a:t>
            </a:r>
          </a:p>
          <a:p>
            <a:pPr marL="0" indent="0">
              <a:buNone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На 1,09 минут увеличилось время подачи автомобиля в сентябре относительно июля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На 0,75 минут увеличилось время подачи автомобиля в сентябре относительно августа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На 8,11% увеличилось время подачи автомобиля в сентябре относительно июля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На 5,48% увеличилось время подачи автомобиля в сентябре относительно августа</a:t>
            </a:r>
          </a:p>
          <a:p>
            <a:pPr marL="0" indent="0">
              <a:buNone/>
            </a:pPr>
            <a:endParaRPr lang="ru-RU" sz="14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8C536E4-931E-4593-A30A-1934BF108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73786"/>
              </p:ext>
            </p:extLst>
          </p:nvPr>
        </p:nvGraphicFramePr>
        <p:xfrm>
          <a:off x="643467" y="2144170"/>
          <a:ext cx="6253215" cy="363951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056315">
                  <a:extLst>
                    <a:ext uri="{9D8B030D-6E8A-4147-A177-3AD203B41FA5}">
                      <a16:colId xmlns:a16="http://schemas.microsoft.com/office/drawing/2014/main" val="3804287401"/>
                    </a:ext>
                  </a:extLst>
                </a:gridCol>
                <a:gridCol w="5196900">
                  <a:extLst>
                    <a:ext uri="{9D8B030D-6E8A-4147-A177-3AD203B41FA5}">
                      <a16:colId xmlns:a16="http://schemas.microsoft.com/office/drawing/2014/main" val="411164924"/>
                    </a:ext>
                  </a:extLst>
                </a:gridCol>
              </a:tblGrid>
              <a:tr h="798063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Месяц</a:t>
                      </a:r>
                    </a:p>
                  </a:txBody>
                  <a:tcPr marL="20918" marR="20918" marT="13154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Среднее по полю время подачи автомобиля</a:t>
                      </a:r>
                      <a:endParaRPr lang="ru-RU" sz="20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18" marR="20918" marT="13154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37102"/>
                  </a:ext>
                </a:extLst>
              </a:tr>
              <a:tr h="710363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Июль</a:t>
                      </a:r>
                    </a:p>
                  </a:txBody>
                  <a:tcPr marL="20918" marR="20918" marT="13154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                                       13,44 </a:t>
                      </a:r>
                      <a:endParaRPr lang="ru-RU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18" marR="20918" marT="13154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180433"/>
                  </a:ext>
                </a:extLst>
              </a:tr>
              <a:tr h="710363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Август</a:t>
                      </a:r>
                    </a:p>
                  </a:txBody>
                  <a:tcPr marL="20918" marR="20918" marT="13154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                                       13,77 </a:t>
                      </a:r>
                      <a:endParaRPr lang="ru-RU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18" marR="20918" marT="13154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39426"/>
                  </a:ext>
                </a:extLst>
              </a:tr>
              <a:tr h="710363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Сентябрь</a:t>
                      </a:r>
                    </a:p>
                  </a:txBody>
                  <a:tcPr marL="20918" marR="20918" marT="13154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                                       14,53 </a:t>
                      </a:r>
                      <a:endParaRPr lang="ru-RU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18" marR="20918" marT="13154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547666"/>
                  </a:ext>
                </a:extLst>
              </a:tr>
              <a:tr h="710363"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Общий итог</a:t>
                      </a:r>
                      <a:endParaRPr lang="ru-RU" sz="17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18" marR="20918" marT="13154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                                       13,96 </a:t>
                      </a:r>
                      <a:endParaRPr lang="ru-RU" sz="17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18" marR="20918" marT="13154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72029"/>
                  </a:ext>
                </a:extLst>
              </a:tr>
            </a:tbl>
          </a:graphicData>
        </a:graphic>
      </p:graphicFrame>
      <p:pic>
        <p:nvPicPr>
          <p:cNvPr id="31" name="Picture 4">
            <a:extLst>
              <a:ext uri="{FF2B5EF4-FFF2-40B4-BE49-F238E27FC236}">
                <a16:creationId xmlns:a16="http://schemas.microsoft.com/office/drawing/2014/main" id="{5935F94F-12A8-40A8-AFAF-B751BD1A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6248972"/>
            <a:ext cx="1745317" cy="22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18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5C9EF-E665-4205-8EFB-C9532FA1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b="1" dirty="0"/>
              <a:t>2.4. В качестве гипотезы стоит проверить, что увеличилось время поиска водителя в разрезе месяцев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5511E-3843-49B0-8A8C-8CC633EB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/>
              <a:t>На сколько процентов увеличилось время поиска водителя в сентябре относительно июля  и в сентябре относительно августа?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/>
              <a:t>На 1,05 минут увеличилось время поиска водителя автомобиля в сентябре относительно июля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/>
              <a:t>На 0,42 минут увеличилось время поиска водителя в сентябре относительно августа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/>
              <a:t>На 26,27% увеличилось время поиска водителя в сентябре относительно июля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/>
              <a:t>На 9,15% увеличилось время поиска водителя в сентябре относительно августа</a:t>
            </a:r>
          </a:p>
          <a:p>
            <a:pPr marL="0" indent="0">
              <a:buNone/>
            </a:pPr>
            <a:endParaRPr lang="ru-RU" sz="1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ECBD2C6-762D-4978-B17F-79F0DCBA1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99931"/>
              </p:ext>
            </p:extLst>
          </p:nvPr>
        </p:nvGraphicFramePr>
        <p:xfrm>
          <a:off x="5562260" y="1782981"/>
          <a:ext cx="5719333" cy="4361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241">
                  <a:extLst>
                    <a:ext uri="{9D8B030D-6E8A-4147-A177-3AD203B41FA5}">
                      <a16:colId xmlns:a16="http://schemas.microsoft.com/office/drawing/2014/main" val="461279447"/>
                    </a:ext>
                  </a:extLst>
                </a:gridCol>
                <a:gridCol w="4261092">
                  <a:extLst>
                    <a:ext uri="{9D8B030D-6E8A-4147-A177-3AD203B41FA5}">
                      <a16:colId xmlns:a16="http://schemas.microsoft.com/office/drawing/2014/main" val="3363004222"/>
                    </a:ext>
                  </a:extLst>
                </a:gridCol>
              </a:tblGrid>
              <a:tr h="960350"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Месяц</a:t>
                      </a:r>
                      <a:endParaRPr lang="ru-RU" sz="1900" b="0" i="0" u="none" strike="noStrike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45" marR="164945" marT="164945" marB="1649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9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Среднее по полю время поиска водителя</a:t>
                      </a:r>
                      <a:endParaRPr lang="ru-RU" sz="19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45" marR="164945" marT="164945" marB="164945" anchor="b"/>
                </a:tc>
                <a:extLst>
                  <a:ext uri="{0D108BD9-81ED-4DB2-BD59-A6C34878D82A}">
                    <a16:rowId xmlns:a16="http://schemas.microsoft.com/office/drawing/2014/main" val="2997742713"/>
                  </a:ext>
                </a:extLst>
              </a:tr>
              <a:tr h="85038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Июль</a:t>
                      </a:r>
                      <a:endParaRPr lang="ru-R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45" marR="164945" marT="164945" marB="1649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                                         3,98 </a:t>
                      </a:r>
                      <a:endParaRPr lang="ru-R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45" marR="164945" marT="164945" marB="164945" anchor="b"/>
                </a:tc>
                <a:extLst>
                  <a:ext uri="{0D108BD9-81ED-4DB2-BD59-A6C34878D82A}">
                    <a16:rowId xmlns:a16="http://schemas.microsoft.com/office/drawing/2014/main" val="3025082113"/>
                  </a:ext>
                </a:extLst>
              </a:tr>
              <a:tr h="85038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Август</a:t>
                      </a:r>
                      <a:endParaRPr lang="ru-R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45" marR="164945" marT="164945" marB="1649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                                         4,60 </a:t>
                      </a:r>
                      <a:endParaRPr lang="ru-R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45" marR="164945" marT="164945" marB="164945" anchor="b"/>
                </a:tc>
                <a:extLst>
                  <a:ext uri="{0D108BD9-81ED-4DB2-BD59-A6C34878D82A}">
                    <a16:rowId xmlns:a16="http://schemas.microsoft.com/office/drawing/2014/main" val="288741891"/>
                  </a:ext>
                </a:extLst>
              </a:tr>
              <a:tr h="85038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Сентябрь</a:t>
                      </a:r>
                      <a:endParaRPr lang="ru-R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45" marR="164945" marT="164945" marB="1649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                                         5,02 </a:t>
                      </a:r>
                      <a:endParaRPr lang="ru-RU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45" marR="164945" marT="164945" marB="164945" anchor="b"/>
                </a:tc>
                <a:extLst>
                  <a:ext uri="{0D108BD9-81ED-4DB2-BD59-A6C34878D82A}">
                    <a16:rowId xmlns:a16="http://schemas.microsoft.com/office/drawing/2014/main" val="3889393197"/>
                  </a:ext>
                </a:extLst>
              </a:tr>
              <a:tr h="85038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Общий итог</a:t>
                      </a:r>
                      <a:endParaRPr lang="ru-RU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45" marR="164945" marT="164945" marB="16494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                                         4,58 </a:t>
                      </a:r>
                      <a:endParaRPr lang="ru-RU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945" marR="164945" marT="164945" marB="164945" anchor="b"/>
                </a:tc>
                <a:extLst>
                  <a:ext uri="{0D108BD9-81ED-4DB2-BD59-A6C34878D82A}">
                    <a16:rowId xmlns:a16="http://schemas.microsoft.com/office/drawing/2014/main" val="1746821290"/>
                  </a:ext>
                </a:extLst>
              </a:tr>
            </a:tbl>
          </a:graphicData>
        </a:graphic>
      </p:graphicFrame>
      <p:pic>
        <p:nvPicPr>
          <p:cNvPr id="27" name="Picture 4">
            <a:extLst>
              <a:ext uri="{FF2B5EF4-FFF2-40B4-BE49-F238E27FC236}">
                <a16:creationId xmlns:a16="http://schemas.microsoft.com/office/drawing/2014/main" id="{E6047ABE-A2CE-45F5-ADB1-FCE8AABA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276" y="6314854"/>
            <a:ext cx="1745317" cy="22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14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01784-1A36-468A-8703-75E1CC0B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1237" y="651752"/>
            <a:ext cx="14470911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Задание</a:t>
            </a: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3</a:t>
            </a:r>
            <a:b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3.1. </a:t>
            </a:r>
            <a:r>
              <a:rPr lang="en-US" sz="2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Постройте</a:t>
            </a: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все</a:t>
            </a: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базовые</a:t>
            </a: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конверсии</a:t>
            </a: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sz="2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разрезе</a:t>
            </a: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тарифов</a:t>
            </a: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2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городов</a:t>
            </a:r>
            <a:endParaRPr lang="en-US" sz="2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9DA4C667-B673-496D-BEB4-8F2147BF57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316523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7" name="Picture 4">
            <a:extLst>
              <a:ext uri="{FF2B5EF4-FFF2-40B4-BE49-F238E27FC236}">
                <a16:creationId xmlns:a16="http://schemas.microsoft.com/office/drawing/2014/main" id="{8839F272-C449-4088-A921-31C74FA7E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6232632"/>
            <a:ext cx="2344282" cy="3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0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18B51-F338-4BF2-915C-83842286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r>
              <a:rPr lang="ru-RU" sz="4000" b="1" dirty="0"/>
              <a:t>3.2. Постройте таблицы месяц-конверсия-номер самого хорошего и плохого города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851D99-F18D-4ACC-8B69-FA0FB3F8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7" y="1680642"/>
            <a:ext cx="4008384" cy="4393982"/>
          </a:xfrm>
        </p:spPr>
        <p:txBody>
          <a:bodyPr>
            <a:normAutofit/>
          </a:bodyPr>
          <a:lstStyle/>
          <a:p>
            <a:r>
              <a:rPr lang="ru-RU" sz="2000" dirty="0"/>
              <a:t>В каком городе наилучшая ситуация с точки зрения конверсий? </a:t>
            </a:r>
            <a:r>
              <a:rPr lang="ru-RU" sz="2000" b="1" dirty="0"/>
              <a:t>Казань</a:t>
            </a:r>
            <a:r>
              <a:rPr lang="ru-RU" sz="2000" dirty="0"/>
              <a:t> </a:t>
            </a:r>
          </a:p>
          <a:p>
            <a:r>
              <a:rPr lang="ru-RU" sz="2000" dirty="0"/>
              <a:t>В каком городе наихудшее положение с точки зрения конверсий? </a:t>
            </a:r>
            <a:r>
              <a:rPr lang="ru-RU" sz="2000" b="1" u="none" strike="noStrike" dirty="0">
                <a:effectLst/>
              </a:rPr>
              <a:t>Красноярск</a:t>
            </a:r>
            <a:endParaRPr lang="ru-RU" sz="2000" b="1" i="0" u="none" strike="noStrike" dirty="0">
              <a:effectLst/>
              <a:latin typeface="Calibri" panose="020F050202020403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6DCEFF0-D5AC-49DB-B530-4CFDA3B55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80556"/>
              </p:ext>
            </p:extLst>
          </p:nvPr>
        </p:nvGraphicFramePr>
        <p:xfrm>
          <a:off x="3919035" y="1787297"/>
          <a:ext cx="7938515" cy="448253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58149">
                  <a:extLst>
                    <a:ext uri="{9D8B030D-6E8A-4147-A177-3AD203B41FA5}">
                      <a16:colId xmlns:a16="http://schemas.microsoft.com/office/drawing/2014/main" val="2917600894"/>
                    </a:ext>
                  </a:extLst>
                </a:gridCol>
                <a:gridCol w="714876">
                  <a:extLst>
                    <a:ext uri="{9D8B030D-6E8A-4147-A177-3AD203B41FA5}">
                      <a16:colId xmlns:a16="http://schemas.microsoft.com/office/drawing/2014/main" val="4230889135"/>
                    </a:ext>
                  </a:extLst>
                </a:gridCol>
                <a:gridCol w="404922">
                  <a:extLst>
                    <a:ext uri="{9D8B030D-6E8A-4147-A177-3AD203B41FA5}">
                      <a16:colId xmlns:a16="http://schemas.microsoft.com/office/drawing/2014/main" val="4010975972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882520827"/>
                    </a:ext>
                  </a:extLst>
                </a:gridCol>
                <a:gridCol w="614485">
                  <a:extLst>
                    <a:ext uri="{9D8B030D-6E8A-4147-A177-3AD203B41FA5}">
                      <a16:colId xmlns:a16="http://schemas.microsoft.com/office/drawing/2014/main" val="379011496"/>
                    </a:ext>
                  </a:extLst>
                </a:gridCol>
                <a:gridCol w="423745">
                  <a:extLst>
                    <a:ext uri="{9D8B030D-6E8A-4147-A177-3AD203B41FA5}">
                      <a16:colId xmlns:a16="http://schemas.microsoft.com/office/drawing/2014/main" val="2746484432"/>
                    </a:ext>
                  </a:extLst>
                </a:gridCol>
                <a:gridCol w="688522">
                  <a:extLst>
                    <a:ext uri="{9D8B030D-6E8A-4147-A177-3AD203B41FA5}">
                      <a16:colId xmlns:a16="http://schemas.microsoft.com/office/drawing/2014/main" val="4074483557"/>
                    </a:ext>
                  </a:extLst>
                </a:gridCol>
                <a:gridCol w="565545">
                  <a:extLst>
                    <a:ext uri="{9D8B030D-6E8A-4147-A177-3AD203B41FA5}">
                      <a16:colId xmlns:a16="http://schemas.microsoft.com/office/drawing/2014/main" val="550051468"/>
                    </a:ext>
                  </a:extLst>
                </a:gridCol>
                <a:gridCol w="318335">
                  <a:extLst>
                    <a:ext uri="{9D8B030D-6E8A-4147-A177-3AD203B41FA5}">
                      <a16:colId xmlns:a16="http://schemas.microsoft.com/office/drawing/2014/main" val="1639120464"/>
                    </a:ext>
                  </a:extLst>
                </a:gridCol>
                <a:gridCol w="450096">
                  <a:extLst>
                    <a:ext uri="{9D8B030D-6E8A-4147-A177-3AD203B41FA5}">
                      <a16:colId xmlns:a16="http://schemas.microsoft.com/office/drawing/2014/main" val="957305026"/>
                    </a:ext>
                  </a:extLst>
                </a:gridCol>
                <a:gridCol w="849146">
                  <a:extLst>
                    <a:ext uri="{9D8B030D-6E8A-4147-A177-3AD203B41FA5}">
                      <a16:colId xmlns:a16="http://schemas.microsoft.com/office/drawing/2014/main" val="3155078238"/>
                    </a:ext>
                  </a:extLst>
                </a:gridCol>
                <a:gridCol w="770090">
                  <a:extLst>
                    <a:ext uri="{9D8B030D-6E8A-4147-A177-3AD203B41FA5}">
                      <a16:colId xmlns:a16="http://schemas.microsoft.com/office/drawing/2014/main" val="1212729352"/>
                    </a:ext>
                  </a:extLst>
                </a:gridCol>
              </a:tblGrid>
              <a:tr h="3179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Конверсия assign_time/ order_time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1866122918"/>
                  </a:ext>
                </a:extLst>
              </a:tr>
              <a:tr h="371805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effectLst/>
                        </a:rPr>
                        <a:t>Месяц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Екатеринбург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Казань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Краснодар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Красноярск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Москва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Новосибирск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Санкт-Петербург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Сочи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effectLst/>
                        </a:rPr>
                        <a:t>Тюмень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Самый хороший горрод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Самый плохой горрод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198021751"/>
                  </a:ext>
                </a:extLst>
              </a:tr>
              <a:tr h="16551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effectLst/>
                        </a:rPr>
                        <a:t>Июль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73%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71%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75%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54%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71%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79%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70%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75%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72%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Новосибирск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Красноярск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3864358032"/>
                  </a:ext>
                </a:extLst>
              </a:tr>
              <a:tr h="16551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Август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87%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83%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66%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62%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81%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72%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79%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26%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Екатеринбург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Тюмень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1284356216"/>
                  </a:ext>
                </a:extLst>
              </a:tr>
              <a:tr h="16551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Сентябрь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53%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84%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77%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45%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76%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78%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75%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72%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Казань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Красноярск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2291194896"/>
                  </a:ext>
                </a:extLst>
              </a:tr>
              <a:tr h="16551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effectLst/>
                        </a:rPr>
                        <a:t>Общий итог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68%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79%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73%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50%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73%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78%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76%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59%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Казань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Красноярск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3439913246"/>
                  </a:ext>
                </a:extLst>
              </a:tr>
              <a:tr h="160249"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3457057026"/>
                  </a:ext>
                </a:extLst>
              </a:tr>
              <a:tr h="43470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Конверсия  arrive_to_client_time / order_time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3241624476"/>
                  </a:ext>
                </a:extLst>
              </a:tr>
              <a:tr h="297064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effectLst/>
                        </a:rPr>
                        <a:t>Месяц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Екатеринбург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Казань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Краснодар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Красноярск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Москва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Новосибирск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Санкт-Петербург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Сочи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Тюмень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Самый хороший горрод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Самый плохой горрод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1774850024"/>
                  </a:ext>
                </a:extLst>
              </a:tr>
              <a:tr h="16551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effectLst/>
                        </a:rPr>
                        <a:t>Июль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38%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42%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48%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31%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42%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47%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43%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43%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43%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Краснодар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Красноярск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3730713984"/>
                  </a:ext>
                </a:extLst>
              </a:tr>
              <a:tr h="16551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Август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46%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47%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37%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40%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46%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40%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14%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Казань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Тюмень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1173483414"/>
                  </a:ext>
                </a:extLst>
              </a:tr>
              <a:tr h="16551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Сентябрь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25%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43%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32%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20%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38%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39%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33%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Казань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Красноярск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3825845993"/>
                  </a:ext>
                </a:extLst>
              </a:tr>
              <a:tr h="16551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Общий итог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35%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38%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25%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38%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41%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40%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42%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31%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Казань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Красноярск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1218627922"/>
                  </a:ext>
                </a:extLst>
              </a:tr>
              <a:tr h="160249"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1899514374"/>
                  </a:ext>
                </a:extLst>
              </a:tr>
              <a:tr h="160249"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313631132"/>
                  </a:ext>
                </a:extLst>
              </a:tr>
              <a:tr h="2970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Конверсия  order_finish_time / order_time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1839725380"/>
                  </a:ext>
                </a:extLst>
              </a:tr>
              <a:tr h="297064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effectLst/>
                        </a:rPr>
                        <a:t>Месяц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Екатеринбург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Казань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Краснодар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Красноярск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Москва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Новосибирск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Санкт-Петербург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Сочи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Тюмень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Самый хороший горрод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Самый плохой горрод</a:t>
                      </a:r>
                      <a:endParaRPr lang="ru-RU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30890476"/>
                  </a:ext>
                </a:extLst>
              </a:tr>
              <a:tr h="16551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9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Июль</a:t>
                      </a:r>
                      <a:endParaRPr kumimoji="0" lang="ru-R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38%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42%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48%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31%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42%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47%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43%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40%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43%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Краснодар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Красноярск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4098368595"/>
                  </a:ext>
                </a:extLst>
              </a:tr>
              <a:tr h="16551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Август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46%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47%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37%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40%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46%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40%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42%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14%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Казань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Тюмень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2554194413"/>
                  </a:ext>
                </a:extLst>
              </a:tr>
              <a:tr h="16551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Сентябрь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25%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43%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32%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20%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38%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36%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33%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Казань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Красноярск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2310867916"/>
                  </a:ext>
                </a:extLst>
              </a:tr>
              <a:tr h="165511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Общий итог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35%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44%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38%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25%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38%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41%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40%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39%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u="none" strike="noStrike">
                          <a:effectLst/>
                        </a:rPr>
                        <a:t>31%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>
                          <a:effectLst/>
                        </a:rPr>
                        <a:t>Казань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u="none" strike="noStrike" dirty="0">
                          <a:effectLst/>
                        </a:rPr>
                        <a:t>Красноярск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0" marR="1720" marT="1720" marB="0" anchor="b"/>
                </a:tc>
                <a:extLst>
                  <a:ext uri="{0D108BD9-81ED-4DB2-BD59-A6C34878D82A}">
                    <a16:rowId xmlns:a16="http://schemas.microsoft.com/office/drawing/2014/main" val="3638103278"/>
                  </a:ext>
                </a:extLst>
              </a:tr>
            </a:tbl>
          </a:graphicData>
        </a:graphic>
      </p:graphicFrame>
      <p:pic>
        <p:nvPicPr>
          <p:cNvPr id="27" name="Picture 4">
            <a:extLst>
              <a:ext uri="{FF2B5EF4-FFF2-40B4-BE49-F238E27FC236}">
                <a16:creationId xmlns:a16="http://schemas.microsoft.com/office/drawing/2014/main" id="{949F6D14-D275-4C64-B821-82AFA90E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2" y="5375136"/>
            <a:ext cx="3287764" cy="50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24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735C5-ECAB-400F-A96A-667D5D92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" y="1412488"/>
            <a:ext cx="3793236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3.1*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Дополнительное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задание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2B21E-FFB2-411F-BED0-492B493CA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613" y="1328854"/>
            <a:ext cx="3197695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Имитация</a:t>
            </a:r>
            <a:r>
              <a:rPr lang="en-US" sz="2000" dirty="0"/>
              <a:t> </a:t>
            </a:r>
            <a:r>
              <a:rPr lang="en-US" sz="2000" dirty="0" err="1"/>
              <a:t>увеличенной</a:t>
            </a:r>
            <a:r>
              <a:rPr lang="en-US" sz="2000" dirty="0"/>
              <a:t> </a:t>
            </a:r>
            <a:r>
              <a:rPr lang="en-US" sz="2000" dirty="0" err="1"/>
              <a:t>загруженности</a:t>
            </a:r>
            <a:r>
              <a:rPr lang="en-US" sz="2000" dirty="0"/>
              <a:t> </a:t>
            </a:r>
            <a:r>
              <a:rPr lang="en-US" sz="2000" dirty="0" err="1"/>
              <a:t>водителей</a:t>
            </a:r>
            <a:r>
              <a:rPr lang="en-US" sz="2000" dirty="0"/>
              <a:t>, </a:t>
            </a:r>
            <a:r>
              <a:rPr lang="en-US" sz="2000" dirty="0" err="1"/>
              <a:t>возможно</a:t>
            </a:r>
            <a:r>
              <a:rPr lang="en-US" sz="2000" dirty="0"/>
              <a:t>,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повышения</a:t>
            </a:r>
            <a:r>
              <a:rPr lang="en-US" sz="2000" dirty="0"/>
              <a:t> </a:t>
            </a:r>
            <a:r>
              <a:rPr lang="en-US" sz="2000" dirty="0" err="1"/>
              <a:t>тарифной</a:t>
            </a:r>
            <a:r>
              <a:rPr lang="en-US" sz="2000" dirty="0"/>
              <a:t> </a:t>
            </a:r>
            <a:r>
              <a:rPr lang="en-US" sz="2000" dirty="0" err="1"/>
              <a:t>ставки</a:t>
            </a:r>
            <a:r>
              <a:rPr lang="en-US" sz="2000" dirty="0"/>
              <a:t> </a:t>
            </a:r>
            <a:r>
              <a:rPr lang="en-US" sz="2000" dirty="0" err="1"/>
              <a:t>поездки</a:t>
            </a:r>
            <a:endParaRPr lang="en-US" sz="2000" dirty="0"/>
          </a:p>
          <a:p>
            <a:r>
              <a:rPr lang="en-US" sz="2000" dirty="0" err="1"/>
              <a:t>Конверсия</a:t>
            </a:r>
            <a:r>
              <a:rPr lang="en-US" sz="2000" dirty="0"/>
              <a:t> </a:t>
            </a:r>
            <a:r>
              <a:rPr lang="en-US" sz="2000" dirty="0" err="1"/>
              <a:t>arrive_to_client_time</a:t>
            </a:r>
            <a:r>
              <a:rPr lang="en-US" sz="2000" dirty="0"/>
              <a:t>/ </a:t>
            </a:r>
            <a:r>
              <a:rPr lang="en-US" sz="2000" dirty="0" err="1"/>
              <a:t>order_time</a:t>
            </a:r>
            <a:endParaRPr lang="en-US" sz="2000" dirty="0"/>
          </a:p>
          <a:p>
            <a:pPr marL="0"/>
            <a:endParaRPr lang="en-US" sz="2000" dirty="0"/>
          </a:p>
          <a:p>
            <a:r>
              <a:rPr lang="en-US" sz="2000" dirty="0" err="1"/>
              <a:t>Наибольшая</a:t>
            </a:r>
            <a:r>
              <a:rPr lang="en-US" sz="2000" dirty="0"/>
              <a:t> </a:t>
            </a:r>
            <a:r>
              <a:rPr lang="en-US" sz="2000" dirty="0" err="1"/>
              <a:t>конверсия-Казань</a:t>
            </a:r>
            <a:r>
              <a:rPr lang="en-US" sz="2000" dirty="0"/>
              <a:t>, </a:t>
            </a:r>
            <a:r>
              <a:rPr lang="ru-RU" sz="2000" dirty="0"/>
              <a:t>н</a:t>
            </a:r>
            <a:r>
              <a:rPr lang="en-US" sz="2000" dirty="0" err="1"/>
              <a:t>аименьшая</a:t>
            </a:r>
            <a:r>
              <a:rPr lang="en-US" sz="2000" dirty="0"/>
              <a:t> -</a:t>
            </a:r>
            <a:r>
              <a:rPr lang="en-US" sz="2000" dirty="0" err="1"/>
              <a:t>Красноярск</a:t>
            </a:r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3C3510-612F-4DF1-B039-FF313952C603}"/>
              </a:ext>
            </a:extLst>
          </p:cNvPr>
          <p:cNvSpPr txBox="1"/>
          <p:nvPr/>
        </p:nvSpPr>
        <p:spPr>
          <a:xfrm>
            <a:off x="4220130" y="1384372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Как</a:t>
            </a:r>
            <a:r>
              <a:rPr lang="en-US" sz="2000" dirty="0"/>
              <a:t> </a:t>
            </a:r>
            <a:r>
              <a:rPr lang="en-US" sz="2000" dirty="0" err="1"/>
              <a:t>вы</a:t>
            </a:r>
            <a:r>
              <a:rPr lang="en-US" sz="2000" dirty="0"/>
              <a:t> </a:t>
            </a:r>
            <a:r>
              <a:rPr lang="en-US" sz="2000" dirty="0" err="1"/>
              <a:t>думаете</a:t>
            </a:r>
            <a:r>
              <a:rPr lang="en-US" sz="2000" dirty="0"/>
              <a:t>, </a:t>
            </a:r>
            <a:r>
              <a:rPr lang="en-US" sz="2000" dirty="0" err="1"/>
              <a:t>что</a:t>
            </a:r>
            <a:r>
              <a:rPr lang="en-US" sz="2000" dirty="0"/>
              <a:t> </a:t>
            </a:r>
            <a:r>
              <a:rPr lang="en-US" sz="2000" dirty="0" err="1"/>
              <a:t>из</a:t>
            </a:r>
            <a:r>
              <a:rPr lang="en-US" sz="2000" dirty="0"/>
              <a:t> </a:t>
            </a:r>
            <a:r>
              <a:rPr lang="en-US" sz="2000" dirty="0" err="1"/>
              <a:t>себя</a:t>
            </a:r>
            <a:r>
              <a:rPr lang="en-US" sz="2000" dirty="0"/>
              <a:t> </a:t>
            </a:r>
            <a:r>
              <a:rPr lang="en-US" sz="2000" dirty="0" err="1"/>
              <a:t>может</a:t>
            </a:r>
            <a:r>
              <a:rPr lang="en-US" sz="2000" dirty="0"/>
              <a:t> </a:t>
            </a:r>
            <a:r>
              <a:rPr lang="en-US" sz="2000" dirty="0" err="1"/>
              <a:t>представлять</a:t>
            </a:r>
            <a:r>
              <a:rPr lang="en-US" sz="2000" dirty="0"/>
              <a:t> </a:t>
            </a:r>
            <a:r>
              <a:rPr lang="en-US" sz="2000" dirty="0" err="1"/>
              <a:t>фрод</a:t>
            </a:r>
            <a:r>
              <a:rPr lang="en-US" sz="2000" dirty="0"/>
              <a:t> в </a:t>
            </a:r>
            <a:r>
              <a:rPr lang="en-US" sz="2000" dirty="0" err="1"/>
              <a:t>случае</a:t>
            </a:r>
            <a:r>
              <a:rPr lang="en-US" sz="2000" dirty="0"/>
              <a:t> </a:t>
            </a:r>
            <a:r>
              <a:rPr lang="en-US" sz="2000" dirty="0" err="1"/>
              <a:t>такси</a:t>
            </a:r>
            <a:r>
              <a:rPr lang="en-US" sz="2000" dirty="0"/>
              <a:t>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При</a:t>
            </a:r>
            <a:r>
              <a:rPr lang="en-US" sz="2000" dirty="0"/>
              <a:t> </a:t>
            </a:r>
            <a:r>
              <a:rPr lang="en-US" sz="2000" dirty="0" err="1"/>
              <a:t>помощи</a:t>
            </a:r>
            <a:r>
              <a:rPr lang="en-US" sz="2000" dirty="0"/>
              <a:t> </a:t>
            </a:r>
            <a:r>
              <a:rPr lang="en-US" sz="2000" dirty="0" err="1"/>
              <a:t>какой</a:t>
            </a:r>
            <a:r>
              <a:rPr lang="en-US" sz="2000" dirty="0"/>
              <a:t> </a:t>
            </a:r>
            <a:r>
              <a:rPr lang="en-US" sz="2000" dirty="0" err="1"/>
              <a:t>конверсии</a:t>
            </a:r>
            <a:r>
              <a:rPr lang="en-US" sz="2000" dirty="0"/>
              <a:t> </a:t>
            </a:r>
            <a:r>
              <a:rPr lang="en-US" sz="2000" dirty="0" err="1"/>
              <a:t>его</a:t>
            </a:r>
            <a:r>
              <a:rPr lang="en-US" sz="2000" dirty="0"/>
              <a:t> </a:t>
            </a:r>
            <a:r>
              <a:rPr lang="en-US" sz="2000" dirty="0" err="1"/>
              <a:t>можно</a:t>
            </a:r>
            <a:r>
              <a:rPr lang="en-US" sz="2000" dirty="0"/>
              <a:t> </a:t>
            </a:r>
            <a:r>
              <a:rPr lang="en-US" sz="2000" dirty="0" err="1"/>
              <a:t>обнаружить</a:t>
            </a:r>
            <a:r>
              <a:rPr lang="en-US" sz="2000" dirty="0"/>
              <a:t>?</a:t>
            </a:r>
            <a:endParaRPr lang="ru-RU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Попробуйте</a:t>
            </a:r>
            <a:r>
              <a:rPr lang="en-US" sz="2000" dirty="0"/>
              <a:t> </a:t>
            </a:r>
            <a:r>
              <a:rPr lang="en-US" sz="2000" dirty="0" err="1"/>
              <a:t>выявить</a:t>
            </a:r>
            <a:r>
              <a:rPr lang="en-US" sz="2000" dirty="0"/>
              <a:t> </a:t>
            </a:r>
            <a:r>
              <a:rPr lang="en-US" sz="2000" dirty="0" err="1"/>
              <a:t>город</a:t>
            </a:r>
            <a:r>
              <a:rPr lang="en-US" sz="2000" dirty="0"/>
              <a:t> с </a:t>
            </a:r>
            <a:r>
              <a:rPr lang="en-US" sz="2000" dirty="0" err="1"/>
              <a:t>наибольшим</a:t>
            </a:r>
            <a:r>
              <a:rPr lang="en-US" sz="2000" dirty="0"/>
              <a:t> </a:t>
            </a:r>
            <a:r>
              <a:rPr lang="en-US" sz="2000" dirty="0" err="1"/>
              <a:t>значением</a:t>
            </a:r>
            <a:r>
              <a:rPr lang="en-US" sz="2000" dirty="0"/>
              <a:t> </a:t>
            </a:r>
            <a:r>
              <a:rPr lang="en-US" sz="2000" dirty="0" err="1"/>
              <a:t>этого</a:t>
            </a:r>
            <a:r>
              <a:rPr lang="en-US" sz="2000" dirty="0"/>
              <a:t> </a:t>
            </a:r>
            <a:r>
              <a:rPr lang="en-US" sz="2000" dirty="0" err="1"/>
              <a:t>параметра</a:t>
            </a:r>
            <a:r>
              <a:rPr lang="en-US" sz="2000" dirty="0"/>
              <a:t>. </a:t>
            </a:r>
            <a:endParaRPr lang="ru-RU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0C411573-C52B-420D-AAA4-B68272DE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64" y="5692698"/>
            <a:ext cx="4372574" cy="62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7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B86F1-624C-4C2C-A318-CCD682DD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Autofit/>
          </a:bodyPr>
          <a:lstStyle/>
          <a:p>
            <a:r>
              <a:rPr lang="ru-RU" sz="4000" b="1" dirty="0"/>
              <a:t>3.2* Дополнительное задание 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29FA38-A089-477D-A8A0-AAEB53F8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20" y="1782981"/>
            <a:ext cx="5136412" cy="4393982"/>
          </a:xfrm>
        </p:spPr>
        <p:txBody>
          <a:bodyPr>
            <a:normAutofit/>
          </a:bodyPr>
          <a:lstStyle/>
          <a:p>
            <a:r>
              <a:rPr lang="ru-RU" sz="1900" dirty="0"/>
              <a:t>Помимо </a:t>
            </a:r>
            <a:r>
              <a:rPr lang="ru-RU" sz="1900" dirty="0" err="1"/>
              <a:t>фрода</a:t>
            </a:r>
            <a:r>
              <a:rPr lang="ru-RU" sz="1900" dirty="0"/>
              <a:t>, нет ли какого-то тарифа, на котором очень часто водители отказываются от поездки? </a:t>
            </a:r>
          </a:p>
          <a:p>
            <a:pPr lvl="2"/>
            <a:r>
              <a:rPr lang="ru-RU" sz="1900" dirty="0"/>
              <a:t>Люкс и потом бизнес</a:t>
            </a:r>
          </a:p>
          <a:p>
            <a:r>
              <a:rPr lang="ru-RU" sz="1900" dirty="0"/>
              <a:t>Если есть, то в каком городе это проявляется?</a:t>
            </a:r>
          </a:p>
          <a:p>
            <a:pPr lvl="2"/>
            <a:r>
              <a:rPr lang="ru-RU" sz="1900" dirty="0"/>
              <a:t>Это проявляется во всех городах, но в Москве и СПб в меньшей степени</a:t>
            </a:r>
          </a:p>
          <a:p>
            <a:r>
              <a:rPr lang="ru-RU" sz="1900" dirty="0"/>
              <a:t>Попробуйте предположить, почему такое происходит?</a:t>
            </a:r>
          </a:p>
          <a:p>
            <a:pPr lvl="2"/>
            <a:r>
              <a:rPr lang="ru-RU" sz="1900" dirty="0"/>
              <a:t>Скорее всего водители отказываются от заказов тарифного плана люкс, т.к. нет машин данной категории.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>
            <a:extLst>
              <a:ext uri="{FF2B5EF4-FFF2-40B4-BE49-F238E27FC236}">
                <a16:creationId xmlns:a16="http://schemas.microsoft.com/office/drawing/2014/main" id="{16C2595F-6BF4-4E4C-AB0B-F57E96EA6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219" y="6314853"/>
            <a:ext cx="1745317" cy="36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3A87DC0-1C3A-4048-83BF-4499FC3A6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68300"/>
              </p:ext>
            </p:extLst>
          </p:nvPr>
        </p:nvGraphicFramePr>
        <p:xfrm>
          <a:off x="643467" y="728217"/>
          <a:ext cx="5290722" cy="54015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3405">
                  <a:extLst>
                    <a:ext uri="{9D8B030D-6E8A-4147-A177-3AD203B41FA5}">
                      <a16:colId xmlns:a16="http://schemas.microsoft.com/office/drawing/2014/main" val="2790799197"/>
                    </a:ext>
                  </a:extLst>
                </a:gridCol>
                <a:gridCol w="592289">
                  <a:extLst>
                    <a:ext uri="{9D8B030D-6E8A-4147-A177-3AD203B41FA5}">
                      <a16:colId xmlns:a16="http://schemas.microsoft.com/office/drawing/2014/main" val="3540278634"/>
                    </a:ext>
                  </a:extLst>
                </a:gridCol>
                <a:gridCol w="724439">
                  <a:extLst>
                    <a:ext uri="{9D8B030D-6E8A-4147-A177-3AD203B41FA5}">
                      <a16:colId xmlns:a16="http://schemas.microsoft.com/office/drawing/2014/main" val="2500773486"/>
                    </a:ext>
                  </a:extLst>
                </a:gridCol>
                <a:gridCol w="808371">
                  <a:extLst>
                    <a:ext uri="{9D8B030D-6E8A-4147-A177-3AD203B41FA5}">
                      <a16:colId xmlns:a16="http://schemas.microsoft.com/office/drawing/2014/main" val="255392981"/>
                    </a:ext>
                  </a:extLst>
                </a:gridCol>
                <a:gridCol w="458353">
                  <a:extLst>
                    <a:ext uri="{9D8B030D-6E8A-4147-A177-3AD203B41FA5}">
                      <a16:colId xmlns:a16="http://schemas.microsoft.com/office/drawing/2014/main" val="1763520563"/>
                    </a:ext>
                  </a:extLst>
                </a:gridCol>
                <a:gridCol w="622647">
                  <a:extLst>
                    <a:ext uri="{9D8B030D-6E8A-4147-A177-3AD203B41FA5}">
                      <a16:colId xmlns:a16="http://schemas.microsoft.com/office/drawing/2014/main" val="806483300"/>
                    </a:ext>
                  </a:extLst>
                </a:gridCol>
                <a:gridCol w="601218">
                  <a:extLst>
                    <a:ext uri="{9D8B030D-6E8A-4147-A177-3AD203B41FA5}">
                      <a16:colId xmlns:a16="http://schemas.microsoft.com/office/drawing/2014/main" val="1330984979"/>
                    </a:ext>
                  </a:extLst>
                </a:gridCol>
              </a:tblGrid>
              <a:tr h="39068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Количество по полю order_time</a:t>
                      </a:r>
                      <a:endParaRPr lang="ru-R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Бизнес</a:t>
                      </a:r>
                      <a:endParaRPr lang="ru-R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Комфорт</a:t>
                      </a:r>
                      <a:endParaRPr lang="ru-R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Комфорт+</a:t>
                      </a:r>
                      <a:endParaRPr lang="ru-R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Люкс</a:t>
                      </a:r>
                      <a:endParaRPr lang="ru-R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Эконом</a:t>
                      </a:r>
                      <a:endParaRPr lang="ru-R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Общий итог</a:t>
                      </a:r>
                      <a:endParaRPr lang="ru-RU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1940423314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Екатеринбург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245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190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1296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2483609363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Казань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532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841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1549134402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Краснодар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1184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1285269631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Красноярск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459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568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1376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2410909023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Москва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546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1038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907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1915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4716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2615798766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Новосибирск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771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1404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2644304017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Санкт-Петербург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1859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3272281655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Сочи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270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1246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4139982372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Тюмень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453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977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2739744402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Общий итог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1775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3523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581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6903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14899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3815991205"/>
                  </a:ext>
                </a:extLst>
              </a:tr>
              <a:tr h="235249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2715950600"/>
                  </a:ext>
                </a:extLst>
              </a:tr>
              <a:tr h="39068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Количество по полю </a:t>
                      </a:r>
                      <a:r>
                        <a:rPr lang="ru-RU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arrive_to_client_time</a:t>
                      </a:r>
                      <a:endParaRPr lang="ru-R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Бизнес</a:t>
                      </a:r>
                      <a:endParaRPr lang="ru-RU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Комфорт</a:t>
                      </a:r>
                      <a:endParaRPr lang="ru-RU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Комфорт+</a:t>
                      </a:r>
                      <a:endParaRPr lang="ru-RU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Люкс</a:t>
                      </a:r>
                      <a:endParaRPr lang="ru-RU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Эконом</a:t>
                      </a:r>
                      <a:endParaRPr lang="ru-RU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Общий итог</a:t>
                      </a:r>
                      <a:endParaRPr lang="ru-R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81368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Екатеринбург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448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3837747929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Казань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236025940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Краснодар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227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446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1327303398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Красноярск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2298816859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Москва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4200048832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Новосибирск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344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576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1026643707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Санкт-Петербург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737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4238144652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Сочи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3469485415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Тюмень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3702651893"/>
                  </a:ext>
                </a:extLst>
              </a:tr>
              <a:tr h="21924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Общий итог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1324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659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2959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5530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5" marR="6665" marT="6665" marB="0" anchor="b"/>
                </a:tc>
                <a:extLst>
                  <a:ext uri="{0D108BD9-81ED-4DB2-BD59-A6C34878D82A}">
                    <a16:rowId xmlns:a16="http://schemas.microsoft.com/office/drawing/2014/main" val="2737405987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C89A0C7-D358-4E53-BB1E-050EAC130B8D}"/>
              </a:ext>
            </a:extLst>
          </p:cNvPr>
          <p:cNvGraphicFramePr>
            <a:graphicFrameLocks noGrp="1"/>
          </p:cNvGraphicFramePr>
          <p:nvPr/>
        </p:nvGraphicFramePr>
        <p:xfrm>
          <a:off x="14066874" y="87187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512460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9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35A50-CA76-4EF1-A052-BC1242EB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ru-RU" sz="3100" b="1"/>
              <a:t>Результаты анализа данных Задачи 1  и Рекомендации Топ-Менеджеру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7B9FE4-52E4-4ECE-992D-456897CEF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1400"/>
              <a:t>Анализ заказов такси по разным периодам времени показал:</a:t>
            </a:r>
          </a:p>
          <a:p>
            <a:pPr lvl="0"/>
            <a:r>
              <a:rPr lang="ru-RU" sz="1400"/>
              <a:t>Максимальное количество заказов происходит в утреннее время суток, а минимальное в ночное;</a:t>
            </a:r>
          </a:p>
          <a:p>
            <a:pPr lvl="0"/>
            <a:r>
              <a:rPr lang="ru-RU" sz="1400"/>
              <a:t>В</a:t>
            </a:r>
            <a:r>
              <a:rPr lang="en-US" sz="1400"/>
              <a:t> среднем на час в часы пик происходит больше заказов на 510 чем в обычное время</a:t>
            </a:r>
            <a:r>
              <a:rPr lang="ru-RU" sz="1400"/>
              <a:t>;</a:t>
            </a:r>
          </a:p>
          <a:p>
            <a:pPr lvl="0"/>
            <a:r>
              <a:rPr lang="ru-RU" sz="1400"/>
              <a:t>Именно эти промежутки времени (с 08:00-10:00 и с 17:00-19:00) являются максимально загруженными для водителей;</a:t>
            </a:r>
          </a:p>
          <a:p>
            <a:pPr lvl="0"/>
            <a:r>
              <a:rPr lang="ru-RU" sz="1400"/>
              <a:t>Динамика заказов такси по месяцам с июля по август положительная. 1 сентября количество заказов достигает аномально высокого значения, и весь сентябрь остается высоким. Увеличение заказов связано с возвращением школьников и студентов после летних каникул.</a:t>
            </a:r>
          </a:p>
          <a:p>
            <a:pPr marL="0" indent="0">
              <a:buNone/>
            </a:pPr>
            <a:endParaRPr lang="ru-RU" sz="1400"/>
          </a:p>
        </p:txBody>
      </p:sp>
      <p:pic>
        <p:nvPicPr>
          <p:cNvPr id="5" name="Picture 4" descr="Подпись такси">
            <a:extLst>
              <a:ext uri="{FF2B5EF4-FFF2-40B4-BE49-F238E27FC236}">
                <a16:creationId xmlns:a16="http://schemas.microsoft.com/office/drawing/2014/main" id="{190584D0-8A57-4DB8-8BE9-E8CC06D4F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2" r="32490" b="-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524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1F787-5678-4C6F-B5F7-8E4B035A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r>
              <a:rPr lang="ru-RU" sz="4000" b="1" dirty="0"/>
              <a:t>Результаты анализа данных Задачи 2 и Рекомендации Топ-Менеджеру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FD356-CD7C-430A-8933-D81D96420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ru-RU" sz="1400" b="0" i="0">
                <a:effectLst/>
              </a:rPr>
              <a:t>Анализ данных показал, что исполняемость заказов с июля по сентябрь уменьшилась, нагрузка на водителей значительно увеличилась, вследствие чего процент отказов от заказов увеличились и время подачи и поиска автомобиля.</a:t>
            </a:r>
          </a:p>
          <a:p>
            <a:r>
              <a:rPr lang="ru-RU" sz="1400" b="0" i="0">
                <a:effectLst/>
              </a:rPr>
              <a:t>Таким образом, руководство автопарка всегда должно учитывать сезонность и увеличение заказов в сентябре с возвращением учащихся. В данном случае можно было повысить тарифную ставку за заказ машины, и тем самым снизить загруженность водителей, процент отказов от заказов, время подачи и поиска такси, а прибыль оставить неизменной. Второй вариант, нанять больше водителей, но это может привести к дополнительным затратам на автомобили и тд, которые окупятся не сразу.</a:t>
            </a:r>
            <a:endParaRPr lang="ru-RU" sz="14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500E179-AAD1-42EF-A1D5-9AC4FE40E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2" r="10137"/>
          <a:stretch/>
        </p:blipFill>
        <p:spPr bwMode="auto">
          <a:xfrm>
            <a:off x="6414235" y="1782981"/>
            <a:ext cx="4015382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0450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3CC3F-F757-4071-AEE4-7331E0A1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r>
              <a:rPr lang="ru-RU" sz="4000" b="1" dirty="0"/>
              <a:t>Результаты анализа данных Задачи 3 и Рекомендации Топ-Менеджеру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0BAC8-8E06-4FBE-B496-A22E61C7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9118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Анализ конверсий заказов по месяцам в разрезе тарифов и городов показал:</a:t>
            </a:r>
          </a:p>
          <a:p>
            <a:r>
              <a:rPr lang="ru-RU" sz="2000" dirty="0"/>
              <a:t>Самая низкая конверсия по количеству приехавших такси к заказам; </a:t>
            </a:r>
          </a:p>
          <a:p>
            <a:r>
              <a:rPr lang="ru-RU" sz="2000" dirty="0"/>
              <a:t>В Казани самая лучшая ситуация с точки зрения конверсии, а в Красноярске самая плохая;</a:t>
            </a:r>
          </a:p>
          <a:p>
            <a:pPr marL="0" algn="just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/>
              <a:t>Конверсия в разрезе тарифного плана самая низкая у тарифа люкс. Этот показатель нулевой в Казани, Краснодаре, Новосибирске, Сочи и Тюмени, а в остальных городах особенно низкий. Возможно, это происходит из-за нехватки такси данной категории. Следовательно, автопарку стоит приобрести машины премиального класса исключительно в тех городах, где высокий спрос.</a:t>
            </a:r>
            <a:endParaRPr lang="ru-RU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9A21418A-5143-46FF-AEAF-41A9738887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r="20020" b="2"/>
          <a:stretch/>
        </p:blipFill>
        <p:spPr bwMode="auto"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Изображение выглядит как текст, желтый, внешний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EE558486-1D05-4248-8975-4BDD4E7189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39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4" name="Freeform: Shape 191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15" name="Freeform: Shape 19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023-E791-427C-8C45-D101DDDF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31" y="632990"/>
            <a:ext cx="4062643" cy="1043409"/>
          </a:xfrm>
        </p:spPr>
        <p:txBody>
          <a:bodyPr>
            <a:normAutofit/>
          </a:bodyPr>
          <a:lstStyle/>
          <a:p>
            <a:r>
              <a:rPr lang="ru-RU" sz="3600" b="1"/>
              <a:t>Что нужно сделать?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2A3C1-5032-489D-B300-8E8B1FEA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031" y="1774372"/>
            <a:ext cx="4062642" cy="2754086"/>
          </a:xfrm>
        </p:spPr>
        <p:txBody>
          <a:bodyPr anchor="t">
            <a:normAutofit/>
          </a:bodyPr>
          <a:lstStyle/>
          <a:p>
            <a:r>
              <a:rPr lang="ru-RU" sz="1800"/>
              <a:t>Проанализировать данные заказов автопарка такси по разным периодам времени;</a:t>
            </a:r>
          </a:p>
          <a:p>
            <a:r>
              <a:rPr lang="ru-RU" sz="1800"/>
              <a:t>Определить загруженность водителей по месяцам;</a:t>
            </a:r>
          </a:p>
          <a:p>
            <a:r>
              <a:rPr lang="ru-RU" sz="1800"/>
              <a:t>Проанализировать конверсии в разрезе тарифов и городов;</a:t>
            </a:r>
          </a:p>
          <a:p>
            <a:r>
              <a:rPr lang="ru-RU" sz="1800"/>
              <a:t>Дать рекомендации Топ-Менеджерам.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5681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5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57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59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546D8-5E02-44FE-8403-77A99771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71" y="908268"/>
            <a:ext cx="5529943" cy="14521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900" b="1" dirty="0" err="1"/>
              <a:t>Задание</a:t>
            </a:r>
            <a:r>
              <a:rPr lang="en-US" sz="4900" b="1" dirty="0"/>
              <a:t> 1</a:t>
            </a:r>
            <a:br>
              <a:rPr lang="ru-RU" sz="3600" b="1" dirty="0"/>
            </a:br>
            <a:br>
              <a:rPr lang="en-US" sz="2400" b="1" dirty="0"/>
            </a:br>
            <a:r>
              <a:rPr lang="en-US" sz="2400" b="1" dirty="0">
                <a:effectLst/>
              </a:rPr>
              <a:t>1.1. </a:t>
            </a:r>
            <a:r>
              <a:rPr lang="en-US" sz="2400" b="1" dirty="0" err="1">
                <a:effectLst/>
              </a:rPr>
              <a:t>На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сколько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процентов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больше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заказов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происходит</a:t>
            </a:r>
            <a:r>
              <a:rPr lang="en-US" sz="2400" b="1" dirty="0">
                <a:effectLst/>
              </a:rPr>
              <a:t> в </a:t>
            </a:r>
            <a:r>
              <a:rPr lang="en-US" sz="2400" b="1" dirty="0" err="1">
                <a:effectLst/>
              </a:rPr>
              <a:t>дневное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время</a:t>
            </a:r>
            <a:r>
              <a:rPr lang="en-US" sz="2400" b="1" dirty="0">
                <a:effectLst/>
              </a:rPr>
              <a:t>, </a:t>
            </a:r>
            <a:r>
              <a:rPr lang="en-US" sz="2400" b="1" dirty="0" err="1">
                <a:effectLst/>
              </a:rPr>
              <a:t>чем</a:t>
            </a:r>
            <a:r>
              <a:rPr lang="en-US" sz="2400" b="1" dirty="0">
                <a:effectLst/>
              </a:rPr>
              <a:t> в </a:t>
            </a:r>
            <a:r>
              <a:rPr lang="en-US" sz="2400" b="1" dirty="0" err="1">
                <a:effectLst/>
              </a:rPr>
              <a:t>ночное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время</a:t>
            </a:r>
            <a:r>
              <a:rPr lang="en-US" sz="2400" b="1" dirty="0">
                <a:effectLst/>
              </a:rPr>
              <a:t>? </a:t>
            </a:r>
            <a:br>
              <a:rPr lang="en-US" sz="1800" dirty="0">
                <a:effectLst/>
              </a:rPr>
            </a:b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09CB5-83FF-4E90-BDDE-883571FD198A}"/>
              </a:ext>
            </a:extLst>
          </p:cNvPr>
          <p:cNvSpPr txBox="1"/>
          <p:nvPr/>
        </p:nvSpPr>
        <p:spPr>
          <a:xfrm>
            <a:off x="843025" y="3004393"/>
            <a:ext cx="4142091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В дневное время происходит на 587% заказов больше чем в ночное время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В дневное время в час происходит на 129% заказов больше чем в ночное время</a:t>
            </a:r>
            <a:endParaRPr lang="en-US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56AE93D-E044-49D3-B94A-748027D32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3141" y="1265973"/>
            <a:ext cx="3936488" cy="61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69A1DDD-5820-4F8A-A8D2-78149EB8C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966525"/>
              </p:ext>
            </p:extLst>
          </p:nvPr>
        </p:nvGraphicFramePr>
        <p:xfrm>
          <a:off x="6409307" y="3066792"/>
          <a:ext cx="5110323" cy="3025261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813141">
                  <a:extLst>
                    <a:ext uri="{9D8B030D-6E8A-4147-A177-3AD203B41FA5}">
                      <a16:colId xmlns:a16="http://schemas.microsoft.com/office/drawing/2014/main" val="3263266289"/>
                    </a:ext>
                  </a:extLst>
                </a:gridCol>
                <a:gridCol w="1928594">
                  <a:extLst>
                    <a:ext uri="{9D8B030D-6E8A-4147-A177-3AD203B41FA5}">
                      <a16:colId xmlns:a16="http://schemas.microsoft.com/office/drawing/2014/main" val="72069899"/>
                    </a:ext>
                  </a:extLst>
                </a:gridCol>
                <a:gridCol w="1368588">
                  <a:extLst>
                    <a:ext uri="{9D8B030D-6E8A-4147-A177-3AD203B41FA5}">
                      <a16:colId xmlns:a16="http://schemas.microsoft.com/office/drawing/2014/main" val="21063099"/>
                    </a:ext>
                  </a:extLst>
                </a:gridCol>
              </a:tblGrid>
              <a:tr h="1415923">
                <a:tc>
                  <a:txBody>
                    <a:bodyPr/>
                    <a:lstStyle/>
                    <a:p>
                      <a:pPr algn="l" fontAlgn="b"/>
                      <a:endParaRPr lang="ru-RU" sz="1700" b="1" i="0" u="none" strike="noStrike" cap="all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924" marR="188924" marT="188924" marB="18892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1" u="none" strike="noStrike" cap="all" spc="60">
                          <a:solidFill>
                            <a:schemeClr val="bg1"/>
                          </a:solidFill>
                          <a:effectLst/>
                        </a:rPr>
                        <a:t>Кол-во Заказов</a:t>
                      </a:r>
                      <a:endParaRPr lang="ru-RU" sz="1700" b="1" i="0" u="none" strike="noStrike" cap="all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924" marR="188924" marT="188924" marB="18892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u="none" strike="noStrike" cap="all" spc="60" dirty="0">
                          <a:solidFill>
                            <a:schemeClr val="bg1"/>
                          </a:solidFill>
                          <a:effectLst/>
                        </a:rPr>
                        <a:t>Кол-во Заказов</a:t>
                      </a:r>
                      <a:endParaRPr lang="ru-RU" sz="1700" b="1" i="0" u="none" strike="noStrike" cap="all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ru-RU" sz="1700" b="1" u="none" strike="noStrike" cap="all" spc="60" dirty="0">
                          <a:solidFill>
                            <a:schemeClr val="bg1"/>
                          </a:solidFill>
                          <a:effectLst/>
                        </a:rPr>
                        <a:t>В час</a:t>
                      </a:r>
                      <a:endParaRPr lang="ru-RU" sz="1700" b="1" i="0" u="none" strike="noStrike" cap="all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8924" marR="188924" marT="188924" marB="188924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272829"/>
                  </a:ext>
                </a:extLst>
              </a:tr>
              <a:tr h="536446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i="0" u="none" strike="noStrike" cap="none" spc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День</a:t>
                      </a:r>
                    </a:p>
                  </a:txBody>
                  <a:tcPr marL="34460" marR="34460" marT="34460" marB="1259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3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13005</a:t>
                      </a:r>
                      <a:endParaRPr lang="ru-RU" sz="23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60" marR="34460" marT="34460" marB="1259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3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723</a:t>
                      </a:r>
                      <a:endParaRPr lang="ru-RU" sz="23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60" marR="34460" marT="34460" marB="1259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901259"/>
                  </a:ext>
                </a:extLst>
              </a:tr>
              <a:tr h="536446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Ночь</a:t>
                      </a:r>
                    </a:p>
                  </a:txBody>
                  <a:tcPr marL="34460" marR="34460" marT="34460" marB="1259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1894</a:t>
                      </a:r>
                      <a:endParaRPr lang="ru-RU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60" marR="34460" marT="34460" marB="1259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316</a:t>
                      </a:r>
                      <a:endParaRPr lang="ru-RU" sz="2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60" marR="34460" marT="34460" marB="1259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75994"/>
                  </a:ext>
                </a:extLst>
              </a:tr>
              <a:tr h="536446">
                <a:tc>
                  <a:txBody>
                    <a:bodyPr/>
                    <a:lstStyle/>
                    <a:p>
                      <a:pPr algn="l" fontAlgn="b"/>
                      <a:r>
                        <a:rPr lang="ru-RU" sz="23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Общий итог</a:t>
                      </a:r>
                      <a:endParaRPr lang="ru-RU" sz="2300" b="1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60" marR="34460" marT="34460" marB="1259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3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14899</a:t>
                      </a:r>
                      <a:endParaRPr lang="ru-RU" sz="2300" b="1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60" marR="34460" marT="34460" marB="1259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2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460" marR="34460" marT="34460" marB="1259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01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781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ame 7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34C0E99-65EE-40C7-A115-AABB84E9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/>
            <a:r>
              <a:rPr lang="en-US" sz="2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1.2. </a:t>
            </a:r>
            <a:r>
              <a:rPr lang="ru-RU" sz="2600" b="1" dirty="0">
                <a:solidFill>
                  <a:srgbClr val="080808"/>
                </a:solidFill>
              </a:rPr>
              <a:t>Р</a:t>
            </a:r>
            <a:r>
              <a:rPr lang="en-US" sz="2600" b="1" kern="1200" dirty="0" err="1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аспределение</a:t>
            </a:r>
            <a:r>
              <a:rPr lang="en-US" sz="2600" b="1" kern="1200" dirty="0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заказов</a:t>
            </a:r>
            <a:r>
              <a:rPr lang="en-US" sz="2600" b="1" kern="1200" dirty="0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по</a:t>
            </a:r>
            <a:r>
              <a:rPr lang="en-US" sz="2600" b="1" kern="1200" dirty="0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времен</a:t>
            </a:r>
            <a:r>
              <a:rPr lang="ru-RU" sz="2600" b="1" kern="1200" dirty="0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и</a:t>
            </a:r>
            <a:r>
              <a:rPr lang="en-US" sz="2600" b="1" kern="1200" dirty="0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rgbClr val="080808"/>
                </a:solidFill>
                <a:effectLst/>
                <a:latin typeface="+mj-lt"/>
                <a:ea typeface="+mj-ea"/>
                <a:cs typeface="+mj-cs"/>
              </a:rPr>
              <a:t>суток</a:t>
            </a:r>
            <a:endParaRPr lang="en-US" sz="2600" b="1" kern="1200" dirty="0">
              <a:solidFill>
                <a:srgbClr val="080808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8" name="Диаграмма 47">
            <a:extLst>
              <a:ext uri="{FF2B5EF4-FFF2-40B4-BE49-F238E27FC236}">
                <a16:creationId xmlns:a16="http://schemas.microsoft.com/office/drawing/2014/main" id="{B34CD3FB-F31F-4120-95A6-52952D4E5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436143"/>
              </p:ext>
            </p:extLst>
          </p:nvPr>
        </p:nvGraphicFramePr>
        <p:xfrm>
          <a:off x="6677771" y="1441395"/>
          <a:ext cx="5305122" cy="397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6" name="Picture 4">
            <a:extLst>
              <a:ext uri="{FF2B5EF4-FFF2-40B4-BE49-F238E27FC236}">
                <a16:creationId xmlns:a16="http://schemas.microsoft.com/office/drawing/2014/main" id="{1D53E510-56CF-4345-92CB-753C52E6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88" y="5813484"/>
            <a:ext cx="2757055" cy="42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91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3FA23-922D-4C99-8AAA-80E78776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289" y="50868"/>
            <a:ext cx="9432011" cy="1474709"/>
          </a:xfrm>
        </p:spPr>
        <p:txBody>
          <a:bodyPr>
            <a:normAutofit/>
          </a:bodyPr>
          <a:lstStyle/>
          <a:p>
            <a:r>
              <a:rPr lang="ru-RU" sz="4000" b="1" dirty="0"/>
              <a:t>1.3. </a:t>
            </a:r>
            <a:r>
              <a:rPr lang="ru-RU" sz="4000" b="1" dirty="0">
                <a:effectLst/>
                <a:ea typeface="+mn-ea"/>
                <a:cs typeface="+mn-cs"/>
              </a:rPr>
              <a:t>Распределение количества заказов по суточным часам</a:t>
            </a:r>
            <a:endParaRPr lang="ru-RU" sz="4000" b="1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Диаграмма 6">
            <a:extLst>
              <a:ext uri="{FF2B5EF4-FFF2-40B4-BE49-F238E27FC236}">
                <a16:creationId xmlns:a16="http://schemas.microsoft.com/office/drawing/2014/main" id="{D75EE971-3A98-4C67-BF1F-A6963EB28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287297"/>
              </p:ext>
            </p:extLst>
          </p:nvPr>
        </p:nvGraphicFramePr>
        <p:xfrm>
          <a:off x="1326590" y="1311753"/>
          <a:ext cx="10252265" cy="4364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6" name="Picture 4">
            <a:extLst>
              <a:ext uri="{FF2B5EF4-FFF2-40B4-BE49-F238E27FC236}">
                <a16:creationId xmlns:a16="http://schemas.microsoft.com/office/drawing/2014/main" id="{A107AD70-B12D-481D-A063-0569BB93A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2" y="6144186"/>
            <a:ext cx="2757055" cy="42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6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12D2D-09E4-4494-921D-4ED369EB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1.4.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Когда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происходит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больше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заказов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в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часы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пик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или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не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в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часы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пик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?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На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сколько</a:t>
            </a:r>
            <a:r>
              <a:rPr lang="en-US" sz="40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? 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5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ACD4065-6A48-452D-B6E1-F033831A0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630235"/>
              </p:ext>
            </p:extLst>
          </p:nvPr>
        </p:nvGraphicFramePr>
        <p:xfrm>
          <a:off x="4862939" y="3117273"/>
          <a:ext cx="6685592" cy="1518299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522223">
                  <a:extLst>
                    <a:ext uri="{9D8B030D-6E8A-4147-A177-3AD203B41FA5}">
                      <a16:colId xmlns:a16="http://schemas.microsoft.com/office/drawing/2014/main" val="2399368860"/>
                    </a:ext>
                  </a:extLst>
                </a:gridCol>
                <a:gridCol w="522223">
                  <a:extLst>
                    <a:ext uri="{9D8B030D-6E8A-4147-A177-3AD203B41FA5}">
                      <a16:colId xmlns:a16="http://schemas.microsoft.com/office/drawing/2014/main" val="886008589"/>
                    </a:ext>
                  </a:extLst>
                </a:gridCol>
                <a:gridCol w="584359">
                  <a:extLst>
                    <a:ext uri="{9D8B030D-6E8A-4147-A177-3AD203B41FA5}">
                      <a16:colId xmlns:a16="http://schemas.microsoft.com/office/drawing/2014/main" val="2973452992"/>
                    </a:ext>
                  </a:extLst>
                </a:gridCol>
                <a:gridCol w="584359">
                  <a:extLst>
                    <a:ext uri="{9D8B030D-6E8A-4147-A177-3AD203B41FA5}">
                      <a16:colId xmlns:a16="http://schemas.microsoft.com/office/drawing/2014/main" val="2505909131"/>
                    </a:ext>
                  </a:extLst>
                </a:gridCol>
                <a:gridCol w="584359">
                  <a:extLst>
                    <a:ext uri="{9D8B030D-6E8A-4147-A177-3AD203B41FA5}">
                      <a16:colId xmlns:a16="http://schemas.microsoft.com/office/drawing/2014/main" val="2791934695"/>
                    </a:ext>
                  </a:extLst>
                </a:gridCol>
                <a:gridCol w="584359">
                  <a:extLst>
                    <a:ext uri="{9D8B030D-6E8A-4147-A177-3AD203B41FA5}">
                      <a16:colId xmlns:a16="http://schemas.microsoft.com/office/drawing/2014/main" val="2855173687"/>
                    </a:ext>
                  </a:extLst>
                </a:gridCol>
                <a:gridCol w="429019">
                  <a:extLst>
                    <a:ext uri="{9D8B030D-6E8A-4147-A177-3AD203B41FA5}">
                      <a16:colId xmlns:a16="http://schemas.microsoft.com/office/drawing/2014/main" val="2792519504"/>
                    </a:ext>
                  </a:extLst>
                </a:gridCol>
                <a:gridCol w="693598">
                  <a:extLst>
                    <a:ext uri="{9D8B030D-6E8A-4147-A177-3AD203B41FA5}">
                      <a16:colId xmlns:a16="http://schemas.microsoft.com/office/drawing/2014/main" val="2775729126"/>
                    </a:ext>
                  </a:extLst>
                </a:gridCol>
                <a:gridCol w="529238">
                  <a:extLst>
                    <a:ext uri="{9D8B030D-6E8A-4147-A177-3AD203B41FA5}">
                      <a16:colId xmlns:a16="http://schemas.microsoft.com/office/drawing/2014/main" val="3946212748"/>
                    </a:ext>
                  </a:extLst>
                </a:gridCol>
                <a:gridCol w="429019">
                  <a:extLst>
                    <a:ext uri="{9D8B030D-6E8A-4147-A177-3AD203B41FA5}">
                      <a16:colId xmlns:a16="http://schemas.microsoft.com/office/drawing/2014/main" val="3618514771"/>
                    </a:ext>
                  </a:extLst>
                </a:gridCol>
                <a:gridCol w="693598">
                  <a:extLst>
                    <a:ext uri="{9D8B030D-6E8A-4147-A177-3AD203B41FA5}">
                      <a16:colId xmlns:a16="http://schemas.microsoft.com/office/drawing/2014/main" val="2115848418"/>
                    </a:ext>
                  </a:extLst>
                </a:gridCol>
                <a:gridCol w="529238">
                  <a:extLst>
                    <a:ext uri="{9D8B030D-6E8A-4147-A177-3AD203B41FA5}">
                      <a16:colId xmlns:a16="http://schemas.microsoft.com/office/drawing/2014/main" val="1534374759"/>
                    </a:ext>
                  </a:extLst>
                </a:gridCol>
              </a:tblGrid>
              <a:tr h="434674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ru-RU" sz="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часы пик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обычное время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950953"/>
                  </a:ext>
                </a:extLst>
              </a:tr>
              <a:tr h="648951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8:00:00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9:00:00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10:00:00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17:00:00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18:00:00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19:00:00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итого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в среднем на час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итого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в среднем на час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29076"/>
                  </a:ext>
                </a:extLst>
              </a:tr>
              <a:tr h="434674"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1038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1061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1001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962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997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961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6020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1003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40,41%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8879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493</a:t>
                      </a:r>
                      <a:endParaRPr lang="ru-RU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59,59%</a:t>
                      </a:r>
                      <a:endParaRPr lang="ru-RU" sz="8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91" marR="5624" marT="53993" marB="5399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507133"/>
                  </a:ext>
                </a:extLst>
              </a:tr>
            </a:tbl>
          </a:graphicData>
        </a:graphic>
      </p:graphicFrame>
      <p:graphicFrame>
        <p:nvGraphicFramePr>
          <p:cNvPr id="21" name="TextBox 5">
            <a:extLst>
              <a:ext uri="{FF2B5EF4-FFF2-40B4-BE49-F238E27FC236}">
                <a16:creationId xmlns:a16="http://schemas.microsoft.com/office/drawing/2014/main" id="{BF15C96E-FB26-4BBC-9F1E-F74F2DCC8557}"/>
              </a:ext>
            </a:extLst>
          </p:cNvPr>
          <p:cNvGraphicFramePr/>
          <p:nvPr/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A9CABA73-804A-4910-92CB-E293F5E3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476" y="6176963"/>
            <a:ext cx="2757055" cy="42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2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9DAB1-1B06-462B-A235-87DF493D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r>
              <a:rPr lang="ru-RU" sz="4000" b="1" dirty="0"/>
              <a:t>1.5. </a:t>
            </a:r>
            <a:r>
              <a:rPr lang="ru-RU" sz="4000" b="1" dirty="0">
                <a:effectLst/>
                <a:ea typeface="+mn-ea"/>
                <a:cs typeface="+mn-cs"/>
              </a:rPr>
              <a:t>Постройте распределение кол-ва заказов по дням. Какие выбросы вы видите?</a:t>
            </a:r>
            <a:endParaRPr lang="ru-RU" sz="4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69ECCB1-9C09-4FAA-946D-1FE664AA6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251451"/>
              </p:ext>
            </p:extLst>
          </p:nvPr>
        </p:nvGraphicFramePr>
        <p:xfrm>
          <a:off x="773961" y="162015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2FB6B04F-02DD-4C35-9196-8BB87055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58" y="6202584"/>
            <a:ext cx="2757055" cy="42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7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079CF-A925-4572-B52F-7B88D86E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7416012" cy="1135737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/>
              <a:t>1.6. </a:t>
            </a:r>
            <a:r>
              <a:rPr lang="ru-RU" sz="4000" b="1" dirty="0">
                <a:effectLst/>
                <a:ea typeface="+mn-ea"/>
                <a:cs typeface="+mn-cs"/>
              </a:rPr>
              <a:t>Распределение кол-ва заказов по месяцам 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15913-D375-4D8B-9B87-097FBD30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2404506"/>
            <a:ext cx="4970877" cy="4393982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ru-RU" sz="1800" b="1" dirty="0">
                <a:effectLst/>
                <a:latin typeface="+mn-lt"/>
                <a:ea typeface="+mn-ea"/>
                <a:cs typeface="+mn-cs"/>
              </a:rPr>
              <a:t>На сколько процентов больше заказов произошло в августе, чем в</a:t>
            </a:r>
            <a:r>
              <a:rPr lang="ru-RU" sz="1800" b="1" baseline="0" dirty="0">
                <a:effectLst/>
                <a:latin typeface="+mn-lt"/>
                <a:ea typeface="+mn-ea"/>
                <a:cs typeface="+mn-cs"/>
              </a:rPr>
              <a:t> июле</a:t>
            </a:r>
            <a:r>
              <a:rPr lang="ru-RU" sz="1800" b="1" dirty="0"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lvl="1"/>
            <a:r>
              <a:rPr lang="ru-RU" sz="1800" dirty="0"/>
              <a:t>На 7,57% больше заказов произошло в августе, чем в июле</a:t>
            </a:r>
          </a:p>
          <a:p>
            <a:pPr>
              <a:buFontTx/>
              <a:buChar char="-"/>
            </a:pPr>
            <a:r>
              <a:rPr lang="ru-RU" sz="1800" b="1" dirty="0">
                <a:effectLst/>
                <a:latin typeface="+mn-lt"/>
                <a:ea typeface="+mn-ea"/>
                <a:cs typeface="+mn-cs"/>
              </a:rPr>
              <a:t>На сколько процентов больше заказов произошло в сентябре, чем в августе?</a:t>
            </a:r>
          </a:p>
          <a:p>
            <a:pPr marL="0" indent="0">
              <a:buNone/>
            </a:pPr>
            <a:endParaRPr lang="ru-RU" sz="1800" dirty="0">
              <a:effectLst/>
              <a:latin typeface="+mn-lt"/>
              <a:ea typeface="+mn-ea"/>
              <a:cs typeface="+mn-cs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800" dirty="0"/>
              <a:t>На 54,17% больше заказов произошло в сентябре, чем в августе</a:t>
            </a:r>
            <a:endParaRPr lang="ru-RU" sz="1800" dirty="0"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BE79805-65BC-4BAB-AFD1-7E5DB0E07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17550"/>
              </p:ext>
            </p:extLst>
          </p:nvPr>
        </p:nvGraphicFramePr>
        <p:xfrm>
          <a:off x="6257813" y="1070043"/>
          <a:ext cx="5290721" cy="471791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39829">
                  <a:extLst>
                    <a:ext uri="{9D8B030D-6E8A-4147-A177-3AD203B41FA5}">
                      <a16:colId xmlns:a16="http://schemas.microsoft.com/office/drawing/2014/main" val="7245068"/>
                    </a:ext>
                  </a:extLst>
                </a:gridCol>
                <a:gridCol w="3050892">
                  <a:extLst>
                    <a:ext uri="{9D8B030D-6E8A-4147-A177-3AD203B41FA5}">
                      <a16:colId xmlns:a16="http://schemas.microsoft.com/office/drawing/2014/main" val="41247964"/>
                    </a:ext>
                  </a:extLst>
                </a:gridCol>
              </a:tblGrid>
              <a:tr h="1471461">
                <a:tc>
                  <a:txBody>
                    <a:bodyPr/>
                    <a:lstStyle/>
                    <a:p>
                      <a:pPr algn="l" fontAlgn="b"/>
                      <a:r>
                        <a:rPr lang="ru-RU" sz="35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Месяц</a:t>
                      </a:r>
                    </a:p>
                  </a:txBody>
                  <a:tcPr marL="138568" marR="55732" marT="39591" marB="29693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Количество Заказов</a:t>
                      </a:r>
                      <a:endParaRPr lang="ru-RU" sz="35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568" marR="55732" marT="39591" marB="29693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341899"/>
                  </a:ext>
                </a:extLst>
              </a:tr>
              <a:tr h="811613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Июль</a:t>
                      </a:r>
                      <a:endParaRPr lang="ru-RU" sz="2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568" marR="55732" marT="39591" marB="29693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3990</a:t>
                      </a:r>
                      <a:endParaRPr lang="ru-RU" sz="2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568" marR="55732" marT="39591" marB="2969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102828"/>
                  </a:ext>
                </a:extLst>
              </a:tr>
              <a:tr h="811613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Август</a:t>
                      </a:r>
                    </a:p>
                  </a:txBody>
                  <a:tcPr marL="138568" marR="55732" marT="39591" marB="29693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4292</a:t>
                      </a:r>
                      <a:endParaRPr lang="ru-RU" sz="2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568" marR="55732" marT="39591" marB="2969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701481"/>
                  </a:ext>
                </a:extLst>
              </a:tr>
              <a:tr h="811613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Сентябрь</a:t>
                      </a:r>
                    </a:p>
                  </a:txBody>
                  <a:tcPr marL="138568" marR="55732" marT="39591" marB="29693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6617</a:t>
                      </a:r>
                      <a:endParaRPr lang="ru-RU" sz="2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568" marR="55732" marT="39591" marB="2969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63828"/>
                  </a:ext>
                </a:extLst>
              </a:tr>
              <a:tr h="811613">
                <a:tc>
                  <a:txBody>
                    <a:bodyPr/>
                    <a:lstStyle/>
                    <a:p>
                      <a:pPr algn="l" fontAlgn="b"/>
                      <a:r>
                        <a:rPr lang="ru-RU" sz="2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Общий итог</a:t>
                      </a:r>
                      <a:endParaRPr lang="ru-RU" sz="2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568" marR="55732" marT="39591" marB="296932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14899</a:t>
                      </a:r>
                      <a:endParaRPr lang="ru-RU" sz="2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568" marR="55732" marT="39591" marB="2969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7932"/>
                  </a:ext>
                </a:extLst>
              </a:tr>
            </a:tbl>
          </a:graphicData>
        </a:graphic>
      </p:graphicFrame>
      <p:pic>
        <p:nvPicPr>
          <p:cNvPr id="23" name="Picture 4">
            <a:extLst>
              <a:ext uri="{FF2B5EF4-FFF2-40B4-BE49-F238E27FC236}">
                <a16:creationId xmlns:a16="http://schemas.microsoft.com/office/drawing/2014/main" id="{C674ED32-80B3-4CB8-8657-E690C79F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923" y="6176963"/>
            <a:ext cx="2757055" cy="42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9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6C087-E177-498B-948E-2384135E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53" y="563768"/>
            <a:ext cx="10905066" cy="14612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Задание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2.1. </a:t>
            </a:r>
            <a:r>
              <a:rPr lang="en-US" sz="28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На</a:t>
            </a: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сколько</a:t>
            </a: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процентов</a:t>
            </a: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и </a:t>
            </a:r>
            <a:r>
              <a:rPr lang="en-US" sz="28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процентных</a:t>
            </a: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пунктов</a:t>
            </a: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уменьшилась</a:t>
            </a: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исполняемость</a:t>
            </a: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заказов</a:t>
            </a: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от</a:t>
            </a: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поездки</a:t>
            </a: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в </a:t>
            </a:r>
            <a:r>
              <a:rPr lang="en-US" sz="28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сентябре</a:t>
            </a: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относительно</a:t>
            </a: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августа</a:t>
            </a: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и </a:t>
            </a:r>
            <a:r>
              <a:rPr lang="en-US" sz="28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июля</a:t>
            </a:r>
            <a:r>
              <a:rPr lang="en-US" sz="28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? 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0DB19-5EA1-46F2-B5AB-F1432E69AE2D}"/>
              </a:ext>
            </a:extLst>
          </p:cNvPr>
          <p:cNvSpPr txBox="1"/>
          <p:nvPr/>
        </p:nvSpPr>
        <p:spPr>
          <a:xfrm>
            <a:off x="590453" y="2404506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На</a:t>
            </a:r>
            <a:r>
              <a:rPr lang="en-US" sz="2000" dirty="0"/>
              <a:t> 9,53% </a:t>
            </a:r>
            <a:r>
              <a:rPr lang="en-US" sz="2000" dirty="0" err="1"/>
              <a:t>процентных</a:t>
            </a:r>
            <a:r>
              <a:rPr lang="en-US" sz="2000" dirty="0"/>
              <a:t> </a:t>
            </a:r>
            <a:r>
              <a:rPr lang="en-US" sz="2000" dirty="0" err="1"/>
              <a:t>пункта</a:t>
            </a:r>
            <a:r>
              <a:rPr lang="en-US" sz="2000" dirty="0"/>
              <a:t> </a:t>
            </a:r>
            <a:r>
              <a:rPr lang="en-US" sz="2000" dirty="0" err="1"/>
              <a:t>уменьшилась</a:t>
            </a:r>
            <a:r>
              <a:rPr lang="en-US" sz="2000" dirty="0"/>
              <a:t> </a:t>
            </a:r>
            <a:r>
              <a:rPr lang="en-US" sz="2000" dirty="0" err="1"/>
              <a:t>исполняемость</a:t>
            </a:r>
            <a:r>
              <a:rPr lang="en-US" sz="2000" dirty="0"/>
              <a:t> </a:t>
            </a:r>
            <a:r>
              <a:rPr lang="en-US" sz="2000" dirty="0" err="1"/>
              <a:t>заказов</a:t>
            </a:r>
            <a:r>
              <a:rPr lang="en-US" sz="2000" dirty="0"/>
              <a:t> в </a:t>
            </a:r>
            <a:r>
              <a:rPr lang="en-US" sz="2000" dirty="0" err="1"/>
              <a:t>сентябре</a:t>
            </a:r>
            <a:r>
              <a:rPr lang="en-US" sz="2000" dirty="0"/>
              <a:t> </a:t>
            </a:r>
            <a:r>
              <a:rPr lang="en-US" sz="2000" dirty="0" err="1"/>
              <a:t>относительно</a:t>
            </a:r>
            <a:r>
              <a:rPr lang="en-US" sz="2000" dirty="0"/>
              <a:t> </a:t>
            </a:r>
            <a:r>
              <a:rPr lang="en-US" sz="2000" dirty="0" err="1"/>
              <a:t>июля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На</a:t>
            </a:r>
            <a:r>
              <a:rPr lang="en-US" sz="2000" dirty="0"/>
              <a:t> 7,24% </a:t>
            </a:r>
            <a:r>
              <a:rPr lang="en-US" sz="2000" dirty="0" err="1"/>
              <a:t>процентных</a:t>
            </a:r>
            <a:r>
              <a:rPr lang="en-US" sz="2000" dirty="0"/>
              <a:t> </a:t>
            </a:r>
            <a:r>
              <a:rPr lang="en-US" sz="2000" dirty="0" err="1"/>
              <a:t>пункта</a:t>
            </a:r>
            <a:r>
              <a:rPr lang="en-US" sz="2000" dirty="0"/>
              <a:t> </a:t>
            </a:r>
            <a:r>
              <a:rPr lang="en-US" sz="2000" dirty="0" err="1"/>
              <a:t>уменьшилась</a:t>
            </a:r>
            <a:r>
              <a:rPr lang="en-US" sz="2000" dirty="0"/>
              <a:t> </a:t>
            </a:r>
            <a:r>
              <a:rPr lang="en-US" sz="2000" dirty="0" err="1"/>
              <a:t>исполняемость</a:t>
            </a:r>
            <a:r>
              <a:rPr lang="en-US" sz="2000" dirty="0"/>
              <a:t> </a:t>
            </a:r>
            <a:r>
              <a:rPr lang="en-US" sz="2000" dirty="0" err="1"/>
              <a:t>заказов</a:t>
            </a:r>
            <a:r>
              <a:rPr lang="en-US" sz="2000" dirty="0"/>
              <a:t> в </a:t>
            </a:r>
            <a:r>
              <a:rPr lang="en-US" sz="2000" dirty="0" err="1"/>
              <a:t>сентябре</a:t>
            </a:r>
            <a:r>
              <a:rPr lang="en-US" sz="2000" dirty="0"/>
              <a:t> </a:t>
            </a:r>
            <a:r>
              <a:rPr lang="en-US" sz="2000" dirty="0" err="1"/>
              <a:t>относительно</a:t>
            </a:r>
            <a:r>
              <a:rPr lang="en-US" sz="2000" dirty="0"/>
              <a:t> </a:t>
            </a:r>
            <a:r>
              <a:rPr lang="en-US" sz="2000" dirty="0" err="1"/>
              <a:t>августа</a:t>
            </a:r>
            <a:endParaRPr lang="en-US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4692CB9-A4AB-46DB-B13C-9C7C32387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203912"/>
              </p:ext>
            </p:extLst>
          </p:nvPr>
        </p:nvGraphicFramePr>
        <p:xfrm>
          <a:off x="5295320" y="2224157"/>
          <a:ext cx="6253214" cy="34795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53178">
                  <a:extLst>
                    <a:ext uri="{9D8B030D-6E8A-4147-A177-3AD203B41FA5}">
                      <a16:colId xmlns:a16="http://schemas.microsoft.com/office/drawing/2014/main" val="655864046"/>
                    </a:ext>
                  </a:extLst>
                </a:gridCol>
                <a:gridCol w="1706593">
                  <a:extLst>
                    <a:ext uri="{9D8B030D-6E8A-4147-A177-3AD203B41FA5}">
                      <a16:colId xmlns:a16="http://schemas.microsoft.com/office/drawing/2014/main" val="3980876746"/>
                    </a:ext>
                  </a:extLst>
                </a:gridCol>
                <a:gridCol w="1691087">
                  <a:extLst>
                    <a:ext uri="{9D8B030D-6E8A-4147-A177-3AD203B41FA5}">
                      <a16:colId xmlns:a16="http://schemas.microsoft.com/office/drawing/2014/main" val="53207419"/>
                    </a:ext>
                  </a:extLst>
                </a:gridCol>
                <a:gridCol w="1902356">
                  <a:extLst>
                    <a:ext uri="{9D8B030D-6E8A-4147-A177-3AD203B41FA5}">
                      <a16:colId xmlns:a16="http://schemas.microsoft.com/office/drawing/2014/main" val="1285029438"/>
                    </a:ext>
                  </a:extLst>
                </a:gridCol>
              </a:tblGrid>
              <a:tr h="1425309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Месяц</a:t>
                      </a:r>
                    </a:p>
                  </a:txBody>
                  <a:tcPr marL="78150" marR="13495" marT="22329" marB="167465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поступивших  заявок</a:t>
                      </a:r>
                    </a:p>
                  </a:txBody>
                  <a:tcPr marL="78150" marR="13495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Количество исполненных заявок</a:t>
                      </a:r>
                    </a:p>
                  </a:txBody>
                  <a:tcPr marL="78150" marR="13495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Процент исполняемости в каждом месяце</a:t>
                      </a:r>
                    </a:p>
                  </a:txBody>
                  <a:tcPr marL="78150" marR="13495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195587"/>
                  </a:ext>
                </a:extLst>
              </a:tr>
              <a:tr h="457737"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Июль</a:t>
                      </a:r>
                    </a:p>
                  </a:txBody>
                  <a:tcPr marL="78150" marR="14058" marT="22329" marB="167465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3990</a:t>
                      </a:r>
                    </a:p>
                  </a:txBody>
                  <a:tcPr marL="78150" marR="14058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1653</a:t>
                      </a:r>
                    </a:p>
                  </a:txBody>
                  <a:tcPr marL="78150" marR="14058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41,43%</a:t>
                      </a:r>
                    </a:p>
                  </a:txBody>
                  <a:tcPr marL="78150" marR="14058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085465"/>
                  </a:ext>
                </a:extLst>
              </a:tr>
              <a:tr h="457737"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Август</a:t>
                      </a:r>
                    </a:p>
                  </a:txBody>
                  <a:tcPr marL="78150" marR="14058" marT="22329" marB="167465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4292</a:t>
                      </a:r>
                    </a:p>
                  </a:txBody>
                  <a:tcPr marL="78150" marR="14058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1680</a:t>
                      </a:r>
                    </a:p>
                  </a:txBody>
                  <a:tcPr marL="78150" marR="14058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39,14%</a:t>
                      </a:r>
                    </a:p>
                  </a:txBody>
                  <a:tcPr marL="78150" marR="14058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820630"/>
                  </a:ext>
                </a:extLst>
              </a:tr>
              <a:tr h="457737"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Сентябрь</a:t>
                      </a:r>
                    </a:p>
                  </a:txBody>
                  <a:tcPr marL="78150" marR="14058" marT="22329" marB="167465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6617</a:t>
                      </a:r>
                    </a:p>
                  </a:txBody>
                  <a:tcPr marL="78150" marR="14058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2111</a:t>
                      </a:r>
                    </a:p>
                  </a:txBody>
                  <a:tcPr marL="78150" marR="14058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31,90%</a:t>
                      </a:r>
                    </a:p>
                  </a:txBody>
                  <a:tcPr marL="78150" marR="14058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1830"/>
                  </a:ext>
                </a:extLst>
              </a:tr>
              <a:tr h="681023"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Общий итог</a:t>
                      </a:r>
                    </a:p>
                  </a:txBody>
                  <a:tcPr marL="78150" marR="14058" marT="22329" marB="167465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14899</a:t>
                      </a:r>
                    </a:p>
                  </a:txBody>
                  <a:tcPr marL="78150" marR="14058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5444</a:t>
                      </a:r>
                    </a:p>
                  </a:txBody>
                  <a:tcPr marL="78150" marR="14058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150" marR="14058" marT="22329" marB="16746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74597"/>
                  </a:ext>
                </a:extLst>
              </a:tr>
            </a:tbl>
          </a:graphicData>
        </a:graphic>
      </p:graphicFrame>
      <p:pic>
        <p:nvPicPr>
          <p:cNvPr id="23" name="Picture 4">
            <a:extLst>
              <a:ext uri="{FF2B5EF4-FFF2-40B4-BE49-F238E27FC236}">
                <a16:creationId xmlns:a16="http://schemas.microsoft.com/office/drawing/2014/main" id="{5E3F2C15-108E-44F2-B48B-66E08A80A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39" y="6092456"/>
            <a:ext cx="2625740" cy="33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53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1704</Words>
  <Application>Microsoft Office PowerPoint</Application>
  <PresentationFormat>Широкоэкранный</PresentationFormat>
  <Paragraphs>536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Команда</vt:lpstr>
      <vt:lpstr>Что нужно сделать?</vt:lpstr>
      <vt:lpstr>Задание 1  1.1. На сколько процентов больше заказов происходит в дневное время, чем в ночное время?  </vt:lpstr>
      <vt:lpstr>1.2. Распределение заказов по времени суток</vt:lpstr>
      <vt:lpstr>1.3. Распределение количества заказов по суточным часам</vt:lpstr>
      <vt:lpstr>1.4. Когда происходит больше заказов: в часы пик или не в часы пик? На сколько? </vt:lpstr>
      <vt:lpstr>1.5. Постройте распределение кол-ва заказов по дням. Какие выбросы вы видите?</vt:lpstr>
      <vt:lpstr>1.6. Распределение кол-ва заказов по месяцам </vt:lpstr>
      <vt:lpstr>Задание 2  2.1. На сколько процентов и процентных пунктов уменьшилась исполняемость заказов от поездки в сентябре относительно августа и июля? </vt:lpstr>
      <vt:lpstr>2.2. Почему в сентябре вырос процент отказов от поездки?</vt:lpstr>
      <vt:lpstr>2.3. Увеличилось ли время подачи автомобиля? </vt:lpstr>
      <vt:lpstr>2.4. В качестве гипотезы стоит проверить, что увеличилось время поиска водителя в разрезе месяцев</vt:lpstr>
      <vt:lpstr>Задание 3 3.1. Постройте все базовые конверсии в разрезе тарифов и городов</vt:lpstr>
      <vt:lpstr>3.2. Постройте таблицы месяц-конверсия-номер самого хорошего и плохого города</vt:lpstr>
      <vt:lpstr>3.1* Дополнительное задание</vt:lpstr>
      <vt:lpstr>3.2* Дополнительное задание </vt:lpstr>
      <vt:lpstr>Результаты анализа данных Задачи 1  и Рекомендации Топ-Менеджеру</vt:lpstr>
      <vt:lpstr>Результаты анализа данных Задачи 2 и Рекомендации Топ-Менеджеру</vt:lpstr>
      <vt:lpstr>Результаты анализа данных Задачи 3 и Рекомендации Топ-Менеджеру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</dc:title>
  <dc:creator>Daria Atamanenko</dc:creator>
  <cp:lastModifiedBy>Daria Atamanenko</cp:lastModifiedBy>
  <cp:revision>4</cp:revision>
  <dcterms:created xsi:type="dcterms:W3CDTF">2021-12-20T13:43:49Z</dcterms:created>
  <dcterms:modified xsi:type="dcterms:W3CDTF">2021-12-21T08:00:20Z</dcterms:modified>
</cp:coreProperties>
</file>