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DB2BE-3183-4390-8649-7E29D359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FCFB8B8-97AD-4B93-889E-CA74E2CA1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05D20E9-FBFD-430A-B185-5C3C2594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0DA233F-3429-4A4A-A11F-D12EAD7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777EE45-D5AB-4A69-A4F7-0869780A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533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355E4-5118-47B1-82B5-880D1B25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9BD9957-DDD7-43E9-9952-5D6BBA7CC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1E3AC4F-3359-47BF-8C3E-490E8A7B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49C061A-58B7-4136-B14D-5B962533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931C8D4-83A3-4D29-9230-C451B76C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427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F9289D7E-9E37-4C5F-AF97-D39742759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DCCB28B-9400-4141-929E-2DA268E45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8115979-A0FA-42D5-928E-EC844E94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DE4E07B-3356-4EF0-8C27-EF5A1805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2CD87F0-8B80-4137-A4D5-2914C5AB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3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4A79D-FE6E-4D04-8634-65441E0D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6F8E0FD-4ADB-4436-9846-4ED5481E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D45DFA5-D2FE-499F-9F84-3AB60EA1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218534D-D5DC-4A6D-B00E-83B41FEE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ABE3A23-EDED-4CFE-BC5D-B7173225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947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CA397-1C8C-405F-9FA8-DEEECB81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1795A3A-9DEA-4C5F-B3AD-31220EC4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A0779E6-B2ED-471A-901D-6344A9A8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2999B50-1C4E-4B7A-B620-387B142D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4FE55D0-8896-4D2D-B99B-557C2BCB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687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8DE89-F0DB-4CC2-B525-15B5F59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DFD05FC-AC83-44C1-9EF0-9108864AC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013C6353-11FE-4C52-962B-8B2544AB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42A6CF6-0A6C-46C0-87DF-CE3C342E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9A48F0E-FED5-41A9-B143-3D96C381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BABA0D1-CE7C-4AA9-9316-15F4270B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2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AA3D-D417-4A9E-BFAA-3232606B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F2D6262-E31B-418A-889B-5AA5BF318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BBF9C14-EC27-4E73-9E62-89ABDE61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6A8B9D09-ED51-49AF-8CA8-628346E9E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FBD06316-59DE-4B71-81D7-EA4EA3C81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5731F48C-4727-4FF0-9B39-86F5D728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CBA8A6E1-906B-44AE-A6DA-3242BF46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8F203FF-E371-41F6-B723-47EACE2C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270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8669C-3C01-4EA0-817C-3A029D65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828E884-63E0-4D70-993F-BE07CDAA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6A1BF40-FB26-4BC0-BF80-69DB5242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4242587-34ED-417C-9DBD-D9B23DA4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790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4EA7AC12-AD3B-473B-9172-54A6DE70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97E88E9-4992-42B2-B781-A6109F1E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3CA6F41-AB26-40F9-B9FA-B4FF9F04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87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1F463-1BE9-4D95-9CB8-FA876AF2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BBE9C78-293C-4837-BFF8-76CCC0D91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FF033A8-23D3-4379-8EC8-C35FB493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77B8B02-78EF-4CDF-A778-37C2FAF4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5CCBDAC-004E-4A10-9B8D-0F87958D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E151BCE-26F9-45A9-AA0C-AC982F92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819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2F33-CB2E-4377-B1FA-6CEB75A7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DFD07AEB-F1DF-4558-AED6-D0D74508F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51F85CD-F05E-4D28-8041-7433AC849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5659879-B9CF-4452-A9AF-DE0D6DD3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AFF129A-B4B7-4806-8143-06D54BBB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8FEE1E4-7ECE-4E37-AF9E-DD628F12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29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8D57691D-7E76-4C05-A5C9-6C2BAC8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C6664A2-5BAB-45C0-949F-7888F0E4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61F61D-4EBC-4137-9C62-C2AA4DD29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B57A-06FB-45E3-81FB-5CA4B2B984B4}" type="datetimeFigureOut">
              <a:rPr lang="uk-UA" smtClean="0"/>
              <a:t>30.04.2025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91926B6-27D7-4AFC-BFB0-A6D71E82F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5879E8F-D65A-45CE-AA04-9D51AC6F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A419-82FE-41A8-924B-5BAA39F524F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4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inecraft.wiki/w/%D0%92%D0%B8%D0%B6%D0%B8%D0%B2%D0%B0%D0%BD%D0%BD%D1%8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25874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fireworks-city-river-boat-bridge-ship-tokyo-japan-illuminated-wallpaper-pqiho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onkeyhotey/7216473832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57939-2E77-406F-9B55-6EA9FA95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Arial Black" panose="020B0A04020102020204" pitchFamily="34" charset="0"/>
              </a:rPr>
              <a:t>Аналіз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грошових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показників</a:t>
            </a:r>
            <a:r>
              <a:rPr lang="ru-RU" dirty="0">
                <a:latin typeface="Arial Black" panose="020B0A04020102020204" pitchFamily="34" charset="0"/>
              </a:rPr>
              <a:t> і </a:t>
            </a:r>
            <a:r>
              <a:rPr lang="ru-RU" dirty="0" err="1">
                <a:latin typeface="Arial Black" panose="020B0A04020102020204" pitchFamily="34" charset="0"/>
              </a:rPr>
              <a:t>користувацької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активності</a:t>
            </a:r>
            <a:r>
              <a:rPr lang="ru-RU" dirty="0">
                <a:latin typeface="Arial Black" panose="020B0A04020102020204" pitchFamily="34" charset="0"/>
              </a:rPr>
              <a:t> у </a:t>
            </a:r>
            <a:r>
              <a:rPr lang="ru-RU" dirty="0" err="1">
                <a:latin typeface="Arial Black" panose="020B0A04020102020204" pitchFamily="34" charset="0"/>
              </a:rPr>
              <a:t>грі</a:t>
            </a:r>
            <a:endParaRPr lang="uk-UA" b="1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C6A42D-ED6F-435F-B8B1-44B4ACD6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6327" y="1992284"/>
            <a:ext cx="1103045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Головна ідея: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Створення інтерактивного </a:t>
            </a:r>
            <a:r>
              <a:rPr lang="uk-UA" sz="1800" dirty="0" err="1">
                <a:latin typeface="Arial" panose="020B0604020202020204" pitchFamily="34" charset="0"/>
                <a:cs typeface="Arial" panose="020B0604020202020204" pitchFamily="34" charset="0"/>
              </a:rPr>
              <a:t>дашборду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для відстеження ключових метрик монетизації: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MRR, ARPPU, Churn Rate, LTV 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тощо. </a:t>
            </a:r>
            <a:r>
              <a:rPr lang="uk-UA" sz="1800" dirty="0" err="1">
                <a:latin typeface="Arial" panose="020B0604020202020204" pitchFamily="34" charset="0"/>
                <a:cs typeface="Arial" panose="020B0604020202020204" pitchFamily="34" charset="0"/>
              </a:rPr>
              <a:t>Дашборд</a:t>
            </a: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 дозволяє виявити проблеми,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sz="1800" dirty="0">
                <a:latin typeface="Arial" panose="020B0604020202020204" pitchFamily="34" charset="0"/>
                <a:cs typeface="Arial" panose="020B0604020202020204" pitchFamily="34" charset="0"/>
              </a:rPr>
              <a:t>можливості зростання та утримання платних користувачів.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Термін виконання: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тижні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Функціонал:</a:t>
            </a:r>
            <a:endParaRPr kumimoji="0" lang="en-US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uk-UA" sz="1800" dirty="0">
                <a:latin typeface="Arial" panose="020B0604020202020204" pitchFamily="34" charset="0"/>
              </a:rPr>
              <a:t>Фільтрація по даті, віку, мові, грі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Візуалі</a:t>
            </a:r>
            <a:r>
              <a:rPr lang="uk-UA" altLang="uk-UA" sz="1800" dirty="0">
                <a:latin typeface="Arial" panose="020B0604020202020204" pitchFamily="34" charset="0"/>
              </a:rPr>
              <a:t>зація динаміки доходів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Показники користувацької поведінки та життєвого циклу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Виявлення нових/втрачених користувачів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Оцінка зростання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та падіння 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Contraction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виручки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Стек технологій: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Dbeaver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Tableau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E3C2B0-4837-4C25-B977-10859A1E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33410" y="3188473"/>
            <a:ext cx="4658590" cy="3229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67A3F4-40E2-4A97-BF1F-84BC84F7234E}"/>
              </a:ext>
            </a:extLst>
          </p:cNvPr>
          <p:cNvSpPr txBox="1"/>
          <p:nvPr/>
        </p:nvSpPr>
        <p:spPr>
          <a:xfrm>
            <a:off x="7084612" y="6464581"/>
            <a:ext cx="5107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00">
                <a:hlinkClick r:id="rId3" tooltip="https://uk.minecraft.wiki/w/%D0%92%D0%B8%D0%B6%D0%B8%D0%B2%D0%B0%D0%BD%D0%BD%D1%8F"/>
              </a:rPr>
              <a:t>Це фото</a:t>
            </a:r>
            <a:r>
              <a:rPr lang="uk-UA" sz="900"/>
              <a:t>; автор: Невідомий автор; ліцензія: </a:t>
            </a:r>
            <a:r>
              <a:rPr lang="uk-UA" sz="900">
                <a:hlinkClick r:id="rId4" tooltip="https://creativecommons.org/licenses/by-nc-sa/3.0/"/>
              </a:rPr>
              <a:t>CC BY-SA-NC</a:t>
            </a:r>
            <a:endParaRPr lang="uk-UA" sz="900"/>
          </a:p>
        </p:txBody>
      </p:sp>
    </p:spTree>
    <p:extLst>
      <p:ext uri="{BB962C8B-B14F-4D97-AF65-F5344CB8AC3E}">
        <p14:creationId xmlns:p14="http://schemas.microsoft.com/office/powerpoint/2010/main" val="319336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0A70B-D60D-48A4-ABAF-01501EA6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Нижній блок — візуалізації</a:t>
            </a:r>
            <a:br>
              <a:rPr lang="uk-UA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FB58A7A-80CA-4FB4-95B1-B75F5FBC3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10" y="1184565"/>
            <a:ext cx="10193482" cy="29925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Нижче розміщено 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графіки динаміки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Churned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vs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Paid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— показує баланс між новими та втраченими платниками.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Expansion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uk-U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Contraction</a:t>
            </a: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MRR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— наскільки користувачі збільшили чи зменшили свої витрати.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LTV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— загальний дохід від користувача за життєвий цикл.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LT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— середній час, скільки користувач залишається платником.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Завдяки цьому блоку Марк бачить не просто цифри, а зміну </a:t>
            </a:r>
            <a:r>
              <a:rPr lang="uk-U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патернів</a:t>
            </a: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поведінки гравців.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ACD1DF-83C2-44A3-84F6-81B4280C9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" y="4177146"/>
            <a:ext cx="11606646" cy="26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1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F3224-9EB4-4A4D-AF7D-9EA99703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b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Пояснення, як користуватися</a:t>
            </a:r>
            <a:br>
              <a:rPr lang="uk-UA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8D4D0B2-BBB6-43C8-A51A-2A3E9A25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Наприклад, Марк бачить падіння MRR у березні. Він ставить фільтр на березень, обирає гру та мову — і бачить: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Churn</a:t>
            </a:r>
            <a:r>
              <a:rPr lang="uk-U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Rate</a:t>
            </a:r>
            <a:r>
              <a:rPr lang="uk-U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зріс,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Churned</a:t>
            </a:r>
            <a:r>
              <a:rPr lang="uk-U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uk-UA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Revenue</a:t>
            </a:r>
            <a:r>
              <a:rPr lang="uk-U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— високий,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Кількість нових користувачів — зменшилась.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Тепер він може зробити припущення: можливо, оновлення гри не сподобалося користувачам, або з’явились технічні проблеми.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724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CE80-AD8D-43EE-935A-AAF10D23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rial Black" panose="020B0A04020102020204" pitchFamily="34" charset="0"/>
              </a:rPr>
              <a:t>Висновки</a:t>
            </a:r>
            <a:br>
              <a:rPr lang="uk-UA" b="1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F88428F-873A-46A8-9D9C-4528CDFF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Створення </a:t>
            </a:r>
            <a:r>
              <a:rPr lang="en-US" dirty="0"/>
              <a:t>Dashboard</a:t>
            </a:r>
            <a:r>
              <a:rPr lang="uk-UA" dirty="0"/>
              <a:t> допомогло глибше зрозуміти аналітичний </a:t>
            </a:r>
          </a:p>
          <a:p>
            <a:pPr marL="0" indent="0">
              <a:buNone/>
            </a:pPr>
            <a:r>
              <a:rPr lang="uk-UA" dirty="0"/>
              <a:t>процес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Закріплено навички в </a:t>
            </a:r>
            <a:r>
              <a:rPr lang="en-US" dirty="0"/>
              <a:t>SQL, 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візуалізації, підготовці даних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Зрозуміла логіка взаємозв’язку </a:t>
            </a:r>
          </a:p>
          <a:p>
            <a:pPr marL="0" indent="0">
              <a:buNone/>
            </a:pPr>
            <a:r>
              <a:rPr lang="uk-UA" dirty="0"/>
              <a:t>між метриками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Готовність використовувати ці </a:t>
            </a:r>
          </a:p>
          <a:p>
            <a:pPr marL="0" indent="0">
              <a:buNone/>
            </a:pPr>
            <a:r>
              <a:rPr lang="uk-UA" dirty="0"/>
              <a:t>навички в реальних проектах</a:t>
            </a:r>
          </a:p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FDB214-59B5-4232-BC7D-B5179BC21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1" y="2504209"/>
            <a:ext cx="6096000" cy="40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0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FBAD2-3802-4F4D-8900-E910DBDB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Arial Black" panose="020B0A04020102020204" pitchFamily="34" charset="0"/>
              </a:rPr>
              <a:t>Подяка</a:t>
            </a:r>
            <a:br>
              <a:rPr lang="ru-RU" b="1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E0FE7AB-CC97-4B84-A1B3-956743A3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Дякую ментору за </a:t>
            </a:r>
            <a:r>
              <a:rPr lang="ru-RU" dirty="0" err="1"/>
              <a:t>підтримку</a:t>
            </a:r>
            <a:r>
              <a:rPr lang="ru-RU" dirty="0"/>
              <a:t> та </a:t>
            </a:r>
            <a:r>
              <a:rPr lang="ru-RU" dirty="0" err="1"/>
              <a:t>поради</a:t>
            </a:r>
            <a:r>
              <a:rPr lang="ru-RU" dirty="0"/>
              <a:t> під час </a:t>
            </a:r>
            <a:r>
              <a:rPr lang="ru-RU" dirty="0" err="1"/>
              <a:t>реалізації</a:t>
            </a:r>
            <a:r>
              <a:rPr lang="ru-RU" dirty="0"/>
              <a:t> про</a:t>
            </a:r>
            <a:r>
              <a:rPr lang="uk-UA" dirty="0"/>
              <a:t>е</a:t>
            </a:r>
            <a:r>
              <a:rPr lang="ru-RU" dirty="0" err="1"/>
              <a:t>кту</a:t>
            </a:r>
            <a:r>
              <a:rPr lang="ru-RU" dirty="0"/>
              <a:t> — це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покращило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</a:t>
            </a:r>
            <a:r>
              <a:rPr lang="ru-RU" dirty="0" err="1"/>
              <a:t>фінального</a:t>
            </a:r>
            <a:r>
              <a:rPr lang="ru-RU" dirty="0"/>
              <a:t> продукту.</a:t>
            </a:r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6844A8-F82E-409A-8714-E7C9FDC28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921577"/>
            <a:ext cx="10373591" cy="36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8F0F-EF9C-416F-99A6-9B377239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Arial Black" panose="020B0A04020102020204" pitchFamily="34" charset="0"/>
              </a:rPr>
              <a:t>Хто наш користувач?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ACC9EB9-0818-4663-B7F6-305D24B3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b="1" dirty="0"/>
              <a:t>Марк, 40 років</a:t>
            </a:r>
            <a:endParaRPr lang="en-US" b="1" dirty="0"/>
          </a:p>
          <a:p>
            <a:pPr marL="0" indent="0">
              <a:buNone/>
            </a:pPr>
            <a:br>
              <a:rPr lang="uk-UA" dirty="0"/>
            </a:br>
            <a:r>
              <a:rPr lang="uk-UA" dirty="0"/>
              <a:t>Гейм-дизайнер, який хоче: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дізнатися, чому падає виручка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знайти причини відтоку користувачів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зрозуміти життєвий цикл клієнтів</a:t>
            </a:r>
          </a:p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A429A3-60C6-4B7F-B68E-3012A2210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3491" y="1267690"/>
            <a:ext cx="5398509" cy="3849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1E54B5-00F5-4BBC-A716-4B758173F959}"/>
              </a:ext>
            </a:extLst>
          </p:cNvPr>
          <p:cNvSpPr txBox="1"/>
          <p:nvPr/>
        </p:nvSpPr>
        <p:spPr>
          <a:xfrm>
            <a:off x="8002490" y="5137636"/>
            <a:ext cx="4189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00">
                <a:hlinkClick r:id="rId3" tooltip="https://www.flickr.com/photos/donkeyhotey/7216473832/"/>
              </a:rPr>
              <a:t>Це фото</a:t>
            </a:r>
            <a:r>
              <a:rPr lang="uk-UA" sz="900"/>
              <a:t>; автор: Невідомий автор; ліцензія: </a:t>
            </a:r>
            <a:r>
              <a:rPr lang="uk-UA" sz="900">
                <a:hlinkClick r:id="rId4" tooltip="https://creativecommons.org/licenses/by/3.0/"/>
              </a:rPr>
              <a:t>CC BY</a:t>
            </a:r>
            <a:endParaRPr lang="uk-UA" sz="900"/>
          </a:p>
        </p:txBody>
      </p:sp>
    </p:spTree>
    <p:extLst>
      <p:ext uri="{BB962C8B-B14F-4D97-AF65-F5344CB8AC3E}">
        <p14:creationId xmlns:p14="http://schemas.microsoft.com/office/powerpoint/2010/main" val="377672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ECFB0-65C2-4E18-915C-F22F960B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rial Black" panose="020B0A04020102020204" pitchFamily="34" charset="0"/>
              </a:rPr>
              <a:t>Завдання</a:t>
            </a:r>
            <a:br>
              <a:rPr lang="uk-UA" b="1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8367C9C-89D3-4AEB-8EF3-BB777109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i="1" dirty="0"/>
              <a:t>Побудувати інтерактивну аналітичну панель для бізнес-команди, що дає відповіді на запитання: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Як змінюється виручка?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Скільки користувачів залишають гру?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Який середній дохід з одного платного гравця?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Скільки користувачі приносять за весь життєвий цикл?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615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9C3CE-381E-4A2B-890A-7619FB8C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rial Black" panose="020B0A04020102020204" pitchFamily="34" charset="0"/>
              </a:rPr>
              <a:t>Що було зроблено</a:t>
            </a:r>
            <a:br>
              <a:rPr lang="uk-UA" b="1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3681D73-FB7E-4D20-A5DB-22ACFFEA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Проведено підготовку даних (</a:t>
            </a:r>
            <a:r>
              <a:rPr lang="en-US" dirty="0"/>
              <a:t>SQL-</a:t>
            </a:r>
            <a:r>
              <a:rPr lang="uk-UA" dirty="0"/>
              <a:t>запити, фільтрація, агрегація)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Розраховано ключові метрики: </a:t>
            </a:r>
            <a:r>
              <a:rPr lang="en-US" dirty="0"/>
              <a:t>MRR, Churn Rate, ARPPU, Expansion/Contraction MRR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Побудовано зрозумілу й функціональну візуалізацію в </a:t>
            </a:r>
            <a:r>
              <a:rPr lang="en-US" dirty="0"/>
              <a:t>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Налаштовано інтерфейс з фільтрами та логічною структурою</a:t>
            </a:r>
          </a:p>
          <a:p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A6C44B-8AE2-4995-B3B9-898B7698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9" y="4218709"/>
            <a:ext cx="5021013" cy="25443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F65948-3085-4CEE-BA67-055BE552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09" y="4218708"/>
            <a:ext cx="5143500" cy="265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4AA9B-D872-4668-B0E3-5CB854C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Arial Black" panose="020B0A04020102020204" pitchFamily="34" charset="0"/>
              </a:rPr>
              <a:t>Складнощі та рішення</a:t>
            </a:r>
            <a:br>
              <a:rPr lang="uk-UA" b="1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249B368-16CC-4E57-8C64-A917595B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Проблема:</a:t>
            </a:r>
            <a:r>
              <a:rPr lang="uk-UA" dirty="0"/>
              <a:t> Некоректне сортування дат → неправильне відображення графіків</a:t>
            </a:r>
            <a:br>
              <a:rPr lang="uk-UA" dirty="0"/>
            </a:br>
            <a:r>
              <a:rPr lang="uk-UA" b="1" dirty="0"/>
              <a:t>Рішення:</a:t>
            </a:r>
            <a:r>
              <a:rPr lang="uk-UA" dirty="0"/>
              <a:t> Створено окремі поля для коректного форматування й сортування</a:t>
            </a:r>
          </a:p>
          <a:p>
            <a:r>
              <a:rPr lang="uk-UA" b="1" dirty="0"/>
              <a:t>Проблема:</a:t>
            </a:r>
            <a:r>
              <a:rPr lang="uk-UA" dirty="0"/>
              <a:t> </a:t>
            </a:r>
            <a:r>
              <a:rPr lang="en-US" dirty="0"/>
              <a:t>Tableau Public </a:t>
            </a:r>
            <a:r>
              <a:rPr lang="uk-UA" dirty="0"/>
              <a:t>не зберігав </a:t>
            </a:r>
            <a:r>
              <a:rPr lang="uk-UA" dirty="0" err="1"/>
              <a:t>дашборд</a:t>
            </a:r>
            <a:br>
              <a:rPr lang="uk-UA" dirty="0"/>
            </a:br>
            <a:r>
              <a:rPr lang="uk-UA" b="1" dirty="0"/>
              <a:t>Рішення:</a:t>
            </a:r>
            <a:r>
              <a:rPr lang="uk-UA" dirty="0"/>
              <a:t> Перевірено підключення, оновлено програму, </a:t>
            </a:r>
            <a:r>
              <a:rPr lang="uk-UA" dirty="0" err="1"/>
              <a:t>перезбережено</a:t>
            </a:r>
            <a:r>
              <a:rPr lang="uk-UA" dirty="0"/>
              <a:t> після очищення кешу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596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A2EF0-A034-4071-A680-94C4B450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Arial Black" panose="020B0A04020102020204" pitchFamily="34" charset="0"/>
              </a:rPr>
              <a:t>Демонстрація </a:t>
            </a:r>
            <a:r>
              <a:rPr lang="en-US" dirty="0">
                <a:latin typeface="Arial Black" panose="020B0A04020102020204" pitchFamily="34" charset="0"/>
              </a:rPr>
              <a:t>SQL</a:t>
            </a:r>
            <a:r>
              <a:rPr lang="uk-UA" dirty="0">
                <a:latin typeface="Arial Black" panose="020B0A04020102020204" pitchFamily="34" charset="0"/>
              </a:rPr>
              <a:t> запиту в 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DBeaver</a:t>
            </a:r>
            <a:endParaRPr lang="uk-UA" dirty="0">
              <a:latin typeface="Arial Black" panose="020B0A04020102020204" pitchFamily="34" charset="0"/>
            </a:endParaRP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8591C2AF-A69F-4427-8697-C921F68F2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68" y="1825625"/>
            <a:ext cx="7086464" cy="4351338"/>
          </a:xfrm>
        </p:spPr>
      </p:pic>
    </p:spTree>
    <p:extLst>
      <p:ext uri="{BB962C8B-B14F-4D97-AF65-F5344CB8AC3E}">
        <p14:creationId xmlns:p14="http://schemas.microsoft.com/office/powerpoint/2010/main" val="278310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1398F-9C14-4470-8BCE-26339A6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Arial Black" panose="020B0A04020102020204" pitchFamily="34" charset="0"/>
              </a:rPr>
              <a:t>Демонстрація </a:t>
            </a:r>
            <a:r>
              <a:rPr lang="en-US" dirty="0">
                <a:latin typeface="Arial Black" panose="020B0A04020102020204" pitchFamily="34" charset="0"/>
              </a:rPr>
              <a:t>Dashboard</a:t>
            </a:r>
            <a:endParaRPr lang="uk-UA" dirty="0">
              <a:latin typeface="Arial Black" panose="020B0A04020102020204" pitchFamily="34" charset="0"/>
            </a:endParaRP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239FF42F-F692-4E23-A8D5-9C4307194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46" y="1825625"/>
            <a:ext cx="7719508" cy="4351338"/>
          </a:xfrm>
        </p:spPr>
      </p:pic>
    </p:spTree>
    <p:extLst>
      <p:ext uri="{BB962C8B-B14F-4D97-AF65-F5344CB8AC3E}">
        <p14:creationId xmlns:p14="http://schemas.microsoft.com/office/powerpoint/2010/main" val="53759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69228-1914-43C3-AB0F-77253609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</p:spPr>
        <p:txBody>
          <a:bodyPr/>
          <a:lstStyle/>
          <a:p>
            <a:r>
              <a:rPr lang="uk-UA" dirty="0">
                <a:latin typeface="Arial Black" panose="020B0A04020102020204" pitchFamily="34" charset="0"/>
              </a:rPr>
              <a:t>Верхній блок — фільтри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3BA0E4-2202-4EEB-9433-00206439C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59001"/>
            <a:ext cx="67887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Угорі — панель фільтрів, де Марк (наш гейм-дизайнер) може обрати: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дату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(місяць),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мову гравця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вікову категорію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 конкретну 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гру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 дає змогу швидко сконцентруватись на потрібному сегменті аудиторії.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A6C264-CDA0-498D-87F7-B02F93036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19" y="1253816"/>
            <a:ext cx="2833690" cy="50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7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4DF99-E711-4435-BD0D-B726E044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7727" cy="757093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Arial Black" panose="020B0A04020102020204" pitchFamily="34" charset="0"/>
              </a:rPr>
              <a:t>Середній блок — ключові метрики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D980BF-0A35-419C-8C3C-002A9418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28" y="4156364"/>
            <a:ext cx="8905008" cy="2456333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A4A66A6B-6B0E-441A-A7DF-478372495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737" y="1418890"/>
            <a:ext cx="119495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MRR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Recurring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повторюваний щомісячний дохід від платних користувачів.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Paid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зміна кількості платних користувачів у порівнянні з попереднім місяцем (приріст або спад).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як змінився загальний дохід порівняно з минулим місяцем (у відсотках).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ARPPU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середній дохід на одного платного користувача.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Ці метрики дають змогу миттєво оцінити фінансовий стан гри, виявити позитивні або негативні тенденції та швидко реагувати на зміни.</a:t>
            </a:r>
          </a:p>
        </p:txBody>
      </p:sp>
    </p:spTree>
    <p:extLst>
      <p:ext uri="{BB962C8B-B14F-4D97-AF65-F5344CB8AC3E}">
        <p14:creationId xmlns:p14="http://schemas.microsoft.com/office/powerpoint/2010/main" val="12508318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598</Words>
  <Application>Microsoft Office PowerPoint</Application>
  <PresentationFormat>Широкий екран</PresentationFormat>
  <Paragraphs>77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Symbol</vt:lpstr>
      <vt:lpstr>Times New Roman</vt:lpstr>
      <vt:lpstr>Тема Office</vt:lpstr>
      <vt:lpstr>Аналіз грошових показників і користувацької активності у грі</vt:lpstr>
      <vt:lpstr>Хто наш користувач?</vt:lpstr>
      <vt:lpstr>Завдання </vt:lpstr>
      <vt:lpstr>Що було зроблено </vt:lpstr>
      <vt:lpstr>Складнощі та рішення </vt:lpstr>
      <vt:lpstr>Демонстрація SQL запиту в  DBeaver</vt:lpstr>
      <vt:lpstr>Демонстрація Dashboard</vt:lpstr>
      <vt:lpstr>Верхній блок — фільтри</vt:lpstr>
      <vt:lpstr>Середній блок — ключові метрики</vt:lpstr>
      <vt:lpstr>Нижній блок — візуалізації </vt:lpstr>
      <vt:lpstr>Пояснення, як користуватися </vt:lpstr>
      <vt:lpstr>Висновки </vt:lpstr>
      <vt:lpstr>Подяка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грошових показників у мобільній грі</dc:title>
  <dc:creator>Oksana Lesnikova</dc:creator>
  <cp:lastModifiedBy>Oksana Lesnikova</cp:lastModifiedBy>
  <cp:revision>9</cp:revision>
  <dcterms:created xsi:type="dcterms:W3CDTF">2025-04-30T09:31:14Z</dcterms:created>
  <dcterms:modified xsi:type="dcterms:W3CDTF">2025-04-30T11:02:58Z</dcterms:modified>
</cp:coreProperties>
</file>