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83" r:id="rId4"/>
    <p:sldId id="369" r:id="rId5"/>
    <p:sldId id="372" r:id="rId6"/>
    <p:sldId id="365" r:id="rId7"/>
    <p:sldId id="385" r:id="rId8"/>
    <p:sldId id="3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089"/>
    <a:srgbClr val="9933FF"/>
    <a:srgbClr val="5F1ABC"/>
    <a:srgbClr val="EC7A2C"/>
    <a:srgbClr val="940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8539-7FC6-C270-48D5-BB61F849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6563-3089-0D02-CD16-051C67118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0A20-782C-3FA5-E549-6BA0251E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B59B-0A16-5485-F45E-DC5ED72D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03A51-F84E-235D-B915-5AC455F5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81AB-6E0D-37F8-441F-7FA23658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F7FCD-6475-9A1A-C69A-B1EC860D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2705-178A-648F-C1EF-178C96F6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D102-09BB-515F-B3A7-139C79DA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12A3-B1E6-101C-8510-84E69035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77B84-819C-1CCE-A280-19A38CE53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1833-37FE-1206-C729-2145E73AF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09CF-B7DD-FFF3-39FB-50382EBE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3165-2486-582F-5C7B-24A9B23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23AC-A9C7-EBE2-F78E-76CA0551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7262-97ED-32B5-455A-9ED7C7D0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6E5D-06FA-897A-0774-88CAFE86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2095-B9F1-EBEB-785B-1FA9A321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EB15-CE57-224E-BBAE-41C6D644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5C5D-126C-CA84-39E0-91B3317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996D-C0C5-E704-F765-FF3E4FB8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FD682-F6D6-6AC6-5E22-13AFC8C3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2D3D-DE10-FFAB-6375-A969F7D9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C6E3-A1FD-3A7F-97FE-216CC31E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75E2-B213-3CBC-72E8-1003D1F0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6C96-18D8-5CAD-3731-9BC8040E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363B-D891-4703-7E32-A1AC29A17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7838-AE49-23CD-0A26-8A9D0491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DEE74-E84E-B9F8-6C36-8FE2D891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DADED-87C7-93F1-AB53-1118CC9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5751-4529-F148-B856-02C5643E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BE91-D456-7BC4-B33C-608BD0CD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18AFE-3D12-8376-FCFB-BE622AE82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F956F-6944-0EC9-A99C-E8F959D3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4C0FB-6018-EAC7-4504-088C8471F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DC7AB-59C6-72E0-48B4-F63D6FDA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234E0-1772-2A69-BC99-75346D8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85740-5952-9AEE-9EFC-CA912222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06AB2-C90E-A889-D5DB-077CDC85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61DD-C872-F035-1E88-984CD36A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4D636-03BC-B72A-5F9B-6ED02C8A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1C3E-3D7C-8D9C-3159-469FA617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2A135-01BA-2DC6-B92D-DC3D544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D0929-022F-22B8-33F8-78EDF6A8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F0E05-64BB-33D6-9DC4-281D3F86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1739-5C6E-0292-48CA-2724BB50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BB0E-92E1-8945-6872-E3E58368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5389-1CEC-176F-836D-C6911C0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0CA1-1AC1-AA4A-D2F2-9B033ACF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EFA85-071D-C4D8-7150-4CD790D7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AE19-577D-2C73-389B-33495846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1CF3-5362-31F6-FB44-CBA24D0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5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3FE-6CC3-3B7A-BCAF-28C26683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98F48-F18D-6D9A-B50F-5B72B5AF3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DA6AE-8E13-4E04-CA65-AF086F9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86DA-AA22-0C77-15B0-3796C514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9356-8D3A-69C6-E9EC-047B860D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0E999-D6AF-D4BF-DF5C-252F31A1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910CF-D1A4-62D2-BB23-C0E554DF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9C28-30F8-AAA6-4E7C-D449550A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7F2E-3B42-42E2-753D-DC7857BC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E9DB-A9CA-485C-840F-8A06681D8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F846-7A64-27D8-B0AC-2D845A61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D3A0-680B-4DD7-DF20-D0D957C03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E0D0-BCCA-47A2-A890-3B5B3868A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 are the Four Major Old Age Problems?">
            <a:extLst>
              <a:ext uri="{FF2B5EF4-FFF2-40B4-BE49-F238E27FC236}">
                <a16:creationId xmlns:a16="http://schemas.microsoft.com/office/drawing/2014/main" id="{6F8C7A8E-E4CE-29B7-8254-D636584F9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5007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8" name="Rectangle 114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F801A-582E-84EB-C0FD-553C06C26577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Age: Youths &amp; Old age</a:t>
            </a:r>
          </a:p>
        </p:txBody>
      </p: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2103326-9CA3-212C-5C80-B1D6FA4D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449" y="131065"/>
            <a:ext cx="619010" cy="3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5821A4-4A2D-278D-64F9-9BE0CA05D695}"/>
              </a:ext>
            </a:extLst>
          </p:cNvPr>
          <p:cNvSpPr txBox="1"/>
          <p:nvPr/>
        </p:nvSpPr>
        <p:spPr>
          <a:xfrm>
            <a:off x="162261" y="193316"/>
            <a:ext cx="691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Warm-up</a:t>
            </a:r>
            <a:endParaRPr lang="en-US" sz="400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47C47-4122-8952-E10F-7FD4395F187B}"/>
              </a:ext>
            </a:extLst>
          </p:cNvPr>
          <p:cNvSpPr txBox="1"/>
          <p:nvPr/>
        </p:nvSpPr>
        <p:spPr>
          <a:xfrm>
            <a:off x="58270" y="1680566"/>
            <a:ext cx="120754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are going to read once.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 by saying the tongue twister slowly, paying close attention to each word then increase your speed.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 wish to wish the wish you wish to wish, but if you wish the wish the witch wishes, I won’t wish the wish you wish to wish.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D7903-1F3E-5B74-7F68-8ED8F1E2EC98}"/>
              </a:ext>
            </a:extLst>
          </p:cNvPr>
          <p:cNvSpPr txBox="1"/>
          <p:nvPr/>
        </p:nvSpPr>
        <p:spPr>
          <a:xfrm>
            <a:off x="4146626" y="856087"/>
            <a:ext cx="325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Tongue Twisters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C7531E2-C731-9042-A0F0-ED3EDCE5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449" y="131065"/>
            <a:ext cx="619010" cy="337735"/>
          </a:xfrm>
          <a:prstGeom prst="rect">
            <a:avLst/>
          </a:prstGeom>
        </p:spPr>
      </p:pic>
      <p:pic>
        <p:nvPicPr>
          <p:cNvPr id="16" name="Graphic 15" descr="Badge Tick outline">
            <a:extLst>
              <a:ext uri="{FF2B5EF4-FFF2-40B4-BE49-F238E27FC236}">
                <a16:creationId xmlns:a16="http://schemas.microsoft.com/office/drawing/2014/main" id="{DF5444C1-A75B-F397-C050-BFCC30E7A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3" y="1504830"/>
            <a:ext cx="914400" cy="914400"/>
          </a:xfrm>
          <a:prstGeom prst="rect">
            <a:avLst/>
          </a:prstGeom>
        </p:spPr>
      </p:pic>
      <p:pic>
        <p:nvPicPr>
          <p:cNvPr id="2" name="Picture 1" descr="A person in a yellow shirt holding a phone&#10;&#10;Description automatically generated">
            <a:extLst>
              <a:ext uri="{FF2B5EF4-FFF2-40B4-BE49-F238E27FC236}">
                <a16:creationId xmlns:a16="http://schemas.microsoft.com/office/drawing/2014/main" id="{C43A700D-9370-C1FF-38CF-E1A65BEBE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4960328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1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FBD13-938E-05EF-5AEF-857D1DA5C939}"/>
              </a:ext>
            </a:extLst>
          </p:cNvPr>
          <p:cNvSpPr txBox="1"/>
          <p:nvPr/>
        </p:nvSpPr>
        <p:spPr>
          <a:xfrm>
            <a:off x="98966" y="1400385"/>
            <a:ext cx="12093034" cy="229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going to read, and talk about the following: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do you least like (like most) about getting older?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do/did you feel about your parents growing older?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you recall a special place you loved to visit when you were much younger? Do you still like to visit there now?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B6441-F6F1-00F7-FC46-150785BF3D26}"/>
              </a:ext>
            </a:extLst>
          </p:cNvPr>
          <p:cNvSpPr txBox="1"/>
          <p:nvPr/>
        </p:nvSpPr>
        <p:spPr>
          <a:xfrm>
            <a:off x="98965" y="159456"/>
            <a:ext cx="327099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A. Questions </a:t>
            </a:r>
            <a:endParaRPr lang="en-US" sz="3600" kern="120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6A855-395C-EC34-9F3D-819883BC0CA1}"/>
              </a:ext>
            </a:extLst>
          </p:cNvPr>
          <p:cNvSpPr/>
          <p:nvPr/>
        </p:nvSpPr>
        <p:spPr>
          <a:xfrm>
            <a:off x="10480431" y="4797083"/>
            <a:ext cx="119575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BFEA4BB7-43CA-3C95-A583-A0CEA40F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71" y="41810"/>
            <a:ext cx="757164" cy="413112"/>
          </a:xfrm>
          <a:prstGeom prst="rect">
            <a:avLst/>
          </a:prstGeom>
        </p:spPr>
      </p:pic>
      <p:pic>
        <p:nvPicPr>
          <p:cNvPr id="8" name="Graphic 7" descr="Aperture outline">
            <a:extLst>
              <a:ext uri="{FF2B5EF4-FFF2-40B4-BE49-F238E27FC236}">
                <a16:creationId xmlns:a16="http://schemas.microsoft.com/office/drawing/2014/main" id="{45F1F51B-E9E4-8619-40B2-309D62F5E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65" y="1152930"/>
            <a:ext cx="668215" cy="668215"/>
          </a:xfrm>
          <a:prstGeom prst="rect">
            <a:avLst/>
          </a:prstGeom>
        </p:spPr>
      </p:pic>
      <p:pic>
        <p:nvPicPr>
          <p:cNvPr id="7" name="Picture 6" descr="A person in a blue jacket&#10;&#10;Description automatically generated">
            <a:extLst>
              <a:ext uri="{FF2B5EF4-FFF2-40B4-BE49-F238E27FC236}">
                <a16:creationId xmlns:a16="http://schemas.microsoft.com/office/drawing/2014/main" id="{7BF58E46-C42E-E99F-17C1-B8D5B9117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5" y="4092014"/>
            <a:ext cx="4123765" cy="27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FBD13-938E-05EF-5AEF-857D1DA5C939}"/>
              </a:ext>
            </a:extLst>
          </p:cNvPr>
          <p:cNvSpPr txBox="1"/>
          <p:nvPr/>
        </p:nvSpPr>
        <p:spPr>
          <a:xfrm>
            <a:off x="0" y="1185990"/>
            <a:ext cx="12599894" cy="229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are going to read, define and talk about the following: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there a song or piece of music from your younger years that still holds meaning for you? Do you listen to it occasionally?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was the most exciting adventure or trip you took during your teenage years?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you share a story or memory about an older person who has inspired you?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B6441-F6F1-00F7-FC46-150785BF3D26}"/>
              </a:ext>
            </a:extLst>
          </p:cNvPr>
          <p:cNvSpPr txBox="1"/>
          <p:nvPr/>
        </p:nvSpPr>
        <p:spPr>
          <a:xfrm>
            <a:off x="98965" y="172903"/>
            <a:ext cx="3270997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Questions </a:t>
            </a:r>
            <a:endParaRPr lang="en-US" sz="3600" kern="120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6A855-395C-EC34-9F3D-819883BC0CA1}"/>
              </a:ext>
            </a:extLst>
          </p:cNvPr>
          <p:cNvSpPr/>
          <p:nvPr/>
        </p:nvSpPr>
        <p:spPr>
          <a:xfrm>
            <a:off x="10480431" y="4797083"/>
            <a:ext cx="1195754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BFEA4BB7-43CA-3C95-A583-A0CEA40F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71" y="55257"/>
            <a:ext cx="757164" cy="413112"/>
          </a:xfrm>
          <a:prstGeom prst="rect">
            <a:avLst/>
          </a:prstGeom>
        </p:spPr>
      </p:pic>
      <p:pic>
        <p:nvPicPr>
          <p:cNvPr id="8" name="Graphic 7" descr="Aperture outline">
            <a:extLst>
              <a:ext uri="{FF2B5EF4-FFF2-40B4-BE49-F238E27FC236}">
                <a16:creationId xmlns:a16="http://schemas.microsoft.com/office/drawing/2014/main" id="{45F1F51B-E9E4-8619-40B2-309D62F5E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65" y="1139483"/>
            <a:ext cx="668215" cy="668215"/>
          </a:xfrm>
          <a:prstGeom prst="rect">
            <a:avLst/>
          </a:prstGeom>
        </p:spPr>
      </p:pic>
      <p:pic>
        <p:nvPicPr>
          <p:cNvPr id="7" name="Picture 6" descr="A person with her hand on her chin&#10;&#10;Description automatically generated">
            <a:extLst>
              <a:ext uri="{FF2B5EF4-FFF2-40B4-BE49-F238E27FC236}">
                <a16:creationId xmlns:a16="http://schemas.microsoft.com/office/drawing/2014/main" id="{3C42F9C1-1739-D66E-29C6-C3ACDFA2B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728" y="3928274"/>
            <a:ext cx="4407272" cy="29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1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9AE12-480E-F146-9CFD-DF11722013DA}"/>
              </a:ext>
            </a:extLst>
          </p:cNvPr>
          <p:cNvSpPr txBox="1"/>
          <p:nvPr/>
        </p:nvSpPr>
        <p:spPr>
          <a:xfrm>
            <a:off x="68684" y="1656970"/>
            <a:ext cx="49352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Young at heart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Pension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be a spring chicken 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be a senior citizen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Centenarian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BB901-35D5-38D9-CBC7-30A85A5B076C}"/>
              </a:ext>
            </a:extLst>
          </p:cNvPr>
          <p:cNvSpPr txBox="1"/>
          <p:nvPr/>
        </p:nvSpPr>
        <p:spPr>
          <a:xfrm>
            <a:off x="552224" y="-39541"/>
            <a:ext cx="81548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B. </a:t>
            </a:r>
            <a:r>
              <a:rPr lang="en-US" sz="4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4000" i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dioms and Expressions</a:t>
            </a:r>
            <a:endParaRPr lang="en-US" sz="4400" i="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21D2F-7847-898F-BBCB-F3BA0147DD58}"/>
              </a:ext>
            </a:extLst>
          </p:cNvPr>
          <p:cNvSpPr txBox="1"/>
          <p:nvPr/>
        </p:nvSpPr>
        <p:spPr>
          <a:xfrm>
            <a:off x="4592206" y="1671827"/>
            <a:ext cx="7717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elderly person, especially an old-age pensioner.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150FA7-19B9-2ACD-8941-4234F3E418FD}"/>
              </a:ext>
            </a:extLst>
          </p:cNvPr>
          <p:cNvCxnSpPr>
            <a:cxnSpLocks/>
          </p:cNvCxnSpPr>
          <p:nvPr/>
        </p:nvCxnSpPr>
        <p:spPr>
          <a:xfrm>
            <a:off x="9162117" y="280172"/>
            <a:ext cx="1436969" cy="707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00A2B-59D4-1F71-706D-6D53067B77B7}"/>
              </a:ext>
            </a:extLst>
          </p:cNvPr>
          <p:cNvCxnSpPr>
            <a:cxnSpLocks/>
          </p:cNvCxnSpPr>
          <p:nvPr/>
        </p:nvCxnSpPr>
        <p:spPr>
          <a:xfrm flipH="1">
            <a:off x="9130199" y="306476"/>
            <a:ext cx="1419606" cy="714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1B8C3C-F85D-C9EF-D1C7-833AC0A62D20}"/>
              </a:ext>
            </a:extLst>
          </p:cNvPr>
          <p:cNvSpPr txBox="1"/>
          <p:nvPr/>
        </p:nvSpPr>
        <p:spPr>
          <a:xfrm>
            <a:off x="8888505" y="69878"/>
            <a:ext cx="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3AE0F2-B6AE-0762-0C62-8121EFE32CD2}"/>
              </a:ext>
            </a:extLst>
          </p:cNvPr>
          <p:cNvSpPr txBox="1"/>
          <p:nvPr/>
        </p:nvSpPr>
        <p:spPr>
          <a:xfrm>
            <a:off x="8893771" y="836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449CC2-F77F-D7F3-9105-0A5AAB8D27DA}"/>
              </a:ext>
            </a:extLst>
          </p:cNvPr>
          <p:cNvSpPr txBox="1"/>
          <p:nvPr/>
        </p:nvSpPr>
        <p:spPr>
          <a:xfrm>
            <a:off x="10553367" y="906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B73393-0377-620B-C7AE-DC88B9F994AD}"/>
              </a:ext>
            </a:extLst>
          </p:cNvPr>
          <p:cNvSpPr txBox="1"/>
          <p:nvPr/>
        </p:nvSpPr>
        <p:spPr>
          <a:xfrm>
            <a:off x="10631004" y="7910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6AE9A-787A-B532-3E6E-2A62937B06E9}"/>
              </a:ext>
            </a:extLst>
          </p:cNvPr>
          <p:cNvSpPr txBox="1"/>
          <p:nvPr/>
        </p:nvSpPr>
        <p:spPr>
          <a:xfrm>
            <a:off x="920330" y="100876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are going to read, match and talk about the following: </a:t>
            </a:r>
            <a:endParaRPr lang="en-US" dirty="0"/>
          </a:p>
        </p:txBody>
      </p:sp>
      <p:pic>
        <p:nvPicPr>
          <p:cNvPr id="7" name="Graphic 6" descr="Storytelling outline">
            <a:extLst>
              <a:ext uri="{FF2B5EF4-FFF2-40B4-BE49-F238E27FC236}">
                <a16:creationId xmlns:a16="http://schemas.microsoft.com/office/drawing/2014/main" id="{FE246284-AC9F-8CB8-182B-B38CB1A3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0" y="665117"/>
            <a:ext cx="914400" cy="91440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528B18D-3F0A-25A9-68CC-521CFDD6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5871" y="109045"/>
            <a:ext cx="757164" cy="413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33CDD0-CE5D-DE51-707F-E6C5017CA041}"/>
              </a:ext>
            </a:extLst>
          </p:cNvPr>
          <p:cNvSpPr txBox="1"/>
          <p:nvPr/>
        </p:nvSpPr>
        <p:spPr>
          <a:xfrm>
            <a:off x="4592207" y="2692397"/>
            <a:ext cx="771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Regular payment to support retirees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394E-4F2F-E2AB-E166-A379AF4F89B7}"/>
              </a:ext>
            </a:extLst>
          </p:cNvPr>
          <p:cNvSpPr txBox="1"/>
          <p:nvPr/>
        </p:nvSpPr>
        <p:spPr>
          <a:xfrm>
            <a:off x="4592207" y="3807737"/>
            <a:ext cx="736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idiom refers to being young and full of energy.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E70D4-A148-DAD6-BD81-DB4F8ECAA3BA}"/>
              </a:ext>
            </a:extLst>
          </p:cNvPr>
          <p:cNvSpPr txBox="1"/>
          <p:nvPr/>
        </p:nvSpPr>
        <p:spPr>
          <a:xfrm>
            <a:off x="4592207" y="4870768"/>
            <a:ext cx="7599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d.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 person who is a hundred or more years old.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DE90C-A5D3-13B8-BC7F-825108B66EA2}"/>
              </a:ext>
            </a:extLst>
          </p:cNvPr>
          <p:cNvSpPr txBox="1"/>
          <p:nvPr/>
        </p:nvSpPr>
        <p:spPr>
          <a:xfrm>
            <a:off x="4592207" y="5986107"/>
            <a:ext cx="758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means to have a youthful outlook or attitude, regardless of one's actual age.</a:t>
            </a:r>
          </a:p>
        </p:txBody>
      </p:sp>
    </p:spTree>
    <p:extLst>
      <p:ext uri="{BB962C8B-B14F-4D97-AF65-F5344CB8AC3E}">
        <p14:creationId xmlns:p14="http://schemas.microsoft.com/office/powerpoint/2010/main" val="13159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B4427D-16DB-AC6D-4898-E577237C31DC}"/>
              </a:ext>
            </a:extLst>
          </p:cNvPr>
          <p:cNvSpPr txBox="1"/>
          <p:nvPr/>
        </p:nvSpPr>
        <p:spPr>
          <a:xfrm>
            <a:off x="327830" y="1390536"/>
            <a:ext cx="627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In pairs, what would you say in the following situations?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52136-BC59-20A7-C9D9-A5B7A879F5FA}"/>
              </a:ext>
            </a:extLst>
          </p:cNvPr>
          <p:cNvSpPr txBox="1"/>
          <p:nvPr/>
        </p:nvSpPr>
        <p:spPr>
          <a:xfrm>
            <a:off x="103094" y="2111545"/>
            <a:ext cx="11851341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your parents could no longer care for themselves, would you let them live with you or put them in a nursing home?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people are still able to (and want to) work, should they have to retire when the reach a certain age?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 could change one thing about how society views and treats the elderly, what would it be and 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00CBD-257C-9DF9-9645-0DF13D2929D2}"/>
              </a:ext>
            </a:extLst>
          </p:cNvPr>
          <p:cNvSpPr txBox="1"/>
          <p:nvPr/>
        </p:nvSpPr>
        <p:spPr>
          <a:xfrm>
            <a:off x="0" y="188026"/>
            <a:ext cx="753035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C. Scenarios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F7EAC57-0CE8-B61B-54FE-C0708D67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71" y="55257"/>
            <a:ext cx="757164" cy="413112"/>
          </a:xfrm>
          <a:prstGeom prst="rect">
            <a:avLst/>
          </a:prstGeom>
        </p:spPr>
      </p:pic>
      <p:pic>
        <p:nvPicPr>
          <p:cNvPr id="7" name="Graphic 6" descr="Atom outline">
            <a:extLst>
              <a:ext uri="{FF2B5EF4-FFF2-40B4-BE49-F238E27FC236}">
                <a16:creationId xmlns:a16="http://schemas.microsoft.com/office/drawing/2014/main" id="{CE24D5F1-B0FE-8448-8F1C-FECD9DC8D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94" y="1153861"/>
            <a:ext cx="842682" cy="842682"/>
          </a:xfrm>
          <a:prstGeom prst="rect">
            <a:avLst/>
          </a:prstGeom>
          <a:effectLst>
            <a:glow rad="101600">
              <a:schemeClr val="accent3">
                <a:lumMod val="20000"/>
                <a:lumOff val="80000"/>
                <a:alpha val="60000"/>
              </a:schemeClr>
            </a:glow>
          </a:effectLst>
        </p:spPr>
      </p:pic>
      <p:pic>
        <p:nvPicPr>
          <p:cNvPr id="2" name="Picture 2" descr="6 Thoughts Everyone Has Their First Day of Retirement">
            <a:extLst>
              <a:ext uri="{FF2B5EF4-FFF2-40B4-BE49-F238E27FC236}">
                <a16:creationId xmlns:a16="http://schemas.microsoft.com/office/drawing/2014/main" id="{4D1325EA-FA7E-0988-E8D3-1811A9B2A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636" y="4316506"/>
            <a:ext cx="4522364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5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B4427D-16DB-AC6D-4898-E577237C31DC}"/>
              </a:ext>
            </a:extLst>
          </p:cNvPr>
          <p:cNvSpPr txBox="1"/>
          <p:nvPr/>
        </p:nvSpPr>
        <p:spPr>
          <a:xfrm>
            <a:off x="327830" y="1390536"/>
            <a:ext cx="6274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In pairs, what would you say in the following situations?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52136-BC59-20A7-C9D9-A5B7A879F5FA}"/>
              </a:ext>
            </a:extLst>
          </p:cNvPr>
          <p:cNvSpPr txBox="1"/>
          <p:nvPr/>
        </p:nvSpPr>
        <p:spPr>
          <a:xfrm>
            <a:off x="103094" y="2111545"/>
            <a:ext cx="11851341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 were to give a piece of advice about aging to young people, what would it be and why?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 had the opportunity to age in reverse (like Benjamin Button), how do you think your life would be different?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 could give a gift to someone who is much older, what would it be?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00CBD-257C-9DF9-9645-0DF13D2929D2}"/>
              </a:ext>
            </a:extLst>
          </p:cNvPr>
          <p:cNvSpPr txBox="1"/>
          <p:nvPr/>
        </p:nvSpPr>
        <p:spPr>
          <a:xfrm>
            <a:off x="0" y="188026"/>
            <a:ext cx="753035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C. Scenarios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F7EAC57-0CE8-B61B-54FE-C0708D67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71" y="55257"/>
            <a:ext cx="757164" cy="413112"/>
          </a:xfrm>
          <a:prstGeom prst="rect">
            <a:avLst/>
          </a:prstGeom>
        </p:spPr>
      </p:pic>
      <p:pic>
        <p:nvPicPr>
          <p:cNvPr id="7" name="Graphic 6" descr="Atom outline">
            <a:extLst>
              <a:ext uri="{FF2B5EF4-FFF2-40B4-BE49-F238E27FC236}">
                <a16:creationId xmlns:a16="http://schemas.microsoft.com/office/drawing/2014/main" id="{CE24D5F1-B0FE-8448-8F1C-FECD9DC8D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94" y="1153861"/>
            <a:ext cx="842682" cy="842682"/>
          </a:xfrm>
          <a:prstGeom prst="rect">
            <a:avLst/>
          </a:prstGeom>
          <a:effectLst>
            <a:glow rad="101600">
              <a:schemeClr val="accent3">
                <a:lumMod val="20000"/>
                <a:lumOff val="80000"/>
                <a:alpha val="60000"/>
              </a:schemeClr>
            </a:glow>
          </a:effectLst>
        </p:spPr>
      </p:pic>
      <p:pic>
        <p:nvPicPr>
          <p:cNvPr id="2" name="Picture 2" descr="What I've Learned from an Elder” | The Legacy Project">
            <a:extLst>
              <a:ext uri="{FF2B5EF4-FFF2-40B4-BE49-F238E27FC236}">
                <a16:creationId xmlns:a16="http://schemas.microsoft.com/office/drawing/2014/main" id="{E6D3A91D-CA23-71B9-E93A-DF6326E2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133850"/>
            <a:ext cx="44577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2CFDF3-E168-408B-6AE6-A8D686C3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71" y="109045"/>
            <a:ext cx="757164" cy="4131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FE1B5FC-6CA0-A653-ABE3-FA986339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637" y="512586"/>
            <a:ext cx="863600" cy="86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5B0E2-CB47-5F25-5DBF-B44CFBBBAB32}"/>
              </a:ext>
            </a:extLst>
          </p:cNvPr>
          <p:cNvSpPr txBox="1"/>
          <p:nvPr/>
        </p:nvSpPr>
        <p:spPr>
          <a:xfrm>
            <a:off x="909191" y="621220"/>
            <a:ext cx="11156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today's activity, pair up with a partner(s) to discuss the following questions provided below. 💬 Ask your partner(s) the questions and explore their experiences. Connect with them, and later, share your findings with the group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0BF22-B0B4-5E2A-1EA0-2E2348CDBA44}"/>
              </a:ext>
            </a:extLst>
          </p:cNvPr>
          <p:cNvSpPr txBox="1"/>
          <p:nvPr/>
        </p:nvSpPr>
        <p:spPr>
          <a:xfrm>
            <a:off x="0" y="0"/>
            <a:ext cx="353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Breakout room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A68797-9E17-2E16-9DC4-CE148813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3532"/>
              </p:ext>
            </p:extLst>
          </p:nvPr>
        </p:nvGraphicFramePr>
        <p:xfrm>
          <a:off x="603437" y="2215028"/>
          <a:ext cx="11241740" cy="17572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41740">
                  <a:extLst>
                    <a:ext uri="{9D8B030D-6E8A-4147-A177-3AD203B41FA5}">
                      <a16:colId xmlns:a16="http://schemas.microsoft.com/office/drawing/2014/main" val="3730812450"/>
                    </a:ext>
                  </a:extLst>
                </a:gridCol>
              </a:tblGrid>
              <a:tr h="5685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Questions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573746"/>
                  </a:ext>
                </a:extLst>
              </a:tr>
              <a:tr h="77211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What was a place you loved to go with your family when you were young? Do you visit similar places now?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 you think that, as an older person, you will defy all stereotypes and do something remarkable?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106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86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562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Mysteries</dc:title>
  <dc:creator>Dapo Ajayi</dc:creator>
  <cp:lastModifiedBy>Dapo Ajayi</cp:lastModifiedBy>
  <cp:revision>832</cp:revision>
  <dcterms:created xsi:type="dcterms:W3CDTF">2023-07-01T13:06:19Z</dcterms:created>
  <dcterms:modified xsi:type="dcterms:W3CDTF">2023-10-16T16:38:41Z</dcterms:modified>
</cp:coreProperties>
</file>