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04" r:id="rId1"/>
  </p:sldMasterIdLst>
  <p:sldIdLst>
    <p:sldId id="256" r:id="rId2"/>
    <p:sldId id="257" r:id="rId3"/>
    <p:sldId id="262" r:id="rId4"/>
    <p:sldId id="258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82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221F-F34F-4F85-B1AB-1ABD46F0FFB2}" type="datetimeFigureOut">
              <a:rPr lang="ru-RU" smtClean="0"/>
              <a:pPr/>
              <a:t>29.05.2023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1DF4-EB9B-49EF-BD64-B454C30F7F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221F-F34F-4F85-B1AB-1ABD46F0FFB2}" type="datetimeFigureOut">
              <a:rPr lang="ru-RU" smtClean="0"/>
              <a:pPr/>
              <a:t>29.05.2023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1DF4-EB9B-49EF-BD64-B454C30F7F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221F-F34F-4F85-B1AB-1ABD46F0FFB2}" type="datetimeFigureOut">
              <a:rPr lang="ru-RU" smtClean="0"/>
              <a:pPr/>
              <a:t>29.05.2023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1DF4-EB9B-49EF-BD64-B454C30F7F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221F-F34F-4F85-B1AB-1ABD46F0FFB2}" type="datetimeFigureOut">
              <a:rPr lang="ru-RU" smtClean="0"/>
              <a:pPr/>
              <a:t>29.05.2023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1DF4-EB9B-49EF-BD64-B454C30F7F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221F-F34F-4F85-B1AB-1ABD46F0FFB2}" type="datetimeFigureOut">
              <a:rPr lang="ru-RU" smtClean="0"/>
              <a:pPr/>
              <a:t>29.05.2023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1DF4-EB9B-49EF-BD64-B454C30F7F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221F-F34F-4F85-B1AB-1ABD46F0FFB2}" type="datetimeFigureOut">
              <a:rPr lang="ru-RU" smtClean="0"/>
              <a:pPr/>
              <a:t>29.05.2023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1DF4-EB9B-49EF-BD64-B454C30F7F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221F-F34F-4F85-B1AB-1ABD46F0FFB2}" type="datetimeFigureOut">
              <a:rPr lang="ru-RU" smtClean="0"/>
              <a:pPr/>
              <a:t>29.05.2023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1DF4-EB9B-49EF-BD64-B454C30F7F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221F-F34F-4F85-B1AB-1ABD46F0FFB2}" type="datetimeFigureOut">
              <a:rPr lang="ru-RU" smtClean="0"/>
              <a:pPr/>
              <a:t>29.05.2023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1DF4-EB9B-49EF-BD64-B454C30F7F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221F-F34F-4F85-B1AB-1ABD46F0FFB2}" type="datetimeFigureOut">
              <a:rPr lang="ru-RU" smtClean="0"/>
              <a:pPr/>
              <a:t>29.05.2023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1DF4-EB9B-49EF-BD64-B454C30F7F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221F-F34F-4F85-B1AB-1ABD46F0FFB2}" type="datetimeFigureOut">
              <a:rPr lang="ru-RU" smtClean="0"/>
              <a:pPr/>
              <a:t>29.05.2023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1DF4-EB9B-49EF-BD64-B454C30F7F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221F-F34F-4F85-B1AB-1ABD46F0FFB2}" type="datetimeFigureOut">
              <a:rPr lang="ru-RU" smtClean="0"/>
              <a:pPr/>
              <a:t>29.05.2023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E7D1DF4-EB9B-49EF-BD64-B454C30F7FA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D05221F-F34F-4F85-B1AB-1ABD46F0FFB2}" type="datetimeFigureOut">
              <a:rPr lang="ru-RU" smtClean="0"/>
              <a:pPr/>
              <a:t>29.05.2023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E7D1DF4-EB9B-49EF-BD64-B454C30F7FA6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5786" y="1714488"/>
            <a:ext cx="7772400" cy="224315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/>
            </a:r>
            <a:br>
              <a:rPr lang="ru-RU" dirty="0"/>
            </a:b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sz="2200" dirty="0">
                <a:solidFill>
                  <a:schemeClr val="tx2"/>
                </a:solidFill>
              </a:rPr>
              <a:t>Итоговый проект на тему</a:t>
            </a:r>
            <a:r>
              <a:rPr lang="ru-RU" sz="2200" dirty="0" smtClean="0">
                <a:solidFill>
                  <a:schemeClr val="tx2"/>
                </a:solidFill>
              </a:rPr>
              <a:t>:</a:t>
            </a:r>
            <a:br>
              <a:rPr lang="ru-RU" sz="2200" dirty="0" smtClean="0">
                <a:solidFill>
                  <a:schemeClr val="tx2"/>
                </a:solidFill>
              </a:rPr>
            </a:br>
            <a:r>
              <a:rPr lang="ru-RU" sz="3300" b="1" dirty="0" smtClean="0">
                <a:solidFill>
                  <a:schemeClr val="tx2"/>
                </a:solidFill>
              </a:rPr>
              <a:t>«Интернет магазин»</a:t>
            </a:r>
            <a:r>
              <a:rPr lang="ru-RU" sz="2800" b="1" dirty="0" smtClean="0">
                <a:solidFill>
                  <a:schemeClr val="tx2"/>
                </a:solidFill>
              </a:rPr>
              <a:t/>
            </a:r>
            <a:br>
              <a:rPr lang="ru-RU" sz="2800" b="1" dirty="0" smtClean="0">
                <a:solidFill>
                  <a:schemeClr val="tx2"/>
                </a:solidFill>
              </a:rPr>
            </a:br>
            <a:r>
              <a:rPr lang="ru-RU" sz="2200" dirty="0" smtClean="0">
                <a:solidFill>
                  <a:schemeClr val="tx2"/>
                </a:solidFill>
              </a:rPr>
              <a:t/>
            </a:r>
            <a:br>
              <a:rPr lang="ru-RU" sz="2200" dirty="0" smtClean="0">
                <a:solidFill>
                  <a:schemeClr val="tx2"/>
                </a:solidFill>
              </a:rPr>
            </a:br>
            <a:r>
              <a:rPr lang="ru-RU" sz="2200" b="0" dirty="0" smtClean="0">
                <a:solidFill>
                  <a:schemeClr val="tx2"/>
                </a:solidFill>
              </a:rPr>
              <a:t>Программа </a:t>
            </a:r>
            <a:r>
              <a:rPr lang="ru-RU" sz="2200" b="0" dirty="0">
                <a:solidFill>
                  <a:schemeClr val="tx2"/>
                </a:solidFill>
              </a:rPr>
              <a:t>профессиональной переподготовки: </a:t>
            </a:r>
            <a:r>
              <a:rPr lang="ru-RU" sz="2200" b="0" dirty="0" smtClean="0">
                <a:solidFill>
                  <a:schemeClr val="tx2"/>
                </a:solidFill>
              </a:rPr>
              <a:t/>
            </a:r>
            <a:br>
              <a:rPr lang="ru-RU" sz="2200" b="0" dirty="0" smtClean="0">
                <a:solidFill>
                  <a:schemeClr val="tx2"/>
                </a:solidFill>
              </a:rPr>
            </a:br>
            <a:r>
              <a:rPr lang="ru-RU" sz="2200" b="0" dirty="0" smtClean="0">
                <a:solidFill>
                  <a:schemeClr val="tx2"/>
                </a:solidFill>
              </a:rPr>
              <a:t>Fullstack-разработка </a:t>
            </a:r>
            <a:r>
              <a:rPr lang="ru-RU" sz="2200" b="0" dirty="0">
                <a:solidFill>
                  <a:schemeClr val="tx2"/>
                </a:solidFill>
              </a:rPr>
              <a:t>на языке </a:t>
            </a:r>
            <a:r>
              <a:rPr lang="ru-RU" sz="2200" b="0" dirty="0" err="1">
                <a:solidFill>
                  <a:schemeClr val="tx2"/>
                </a:solidFill>
              </a:rPr>
              <a:t>Java</a:t>
            </a:r>
            <a:r>
              <a:rPr lang="ru-RU" sz="2200" dirty="0">
                <a:solidFill>
                  <a:schemeClr val="bg1"/>
                </a:solidFill>
              </a:rPr>
              <a:t/>
            </a:r>
            <a:br>
              <a:rPr lang="ru-RU" sz="2200" dirty="0">
                <a:solidFill>
                  <a:schemeClr val="bg1"/>
                </a:solidFill>
              </a:rPr>
            </a:br>
            <a:endParaRPr lang="ru-RU" sz="22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71736" y="4786322"/>
            <a:ext cx="6400800" cy="1752600"/>
          </a:xfrm>
        </p:spPr>
        <p:txBody>
          <a:bodyPr/>
          <a:lstStyle/>
          <a:p>
            <a:endParaRPr lang="ru-RU" dirty="0"/>
          </a:p>
          <a:p>
            <a:pPr algn="r"/>
            <a:r>
              <a:rPr lang="ru-RU" sz="1500" dirty="0" smtClean="0">
                <a:solidFill>
                  <a:schemeClr val="tx1"/>
                </a:solidFill>
              </a:rPr>
              <a:t>Уманец Оксана Федоровна</a:t>
            </a:r>
            <a:endParaRPr lang="ru-RU" sz="1500" dirty="0">
              <a:solidFill>
                <a:schemeClr val="tx1"/>
              </a:solidFill>
            </a:endParaRPr>
          </a:p>
          <a:p>
            <a:pPr algn="r"/>
            <a:r>
              <a:rPr lang="ru-RU" sz="1500" dirty="0">
                <a:solidFill>
                  <a:schemeClr val="tx1"/>
                </a:solidFill>
              </a:rPr>
              <a:t>Группа: </a:t>
            </a:r>
            <a:r>
              <a:rPr lang="en-US" sz="1600" b="1" dirty="0">
                <a:solidFill>
                  <a:schemeClr val="tx1"/>
                </a:solidFill>
              </a:rPr>
              <a:t>FSJ-4-22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786" y="142853"/>
            <a:ext cx="8072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 smtClean="0"/>
          </a:p>
          <a:p>
            <a:r>
              <a:rPr lang="ru-RU" dirty="0" smtClean="0"/>
              <a:t> ФГБОУ ВО «Российский экономический университет им. Г.В. Плеханова»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500" b="1" dirty="0" smtClean="0"/>
              <a:t>Предметная область</a:t>
            </a:r>
            <a:endParaRPr lang="ru-RU" sz="25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Интернет-магазин по продаже книг – это онлайн - платформа, где пользователи могут выбрать и заказать книги из широкого ассортимента литературных произведений. </a:t>
            </a:r>
          </a:p>
          <a:p>
            <a:endParaRPr lang="ru-RU" sz="2000" dirty="0" smtClean="0"/>
          </a:p>
          <a:p>
            <a:r>
              <a:rPr lang="ru-RU" sz="2000" dirty="0" smtClean="0"/>
              <a:t>Основными функциями интернет - магазина являются предоставление информации о книгах, их авторах и издательствах, возможность выбора и заказа книг.</a:t>
            </a:r>
          </a:p>
          <a:p>
            <a:endParaRPr lang="ru-RU" sz="2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500" b="1" dirty="0" smtClean="0"/>
              <a:t>Функционал интернет - магазина</a:t>
            </a:r>
            <a:endParaRPr lang="ru-RU" sz="25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Аутентификация</a:t>
            </a:r>
          </a:p>
          <a:p>
            <a:r>
              <a:rPr lang="ru-RU" sz="2000" dirty="0" smtClean="0"/>
              <a:t>Авторизация по ролям</a:t>
            </a:r>
          </a:p>
          <a:p>
            <a:r>
              <a:rPr lang="ru-RU" sz="2000" dirty="0" smtClean="0"/>
              <a:t>Шифрование паролей</a:t>
            </a:r>
          </a:p>
          <a:p>
            <a:r>
              <a:rPr lang="ru-RU" sz="2000" dirty="0" smtClean="0"/>
              <a:t>Личный кабинет администратора</a:t>
            </a:r>
          </a:p>
          <a:p>
            <a:r>
              <a:rPr lang="ru-RU" sz="2000" dirty="0" smtClean="0"/>
              <a:t>Личный кабинет пользователя </a:t>
            </a:r>
          </a:p>
          <a:p>
            <a:r>
              <a:rPr lang="ru-RU" sz="2000" dirty="0" smtClean="0"/>
              <a:t>Корзина</a:t>
            </a:r>
          </a:p>
          <a:p>
            <a:r>
              <a:rPr lang="ru-RU" sz="2000" dirty="0" smtClean="0"/>
              <a:t>Каталог товаров и поиск по критериям </a:t>
            </a:r>
          </a:p>
          <a:p>
            <a:r>
              <a:rPr lang="ru-RU" sz="2000" dirty="0" smtClean="0"/>
              <a:t>Хранение данных в СУБД </a:t>
            </a:r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305800" cy="785818"/>
          </a:xfrm>
        </p:spPr>
        <p:txBody>
          <a:bodyPr>
            <a:normAutofit/>
          </a:bodyPr>
          <a:lstStyle/>
          <a:p>
            <a:r>
              <a:rPr lang="ru-RU" sz="2500" b="1" dirty="0" smtClean="0"/>
              <a:t>Логическая </a:t>
            </a:r>
            <a:r>
              <a:rPr lang="en-US" sz="2500" b="1" dirty="0" smtClean="0"/>
              <a:t>ER-</a:t>
            </a:r>
            <a:r>
              <a:rPr lang="ru-RU" sz="2500" b="1" dirty="0"/>
              <a:t>модель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253815"/>
            <a:ext cx="5786478" cy="560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500" b="1" dirty="0" smtClean="0"/>
              <a:t>Инструментальные средства</a:t>
            </a:r>
            <a:endParaRPr lang="ru-RU" sz="25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000" b="1" dirty="0" smtClean="0"/>
              <a:t>        При разработке данного проекта был использованы:</a:t>
            </a:r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r>
              <a:rPr lang="ru-RU" sz="2000" b="1" dirty="0" err="1" smtClean="0"/>
              <a:t>Backend</a:t>
            </a:r>
            <a:r>
              <a:rPr lang="en-US" sz="2000" dirty="0" smtClean="0"/>
              <a:t> </a:t>
            </a:r>
            <a:r>
              <a:rPr lang="ru-RU" sz="2000" dirty="0" smtClean="0"/>
              <a:t>- J</a:t>
            </a:r>
            <a:r>
              <a:rPr lang="en-US" sz="2000" dirty="0" err="1" smtClean="0"/>
              <a:t>ava</a:t>
            </a:r>
            <a:r>
              <a:rPr lang="en-US" sz="2000" dirty="0" smtClean="0"/>
              <a:t> c </a:t>
            </a:r>
            <a:r>
              <a:rPr lang="ru-RU" sz="2000" dirty="0" smtClean="0"/>
              <a:t>использованием </a:t>
            </a:r>
            <a:r>
              <a:rPr lang="en-US" sz="2000" dirty="0" smtClean="0"/>
              <a:t>framework </a:t>
            </a:r>
            <a:r>
              <a:rPr lang="ru-RU" sz="2000" dirty="0" err="1" smtClean="0"/>
              <a:t>Spring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r>
              <a:rPr lang="en-US" sz="2000" dirty="0" smtClean="0"/>
              <a:t>o Spring-boot-starter-data-</a:t>
            </a:r>
            <a:r>
              <a:rPr lang="en-US" sz="2000" dirty="0" err="1" smtClean="0"/>
              <a:t>jpa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r>
              <a:rPr lang="en-US" sz="2000" dirty="0" smtClean="0"/>
              <a:t>o Spring-boot-starter-security </a:t>
            </a:r>
            <a:endParaRPr lang="ru-RU" sz="2000" dirty="0" smtClean="0"/>
          </a:p>
          <a:p>
            <a:r>
              <a:rPr lang="en-US" sz="2000" dirty="0" smtClean="0"/>
              <a:t>o Spring-boot-starter-</a:t>
            </a:r>
            <a:r>
              <a:rPr lang="en-US" sz="2000" dirty="0" err="1" smtClean="0"/>
              <a:t>thymleaf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r>
              <a:rPr lang="en-US" sz="2000" dirty="0" smtClean="0"/>
              <a:t>o Spring-boot-starter-validation </a:t>
            </a:r>
            <a:endParaRPr lang="ru-RU" sz="2000" dirty="0" smtClean="0"/>
          </a:p>
          <a:p>
            <a:r>
              <a:rPr lang="en-US" sz="2000" dirty="0" smtClean="0"/>
              <a:t>o Spring-boot-starter-web </a:t>
            </a:r>
            <a:endParaRPr lang="ru-RU" sz="2000" dirty="0" smtClean="0"/>
          </a:p>
          <a:p>
            <a:r>
              <a:rPr lang="ru-RU" sz="2000" dirty="0" smtClean="0"/>
              <a:t>База данных</a:t>
            </a:r>
            <a:r>
              <a:rPr lang="en-US" sz="2000" dirty="0" smtClean="0"/>
              <a:t> </a:t>
            </a:r>
            <a:r>
              <a:rPr lang="en-US" sz="2000" dirty="0" err="1" smtClean="0"/>
              <a:t>PostgreSQL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endParaRPr lang="ru-RU" sz="2000" dirty="0" smtClean="0"/>
          </a:p>
          <a:p>
            <a:pPr>
              <a:buNone/>
            </a:pPr>
            <a:r>
              <a:rPr lang="en-US" sz="2000" b="1" dirty="0" smtClean="0"/>
              <a:t>Frontend </a:t>
            </a:r>
            <a:r>
              <a:rPr lang="en-US" sz="2000" dirty="0" smtClean="0"/>
              <a:t>- HTML, CSS, Java Script</a:t>
            </a:r>
            <a:r>
              <a:rPr lang="ru-RU" sz="2000" dirty="0" smtClean="0"/>
              <a:t>, </a:t>
            </a:r>
            <a:r>
              <a:rPr lang="en-US" sz="2000" dirty="0" smtClean="0"/>
              <a:t>Bootstrap</a:t>
            </a:r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0" y="3357562"/>
            <a:ext cx="5856599" cy="3429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3274" y="0"/>
            <a:ext cx="5500726" cy="3330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-428652"/>
            <a:ext cx="3800444" cy="1143000"/>
          </a:xfrm>
        </p:spPr>
        <p:txBody>
          <a:bodyPr>
            <a:normAutofit/>
          </a:bodyPr>
          <a:lstStyle/>
          <a:p>
            <a:r>
              <a:rPr lang="ru-RU" sz="2500" b="1" dirty="0" smtClean="0"/>
              <a:t>                                                                                  Результат</a:t>
            </a:r>
            <a:endParaRPr lang="ru-RU" sz="25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1406" y="2928934"/>
            <a:ext cx="3560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Рис.1 – Страница  авторизации 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110926" y="6488668"/>
            <a:ext cx="3033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Рис.2 – Главная страница 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500" dirty="0" smtClean="0"/>
              <a:t>Заключение</a:t>
            </a:r>
            <a:endParaRPr lang="ru-RU" sz="25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Был разработан интернет – магазин согласно требованиям к итоговому заданию.  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ru-RU" dirty="0" smtClean="0">
                <a:solidFill>
                  <a:schemeClr val="tx2">
                    <a:lumMod val="90000"/>
                  </a:schemeClr>
                </a:solidFill>
              </a:rPr>
              <a:t>Ссылка на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GIT</a:t>
            </a:r>
            <a:r>
              <a:rPr lang="ru-RU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endParaRPr lang="en-US" dirty="0" smtClean="0">
              <a:solidFill>
                <a:schemeClr val="tx2">
                  <a:lumMod val="90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https://github.com/OksanaUmanets/final-project1.git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240</TotalTime>
  <Words>165</Words>
  <Application>Microsoft Office PowerPoint</Application>
  <PresentationFormat>Экран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Поток</vt:lpstr>
      <vt:lpstr>  Итоговый проект на тему: «Интернет магазин»  Программа профессиональной переподготовки:  Fullstack-разработка на языке Java </vt:lpstr>
      <vt:lpstr>Предметная область</vt:lpstr>
      <vt:lpstr>Функционал интернет - магазина</vt:lpstr>
      <vt:lpstr>Логическая ER-модель</vt:lpstr>
      <vt:lpstr>Инструментальные средства</vt:lpstr>
      <vt:lpstr>                                                                                  Результат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1</dc:creator>
  <cp:lastModifiedBy>1</cp:lastModifiedBy>
  <cp:revision>10</cp:revision>
  <dcterms:created xsi:type="dcterms:W3CDTF">2023-05-10T13:38:55Z</dcterms:created>
  <dcterms:modified xsi:type="dcterms:W3CDTF">2023-05-29T10:57:12Z</dcterms:modified>
</cp:coreProperties>
</file>