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ec11efc5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ec11efc5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dec11efc5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dec11efc5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ec11efc5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dec11efc5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dec11efc5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dec11efc5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dec11efc5a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dec11efc5a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dec11efc5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dec11efc5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dec11efc5a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dec11efc5a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dec11efc5a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dec11efc5a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3.jp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7" Type="http://schemas.openxmlformats.org/officeDocument/2006/relationships/image" Target="../media/image6.png"/><Relationship Id="rId8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3.jp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7" Type="http://schemas.openxmlformats.org/officeDocument/2006/relationships/image" Target="../media/image6.png"/><Relationship Id="rId8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1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1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4701800"/>
            <a:ext cx="85206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Genomics Unit - Lab meeting - May 21, 2024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063" y="486575"/>
            <a:ext cx="7413876" cy="4170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Aim and objectives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145300" y="935700"/>
            <a:ext cx="5182200" cy="40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Intro</a:t>
            </a:r>
            <a:r>
              <a:rPr lang="en">
                <a:solidFill>
                  <a:schemeClr val="dk1"/>
                </a:solidFill>
              </a:rPr>
              <a:t>: Long read </a:t>
            </a:r>
            <a:r>
              <a:rPr i="1" lang="en">
                <a:solidFill>
                  <a:schemeClr val="dk1"/>
                </a:solidFill>
              </a:rPr>
              <a:t>de novo</a:t>
            </a:r>
            <a:r>
              <a:rPr lang="en">
                <a:solidFill>
                  <a:schemeClr val="dk1"/>
                </a:solidFill>
              </a:rPr>
              <a:t> genome assemblers have been successfully used for animals, plants, bacteria;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Problem:</a:t>
            </a:r>
            <a:r>
              <a:rPr lang="en">
                <a:solidFill>
                  <a:schemeClr val="dk1"/>
                </a:solidFill>
              </a:rPr>
              <a:t> de novo assembly of viral genomes remains challenging due to the </a:t>
            </a:r>
            <a:r>
              <a:rPr lang="en" u="sng">
                <a:solidFill>
                  <a:schemeClr val="dk1"/>
                </a:solidFill>
              </a:rPr>
              <a:t>generally smaller genome size and lower abundance in metagenomics data</a:t>
            </a:r>
            <a:r>
              <a:rPr lang="en">
                <a:solidFill>
                  <a:schemeClr val="dk1"/>
                </a:solidFill>
              </a:rPr>
              <a:t>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Aim:</a:t>
            </a:r>
            <a:r>
              <a:rPr lang="en">
                <a:solidFill>
                  <a:schemeClr val="dk1"/>
                </a:solidFill>
              </a:rPr>
              <a:t> assess performance of long read </a:t>
            </a:r>
            <a:r>
              <a:rPr i="1" lang="en">
                <a:solidFill>
                  <a:schemeClr val="dk1"/>
                </a:solidFill>
              </a:rPr>
              <a:t>de novo </a:t>
            </a:r>
            <a:r>
              <a:rPr lang="en">
                <a:solidFill>
                  <a:schemeClr val="dk1"/>
                </a:solidFill>
              </a:rPr>
              <a:t>assemblers to reconstruct viral genomes from metagenomics data and to develop the best practices guidelines.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5400" y="2128650"/>
            <a:ext cx="3527774" cy="22009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5494675" y="4309825"/>
            <a:ext cx="4726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</a:rPr>
              <a:t>https://wepresent.wetransfer.com/stories/kent-rogowski-love-love</a:t>
            </a:r>
            <a:endParaRPr sz="900">
              <a:solidFill>
                <a:srgbClr val="666666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4">
            <a:alphaModFix/>
          </a:blip>
          <a:srcRect b="0" l="0" r="27362" t="0"/>
          <a:stretch/>
        </p:blipFill>
        <p:spPr>
          <a:xfrm>
            <a:off x="5327600" y="713975"/>
            <a:ext cx="665017" cy="88475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5992617" y="1077929"/>
            <a:ext cx="371700" cy="15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5">
            <a:alphaModFix/>
          </a:blip>
          <a:srcRect b="11699" l="9651" r="7861" t="12277"/>
          <a:stretch/>
        </p:blipFill>
        <p:spPr>
          <a:xfrm>
            <a:off x="6497655" y="713975"/>
            <a:ext cx="1127667" cy="1008737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/>
          <p:nvPr/>
        </p:nvSpPr>
        <p:spPr>
          <a:xfrm>
            <a:off x="7625322" y="1077929"/>
            <a:ext cx="371700" cy="15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30360" y="775965"/>
            <a:ext cx="816490" cy="88475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/>
          <p:nvPr/>
        </p:nvSpPr>
        <p:spPr>
          <a:xfrm>
            <a:off x="8416529" y="1728920"/>
            <a:ext cx="210300" cy="318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4570800"/>
            <a:ext cx="870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76" name="Google Shape;76;p15"/>
          <p:cNvGrpSpPr/>
          <p:nvPr/>
        </p:nvGrpSpPr>
        <p:grpSpPr>
          <a:xfrm>
            <a:off x="311700" y="955714"/>
            <a:ext cx="2483700" cy="1461988"/>
            <a:chOff x="311700" y="1336700"/>
            <a:chExt cx="2483700" cy="1235100"/>
          </a:xfrm>
        </p:grpSpPr>
        <p:sp>
          <p:nvSpPr>
            <p:cNvPr id="77" name="Google Shape;77;p15"/>
            <p:cNvSpPr/>
            <p:nvPr/>
          </p:nvSpPr>
          <p:spPr>
            <a:xfrm>
              <a:off x="311700" y="1336700"/>
              <a:ext cx="2483700" cy="12351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38100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5"/>
            <p:cNvSpPr txBox="1"/>
            <p:nvPr/>
          </p:nvSpPr>
          <p:spPr>
            <a:xfrm>
              <a:off x="381450" y="1469450"/>
              <a:ext cx="2344200" cy="1040400"/>
            </a:xfrm>
            <a:prstGeom prst="rect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dk1"/>
                  </a:solidFill>
                </a:rPr>
                <a:t>Simulated data sets</a:t>
              </a:r>
              <a:endParaRPr b="1" sz="1700">
                <a:solidFill>
                  <a:schemeClr val="dk1"/>
                </a:solidFill>
              </a:endParaRPr>
            </a:p>
            <a:p>
              <a:pPr indent="-33655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073763"/>
                </a:buClr>
                <a:buSzPts val="1700"/>
                <a:buChar char="●"/>
              </a:pPr>
              <a:r>
                <a:rPr lang="en" sz="1700">
                  <a:solidFill>
                    <a:srgbClr val="073763"/>
                  </a:solidFill>
                </a:rPr>
                <a:t>NanoSim</a:t>
              </a:r>
              <a:endParaRPr sz="1700">
                <a:solidFill>
                  <a:srgbClr val="073763"/>
                </a:solidFill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dk1"/>
                  </a:solidFill>
                </a:rPr>
                <a:t>2 scenarios</a:t>
              </a:r>
              <a:endParaRPr sz="1700">
                <a:solidFill>
                  <a:schemeClr val="dk1"/>
                </a:solidFill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dk1"/>
                  </a:solidFill>
                </a:rPr>
                <a:t>1 M reads each</a:t>
              </a:r>
              <a:endParaRPr sz="1700">
                <a:solidFill>
                  <a:schemeClr val="dk1"/>
                </a:solidFill>
              </a:endParaRPr>
            </a:p>
          </p:txBody>
        </p:sp>
      </p:grpSp>
      <p:grpSp>
        <p:nvGrpSpPr>
          <p:cNvPr id="79" name="Google Shape;79;p15"/>
          <p:cNvGrpSpPr/>
          <p:nvPr/>
        </p:nvGrpSpPr>
        <p:grpSpPr>
          <a:xfrm>
            <a:off x="6113250" y="955700"/>
            <a:ext cx="2483700" cy="1235100"/>
            <a:chOff x="6113250" y="1336700"/>
            <a:chExt cx="2483700" cy="1235100"/>
          </a:xfrm>
        </p:grpSpPr>
        <p:sp>
          <p:nvSpPr>
            <p:cNvPr id="80" name="Google Shape;80;p15"/>
            <p:cNvSpPr/>
            <p:nvPr/>
          </p:nvSpPr>
          <p:spPr>
            <a:xfrm>
              <a:off x="6113250" y="1336700"/>
              <a:ext cx="2483700" cy="1235100"/>
            </a:xfrm>
            <a:prstGeom prst="roundRect">
              <a:avLst>
                <a:gd fmla="val 16667" name="adj"/>
              </a:avLst>
            </a:prstGeom>
            <a:solidFill>
              <a:srgbClr val="EAD1DC"/>
            </a:solidFill>
            <a:ln cap="flat" cmpd="sng" w="38100">
              <a:solidFill>
                <a:srgbClr val="741B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5"/>
            <p:cNvSpPr txBox="1"/>
            <p:nvPr/>
          </p:nvSpPr>
          <p:spPr>
            <a:xfrm>
              <a:off x="6234450" y="1500200"/>
              <a:ext cx="2241300" cy="908100"/>
            </a:xfrm>
            <a:prstGeom prst="rect">
              <a:avLst/>
            </a:prstGeom>
            <a:solidFill>
              <a:srgbClr val="EAD1D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dk1"/>
                  </a:solidFill>
                </a:rPr>
                <a:t>Empirical</a:t>
              </a:r>
              <a:r>
                <a:rPr b="1" lang="en" sz="1700">
                  <a:solidFill>
                    <a:schemeClr val="dk1"/>
                  </a:solidFill>
                </a:rPr>
                <a:t> data sets</a:t>
              </a:r>
              <a:endParaRPr b="1" sz="17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</a:rPr>
                <a:t>Metagenomic datasets sequenced in house </a:t>
              </a:r>
              <a:endParaRPr sz="1500">
                <a:solidFill>
                  <a:schemeClr val="dk1"/>
                </a:solidFill>
              </a:endParaRPr>
            </a:p>
          </p:txBody>
        </p:sp>
      </p:grpSp>
      <p:sp>
        <p:nvSpPr>
          <p:cNvPr id="82" name="Google Shape;82;p15"/>
          <p:cNvSpPr/>
          <p:nvPr/>
        </p:nvSpPr>
        <p:spPr>
          <a:xfrm>
            <a:off x="3260400" y="2114600"/>
            <a:ext cx="2483700" cy="1785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 rot="5400000">
            <a:off x="3065600" y="1153400"/>
            <a:ext cx="680100" cy="1220700"/>
          </a:xfrm>
          <a:prstGeom prst="bentArrow">
            <a:avLst>
              <a:gd fmla="val 12847" name="adj1"/>
              <a:gd fmla="val 17946" name="adj2"/>
              <a:gd fmla="val 25000" name="adj3"/>
              <a:gd fmla="val 43750" name="adj4"/>
            </a:avLst>
          </a:prstGeom>
          <a:solidFill>
            <a:srgbClr val="D9EAD3"/>
          </a:solidFill>
          <a:ln cap="flat" cmpd="sng" w="38100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 flipH="1" rot="-5400000">
            <a:off x="5162850" y="1153400"/>
            <a:ext cx="680100" cy="1220700"/>
          </a:xfrm>
          <a:prstGeom prst="bentArrow">
            <a:avLst>
              <a:gd fmla="val 12847" name="adj1"/>
              <a:gd fmla="val 17946" name="adj2"/>
              <a:gd fmla="val 25000" name="adj3"/>
              <a:gd fmla="val 43750" name="adj4"/>
            </a:avLst>
          </a:prstGeom>
          <a:solidFill>
            <a:srgbClr val="EAD1DC"/>
          </a:solidFill>
          <a:ln cap="flat" cmpd="sng" w="38100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3492925" y="2330550"/>
            <a:ext cx="2057400" cy="13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dk1"/>
                </a:solidFill>
              </a:rPr>
              <a:t>De novo</a:t>
            </a:r>
            <a:r>
              <a:rPr b="1" lang="en" sz="1800">
                <a:solidFill>
                  <a:schemeClr val="dk1"/>
                </a:solidFill>
              </a:rPr>
              <a:t> asm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 sz="1800">
                <a:solidFill>
                  <a:srgbClr val="073763"/>
                </a:solidFill>
              </a:rPr>
              <a:t>Canu 2.2</a:t>
            </a:r>
            <a:endParaRPr sz="1800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 sz="1800">
                <a:solidFill>
                  <a:srgbClr val="073763"/>
                </a:solidFill>
              </a:rPr>
              <a:t>metaFlye 2.9</a:t>
            </a:r>
            <a:endParaRPr sz="1800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 sz="1800">
                <a:solidFill>
                  <a:srgbClr val="073763"/>
                </a:solidFill>
              </a:rPr>
              <a:t>metaMDBG</a:t>
            </a:r>
            <a:endParaRPr sz="1800">
              <a:solidFill>
                <a:srgbClr val="073763"/>
              </a:solidFill>
            </a:endParaRPr>
          </a:p>
        </p:txBody>
      </p:sp>
      <p:sp>
        <p:nvSpPr>
          <p:cNvPr id="86" name="Google Shape;86;p15"/>
          <p:cNvSpPr/>
          <p:nvPr/>
        </p:nvSpPr>
        <p:spPr>
          <a:xfrm rot="-5400000">
            <a:off x="1579500" y="1890125"/>
            <a:ext cx="1153200" cy="2208300"/>
          </a:xfrm>
          <a:prstGeom prst="bentArrow">
            <a:avLst>
              <a:gd fmla="val 6660" name="adj1"/>
              <a:gd fmla="val 9723" name="adj2"/>
              <a:gd fmla="val 16851" name="adj3"/>
              <a:gd fmla="val 42960" name="adj4"/>
            </a:avLst>
          </a:prstGeom>
          <a:solidFill>
            <a:srgbClr val="9FC5E8"/>
          </a:solidFill>
          <a:ln cap="flat" cmpd="sng" w="38100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1470450" y="2483900"/>
            <a:ext cx="1789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Check # and completeness of reconstructed genomes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288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Simulated data sets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82650" y="2993100"/>
            <a:ext cx="4231500" cy="19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Scenario 1:</a:t>
            </a:r>
            <a:endParaRPr b="1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High genetic diversity of viruses;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7 distinct viral species with various relative abundance;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Hendra, FMDV, CSFV, PEDV, phages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 rotWithShape="1">
          <a:blip r:embed="rId3">
            <a:alphaModFix/>
          </a:blip>
          <a:srcRect b="17234" l="20749" r="16695" t="17456"/>
          <a:stretch/>
        </p:blipFill>
        <p:spPr>
          <a:xfrm>
            <a:off x="5429200" y="1179775"/>
            <a:ext cx="2881375" cy="1656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" name="Google Shape;95;p16"/>
          <p:cNvGrpSpPr/>
          <p:nvPr/>
        </p:nvGrpSpPr>
        <p:grpSpPr>
          <a:xfrm>
            <a:off x="271809" y="1179770"/>
            <a:ext cx="2881354" cy="1656304"/>
            <a:chOff x="576625" y="1179825"/>
            <a:chExt cx="2612525" cy="1534325"/>
          </a:xfrm>
        </p:grpSpPr>
        <p:pic>
          <p:nvPicPr>
            <p:cNvPr id="96" name="Google Shape;96;p16"/>
            <p:cNvPicPr preferRelativeResize="0"/>
            <p:nvPr/>
          </p:nvPicPr>
          <p:blipFill rotWithShape="1">
            <a:blip r:embed="rId3">
              <a:alphaModFix/>
            </a:blip>
            <a:srcRect b="17234" l="20749" r="16695" t="17456"/>
            <a:stretch/>
          </p:blipFill>
          <p:spPr>
            <a:xfrm>
              <a:off x="576625" y="1179825"/>
              <a:ext cx="2612525" cy="15343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7" name="Google Shape;97;p16"/>
            <p:cNvGrpSpPr/>
            <p:nvPr/>
          </p:nvGrpSpPr>
          <p:grpSpPr>
            <a:xfrm rot="499350">
              <a:off x="1208137" y="1319856"/>
              <a:ext cx="881899" cy="608245"/>
              <a:chOff x="3643075" y="2285400"/>
              <a:chExt cx="914400" cy="572700"/>
            </a:xfrm>
          </p:grpSpPr>
          <p:sp>
            <p:nvSpPr>
              <p:cNvPr id="98" name="Google Shape;98;p16"/>
              <p:cNvSpPr/>
              <p:nvPr/>
            </p:nvSpPr>
            <p:spPr>
              <a:xfrm>
                <a:off x="3643075" y="2285400"/>
                <a:ext cx="914400" cy="5727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F4CC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99" name="Google Shape;99;p16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-13">
                <a:off x="3812972" y="2353179"/>
                <a:ext cx="541746" cy="42161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4922650" y="2993100"/>
            <a:ext cx="4428600" cy="23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Scenario 2:</a:t>
            </a:r>
            <a:endParaRPr b="1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(relatively) Low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genetic diversity of viruses;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mixed infection of several strains of the same virus + 3 additional distinct viral species (4 strains of FMDV + Hendra + phages) 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137350" y="96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Simulated data sets</a:t>
            </a:r>
            <a:endParaRPr/>
          </a:p>
        </p:txBody>
      </p:sp>
      <p:pic>
        <p:nvPicPr>
          <p:cNvPr id="106" name="Google Shape;1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3525" y="408125"/>
            <a:ext cx="3636950" cy="10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7"/>
          <p:cNvSpPr txBox="1"/>
          <p:nvPr/>
        </p:nvSpPr>
        <p:spPr>
          <a:xfrm>
            <a:off x="3072000" y="12211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https://github.com/bcgsc/NanoSim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108" name="Google Shape;108;p17"/>
          <p:cNvPicPr preferRelativeResize="0"/>
          <p:nvPr/>
        </p:nvPicPr>
        <p:blipFill rotWithShape="1">
          <a:blip r:embed="rId4">
            <a:alphaModFix/>
          </a:blip>
          <a:srcRect b="0" l="0" r="55138" t="0"/>
          <a:stretch/>
        </p:blipFill>
        <p:spPr>
          <a:xfrm>
            <a:off x="736525" y="2153050"/>
            <a:ext cx="2378174" cy="18625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109" name="Google Shape;109;p17"/>
          <p:cNvGrpSpPr/>
          <p:nvPr/>
        </p:nvGrpSpPr>
        <p:grpSpPr>
          <a:xfrm>
            <a:off x="4185575" y="2237475"/>
            <a:ext cx="1500225" cy="2082950"/>
            <a:chOff x="4071925" y="1932575"/>
            <a:chExt cx="1500225" cy="2082950"/>
          </a:xfrm>
        </p:grpSpPr>
        <p:pic>
          <p:nvPicPr>
            <p:cNvPr id="110" name="Google Shape;110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071925" y="1932575"/>
              <a:ext cx="1000150" cy="1000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1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572000" y="2363788"/>
              <a:ext cx="1000150" cy="1000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" name="Google Shape;112;p17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071925" y="3015375"/>
              <a:ext cx="1000150" cy="10001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3" name="Google Shape;113;p17"/>
          <p:cNvSpPr txBox="1"/>
          <p:nvPr/>
        </p:nvSpPr>
        <p:spPr>
          <a:xfrm>
            <a:off x="-45849" y="1847650"/>
            <a:ext cx="37305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300">
                <a:solidFill>
                  <a:schemeClr val="dk1"/>
                </a:solidFill>
              </a:rPr>
              <a:t>Composition and relative abundance info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3413501" y="1847650"/>
            <a:ext cx="37305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2. Reference FASTAs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6495100" y="1847638"/>
            <a:ext cx="3000000" cy="7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3. Basecall model/error profile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116" name="Google Shape;116;p17"/>
          <p:cNvPicPr preferRelativeResize="0"/>
          <p:nvPr/>
        </p:nvPicPr>
        <p:blipFill rotWithShape="1">
          <a:blip r:embed="rId8">
            <a:alphaModFix/>
          </a:blip>
          <a:srcRect b="13999" l="0" r="0" t="15154"/>
          <a:stretch/>
        </p:blipFill>
        <p:spPr>
          <a:xfrm>
            <a:off x="6756675" y="2237475"/>
            <a:ext cx="1263500" cy="89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 txBox="1"/>
          <p:nvPr/>
        </p:nvSpPr>
        <p:spPr>
          <a:xfrm>
            <a:off x="6872625" y="3043975"/>
            <a:ext cx="1785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metagenome_ERR3152366_Log</a:t>
            </a:r>
            <a:endParaRPr/>
          </a:p>
        </p:txBody>
      </p:sp>
      <p:sp>
        <p:nvSpPr>
          <p:cNvPr id="118" name="Google Shape;118;p17"/>
          <p:cNvSpPr txBox="1"/>
          <p:nvPr/>
        </p:nvSpPr>
        <p:spPr>
          <a:xfrm>
            <a:off x="6291375" y="3659575"/>
            <a:ext cx="2947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- </a:t>
            </a:r>
            <a:r>
              <a:rPr lang="en" sz="1200">
                <a:solidFill>
                  <a:schemeClr val="dk1"/>
                </a:solidFill>
              </a:rPr>
              <a:t>can specify min/max/med read length;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- generate chimeric reads;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- introduce random variation in abundance;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137350" y="96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Simulated data sets</a:t>
            </a:r>
            <a:endParaRPr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3525" y="408125"/>
            <a:ext cx="3636950" cy="10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 txBox="1"/>
          <p:nvPr/>
        </p:nvSpPr>
        <p:spPr>
          <a:xfrm>
            <a:off x="3072000" y="12211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https://github.com/bcgsc/NanoSim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126" name="Google Shape;126;p18"/>
          <p:cNvPicPr preferRelativeResize="0"/>
          <p:nvPr/>
        </p:nvPicPr>
        <p:blipFill rotWithShape="1">
          <a:blip r:embed="rId4">
            <a:alphaModFix/>
          </a:blip>
          <a:srcRect b="0" l="0" r="55138" t="0"/>
          <a:stretch/>
        </p:blipFill>
        <p:spPr>
          <a:xfrm>
            <a:off x="736525" y="2153050"/>
            <a:ext cx="2378174" cy="18625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127" name="Google Shape;127;p18"/>
          <p:cNvGrpSpPr/>
          <p:nvPr/>
        </p:nvGrpSpPr>
        <p:grpSpPr>
          <a:xfrm>
            <a:off x="4185575" y="2237475"/>
            <a:ext cx="1500225" cy="2082950"/>
            <a:chOff x="4071925" y="1932575"/>
            <a:chExt cx="1500225" cy="2082950"/>
          </a:xfrm>
        </p:grpSpPr>
        <p:pic>
          <p:nvPicPr>
            <p:cNvPr id="128" name="Google Shape;128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071925" y="1932575"/>
              <a:ext cx="1000150" cy="1000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" name="Google Shape;129;p1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572000" y="2363788"/>
              <a:ext cx="1000150" cy="1000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" name="Google Shape;130;p18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071925" y="3015375"/>
              <a:ext cx="1000150" cy="10001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1" name="Google Shape;131;p18"/>
          <p:cNvSpPr txBox="1"/>
          <p:nvPr/>
        </p:nvSpPr>
        <p:spPr>
          <a:xfrm>
            <a:off x="-45849" y="1847650"/>
            <a:ext cx="37305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300">
                <a:solidFill>
                  <a:schemeClr val="dk1"/>
                </a:solidFill>
              </a:rPr>
              <a:t>Composition and relative abundance info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3413501" y="1847650"/>
            <a:ext cx="37305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2. Reference FASTAs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6495100" y="1847638"/>
            <a:ext cx="3000000" cy="7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3. Basecall model/error profile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134" name="Google Shape;134;p18"/>
          <p:cNvPicPr preferRelativeResize="0"/>
          <p:nvPr/>
        </p:nvPicPr>
        <p:blipFill rotWithShape="1">
          <a:blip r:embed="rId8">
            <a:alphaModFix/>
          </a:blip>
          <a:srcRect b="13999" l="0" r="0" t="15154"/>
          <a:stretch/>
        </p:blipFill>
        <p:spPr>
          <a:xfrm>
            <a:off x="6756675" y="2237475"/>
            <a:ext cx="1263500" cy="89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 txBox="1"/>
          <p:nvPr/>
        </p:nvSpPr>
        <p:spPr>
          <a:xfrm>
            <a:off x="6872625" y="3043975"/>
            <a:ext cx="1785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metagenome_ERR3152366_Log</a:t>
            </a:r>
            <a:endParaRPr/>
          </a:p>
        </p:txBody>
      </p:sp>
      <p:sp>
        <p:nvSpPr>
          <p:cNvPr id="136" name="Google Shape;136;p18"/>
          <p:cNvSpPr txBox="1"/>
          <p:nvPr/>
        </p:nvSpPr>
        <p:spPr>
          <a:xfrm>
            <a:off x="5854200" y="3899775"/>
            <a:ext cx="3309600" cy="895200"/>
          </a:xfrm>
          <a:prstGeom prst="rect">
            <a:avLst/>
          </a:prstGeom>
          <a:noFill/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Pre-trained metagenomic models are outdated =&gt; need to create our own model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Simulated data sets: strain-level assembly</a:t>
            </a:r>
            <a:endParaRPr/>
          </a:p>
        </p:txBody>
      </p:sp>
      <p:sp>
        <p:nvSpPr>
          <p:cNvPr id="142" name="Google Shape;142;p19"/>
          <p:cNvSpPr txBox="1"/>
          <p:nvPr>
            <p:ph idx="1" type="body"/>
          </p:nvPr>
        </p:nvSpPr>
        <p:spPr>
          <a:xfrm>
            <a:off x="162725" y="1122975"/>
            <a:ext cx="342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Scenario 2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3" name="Google Shape;14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9450" y="1239525"/>
            <a:ext cx="3776425" cy="234072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4" name="Google Shape;14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9450" y="3802050"/>
            <a:ext cx="4038425" cy="119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9"/>
          <p:cNvPicPr preferRelativeResize="0"/>
          <p:nvPr/>
        </p:nvPicPr>
        <p:blipFill rotWithShape="1">
          <a:blip r:embed="rId5">
            <a:alphaModFix/>
          </a:blip>
          <a:srcRect b="0" l="44681" r="0" t="0"/>
          <a:stretch/>
        </p:blipFill>
        <p:spPr>
          <a:xfrm>
            <a:off x="162725" y="1486500"/>
            <a:ext cx="4592526" cy="291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9"/>
          <p:cNvSpPr/>
          <p:nvPr/>
        </p:nvSpPr>
        <p:spPr>
          <a:xfrm>
            <a:off x="180175" y="3306950"/>
            <a:ext cx="4592400" cy="7497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Simulated data sets: strain-level assembly</a:t>
            </a:r>
            <a:endParaRPr/>
          </a:p>
        </p:txBody>
      </p:sp>
      <p:sp>
        <p:nvSpPr>
          <p:cNvPr id="152" name="Google Shape;152;p20"/>
          <p:cNvSpPr txBox="1"/>
          <p:nvPr>
            <p:ph idx="1" type="body"/>
          </p:nvPr>
        </p:nvSpPr>
        <p:spPr>
          <a:xfrm>
            <a:off x="162725" y="1122975"/>
            <a:ext cx="342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Scenario 2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3" name="Google Shape;15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9450" y="1239525"/>
            <a:ext cx="3776425" cy="234072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4" name="Google Shape;15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9450" y="3802050"/>
            <a:ext cx="4038425" cy="119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0"/>
          <p:cNvPicPr preferRelativeResize="0"/>
          <p:nvPr/>
        </p:nvPicPr>
        <p:blipFill rotWithShape="1">
          <a:blip r:embed="rId5">
            <a:alphaModFix/>
          </a:blip>
          <a:srcRect b="0" l="44681" r="0" t="0"/>
          <a:stretch/>
        </p:blipFill>
        <p:spPr>
          <a:xfrm>
            <a:off x="162725" y="1486500"/>
            <a:ext cx="4592526" cy="291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0"/>
          <p:cNvSpPr/>
          <p:nvPr/>
        </p:nvSpPr>
        <p:spPr>
          <a:xfrm>
            <a:off x="180175" y="3306950"/>
            <a:ext cx="4592400" cy="7497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0"/>
          <p:cNvSpPr txBox="1"/>
          <p:nvPr/>
        </p:nvSpPr>
        <p:spPr>
          <a:xfrm>
            <a:off x="180175" y="4403450"/>
            <a:ext cx="4794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Perform assembly with and without a strain-level assembler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63" name="Google Shape;163;p21"/>
          <p:cNvSpPr txBox="1"/>
          <p:nvPr>
            <p:ph idx="1" type="body"/>
          </p:nvPr>
        </p:nvSpPr>
        <p:spPr>
          <a:xfrm>
            <a:off x="311700" y="4570800"/>
            <a:ext cx="870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164" name="Google Shape;164;p21"/>
          <p:cNvGrpSpPr/>
          <p:nvPr/>
        </p:nvGrpSpPr>
        <p:grpSpPr>
          <a:xfrm>
            <a:off x="280151" y="920453"/>
            <a:ext cx="2483655" cy="1704978"/>
            <a:chOff x="280150" y="1310435"/>
            <a:chExt cx="2564700" cy="1308000"/>
          </a:xfrm>
        </p:grpSpPr>
        <p:sp>
          <p:nvSpPr>
            <p:cNvPr id="165" name="Google Shape;165;p21"/>
            <p:cNvSpPr/>
            <p:nvPr/>
          </p:nvSpPr>
          <p:spPr>
            <a:xfrm>
              <a:off x="280150" y="1310435"/>
              <a:ext cx="2564700" cy="13080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38100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1"/>
            <p:cNvSpPr txBox="1"/>
            <p:nvPr/>
          </p:nvSpPr>
          <p:spPr>
            <a:xfrm>
              <a:off x="381456" y="1398796"/>
              <a:ext cx="2348700" cy="1145400"/>
            </a:xfrm>
            <a:prstGeom prst="rect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dk1"/>
                  </a:solidFill>
                </a:rPr>
                <a:t>Simulated data sets</a:t>
              </a:r>
              <a:endParaRPr b="1" sz="1700">
                <a:solidFill>
                  <a:schemeClr val="dk1"/>
                </a:solidFill>
              </a:endParaRPr>
            </a:p>
            <a:p>
              <a:pPr indent="-33655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073763"/>
                </a:buClr>
                <a:buSzPts val="1700"/>
                <a:buChar char="●"/>
              </a:pPr>
              <a:r>
                <a:rPr lang="en" sz="1700">
                  <a:solidFill>
                    <a:srgbClr val="073763"/>
                  </a:solidFill>
                </a:rPr>
                <a:t>NanoSim</a:t>
              </a:r>
              <a:endParaRPr sz="1700">
                <a:solidFill>
                  <a:srgbClr val="073763"/>
                </a:solidFill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dk1"/>
                  </a:solidFill>
                </a:rPr>
                <a:t>2 scenarios</a:t>
              </a:r>
              <a:endParaRPr sz="1700">
                <a:solidFill>
                  <a:schemeClr val="dk1"/>
                </a:solidFill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dk1"/>
                  </a:solidFill>
                </a:rPr>
                <a:t>1 M reads each</a:t>
              </a:r>
              <a:endParaRPr sz="17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990000"/>
                  </a:solidFill>
                </a:rPr>
                <a:t>Train our own model</a:t>
              </a:r>
              <a:endParaRPr sz="1700">
                <a:solidFill>
                  <a:srgbClr val="990000"/>
                </a:solidFill>
              </a:endParaRPr>
            </a:p>
          </p:txBody>
        </p:sp>
      </p:grpSp>
      <p:grpSp>
        <p:nvGrpSpPr>
          <p:cNvPr id="167" name="Google Shape;167;p21"/>
          <p:cNvGrpSpPr/>
          <p:nvPr/>
        </p:nvGrpSpPr>
        <p:grpSpPr>
          <a:xfrm>
            <a:off x="6113250" y="955700"/>
            <a:ext cx="2483700" cy="1235100"/>
            <a:chOff x="6113250" y="1336700"/>
            <a:chExt cx="2483700" cy="1235100"/>
          </a:xfrm>
        </p:grpSpPr>
        <p:sp>
          <p:nvSpPr>
            <p:cNvPr id="168" name="Google Shape;168;p21"/>
            <p:cNvSpPr/>
            <p:nvPr/>
          </p:nvSpPr>
          <p:spPr>
            <a:xfrm>
              <a:off x="6113250" y="1336700"/>
              <a:ext cx="2483700" cy="1235100"/>
            </a:xfrm>
            <a:prstGeom prst="roundRect">
              <a:avLst>
                <a:gd fmla="val 16667" name="adj"/>
              </a:avLst>
            </a:prstGeom>
            <a:solidFill>
              <a:srgbClr val="EAD1DC"/>
            </a:solidFill>
            <a:ln cap="flat" cmpd="sng" w="38100">
              <a:solidFill>
                <a:srgbClr val="741B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1"/>
            <p:cNvSpPr txBox="1"/>
            <p:nvPr/>
          </p:nvSpPr>
          <p:spPr>
            <a:xfrm>
              <a:off x="6234450" y="1500200"/>
              <a:ext cx="2241300" cy="908100"/>
            </a:xfrm>
            <a:prstGeom prst="rect">
              <a:avLst/>
            </a:prstGeom>
            <a:solidFill>
              <a:srgbClr val="EAD1D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dk1"/>
                  </a:solidFill>
                </a:rPr>
                <a:t>Empirical data sets</a:t>
              </a:r>
              <a:endParaRPr b="1" sz="17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</a:rPr>
                <a:t>Metagenomic datasets sequenced in house </a:t>
              </a:r>
              <a:endParaRPr sz="1500">
                <a:solidFill>
                  <a:schemeClr val="dk1"/>
                </a:solidFill>
              </a:endParaRPr>
            </a:p>
          </p:txBody>
        </p:sp>
      </p:grpSp>
      <p:sp>
        <p:nvSpPr>
          <p:cNvPr id="170" name="Google Shape;170;p21"/>
          <p:cNvSpPr/>
          <p:nvPr/>
        </p:nvSpPr>
        <p:spPr>
          <a:xfrm>
            <a:off x="3260400" y="2114600"/>
            <a:ext cx="2483700" cy="1785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1"/>
          <p:cNvSpPr/>
          <p:nvPr/>
        </p:nvSpPr>
        <p:spPr>
          <a:xfrm rot="5400000">
            <a:off x="3065600" y="1153400"/>
            <a:ext cx="680100" cy="1220700"/>
          </a:xfrm>
          <a:prstGeom prst="bentArrow">
            <a:avLst>
              <a:gd fmla="val 12847" name="adj1"/>
              <a:gd fmla="val 17946" name="adj2"/>
              <a:gd fmla="val 25000" name="adj3"/>
              <a:gd fmla="val 43750" name="adj4"/>
            </a:avLst>
          </a:prstGeom>
          <a:solidFill>
            <a:srgbClr val="D9EAD3"/>
          </a:solidFill>
          <a:ln cap="flat" cmpd="sng" w="38100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1"/>
          <p:cNvSpPr/>
          <p:nvPr/>
        </p:nvSpPr>
        <p:spPr>
          <a:xfrm flipH="1" rot="-5400000">
            <a:off x="5162850" y="1153400"/>
            <a:ext cx="680100" cy="1220700"/>
          </a:xfrm>
          <a:prstGeom prst="bentArrow">
            <a:avLst>
              <a:gd fmla="val 12847" name="adj1"/>
              <a:gd fmla="val 17946" name="adj2"/>
              <a:gd fmla="val 25000" name="adj3"/>
              <a:gd fmla="val 43750" name="adj4"/>
            </a:avLst>
          </a:prstGeom>
          <a:solidFill>
            <a:srgbClr val="EAD1DC"/>
          </a:solidFill>
          <a:ln cap="flat" cmpd="sng" w="38100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1"/>
          <p:cNvSpPr txBox="1"/>
          <p:nvPr/>
        </p:nvSpPr>
        <p:spPr>
          <a:xfrm>
            <a:off x="3492925" y="2330550"/>
            <a:ext cx="2057400" cy="13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dk1"/>
                </a:solidFill>
              </a:rPr>
              <a:t>De novo</a:t>
            </a:r>
            <a:r>
              <a:rPr b="1" lang="en" sz="1800">
                <a:solidFill>
                  <a:schemeClr val="dk1"/>
                </a:solidFill>
              </a:rPr>
              <a:t> asm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 sz="1800">
                <a:solidFill>
                  <a:srgbClr val="073763"/>
                </a:solidFill>
              </a:rPr>
              <a:t>Canu 2.2</a:t>
            </a:r>
            <a:endParaRPr sz="1800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 sz="1800">
                <a:solidFill>
                  <a:srgbClr val="073763"/>
                </a:solidFill>
              </a:rPr>
              <a:t>metaFlye 2.9</a:t>
            </a:r>
            <a:endParaRPr sz="1800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 sz="1800">
                <a:solidFill>
                  <a:srgbClr val="073763"/>
                </a:solidFill>
              </a:rPr>
              <a:t>metaMDBG</a:t>
            </a:r>
            <a:endParaRPr sz="1800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800"/>
              <a:buChar char="●"/>
            </a:pPr>
            <a:r>
              <a:rPr lang="en" sz="1800">
                <a:solidFill>
                  <a:srgbClr val="990000"/>
                </a:solidFill>
              </a:rPr>
              <a:t>HaploFlow</a:t>
            </a:r>
            <a:endParaRPr sz="1800">
              <a:solidFill>
                <a:srgbClr val="990000"/>
              </a:solidFill>
            </a:endParaRPr>
          </a:p>
        </p:txBody>
      </p:sp>
      <p:sp>
        <p:nvSpPr>
          <p:cNvPr id="174" name="Google Shape;174;p21"/>
          <p:cNvSpPr/>
          <p:nvPr/>
        </p:nvSpPr>
        <p:spPr>
          <a:xfrm rot="-5400000">
            <a:off x="1724100" y="2034725"/>
            <a:ext cx="864000" cy="2208300"/>
          </a:xfrm>
          <a:prstGeom prst="bentArrow">
            <a:avLst>
              <a:gd fmla="val 6660" name="adj1"/>
              <a:gd fmla="val 9723" name="adj2"/>
              <a:gd fmla="val 16851" name="adj3"/>
              <a:gd fmla="val 42960" name="adj4"/>
            </a:avLst>
          </a:prstGeom>
          <a:solidFill>
            <a:srgbClr val="9FC5E8"/>
          </a:solidFill>
          <a:ln cap="flat" cmpd="sng" w="38100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1"/>
          <p:cNvSpPr txBox="1"/>
          <p:nvPr/>
        </p:nvSpPr>
        <p:spPr>
          <a:xfrm>
            <a:off x="1470450" y="2551150"/>
            <a:ext cx="1789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Check # and completeness of reconstructed genomes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