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9" r:id="rId4"/>
    <p:sldId id="258" r:id="rId5"/>
    <p:sldId id="260" r:id="rId6"/>
    <p:sldId id="261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63" r:id="rId17"/>
    <p:sldId id="26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4C602-0721-4C9E-9E8D-020D0226839D}" type="datetimeFigureOut">
              <a:rPr lang="ru-RU" smtClean="0"/>
              <a:t>16.02.2024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000AB-1CE4-46A9-8322-89EE70FF07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8163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4C602-0721-4C9E-9E8D-020D0226839D}" type="datetimeFigureOut">
              <a:rPr lang="ru-RU" smtClean="0"/>
              <a:t>16.02.2024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000AB-1CE4-46A9-8322-89EE70FF07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3889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4C602-0721-4C9E-9E8D-020D0226839D}" type="datetimeFigureOut">
              <a:rPr lang="ru-RU" smtClean="0"/>
              <a:t>16.02.2024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000AB-1CE4-46A9-8322-89EE70FF07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9586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4C602-0721-4C9E-9E8D-020D0226839D}" type="datetimeFigureOut">
              <a:rPr lang="ru-RU" smtClean="0"/>
              <a:t>16.02.2024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000AB-1CE4-46A9-8322-89EE70FF07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5140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4C602-0721-4C9E-9E8D-020D0226839D}" type="datetimeFigureOut">
              <a:rPr lang="ru-RU" smtClean="0"/>
              <a:t>16.02.2024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000AB-1CE4-46A9-8322-89EE70FF07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9293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4C602-0721-4C9E-9E8D-020D0226839D}" type="datetimeFigureOut">
              <a:rPr lang="ru-RU" smtClean="0"/>
              <a:t>16.02.2024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000AB-1CE4-46A9-8322-89EE70FF07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9657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4C602-0721-4C9E-9E8D-020D0226839D}" type="datetimeFigureOut">
              <a:rPr lang="ru-RU" smtClean="0"/>
              <a:t>16.02.2024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000AB-1CE4-46A9-8322-89EE70FF07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412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4C602-0721-4C9E-9E8D-020D0226839D}" type="datetimeFigureOut">
              <a:rPr lang="ru-RU" smtClean="0"/>
              <a:t>16.02.2024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000AB-1CE4-46A9-8322-89EE70FF07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8578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4C602-0721-4C9E-9E8D-020D0226839D}" type="datetimeFigureOut">
              <a:rPr lang="ru-RU" smtClean="0"/>
              <a:t>16.02.2024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000AB-1CE4-46A9-8322-89EE70FF07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1245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4C602-0721-4C9E-9E8D-020D0226839D}" type="datetimeFigureOut">
              <a:rPr lang="ru-RU" smtClean="0"/>
              <a:t>16.02.2024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000AB-1CE4-46A9-8322-89EE70FF07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0594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4C602-0721-4C9E-9E8D-020D0226839D}" type="datetimeFigureOut">
              <a:rPr lang="ru-RU" smtClean="0"/>
              <a:t>16.02.2024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000AB-1CE4-46A9-8322-89EE70FF07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2044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4C602-0721-4C9E-9E8D-020D0226839D}" type="datetimeFigureOut">
              <a:rPr lang="ru-RU" smtClean="0"/>
              <a:t>16.02.2024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000AB-1CE4-46A9-8322-89EE70FF07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84453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16B791-7E6C-D3BA-F867-8BF013929F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695493"/>
          </a:xfrm>
        </p:spPr>
        <p:txBody>
          <a:bodyPr>
            <a:noAutofit/>
          </a:bodyPr>
          <a:lstStyle/>
          <a:p>
            <a:r>
              <a:rPr lang="ru-RU" sz="4000" b="1" i="0" dirty="0">
                <a:effectLst/>
                <a:latin typeface="Fira Sans" panose="020B0604020202020204" pitchFamily="34" charset="0"/>
              </a:rPr>
              <a:t>Сентимент анализ отзывов на фильмы с сайта </a:t>
            </a:r>
            <a:r>
              <a:rPr lang="ru-RU" sz="4000" b="1" i="0" dirty="0" err="1">
                <a:effectLst/>
                <a:latin typeface="Fira Sans" panose="020B0604020202020204" pitchFamily="34" charset="0"/>
              </a:rPr>
              <a:t>Кинопоиск</a:t>
            </a:r>
            <a:endParaRPr lang="ru-RU" sz="4000" b="1" i="0" dirty="0">
              <a:effectLst/>
              <a:latin typeface="Fira Sans" panose="020B0604020202020204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CCD413D-9A82-394B-BFB4-6D2AB91903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8200" y="6229350"/>
            <a:ext cx="3733800" cy="628650"/>
          </a:xfrm>
        </p:spPr>
        <p:txBody>
          <a:bodyPr/>
          <a:lstStyle/>
          <a:p>
            <a:r>
              <a:rPr lang="ru-RU" dirty="0"/>
              <a:t>Зайцева Оксана</a:t>
            </a:r>
          </a:p>
        </p:txBody>
      </p:sp>
    </p:spTree>
    <p:extLst>
      <p:ext uri="{BB962C8B-B14F-4D97-AF65-F5344CB8AC3E}">
        <p14:creationId xmlns:p14="http://schemas.microsoft.com/office/powerpoint/2010/main" val="1147171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A9975F06-01C4-C0D5-BF88-F1FC244AE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b="1" dirty="0"/>
              <a:t>Сентимент анализ</a:t>
            </a:r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C14C3476-6596-7C77-55A1-8764E8EFD5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0511" y="1825625"/>
            <a:ext cx="6240545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Библиотека </a:t>
            </a:r>
            <a:r>
              <a:rPr lang="en-US" dirty="0" err="1"/>
              <a:t>dostoevsky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i="1" u="sng" dirty="0"/>
              <a:t>Проблема:</a:t>
            </a:r>
          </a:p>
          <a:p>
            <a:pPr marL="0" indent="0">
              <a:buNone/>
            </a:pPr>
            <a:r>
              <a:rPr lang="ru-RU" dirty="0"/>
              <a:t>Не устанавливалась на </a:t>
            </a:r>
            <a:r>
              <a:rPr lang="en-US" dirty="0" err="1"/>
              <a:t>Jupyter</a:t>
            </a:r>
            <a:r>
              <a:rPr lang="en-US" dirty="0"/>
              <a:t> Notebook                    </a:t>
            </a:r>
            <a:r>
              <a:rPr lang="ru-RU" dirty="0"/>
              <a:t>переход в </a:t>
            </a:r>
            <a:r>
              <a:rPr lang="en-US" dirty="0"/>
              <a:t>Google </a:t>
            </a:r>
            <a:r>
              <a:rPr lang="en-US" dirty="0" err="1"/>
              <a:t>Colab</a:t>
            </a:r>
            <a:endParaRPr lang="ru-RU" dirty="0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584D748F-235D-63D1-5C85-FC86ECB93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5622" y="1825625"/>
            <a:ext cx="4178327" cy="67247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C22B5A10-AA3C-E875-A428-EF8B6D90BD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5623" y="2745983"/>
            <a:ext cx="5118838" cy="209939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7154295F-133F-252B-0C4A-4CDEAFF3D1B4}"/>
              </a:ext>
            </a:extLst>
          </p:cNvPr>
          <p:cNvCxnSpPr/>
          <p:nvPr/>
        </p:nvCxnSpPr>
        <p:spPr>
          <a:xfrm>
            <a:off x="2055043" y="3968685"/>
            <a:ext cx="126319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767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A6A55F-FCC6-E430-4584-ECE4661EC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b="1" dirty="0"/>
              <a:t>Сентимент анализ (положительные отзывы</a:t>
            </a:r>
            <a:r>
              <a:rPr lang="en-US" sz="4000" b="1" dirty="0"/>
              <a:t>)</a:t>
            </a:r>
            <a:endParaRPr lang="ru-RU" sz="40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BFC6DCA-A52C-07E6-8850-00E47094A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2076" y="1604852"/>
            <a:ext cx="6211961" cy="364829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F16EC80-5DC7-0DCB-C291-655C583827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072" y="1604852"/>
            <a:ext cx="5366718" cy="516087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550434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1962F6-79EC-1E54-FD44-CB7A09FD9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485"/>
            <a:ext cx="10515600" cy="822652"/>
          </a:xfrm>
        </p:spPr>
        <p:txBody>
          <a:bodyPr/>
          <a:lstStyle/>
          <a:p>
            <a:pPr algn="ctr"/>
            <a:r>
              <a:rPr lang="ru-RU" sz="4400" b="1" dirty="0"/>
              <a:t>Сентимент анализ (положительные отзывы</a:t>
            </a:r>
            <a:r>
              <a:rPr lang="en-US" sz="4400" b="1" dirty="0"/>
              <a:t>)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8DE1772-1FD8-A201-597F-FA36D4EC0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52" y="668057"/>
            <a:ext cx="6164928" cy="17582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BDC5588-B622-F876-104C-C124B49032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0334" y="1187778"/>
            <a:ext cx="3452159" cy="541066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2700AEA-E2A7-B8E3-D5A2-862537C14B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9768" y="2357573"/>
            <a:ext cx="3490262" cy="441998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22FEA31C-3E4F-E199-5F92-E46AA56E92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823" y="2308039"/>
            <a:ext cx="3482642" cy="451905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520333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43A18E-37BD-E56C-056D-FD1D9D90C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400" b="1" dirty="0"/>
              <a:t>Сентимент анализ (отрицательные отзывы</a:t>
            </a:r>
            <a:r>
              <a:rPr lang="en-US" sz="4400" b="1" dirty="0"/>
              <a:t>)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2FA549F-22ED-885D-D73D-FF088E2AA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0488" y="1361764"/>
            <a:ext cx="6831512" cy="413447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60482C1-2F15-5C2D-39A4-FB8D596941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69" y="1361764"/>
            <a:ext cx="5356423" cy="53218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429992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3A58FB-987F-1A71-B670-604BA26EB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70556"/>
          </a:xfrm>
        </p:spPr>
        <p:txBody>
          <a:bodyPr/>
          <a:lstStyle/>
          <a:p>
            <a:pPr algn="ctr"/>
            <a:r>
              <a:rPr lang="ru-RU" sz="4400" b="1" dirty="0"/>
              <a:t>Сентимент анализ (отрицательные отзывы</a:t>
            </a:r>
            <a:r>
              <a:rPr lang="en-US" sz="4400" b="1" dirty="0"/>
              <a:t>)</a:t>
            </a:r>
            <a:endParaRPr lang="ru-RU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03F6743-76B3-0BC8-C28B-D27B2C0AA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706" y="3038395"/>
            <a:ext cx="3505267" cy="330352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9C782EC0-1569-5159-AAFD-BABEA32699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84325"/>
            <a:ext cx="9977443" cy="245407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CC28A5D2-125D-F888-667E-F6C66B11E5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6973" y="3038395"/>
            <a:ext cx="3632632" cy="360868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C0E1D84F-52F8-C48E-ABCB-7CA1EB0D6F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3229" y="3038395"/>
            <a:ext cx="3401540" cy="35415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608961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17B49A-741A-5102-EEA4-CF3FB1CED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348"/>
            <a:ext cx="10515600" cy="62468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b="1" dirty="0" err="1"/>
              <a:t>WordCloud</a:t>
            </a:r>
            <a:endParaRPr lang="ru-RU" sz="5400" b="1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7E74879D-010F-40C2-8A73-FF97BBEB6BD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63" y="1178350"/>
            <a:ext cx="5247837" cy="5447967"/>
          </a:xfrm>
        </p:spPr>
      </p:pic>
      <p:pic>
        <p:nvPicPr>
          <p:cNvPr id="5" name="Объект 4">
            <a:extLst>
              <a:ext uri="{FF2B5EF4-FFF2-40B4-BE49-F238E27FC236}">
                <a16:creationId xmlns:a16="http://schemas.microsoft.com/office/drawing/2014/main" id="{392243CF-D902-23AA-EB26-C630A68102A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51" t="1739"/>
          <a:stretch/>
        </p:blipFill>
        <p:spPr>
          <a:xfrm>
            <a:off x="5533534" y="681037"/>
            <a:ext cx="6446515" cy="5948949"/>
          </a:xfrm>
        </p:spPr>
      </p:pic>
    </p:spTree>
    <p:extLst>
      <p:ext uri="{BB962C8B-B14F-4D97-AF65-F5344CB8AC3E}">
        <p14:creationId xmlns:p14="http://schemas.microsoft.com/office/powerpoint/2010/main" val="33915409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3D8B887E-F23D-3FDA-F55C-E53783765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b="1" dirty="0"/>
              <a:t>Идеи на будущее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652F577-FA9A-0CAC-EB15-26FB4D02B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Selenium (</a:t>
            </a:r>
            <a:r>
              <a:rPr lang="ru-RU" dirty="0"/>
              <a:t>для обхода капчи</a:t>
            </a:r>
            <a:r>
              <a:rPr lang="en-US" dirty="0"/>
              <a:t>)</a:t>
            </a:r>
            <a:endParaRPr lang="ru-RU" dirty="0"/>
          </a:p>
          <a:p>
            <a:r>
              <a:rPr lang="en-US" dirty="0" err="1"/>
              <a:t>Gensim</a:t>
            </a:r>
            <a:r>
              <a:rPr lang="en-US" dirty="0"/>
              <a:t> (Word2Vec, Word2Phrase)</a:t>
            </a:r>
            <a:endParaRPr lang="ru-RU" dirty="0"/>
          </a:p>
          <a:p>
            <a:r>
              <a:rPr lang="en-US"/>
              <a:t>Hugging 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3517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6577BB-AF70-92A7-ED77-5A35B80A3D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06825"/>
            <a:ext cx="9144000" cy="2387600"/>
          </a:xfrm>
        </p:spPr>
        <p:txBody>
          <a:bodyPr>
            <a:normAutofit/>
          </a:bodyPr>
          <a:lstStyle/>
          <a:p>
            <a:r>
              <a:rPr lang="ru-RU" sz="7200" b="1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4007895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781280E8-D771-71EE-F995-4C2F1337BD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2716" y="408545"/>
            <a:ext cx="5157787" cy="823912"/>
          </a:xfrm>
        </p:spPr>
        <p:txBody>
          <a:bodyPr>
            <a:noAutofit/>
          </a:bodyPr>
          <a:lstStyle/>
          <a:p>
            <a:pPr algn="ctr"/>
            <a:r>
              <a:rPr lang="ru-RU" sz="4000" b="1" u="sng" dirty="0"/>
              <a:t>Цель/ Идея проекта</a:t>
            </a:r>
            <a:endParaRPr lang="ru-RU" sz="4000" u="sng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5D203E07-BACD-72FC-7861-AEFD99880C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01106" y="1687397"/>
            <a:ext cx="5634086" cy="4502265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Выявить наиболее эмоционально ярко окрашенные слова и словосочетания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Найти триграммы, которые характеризуют отношение зрителя к фильму</a:t>
            </a:r>
          </a:p>
          <a:p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C9D41686-0FE0-18D8-9447-055354CE07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693791" y="408545"/>
            <a:ext cx="6381946" cy="823912"/>
          </a:xfrm>
        </p:spPr>
        <p:txBody>
          <a:bodyPr>
            <a:noAutofit/>
          </a:bodyPr>
          <a:lstStyle/>
          <a:p>
            <a:pPr algn="ctr"/>
            <a:r>
              <a:rPr lang="ru-RU" sz="4000" u="sng" dirty="0"/>
              <a:t>Практическое применение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A5D125E2-63F0-8AE5-B163-66DE08693B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1687397"/>
            <a:ext cx="5818695" cy="4502266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Мониторинг/оценка общественного мнения: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в социальных сетях;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в интернет – сервисах;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на электронных площадках для продажи товаров…</a:t>
            </a:r>
          </a:p>
        </p:txBody>
      </p:sp>
    </p:spTree>
    <p:extLst>
      <p:ext uri="{BB962C8B-B14F-4D97-AF65-F5344CB8AC3E}">
        <p14:creationId xmlns:p14="http://schemas.microsoft.com/office/powerpoint/2010/main" val="2236179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C63CF5FD-284B-32BD-9CFA-06E3A05C7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67074"/>
            <a:ext cx="10515600" cy="1126059"/>
          </a:xfrm>
        </p:spPr>
        <p:txBody>
          <a:bodyPr>
            <a:normAutofit/>
          </a:bodyPr>
          <a:lstStyle/>
          <a:p>
            <a:r>
              <a:rPr lang="ru-RU" b="1" dirty="0"/>
              <a:t>Задача проекта: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FE36EE5A-D8FE-BA10-2912-57A1150751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817225"/>
            <a:ext cx="10515600" cy="4272425"/>
          </a:xfrm>
        </p:spPr>
        <p:txBody>
          <a:bodyPr/>
          <a:lstStyle/>
          <a:p>
            <a:r>
              <a:rPr lang="ru-RU" dirty="0"/>
              <a:t>Практика полученных навыков </a:t>
            </a:r>
            <a:r>
              <a:rPr lang="en-US" dirty="0"/>
              <a:t>Python</a:t>
            </a:r>
            <a:endParaRPr lang="ru-RU" dirty="0"/>
          </a:p>
          <a:p>
            <a:pPr marL="457200" indent="-457200">
              <a:buFont typeface="+mj-lt"/>
              <a:buAutoNum type="arabicPeriod"/>
            </a:pPr>
            <a:endParaRPr lang="ru-RU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Parsing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Preprocessing</a:t>
            </a:r>
            <a:endParaRPr lang="ru-RU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NER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Frequency of n-grams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Sentiment analysis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WordCloud</a:t>
            </a:r>
            <a:endParaRPr lang="ru-RU" dirty="0"/>
          </a:p>
          <a:p>
            <a:pPr marL="457200" indent="-457200">
              <a:buFont typeface="+mj-lt"/>
              <a:buAutoNum type="arabicPeriod"/>
            </a:pPr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4BF4B18-B970-F036-D3E4-DE94DEDF0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0597" y="2236303"/>
            <a:ext cx="6549916" cy="2385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49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367EECB5-8D96-5338-4E26-9FB9D8A82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308" y="457200"/>
            <a:ext cx="4808658" cy="758142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/>
              <a:t>Подборка фильмов</a:t>
            </a:r>
          </a:p>
        </p:txBody>
      </p:sp>
      <p:graphicFrame>
        <p:nvGraphicFramePr>
          <p:cNvPr id="10" name="Таблица 10">
            <a:extLst>
              <a:ext uri="{FF2B5EF4-FFF2-40B4-BE49-F238E27FC236}">
                <a16:creationId xmlns:a16="http://schemas.microsoft.com/office/drawing/2014/main" id="{27D7B97D-88E9-5773-AE80-EF7542D19F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9561390"/>
              </p:ext>
            </p:extLst>
          </p:nvPr>
        </p:nvGraphicFramePr>
        <p:xfrm>
          <a:off x="4953966" y="1215342"/>
          <a:ext cx="6840639" cy="478350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56657">
                  <a:extLst>
                    <a:ext uri="{9D8B030D-6E8A-4147-A177-3AD203B41FA5}">
                      <a16:colId xmlns:a16="http://schemas.microsoft.com/office/drawing/2014/main" val="2730348652"/>
                    </a:ext>
                  </a:extLst>
                </a:gridCol>
                <a:gridCol w="1759352">
                  <a:extLst>
                    <a:ext uri="{9D8B030D-6E8A-4147-A177-3AD203B41FA5}">
                      <a16:colId xmlns:a16="http://schemas.microsoft.com/office/drawing/2014/main" val="1484354187"/>
                    </a:ext>
                  </a:extLst>
                </a:gridCol>
                <a:gridCol w="1724630">
                  <a:extLst>
                    <a:ext uri="{9D8B030D-6E8A-4147-A177-3AD203B41FA5}">
                      <a16:colId xmlns:a16="http://schemas.microsoft.com/office/drawing/2014/main" val="339317926"/>
                    </a:ext>
                  </a:extLst>
                </a:gridCol>
              </a:tblGrid>
              <a:tr h="415686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Название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фильма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err="1"/>
                        <a:t>Полож.отзывы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err="1"/>
                        <a:t>Отриц.отзывы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897657"/>
                  </a:ext>
                </a:extLst>
              </a:tr>
              <a:tr h="415686">
                <a:tc>
                  <a:txBody>
                    <a:bodyPr/>
                    <a:lstStyle/>
                    <a:p>
                      <a:pPr algn="l" fontAlgn="ctr"/>
                      <a:r>
                        <a:rPr lang="ru-RU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Великий Гэтсби (2013)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99923129"/>
                  </a:ext>
                </a:extLst>
              </a:tr>
              <a:tr h="415686">
                <a:tc>
                  <a:txBody>
                    <a:bodyPr/>
                    <a:lstStyle/>
                    <a:p>
                      <a:pPr algn="l" fontAlgn="ctr"/>
                      <a:r>
                        <a:rPr lang="ru-RU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Отряд самоубийц (2016)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04030044"/>
                  </a:ext>
                </a:extLst>
              </a:tr>
              <a:tr h="415686">
                <a:tc>
                  <a:txBody>
                    <a:bodyPr/>
                    <a:lstStyle/>
                    <a:p>
                      <a:pPr algn="l" fontAlgn="ctr"/>
                      <a:r>
                        <a:rPr lang="ru-RU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Повелитель стихий (2010)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329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25962499"/>
                  </a:ext>
                </a:extLst>
              </a:tr>
              <a:tr h="486865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ru-RU" sz="18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Пятьдесят оттенков серого (2015)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267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01972762"/>
                  </a:ext>
                </a:extLst>
              </a:tr>
              <a:tr h="415686">
                <a:tc>
                  <a:txBody>
                    <a:bodyPr/>
                    <a:lstStyle/>
                    <a:p>
                      <a:pPr algn="l" fontAlgn="ctr"/>
                      <a:r>
                        <a:rPr lang="ru-RU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Муви 43 (2013)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83342018"/>
                  </a:ext>
                </a:extLst>
              </a:tr>
              <a:tr h="486865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Охотники за привидениями (2016)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12751787"/>
                  </a:ext>
                </a:extLst>
              </a:tr>
              <a:tr h="726027">
                <a:tc>
                  <a:txBody>
                    <a:bodyPr/>
                    <a:lstStyle/>
                    <a:p>
                      <a:pPr algn="l" fontAlgn="ctr"/>
                      <a:r>
                        <a:rPr lang="ru-RU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Фантастические твари: Преступления Грин-де-Вальда (2018)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24624281"/>
                  </a:ext>
                </a:extLst>
              </a:tr>
              <a:tr h="415686">
                <a:tc>
                  <a:txBody>
                    <a:bodyPr/>
                    <a:lstStyle/>
                    <a:p>
                      <a:pPr algn="l" fontAlgn="ctr"/>
                      <a:r>
                        <a:rPr lang="ru-RU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Барби (2023)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40929924"/>
                  </a:ext>
                </a:extLst>
              </a:tr>
              <a:tr h="415686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ru-RU" sz="1800" b="1" i="1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Сумма: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1 566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1 296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075353"/>
                  </a:ext>
                </a:extLst>
              </a:tr>
            </a:tbl>
          </a:graphicData>
        </a:graphic>
      </p:graphicFrame>
      <p:sp>
        <p:nvSpPr>
          <p:cNvPr id="9" name="Текст 8">
            <a:extLst>
              <a:ext uri="{FF2B5EF4-FFF2-40B4-BE49-F238E27FC236}">
                <a16:creationId xmlns:a16="http://schemas.microsoft.com/office/drawing/2014/main" id="{9F747F15-0253-9D41-1C79-C4E9795C24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412111"/>
            <a:ext cx="3932237" cy="4456877"/>
          </a:xfrm>
        </p:spPr>
        <p:txBody>
          <a:bodyPr/>
          <a:lstStyle/>
          <a:p>
            <a:r>
              <a:rPr lang="ru-RU" sz="1800" b="1" i="1" u="sng" dirty="0"/>
              <a:t>Принцип отбора фильмов:</a:t>
            </a:r>
          </a:p>
          <a:p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Фильмы – разочарование;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/>
              <a:t>Соотношение положительных и отрицательных отзывов  </a:t>
            </a:r>
            <a:r>
              <a:rPr lang="ru-RU" sz="1800" b="1" i="0" dirty="0">
                <a:effectLst/>
                <a:latin typeface="YS Text"/>
              </a:rPr>
              <a:t>~</a:t>
            </a:r>
            <a:r>
              <a:rPr lang="ru-RU" sz="1800" b="1" dirty="0"/>
              <a:t> </a:t>
            </a:r>
            <a:r>
              <a:rPr lang="ru-RU" sz="1800" dirty="0"/>
              <a:t>50/50;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1412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9E974F3-B340-7616-97F2-5C7DF0CB2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32351"/>
            <a:ext cx="10515600" cy="1091335"/>
          </a:xfrm>
        </p:spPr>
        <p:txBody>
          <a:bodyPr>
            <a:normAutofit/>
          </a:bodyPr>
          <a:lstStyle/>
          <a:p>
            <a:pPr algn="ctr"/>
            <a:r>
              <a:rPr lang="ru-RU" b="1" i="0" dirty="0" err="1">
                <a:effectLst/>
              </a:rPr>
              <a:t>Парсинг</a:t>
            </a:r>
            <a:endParaRPr lang="ru-RU" b="1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C9449C5E-5FC5-D5A0-5FC9-C211D04E2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423687"/>
            <a:ext cx="4538803" cy="4665964"/>
          </a:xfrm>
        </p:spPr>
        <p:txBody>
          <a:bodyPr/>
          <a:lstStyle/>
          <a:p>
            <a:r>
              <a:rPr lang="ru-RU" i="1" u="sng" dirty="0"/>
              <a:t>Проблема:</a:t>
            </a:r>
          </a:p>
          <a:p>
            <a:r>
              <a:rPr lang="ru-RU" dirty="0"/>
              <a:t>Частая блокировка и появление капчи</a:t>
            </a:r>
          </a:p>
          <a:p>
            <a:endParaRPr lang="ru-RU" dirty="0"/>
          </a:p>
          <a:p>
            <a:r>
              <a:rPr lang="ru-RU" i="1" u="sng" dirty="0"/>
              <a:t>Библиотеки: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Requests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err="1"/>
              <a:t>BeautifulSoup</a:t>
            </a:r>
            <a:endParaRPr lang="en-US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err="1"/>
              <a:t>UserAgent</a:t>
            </a:r>
            <a:endParaRPr lang="en-US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Pandas</a:t>
            </a:r>
            <a:endParaRPr lang="ru-RU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E91F950-8024-2AFD-1348-114B578CF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6554" y="1484452"/>
            <a:ext cx="4422236" cy="230229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AA0CBD3-A82D-7DFC-3FFF-3E1CEA800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5232" y="3786749"/>
            <a:ext cx="4587638" cy="291109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179982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296D4D-5FFB-19A5-8FC4-72B8F1738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354" y="457200"/>
            <a:ext cx="4366672" cy="1600200"/>
          </a:xfrm>
        </p:spPr>
        <p:txBody>
          <a:bodyPr>
            <a:normAutofit/>
          </a:bodyPr>
          <a:lstStyle/>
          <a:p>
            <a:pPr algn="ctr"/>
            <a:r>
              <a:rPr lang="ru-RU" sz="4000" b="1" i="0" dirty="0">
                <a:effectLst/>
              </a:rPr>
              <a:t>Предварительная обработка</a:t>
            </a:r>
            <a:endParaRPr lang="ru-RU" sz="4000" b="1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31B6F4A-C2CF-7055-2E91-E8ABD36168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05354" y="2318994"/>
            <a:ext cx="4675694" cy="3549994"/>
          </a:xfrm>
        </p:spPr>
        <p:txBody>
          <a:bodyPr>
            <a:normAutofit fontScale="92500"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ru-RU" sz="2400" dirty="0"/>
              <a:t>Нижний регистр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ru-RU" sz="2400" dirty="0"/>
              <a:t>Удаление ненужных клише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ru-RU" sz="2400" dirty="0"/>
              <a:t>Пунктуация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ru-RU" sz="2400" dirty="0" err="1"/>
              <a:t>Лемматизация</a:t>
            </a:r>
            <a:endParaRPr lang="ru-RU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ru-RU" sz="2400" dirty="0" err="1"/>
              <a:t>Токенизация</a:t>
            </a:r>
            <a:endParaRPr lang="ru-RU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ru-RU" sz="2400" dirty="0"/>
              <a:t>Стоп – слова (подгружался и использовался отдельный список, в котором не было слов: очень, лучше, особенно, менее, более…)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BB7414F-65C7-CCE6-B84A-F1866ACDC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0792" y="1206629"/>
            <a:ext cx="7204630" cy="253091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aphicFrame>
        <p:nvGraphicFramePr>
          <p:cNvPr id="14" name="Таблица 14">
            <a:extLst>
              <a:ext uri="{FF2B5EF4-FFF2-40B4-BE49-F238E27FC236}">
                <a16:creationId xmlns:a16="http://schemas.microsoft.com/office/drawing/2014/main" id="{F36FA4A1-6661-6721-8422-FF1EC2B30C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408304"/>
              </p:ext>
            </p:extLst>
          </p:nvPr>
        </p:nvGraphicFramePr>
        <p:xfrm>
          <a:off x="5372983" y="4450260"/>
          <a:ext cx="6460504" cy="1107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30252">
                  <a:extLst>
                    <a:ext uri="{9D8B030D-6E8A-4147-A177-3AD203B41FA5}">
                      <a16:colId xmlns:a16="http://schemas.microsoft.com/office/drawing/2014/main" val="3102091282"/>
                    </a:ext>
                  </a:extLst>
                </a:gridCol>
                <a:gridCol w="3230252">
                  <a:extLst>
                    <a:ext uri="{9D8B030D-6E8A-4147-A177-3AD203B41FA5}">
                      <a16:colId xmlns:a16="http://schemas.microsoft.com/office/drawing/2014/main" val="381277257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ru-RU" u="sng" dirty="0"/>
                        <a:t>Количество токенов на выходе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033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Отрицательные отзывы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Положительные отзывы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7329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334596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370807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3336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4716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3998E5-A5BA-8BC5-2C76-DDB2C794B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314" y="202127"/>
            <a:ext cx="10515600" cy="872529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/>
              <a:t>Извлечение именованных сущностей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E42EA18-CEA8-22ED-A01C-74D99986F6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9314" y="1044116"/>
            <a:ext cx="5157787" cy="497166"/>
          </a:xfrm>
        </p:spPr>
        <p:txBody>
          <a:bodyPr/>
          <a:lstStyle/>
          <a:p>
            <a:pPr algn="ctr"/>
            <a:r>
              <a:rPr lang="ru-RU" dirty="0"/>
              <a:t>Отрицательные отзывы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B07FF27-0A4E-D689-A905-5CACBCB296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12" y="1581250"/>
            <a:ext cx="5157787" cy="49716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000" dirty="0"/>
              <a:t>Извлечено </a:t>
            </a:r>
            <a:r>
              <a:rPr lang="ru-RU" sz="2000" dirty="0">
                <a:solidFill>
                  <a:srgbClr val="00B050"/>
                </a:solidFill>
              </a:rPr>
              <a:t>2946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9B768D63-FDFC-AD0B-8BEA-279E777FE5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074656"/>
            <a:ext cx="5183188" cy="497167"/>
          </a:xfrm>
        </p:spPr>
        <p:txBody>
          <a:bodyPr/>
          <a:lstStyle/>
          <a:p>
            <a:pPr algn="ctr"/>
            <a:r>
              <a:rPr lang="ru-RU" dirty="0"/>
              <a:t>Положительные отзывы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D36755A1-71F5-B11B-25A0-AE1C94EDC6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5466" y="1588966"/>
            <a:ext cx="5183188" cy="3582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000" dirty="0"/>
              <a:t>Извлечено </a:t>
            </a:r>
            <a:r>
              <a:rPr lang="ru-RU" sz="2000" dirty="0">
                <a:solidFill>
                  <a:srgbClr val="00B050"/>
                </a:solidFill>
              </a:rPr>
              <a:t>3387</a:t>
            </a:r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B9EF31F-D2D9-7AAC-B360-159E97533F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496" y="2024405"/>
            <a:ext cx="2194835" cy="477919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D471B7D-98C4-4FFD-DD40-9D6A8C0994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9461" y="1947185"/>
            <a:ext cx="2347599" cy="48295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45196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F74F047A-1BAB-F14F-9768-FA29BE9DE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718957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N-grams</a:t>
            </a:r>
            <a:r>
              <a:rPr lang="ru-RU" sz="4000" b="1" dirty="0"/>
              <a:t> (</a:t>
            </a:r>
            <a:r>
              <a:rPr lang="ru-RU" sz="4000" b="1" dirty="0" err="1"/>
              <a:t>униграммы</a:t>
            </a:r>
            <a:r>
              <a:rPr lang="ru-RU" sz="4000" b="1" dirty="0"/>
              <a:t>)</a:t>
            </a: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D7971424-FD1F-1785-8323-B7EFA5E37F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077847"/>
            <a:ext cx="5157787" cy="411588"/>
          </a:xfrm>
        </p:spPr>
        <p:txBody>
          <a:bodyPr>
            <a:normAutofit lnSpcReduction="10000"/>
          </a:bodyPr>
          <a:lstStyle/>
          <a:p>
            <a:r>
              <a:rPr lang="ru-RU" dirty="0"/>
              <a:t> Отрицательные отзывы</a:t>
            </a:r>
          </a:p>
        </p:txBody>
      </p:sp>
      <p:sp>
        <p:nvSpPr>
          <p:cNvPr id="12" name="Текст 11">
            <a:extLst>
              <a:ext uri="{FF2B5EF4-FFF2-40B4-BE49-F238E27FC236}">
                <a16:creationId xmlns:a16="http://schemas.microsoft.com/office/drawing/2014/main" id="{B7CC422A-0F46-6FBA-2144-CE41E68E80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1077847"/>
            <a:ext cx="5183188" cy="411588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Положительные отзывы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D6EC19A8-A3E2-A3B3-F7E2-BD01B94790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9453" r="21802"/>
          <a:stretch/>
        </p:blipFill>
        <p:spPr>
          <a:xfrm>
            <a:off x="1055800" y="1489435"/>
            <a:ext cx="2714921" cy="525024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D710A9DF-28C6-2AB6-E397-256B53EAE6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7643" y="1385227"/>
            <a:ext cx="2448332" cy="536666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085632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307509-F605-FB61-2442-E264C955A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/>
              <a:t>N-grams</a:t>
            </a:r>
            <a:r>
              <a:rPr lang="ru-RU" sz="4000" b="1" dirty="0"/>
              <a:t> (триграммы)</a:t>
            </a:r>
            <a:endParaRPr lang="ru-RU" sz="4000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81D65B7-E951-7928-BD66-59AEAABC20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316071"/>
            <a:ext cx="5157787" cy="374617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ru-RU" dirty="0"/>
              <a:t>Отрицательные отзывы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29380C6-3E8A-FDEE-E941-91B23E9927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1287790"/>
            <a:ext cx="5183188" cy="431178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ru-RU" dirty="0"/>
              <a:t>Положительные отзывы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2C373DC-7702-28B5-7AC5-661C3A942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6732" y="1944847"/>
            <a:ext cx="5973017" cy="424481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EE30EF6-EF5B-C4FC-1C7E-06B6E37E8C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75" y="1973127"/>
            <a:ext cx="6058425" cy="421653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58866377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1086</TotalTime>
  <Words>312</Words>
  <Application>Microsoft Office PowerPoint</Application>
  <PresentationFormat>Широкоэкранный</PresentationFormat>
  <Paragraphs>101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Fira Sans</vt:lpstr>
      <vt:lpstr>Wingdings</vt:lpstr>
      <vt:lpstr>YS Text</vt:lpstr>
      <vt:lpstr>Тема Office</vt:lpstr>
      <vt:lpstr>Сентимент анализ отзывов на фильмы с сайта Кинопоиск</vt:lpstr>
      <vt:lpstr>Презентация PowerPoint</vt:lpstr>
      <vt:lpstr>Задача проекта:</vt:lpstr>
      <vt:lpstr>Подборка фильмов</vt:lpstr>
      <vt:lpstr>Парсинг</vt:lpstr>
      <vt:lpstr>Предварительная обработка</vt:lpstr>
      <vt:lpstr>Извлечение именованных сущностей</vt:lpstr>
      <vt:lpstr>N-grams (униграммы)</vt:lpstr>
      <vt:lpstr>N-grams (триграммы)</vt:lpstr>
      <vt:lpstr>Сентимент анализ</vt:lpstr>
      <vt:lpstr>Сентимент анализ (положительные отзывы)</vt:lpstr>
      <vt:lpstr>Сентимент анализ (положительные отзывы)</vt:lpstr>
      <vt:lpstr>Сентимент анализ (отрицательные отзывы)</vt:lpstr>
      <vt:lpstr>Сентимент анализ (отрицательные отзывы)</vt:lpstr>
      <vt:lpstr>WordCloud</vt:lpstr>
      <vt:lpstr>Идеи на будущее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 эмоциональной окраски отзывов с сайта Кинопоиск</dc:title>
  <dc:creator>Оксана Зайцева</dc:creator>
  <cp:lastModifiedBy>Оксана Зайцева</cp:lastModifiedBy>
  <cp:revision>63</cp:revision>
  <dcterms:created xsi:type="dcterms:W3CDTF">2024-02-02T07:36:55Z</dcterms:created>
  <dcterms:modified xsi:type="dcterms:W3CDTF">2024-02-16T08:48:13Z</dcterms:modified>
</cp:coreProperties>
</file>