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7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602-0721-4C9E-9E8D-020D0226839D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B791-7E6C-D3BA-F867-8BF0139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989628"/>
            <a:ext cx="9144000" cy="2695493"/>
          </a:xfrm>
        </p:spPr>
        <p:txBody>
          <a:bodyPr>
            <a:noAutofit/>
          </a:bodyPr>
          <a:lstStyle/>
          <a:p>
            <a:r>
              <a:rPr lang="ru-RU" sz="4000" b="1" i="0" dirty="0">
                <a:effectLst/>
                <a:latin typeface="Fira Sans" panose="020B0604020202020204" pitchFamily="34" charset="0"/>
              </a:rPr>
              <a:t>Анализ тональности отзывов на фильмы с сайта </a:t>
            </a:r>
            <a:r>
              <a:rPr lang="ru-RU" sz="4000" b="1" i="0" dirty="0" err="1">
                <a:effectLst/>
                <a:latin typeface="Fira Sans" panose="020B0604020202020204" pitchFamily="34" charset="0"/>
              </a:rPr>
              <a:t>Кинопоиск</a:t>
            </a:r>
            <a:r>
              <a:rPr lang="ru-RU" sz="4000" b="1" i="0" dirty="0">
                <a:effectLst/>
                <a:latin typeface="Fira Sans" panose="020B0604020202020204" pitchFamily="34" charset="0"/>
              </a:rPr>
              <a:t> с применением методов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D413D-9A82-394B-BFB4-6D2AB919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6229350"/>
            <a:ext cx="3733800" cy="628650"/>
          </a:xfrm>
        </p:spPr>
        <p:txBody>
          <a:bodyPr/>
          <a:lstStyle/>
          <a:p>
            <a:r>
              <a:rPr lang="ru-RU" dirty="0"/>
              <a:t>Зайцева Оксана</a:t>
            </a:r>
          </a:p>
        </p:txBody>
      </p:sp>
    </p:spTree>
    <p:extLst>
      <p:ext uri="{BB962C8B-B14F-4D97-AF65-F5344CB8AC3E}">
        <p14:creationId xmlns:p14="http://schemas.microsoft.com/office/powerpoint/2010/main" val="1147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7D0541E-E47F-0AC7-21A5-88B4D76B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90" y="106002"/>
            <a:ext cx="10125173" cy="10346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effectLst/>
                <a:latin typeface="Roboto" panose="02000000000000000000" pitchFamily="2" charset="0"/>
              </a:rPr>
              <a:t>Применение обученной модели на случайных отзывах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1805653-5A50-B2CD-AC04-8EC7E186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3" y="3284080"/>
            <a:ext cx="11942069" cy="1469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3BC1F-297A-DD8C-3B34-19EA4412F3D4}"/>
              </a:ext>
            </a:extLst>
          </p:cNvPr>
          <p:cNvSpPr txBox="1"/>
          <p:nvPr/>
        </p:nvSpPr>
        <p:spPr>
          <a:xfrm flipH="1">
            <a:off x="800493" y="1438359"/>
            <a:ext cx="254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CountVectorizer</a:t>
            </a:r>
            <a:endParaRPr lang="ru-RU" sz="2400" b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A9F03B-33D6-14FC-307D-1B29A1B8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3" y="4940416"/>
            <a:ext cx="12018057" cy="1503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AE765F-A15F-62F6-14C6-1835DC8A4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05" y="1900024"/>
            <a:ext cx="5841195" cy="880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271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E239D-4A71-F2E8-1387-4D2F5089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2400" b="1" dirty="0">
                <a:latin typeface="+mn-lt"/>
                <a:ea typeface="+mn-ea"/>
                <a:cs typeface="+mn-cs"/>
              </a:rPr>
              <a:t>TF-IDF</a:t>
            </a:r>
            <a:endParaRPr lang="ru-RU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E9CCF8-60E5-2ABC-8E59-1CF28E70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38" y="1298224"/>
            <a:ext cx="5578323" cy="784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892459-7683-7CBD-38AC-329A2D16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38" y="2083152"/>
            <a:ext cx="11035562" cy="424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097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1DCED-128A-8FED-BB94-12F22184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395" y="23109"/>
            <a:ext cx="9635296" cy="712181"/>
          </a:xfrm>
        </p:spPr>
        <p:txBody>
          <a:bodyPr/>
          <a:lstStyle/>
          <a:p>
            <a:pPr algn="ctr"/>
            <a:r>
              <a:rPr lang="ru-RU" b="1" dirty="0"/>
              <a:t>Ошибочное предсказание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6406A-C036-A521-70BE-1FACF12C3482}"/>
              </a:ext>
            </a:extLst>
          </p:cNvPr>
          <p:cNvSpPr txBox="1"/>
          <p:nvPr/>
        </p:nvSpPr>
        <p:spPr>
          <a:xfrm>
            <a:off x="697584" y="857839"/>
            <a:ext cx="71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effectLst/>
                <a:latin typeface="Courier New" panose="02070309020205020404" pitchFamily="49" charset="0"/>
              </a:rPr>
              <a:t>Фильм "Список Шиндлера" (отзыв отрицательный)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C098A71-F85E-B6D4-D6AC-1B4E5A03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593016-3BB9-D297-C9D4-9A2FA6E2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5" y="1181004"/>
            <a:ext cx="11240474" cy="5570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56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5604F-17DD-7224-A89F-34E6B88C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03" y="112788"/>
            <a:ext cx="9950794" cy="6906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Random Forest Classifier</a:t>
            </a:r>
            <a:endParaRPr lang="ru-RU" b="1" i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419ABB0-75EB-741A-99E5-BC23CFCD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996" y="289182"/>
            <a:ext cx="5157787" cy="823912"/>
          </a:xfrm>
        </p:spPr>
        <p:txBody>
          <a:bodyPr/>
          <a:lstStyle/>
          <a:p>
            <a:r>
              <a:rPr lang="en-US" dirty="0" err="1"/>
              <a:t>CountVectorizer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0BF057-AFA8-8B3F-8BEF-CE40F19C8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606" y="1001964"/>
            <a:ext cx="4610500" cy="1760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BAC9EEC7-1032-41AF-AE31-84382826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89182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TF-IDF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AE1449A-51E3-4E33-2824-AC6BC8BAF0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2745" y="2675782"/>
            <a:ext cx="5010288" cy="3893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E4AFCF-F084-5753-DA1D-7985CBFD5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67" y="2695664"/>
            <a:ext cx="5010290" cy="3873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CE5719-681E-211A-1CBE-9F72F7965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530" y="979858"/>
            <a:ext cx="4764275" cy="171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01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F2DD-646A-21EB-2B73-23E60E66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/>
              <a:t>Gridsearch</a:t>
            </a:r>
            <a:endParaRPr lang="ru-RU" b="1" i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B638AE-3F9B-E532-F961-F972A071D4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9740" y="1536569"/>
            <a:ext cx="6181097" cy="1241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4520943-5CD1-F4ED-EC65-F870773CF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4737" y="1536569"/>
            <a:ext cx="5537523" cy="4312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762E2C-C436-9D2B-864B-16A2EF64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2" y="3655276"/>
            <a:ext cx="5904313" cy="21941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368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81F83-1E61-C05D-E54F-E2D6536E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30" y="91748"/>
            <a:ext cx="10213157" cy="108660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Применение обученной модели на случайных отзывах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D417EF-7D28-AB7A-1E93-126C232F4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8" y="954615"/>
            <a:ext cx="9362287" cy="4628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9DCAA-D2C5-4725-6F26-0999F06C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68" y="5359572"/>
            <a:ext cx="10722269" cy="1379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641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577BB-AF70-92A7-ED77-5A35B80A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25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78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81280E8-D771-71EE-F995-4C2F1337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408545"/>
            <a:ext cx="5157787" cy="823912"/>
          </a:xfrm>
        </p:spPr>
        <p:txBody>
          <a:bodyPr>
            <a:noAutofit/>
          </a:bodyPr>
          <a:lstStyle/>
          <a:p>
            <a:pPr algn="ctr"/>
            <a:r>
              <a:rPr lang="ru-RU" sz="4000" b="1" u="sng" dirty="0"/>
              <a:t>Цель проекта</a:t>
            </a:r>
            <a:endParaRPr lang="ru-RU" sz="4000" u="sng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D203E07-BACD-72FC-7861-AEFD9988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559" y="1687398"/>
            <a:ext cx="11067067" cy="45022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Обучение моделей классификации;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Практическое применение обученных моделей на случайных отзывах с сайта </a:t>
            </a:r>
            <a:r>
              <a:rPr lang="ru-RU" dirty="0" err="1"/>
              <a:t>Кинопоиск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61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F4B18-B970-F036-D3E4-DE94DEDF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84" y="1408292"/>
            <a:ext cx="6549916" cy="2385393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3CF5FD-284B-32BD-9CFA-06E3A05C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74"/>
            <a:ext cx="10515600" cy="1126059"/>
          </a:xfrm>
        </p:spPr>
        <p:txBody>
          <a:bodyPr>
            <a:normAutofit/>
          </a:bodyPr>
          <a:lstStyle/>
          <a:p>
            <a:r>
              <a:rPr lang="ru-RU" b="1" dirty="0"/>
              <a:t>Задача проекта: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36EE5A-D8FE-BA10-2912-57A11507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7225"/>
            <a:ext cx="10515600" cy="42724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Word2Vec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MultinomialNB</a:t>
            </a:r>
            <a:r>
              <a:rPr lang="en-US" sz="2800" dirty="0"/>
              <a:t> vs Logistic Regression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Classification report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AFB135-1052-7922-7404-999B40E6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979"/>
            <a:ext cx="10515600" cy="822652"/>
          </a:xfrm>
        </p:spPr>
        <p:txBody>
          <a:bodyPr/>
          <a:lstStyle/>
          <a:p>
            <a:pPr algn="ctr"/>
            <a:r>
              <a:rPr lang="ru-RU" sz="4400" b="1" i="1" dirty="0"/>
              <a:t>Подборка фильмов</a:t>
            </a:r>
            <a:r>
              <a:rPr lang="en-US" sz="4400" b="1" i="1" dirty="0"/>
              <a:t> </a:t>
            </a:r>
            <a:r>
              <a:rPr lang="ru-RU" sz="4400" b="1" i="1" dirty="0"/>
              <a:t>и сериалов</a:t>
            </a:r>
            <a:endParaRPr lang="ru-RU" i="1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79868B99-D96C-6AAA-C156-1D2764E527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8344696"/>
              </p:ext>
            </p:extLst>
          </p:nvPr>
        </p:nvGraphicFramePr>
        <p:xfrm>
          <a:off x="4666268" y="1570485"/>
          <a:ext cx="7337981" cy="462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2948">
                  <a:extLst>
                    <a:ext uri="{9D8B030D-6E8A-4147-A177-3AD203B41FA5}">
                      <a16:colId xmlns:a16="http://schemas.microsoft.com/office/drawing/2014/main" val="1746245626"/>
                    </a:ext>
                  </a:extLst>
                </a:gridCol>
                <a:gridCol w="1751397">
                  <a:extLst>
                    <a:ext uri="{9D8B030D-6E8A-4147-A177-3AD203B41FA5}">
                      <a16:colId xmlns:a16="http://schemas.microsoft.com/office/drawing/2014/main" val="3419470448"/>
                    </a:ext>
                  </a:extLst>
                </a:gridCol>
                <a:gridCol w="1683636">
                  <a:extLst>
                    <a:ext uri="{9D8B030D-6E8A-4147-A177-3AD203B41FA5}">
                      <a16:colId xmlns:a16="http://schemas.microsoft.com/office/drawing/2014/main" val="1979826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фильма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Полож.отзывы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Отриц.отзывы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7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Отряд самоубийц (2016)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585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Повелитель стихий (2010)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Фантастические твари: Преступления Грин-де-Вальда (2018)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45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Барби (2023)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06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Охотники за привидениями (2016)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532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Муви 43 (2013)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762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 оттенков серого (2015)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62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Папины дочки (2007-2013)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506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Адмиралъ</a:t>
                      </a:r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(2008)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716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Груз 200 (2007)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66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Всего: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1100169"/>
                  </a:ext>
                </a:extLst>
              </a:tr>
            </a:tbl>
          </a:graphicData>
        </a:graphic>
      </p:graphicFrame>
      <p:sp>
        <p:nvSpPr>
          <p:cNvPr id="8" name="Текст 8">
            <a:extLst>
              <a:ext uri="{FF2B5EF4-FFF2-40B4-BE49-F238E27FC236}">
                <a16:creationId xmlns:a16="http://schemas.microsoft.com/office/drawing/2014/main" id="{6EF5B575-9D79-8879-E0B0-19AE788C67B6}"/>
              </a:ext>
            </a:extLst>
          </p:cNvPr>
          <p:cNvSpPr txBox="1">
            <a:spLocks/>
          </p:cNvSpPr>
          <p:nvPr/>
        </p:nvSpPr>
        <p:spPr>
          <a:xfrm>
            <a:off x="330741" y="1690688"/>
            <a:ext cx="3932237" cy="445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i="1" u="sng" dirty="0"/>
              <a:t>Принцип отбора фильмов:</a:t>
            </a:r>
          </a:p>
          <a:p>
            <a:endParaRPr lang="ru-RU" dirty="0"/>
          </a:p>
          <a:p>
            <a:pPr marL="285750" indent="-285750"/>
            <a:r>
              <a:rPr lang="ru-RU" sz="2000" dirty="0"/>
              <a:t>Фильмы – разочарование; </a:t>
            </a:r>
          </a:p>
          <a:p>
            <a:pPr marL="285750" indent="-285750"/>
            <a:r>
              <a:rPr lang="ru-RU" sz="2000" dirty="0"/>
              <a:t>Соотношение положительных и отрицательных отзывов  </a:t>
            </a:r>
            <a:r>
              <a:rPr lang="ru-RU" sz="2000" b="1" dirty="0">
                <a:latin typeface="YS Text"/>
              </a:rPr>
              <a:t>~</a:t>
            </a:r>
            <a:r>
              <a:rPr lang="ru-RU" sz="2000" b="1" dirty="0"/>
              <a:t> </a:t>
            </a:r>
            <a:r>
              <a:rPr lang="ru-RU" sz="2000" dirty="0"/>
              <a:t>50/50;</a:t>
            </a:r>
          </a:p>
          <a:p>
            <a:pPr marL="285750" indent="-28575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54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33D24-CE88-E7A3-FA1F-50282C7B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Word2Vec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DFC7-55EA-C56E-34E6-16B615724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420" y="1731357"/>
            <a:ext cx="352641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Предобработка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Gensim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Подбор параметров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3A8FE83-FED4-198A-8FF5-C93495640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11501" y="1027906"/>
            <a:ext cx="4017269" cy="2600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4C2A6C-7D04-D2D2-1BBF-481A6BEFF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088" y="992948"/>
            <a:ext cx="3742823" cy="2670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0289A0-7556-4751-C3EB-1536C006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53" y="3907026"/>
            <a:ext cx="3931738" cy="2675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76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AC5A4-1357-977D-12BD-BF00BEC4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87" y="-17812"/>
            <a:ext cx="10515600" cy="1325563"/>
          </a:xfrm>
        </p:spPr>
        <p:txBody>
          <a:bodyPr/>
          <a:lstStyle/>
          <a:p>
            <a:pPr algn="ctr"/>
            <a:r>
              <a:rPr lang="en-US" b="1" i="1" dirty="0" err="1"/>
              <a:t>MultinomialNB</a:t>
            </a:r>
            <a:endParaRPr lang="ru-RU" b="1" i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9582F60-65DD-D475-A10D-B22E13FB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9333" y="23301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TF-IDF</a:t>
            </a:r>
            <a:endParaRPr lang="ru-RU" dirty="0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C648536C-8293-05CB-1A76-268FE0BDA2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7952"/>
          <a:stretch/>
        </p:blipFill>
        <p:spPr>
          <a:xfrm>
            <a:off x="7158093" y="969301"/>
            <a:ext cx="4424138" cy="163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3A55D25-DEE7-A2AB-4D6F-D65F32D33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538" y="233014"/>
            <a:ext cx="5157787" cy="823912"/>
          </a:xfrm>
        </p:spPr>
        <p:txBody>
          <a:bodyPr/>
          <a:lstStyle/>
          <a:p>
            <a:pPr algn="ctr"/>
            <a:r>
              <a:rPr lang="en-US" dirty="0" err="1"/>
              <a:t>CountVectorizer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4FE9C81-C4B1-CB83-8467-78A9F14C4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3534" y="989647"/>
            <a:ext cx="3963972" cy="1616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0AD36F-9DE4-1838-FC5B-F2DEAE41D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9"/>
          <a:stretch/>
        </p:blipFill>
        <p:spPr>
          <a:xfrm>
            <a:off x="6401110" y="2605672"/>
            <a:ext cx="5730738" cy="42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F100865-A705-726A-5704-1DE006316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2" y="2605672"/>
            <a:ext cx="5730737" cy="42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1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F0E46-7D42-550A-1475-B00548D5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63" y="147224"/>
            <a:ext cx="10717474" cy="9546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effectLst/>
                <a:latin typeface="Roboto" panose="02000000000000000000" pitchFamily="2" charset="0"/>
              </a:rPr>
              <a:t>Применение обученной модели на случайных отзывах</a:t>
            </a:r>
            <a:endParaRPr lang="ru-RU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AFE46F-531F-68E5-8866-B3B37761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99621" y="624538"/>
            <a:ext cx="4224534" cy="823912"/>
          </a:xfrm>
        </p:spPr>
        <p:txBody>
          <a:bodyPr/>
          <a:lstStyle/>
          <a:p>
            <a:pPr algn="ctr"/>
            <a:r>
              <a:rPr lang="en-US" dirty="0" err="1"/>
              <a:t>CountVectorizer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7914634-C52B-2008-1B11-3337B7EA5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736" y="2364364"/>
            <a:ext cx="10133884" cy="1484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AD08CE-3526-B917-5A66-422E59FB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6" y="1448450"/>
            <a:ext cx="4562643" cy="925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0C4807F-4935-377C-B121-A9A5A128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36" y="3848656"/>
            <a:ext cx="10638442" cy="1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BCBE65F-38C7-1F8B-64A9-08F79E3C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36" y="5249120"/>
            <a:ext cx="10303133" cy="15317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897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C4DD7EE-892E-14E0-DB73-DC71889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65" y="0"/>
            <a:ext cx="10515600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b="1" dirty="0">
                <a:latin typeface="+mn-lt"/>
                <a:ea typeface="+mn-ea"/>
                <a:cs typeface="+mn-cs"/>
              </a:rPr>
              <a:t>TF-IDF</a:t>
            </a:r>
            <a:endParaRPr lang="ru-RU" sz="2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7B4A7E-4747-E4D5-E90E-471FEFBFD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65" y="869636"/>
            <a:ext cx="4354354" cy="789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BC64A7-A55A-00CA-7F95-D2D3E6A5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1" y="1659117"/>
            <a:ext cx="11672211" cy="4788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056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B33BB-D5F7-8821-BF1B-687A54FE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30" y="153316"/>
            <a:ext cx="10515600" cy="859510"/>
          </a:xfrm>
        </p:spPr>
        <p:txBody>
          <a:bodyPr/>
          <a:lstStyle/>
          <a:p>
            <a:pPr algn="ctr"/>
            <a:r>
              <a:rPr lang="en-US" b="1" i="1" dirty="0"/>
              <a:t>Logistic Regression</a:t>
            </a:r>
            <a:endParaRPr lang="ru-RU" b="1" i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6F4E52-5F3F-9C2D-531E-5ACA938D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530" y="821548"/>
            <a:ext cx="5080245" cy="525446"/>
          </a:xfrm>
        </p:spPr>
        <p:txBody>
          <a:bodyPr/>
          <a:lstStyle/>
          <a:p>
            <a:pPr algn="ctr"/>
            <a:r>
              <a:rPr lang="en-US" dirty="0" err="1"/>
              <a:t>CountVectorizer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849D92-1EA0-AEC9-DE2A-8B26B5FA1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530" y="1299869"/>
            <a:ext cx="4206605" cy="1653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D05C69D-7BC8-188E-0671-5DF2AC834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0103" y="830974"/>
            <a:ext cx="4989136" cy="506593"/>
          </a:xfrm>
        </p:spPr>
        <p:txBody>
          <a:bodyPr/>
          <a:lstStyle/>
          <a:p>
            <a:pPr algn="ctr"/>
            <a:r>
              <a:rPr lang="en-US" dirty="0"/>
              <a:t>TF-IDF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6325F94-D7BB-AAD6-3208-A5AECD30FB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24679" y="1207435"/>
            <a:ext cx="4419983" cy="1615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0175B1-35D4-0708-AF45-8B1A2A98C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26" y="2868711"/>
            <a:ext cx="5230742" cy="3904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074B9B-1A05-A39D-1DE9-C78E04D0F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103" y="2823015"/>
            <a:ext cx="5133072" cy="3898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4642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1665</TotalTime>
  <Words>205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Fira Sans</vt:lpstr>
      <vt:lpstr>Roboto</vt:lpstr>
      <vt:lpstr>Wingdings</vt:lpstr>
      <vt:lpstr>YS Text</vt:lpstr>
      <vt:lpstr>Тема Office</vt:lpstr>
      <vt:lpstr>Анализ тональности отзывов на фильмы с сайта Кинопоиск с применением методов машинного обучения</vt:lpstr>
      <vt:lpstr>Презентация PowerPoint</vt:lpstr>
      <vt:lpstr>Задача проекта:</vt:lpstr>
      <vt:lpstr>Подборка фильмов и сериалов</vt:lpstr>
      <vt:lpstr>Word2Vec</vt:lpstr>
      <vt:lpstr>MultinomialNB</vt:lpstr>
      <vt:lpstr>Применение обученной модели на случайных отзывах</vt:lpstr>
      <vt:lpstr>TF-IDF</vt:lpstr>
      <vt:lpstr>Logistic Regression</vt:lpstr>
      <vt:lpstr>Применение обученной модели на случайных отзывах</vt:lpstr>
      <vt:lpstr>TF-IDF</vt:lpstr>
      <vt:lpstr>Ошибочное предсказание</vt:lpstr>
      <vt:lpstr>Random Forest Classifier</vt:lpstr>
      <vt:lpstr>Gridsearch</vt:lpstr>
      <vt:lpstr>Применение обученной модели на случайных отзывах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эмоциональной окраски отзывов с сайта Кинопоиск</dc:title>
  <dc:creator>Оксана Зайцева</dc:creator>
  <cp:lastModifiedBy>Оксана Зайцева</cp:lastModifiedBy>
  <cp:revision>93</cp:revision>
  <dcterms:created xsi:type="dcterms:W3CDTF">2024-02-02T07:36:55Z</dcterms:created>
  <dcterms:modified xsi:type="dcterms:W3CDTF">2024-06-18T10:19:27Z</dcterms:modified>
</cp:coreProperties>
</file>