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9" r:id="rId13"/>
    <p:sldId id="265" r:id="rId14"/>
    <p:sldId id="268" r:id="rId15"/>
    <p:sldId id="271" r:id="rId16"/>
    <p:sldId id="280" r:id="rId17"/>
    <p:sldId id="272" r:id="rId18"/>
    <p:sldId id="281" r:id="rId19"/>
    <p:sldId id="273" r:id="rId20"/>
    <p:sldId id="275" r:id="rId21"/>
    <p:sldId id="276" r:id="rId22"/>
    <p:sldId id="282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9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8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68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7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1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2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7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7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3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4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7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6CB4-C024-4B32-9E11-380A1E59BFCC}" type="datetimeFigureOut">
              <a:rPr lang="ru-RU" smtClean="0"/>
              <a:t>24.08.2024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E669-94F9-4A01-BAA8-153EBDECF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8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ai-forever/RuM2M100-418M" TargetMode="External"/><Relationship Id="rId2" Type="http://schemas.openxmlformats.org/officeDocument/2006/relationships/hyperlink" Target="https://huggingface.co/ai-forever/RuM2M100-1.2B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i-forever/sage" TargetMode="External"/><Relationship Id="rId5" Type="http://schemas.openxmlformats.org/officeDocument/2006/relationships/hyperlink" Target="https://huggingface.co/ai-forever/T5-large-spell" TargetMode="External"/><Relationship Id="rId4" Type="http://schemas.openxmlformats.org/officeDocument/2006/relationships/hyperlink" Target="https://huggingface.co/ai-forever/FRED-T5-large-spel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9417B-1A0C-1935-F890-6CE84AD4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478" y="2970137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Автоматическое извлечение структурных фрагментов из текста учебника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541B21-7D57-B62E-3DEB-C31ACBBAB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238" y="6083170"/>
            <a:ext cx="5847761" cy="685800"/>
          </a:xfrm>
        </p:spPr>
        <p:txBody>
          <a:bodyPr/>
          <a:lstStyle/>
          <a:p>
            <a:r>
              <a:rPr lang="ru-RU" dirty="0"/>
              <a:t>Зайцева Оксана, ДПО НИУ ВШЭ, программа «Компьютерная лингвистика»</a:t>
            </a:r>
          </a:p>
        </p:txBody>
      </p:sp>
    </p:spTree>
    <p:extLst>
      <p:ext uri="{BB962C8B-B14F-4D97-AF65-F5344CB8AC3E}">
        <p14:creationId xmlns:p14="http://schemas.microsoft.com/office/powerpoint/2010/main" val="28191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C0DFB-7FD4-39AB-8D11-0D30D856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68" y="95070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Параграф №1. Весь текст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6F78FE-4548-782B-E79D-51A65B8B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6" y="963607"/>
            <a:ext cx="10752752" cy="5799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149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539D-C358-44B1-7835-DD1A6BAC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Sberdevices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sage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FD111FC-9C29-9815-8478-2CA9BEB3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035" y="2194559"/>
            <a:ext cx="5597165" cy="402412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Семейство открытых </a:t>
            </a:r>
            <a:r>
              <a:rPr lang="ru-RU" sz="1800" b="0" i="0" dirty="0" err="1">
                <a:effectLst/>
                <a:latin typeface="+mj-lt"/>
                <a:cs typeface="Times New Roman" panose="02020603050405020304" pitchFamily="18" charset="0"/>
              </a:rPr>
              <a:t>предобученных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 </a:t>
            </a:r>
            <a:r>
              <a:rPr lang="ru-RU" sz="1800" b="1" i="0" dirty="0">
                <a:effectLst/>
                <a:latin typeface="+mj-lt"/>
                <a:cs typeface="Times New Roman" panose="02020603050405020304" pitchFamily="18" charset="0"/>
              </a:rPr>
              <a:t>генеративных моделей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 для коррекции правописания на русском и на английском языках: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ruM2M100-1.2B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ruM2M100-418M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FredT5-large-spell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+mj-lt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T5-large-spell</a:t>
            </a:r>
            <a:r>
              <a:rPr lang="ru-RU" sz="1800" b="0" i="0" dirty="0">
                <a:effectLst/>
                <a:latin typeface="+mj-lt"/>
                <a:cs typeface="Times New Roman" panose="02020603050405020304" pitchFamily="18" charset="0"/>
              </a:rPr>
              <a:t> (для английского языка);</a:t>
            </a:r>
          </a:p>
          <a:p>
            <a:endParaRPr lang="ru-RU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65EC347-1FF4-8F90-7999-A08D82187D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b="1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Библиотека</a:t>
            </a:r>
            <a:r>
              <a:rPr lang="ru-RU" sz="1800" b="0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ru-RU" sz="1800" b="1" i="0" u="none" strike="noStrike" dirty="0"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SAGE</a:t>
            </a:r>
            <a:r>
              <a:rPr lang="ru-RU" sz="1800" b="0" i="0" dirty="0">
                <a:effectLst/>
                <a:latin typeface="+mj-lt"/>
              </a:rPr>
              <a:t> с открытым исходным кодом, в которой реализованы два метода аугментации текстовых данных на основе намеренного искажения правописания, а также механизм валидации моделей </a:t>
            </a:r>
            <a:r>
              <a:rPr lang="ru-RU" sz="1800" b="0" i="0" dirty="0" err="1">
                <a:effectLst/>
                <a:latin typeface="+mj-lt"/>
              </a:rPr>
              <a:t>спеллчека</a:t>
            </a:r>
            <a:r>
              <a:rPr lang="ru-RU" sz="1800" b="0" i="0" dirty="0">
                <a:effectLst/>
                <a:latin typeface="+mj-lt"/>
              </a:rPr>
              <a:t>;</a:t>
            </a:r>
            <a:endParaRPr lang="en-US" sz="180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+mj-lt"/>
            </a:endParaRPr>
          </a:p>
          <a:p>
            <a:r>
              <a:rPr lang="ru-RU" sz="1800" dirty="0">
                <a:latin typeface="+mj-lt"/>
              </a:rPr>
              <a:t>Хаб с вручную размеченными параллельными </a:t>
            </a:r>
            <a:r>
              <a:rPr lang="ru-RU" sz="1800" dirty="0" err="1">
                <a:latin typeface="+mj-lt"/>
              </a:rPr>
              <a:t>датасетами</a:t>
            </a:r>
            <a:r>
              <a:rPr lang="ru-RU" sz="1800" dirty="0">
                <a:latin typeface="+mj-lt"/>
              </a:rPr>
              <a:t> для коррекции правописания с естественными (сделанными человеком) ошибками;</a:t>
            </a:r>
            <a:endParaRPr lang="ru-RU" sz="1800" b="0" i="0" dirty="0">
              <a:effectLst/>
              <a:latin typeface="+mj-lt"/>
            </a:endParaRPr>
          </a:p>
          <a:p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96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466021-3070-0155-569A-6FB5492B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48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de-DE" sz="4800" b="1" i="0" dirty="0">
                <a:effectLst/>
                <a:latin typeface="Roboto" panose="02000000000000000000" pitchFamily="2" charset="0"/>
              </a:rPr>
              <a:t>sage-fredt5-large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3569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68EBF-F082-6804-1B4F-2FDE2BF3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307" y="93029"/>
            <a:ext cx="7876881" cy="1157007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Roboto" panose="02000000000000000000" pitchFamily="2" charset="0"/>
              </a:rPr>
              <a:t>Весь текст параграфа №1</a:t>
            </a:r>
            <a:br>
              <a:rPr lang="de-DE" b="0" i="0" dirty="0"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643FF8-82F2-E04C-C2CB-4404D07B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4" y="3768232"/>
            <a:ext cx="10752752" cy="2895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03B90-7DE3-F41F-423C-662FDCF62328}"/>
              </a:ext>
            </a:extLst>
          </p:cNvPr>
          <p:cNvSpPr txBox="1"/>
          <p:nvPr/>
        </p:nvSpPr>
        <p:spPr>
          <a:xfrm>
            <a:off x="619812" y="722560"/>
            <a:ext cx="9096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разорванным словом справился;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Выдумал текст;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Замножил</a:t>
            </a:r>
            <a:r>
              <a:rPr lang="ru-RU" dirty="0"/>
              <a:t> словосочетание «их организмы»;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обработал весь текст.</a:t>
            </a:r>
          </a:p>
          <a:p>
            <a:endParaRPr lang="ru-RU" dirty="0"/>
          </a:p>
          <a:p>
            <a:pPr algn="ctr"/>
            <a:r>
              <a:rPr lang="ru-RU" dirty="0"/>
              <a:t>Неудовлетворительный результат на большом фрагменте.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CC6A8C-03B5-643B-DEC8-0A9B14A7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24" y="2820197"/>
            <a:ext cx="10630821" cy="815411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9DD83E-4977-E5B9-C982-C299C73D4403}"/>
              </a:ext>
            </a:extLst>
          </p:cNvPr>
          <p:cNvCxnSpPr>
            <a:cxnSpLocks/>
          </p:cNvCxnSpPr>
          <p:nvPr/>
        </p:nvCxnSpPr>
        <p:spPr>
          <a:xfrm>
            <a:off x="5279011" y="2168166"/>
            <a:ext cx="0" cy="31108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8383-D6FA-D1CA-2433-7B86674A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Поэлементное применение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41E919-C949-2D3E-6A1D-A1D19CE5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260"/>
            <a:ext cx="12192000" cy="4590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04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2F73F-3C7B-A845-CBF2-DCECC338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5" y="1192978"/>
            <a:ext cx="11320678" cy="5302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556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94CA-604F-4201-8B96-FE515483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B9BF2-FA4E-BB11-57BD-FDC77E1DC888}"/>
              </a:ext>
            </a:extLst>
          </p:cNvPr>
          <p:cNvSpPr txBox="1"/>
          <p:nvPr/>
        </p:nvSpPr>
        <p:spPr>
          <a:xfrm>
            <a:off x="685799" y="1951672"/>
            <a:ext cx="11229681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&gt;</a:t>
            </a:r>
            <a:r>
              <a:rPr lang="ru-RU" dirty="0"/>
              <a:t> удаление некоторых</a:t>
            </a:r>
            <a:r>
              <a:rPr lang="en-US" dirty="0"/>
              <a:t> </a:t>
            </a:r>
            <a:r>
              <a:rPr lang="ru-RU" dirty="0"/>
              <a:t>букв/ оставление без изменений;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Коррекция разорванных слов: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побочное добавление слов (их, и);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собственная трактовка;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ru-RU" dirty="0"/>
              <a:t>«Исправление» пунктуации (добавление двоеточия/запятых, перенос скобок);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ru-RU" dirty="0"/>
              <a:t>Опущение части текста;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ru-RU" dirty="0"/>
              <a:t>Добавление слов/частиц, которых не было в исходном тексте.</a:t>
            </a:r>
          </a:p>
        </p:txBody>
      </p:sp>
    </p:spTree>
    <p:extLst>
      <p:ext uri="{BB962C8B-B14F-4D97-AF65-F5344CB8AC3E}">
        <p14:creationId xmlns:p14="http://schemas.microsoft.com/office/powerpoint/2010/main" val="22773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0C537-BE21-94DE-B1DF-8642232A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49" y="2941964"/>
            <a:ext cx="8610600" cy="1293028"/>
          </a:xfrm>
        </p:spPr>
        <p:txBody>
          <a:bodyPr/>
          <a:lstStyle/>
          <a:p>
            <a:pPr algn="ctr"/>
            <a:r>
              <a:rPr lang="de-DE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sage_fredt5_95m</a:t>
            </a:r>
            <a:br>
              <a:rPr lang="de-DE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1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13AA2-1BFD-17A7-F40A-1D906D0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13" y="0"/>
            <a:ext cx="8610600" cy="1293028"/>
          </a:xfrm>
        </p:spPr>
        <p:txBody>
          <a:bodyPr/>
          <a:lstStyle/>
          <a:p>
            <a:r>
              <a:rPr lang="ru-RU" b="1" i="0" dirty="0">
                <a:effectLst/>
                <a:latin typeface="Roboto" panose="02000000000000000000" pitchFamily="2" charset="0"/>
              </a:rPr>
              <a:t>Весь текст параграфа №1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6BD597-6A2B-496F-BC92-0876AD8D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787"/>
            <a:ext cx="12192000" cy="410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064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13AA2-1BFD-17A7-F40A-1D906D0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13" y="0"/>
            <a:ext cx="8610600" cy="1293028"/>
          </a:xfrm>
        </p:spPr>
        <p:txBody>
          <a:bodyPr/>
          <a:lstStyle/>
          <a:p>
            <a:r>
              <a:rPr lang="ru-RU" b="1" i="0" dirty="0">
                <a:effectLst/>
                <a:latin typeface="Roboto" panose="02000000000000000000" pitchFamily="2" charset="0"/>
              </a:rPr>
              <a:t>вывод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0F7E9-86A9-4381-5F52-BC827E6CE02B}"/>
              </a:ext>
            </a:extLst>
          </p:cNvPr>
          <p:cNvSpPr txBox="1"/>
          <p:nvPr/>
        </p:nvSpPr>
        <p:spPr>
          <a:xfrm>
            <a:off x="685799" y="1036943"/>
            <a:ext cx="9096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Восстановил отдельные разорванные слова;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Выдумал текста;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Не обработал весь текст;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Изменил регистр некоторых слов;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Заменил знаки препинания (двоеточие на запятую)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pPr algn="ctr"/>
            <a:r>
              <a:rPr lang="ru-RU" dirty="0"/>
              <a:t>Неудовлетворительный результат на большом фрагменте.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50A6737-EE4C-DA12-842D-6B47E5F38C06}"/>
              </a:ext>
            </a:extLst>
          </p:cNvPr>
          <p:cNvCxnSpPr/>
          <p:nvPr/>
        </p:nvCxnSpPr>
        <p:spPr>
          <a:xfrm>
            <a:off x="5165889" y="3516198"/>
            <a:ext cx="0" cy="603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6ED1D-D269-033A-0A83-9A8CFB84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734" y="274180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55068-6A1D-2AB0-89F5-27220E63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1253765"/>
            <a:ext cx="11481848" cy="52224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Необходимые библиотеки;</a:t>
            </a:r>
          </a:p>
          <a:p>
            <a:pPr>
              <a:lnSpc>
                <a:spcPct val="150000"/>
              </a:lnSpc>
            </a:pPr>
            <a:r>
              <a:rPr lang="ru-RU" dirty="0"/>
              <a:t>Извлечение глав;</a:t>
            </a:r>
          </a:p>
          <a:p>
            <a:pPr>
              <a:lnSpc>
                <a:spcPct val="150000"/>
              </a:lnSpc>
            </a:pPr>
            <a:r>
              <a:rPr lang="ru-RU" dirty="0"/>
              <a:t>Извлечение параграфов;</a:t>
            </a:r>
          </a:p>
          <a:p>
            <a:pPr>
              <a:lnSpc>
                <a:spcPct val="150000"/>
              </a:lnSpc>
            </a:pPr>
            <a:r>
              <a:rPr lang="ru-RU" dirty="0"/>
              <a:t>Извлечение ключевых слов (с одной страницы/со всех страниц);</a:t>
            </a:r>
          </a:p>
          <a:p>
            <a:pPr>
              <a:lnSpc>
                <a:spcPct val="150000"/>
              </a:lnSpc>
            </a:pPr>
            <a:r>
              <a:rPr lang="ru-RU" dirty="0"/>
              <a:t>Извлечение всего текста учебника;</a:t>
            </a:r>
          </a:p>
          <a:p>
            <a:pPr>
              <a:lnSpc>
                <a:spcPct val="150000"/>
              </a:lnSpc>
            </a:pPr>
            <a:r>
              <a:rPr lang="ru-RU" dirty="0"/>
              <a:t>Извлечение текста главы №1 параграфа №1</a:t>
            </a:r>
            <a:r>
              <a:rPr lang="en-US" dirty="0"/>
              <a:t>;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Коррекция правописания – проект </a:t>
            </a:r>
            <a:r>
              <a:rPr lang="en-US" dirty="0"/>
              <a:t>SAGE (</a:t>
            </a:r>
            <a:r>
              <a:rPr lang="en-US" dirty="0" err="1"/>
              <a:t>SberDevices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ru-RU" dirty="0" err="1"/>
              <a:t>Предобученные</a:t>
            </a:r>
            <a:r>
              <a:rPr lang="ru-RU" dirty="0"/>
              <a:t> генеративные модели (</a:t>
            </a:r>
            <a:r>
              <a:rPr lang="de-DE" b="0" i="0" dirty="0">
                <a:effectLst/>
                <a:latin typeface="Roboto" panose="02000000000000000000" pitchFamily="2" charset="0"/>
              </a:rPr>
              <a:t>sage-fredt5-large</a:t>
            </a:r>
            <a:r>
              <a:rPr lang="ru-RU" b="0" i="0" dirty="0">
                <a:effectLst/>
                <a:latin typeface="Roboto" panose="02000000000000000000" pitchFamily="2" charset="0"/>
              </a:rPr>
              <a:t> и </a:t>
            </a:r>
            <a:r>
              <a:rPr lang="de-DE" b="0" i="0" dirty="0">
                <a:effectLst/>
                <a:latin typeface="Roboto" panose="02000000000000000000" pitchFamily="2" charset="0"/>
              </a:rPr>
              <a:t>sage-fredt5-distilled-95m</a:t>
            </a:r>
            <a:r>
              <a:rPr lang="ru-RU" b="0" i="0" dirty="0">
                <a:effectLst/>
                <a:latin typeface="Roboto" panose="02000000000000000000" pitchFamily="2" charset="0"/>
              </a:rPr>
              <a:t>)</a:t>
            </a:r>
            <a:endParaRPr lang="de-DE" b="0" i="0" dirty="0"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5037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4C975DE-C28D-5E80-7730-8879D1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Поэлементное применение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1ACA33-14B5-CBE9-0274-58367D22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" y="1802060"/>
            <a:ext cx="12192000" cy="4498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253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8F675-E4E2-828D-2D60-D195C45F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1" y="942681"/>
            <a:ext cx="11488210" cy="5277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40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4C975DE-C28D-5E80-7730-8879D1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2D52F-10F9-274A-7B67-F8645689657B}"/>
              </a:ext>
            </a:extLst>
          </p:cNvPr>
          <p:cNvSpPr txBox="1"/>
          <p:nvPr/>
        </p:nvSpPr>
        <p:spPr>
          <a:xfrm>
            <a:off x="685799" y="1951672"/>
            <a:ext cx="11229681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Не справился со словами, которые </a:t>
            </a:r>
            <a:r>
              <a:rPr lang="ru-RU" dirty="0" err="1"/>
              <a:t>побуквенно</a:t>
            </a:r>
            <a:r>
              <a:rPr lang="ru-RU" dirty="0"/>
              <a:t> разделены пробелом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&gt;</a:t>
            </a:r>
            <a:r>
              <a:rPr lang="ru-RU" dirty="0"/>
              <a:t> удаление некоторых</a:t>
            </a:r>
            <a:r>
              <a:rPr lang="en-US" dirty="0"/>
              <a:t> </a:t>
            </a:r>
            <a:r>
              <a:rPr lang="ru-RU" dirty="0"/>
              <a:t>букв/ оставление без изменений;</a:t>
            </a:r>
            <a:r>
              <a:rPr lang="en-US" dirty="0"/>
              <a:t> </a:t>
            </a: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Коррекция разорванных слов: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Некоторые слова оставлял без изменений;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/>
              <a:t>Добавление символов (запятая/точка) внутрь слова.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«Исправление» пунктуации (добавление точки);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Изменение регистра;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Опущение части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28113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1D11B-3218-8731-ECD8-A6CAFB4A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endParaRPr lang="ru-RU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9B2F9-27D1-B7AF-F127-D6FC88CE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5328"/>
            <a:ext cx="12192000" cy="3021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639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AD81F4-C81E-3278-E511-32C94098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143"/>
            <a:ext cx="12192000" cy="274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85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26AC1-C784-4BFA-1EBF-3E771373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26" y="0"/>
            <a:ext cx="7688344" cy="982745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Необходимые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D4AC06-A501-C5EF-6915-C3B438BDE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30" y="668340"/>
            <a:ext cx="6363251" cy="1851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55C486-2BBE-A731-DC4C-0681D537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07" y="2452919"/>
            <a:ext cx="6226080" cy="3406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196441-EE4C-57D2-3DD9-8569D0CC8F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928"/>
          <a:stretch/>
        </p:blipFill>
        <p:spPr>
          <a:xfrm>
            <a:off x="297074" y="3138152"/>
            <a:ext cx="3939881" cy="2438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C35989-B8C8-42C4-E0C6-D3257B8B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74" y="5839129"/>
            <a:ext cx="9167654" cy="9525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70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3303-142F-C1A1-C1F9-9B7C33C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806" y="559077"/>
            <a:ext cx="8610600" cy="1295400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наименований глав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3FB361C-37C9-E686-792A-E9866B8B5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3810" y="1409700"/>
            <a:ext cx="5287603" cy="2035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0D90AB-7A22-DDA4-D4BB-FBCEEAFA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7" y="3648307"/>
            <a:ext cx="9237454" cy="2739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89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23C0B-22C3-517F-CC6D-6EFD589B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245" y="651251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наименований параграфов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63617D3-CD5B-BD08-B777-E0D212B48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2992" y="2057401"/>
            <a:ext cx="5423170" cy="1894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7FDCD53-9D94-12CA-F17D-1E78DA475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071" y="1432537"/>
            <a:ext cx="6575921" cy="5297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85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89363-8BF2-CBC6-F2BF-EFDA9DB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432" y="412707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ключевых слов с отдельной страницы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E2695F1-1A66-B2A3-B33A-F5A25296C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700" y="1688614"/>
            <a:ext cx="11434695" cy="2097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AB399D-1D77-F6F3-C28F-F0E09B79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0" y="4009245"/>
            <a:ext cx="11937977" cy="700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E11389-C987-A28F-77B2-A0E0DBF9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3" y="4878908"/>
            <a:ext cx="6404129" cy="121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70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43346-7707-028A-8E3F-A9CA7A01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47" y="633131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Извлечение ключевых слов со всех страниц учебника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B99C0A-2BC5-FAFF-EA0A-86D8BEE39B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466" y="2479285"/>
            <a:ext cx="9965254" cy="1899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41324E-1DD0-9166-ACC7-D2C3F0FC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6" y="4563090"/>
            <a:ext cx="9022537" cy="1248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304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593ADB-2EAE-F204-0C74-3395D279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47" y="1427658"/>
            <a:ext cx="10684166" cy="5265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19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E4437AA-9C7D-1107-6916-9371963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928" y="428593"/>
            <a:ext cx="8610600" cy="1293028"/>
          </a:xfrm>
        </p:spPr>
        <p:txBody>
          <a:bodyPr/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Текст учебника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3F071FB-2E49-1C33-4FCB-567CD02E11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920" y="1797939"/>
            <a:ext cx="12193920" cy="463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564401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479</TotalTime>
  <Words>394</Words>
  <Application>Microsoft Office PowerPoint</Application>
  <PresentationFormat>Широкоэкранный</PresentationFormat>
  <Paragraphs>66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Roboto</vt:lpstr>
      <vt:lpstr>Wingdings</vt:lpstr>
      <vt:lpstr>След самолета</vt:lpstr>
      <vt:lpstr>Автоматическое извлечение структурных фрагментов из текста учебника</vt:lpstr>
      <vt:lpstr>план</vt:lpstr>
      <vt:lpstr>Необходимые библиотеки</vt:lpstr>
      <vt:lpstr>Извлечение наименований глав</vt:lpstr>
      <vt:lpstr>Извлечение наименований параграфов</vt:lpstr>
      <vt:lpstr>Извлечение ключевых слов с отдельной страницы</vt:lpstr>
      <vt:lpstr>Извлечение ключевых слов со всех страниц учебника</vt:lpstr>
      <vt:lpstr>Презентация PowerPoint</vt:lpstr>
      <vt:lpstr>Текст учебника</vt:lpstr>
      <vt:lpstr>Параграф №1. Весь текст</vt:lpstr>
      <vt:lpstr>Проект Sberdevices sage</vt:lpstr>
      <vt:lpstr>sage-fredt5-large</vt:lpstr>
      <vt:lpstr>Весь текст параграфа №1 </vt:lpstr>
      <vt:lpstr>Поэлементное применение</vt:lpstr>
      <vt:lpstr>Презентация PowerPoint</vt:lpstr>
      <vt:lpstr>Вывод</vt:lpstr>
      <vt:lpstr>sage_fredt5_95m </vt:lpstr>
      <vt:lpstr>Весь текст параграфа №1</vt:lpstr>
      <vt:lpstr>вывод</vt:lpstr>
      <vt:lpstr>Поэлементное применение</vt:lpstr>
      <vt:lpstr>Презентация PowerPoint</vt:lpstr>
      <vt:lpstr>вывод</vt:lpstr>
      <vt:lpstr>Dataframe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извлечение структурных фрагментов из текстов учебника</dc:title>
  <dc:creator>Оксана Зайцева</dc:creator>
  <cp:lastModifiedBy>Оксана Зайцева</cp:lastModifiedBy>
  <cp:revision>32</cp:revision>
  <dcterms:created xsi:type="dcterms:W3CDTF">2024-08-18T08:22:59Z</dcterms:created>
  <dcterms:modified xsi:type="dcterms:W3CDTF">2024-08-24T09:49:19Z</dcterms:modified>
</cp:coreProperties>
</file>