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9" r:id="rId4"/>
    <p:sldId id="258" r:id="rId5"/>
    <p:sldId id="260" r:id="rId6"/>
    <p:sldId id="270" r:id="rId7"/>
    <p:sldId id="261" r:id="rId8"/>
    <p:sldId id="262" r:id="rId9"/>
    <p:sldId id="271" r:id="rId10"/>
    <p:sldId id="263" r:id="rId11"/>
    <p:sldId id="264" r:id="rId12"/>
    <p:sldId id="265" r:id="rId13"/>
    <p:sldId id="266" r:id="rId14"/>
    <p:sldId id="267" r:id="rId15"/>
    <p:sldId id="268"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64" autoAdjust="0"/>
  </p:normalViewPr>
  <p:slideViewPr>
    <p:cSldViewPr snapToGrid="0">
      <p:cViewPr varScale="1">
        <p:scale>
          <a:sx n="69" d="100"/>
          <a:sy n="69" d="100"/>
        </p:scale>
        <p:origin x="756" y="72"/>
      </p:cViewPr>
      <p:guideLst/>
    </p:cSldViewPr>
  </p:slideViewPr>
  <p:outlineViewPr>
    <p:cViewPr>
      <p:scale>
        <a:sx n="33" d="100"/>
        <a:sy n="33" d="100"/>
      </p:scale>
      <p:origin x="0" y="-13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E2369-0C46-43AE-A85D-84FAF4D48093}"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F13B2-ACDC-4BA8-AE96-15B1BB01842C}" type="slidenum">
              <a:rPr lang="en-US" smtClean="0"/>
              <a:t>‹#›</a:t>
            </a:fld>
            <a:endParaRPr lang="en-US"/>
          </a:p>
        </p:txBody>
      </p:sp>
    </p:spTree>
    <p:extLst>
      <p:ext uri="{BB962C8B-B14F-4D97-AF65-F5344CB8AC3E}">
        <p14:creationId xmlns:p14="http://schemas.microsoft.com/office/powerpoint/2010/main" val="757344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AF13B2-ACDC-4BA8-AE96-15B1BB01842C}" type="slidenum">
              <a:rPr lang="en-US" smtClean="0"/>
              <a:t>7</a:t>
            </a:fld>
            <a:endParaRPr lang="en-US"/>
          </a:p>
        </p:txBody>
      </p:sp>
    </p:spTree>
    <p:extLst>
      <p:ext uri="{BB962C8B-B14F-4D97-AF65-F5344CB8AC3E}">
        <p14:creationId xmlns:p14="http://schemas.microsoft.com/office/powerpoint/2010/main" val="2566141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AF13B2-ACDC-4BA8-AE96-15B1BB01842C}" type="slidenum">
              <a:rPr lang="en-US" smtClean="0"/>
              <a:t>8</a:t>
            </a:fld>
            <a:endParaRPr lang="en-US"/>
          </a:p>
        </p:txBody>
      </p:sp>
    </p:spTree>
    <p:extLst>
      <p:ext uri="{BB962C8B-B14F-4D97-AF65-F5344CB8AC3E}">
        <p14:creationId xmlns:p14="http://schemas.microsoft.com/office/powerpoint/2010/main" val="120492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E9E5CC2-A58D-4967-BE9A-789C8EFDD2B0}"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FE83B-0525-4E8C-81FE-E7A88FC1472A}" type="slidenum">
              <a:rPr lang="en-US" smtClean="0"/>
              <a:t>‹#›</a:t>
            </a:fld>
            <a:endParaRPr lang="en-US"/>
          </a:p>
        </p:txBody>
      </p:sp>
    </p:spTree>
    <p:extLst>
      <p:ext uri="{BB962C8B-B14F-4D97-AF65-F5344CB8AC3E}">
        <p14:creationId xmlns:p14="http://schemas.microsoft.com/office/powerpoint/2010/main" val="4454306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E5CC2-A58D-4967-BE9A-789C8EFDD2B0}"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FE83B-0525-4E8C-81FE-E7A88FC1472A}" type="slidenum">
              <a:rPr lang="en-US" smtClean="0"/>
              <a:t>‹#›</a:t>
            </a:fld>
            <a:endParaRPr lang="en-US"/>
          </a:p>
        </p:txBody>
      </p:sp>
    </p:spTree>
    <p:extLst>
      <p:ext uri="{BB962C8B-B14F-4D97-AF65-F5344CB8AC3E}">
        <p14:creationId xmlns:p14="http://schemas.microsoft.com/office/powerpoint/2010/main" val="368547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E5CC2-A58D-4967-BE9A-789C8EFDD2B0}"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FE83B-0525-4E8C-81FE-E7A88FC1472A}" type="slidenum">
              <a:rPr lang="en-US" smtClean="0"/>
              <a:t>‹#›</a:t>
            </a:fld>
            <a:endParaRPr lang="en-US"/>
          </a:p>
        </p:txBody>
      </p:sp>
    </p:spTree>
    <p:extLst>
      <p:ext uri="{BB962C8B-B14F-4D97-AF65-F5344CB8AC3E}">
        <p14:creationId xmlns:p14="http://schemas.microsoft.com/office/powerpoint/2010/main" val="376392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9E5CC2-A58D-4967-BE9A-789C8EFDD2B0}"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FE83B-0525-4E8C-81FE-E7A88FC1472A}" type="slidenum">
              <a:rPr lang="en-US" smtClean="0"/>
              <a:t>‹#›</a:t>
            </a:fld>
            <a:endParaRPr lang="en-US"/>
          </a:p>
        </p:txBody>
      </p:sp>
    </p:spTree>
    <p:extLst>
      <p:ext uri="{BB962C8B-B14F-4D97-AF65-F5344CB8AC3E}">
        <p14:creationId xmlns:p14="http://schemas.microsoft.com/office/powerpoint/2010/main" val="383090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FE9E5CC2-A58D-4967-BE9A-789C8EFDD2B0}"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FE83B-0525-4E8C-81FE-E7A88FC1472A}" type="slidenum">
              <a:rPr lang="en-US" smtClean="0"/>
              <a:t>‹#›</a:t>
            </a:fld>
            <a:endParaRPr lang="en-US"/>
          </a:p>
        </p:txBody>
      </p:sp>
    </p:spTree>
    <p:extLst>
      <p:ext uri="{BB962C8B-B14F-4D97-AF65-F5344CB8AC3E}">
        <p14:creationId xmlns:p14="http://schemas.microsoft.com/office/powerpoint/2010/main" val="1974368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FE9E5CC2-A58D-4967-BE9A-789C8EFDD2B0}" type="datetimeFigureOut">
              <a:rPr lang="en-US" smtClean="0"/>
              <a:t>11/30/2022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A2FE83B-0525-4E8C-81FE-E7A88FC1472A}" type="slidenum">
              <a:rPr lang="en-US" smtClean="0"/>
              <a:t>‹#›</a:t>
            </a:fld>
            <a:endParaRPr lang="en-US"/>
          </a:p>
        </p:txBody>
      </p:sp>
    </p:spTree>
    <p:extLst>
      <p:ext uri="{BB962C8B-B14F-4D97-AF65-F5344CB8AC3E}">
        <p14:creationId xmlns:p14="http://schemas.microsoft.com/office/powerpoint/2010/main" val="6568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FE9E5CC2-A58D-4967-BE9A-789C8EFDD2B0}"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FE83B-0525-4E8C-81FE-E7A88FC1472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279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9E5CC2-A58D-4967-BE9A-789C8EFDD2B0}"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FE83B-0525-4E8C-81FE-E7A88FC1472A}" type="slidenum">
              <a:rPr lang="en-US" smtClean="0"/>
              <a:t>‹#›</a:t>
            </a:fld>
            <a:endParaRPr lang="en-US"/>
          </a:p>
        </p:txBody>
      </p:sp>
    </p:spTree>
    <p:extLst>
      <p:ext uri="{BB962C8B-B14F-4D97-AF65-F5344CB8AC3E}">
        <p14:creationId xmlns:p14="http://schemas.microsoft.com/office/powerpoint/2010/main" val="407209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E5CC2-A58D-4967-BE9A-789C8EFDD2B0}"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FE83B-0525-4E8C-81FE-E7A88FC1472A}" type="slidenum">
              <a:rPr lang="en-US" smtClean="0"/>
              <a:t>‹#›</a:t>
            </a:fld>
            <a:endParaRPr lang="en-US"/>
          </a:p>
        </p:txBody>
      </p:sp>
    </p:spTree>
    <p:extLst>
      <p:ext uri="{BB962C8B-B14F-4D97-AF65-F5344CB8AC3E}">
        <p14:creationId xmlns:p14="http://schemas.microsoft.com/office/powerpoint/2010/main" val="161684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FE9E5CC2-A58D-4967-BE9A-789C8EFDD2B0}" type="datetimeFigureOut">
              <a:rPr lang="en-US" smtClean="0"/>
              <a:t>11/30/2022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A2FE83B-0525-4E8C-81FE-E7A88FC1472A}" type="slidenum">
              <a:rPr lang="en-US" smtClean="0"/>
              <a:t>‹#›</a:t>
            </a:fld>
            <a:endParaRPr lang="en-US"/>
          </a:p>
        </p:txBody>
      </p:sp>
    </p:spTree>
    <p:extLst>
      <p:ext uri="{BB962C8B-B14F-4D97-AF65-F5344CB8AC3E}">
        <p14:creationId xmlns:p14="http://schemas.microsoft.com/office/powerpoint/2010/main" val="292944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E9E5CC2-A58D-4967-BE9A-789C8EFDD2B0}" type="datetimeFigureOut">
              <a:rPr lang="en-US" smtClean="0"/>
              <a:t>11/30/2022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A2FE83B-0525-4E8C-81FE-E7A88FC1472A}" type="slidenum">
              <a:rPr lang="en-US" smtClean="0"/>
              <a:t>‹#›</a:t>
            </a:fld>
            <a:endParaRPr lang="en-US"/>
          </a:p>
        </p:txBody>
      </p:sp>
    </p:spTree>
    <p:extLst>
      <p:ext uri="{BB962C8B-B14F-4D97-AF65-F5344CB8AC3E}">
        <p14:creationId xmlns:p14="http://schemas.microsoft.com/office/powerpoint/2010/main" val="108171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E9E5CC2-A58D-4967-BE9A-789C8EFDD2B0}" type="datetimeFigureOut">
              <a:rPr lang="en-US" smtClean="0"/>
              <a:t>11/30/2022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A2FE83B-0525-4E8C-81FE-E7A88FC1472A}" type="slidenum">
              <a:rPr lang="en-US" smtClean="0"/>
              <a:t>‹#›</a:t>
            </a:fld>
            <a:endParaRPr lang="en-US"/>
          </a:p>
        </p:txBody>
      </p:sp>
    </p:spTree>
    <p:extLst>
      <p:ext uri="{BB962C8B-B14F-4D97-AF65-F5344CB8AC3E}">
        <p14:creationId xmlns:p14="http://schemas.microsoft.com/office/powerpoint/2010/main" val="13577806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lx.ua/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lx.ua/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drive.google.com/file/d/1UfdBIAGOcUzeQE2sg7ZXIoKLELAQtuTK/view?usp=shar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Report</a:t>
            </a:r>
            <a:endParaRPr lang="en-US" dirty="0"/>
          </a:p>
        </p:txBody>
      </p:sp>
      <p:sp>
        <p:nvSpPr>
          <p:cNvPr id="3" name="Subtitle 2"/>
          <p:cNvSpPr>
            <a:spLocks noGrp="1"/>
          </p:cNvSpPr>
          <p:nvPr>
            <p:ph type="subTitle" idx="1"/>
          </p:nvPr>
        </p:nvSpPr>
        <p:spPr/>
        <p:txBody>
          <a:bodyPr>
            <a:normAutofit/>
          </a:bodyPr>
          <a:lstStyle/>
          <a:p>
            <a:r>
              <a:rPr lang="en-AU" sz="2400" b="1" dirty="0">
                <a:solidFill>
                  <a:schemeClr val="bg1"/>
                </a:solidFill>
                <a:latin typeface="Arial" panose="020B0604020202020204" pitchFamily="34" charset="0"/>
                <a:cs typeface="Arial" panose="020B0604020202020204" pitchFamily="34" charset="0"/>
              </a:rPr>
              <a:t>Site </a:t>
            </a:r>
            <a:r>
              <a:rPr lang="en-AU" sz="2400" b="1" u="sng" dirty="0">
                <a:solidFill>
                  <a:srgbClr val="00B0F0"/>
                </a:solidFill>
                <a:latin typeface="Arial" panose="020B0604020202020204" pitchFamily="34" charset="0"/>
                <a:cs typeface="Arial" panose="020B0604020202020204" pitchFamily="34" charset="0"/>
                <a:hlinkClick r:id="rId2"/>
              </a:rPr>
              <a:t>https://www.olx.ua/uk/</a:t>
            </a:r>
            <a:endParaRPr lang="en-US" sz="2400" b="1" dirty="0">
              <a:solidFill>
                <a:srgbClr val="00B0F0"/>
              </a:solidFill>
              <a:latin typeface="Arial" panose="020B0604020202020204" pitchFamily="34" charset="0"/>
              <a:cs typeface="Arial" panose="020B0604020202020204" pitchFamily="34" charset="0"/>
            </a:endParaRPr>
          </a:p>
        </p:txBody>
      </p:sp>
      <p:pic>
        <p:nvPicPr>
          <p:cNvPr id="1026" name="Picture 2" descr="OLX 2019.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94" y="370610"/>
            <a:ext cx="2095500" cy="1200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88873" y="5223106"/>
            <a:ext cx="3214254" cy="369332"/>
          </a:xfrm>
          <a:prstGeom prst="rect">
            <a:avLst/>
          </a:prstGeom>
          <a:noFill/>
        </p:spPr>
        <p:txBody>
          <a:bodyPr wrap="square" rtlCol="0">
            <a:spAutoFit/>
          </a:bodyPr>
          <a:lstStyle/>
          <a:p>
            <a:pPr algn="just"/>
            <a:r>
              <a:rPr lang="en-US" b="1" dirty="0" smtClean="0">
                <a:solidFill>
                  <a:schemeClr val="bg1"/>
                </a:solidFill>
              </a:rPr>
              <a:t>Author: </a:t>
            </a:r>
            <a:r>
              <a:rPr lang="en-US" dirty="0" smtClean="0">
                <a:solidFill>
                  <a:schemeClr val="bg1"/>
                </a:solidFill>
              </a:rPr>
              <a:t>Oksana Zhyrak</a:t>
            </a:r>
            <a:endParaRPr lang="en-US" dirty="0">
              <a:solidFill>
                <a:schemeClr val="bg1"/>
              </a:solidFill>
            </a:endParaRPr>
          </a:p>
        </p:txBody>
      </p:sp>
    </p:spTree>
    <p:extLst>
      <p:ext uri="{BB962C8B-B14F-4D97-AF65-F5344CB8AC3E}">
        <p14:creationId xmlns:p14="http://schemas.microsoft.com/office/powerpoint/2010/main" val="1111191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summary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89366772"/>
              </p:ext>
            </p:extLst>
          </p:nvPr>
        </p:nvGraphicFramePr>
        <p:xfrm>
          <a:off x="2625364" y="2915515"/>
          <a:ext cx="6941272" cy="2296600"/>
        </p:xfrm>
        <a:graphic>
          <a:graphicData uri="http://schemas.openxmlformats.org/drawingml/2006/table">
            <a:tbl>
              <a:tblPr firstRow="1" bandRow="1">
                <a:tableStyleId>{616DA210-FB5B-4158-B5E0-FEB733F419BA}</a:tableStyleId>
              </a:tblPr>
              <a:tblGrid>
                <a:gridCol w="5656917">
                  <a:extLst>
                    <a:ext uri="{9D8B030D-6E8A-4147-A177-3AD203B41FA5}">
                      <a16:colId xmlns:a16="http://schemas.microsoft.com/office/drawing/2014/main" val="2561925433"/>
                    </a:ext>
                  </a:extLst>
                </a:gridCol>
                <a:gridCol w="1284355">
                  <a:extLst>
                    <a:ext uri="{9D8B030D-6E8A-4147-A177-3AD203B41FA5}">
                      <a16:colId xmlns:a16="http://schemas.microsoft.com/office/drawing/2014/main" val="369496064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effectLst/>
                        </a:rPr>
                        <a:t>The number of checklist</a:t>
                      </a:r>
                      <a:r>
                        <a:rPr lang="en-US" sz="1800" b="0" kern="1200" baseline="0" dirty="0" smtClean="0">
                          <a:effectLst/>
                        </a:rPr>
                        <a:t> items </a:t>
                      </a:r>
                      <a:r>
                        <a:rPr lang="en-US" sz="1800" b="0" kern="1200" dirty="0" smtClean="0">
                          <a:effectLst/>
                        </a:rPr>
                        <a:t>executed</a:t>
                      </a:r>
                      <a:endParaRPr lang="en-US" sz="1800" b="0" i="0" kern="1200" dirty="0" smtClean="0">
                        <a:solidFill>
                          <a:schemeClr val="dk1"/>
                        </a:solidFill>
                        <a:effectLst/>
                        <a:latin typeface="+mn-lt"/>
                        <a:ea typeface="+mn-ea"/>
                        <a:cs typeface="+mn-cs"/>
                      </a:endParaRPr>
                    </a:p>
                  </a:txBody>
                  <a:tcPr/>
                </a:tc>
                <a:tc>
                  <a:txBody>
                    <a:bodyPr/>
                    <a:lstStyle/>
                    <a:p>
                      <a:r>
                        <a:rPr lang="en-US" b="1" dirty="0" smtClean="0"/>
                        <a:t>117</a:t>
                      </a:r>
                      <a:endParaRPr lang="en-US" b="1" dirty="0"/>
                    </a:p>
                  </a:txBody>
                  <a:tcPr/>
                </a:tc>
                <a:extLst>
                  <a:ext uri="{0D108BD9-81ED-4DB2-BD59-A6C34878D82A}">
                    <a16:rowId xmlns:a16="http://schemas.microsoft.com/office/drawing/2014/main" val="197045622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The number of test cases executed</a:t>
                      </a:r>
                      <a:endParaRPr lang="en-US" sz="1800" b="0" i="0" kern="1200" dirty="0" smtClean="0">
                        <a:solidFill>
                          <a:schemeClr val="dk1"/>
                        </a:solidFill>
                        <a:effectLst/>
                        <a:latin typeface="+mn-lt"/>
                        <a:ea typeface="+mn-ea"/>
                        <a:cs typeface="+mn-cs"/>
                      </a:endParaRPr>
                    </a:p>
                  </a:txBody>
                  <a:tcPr/>
                </a:tc>
                <a:tc>
                  <a:txBody>
                    <a:bodyPr/>
                    <a:lstStyle/>
                    <a:p>
                      <a:r>
                        <a:rPr lang="en-US" b="1" dirty="0" smtClean="0"/>
                        <a:t>21</a:t>
                      </a:r>
                      <a:endParaRPr lang="en-US" b="1" dirty="0"/>
                    </a:p>
                  </a:txBody>
                  <a:tcPr/>
                </a:tc>
                <a:extLst>
                  <a:ext uri="{0D108BD9-81ED-4DB2-BD59-A6C34878D82A}">
                    <a16:rowId xmlns:a16="http://schemas.microsoft.com/office/drawing/2014/main" val="125780189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The number of checklist</a:t>
                      </a:r>
                      <a:r>
                        <a:rPr lang="en-US" sz="1800" kern="1200" baseline="0" dirty="0" smtClean="0">
                          <a:effectLst/>
                        </a:rPr>
                        <a:t> items </a:t>
                      </a:r>
                      <a:r>
                        <a:rPr lang="en-US" sz="1800" kern="1200" dirty="0" smtClean="0">
                          <a:effectLst/>
                        </a:rPr>
                        <a:t>passed</a:t>
                      </a:r>
                      <a:endParaRPr lang="en-US" sz="1800" b="0" i="0" kern="1200" dirty="0" smtClean="0">
                        <a:solidFill>
                          <a:schemeClr val="dk1"/>
                        </a:solidFill>
                        <a:effectLst/>
                        <a:latin typeface="+mn-lt"/>
                        <a:ea typeface="+mn-ea"/>
                        <a:cs typeface="+mn-cs"/>
                      </a:endParaRPr>
                    </a:p>
                  </a:txBody>
                  <a:tcPr/>
                </a:tc>
                <a:tc>
                  <a:txBody>
                    <a:bodyPr/>
                    <a:lstStyle/>
                    <a:p>
                      <a:r>
                        <a:rPr lang="en-US" b="1" dirty="0" smtClean="0"/>
                        <a:t>105</a:t>
                      </a:r>
                    </a:p>
                  </a:txBody>
                  <a:tcPr/>
                </a:tc>
                <a:extLst>
                  <a:ext uri="{0D108BD9-81ED-4DB2-BD59-A6C34878D82A}">
                    <a16:rowId xmlns:a16="http://schemas.microsoft.com/office/drawing/2014/main" val="12314253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The number of test cases passed</a:t>
                      </a:r>
                      <a:endParaRPr lang="en-US" sz="1800" b="0" i="0" kern="1200" dirty="0" smtClean="0">
                        <a:solidFill>
                          <a:schemeClr val="dk1"/>
                        </a:solidFill>
                        <a:effectLst/>
                        <a:latin typeface="+mn-lt"/>
                        <a:ea typeface="+mn-ea"/>
                        <a:cs typeface="+mn-cs"/>
                      </a:endParaRPr>
                    </a:p>
                  </a:txBody>
                  <a:tcPr/>
                </a:tc>
                <a:tc>
                  <a:txBody>
                    <a:bodyPr/>
                    <a:lstStyle/>
                    <a:p>
                      <a:r>
                        <a:rPr lang="en-US" b="1" dirty="0" smtClean="0"/>
                        <a:t>20</a:t>
                      </a:r>
                      <a:endParaRPr lang="en-US" b="1" dirty="0"/>
                    </a:p>
                  </a:txBody>
                  <a:tcPr/>
                </a:tc>
                <a:extLst>
                  <a:ext uri="{0D108BD9-81ED-4DB2-BD59-A6C34878D82A}">
                    <a16:rowId xmlns:a16="http://schemas.microsoft.com/office/drawing/2014/main" val="1182065173"/>
                  </a:ext>
                </a:extLst>
              </a:tr>
              <a:tr h="44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The number of checklist</a:t>
                      </a:r>
                      <a:r>
                        <a:rPr lang="en-US" sz="1800" kern="1200" baseline="0" dirty="0" smtClean="0">
                          <a:effectLst/>
                        </a:rPr>
                        <a:t> items </a:t>
                      </a:r>
                      <a:r>
                        <a:rPr lang="en-US" sz="1800" kern="1200" dirty="0" smtClean="0">
                          <a:effectLst/>
                        </a:rPr>
                        <a:t>failed</a:t>
                      </a:r>
                      <a:endParaRPr lang="en-US" sz="1800" b="0" i="0" kern="1200" dirty="0" smtClean="0">
                        <a:solidFill>
                          <a:schemeClr val="dk1"/>
                        </a:solidFill>
                        <a:effectLst/>
                        <a:latin typeface="+mn-lt"/>
                        <a:ea typeface="+mn-ea"/>
                        <a:cs typeface="+mn-cs"/>
                      </a:endParaRPr>
                    </a:p>
                  </a:txBody>
                  <a:tcPr/>
                </a:tc>
                <a:tc>
                  <a:txBody>
                    <a:bodyPr/>
                    <a:lstStyle/>
                    <a:p>
                      <a:r>
                        <a:rPr lang="en-US" b="1" dirty="0" smtClean="0"/>
                        <a:t>12</a:t>
                      </a:r>
                      <a:endParaRPr lang="en-US" b="1" dirty="0"/>
                    </a:p>
                  </a:txBody>
                  <a:tcPr/>
                </a:tc>
                <a:extLst>
                  <a:ext uri="{0D108BD9-81ED-4DB2-BD59-A6C34878D82A}">
                    <a16:rowId xmlns:a16="http://schemas.microsoft.com/office/drawing/2014/main" val="348327073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The number of test cases failed</a:t>
                      </a:r>
                      <a:endParaRPr lang="en-US" sz="1800" b="0" i="0" kern="1200" dirty="0" smtClean="0">
                        <a:solidFill>
                          <a:schemeClr val="dk1"/>
                        </a:solidFill>
                        <a:effectLst/>
                        <a:latin typeface="+mn-lt"/>
                        <a:ea typeface="+mn-ea"/>
                        <a:cs typeface="+mn-cs"/>
                      </a:endParaRPr>
                    </a:p>
                  </a:txBody>
                  <a:tcPr/>
                </a:tc>
                <a:tc>
                  <a:txBody>
                    <a:bodyPr/>
                    <a:lstStyle/>
                    <a:p>
                      <a:r>
                        <a:rPr lang="en-US" b="1" dirty="0" smtClean="0"/>
                        <a:t>1</a:t>
                      </a:r>
                      <a:endParaRPr lang="en-US" b="1" dirty="0"/>
                    </a:p>
                  </a:txBody>
                  <a:tcPr/>
                </a:tc>
                <a:extLst>
                  <a:ext uri="{0D108BD9-81ED-4DB2-BD59-A6C34878D82A}">
                    <a16:rowId xmlns:a16="http://schemas.microsoft.com/office/drawing/2014/main" val="3119593264"/>
                  </a:ext>
                </a:extLst>
              </a:tr>
            </a:tbl>
          </a:graphicData>
        </a:graphic>
      </p:graphicFrame>
    </p:spTree>
    <p:extLst>
      <p:ext uri="{BB962C8B-B14F-4D97-AF65-F5344CB8AC3E}">
        <p14:creationId xmlns:p14="http://schemas.microsoft.com/office/powerpoint/2010/main" val="2222535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summary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7" y="2464926"/>
            <a:ext cx="7868828" cy="3534726"/>
          </a:xfrm>
        </p:spPr>
      </p:pic>
    </p:spTree>
    <p:extLst>
      <p:ext uri="{BB962C8B-B14F-4D97-AF65-F5344CB8AC3E}">
        <p14:creationId xmlns:p14="http://schemas.microsoft.com/office/powerpoint/2010/main" val="262790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a:t>
            </a:r>
            <a:endParaRPr lang="en-US" dirty="0"/>
          </a:p>
        </p:txBody>
      </p:sp>
      <p:sp>
        <p:nvSpPr>
          <p:cNvPr id="5" name="TextBox 4"/>
          <p:cNvSpPr txBox="1"/>
          <p:nvPr/>
        </p:nvSpPr>
        <p:spPr>
          <a:xfrm>
            <a:off x="1856510" y="2240772"/>
            <a:ext cx="9047018" cy="923330"/>
          </a:xfrm>
          <a:prstGeom prst="rect">
            <a:avLst/>
          </a:prstGeom>
          <a:noFill/>
        </p:spPr>
        <p:txBody>
          <a:bodyPr wrap="square" rtlCol="0">
            <a:spAutoFit/>
          </a:bodyPr>
          <a:lstStyle/>
          <a:p>
            <a:pPr algn="ctr"/>
            <a:r>
              <a:rPr lang="en-US" dirty="0" smtClean="0"/>
              <a:t>The total </a:t>
            </a:r>
            <a:r>
              <a:rPr lang="en-US" dirty="0"/>
              <a:t>number of </a:t>
            </a:r>
            <a:r>
              <a:rPr lang="en-US" dirty="0" smtClean="0"/>
              <a:t>bugs – </a:t>
            </a:r>
            <a:r>
              <a:rPr lang="en-US" b="1" dirty="0" smtClean="0"/>
              <a:t>is 16.</a:t>
            </a:r>
            <a:br>
              <a:rPr lang="en-US" b="1" dirty="0" smtClean="0"/>
            </a:br>
            <a:endParaRPr lang="en-US" b="1" dirty="0" smtClean="0"/>
          </a:p>
          <a:p>
            <a:pPr algn="ctr"/>
            <a:r>
              <a:rPr lang="en-US" b="1" dirty="0" smtClean="0"/>
              <a:t>13 </a:t>
            </a:r>
            <a:r>
              <a:rPr lang="en-US" dirty="0" smtClean="0"/>
              <a:t>of them were found according to the documentation and </a:t>
            </a:r>
            <a:r>
              <a:rPr lang="en-US" b="1" dirty="0"/>
              <a:t>3</a:t>
            </a:r>
            <a:r>
              <a:rPr lang="en-US" dirty="0" smtClean="0"/>
              <a:t> – were without.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9890" y="3134647"/>
            <a:ext cx="4534999" cy="3550256"/>
          </a:xfrm>
        </p:spPr>
      </p:pic>
    </p:spTree>
    <p:extLst>
      <p:ext uri="{BB962C8B-B14F-4D97-AF65-F5344CB8AC3E}">
        <p14:creationId xmlns:p14="http://schemas.microsoft.com/office/powerpoint/2010/main" val="2128666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Defects</a:t>
            </a:r>
          </a:p>
        </p:txBody>
      </p:sp>
      <p:sp>
        <p:nvSpPr>
          <p:cNvPr id="3" name="Content Placeholder 2"/>
          <p:cNvSpPr>
            <a:spLocks noGrp="1"/>
          </p:cNvSpPr>
          <p:nvPr>
            <p:ph idx="1"/>
          </p:nvPr>
        </p:nvSpPr>
        <p:spPr/>
        <p:txBody>
          <a:bodyPr/>
          <a:lstStyle/>
          <a:p>
            <a:r>
              <a:rPr lang="en-US" dirty="0" smtClean="0"/>
              <a:t>The status </a:t>
            </a:r>
            <a:r>
              <a:rPr lang="en-US" dirty="0"/>
              <a:t>of </a:t>
            </a:r>
            <a:r>
              <a:rPr lang="en-US" dirty="0" smtClean="0"/>
              <a:t>16 bugs is “Open”.</a:t>
            </a:r>
          </a:p>
          <a:p>
            <a:r>
              <a:rPr lang="en-US" dirty="0"/>
              <a:t>4</a:t>
            </a:r>
            <a:r>
              <a:rPr lang="en-US" dirty="0" smtClean="0"/>
              <a:t> </a:t>
            </a:r>
            <a:r>
              <a:rPr lang="en-US" dirty="0" smtClean="0"/>
              <a:t>bugs are found by localization testing.</a:t>
            </a:r>
          </a:p>
          <a:p>
            <a:r>
              <a:rPr lang="en-US" dirty="0" smtClean="0"/>
              <a:t>2 </a:t>
            </a:r>
            <a:r>
              <a:rPr lang="en-US" dirty="0"/>
              <a:t>bugs are found </a:t>
            </a:r>
            <a:r>
              <a:rPr lang="en-US" dirty="0" smtClean="0"/>
              <a:t>by testing currency.</a:t>
            </a:r>
          </a:p>
          <a:p>
            <a:r>
              <a:rPr lang="en-US" dirty="0" smtClean="0"/>
              <a:t>3 </a:t>
            </a:r>
            <a:r>
              <a:rPr lang="en-US" dirty="0"/>
              <a:t>bugs are found </a:t>
            </a:r>
            <a:r>
              <a:rPr lang="en-US" dirty="0" smtClean="0"/>
              <a:t>by using DevTools.</a:t>
            </a:r>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147721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0436" y="2534612"/>
            <a:ext cx="6729598" cy="3950926"/>
          </a:xfrm>
        </p:spPr>
      </p:pic>
      <p:graphicFrame>
        <p:nvGraphicFramePr>
          <p:cNvPr id="5" name="Table 4"/>
          <p:cNvGraphicFramePr>
            <a:graphicFrameLocks noGrp="1"/>
          </p:cNvGraphicFramePr>
          <p:nvPr>
            <p:extLst>
              <p:ext uri="{D42A27DB-BD31-4B8C-83A1-F6EECF244321}">
                <p14:modId xmlns:p14="http://schemas.microsoft.com/office/powerpoint/2010/main" val="3159664641"/>
              </p:ext>
            </p:extLst>
          </p:nvPr>
        </p:nvGraphicFramePr>
        <p:xfrm>
          <a:off x="1372155" y="2534612"/>
          <a:ext cx="2964318" cy="1752600"/>
        </p:xfrm>
        <a:graphic>
          <a:graphicData uri="http://schemas.openxmlformats.org/drawingml/2006/table">
            <a:tbl>
              <a:tblPr firstRow="1" bandRow="1">
                <a:tableStyleId>{E8034E78-7F5D-4C2E-B375-FC64B27BC917}</a:tableStyleId>
              </a:tblPr>
              <a:tblGrid>
                <a:gridCol w="1218645">
                  <a:extLst>
                    <a:ext uri="{9D8B030D-6E8A-4147-A177-3AD203B41FA5}">
                      <a16:colId xmlns:a16="http://schemas.microsoft.com/office/drawing/2014/main" val="2451762679"/>
                    </a:ext>
                  </a:extLst>
                </a:gridCol>
                <a:gridCol w="1745673">
                  <a:extLst>
                    <a:ext uri="{9D8B030D-6E8A-4147-A177-3AD203B41FA5}">
                      <a16:colId xmlns:a16="http://schemas.microsoft.com/office/drawing/2014/main" val="3028818966"/>
                    </a:ext>
                  </a:extLst>
                </a:gridCol>
              </a:tblGrid>
              <a:tr h="370840">
                <a:tc>
                  <a:txBody>
                    <a:bodyPr/>
                    <a:lstStyle/>
                    <a:p>
                      <a:r>
                        <a:rPr lang="en-US" dirty="0" smtClean="0">
                          <a:solidFill>
                            <a:schemeClr val="bg1"/>
                          </a:solidFill>
                        </a:rPr>
                        <a:t>Priority</a:t>
                      </a:r>
                      <a:endParaRPr lang="en-US" dirty="0">
                        <a:solidFill>
                          <a:schemeClr val="bg1"/>
                        </a:solidFill>
                      </a:endParaRPr>
                    </a:p>
                  </a:txBody>
                  <a:tcPr/>
                </a:tc>
                <a:tc>
                  <a:txBody>
                    <a:bodyPr/>
                    <a:lstStyle/>
                    <a:p>
                      <a:r>
                        <a:rPr lang="en-US" dirty="0" smtClean="0">
                          <a:solidFill>
                            <a:schemeClr val="bg1"/>
                          </a:solidFill>
                        </a:rPr>
                        <a:t>Quantity of defects</a:t>
                      </a:r>
                    </a:p>
                  </a:txBody>
                  <a:tcPr/>
                </a:tc>
                <a:extLst>
                  <a:ext uri="{0D108BD9-81ED-4DB2-BD59-A6C34878D82A}">
                    <a16:rowId xmlns:a16="http://schemas.microsoft.com/office/drawing/2014/main" val="1840181506"/>
                  </a:ext>
                </a:extLst>
              </a:tr>
              <a:tr h="370840">
                <a:tc>
                  <a:txBody>
                    <a:bodyPr/>
                    <a:lstStyle/>
                    <a:p>
                      <a:r>
                        <a:rPr lang="en-US" dirty="0" smtClean="0">
                          <a:solidFill>
                            <a:schemeClr val="tx1">
                              <a:lumMod val="95000"/>
                              <a:lumOff val="5000"/>
                            </a:schemeClr>
                          </a:solidFill>
                        </a:rPr>
                        <a:t>High</a:t>
                      </a:r>
                      <a:endParaRPr lang="en-US" dirty="0">
                        <a:solidFill>
                          <a:schemeClr val="tx1">
                            <a:lumMod val="95000"/>
                            <a:lumOff val="5000"/>
                          </a:schemeClr>
                        </a:solidFill>
                      </a:endParaRPr>
                    </a:p>
                  </a:txBody>
                  <a:tcPr/>
                </a:tc>
                <a:tc>
                  <a:txBody>
                    <a:bodyPr/>
                    <a:lstStyle/>
                    <a:p>
                      <a:r>
                        <a:rPr lang="en-US" dirty="0" smtClean="0">
                          <a:solidFill>
                            <a:schemeClr val="tx1">
                              <a:lumMod val="95000"/>
                              <a:lumOff val="5000"/>
                            </a:schemeClr>
                          </a:solidFill>
                        </a:rPr>
                        <a:t>0</a:t>
                      </a:r>
                    </a:p>
                  </a:txBody>
                  <a:tcPr/>
                </a:tc>
                <a:extLst>
                  <a:ext uri="{0D108BD9-81ED-4DB2-BD59-A6C34878D82A}">
                    <a16:rowId xmlns:a16="http://schemas.microsoft.com/office/drawing/2014/main" val="2778501495"/>
                  </a:ext>
                </a:extLst>
              </a:tr>
              <a:tr h="370840">
                <a:tc>
                  <a:txBody>
                    <a:bodyPr/>
                    <a:lstStyle/>
                    <a:p>
                      <a:r>
                        <a:rPr lang="en-US" dirty="0" smtClean="0">
                          <a:solidFill>
                            <a:schemeClr val="tx1">
                              <a:lumMod val="95000"/>
                              <a:lumOff val="5000"/>
                            </a:schemeClr>
                          </a:solidFill>
                        </a:rPr>
                        <a:t>Medium</a:t>
                      </a:r>
                      <a:endParaRPr lang="en-US" dirty="0">
                        <a:solidFill>
                          <a:schemeClr val="tx1">
                            <a:lumMod val="95000"/>
                            <a:lumOff val="5000"/>
                          </a:schemeClr>
                        </a:solidFill>
                      </a:endParaRPr>
                    </a:p>
                  </a:txBody>
                  <a:tcPr/>
                </a:tc>
                <a:tc>
                  <a:txBody>
                    <a:bodyPr/>
                    <a:lstStyle/>
                    <a:p>
                      <a:r>
                        <a:rPr lang="en-US" dirty="0" smtClean="0">
                          <a:solidFill>
                            <a:schemeClr val="tx1">
                              <a:lumMod val="95000"/>
                              <a:lumOff val="5000"/>
                            </a:schemeClr>
                          </a:solidFill>
                        </a:rPr>
                        <a:t>4</a:t>
                      </a:r>
                      <a:endParaRPr lang="en-US" dirty="0">
                        <a:solidFill>
                          <a:schemeClr val="tx1">
                            <a:lumMod val="95000"/>
                            <a:lumOff val="5000"/>
                          </a:schemeClr>
                        </a:solidFill>
                      </a:endParaRPr>
                    </a:p>
                  </a:txBody>
                  <a:tcPr/>
                </a:tc>
                <a:extLst>
                  <a:ext uri="{0D108BD9-81ED-4DB2-BD59-A6C34878D82A}">
                    <a16:rowId xmlns:a16="http://schemas.microsoft.com/office/drawing/2014/main" val="3344563603"/>
                  </a:ext>
                </a:extLst>
              </a:tr>
              <a:tr h="370840">
                <a:tc>
                  <a:txBody>
                    <a:bodyPr/>
                    <a:lstStyle/>
                    <a:p>
                      <a:r>
                        <a:rPr lang="en-US" dirty="0" smtClean="0">
                          <a:solidFill>
                            <a:schemeClr val="tx1">
                              <a:lumMod val="95000"/>
                              <a:lumOff val="5000"/>
                            </a:schemeClr>
                          </a:solidFill>
                        </a:rPr>
                        <a:t>Low</a:t>
                      </a:r>
                      <a:endParaRPr lang="en-US" dirty="0">
                        <a:solidFill>
                          <a:schemeClr val="tx1">
                            <a:lumMod val="95000"/>
                            <a:lumOff val="5000"/>
                          </a:schemeClr>
                        </a:solidFill>
                      </a:endParaRPr>
                    </a:p>
                  </a:txBody>
                  <a:tcPr/>
                </a:tc>
                <a:tc>
                  <a:txBody>
                    <a:bodyPr/>
                    <a:lstStyle/>
                    <a:p>
                      <a:r>
                        <a:rPr lang="en-US" dirty="0" smtClean="0">
                          <a:solidFill>
                            <a:schemeClr val="tx1">
                              <a:lumMod val="95000"/>
                              <a:lumOff val="5000"/>
                            </a:schemeClr>
                          </a:solidFill>
                        </a:rPr>
                        <a:t>12</a:t>
                      </a:r>
                      <a:endParaRPr lang="en-US" dirty="0">
                        <a:solidFill>
                          <a:schemeClr val="tx1">
                            <a:lumMod val="95000"/>
                            <a:lumOff val="5000"/>
                          </a:schemeClr>
                        </a:solidFill>
                      </a:endParaRPr>
                    </a:p>
                  </a:txBody>
                  <a:tcPr/>
                </a:tc>
                <a:extLst>
                  <a:ext uri="{0D108BD9-81ED-4DB2-BD59-A6C34878D82A}">
                    <a16:rowId xmlns:a16="http://schemas.microsoft.com/office/drawing/2014/main" val="3568756390"/>
                  </a:ext>
                </a:extLst>
              </a:tr>
            </a:tbl>
          </a:graphicData>
        </a:graphic>
      </p:graphicFrame>
    </p:spTree>
    <p:extLst>
      <p:ext uri="{BB962C8B-B14F-4D97-AF65-F5344CB8AC3E}">
        <p14:creationId xmlns:p14="http://schemas.microsoft.com/office/powerpoint/2010/main" val="4067433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5372" y="2660071"/>
            <a:ext cx="6192845" cy="3827039"/>
          </a:xfrm>
        </p:spPr>
      </p:pic>
      <p:graphicFrame>
        <p:nvGraphicFramePr>
          <p:cNvPr id="6" name="Table 5"/>
          <p:cNvGraphicFramePr>
            <a:graphicFrameLocks noGrp="1"/>
          </p:cNvGraphicFramePr>
          <p:nvPr>
            <p:extLst>
              <p:ext uri="{D42A27DB-BD31-4B8C-83A1-F6EECF244321}">
                <p14:modId xmlns:p14="http://schemas.microsoft.com/office/powerpoint/2010/main" val="548436681"/>
              </p:ext>
            </p:extLst>
          </p:nvPr>
        </p:nvGraphicFramePr>
        <p:xfrm>
          <a:off x="1260900" y="2660071"/>
          <a:ext cx="3255818" cy="2514380"/>
        </p:xfrm>
        <a:graphic>
          <a:graphicData uri="http://schemas.openxmlformats.org/drawingml/2006/table">
            <a:tbl>
              <a:tblPr firstRow="1" bandRow="1">
                <a:tableStyleId>{E8034E78-7F5D-4C2E-B375-FC64B27BC917}</a:tableStyleId>
              </a:tblPr>
              <a:tblGrid>
                <a:gridCol w="1122218">
                  <a:extLst>
                    <a:ext uri="{9D8B030D-6E8A-4147-A177-3AD203B41FA5}">
                      <a16:colId xmlns:a16="http://schemas.microsoft.com/office/drawing/2014/main" val="1291304853"/>
                    </a:ext>
                  </a:extLst>
                </a:gridCol>
                <a:gridCol w="2133600">
                  <a:extLst>
                    <a:ext uri="{9D8B030D-6E8A-4147-A177-3AD203B41FA5}">
                      <a16:colId xmlns:a16="http://schemas.microsoft.com/office/drawing/2014/main" val="3370365528"/>
                    </a:ext>
                  </a:extLst>
                </a:gridCol>
              </a:tblGrid>
              <a:tr h="374860">
                <a:tc>
                  <a:txBody>
                    <a:bodyPr/>
                    <a:lstStyle/>
                    <a:p>
                      <a:r>
                        <a:rPr lang="en-US" dirty="0" smtClean="0"/>
                        <a:t>Severity</a:t>
                      </a:r>
                      <a:endParaRPr lang="en-US" dirty="0"/>
                    </a:p>
                  </a:txBody>
                  <a:tcPr/>
                </a:tc>
                <a:tc>
                  <a:txBody>
                    <a:bodyPr/>
                    <a:lstStyle/>
                    <a:p>
                      <a:r>
                        <a:rPr lang="en-US" dirty="0" smtClean="0"/>
                        <a:t>Quantity of defects</a:t>
                      </a:r>
                    </a:p>
                  </a:txBody>
                  <a:tcPr/>
                </a:tc>
                <a:extLst>
                  <a:ext uri="{0D108BD9-81ED-4DB2-BD59-A6C34878D82A}">
                    <a16:rowId xmlns:a16="http://schemas.microsoft.com/office/drawing/2014/main" val="938129340"/>
                  </a:ext>
                </a:extLst>
              </a:tr>
              <a:tr h="374860">
                <a:tc>
                  <a:txBody>
                    <a:bodyPr/>
                    <a:lstStyle/>
                    <a:p>
                      <a:r>
                        <a:rPr lang="en-US" dirty="0" smtClean="0">
                          <a:solidFill>
                            <a:schemeClr val="tx1"/>
                          </a:solidFill>
                        </a:rPr>
                        <a:t>Blocker</a:t>
                      </a:r>
                      <a:endParaRPr lang="en-US" dirty="0">
                        <a:solidFill>
                          <a:schemeClr val="tx1"/>
                        </a:solidFill>
                      </a:endParaRPr>
                    </a:p>
                  </a:txBody>
                  <a:tcPr/>
                </a:tc>
                <a:tc>
                  <a:txBody>
                    <a:bodyPr/>
                    <a:lstStyle/>
                    <a:p>
                      <a:r>
                        <a:rPr lang="en-US" dirty="0" smtClean="0">
                          <a:solidFill>
                            <a:schemeClr val="tx1"/>
                          </a:solidFill>
                        </a:rPr>
                        <a:t>0</a:t>
                      </a:r>
                      <a:endParaRPr lang="en-US" dirty="0">
                        <a:solidFill>
                          <a:schemeClr val="tx1"/>
                        </a:solidFill>
                      </a:endParaRPr>
                    </a:p>
                  </a:txBody>
                  <a:tcPr/>
                </a:tc>
                <a:extLst>
                  <a:ext uri="{0D108BD9-81ED-4DB2-BD59-A6C34878D82A}">
                    <a16:rowId xmlns:a16="http://schemas.microsoft.com/office/drawing/2014/main" val="1364723189"/>
                  </a:ext>
                </a:extLst>
              </a:tr>
              <a:tr h="374860">
                <a:tc>
                  <a:txBody>
                    <a:bodyPr/>
                    <a:lstStyle/>
                    <a:p>
                      <a:r>
                        <a:rPr lang="en-US" dirty="0" smtClean="0">
                          <a:solidFill>
                            <a:schemeClr val="tx1"/>
                          </a:solidFill>
                        </a:rPr>
                        <a:t>Critical</a:t>
                      </a:r>
                      <a:endParaRPr lang="en-US" dirty="0">
                        <a:solidFill>
                          <a:schemeClr val="tx1"/>
                        </a:solidFill>
                      </a:endParaRPr>
                    </a:p>
                  </a:txBody>
                  <a:tcPr/>
                </a:tc>
                <a:tc>
                  <a:txBody>
                    <a:bodyPr/>
                    <a:lstStyle/>
                    <a:p>
                      <a:r>
                        <a:rPr lang="en-US" dirty="0" smtClean="0">
                          <a:solidFill>
                            <a:schemeClr val="tx1"/>
                          </a:solidFill>
                        </a:rPr>
                        <a:t>0</a:t>
                      </a:r>
                      <a:endParaRPr lang="en-US" dirty="0">
                        <a:solidFill>
                          <a:schemeClr val="tx1"/>
                        </a:solidFill>
                      </a:endParaRPr>
                    </a:p>
                  </a:txBody>
                  <a:tcPr/>
                </a:tc>
                <a:extLst>
                  <a:ext uri="{0D108BD9-81ED-4DB2-BD59-A6C34878D82A}">
                    <a16:rowId xmlns:a16="http://schemas.microsoft.com/office/drawing/2014/main" val="3465181744"/>
                  </a:ext>
                </a:extLst>
              </a:tr>
              <a:tr h="374860">
                <a:tc>
                  <a:txBody>
                    <a:bodyPr/>
                    <a:lstStyle/>
                    <a:p>
                      <a:r>
                        <a:rPr lang="en-US" dirty="0" smtClean="0">
                          <a:solidFill>
                            <a:schemeClr val="tx1"/>
                          </a:solidFill>
                        </a:rPr>
                        <a:t>Major</a:t>
                      </a:r>
                      <a:endParaRPr lang="en-US" dirty="0">
                        <a:solidFill>
                          <a:schemeClr val="tx1"/>
                        </a:solidFill>
                      </a:endParaRPr>
                    </a:p>
                  </a:txBody>
                  <a:tcPr/>
                </a:tc>
                <a:tc>
                  <a:txBody>
                    <a:bodyPr/>
                    <a:lstStyle/>
                    <a:p>
                      <a:r>
                        <a:rPr lang="en-US" dirty="0" smtClean="0">
                          <a:solidFill>
                            <a:schemeClr val="tx1"/>
                          </a:solidFill>
                        </a:rPr>
                        <a:t>4</a:t>
                      </a:r>
                      <a:endParaRPr lang="en-US" dirty="0">
                        <a:solidFill>
                          <a:schemeClr val="tx1"/>
                        </a:solidFill>
                      </a:endParaRPr>
                    </a:p>
                  </a:txBody>
                  <a:tcPr/>
                </a:tc>
                <a:extLst>
                  <a:ext uri="{0D108BD9-81ED-4DB2-BD59-A6C34878D82A}">
                    <a16:rowId xmlns:a16="http://schemas.microsoft.com/office/drawing/2014/main" val="4199187546"/>
                  </a:ext>
                </a:extLst>
              </a:tr>
              <a:tr h="374860">
                <a:tc>
                  <a:txBody>
                    <a:bodyPr/>
                    <a:lstStyle/>
                    <a:p>
                      <a:r>
                        <a:rPr lang="en-US" dirty="0" smtClean="0">
                          <a:solidFill>
                            <a:schemeClr val="tx1"/>
                          </a:solidFill>
                        </a:rPr>
                        <a:t>Minor</a:t>
                      </a:r>
                      <a:endParaRPr lang="en-US" dirty="0">
                        <a:solidFill>
                          <a:schemeClr val="tx1"/>
                        </a:solidFill>
                      </a:endParaRPr>
                    </a:p>
                  </a:txBody>
                  <a:tcPr/>
                </a:tc>
                <a:tc>
                  <a:txBody>
                    <a:bodyPr/>
                    <a:lstStyle/>
                    <a:p>
                      <a:r>
                        <a:rPr lang="en-US" dirty="0" smtClean="0">
                          <a:solidFill>
                            <a:schemeClr val="tx1"/>
                          </a:solidFill>
                        </a:rPr>
                        <a:t>9</a:t>
                      </a:r>
                      <a:endParaRPr lang="en-US" dirty="0">
                        <a:solidFill>
                          <a:schemeClr val="tx1"/>
                        </a:solidFill>
                      </a:endParaRPr>
                    </a:p>
                  </a:txBody>
                  <a:tcPr/>
                </a:tc>
                <a:extLst>
                  <a:ext uri="{0D108BD9-81ED-4DB2-BD59-A6C34878D82A}">
                    <a16:rowId xmlns:a16="http://schemas.microsoft.com/office/drawing/2014/main" val="4230725511"/>
                  </a:ext>
                </a:extLst>
              </a:tr>
              <a:tr h="374860">
                <a:tc>
                  <a:txBody>
                    <a:bodyPr/>
                    <a:lstStyle/>
                    <a:p>
                      <a:r>
                        <a:rPr lang="en-US" dirty="0" smtClean="0">
                          <a:solidFill>
                            <a:schemeClr val="tx1"/>
                          </a:solidFill>
                        </a:rPr>
                        <a:t>Trivial</a:t>
                      </a:r>
                      <a:endParaRPr lang="en-US" dirty="0">
                        <a:solidFill>
                          <a:schemeClr val="tx1"/>
                        </a:solidFill>
                      </a:endParaRPr>
                    </a:p>
                  </a:txBody>
                  <a:tcPr/>
                </a:tc>
                <a:tc>
                  <a:txBody>
                    <a:bodyPr/>
                    <a:lstStyle/>
                    <a:p>
                      <a:r>
                        <a:rPr lang="en-US" dirty="0" smtClean="0">
                          <a:solidFill>
                            <a:schemeClr val="tx1"/>
                          </a:solidFill>
                        </a:rPr>
                        <a:t>3</a:t>
                      </a:r>
                      <a:endParaRPr lang="en-US" dirty="0">
                        <a:solidFill>
                          <a:schemeClr val="tx1"/>
                        </a:solidFill>
                      </a:endParaRPr>
                    </a:p>
                  </a:txBody>
                  <a:tcPr/>
                </a:tc>
                <a:extLst>
                  <a:ext uri="{0D108BD9-81ED-4DB2-BD59-A6C34878D82A}">
                    <a16:rowId xmlns:a16="http://schemas.microsoft.com/office/drawing/2014/main" val="301089589"/>
                  </a:ext>
                </a:extLst>
              </a:tr>
            </a:tbl>
          </a:graphicData>
        </a:graphic>
      </p:graphicFrame>
    </p:spTree>
    <p:extLst>
      <p:ext uri="{BB962C8B-B14F-4D97-AF65-F5344CB8AC3E}">
        <p14:creationId xmlns:p14="http://schemas.microsoft.com/office/powerpoint/2010/main" val="1580745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990" y="2890474"/>
            <a:ext cx="7729728" cy="1188720"/>
          </a:xfrm>
        </p:spPr>
        <p:txBody>
          <a:bodyPr/>
          <a:lstStyle/>
          <a:p>
            <a:r>
              <a:rPr lang="en-US" b="1" dirty="0" smtClean="0"/>
              <a:t>Thank you for</a:t>
            </a:r>
            <a:r>
              <a:rPr lang="uk-UA" b="1" dirty="0" smtClean="0"/>
              <a:t> </a:t>
            </a:r>
            <a:r>
              <a:rPr lang="en-US" b="1" dirty="0" smtClean="0"/>
              <a:t>your attention</a:t>
            </a:r>
            <a:r>
              <a:rPr lang="en-US" b="1" dirty="0"/>
              <a:t>!</a:t>
            </a:r>
            <a:endParaRPr lang="en-US" dirty="0"/>
          </a:p>
        </p:txBody>
      </p:sp>
    </p:spTree>
    <p:extLst>
      <p:ext uri="{BB962C8B-B14F-4D97-AF65-F5344CB8AC3E}">
        <p14:creationId xmlns:p14="http://schemas.microsoft.com/office/powerpoint/2010/main" val="2393837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report contain:</a:t>
            </a:r>
            <a:endParaRPr lang="en-US" dirty="0"/>
          </a:p>
        </p:txBody>
      </p:sp>
      <p:sp>
        <p:nvSpPr>
          <p:cNvPr id="3" name="Content Placeholder 2"/>
          <p:cNvSpPr>
            <a:spLocks noGrp="1"/>
          </p:cNvSpPr>
          <p:nvPr>
            <p:ph idx="1"/>
          </p:nvPr>
        </p:nvSpPr>
        <p:spPr/>
        <p:txBody>
          <a:bodyPr/>
          <a:lstStyle/>
          <a:p>
            <a:r>
              <a:rPr lang="en-US" b="1" dirty="0" smtClean="0"/>
              <a:t>Estimation</a:t>
            </a:r>
          </a:p>
          <a:p>
            <a:r>
              <a:rPr lang="en-US" b="1" dirty="0" smtClean="0"/>
              <a:t>Project information</a:t>
            </a:r>
          </a:p>
          <a:p>
            <a:r>
              <a:rPr lang="en-US" b="1" dirty="0" smtClean="0"/>
              <a:t>Test objective</a:t>
            </a:r>
          </a:p>
          <a:p>
            <a:r>
              <a:rPr lang="en-US" b="1" dirty="0" smtClean="0"/>
              <a:t>Test environment map</a:t>
            </a:r>
          </a:p>
          <a:p>
            <a:r>
              <a:rPr lang="en-US" b="1" dirty="0" smtClean="0"/>
              <a:t>Test summary</a:t>
            </a:r>
          </a:p>
          <a:p>
            <a:r>
              <a:rPr lang="en-US" b="1" dirty="0" smtClean="0"/>
              <a:t>Defects</a:t>
            </a:r>
          </a:p>
          <a:p>
            <a:pPr marL="0" indent="0">
              <a:buNone/>
            </a:pPr>
            <a:endParaRPr lang="en-US" dirty="0"/>
          </a:p>
        </p:txBody>
      </p:sp>
    </p:spTree>
    <p:extLst>
      <p:ext uri="{BB962C8B-B14F-4D97-AF65-F5344CB8AC3E}">
        <p14:creationId xmlns:p14="http://schemas.microsoft.com/office/powerpoint/2010/main" val="1965814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67345" y="964692"/>
            <a:ext cx="2951019" cy="1188720"/>
          </a:xfrm>
        </p:spPr>
        <p:txBody>
          <a:bodyPr/>
          <a:lstStyle/>
          <a:p>
            <a:r>
              <a:rPr lang="en-US" dirty="0" smtClean="0"/>
              <a:t>Estimation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59696899"/>
              </p:ext>
            </p:extLst>
          </p:nvPr>
        </p:nvGraphicFramePr>
        <p:xfrm>
          <a:off x="4918364" y="973420"/>
          <a:ext cx="6289964" cy="5547360"/>
        </p:xfrm>
        <a:graphic>
          <a:graphicData uri="http://schemas.openxmlformats.org/drawingml/2006/table">
            <a:tbl>
              <a:tblPr firstRow="1" firstCol="1" lastRow="1" lastCol="1" bandRow="1" bandCol="1">
                <a:tableStyleId>{793D81CF-94F2-401A-BA57-92F5A7B2D0C5}</a:tableStyleId>
              </a:tblPr>
              <a:tblGrid>
                <a:gridCol w="2882901">
                  <a:extLst>
                    <a:ext uri="{9D8B030D-6E8A-4147-A177-3AD203B41FA5}">
                      <a16:colId xmlns:a16="http://schemas.microsoft.com/office/drawing/2014/main" val="3194057612"/>
                    </a:ext>
                  </a:extLst>
                </a:gridCol>
                <a:gridCol w="1179368">
                  <a:extLst>
                    <a:ext uri="{9D8B030D-6E8A-4147-A177-3AD203B41FA5}">
                      <a16:colId xmlns:a16="http://schemas.microsoft.com/office/drawing/2014/main" val="1413724408"/>
                    </a:ext>
                  </a:extLst>
                </a:gridCol>
                <a:gridCol w="1048327">
                  <a:extLst>
                    <a:ext uri="{9D8B030D-6E8A-4147-A177-3AD203B41FA5}">
                      <a16:colId xmlns:a16="http://schemas.microsoft.com/office/drawing/2014/main" val="4218174541"/>
                    </a:ext>
                  </a:extLst>
                </a:gridCol>
                <a:gridCol w="1179368">
                  <a:extLst>
                    <a:ext uri="{9D8B030D-6E8A-4147-A177-3AD203B41FA5}">
                      <a16:colId xmlns:a16="http://schemas.microsoft.com/office/drawing/2014/main" val="2764754404"/>
                    </a:ext>
                  </a:extLst>
                </a:gridCol>
              </a:tblGrid>
              <a:tr h="438495">
                <a:tc>
                  <a:txBody>
                    <a:bodyPr/>
                    <a:lstStyle/>
                    <a:p>
                      <a:pPr marL="0" marR="0" algn="ctr">
                        <a:lnSpc>
                          <a:spcPts val="1200"/>
                        </a:lnSpc>
                        <a:spcBef>
                          <a:spcPts val="600"/>
                        </a:spcBef>
                        <a:spcAft>
                          <a:spcPts val="600"/>
                        </a:spcAft>
                      </a:pPr>
                      <a:r>
                        <a:rPr lang="en-AU" sz="1200">
                          <a:effectLst/>
                        </a:rPr>
                        <a:t>Task name</a:t>
                      </a:r>
                      <a:endParaRPr lang="en-US" sz="1200">
                        <a:solidFill>
                          <a:srgbClr val="D06F1A"/>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3622" marR="43622" marT="0" marB="0"/>
                </a:tc>
                <a:tc>
                  <a:txBody>
                    <a:bodyPr/>
                    <a:lstStyle/>
                    <a:p>
                      <a:pPr marL="0" marR="0" algn="ctr">
                        <a:lnSpc>
                          <a:spcPts val="1200"/>
                        </a:lnSpc>
                        <a:spcBef>
                          <a:spcPts val="600"/>
                        </a:spcBef>
                        <a:spcAft>
                          <a:spcPts val="600"/>
                        </a:spcAft>
                      </a:pPr>
                      <a:r>
                        <a:rPr lang="en-AU" sz="1200">
                          <a:effectLst/>
                        </a:rPr>
                        <a:t>Estimation parameters (hours)</a:t>
                      </a:r>
                      <a:endParaRPr lang="en-US" sz="1200">
                        <a:solidFill>
                          <a:srgbClr val="D06F1A"/>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3622" marR="43622" marT="0" marB="0"/>
                </a:tc>
                <a:tc>
                  <a:txBody>
                    <a:bodyPr/>
                    <a:lstStyle/>
                    <a:p>
                      <a:pPr marL="0" marR="0" algn="ctr">
                        <a:lnSpc>
                          <a:spcPts val="1200"/>
                        </a:lnSpc>
                        <a:spcBef>
                          <a:spcPts val="600"/>
                        </a:spcBef>
                        <a:spcAft>
                          <a:spcPts val="600"/>
                        </a:spcAft>
                      </a:pPr>
                      <a:r>
                        <a:rPr lang="en-AU" sz="1200">
                          <a:effectLst/>
                        </a:rPr>
                        <a:t>Estimated</a:t>
                      </a:r>
                      <a:br>
                        <a:rPr lang="en-AU" sz="1200">
                          <a:effectLst/>
                        </a:rPr>
                      </a:br>
                      <a:r>
                        <a:rPr lang="en-AU" sz="1200">
                          <a:effectLst/>
                        </a:rPr>
                        <a:t>hours</a:t>
                      </a:r>
                      <a:endParaRPr lang="en-US" sz="1200">
                        <a:solidFill>
                          <a:srgbClr val="D06F1A"/>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3622" marR="43622" marT="0" marB="0"/>
                </a:tc>
                <a:tc>
                  <a:txBody>
                    <a:bodyPr/>
                    <a:lstStyle/>
                    <a:p>
                      <a:pPr marL="0" marR="0" algn="ctr">
                        <a:lnSpc>
                          <a:spcPts val="1200"/>
                        </a:lnSpc>
                        <a:spcBef>
                          <a:spcPts val="600"/>
                        </a:spcBef>
                        <a:spcAft>
                          <a:spcPts val="600"/>
                        </a:spcAft>
                      </a:pPr>
                      <a:r>
                        <a:rPr lang="en-AU" sz="1200">
                          <a:effectLst/>
                        </a:rPr>
                        <a:t>Actual</a:t>
                      </a:r>
                      <a:br>
                        <a:rPr lang="en-AU" sz="1200">
                          <a:effectLst/>
                        </a:rPr>
                      </a:br>
                      <a:r>
                        <a:rPr lang="en-AU" sz="1200">
                          <a:effectLst/>
                        </a:rPr>
                        <a:t>hours</a:t>
                      </a:r>
                      <a:endParaRPr lang="en-US" sz="1200">
                        <a:solidFill>
                          <a:srgbClr val="D06F1A"/>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3622" marR="43622" marT="0" marB="0"/>
                </a:tc>
                <a:extLst>
                  <a:ext uri="{0D108BD9-81ED-4DB2-BD59-A6C34878D82A}">
                    <a16:rowId xmlns:a16="http://schemas.microsoft.com/office/drawing/2014/main" val="3858268328"/>
                  </a:ext>
                </a:extLst>
              </a:tr>
              <a:tr h="646298">
                <a:tc>
                  <a:txBody>
                    <a:bodyPr/>
                    <a:lstStyle/>
                    <a:p>
                      <a:pPr marL="0" marR="0" algn="just">
                        <a:spcBef>
                          <a:spcPts val="0"/>
                        </a:spcBef>
                        <a:spcAft>
                          <a:spcPts val="300"/>
                        </a:spcAft>
                      </a:pPr>
                      <a:r>
                        <a:rPr lang="en-AU" sz="1200" dirty="0">
                          <a:effectLst/>
                        </a:rPr>
                        <a:t>Creation of Test plan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O=5</a:t>
                      </a:r>
                      <a:endParaRPr lang="en-US" sz="1200">
                        <a:effectLst/>
                      </a:endParaRPr>
                    </a:p>
                    <a:p>
                      <a:pPr marL="0" marR="0" algn="just">
                        <a:spcBef>
                          <a:spcPts val="300"/>
                        </a:spcBef>
                        <a:spcAft>
                          <a:spcPts val="300"/>
                        </a:spcAft>
                      </a:pPr>
                      <a:r>
                        <a:rPr lang="en-AU" sz="1200">
                          <a:effectLst/>
                        </a:rPr>
                        <a:t>M=10</a:t>
                      </a:r>
                      <a:endParaRPr lang="en-US" sz="1200">
                        <a:effectLst/>
                      </a:endParaRPr>
                    </a:p>
                    <a:p>
                      <a:pPr marL="0" marR="0" algn="just">
                        <a:spcBef>
                          <a:spcPts val="300"/>
                        </a:spcBef>
                        <a:spcAft>
                          <a:spcPts val="300"/>
                        </a:spcAft>
                      </a:pPr>
                      <a:r>
                        <a:rPr lang="en-AU" sz="1200">
                          <a:effectLst/>
                        </a:rPr>
                        <a:t>P=12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8</a:t>
                      </a:r>
                      <a:endParaRPr lang="en-US" sz="1200">
                        <a:effectLst/>
                      </a:endParaRPr>
                    </a:p>
                    <a:p>
                      <a:pPr marL="0" marR="0" algn="just">
                        <a:spcBef>
                          <a:spcPts val="300"/>
                        </a:spcBef>
                        <a:spcAft>
                          <a:spcPts val="300"/>
                        </a:spcAft>
                      </a:pPr>
                      <a:r>
                        <a:rPr lang="en-AU"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extLst>
                  <a:ext uri="{0D108BD9-81ED-4DB2-BD59-A6C34878D82A}">
                    <a16:rowId xmlns:a16="http://schemas.microsoft.com/office/drawing/2014/main" val="1974974137"/>
                  </a:ext>
                </a:extLst>
              </a:tr>
              <a:tr h="646298">
                <a:tc>
                  <a:txBody>
                    <a:bodyPr/>
                    <a:lstStyle/>
                    <a:p>
                      <a:pPr marL="0" marR="0" algn="just">
                        <a:spcBef>
                          <a:spcPts val="0"/>
                        </a:spcBef>
                        <a:spcAft>
                          <a:spcPts val="300"/>
                        </a:spcAft>
                      </a:pPr>
                      <a:r>
                        <a:rPr lang="en-AU" sz="1200">
                          <a:effectLst/>
                        </a:rPr>
                        <a:t>Creation of Checklist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O=10</a:t>
                      </a:r>
                      <a:endParaRPr lang="en-US" sz="1200">
                        <a:effectLst/>
                      </a:endParaRPr>
                    </a:p>
                    <a:p>
                      <a:pPr marL="0" marR="0" algn="just">
                        <a:spcBef>
                          <a:spcPts val="300"/>
                        </a:spcBef>
                        <a:spcAft>
                          <a:spcPts val="300"/>
                        </a:spcAft>
                      </a:pPr>
                      <a:r>
                        <a:rPr lang="en-AU" sz="1200">
                          <a:effectLst/>
                        </a:rPr>
                        <a:t>M=12</a:t>
                      </a:r>
                      <a:endParaRPr lang="en-US" sz="1200">
                        <a:effectLst/>
                      </a:endParaRPr>
                    </a:p>
                    <a:p>
                      <a:pPr marL="0" marR="0" algn="just">
                        <a:spcBef>
                          <a:spcPts val="300"/>
                        </a:spcBef>
                        <a:spcAft>
                          <a:spcPts val="300"/>
                        </a:spcAft>
                      </a:pPr>
                      <a:r>
                        <a:rPr lang="en-AU" sz="1200">
                          <a:effectLst/>
                        </a:rPr>
                        <a:t>P=15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12</a:t>
                      </a:r>
                      <a:endParaRPr lang="en-US" sz="1200">
                        <a:effectLst/>
                      </a:endParaRPr>
                    </a:p>
                    <a:p>
                      <a:pPr marL="0" marR="0" algn="just">
                        <a:spcBef>
                          <a:spcPts val="300"/>
                        </a:spcBef>
                        <a:spcAft>
                          <a:spcPts val="300"/>
                        </a:spcAft>
                      </a:pPr>
                      <a:r>
                        <a:rPr lang="en-AU"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extLst>
                  <a:ext uri="{0D108BD9-81ED-4DB2-BD59-A6C34878D82A}">
                    <a16:rowId xmlns:a16="http://schemas.microsoft.com/office/drawing/2014/main" val="236471629"/>
                  </a:ext>
                </a:extLst>
              </a:tr>
              <a:tr h="646298">
                <a:tc>
                  <a:txBody>
                    <a:bodyPr/>
                    <a:lstStyle/>
                    <a:p>
                      <a:pPr marL="0" marR="0" algn="just">
                        <a:spcBef>
                          <a:spcPts val="0"/>
                        </a:spcBef>
                        <a:spcAft>
                          <a:spcPts val="300"/>
                        </a:spcAft>
                      </a:pPr>
                      <a:r>
                        <a:rPr lang="en-AU" sz="1200">
                          <a:effectLst/>
                        </a:rPr>
                        <a:t>Creation of Test cases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O=8</a:t>
                      </a:r>
                      <a:endParaRPr lang="en-US" sz="1200">
                        <a:effectLst/>
                      </a:endParaRPr>
                    </a:p>
                    <a:p>
                      <a:pPr marL="0" marR="0" algn="just">
                        <a:spcBef>
                          <a:spcPts val="300"/>
                        </a:spcBef>
                        <a:spcAft>
                          <a:spcPts val="300"/>
                        </a:spcAft>
                      </a:pPr>
                      <a:r>
                        <a:rPr lang="en-AU" sz="1200">
                          <a:effectLst/>
                        </a:rPr>
                        <a:t>M=10</a:t>
                      </a:r>
                      <a:endParaRPr lang="en-US" sz="1200">
                        <a:effectLst/>
                      </a:endParaRPr>
                    </a:p>
                    <a:p>
                      <a:pPr marL="0" marR="0" algn="just">
                        <a:spcBef>
                          <a:spcPts val="300"/>
                        </a:spcBef>
                        <a:spcAft>
                          <a:spcPts val="300"/>
                        </a:spcAft>
                      </a:pPr>
                      <a:r>
                        <a:rPr lang="en-AU" sz="1200">
                          <a:effectLst/>
                        </a:rPr>
                        <a:t>P=16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10.5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extLst>
                  <a:ext uri="{0D108BD9-81ED-4DB2-BD59-A6C34878D82A}">
                    <a16:rowId xmlns:a16="http://schemas.microsoft.com/office/drawing/2014/main" val="1331365260"/>
                  </a:ext>
                </a:extLst>
              </a:tr>
              <a:tr h="646298">
                <a:tc>
                  <a:txBody>
                    <a:bodyPr/>
                    <a:lstStyle/>
                    <a:p>
                      <a:pPr marL="0" marR="0" algn="just">
                        <a:spcBef>
                          <a:spcPts val="0"/>
                        </a:spcBef>
                        <a:spcAft>
                          <a:spcPts val="300"/>
                        </a:spcAft>
                      </a:pPr>
                      <a:r>
                        <a:rPr lang="en-AU" sz="1200">
                          <a:effectLst/>
                        </a:rPr>
                        <a:t>Execution of Checklist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O=7</a:t>
                      </a:r>
                      <a:endParaRPr lang="en-US" sz="1200">
                        <a:effectLst/>
                      </a:endParaRPr>
                    </a:p>
                    <a:p>
                      <a:pPr marL="0" marR="0" algn="just">
                        <a:spcBef>
                          <a:spcPts val="300"/>
                        </a:spcBef>
                        <a:spcAft>
                          <a:spcPts val="300"/>
                        </a:spcAft>
                      </a:pPr>
                      <a:r>
                        <a:rPr lang="en-AU" sz="1200">
                          <a:effectLst/>
                        </a:rPr>
                        <a:t>M=10</a:t>
                      </a:r>
                      <a:endParaRPr lang="en-US" sz="1200">
                        <a:effectLst/>
                      </a:endParaRPr>
                    </a:p>
                    <a:p>
                      <a:pPr marL="0" marR="0" algn="just">
                        <a:spcBef>
                          <a:spcPts val="300"/>
                        </a:spcBef>
                        <a:spcAft>
                          <a:spcPts val="300"/>
                        </a:spcAft>
                      </a:pPr>
                      <a:r>
                        <a:rPr lang="en-AU" sz="1200">
                          <a:effectLst/>
                        </a:rPr>
                        <a:t>P=15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extLst>
                  <a:ext uri="{0D108BD9-81ED-4DB2-BD59-A6C34878D82A}">
                    <a16:rowId xmlns:a16="http://schemas.microsoft.com/office/drawing/2014/main" val="1612619800"/>
                  </a:ext>
                </a:extLst>
              </a:tr>
              <a:tr h="646298">
                <a:tc>
                  <a:txBody>
                    <a:bodyPr/>
                    <a:lstStyle/>
                    <a:p>
                      <a:pPr marL="0" marR="0" algn="just">
                        <a:spcBef>
                          <a:spcPts val="0"/>
                        </a:spcBef>
                        <a:spcAft>
                          <a:spcPts val="300"/>
                        </a:spcAft>
                      </a:pPr>
                      <a:r>
                        <a:rPr lang="en-AU" sz="1200">
                          <a:effectLst/>
                        </a:rPr>
                        <a:t>Execution of Test Cases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O=5</a:t>
                      </a:r>
                      <a:endParaRPr lang="en-US" sz="1200">
                        <a:effectLst/>
                      </a:endParaRPr>
                    </a:p>
                    <a:p>
                      <a:pPr marL="0" marR="0" algn="just">
                        <a:spcBef>
                          <a:spcPts val="300"/>
                        </a:spcBef>
                        <a:spcAft>
                          <a:spcPts val="300"/>
                        </a:spcAft>
                      </a:pPr>
                      <a:r>
                        <a:rPr lang="en-AU" sz="1200">
                          <a:effectLst/>
                        </a:rPr>
                        <a:t>M=9</a:t>
                      </a:r>
                      <a:endParaRPr lang="en-US" sz="1200">
                        <a:effectLst/>
                      </a:endParaRPr>
                    </a:p>
                    <a:p>
                      <a:pPr marL="0" marR="0" algn="just">
                        <a:spcBef>
                          <a:spcPts val="300"/>
                        </a:spcBef>
                        <a:spcAft>
                          <a:spcPts val="300"/>
                        </a:spcAft>
                      </a:pPr>
                      <a:r>
                        <a:rPr lang="en-AU" sz="1200">
                          <a:effectLst/>
                        </a:rPr>
                        <a:t>P=15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extLst>
                  <a:ext uri="{0D108BD9-81ED-4DB2-BD59-A6C34878D82A}">
                    <a16:rowId xmlns:a16="http://schemas.microsoft.com/office/drawing/2014/main" val="2799878869"/>
                  </a:ext>
                </a:extLst>
              </a:tr>
              <a:tr h="646298">
                <a:tc>
                  <a:txBody>
                    <a:bodyPr/>
                    <a:lstStyle/>
                    <a:p>
                      <a:pPr marL="0" marR="0" algn="just">
                        <a:spcBef>
                          <a:spcPts val="0"/>
                        </a:spcBef>
                        <a:spcAft>
                          <a:spcPts val="300"/>
                        </a:spcAft>
                      </a:pPr>
                      <a:r>
                        <a:rPr lang="en-AU" sz="1200">
                          <a:effectLst/>
                        </a:rPr>
                        <a:t>Creation of Bug report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dirty="0">
                          <a:effectLst/>
                        </a:rPr>
                        <a:t>O=9</a:t>
                      </a:r>
                      <a:endParaRPr lang="en-US" sz="1200" dirty="0">
                        <a:effectLst/>
                      </a:endParaRPr>
                    </a:p>
                    <a:p>
                      <a:pPr marL="0" marR="0" algn="just">
                        <a:spcBef>
                          <a:spcPts val="300"/>
                        </a:spcBef>
                        <a:spcAft>
                          <a:spcPts val="300"/>
                        </a:spcAft>
                      </a:pPr>
                      <a:r>
                        <a:rPr lang="en-AU" sz="1200" dirty="0">
                          <a:effectLst/>
                        </a:rPr>
                        <a:t>M=11</a:t>
                      </a:r>
                      <a:endParaRPr lang="en-US" sz="1200" dirty="0">
                        <a:effectLst/>
                      </a:endParaRPr>
                    </a:p>
                    <a:p>
                      <a:pPr marL="0" marR="0" algn="just">
                        <a:spcBef>
                          <a:spcPts val="300"/>
                        </a:spcBef>
                        <a:spcAft>
                          <a:spcPts val="300"/>
                        </a:spcAft>
                      </a:pPr>
                      <a:r>
                        <a:rPr lang="en-AU" sz="1200" dirty="0">
                          <a:effectLst/>
                        </a:rPr>
                        <a:t>P=15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extLst>
                  <a:ext uri="{0D108BD9-81ED-4DB2-BD59-A6C34878D82A}">
                    <a16:rowId xmlns:a16="http://schemas.microsoft.com/office/drawing/2014/main" val="2853496421"/>
                  </a:ext>
                </a:extLst>
              </a:tr>
              <a:tr h="646298">
                <a:tc>
                  <a:txBody>
                    <a:bodyPr/>
                    <a:lstStyle/>
                    <a:p>
                      <a:pPr marL="0" marR="0" algn="just">
                        <a:spcBef>
                          <a:spcPts val="0"/>
                        </a:spcBef>
                        <a:spcAft>
                          <a:spcPts val="300"/>
                        </a:spcAft>
                      </a:pPr>
                      <a:r>
                        <a:rPr lang="en-AU" sz="1200">
                          <a:effectLst/>
                        </a:rPr>
                        <a:t>Creation of Test report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O=5</a:t>
                      </a:r>
                      <a:endParaRPr lang="en-US" sz="1200">
                        <a:effectLst/>
                      </a:endParaRPr>
                    </a:p>
                    <a:p>
                      <a:pPr marL="0" marR="0" algn="just">
                        <a:spcBef>
                          <a:spcPts val="300"/>
                        </a:spcBef>
                        <a:spcAft>
                          <a:spcPts val="300"/>
                        </a:spcAft>
                      </a:pPr>
                      <a:r>
                        <a:rPr lang="en-AU" sz="1200">
                          <a:effectLst/>
                        </a:rPr>
                        <a:t>M=9</a:t>
                      </a:r>
                      <a:endParaRPr lang="en-US" sz="1200">
                        <a:effectLst/>
                      </a:endParaRPr>
                    </a:p>
                    <a:p>
                      <a:pPr marL="0" marR="0" algn="just">
                        <a:spcBef>
                          <a:spcPts val="300"/>
                        </a:spcBef>
                        <a:spcAft>
                          <a:spcPts val="300"/>
                        </a:spcAft>
                      </a:pPr>
                      <a:r>
                        <a:rPr lang="en-AU" sz="1200">
                          <a:effectLst/>
                        </a:rPr>
                        <a:t>P=13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a:effectLst/>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a:txBody>
                    <a:bodyPr/>
                    <a:lstStyle/>
                    <a:p>
                      <a:pPr marL="0" marR="0" algn="just">
                        <a:spcBef>
                          <a:spcPts val="300"/>
                        </a:spcBef>
                        <a:spcAft>
                          <a:spcPts val="300"/>
                        </a:spcAft>
                      </a:pPr>
                      <a:r>
                        <a:rPr lang="en-AU" sz="1200" dirty="0">
                          <a:effectLst/>
                        </a:rPr>
                        <a:t>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extLst>
                  <a:ext uri="{0D108BD9-81ED-4DB2-BD59-A6C34878D82A}">
                    <a16:rowId xmlns:a16="http://schemas.microsoft.com/office/drawing/2014/main" val="3752026029"/>
                  </a:ext>
                </a:extLst>
              </a:tr>
              <a:tr h="168599">
                <a:tc>
                  <a:txBody>
                    <a:bodyPr/>
                    <a:lstStyle/>
                    <a:p>
                      <a:pPr marL="0" marR="0" algn="just">
                        <a:spcBef>
                          <a:spcPts val="0"/>
                        </a:spcBef>
                        <a:spcAft>
                          <a:spcPts val="300"/>
                        </a:spcAft>
                      </a:pPr>
                      <a:r>
                        <a:rPr lang="en-AU" sz="1200">
                          <a:effectLst/>
                        </a:rPr>
                        <a:t>Total (hours)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gridSpan="2">
                  <a:txBody>
                    <a:bodyPr/>
                    <a:lstStyle/>
                    <a:p>
                      <a:pPr marL="0" marR="0" algn="ctr">
                        <a:spcBef>
                          <a:spcPts val="300"/>
                        </a:spcBef>
                        <a:spcAft>
                          <a:spcPts val="300"/>
                        </a:spcAft>
                      </a:pPr>
                      <a:r>
                        <a:rPr lang="en-AU" sz="1200">
                          <a:effectLst/>
                        </a:rPr>
                        <a:t>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tc hMerge="1">
                  <a:txBody>
                    <a:bodyPr/>
                    <a:lstStyle/>
                    <a:p>
                      <a:endParaRPr lang="en-US"/>
                    </a:p>
                  </a:txBody>
                  <a:tcPr/>
                </a:tc>
                <a:tc>
                  <a:txBody>
                    <a:bodyPr/>
                    <a:lstStyle/>
                    <a:p>
                      <a:pPr marL="0" marR="0" algn="ctr">
                        <a:spcBef>
                          <a:spcPts val="300"/>
                        </a:spcBef>
                        <a:spcAft>
                          <a:spcPts val="300"/>
                        </a:spcAft>
                      </a:pPr>
                      <a:r>
                        <a:rPr lang="en-AU" sz="1200" dirty="0">
                          <a:effectLst/>
                        </a:rPr>
                        <a:t>61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622" marR="43622" marT="0" marB="0"/>
                </a:tc>
                <a:extLst>
                  <a:ext uri="{0D108BD9-81ED-4DB2-BD59-A6C34878D82A}">
                    <a16:rowId xmlns:a16="http://schemas.microsoft.com/office/drawing/2014/main" val="3597511197"/>
                  </a:ext>
                </a:extLst>
              </a:tr>
            </a:tbl>
          </a:graphicData>
        </a:graphic>
      </p:graphicFrame>
      <p:sp>
        <p:nvSpPr>
          <p:cNvPr id="2" name="TextBox 1"/>
          <p:cNvSpPr txBox="1"/>
          <p:nvPr/>
        </p:nvSpPr>
        <p:spPr>
          <a:xfrm>
            <a:off x="1662544" y="2660073"/>
            <a:ext cx="3255819" cy="923330"/>
          </a:xfrm>
          <a:prstGeom prst="rect">
            <a:avLst/>
          </a:prstGeom>
          <a:noFill/>
        </p:spPr>
        <p:txBody>
          <a:bodyPr wrap="square" rtlCol="0">
            <a:spAutoFit/>
          </a:bodyPr>
          <a:lstStyle/>
          <a:p>
            <a:pPr algn="ctr"/>
            <a:r>
              <a:rPr lang="en-AU" dirty="0"/>
              <a:t>The Program Evaluation and Review Technique (PERT) </a:t>
            </a:r>
            <a:endParaRPr lang="en-US" dirty="0"/>
          </a:p>
        </p:txBody>
      </p:sp>
      <p:sp>
        <p:nvSpPr>
          <p:cNvPr id="3" name="TextBox 2"/>
          <p:cNvSpPr txBox="1"/>
          <p:nvPr/>
        </p:nvSpPr>
        <p:spPr>
          <a:xfrm>
            <a:off x="1776844" y="3990109"/>
            <a:ext cx="3027218" cy="1754326"/>
          </a:xfrm>
          <a:prstGeom prst="rect">
            <a:avLst/>
          </a:prstGeom>
          <a:noFill/>
        </p:spPr>
        <p:txBody>
          <a:bodyPr wrap="square" rtlCol="0">
            <a:spAutoFit/>
          </a:bodyPr>
          <a:lstStyle/>
          <a:p>
            <a:r>
              <a:rPr lang="en-US" dirty="0"/>
              <a:t>PERT estimate formula is</a:t>
            </a:r>
            <a:r>
              <a:rPr lang="en-US" dirty="0" smtClean="0"/>
              <a:t>:</a:t>
            </a:r>
          </a:p>
          <a:p>
            <a:pPr algn="ctr"/>
            <a:r>
              <a:rPr lang="en-US" dirty="0" smtClean="0"/>
              <a:t> </a:t>
            </a:r>
            <a:r>
              <a:rPr lang="en-US" dirty="0"/>
              <a:t>(O + 4M +P) / 6;</a:t>
            </a:r>
          </a:p>
          <a:p>
            <a:r>
              <a:rPr lang="en-US" dirty="0"/>
              <a:t>O-optimistic estimation</a:t>
            </a:r>
            <a:br>
              <a:rPr lang="en-US" dirty="0"/>
            </a:br>
            <a:r>
              <a:rPr lang="en-US" dirty="0"/>
              <a:t>P-pessimistic estimation</a:t>
            </a:r>
            <a:br>
              <a:rPr lang="en-US" dirty="0"/>
            </a:br>
            <a:r>
              <a:rPr lang="en-US" dirty="0"/>
              <a:t>M-most likely estimation</a:t>
            </a:r>
          </a:p>
          <a:p>
            <a:endParaRPr lang="en-US" dirty="0"/>
          </a:p>
        </p:txBody>
      </p:sp>
    </p:spTree>
    <p:extLst>
      <p:ext uri="{BB962C8B-B14F-4D97-AF65-F5344CB8AC3E}">
        <p14:creationId xmlns:p14="http://schemas.microsoft.com/office/powerpoint/2010/main" val="57264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information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6173703"/>
              </p:ext>
            </p:extLst>
          </p:nvPr>
        </p:nvGraphicFramePr>
        <p:xfrm>
          <a:off x="2230438" y="2576946"/>
          <a:ext cx="7924944" cy="3521825"/>
        </p:xfrm>
        <a:graphic>
          <a:graphicData uri="http://schemas.openxmlformats.org/drawingml/2006/table">
            <a:tbl>
              <a:tblPr firstRow="1" bandRow="1">
                <a:tableStyleId>{D7AC3CCA-C797-4891-BE02-D94E43425B78}</a:tableStyleId>
              </a:tblPr>
              <a:tblGrid>
                <a:gridCol w="3962472">
                  <a:extLst>
                    <a:ext uri="{9D8B030D-6E8A-4147-A177-3AD203B41FA5}">
                      <a16:colId xmlns:a16="http://schemas.microsoft.com/office/drawing/2014/main" val="747981901"/>
                    </a:ext>
                  </a:extLst>
                </a:gridCol>
                <a:gridCol w="3962472">
                  <a:extLst>
                    <a:ext uri="{9D8B030D-6E8A-4147-A177-3AD203B41FA5}">
                      <a16:colId xmlns:a16="http://schemas.microsoft.com/office/drawing/2014/main" val="1641996761"/>
                    </a:ext>
                  </a:extLst>
                </a:gridCol>
              </a:tblGrid>
              <a:tr h="375810">
                <a:tc>
                  <a:txBody>
                    <a:bodyPr/>
                    <a:lstStyle/>
                    <a:p>
                      <a:r>
                        <a:rPr lang="en-US" i="1" dirty="0" smtClean="0"/>
                        <a:t>Project Name</a:t>
                      </a:r>
                      <a:endParaRPr lang="en-US" b="0" i="1" dirty="0"/>
                    </a:p>
                  </a:txBody>
                  <a:tcPr/>
                </a:tc>
                <a:tc>
                  <a:txBody>
                    <a:bodyPr/>
                    <a:lstStyle/>
                    <a:p>
                      <a:r>
                        <a:rPr lang="en-US" i="1" dirty="0" smtClean="0"/>
                        <a:t>OLX</a:t>
                      </a:r>
                      <a:endParaRPr lang="en-US" b="1" i="1" dirty="0"/>
                    </a:p>
                  </a:txBody>
                  <a:tcPr/>
                </a:tc>
                <a:extLst>
                  <a:ext uri="{0D108BD9-81ED-4DB2-BD59-A6C34878D82A}">
                    <a16:rowId xmlns:a16="http://schemas.microsoft.com/office/drawing/2014/main" val="2098654501"/>
                  </a:ext>
                </a:extLst>
              </a:tr>
              <a:tr h="386189">
                <a:tc>
                  <a:txBody>
                    <a:bodyPr/>
                    <a:lstStyle/>
                    <a:p>
                      <a:r>
                        <a:rPr lang="en-US" b="1" dirty="0" smtClean="0"/>
                        <a:t>Name of Product</a:t>
                      </a:r>
                      <a:endParaRPr lang="en-US" b="1" i="1" dirty="0" smtClean="0"/>
                    </a:p>
                  </a:txBody>
                  <a:tcPr/>
                </a:tc>
                <a:tc>
                  <a:txBody>
                    <a:bodyPr/>
                    <a:lstStyle/>
                    <a:p>
                      <a:r>
                        <a:rPr lang="en-AU" sz="1800" dirty="0" smtClean="0"/>
                        <a:t>Site </a:t>
                      </a:r>
                      <a:r>
                        <a:rPr lang="en-AU" sz="1800" u="sng" dirty="0" smtClean="0">
                          <a:hlinkClick r:id="rId2"/>
                        </a:rPr>
                        <a:t>https://www.olx.ua/uk/</a:t>
                      </a:r>
                      <a:endParaRPr lang="en-US" sz="18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515708309"/>
                  </a:ext>
                </a:extLst>
              </a:tr>
              <a:tr h="375810">
                <a:tc>
                  <a:txBody>
                    <a:bodyPr/>
                    <a:lstStyle/>
                    <a:p>
                      <a:r>
                        <a:rPr lang="en-US" b="1" dirty="0" smtClean="0"/>
                        <a:t>Product Description</a:t>
                      </a:r>
                      <a:endParaRPr lang="en-US" b="1" i="1" dirty="0"/>
                    </a:p>
                  </a:txBody>
                  <a:tcPr/>
                </a:tc>
                <a:tc>
                  <a:txBody>
                    <a:bodyPr/>
                    <a:lstStyle/>
                    <a:p>
                      <a:pPr algn="l" fontAlgn="t"/>
                      <a:r>
                        <a:rPr lang="en-US" dirty="0" smtClean="0">
                          <a:effectLst/>
                        </a:rPr>
                        <a:t>Online</a:t>
                      </a:r>
                      <a:r>
                        <a:rPr lang="en-US" baseline="0" dirty="0" smtClean="0">
                          <a:effectLst/>
                        </a:rPr>
                        <a:t> marketplace</a:t>
                      </a:r>
                      <a:endParaRPr lang="en-US" dirty="0">
                        <a:effectLst/>
                      </a:endParaRPr>
                    </a:p>
                  </a:txBody>
                  <a:tcPr/>
                </a:tc>
                <a:extLst>
                  <a:ext uri="{0D108BD9-81ED-4DB2-BD59-A6C34878D82A}">
                    <a16:rowId xmlns:a16="http://schemas.microsoft.com/office/drawing/2014/main" val="1102059488"/>
                  </a:ext>
                </a:extLst>
              </a:tr>
              <a:tr h="1743936">
                <a:tc>
                  <a:txBody>
                    <a:bodyPr/>
                    <a:lstStyle/>
                    <a:p>
                      <a:r>
                        <a:rPr lang="en-US" b="1" dirty="0" smtClean="0"/>
                        <a:t>Project Description</a:t>
                      </a:r>
                      <a:endParaRPr lang="en-US" b="1" i="1" dirty="0"/>
                    </a:p>
                  </a:txBody>
                  <a:tcPr/>
                </a:tc>
                <a:tc>
                  <a:txBody>
                    <a:bodyPr/>
                    <a:lstStyle/>
                    <a:p>
                      <a:r>
                        <a:rPr lang="en-US" b="1" i="1" dirty="0" smtClean="0"/>
                        <a:t>&lt;Mission of project&gt;</a:t>
                      </a:r>
                      <a:r>
                        <a:rPr lang="en-US" dirty="0" smtClean="0"/>
                        <a:t/>
                      </a:r>
                      <a:br>
                        <a:rPr lang="en-US" dirty="0" smtClean="0"/>
                      </a:br>
                      <a:r>
                        <a:rPr lang="en-US" dirty="0" smtClean="0"/>
                        <a:t>Conduct testing to verify the quality of this website</a:t>
                      </a:r>
                    </a:p>
                    <a:p>
                      <a:r>
                        <a:rPr lang="en-US" b="1" i="1" dirty="0" smtClean="0"/>
                        <a:t>&lt;Project’s output product&gt;</a:t>
                      </a:r>
                    </a:p>
                    <a:p>
                      <a:r>
                        <a:rPr lang="en-US" dirty="0" smtClean="0"/>
                        <a:t>Test report, test plan, test cases, checklist, bug reports</a:t>
                      </a:r>
                      <a:endParaRPr lang="en-US" dirty="0"/>
                    </a:p>
                  </a:txBody>
                  <a:tcPr/>
                </a:tc>
                <a:extLst>
                  <a:ext uri="{0D108BD9-81ED-4DB2-BD59-A6C34878D82A}">
                    <a16:rowId xmlns:a16="http://schemas.microsoft.com/office/drawing/2014/main" val="598117308"/>
                  </a:ext>
                </a:extLst>
              </a:tr>
              <a:tr h="375810">
                <a:tc>
                  <a:txBody>
                    <a:bodyPr/>
                    <a:lstStyle/>
                    <a:p>
                      <a:r>
                        <a:rPr lang="en-US" b="1" dirty="0" smtClean="0"/>
                        <a:t>Project duration</a:t>
                      </a:r>
                      <a:endParaRPr lang="en-US" b="1" i="1" dirty="0"/>
                    </a:p>
                  </a:txBody>
                  <a:tcPr/>
                </a:tc>
                <a:tc>
                  <a:txBody>
                    <a:bodyPr/>
                    <a:lstStyle/>
                    <a:p>
                      <a:r>
                        <a:rPr lang="en-US" dirty="0" smtClean="0"/>
                        <a:t>Start date: 20.10.2022</a:t>
                      </a:r>
                    </a:p>
                    <a:p>
                      <a:r>
                        <a:rPr lang="en-US" dirty="0" smtClean="0"/>
                        <a:t>End date: 25.11.2022</a:t>
                      </a:r>
                    </a:p>
                  </a:txBody>
                  <a:tcPr/>
                </a:tc>
                <a:extLst>
                  <a:ext uri="{0D108BD9-81ED-4DB2-BD59-A6C34878D82A}">
                    <a16:rowId xmlns:a16="http://schemas.microsoft.com/office/drawing/2014/main" val="2717774492"/>
                  </a:ext>
                </a:extLst>
              </a:tr>
            </a:tbl>
          </a:graphicData>
        </a:graphic>
      </p:graphicFrame>
    </p:spTree>
    <p:extLst>
      <p:ext uri="{BB962C8B-B14F-4D97-AF65-F5344CB8AC3E}">
        <p14:creationId xmlns:p14="http://schemas.microsoft.com/office/powerpoint/2010/main" val="2074498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Description</a:t>
            </a:r>
          </a:p>
        </p:txBody>
      </p:sp>
      <p:sp>
        <p:nvSpPr>
          <p:cNvPr id="3" name="Content Placeholder 2"/>
          <p:cNvSpPr>
            <a:spLocks noGrp="1"/>
          </p:cNvSpPr>
          <p:nvPr>
            <p:ph idx="1"/>
          </p:nvPr>
        </p:nvSpPr>
        <p:spPr/>
        <p:txBody>
          <a:bodyPr>
            <a:normAutofit fontScale="92500"/>
          </a:bodyPr>
          <a:lstStyle/>
          <a:p>
            <a:pPr marL="0" indent="0" algn="just">
              <a:buNone/>
            </a:pPr>
            <a:r>
              <a:rPr lang="en-US" dirty="0"/>
              <a:t>OLX is one of the largest online businesses in Ukraine. </a:t>
            </a:r>
          </a:p>
          <a:p>
            <a:pPr marL="0" indent="0" algn="just">
              <a:buNone/>
            </a:pPr>
            <a:r>
              <a:rPr lang="en-US" dirty="0"/>
              <a:t>The base of the site includes almost 10.8 million ads and is replenished with more than 3 million new offers every month. </a:t>
            </a:r>
          </a:p>
          <a:p>
            <a:pPr marL="0" indent="0" algn="just">
              <a:buNone/>
            </a:pPr>
            <a:r>
              <a:rPr lang="en-US" dirty="0"/>
              <a:t>The OLX has the highest traffic in the country after Google, YouTube, and Facebook. Every second Ukrainian online user visits OLX at least once a month. </a:t>
            </a:r>
          </a:p>
          <a:p>
            <a:pPr marL="0" indent="0" algn="just">
              <a:buNone/>
            </a:pPr>
            <a:r>
              <a:rPr lang="en-US" dirty="0"/>
              <a:t>OLX improves people's lives by connecting them together for mutually beneficial deals. Sellers can easily make extra money by simply posting ads and selling items they no longer need or new items. Thus, they enable buyers to find valuable goods at reasonable prices. </a:t>
            </a:r>
          </a:p>
          <a:p>
            <a:endParaRPr lang="en-US" dirty="0"/>
          </a:p>
        </p:txBody>
      </p:sp>
    </p:spTree>
    <p:extLst>
      <p:ext uri="{BB962C8B-B14F-4D97-AF65-F5344CB8AC3E}">
        <p14:creationId xmlns:p14="http://schemas.microsoft.com/office/powerpoint/2010/main" val="3128390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81950" y="5472546"/>
            <a:ext cx="3610050" cy="923330"/>
          </a:xfrm>
          <a:prstGeom prst="rect">
            <a:avLst/>
          </a:prstGeom>
          <a:noFill/>
        </p:spPr>
        <p:txBody>
          <a:bodyPr wrap="square" rtlCol="0">
            <a:spAutoFit/>
          </a:bodyPr>
          <a:lstStyle/>
          <a:p>
            <a:r>
              <a:rPr lang="en-US" dirty="0">
                <a:hlinkClick r:id="rId2"/>
              </a:rPr>
              <a:t>https://</a:t>
            </a:r>
            <a:r>
              <a:rPr lang="en-US" dirty="0" smtClean="0">
                <a:hlinkClick r:id="rId2"/>
              </a:rPr>
              <a:t>drive.google.com/file/d/1UfdBIAGOcUzeQE2sg7ZXIoKLELAQtuTK/view?usp=sharing</a:t>
            </a:r>
            <a:r>
              <a:rPr lang="en-US" dirty="0"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049" y="0"/>
            <a:ext cx="4971901" cy="6858000"/>
          </a:xfrm>
          <a:prstGeom prst="rect">
            <a:avLst/>
          </a:prstGeom>
        </p:spPr>
      </p:pic>
    </p:spTree>
    <p:extLst>
      <p:ext uri="{BB962C8B-B14F-4D97-AF65-F5344CB8AC3E}">
        <p14:creationId xmlns:p14="http://schemas.microsoft.com/office/powerpoint/2010/main" val="1581148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objective</a:t>
            </a:r>
            <a:endParaRPr lang="en-US"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795326285"/>
              </p:ext>
            </p:extLst>
          </p:nvPr>
        </p:nvGraphicFramePr>
        <p:xfrm>
          <a:off x="2231690" y="2444462"/>
          <a:ext cx="7731126" cy="4206240"/>
        </p:xfrm>
        <a:graphic>
          <a:graphicData uri="http://schemas.openxmlformats.org/drawingml/2006/table">
            <a:tbl>
              <a:tblPr firstRow="1" bandRow="1">
                <a:tableStyleId>{D7AC3CCA-C797-4891-BE02-D94E43425B78}</a:tableStyleId>
              </a:tblPr>
              <a:tblGrid>
                <a:gridCol w="1718107">
                  <a:extLst>
                    <a:ext uri="{9D8B030D-6E8A-4147-A177-3AD203B41FA5}">
                      <a16:colId xmlns:a16="http://schemas.microsoft.com/office/drawing/2014/main" val="2984648829"/>
                    </a:ext>
                  </a:extLst>
                </a:gridCol>
                <a:gridCol w="6013019">
                  <a:extLst>
                    <a:ext uri="{9D8B030D-6E8A-4147-A177-3AD203B41FA5}">
                      <a16:colId xmlns:a16="http://schemas.microsoft.com/office/drawing/2014/main" val="3622293351"/>
                    </a:ext>
                  </a:extLst>
                </a:gridCol>
              </a:tblGrid>
              <a:tr h="370840">
                <a:tc>
                  <a:txBody>
                    <a:bodyPr/>
                    <a:lstStyle/>
                    <a:p>
                      <a:r>
                        <a:rPr lang="en-US" dirty="0" smtClean="0">
                          <a:effectLst>
                            <a:outerShdw blurRad="38100" dist="38100" dir="2700000" algn="tl">
                              <a:srgbClr val="000000">
                                <a:alpha val="43137"/>
                              </a:srgbClr>
                            </a:outerShdw>
                          </a:effectLst>
                        </a:rPr>
                        <a:t>Functionality</a:t>
                      </a:r>
                      <a:endParaRPr lang="en-US" dirty="0">
                        <a:solidFill>
                          <a:schemeClr val="accent1">
                            <a:lumMod val="75000"/>
                          </a:schemeClr>
                        </a:solidFill>
                        <a:effectLst>
                          <a:outerShdw blurRad="38100" dist="38100" dir="2700000" algn="tl">
                            <a:srgbClr val="000000">
                              <a:alpha val="43137"/>
                            </a:srgbClr>
                          </a:outerShdw>
                        </a:effectLst>
                      </a:endParaRPr>
                    </a:p>
                  </a:txBody>
                  <a:tcPr/>
                </a:tc>
                <a:tc>
                  <a:txBody>
                    <a:bodyPr/>
                    <a:lstStyle/>
                    <a:p>
                      <a:pPr marL="285750" lvl="0" indent="-285750">
                        <a:buFont typeface="Arial" panose="020B0604020202020204" pitchFamily="34" charset="0"/>
                        <a:buChar char="•"/>
                      </a:pPr>
                      <a:r>
                        <a:rPr lang="en-AU" sz="1800" b="0" kern="1200" dirty="0" smtClean="0">
                          <a:effectLst/>
                        </a:rPr>
                        <a:t>Registration/authorization form, </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Language switcher, </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Sending/viewing/editing messages, </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Search field, </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Adding/removing goods to the wish list, </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Profile categories, </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View/edit/save/submit an ad, </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Import image file, </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Different filter items,</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Currency filter,</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Sorting filter, </a:t>
                      </a:r>
                      <a:endParaRPr lang="en-US" sz="1800" b="0" kern="1200" dirty="0" smtClean="0">
                        <a:effectLst/>
                      </a:endParaRPr>
                    </a:p>
                    <a:p>
                      <a:pPr marL="285750" lvl="0" indent="-285750">
                        <a:buFont typeface="Arial" panose="020B0604020202020204" pitchFamily="34" charset="0"/>
                        <a:buChar char="•"/>
                      </a:pPr>
                      <a:r>
                        <a:rPr lang="en-AU" sz="1800" b="0" kern="1200" dirty="0" smtClean="0">
                          <a:effectLst/>
                        </a:rPr>
                        <a:t>Viewing ads information/picture/phone number/location, </a:t>
                      </a:r>
                      <a:endParaRPr lang="en-US" sz="1800" b="0" kern="1200" dirty="0" smtClean="0">
                        <a:effectLst/>
                      </a:endParaRPr>
                    </a:p>
                    <a:p>
                      <a:pPr marL="285750" lvl="0" indent="-285750">
                        <a:buFont typeface="Arial" panose="020B0604020202020204" pitchFamily="34" charset="0"/>
                        <a:buChar char="•"/>
                      </a:pPr>
                      <a:r>
                        <a:rPr lang="en-US" sz="1800" b="0" kern="1200" dirty="0" smtClean="0">
                          <a:effectLst/>
                        </a:rPr>
                        <a:t>Social media links </a:t>
                      </a:r>
                    </a:p>
                    <a:p>
                      <a:endParaRPr lang="en-US" dirty="0"/>
                    </a:p>
                  </a:txBody>
                  <a:tcPr/>
                </a:tc>
                <a:extLst>
                  <a:ext uri="{0D108BD9-81ED-4DB2-BD59-A6C34878D82A}">
                    <a16:rowId xmlns:a16="http://schemas.microsoft.com/office/drawing/2014/main" val="659088768"/>
                  </a:ext>
                </a:extLst>
              </a:tr>
            </a:tbl>
          </a:graphicData>
        </a:graphic>
      </p:graphicFrame>
    </p:spTree>
    <p:extLst>
      <p:ext uri="{BB962C8B-B14F-4D97-AF65-F5344CB8AC3E}">
        <p14:creationId xmlns:p14="http://schemas.microsoft.com/office/powerpoint/2010/main" val="1301916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objective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6785756"/>
              </p:ext>
            </p:extLst>
          </p:nvPr>
        </p:nvGraphicFramePr>
        <p:xfrm>
          <a:off x="2230437" y="3067915"/>
          <a:ext cx="7731126" cy="1559560"/>
        </p:xfrm>
        <a:graphic>
          <a:graphicData uri="http://schemas.openxmlformats.org/drawingml/2006/table">
            <a:tbl>
              <a:tblPr firstRow="1" bandRow="1">
                <a:tableStyleId>{D7AC3CCA-C797-4891-BE02-D94E43425B78}</a:tableStyleId>
              </a:tblPr>
              <a:tblGrid>
                <a:gridCol w="3865563">
                  <a:extLst>
                    <a:ext uri="{9D8B030D-6E8A-4147-A177-3AD203B41FA5}">
                      <a16:colId xmlns:a16="http://schemas.microsoft.com/office/drawing/2014/main" val="4159598645"/>
                    </a:ext>
                  </a:extLst>
                </a:gridCol>
                <a:gridCol w="3865563">
                  <a:extLst>
                    <a:ext uri="{9D8B030D-6E8A-4147-A177-3AD203B41FA5}">
                      <a16:colId xmlns:a16="http://schemas.microsoft.com/office/drawing/2014/main" val="3330326487"/>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 elements</a:t>
                      </a:r>
                    </a:p>
                  </a:txBody>
                  <a:tcPr/>
                </a:tc>
                <a:tc>
                  <a:txBody>
                    <a:bodyPr/>
                    <a:lstStyle/>
                    <a:p>
                      <a:r>
                        <a:rPr lang="en-US" dirty="0" smtClean="0"/>
                        <a:t>Website layout</a:t>
                      </a:r>
                      <a:endParaRPr lang="en-US" dirty="0"/>
                    </a:p>
                  </a:txBody>
                  <a:tcPr/>
                </a:tc>
                <a:extLst>
                  <a:ext uri="{0D108BD9-81ED-4DB2-BD59-A6C34878D82A}">
                    <a16:rowId xmlns:a16="http://schemas.microsoft.com/office/drawing/2014/main" val="1976845796"/>
                  </a:ext>
                </a:extLst>
              </a:tr>
              <a:tr h="370840">
                <a:tc>
                  <a:txBody>
                    <a:bodyPr/>
                    <a:lstStyle/>
                    <a:p>
                      <a:pPr marL="285750" indent="-285750">
                        <a:buFont typeface="Arial" panose="020B0604020202020204" pitchFamily="34" charset="0"/>
                        <a:buChar char="•"/>
                      </a:pPr>
                      <a:r>
                        <a:rPr lang="en-US" dirty="0" smtClean="0"/>
                        <a:t>Buttons,</a:t>
                      </a:r>
                    </a:p>
                    <a:p>
                      <a:pPr marL="285750" indent="-285750">
                        <a:buFont typeface="Arial" panose="020B0604020202020204" pitchFamily="34" charset="0"/>
                        <a:buChar char="•"/>
                      </a:pPr>
                      <a:r>
                        <a:rPr lang="en-US" dirty="0" smtClean="0"/>
                        <a:t>Menu,</a:t>
                      </a:r>
                    </a:p>
                    <a:p>
                      <a:pPr marL="285750" indent="-285750">
                        <a:buFont typeface="Arial" panose="020B0604020202020204" pitchFamily="34" charset="0"/>
                        <a:buChar char="•"/>
                      </a:pPr>
                      <a:r>
                        <a:rPr lang="en-US" dirty="0" smtClean="0"/>
                        <a:t>Text,</a:t>
                      </a:r>
                    </a:p>
                    <a:p>
                      <a:pPr marL="285750" indent="-285750">
                        <a:buFont typeface="Arial" panose="020B0604020202020204" pitchFamily="34" charset="0"/>
                        <a:buChar char="•"/>
                      </a:pPr>
                      <a:r>
                        <a:rPr lang="en-US" dirty="0" smtClean="0"/>
                        <a:t>Images</a:t>
                      </a:r>
                      <a:endParaRPr lang="en-US" dirty="0"/>
                    </a:p>
                  </a:txBody>
                  <a:tcPr/>
                </a:tc>
                <a:tc>
                  <a:txBody>
                    <a:bodyPr/>
                    <a:lstStyle/>
                    <a:p>
                      <a:pPr marL="285750" indent="-285750">
                        <a:buFont typeface="Arial" panose="020B0604020202020204" pitchFamily="34" charset="0"/>
                        <a:buChar char="•"/>
                      </a:pPr>
                      <a:r>
                        <a:rPr lang="en-US" dirty="0" smtClean="0"/>
                        <a:t>Window breakpoints,</a:t>
                      </a:r>
                    </a:p>
                    <a:p>
                      <a:pPr marL="285750" indent="-285750">
                        <a:buFont typeface="Arial" panose="020B0604020202020204" pitchFamily="34" charset="0"/>
                        <a:buChar char="•"/>
                      </a:pPr>
                      <a:r>
                        <a:rPr lang="en-US" dirty="0" smtClean="0"/>
                        <a:t>Horizontal scrolling</a:t>
                      </a:r>
                    </a:p>
                    <a:p>
                      <a:pPr marL="285750" indent="-285750">
                        <a:buFont typeface="Arial" panose="020B0604020202020204" pitchFamily="34" charset="0"/>
                        <a:buChar char="•"/>
                      </a:pPr>
                      <a:r>
                        <a:rPr lang="en-US" dirty="0" smtClean="0"/>
                        <a:t>HTML/CSS,</a:t>
                      </a:r>
                    </a:p>
                    <a:p>
                      <a:pPr marL="285750" indent="-285750">
                        <a:buFont typeface="Arial" panose="020B0604020202020204" pitchFamily="34" charset="0"/>
                        <a:buChar char="•"/>
                      </a:pPr>
                      <a:r>
                        <a:rPr lang="en-US" dirty="0" smtClean="0"/>
                        <a:t>Links</a:t>
                      </a:r>
                      <a:endParaRPr lang="en-US" dirty="0"/>
                    </a:p>
                  </a:txBody>
                  <a:tcPr/>
                </a:tc>
                <a:extLst>
                  <a:ext uri="{0D108BD9-81ED-4DB2-BD59-A6C34878D82A}">
                    <a16:rowId xmlns:a16="http://schemas.microsoft.com/office/drawing/2014/main" val="936746544"/>
                  </a:ext>
                </a:extLst>
              </a:tr>
            </a:tbl>
          </a:graphicData>
        </a:graphic>
      </p:graphicFrame>
      <p:sp>
        <p:nvSpPr>
          <p:cNvPr id="6" name="Rectangle 5"/>
          <p:cNvSpPr/>
          <p:nvPr/>
        </p:nvSpPr>
        <p:spPr>
          <a:xfrm>
            <a:off x="5054115" y="2258291"/>
            <a:ext cx="861775" cy="584775"/>
          </a:xfrm>
          <a:prstGeom prst="rect">
            <a:avLst/>
          </a:prstGeom>
        </p:spPr>
        <p:txBody>
          <a:bodyPr wrap="square">
            <a:spAutoFit/>
          </a:bodyPr>
          <a:lstStyle/>
          <a:p>
            <a:r>
              <a:rPr lang="en-US" sz="3200" b="1" dirty="0" smtClean="0">
                <a:effectLst>
                  <a:outerShdw blurRad="38100" dist="38100" dir="2700000" algn="tl">
                    <a:srgbClr val="000000">
                      <a:alpha val="43137"/>
                    </a:srgbClr>
                  </a:outerShdw>
                </a:effectLst>
              </a:rPr>
              <a:t>UI:</a:t>
            </a:r>
            <a:endParaRPr lang="en-US" sz="3200" b="1" dirty="0">
              <a:effectLst>
                <a:outerShdw blurRad="38100" dist="38100" dir="2700000" algn="tl">
                  <a:srgbClr val="000000">
                    <a:alpha val="43137"/>
                  </a:srgbClr>
                </a:outerShdw>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1526735460"/>
              </p:ext>
            </p:extLst>
          </p:nvPr>
        </p:nvGraphicFramePr>
        <p:xfrm>
          <a:off x="2230437" y="5015618"/>
          <a:ext cx="7731126" cy="640080"/>
        </p:xfrm>
        <a:graphic>
          <a:graphicData uri="http://schemas.openxmlformats.org/drawingml/2006/table">
            <a:tbl>
              <a:tblPr firstRow="1" bandRow="1">
                <a:tableStyleId>{D7AC3CCA-C797-4891-BE02-D94E43425B78}</a:tableStyleId>
              </a:tblPr>
              <a:tblGrid>
                <a:gridCol w="3865563">
                  <a:extLst>
                    <a:ext uri="{9D8B030D-6E8A-4147-A177-3AD203B41FA5}">
                      <a16:colId xmlns:a16="http://schemas.microsoft.com/office/drawing/2014/main" val="2680469010"/>
                    </a:ext>
                  </a:extLst>
                </a:gridCol>
                <a:gridCol w="3865563">
                  <a:extLst>
                    <a:ext uri="{9D8B030D-6E8A-4147-A177-3AD203B41FA5}">
                      <a16:colId xmlns:a16="http://schemas.microsoft.com/office/drawing/2014/main" val="3093198079"/>
                    </a:ext>
                  </a:extLst>
                </a:gridCol>
              </a:tblGrid>
              <a:tr h="370840">
                <a:tc>
                  <a:txBody>
                    <a:bodyPr/>
                    <a:lstStyle/>
                    <a:p>
                      <a:r>
                        <a:rPr lang="en-US" dirty="0" smtClean="0">
                          <a:effectLst>
                            <a:outerShdw blurRad="38100" dist="38100" dir="2700000" algn="tl">
                              <a:srgbClr val="000000">
                                <a:alpha val="43137"/>
                              </a:srgbClr>
                            </a:outerShdw>
                          </a:effectLst>
                        </a:rPr>
                        <a:t>Usability</a:t>
                      </a:r>
                      <a:endParaRPr lang="en-US" b="1" dirty="0">
                        <a:solidFill>
                          <a:schemeClr val="accent1">
                            <a:lumMod val="75000"/>
                          </a:schemeClr>
                        </a:solidFill>
                        <a:effectLst>
                          <a:outerShdw blurRad="38100" dist="38100" dir="2700000" algn="tl">
                            <a:srgbClr val="000000">
                              <a:alpha val="43137"/>
                            </a:srgbClr>
                          </a:outerShdw>
                        </a:effectLst>
                      </a:endParaRPr>
                    </a:p>
                  </a:txBody>
                  <a:tcPr/>
                </a:tc>
                <a:tc>
                  <a:txBody>
                    <a:bodyPr/>
                    <a:lstStyle/>
                    <a:p>
                      <a:pPr marL="285750" indent="-285750">
                        <a:buFont typeface="Arial" panose="020B0604020202020204" pitchFamily="34" charset="0"/>
                        <a:buChar char="•"/>
                      </a:pPr>
                      <a:r>
                        <a:rPr lang="en-US" b="0" dirty="0" smtClean="0"/>
                        <a:t>User friendly</a:t>
                      </a:r>
                    </a:p>
                    <a:p>
                      <a:pPr marL="285750" indent="-285750">
                        <a:buFont typeface="Arial" panose="020B0604020202020204" pitchFamily="34" charset="0"/>
                        <a:buChar char="•"/>
                      </a:pPr>
                      <a:r>
                        <a:rPr lang="en-US" b="0" dirty="0" smtClean="0"/>
                        <a:t>Clear contents</a:t>
                      </a:r>
                      <a:endParaRPr lang="en-US" b="0" dirty="0"/>
                    </a:p>
                  </a:txBody>
                  <a:tcPr/>
                </a:tc>
                <a:extLst>
                  <a:ext uri="{0D108BD9-81ED-4DB2-BD59-A6C34878D82A}">
                    <a16:rowId xmlns:a16="http://schemas.microsoft.com/office/drawing/2014/main" val="736190152"/>
                  </a:ext>
                </a:extLst>
              </a:tr>
            </a:tbl>
          </a:graphicData>
        </a:graphic>
      </p:graphicFrame>
    </p:spTree>
    <p:extLst>
      <p:ext uri="{BB962C8B-B14F-4D97-AF65-F5344CB8AC3E}">
        <p14:creationId xmlns:p14="http://schemas.microsoft.com/office/powerpoint/2010/main" val="1017814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environment 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545" y="2660390"/>
            <a:ext cx="7342909" cy="2716608"/>
          </a:xfrm>
        </p:spPr>
      </p:pic>
    </p:spTree>
    <p:extLst>
      <p:ext uri="{BB962C8B-B14F-4D97-AF65-F5344CB8AC3E}">
        <p14:creationId xmlns:p14="http://schemas.microsoft.com/office/powerpoint/2010/main" val="3116272787"/>
      </p:ext>
    </p:extLst>
  </p:cSld>
  <p:clrMapOvr>
    <a:masterClrMapping/>
  </p:clrMapOvr>
</p:sld>
</file>

<file path=ppt/theme/theme1.xml><?xml version="1.0" encoding="utf-8"?>
<a:theme xmlns:a="http://schemas.openxmlformats.org/drawingml/2006/main" name="Parcel">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408</TotalTime>
  <Words>486</Words>
  <Application>Microsoft Office PowerPoint</Application>
  <PresentationFormat>Widescreen</PresentationFormat>
  <Paragraphs>166</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Gill Sans MT</vt:lpstr>
      <vt:lpstr>Times New Roman</vt:lpstr>
      <vt:lpstr>Parcel</vt:lpstr>
      <vt:lpstr>Test Report</vt:lpstr>
      <vt:lpstr>Test report contain:</vt:lpstr>
      <vt:lpstr>Estimation</vt:lpstr>
      <vt:lpstr>Project information</vt:lpstr>
      <vt:lpstr>Product Description</vt:lpstr>
      <vt:lpstr>PowerPoint Presentation</vt:lpstr>
      <vt:lpstr>Test objective</vt:lpstr>
      <vt:lpstr>Test objective</vt:lpstr>
      <vt:lpstr>Test environment map</vt:lpstr>
      <vt:lpstr>Test summary</vt:lpstr>
      <vt:lpstr>Test summary</vt:lpstr>
      <vt:lpstr>Defects</vt:lpstr>
      <vt:lpstr>Defects</vt:lpstr>
      <vt:lpstr>Defects</vt:lpstr>
      <vt:lpstr>Defects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Report</dc:title>
  <dc:creator>w26ak</dc:creator>
  <cp:lastModifiedBy>w26ak</cp:lastModifiedBy>
  <cp:revision>37</cp:revision>
  <dcterms:created xsi:type="dcterms:W3CDTF">2022-11-15T22:53:32Z</dcterms:created>
  <dcterms:modified xsi:type="dcterms:W3CDTF">2022-11-30T19:37:15Z</dcterms:modified>
</cp:coreProperties>
</file>