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75" r:id="rId3"/>
    <p:sldId id="257" r:id="rId4"/>
    <p:sldId id="265" r:id="rId5"/>
    <p:sldId id="259" r:id="rId6"/>
    <p:sldId id="260" r:id="rId7"/>
    <p:sldId id="258" r:id="rId8"/>
    <p:sldId id="261" r:id="rId9"/>
    <p:sldId id="264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66" r:id="rId19"/>
    <p:sldId id="276" r:id="rId20"/>
    <p:sldId id="267" r:id="rId21"/>
    <p:sldId id="274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C8E3FB"/>
    <a:srgbClr val="CAFBED"/>
    <a:srgbClr val="FFFF99"/>
    <a:srgbClr val="FFFFCC"/>
    <a:srgbClr val="C1E63A"/>
    <a:srgbClr val="29A4B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94737" autoAdjust="0"/>
  </p:normalViewPr>
  <p:slideViewPr>
    <p:cSldViewPr>
      <p:cViewPr varScale="1">
        <p:scale>
          <a:sx n="71" d="100"/>
          <a:sy n="71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EEBF6-C60D-456D-B81B-5BE5F480C31D}" type="datetimeFigureOut">
              <a:rPr lang="ru-RU" smtClean="0"/>
              <a:pPr/>
              <a:t>20.01.2015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BB2A9-D738-463B-8785-1361A7BF77B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BB2A9-D738-463B-8785-1361A7BF77B7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У філософії ХVIII – XIX ст. з </a:t>
            </a:r>
            <a:r>
              <a:rPr lang="uk-UA" i="1" dirty="0" smtClean="0"/>
              <a:t>теорією діалектичного розвитку</a:t>
            </a:r>
            <a:r>
              <a:rPr lang="uk-UA" dirty="0" smtClean="0"/>
              <a:t> виступив Гегель. За нею, весь історичний і духовний світ перебуває в безперервному русі, розвитку, змінах, а джерелом розвитку є внутрішні суперечності.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BB2A9-D738-463B-8785-1361A7BF77B7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2FAC-D0C5-4B1E-9A13-CD649866DFFC}" type="datetime1">
              <a:rPr lang="ru-RU" smtClean="0"/>
              <a:pPr/>
              <a:t>20.01.2015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1E1F-0342-4DA9-B8FD-79B620E8244E}" type="datetime1">
              <a:rPr lang="ru-RU" smtClean="0"/>
              <a:pPr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8E0B-3021-4D17-80BF-BE43ADF3798A}" type="datetime1">
              <a:rPr lang="ru-RU" smtClean="0"/>
              <a:pPr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5B6-D516-49E1-A8AE-F63BC926EC47}" type="datetime1">
              <a:rPr lang="ru-RU" smtClean="0"/>
              <a:pPr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C83B-1695-428A-8D63-1E002B2B3274}" type="datetime1">
              <a:rPr lang="ru-RU" smtClean="0"/>
              <a:pPr/>
              <a:t>20.01.2015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523F-57CD-4344-9971-6C8C99E7981D}" type="datetime1">
              <a:rPr lang="ru-RU" smtClean="0"/>
              <a:pPr/>
              <a:t>20.01.2015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D25D-170C-4701-A873-956780E22CAE}" type="datetime1">
              <a:rPr lang="ru-RU" smtClean="0"/>
              <a:pPr/>
              <a:t>20.01.2015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1AA-18D3-457A-A99B-1F5BFB23206C}" type="datetime1">
              <a:rPr lang="ru-RU" smtClean="0"/>
              <a:pPr/>
              <a:t>20.01.2015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0652-24F0-4C1F-BF4C-F06620AAD854}" type="datetime1">
              <a:rPr lang="ru-RU" smtClean="0"/>
              <a:pPr/>
              <a:t>20.01.2015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DA37-692A-40A0-A3A5-D0FB62FC54A3}" type="datetime1">
              <a:rPr lang="ru-RU" smtClean="0"/>
              <a:pPr/>
              <a:t>20.01.2015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A531-35A1-433F-83B4-2F2626C111C6}" type="datetime1">
              <a:rPr lang="ru-RU" smtClean="0"/>
              <a:pPr/>
              <a:t>20.01.2015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D6A3AF-BABD-4E6A-A1F6-21BFBD8F6210}" type="datetime1">
              <a:rPr lang="ru-RU" smtClean="0"/>
              <a:pPr/>
              <a:t>20.01.2015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Методологія лінгвістичного дослідження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uk-UA" dirty="0" smtClean="0"/>
          </a:p>
          <a:p>
            <a:pPr algn="ctr"/>
            <a:r>
              <a:rPr lang="uk-UA" dirty="0" smtClean="0"/>
              <a:t>Наукові принципи та методи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Лінгвістичні методи дослідження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FF0000">
              <a:alpha val="10196"/>
            </a:srgbClr>
          </a:solidFill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uk-UA" dirty="0" smtClean="0"/>
              <a:t>		Для дослідження мовних фактів застосовують такі основні </a:t>
            </a:r>
            <a:r>
              <a:rPr lang="uk-UA" b="1" i="1" dirty="0" smtClean="0"/>
              <a:t>лінгвістичні методи</a:t>
            </a:r>
            <a:r>
              <a:rPr lang="uk-UA" dirty="0" smtClean="0"/>
              <a:t>:  </a:t>
            </a:r>
          </a:p>
          <a:p>
            <a:pPr>
              <a:buNone/>
            </a:pPr>
            <a:r>
              <a:rPr lang="uk-UA" i="1" dirty="0" smtClean="0"/>
              <a:t>       - описовий</a:t>
            </a:r>
          </a:p>
          <a:p>
            <a:pPr>
              <a:buNone/>
            </a:pPr>
            <a:r>
              <a:rPr lang="uk-UA" i="1" dirty="0" smtClean="0"/>
              <a:t>       - структурний </a:t>
            </a:r>
          </a:p>
          <a:p>
            <a:pPr>
              <a:buNone/>
            </a:pPr>
            <a:r>
              <a:rPr lang="uk-UA" i="1" dirty="0" smtClean="0"/>
              <a:t>       - зіставний</a:t>
            </a:r>
          </a:p>
          <a:p>
            <a:pPr>
              <a:buNone/>
            </a:pPr>
            <a:r>
              <a:rPr lang="uk-UA" i="1" dirty="0" smtClean="0"/>
              <a:t>       - порівняльно-історичний</a:t>
            </a:r>
          </a:p>
          <a:p>
            <a:pPr>
              <a:buNone/>
            </a:pPr>
            <a:r>
              <a:rPr lang="uk-UA" i="1" dirty="0" smtClean="0"/>
              <a:t>       - лінгвістичної географії</a:t>
            </a:r>
          </a:p>
          <a:p>
            <a:pPr>
              <a:buNone/>
            </a:pPr>
            <a:endParaRPr lang="uk-UA" i="1" dirty="0" smtClean="0"/>
          </a:p>
          <a:p>
            <a:pPr>
              <a:buNone/>
            </a:pPr>
            <a:r>
              <a:rPr lang="uk-UA" i="1" dirty="0" smtClean="0"/>
              <a:t>	Крім того, використовують і </a:t>
            </a:r>
            <a:r>
              <a:rPr lang="uk-UA" b="1" i="1" dirty="0" smtClean="0"/>
              <a:t>методи суміжних наук</a:t>
            </a:r>
            <a:r>
              <a:rPr lang="uk-UA" i="1" dirty="0" smtClean="0"/>
              <a:t>:</a:t>
            </a:r>
          </a:p>
          <a:p>
            <a:pPr>
              <a:buFontTx/>
              <a:buChar char="-"/>
            </a:pPr>
            <a:endParaRPr lang="uk-UA" i="1" dirty="0" smtClean="0"/>
          </a:p>
          <a:p>
            <a:pPr>
              <a:buNone/>
            </a:pPr>
            <a:r>
              <a:rPr lang="uk-UA" i="1" dirty="0" smtClean="0"/>
              <a:t>                   математичні                          психолінгвістичні</a:t>
            </a:r>
          </a:p>
          <a:p>
            <a:pPr>
              <a:buNone/>
            </a:pPr>
            <a:r>
              <a:rPr lang="uk-UA" i="1" dirty="0" smtClean="0"/>
              <a:t>                                 </a:t>
            </a:r>
          </a:p>
          <a:p>
            <a:pPr>
              <a:buNone/>
            </a:pPr>
            <a:r>
              <a:rPr lang="uk-UA" i="1" dirty="0" smtClean="0"/>
              <a:t>                                           соціолінгвістичні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rot="10800000" flipV="1">
            <a:off x="2928926" y="4929198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16200000" flipH="1">
            <a:off x="4036215" y="5322107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5143504" y="4929198"/>
            <a:ext cx="114300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Описовий метод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FFFF99">
              <a:alpha val="34118"/>
            </a:srgbClr>
          </a:solidFill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uk-UA" dirty="0" smtClean="0"/>
          </a:p>
          <a:p>
            <a:r>
              <a:rPr lang="uk-UA" dirty="0" smtClean="0"/>
              <a:t> Це основний метод синхронного аналізу: його застосовують для характеристики явищ мови на певному етапі її розвитку.</a:t>
            </a:r>
          </a:p>
          <a:p>
            <a:pPr>
              <a:buNone/>
            </a:pPr>
            <a:endParaRPr lang="uk-UA" dirty="0" smtClean="0"/>
          </a:p>
          <a:p>
            <a:r>
              <a:rPr lang="uk-UA" b="1" i="1" dirty="0" smtClean="0"/>
              <a:t>Описовий метод </a:t>
            </a:r>
            <a:r>
              <a:rPr lang="uk-UA" i="1" dirty="0" smtClean="0"/>
              <a:t>–</a:t>
            </a:r>
            <a:r>
              <a:rPr lang="uk-UA" dirty="0" smtClean="0"/>
              <a:t> це планомірна інвентаризація мовних одиниць, з’ясування і пояснення їх будови та функціонування.</a:t>
            </a:r>
          </a:p>
          <a:p>
            <a:pPr>
              <a:buNone/>
            </a:pPr>
            <a:endParaRPr lang="uk-UA" dirty="0" smtClean="0"/>
          </a:p>
          <a:p>
            <a:r>
              <a:rPr lang="uk-UA" u="sng" dirty="0" smtClean="0"/>
              <a:t>Описовий метод передбачає </a:t>
            </a:r>
          </a:p>
          <a:p>
            <a:pPr>
              <a:buFontTx/>
              <a:buChar char="-"/>
            </a:pPr>
            <a:r>
              <a:rPr lang="uk-UA" dirty="0" smtClean="0"/>
              <a:t>фіксацію мовних явищ у тексті</a:t>
            </a:r>
          </a:p>
          <a:p>
            <a:pPr>
              <a:buFontTx/>
              <a:buChar char="-"/>
            </a:pPr>
            <a:r>
              <a:rPr lang="uk-UA" dirty="0" smtClean="0"/>
              <a:t> їх аналіз</a:t>
            </a:r>
          </a:p>
          <a:p>
            <a:pPr>
              <a:buFontTx/>
              <a:buChar char="-"/>
            </a:pPr>
            <a:r>
              <a:rPr lang="uk-UA" dirty="0" smtClean="0"/>
              <a:t>теоретичне тлумачення</a:t>
            </a:r>
          </a:p>
          <a:p>
            <a:pPr>
              <a:buFontTx/>
              <a:buChar char="-"/>
            </a:pPr>
            <a:r>
              <a:rPr lang="uk-UA" dirty="0" smtClean="0"/>
              <a:t>класифікацію за різними ознаками </a:t>
            </a:r>
          </a:p>
          <a:p>
            <a:pPr>
              <a:buFontTx/>
              <a:buChar char="-"/>
            </a:pPr>
            <a:r>
              <a:rPr lang="uk-UA" dirty="0" smtClean="0"/>
              <a:t>пояснення взаємозалежності мовних явищ </a:t>
            </a:r>
          </a:p>
          <a:p>
            <a:pPr>
              <a:buFontTx/>
              <a:buChar char="-"/>
            </a:pPr>
            <a:r>
              <a:rPr lang="uk-UA" dirty="0" smtClean="0"/>
              <a:t>виявлення тотожностей і відмінностей.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Структурний метод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FF0066">
              <a:alpha val="10196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uk-UA" b="1" i="1" dirty="0" smtClean="0"/>
              <a:t>Структурний метод</a:t>
            </a:r>
            <a:r>
              <a:rPr lang="uk-UA" b="1" dirty="0" smtClean="0"/>
              <a:t> </a:t>
            </a:r>
            <a:r>
              <a:rPr lang="uk-UA" dirty="0" smtClean="0"/>
              <a:t>– це метод синхронного аналізу мови, який використовують для дослідження структури мовних явищ та їх систематизації. 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Його часто називають продовженням описового методу.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Він реалізується в чотирьох </a:t>
            </a:r>
            <a:r>
              <a:rPr lang="uk-UA" u="sng" dirty="0" smtClean="0"/>
              <a:t>основних методиках</a:t>
            </a:r>
            <a:r>
              <a:rPr lang="uk-UA" dirty="0" smtClean="0"/>
              <a:t>:</a:t>
            </a:r>
          </a:p>
          <a:p>
            <a:pPr>
              <a:buFontTx/>
              <a:buChar char="-"/>
            </a:pPr>
            <a:r>
              <a:rPr lang="uk-UA" i="1" dirty="0" smtClean="0"/>
              <a:t>дистрибутивного аналізу</a:t>
            </a:r>
          </a:p>
          <a:p>
            <a:pPr>
              <a:buFontTx/>
              <a:buChar char="-"/>
            </a:pPr>
            <a:r>
              <a:rPr lang="uk-UA" i="1" dirty="0" smtClean="0"/>
              <a:t>аналізу за безпосередніми складниками</a:t>
            </a:r>
          </a:p>
          <a:p>
            <a:pPr>
              <a:buFontTx/>
              <a:buChar char="-"/>
            </a:pPr>
            <a:r>
              <a:rPr lang="uk-UA" i="1" dirty="0" smtClean="0"/>
              <a:t>трансформаційного аналізу</a:t>
            </a:r>
          </a:p>
          <a:p>
            <a:pPr>
              <a:buFontTx/>
              <a:buChar char="-"/>
            </a:pPr>
            <a:r>
              <a:rPr lang="uk-UA" i="1" dirty="0" smtClean="0"/>
              <a:t>компонентного аналізу</a:t>
            </a:r>
            <a:r>
              <a:rPr lang="uk-UA" dirty="0" smtClean="0"/>
              <a:t>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Дистрибутивний аналіз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C8E3FB">
              <a:alpha val="10196"/>
            </a:srgbClr>
          </a:solidFill>
        </p:spPr>
        <p:txBody>
          <a:bodyPr>
            <a:normAutofit fontScale="85000" lnSpcReduction="10000"/>
          </a:bodyPr>
          <a:lstStyle/>
          <a:p>
            <a:pPr algn="just"/>
            <a:r>
              <a:rPr lang="uk-UA" i="1" dirty="0" smtClean="0"/>
              <a:t>Дистрибуція </a:t>
            </a:r>
            <a:r>
              <a:rPr lang="uk-UA" dirty="0" smtClean="0"/>
              <a:t>– це сукупність усіх оточень, у яких можна зафіксувати в тексті певну мовну одиницю.</a:t>
            </a:r>
          </a:p>
          <a:p>
            <a:pPr algn="just">
              <a:buNone/>
            </a:pPr>
            <a:endParaRPr lang="uk-UA" dirty="0" smtClean="0"/>
          </a:p>
          <a:p>
            <a:pPr algn="just"/>
            <a:r>
              <a:rPr lang="uk-UA" dirty="0" smtClean="0"/>
              <a:t> </a:t>
            </a:r>
            <a:r>
              <a:rPr lang="uk-UA" b="1" i="1" dirty="0" smtClean="0"/>
              <a:t>Дистрибутивний аналіз</a:t>
            </a:r>
            <a:r>
              <a:rPr lang="uk-UA" b="1" dirty="0" smtClean="0"/>
              <a:t> </a:t>
            </a:r>
            <a:r>
              <a:rPr lang="uk-UA" dirty="0" smtClean="0"/>
              <a:t>– це методика лінгвістичного дослідження, за якою класифікацію мовних одиниць і вивчення їхніх властивостей виконують у контексті, за характеристикою їхнього оточення в тексті. </a:t>
            </a:r>
          </a:p>
          <a:p>
            <a:pPr algn="just">
              <a:buNone/>
            </a:pPr>
            <a:endParaRPr lang="ru-RU" dirty="0" smtClean="0"/>
          </a:p>
          <a:p>
            <a:pPr algn="just"/>
            <a:r>
              <a:rPr lang="uk-UA" dirty="0" smtClean="0"/>
              <a:t>Дистрибутивний аналіз можна використати у написанні роботи з лексикології (наприклад, для розмежування значень багатозначних слів) або для визначення </a:t>
            </a:r>
            <a:r>
              <a:rPr lang="uk-UA" dirty="0" err="1" smtClean="0"/>
              <a:t>сполучувальних</a:t>
            </a:r>
            <a:r>
              <a:rPr lang="uk-UA" dirty="0" smtClean="0"/>
              <a:t> властивостей слів української мови.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Аналіз </a:t>
            </a:r>
            <a:br>
              <a:rPr lang="uk-UA" dirty="0" smtClean="0"/>
            </a:br>
            <a:r>
              <a:rPr lang="uk-UA" dirty="0" smtClean="0"/>
              <a:t>за безпосередніми складниками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algn="just"/>
            <a:r>
              <a:rPr lang="uk-UA" b="1" i="1" dirty="0" smtClean="0"/>
              <a:t>Аналіз за безпосередніми складниками</a:t>
            </a:r>
            <a:r>
              <a:rPr lang="uk-UA" b="1" dirty="0" smtClean="0"/>
              <a:t> </a:t>
            </a:r>
            <a:r>
              <a:rPr lang="uk-UA" dirty="0" smtClean="0"/>
              <a:t>полягає  в поступовому членуванні мовної одиниці (слова, словосполучення, речення) на  частинки.</a:t>
            </a:r>
          </a:p>
          <a:p>
            <a:pPr algn="just">
              <a:buNone/>
            </a:pPr>
            <a:endParaRPr lang="uk-UA" dirty="0" smtClean="0"/>
          </a:p>
          <a:p>
            <a:pPr algn="just"/>
            <a:r>
              <a:rPr lang="uk-UA" dirty="0" smtClean="0"/>
              <a:t>Прикладами  такого  аналізу  є  поділ слів  на  морфеми:</a:t>
            </a:r>
            <a:endParaRPr lang="ru-RU" dirty="0" smtClean="0"/>
          </a:p>
          <a:p>
            <a:pPr algn="just">
              <a:buNone/>
            </a:pPr>
            <a:r>
              <a:rPr lang="uk-UA" i="1" dirty="0" smtClean="0">
                <a:solidFill>
                  <a:srgbClr val="0070C0"/>
                </a:solidFill>
              </a:rPr>
              <a:t>                          пере – роз – по – діл – и – ти</a:t>
            </a:r>
            <a:endParaRPr lang="uk-UA" i="1" dirty="0" smtClean="0"/>
          </a:p>
          <a:p>
            <a:pPr algn="just">
              <a:buNone/>
            </a:pPr>
            <a:r>
              <a:rPr lang="uk-UA" dirty="0" smtClean="0"/>
              <a:t>    або розбір речення чи словосполучення за будовою:</a:t>
            </a:r>
            <a:endParaRPr lang="ru-RU" i="1" dirty="0" smtClean="0"/>
          </a:p>
          <a:p>
            <a:pPr algn="ctr">
              <a:buNone/>
            </a:pPr>
            <a:r>
              <a:rPr lang="uk-UA" i="1" dirty="0" smtClean="0"/>
              <a:t>	</a:t>
            </a:r>
          </a:p>
          <a:p>
            <a:pPr algn="ctr">
              <a:buNone/>
            </a:pPr>
            <a:r>
              <a:rPr lang="uk-UA" i="1" dirty="0" smtClean="0">
                <a:solidFill>
                  <a:srgbClr val="0070C0"/>
                </a:solidFill>
              </a:rPr>
              <a:t>швидко перемогти небезпечного ворога</a:t>
            </a:r>
          </a:p>
          <a:p>
            <a:pPr algn="ctr">
              <a:buNone/>
            </a:pPr>
            <a:r>
              <a:rPr lang="uk-UA" i="1" dirty="0" smtClean="0">
                <a:solidFill>
                  <a:srgbClr val="0070C0"/>
                </a:solidFill>
                <a:latin typeface="Calibri"/>
              </a:rPr>
              <a:t>↓</a:t>
            </a:r>
            <a:endParaRPr lang="uk-UA" i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uk-UA" i="1" dirty="0" smtClean="0">
                <a:solidFill>
                  <a:srgbClr val="0070C0"/>
                </a:solidFill>
              </a:rPr>
              <a:t>перемогти небезпечного ворога</a:t>
            </a:r>
          </a:p>
          <a:p>
            <a:pPr algn="ctr">
              <a:buNone/>
            </a:pPr>
            <a:r>
              <a:rPr lang="uk-UA" i="1" dirty="0" smtClean="0">
                <a:solidFill>
                  <a:srgbClr val="0070C0"/>
                </a:solidFill>
                <a:latin typeface="Calibri"/>
              </a:rPr>
              <a:t>↓</a:t>
            </a:r>
            <a:endParaRPr lang="uk-UA" i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uk-UA" i="1" dirty="0" smtClean="0">
                <a:solidFill>
                  <a:srgbClr val="0070C0"/>
                </a:solidFill>
              </a:rPr>
              <a:t>небезпечний ворог.</a:t>
            </a:r>
            <a:endParaRPr lang="ru-RU" dirty="0" smtClean="0">
              <a:solidFill>
                <a:srgbClr val="0070C0"/>
              </a:solidFill>
            </a:endParaRP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Трансформаційний аналіз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uk-UA" b="1" i="1" dirty="0" smtClean="0"/>
              <a:t>Трансформаційний аналіз</a:t>
            </a:r>
            <a:r>
              <a:rPr lang="uk-UA" b="1" dirty="0" smtClean="0"/>
              <a:t> </a:t>
            </a:r>
            <a:r>
              <a:rPr lang="uk-UA" dirty="0" smtClean="0"/>
              <a:t>(лат. </a:t>
            </a:r>
            <a:r>
              <a:rPr lang="uk-UA" dirty="0" err="1" smtClean="0"/>
              <a:t>transformatio</a:t>
            </a:r>
            <a:r>
              <a:rPr lang="uk-UA" dirty="0" smtClean="0"/>
              <a:t> – </a:t>
            </a:r>
            <a:r>
              <a:rPr lang="uk-UA" dirty="0" err="1" smtClean="0"/>
              <a:t>претворювати</a:t>
            </a:r>
            <a:r>
              <a:rPr lang="uk-UA" dirty="0" smtClean="0"/>
              <a:t>, змінювати) полягає в перебудові синтаксичної конструкції чи заміні її подібною конструкцією. </a:t>
            </a:r>
          </a:p>
          <a:p>
            <a:pPr algn="just">
              <a:buNone/>
            </a:pPr>
            <a:endParaRPr lang="uk-UA" dirty="0" smtClean="0"/>
          </a:p>
          <a:p>
            <a:pPr algn="just"/>
            <a:r>
              <a:rPr lang="uk-UA" dirty="0" smtClean="0"/>
              <a:t>Наприклад, порівнюючи різні словосполучення, отримані внаслідок трансформацій, визначають тип члена речення:</a:t>
            </a:r>
          </a:p>
          <a:p>
            <a:pPr algn="just">
              <a:buNone/>
            </a:pPr>
            <a:endParaRPr lang="uk-UA" i="1" dirty="0" smtClean="0"/>
          </a:p>
          <a:p>
            <a:pPr algn="just">
              <a:buNone/>
            </a:pPr>
            <a:r>
              <a:rPr lang="uk-UA" i="1" dirty="0" smtClean="0"/>
              <a:t>Прибирання </a:t>
            </a:r>
            <a:r>
              <a:rPr lang="uk-UA" i="1" dirty="0" smtClean="0">
                <a:solidFill>
                  <a:srgbClr val="C00000"/>
                </a:solidFill>
              </a:rPr>
              <a:t>території </a:t>
            </a:r>
            <a:r>
              <a:rPr lang="en-US" i="1" dirty="0" smtClean="0">
                <a:solidFill>
                  <a:srgbClr val="C00000"/>
                </a:solidFill>
              </a:rPr>
              <a:t> (</a:t>
            </a:r>
            <a:r>
              <a:rPr lang="uk-UA" i="1" dirty="0" smtClean="0">
                <a:solidFill>
                  <a:srgbClr val="C00000"/>
                </a:solidFill>
              </a:rPr>
              <a:t>???) </a:t>
            </a:r>
            <a:r>
              <a:rPr lang="uk-UA" i="1" dirty="0" smtClean="0"/>
              <a:t>заплановано </a:t>
            </a:r>
            <a:r>
              <a:rPr lang="uk-UA" i="1" dirty="0" smtClean="0"/>
              <a:t>на </a:t>
            </a:r>
            <a:r>
              <a:rPr lang="uk-UA" i="1" dirty="0" smtClean="0"/>
              <a:t>завтра.</a:t>
            </a:r>
            <a:endParaRPr lang="uk-UA" i="1" dirty="0" smtClean="0"/>
          </a:p>
          <a:p>
            <a:pPr algn="just">
              <a:buNone/>
            </a:pPr>
            <a:r>
              <a:rPr lang="uk-UA" i="1" dirty="0" smtClean="0">
                <a:solidFill>
                  <a:srgbClr val="0070C0"/>
                </a:solidFill>
              </a:rPr>
              <a:t>Прибирання </a:t>
            </a:r>
            <a:r>
              <a:rPr lang="uk-UA" i="1" dirty="0" smtClean="0">
                <a:solidFill>
                  <a:srgbClr val="0070C0"/>
                </a:solidFill>
              </a:rPr>
              <a:t>території </a:t>
            </a:r>
            <a:r>
              <a:rPr lang="uk-UA" i="1" dirty="0" smtClean="0">
                <a:solidFill>
                  <a:srgbClr val="0070C0"/>
                </a:solidFill>
                <a:latin typeface="Calibri"/>
              </a:rPr>
              <a:t>→</a:t>
            </a:r>
            <a:r>
              <a:rPr lang="uk-UA" i="1" dirty="0" smtClean="0">
                <a:solidFill>
                  <a:srgbClr val="0070C0"/>
                </a:solidFill>
              </a:rPr>
              <a:t> прибирати </a:t>
            </a:r>
            <a:r>
              <a:rPr lang="uk-UA" i="1" dirty="0" smtClean="0">
                <a:solidFill>
                  <a:srgbClr val="0070C0"/>
                </a:solidFill>
              </a:rPr>
              <a:t>(що?)</a:t>
            </a:r>
            <a:r>
              <a:rPr lang="uk-UA" i="1" u="sng" dirty="0" smtClean="0">
                <a:solidFill>
                  <a:srgbClr val="0070C0"/>
                </a:solidFill>
              </a:rPr>
              <a:t>т</a:t>
            </a:r>
            <a:r>
              <a:rPr lang="uk-UA" i="1" dirty="0" smtClean="0">
                <a:solidFill>
                  <a:srgbClr val="0070C0"/>
                </a:solidFill>
              </a:rPr>
              <a:t>е</a:t>
            </a:r>
            <a:r>
              <a:rPr lang="uk-UA" i="1" u="sng" dirty="0" smtClean="0">
                <a:solidFill>
                  <a:srgbClr val="0070C0"/>
                </a:solidFill>
              </a:rPr>
              <a:t>р</a:t>
            </a:r>
            <a:r>
              <a:rPr lang="uk-UA" i="1" dirty="0" smtClean="0">
                <a:solidFill>
                  <a:srgbClr val="0070C0"/>
                </a:solidFill>
              </a:rPr>
              <a:t>и</a:t>
            </a:r>
            <a:r>
              <a:rPr lang="uk-UA" i="1" u="sng" dirty="0" smtClean="0">
                <a:solidFill>
                  <a:srgbClr val="0070C0"/>
                </a:solidFill>
              </a:rPr>
              <a:t>т</a:t>
            </a:r>
            <a:r>
              <a:rPr lang="uk-UA" i="1" dirty="0" smtClean="0">
                <a:solidFill>
                  <a:srgbClr val="0070C0"/>
                </a:solidFill>
              </a:rPr>
              <a:t>о</a:t>
            </a:r>
            <a:r>
              <a:rPr lang="uk-UA" i="1" u="sng" dirty="0" smtClean="0">
                <a:solidFill>
                  <a:srgbClr val="0070C0"/>
                </a:solidFill>
              </a:rPr>
              <a:t>р</a:t>
            </a:r>
            <a:r>
              <a:rPr lang="uk-UA" i="1" dirty="0" smtClean="0">
                <a:solidFill>
                  <a:srgbClr val="0070C0"/>
                </a:solidFill>
              </a:rPr>
              <a:t>і</a:t>
            </a:r>
            <a:r>
              <a:rPr lang="uk-UA" i="1" u="sng" dirty="0" smtClean="0">
                <a:solidFill>
                  <a:srgbClr val="0070C0"/>
                </a:solidFill>
              </a:rPr>
              <a:t>ю</a:t>
            </a:r>
            <a:endParaRPr lang="uk-UA" i="1" u="sng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uk-UA" i="1" dirty="0" smtClean="0"/>
          </a:p>
          <a:p>
            <a:pPr algn="just">
              <a:buNone/>
            </a:pPr>
            <a:r>
              <a:rPr lang="uk-UA" i="1" dirty="0" smtClean="0"/>
              <a:t>Милує </a:t>
            </a:r>
            <a:r>
              <a:rPr lang="uk-UA" i="1" dirty="0" smtClean="0"/>
              <a:t>око цвіт </a:t>
            </a:r>
            <a:r>
              <a:rPr lang="uk-UA" i="1" dirty="0" smtClean="0">
                <a:solidFill>
                  <a:srgbClr val="C00000"/>
                </a:solidFill>
              </a:rPr>
              <a:t>калини (???)</a:t>
            </a:r>
            <a:r>
              <a:rPr lang="uk-UA" i="1" dirty="0" smtClean="0"/>
              <a:t>  </a:t>
            </a:r>
            <a:r>
              <a:rPr lang="uk-UA" i="1" dirty="0" smtClean="0"/>
              <a:t>за </a:t>
            </a:r>
            <a:r>
              <a:rPr lang="uk-UA" i="1" dirty="0" smtClean="0"/>
              <a:t>вікном.</a:t>
            </a:r>
            <a:endParaRPr lang="uk-UA" i="1" dirty="0" smtClean="0"/>
          </a:p>
          <a:p>
            <a:pPr algn="just">
              <a:buNone/>
            </a:pPr>
            <a:r>
              <a:rPr lang="uk-UA" i="1" dirty="0" smtClean="0">
                <a:solidFill>
                  <a:srgbClr val="0070C0"/>
                </a:solidFill>
              </a:rPr>
              <a:t>Цвіт калини </a:t>
            </a:r>
            <a:r>
              <a:rPr lang="uk-UA" i="1" dirty="0" smtClean="0">
                <a:solidFill>
                  <a:srgbClr val="0070C0"/>
                </a:solidFill>
                <a:latin typeface="Calibri"/>
              </a:rPr>
              <a:t>→</a:t>
            </a:r>
            <a:r>
              <a:rPr lang="uk-UA" i="1" dirty="0" smtClean="0">
                <a:solidFill>
                  <a:srgbClr val="0070C0"/>
                </a:solidFill>
              </a:rPr>
              <a:t> </a:t>
            </a:r>
            <a:r>
              <a:rPr lang="uk-UA" i="1" dirty="0" smtClean="0">
                <a:solidFill>
                  <a:srgbClr val="0070C0"/>
                </a:solidFill>
              </a:rPr>
              <a:t>калиновий (</a:t>
            </a:r>
            <a:r>
              <a:rPr lang="uk-UA" i="1" dirty="0" smtClean="0">
                <a:solidFill>
                  <a:srgbClr val="0070C0"/>
                </a:solidFill>
              </a:rPr>
              <a:t>я</a:t>
            </a:r>
            <a:r>
              <a:rPr lang="uk-UA" i="1" dirty="0" smtClean="0">
                <a:solidFill>
                  <a:srgbClr val="0070C0"/>
                </a:solidFill>
              </a:rPr>
              <a:t>кий?) цвіт</a:t>
            </a:r>
          </a:p>
          <a:p>
            <a:pPr algn="just">
              <a:buNone/>
            </a:pPr>
            <a:endParaRPr lang="uk-UA" i="1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r>
              <a:rPr lang="uk-UA" i="1" u="sng" dirty="0" smtClean="0"/>
              <a:t>Куліш із молодого жита </a:t>
            </a:r>
            <a:r>
              <a:rPr lang="uk-UA" i="1" dirty="0" smtClean="0"/>
              <a:t>– смакота.            </a:t>
            </a:r>
            <a:r>
              <a:rPr lang="uk-UA" i="1" dirty="0" smtClean="0">
                <a:solidFill>
                  <a:srgbClr val="C00000"/>
                </a:solidFill>
              </a:rPr>
              <a:t>Де підмет?  Чи є тут означення?</a:t>
            </a:r>
            <a:endParaRPr lang="uk-UA" i="1" dirty="0" smtClean="0"/>
          </a:p>
          <a:p>
            <a:pPr>
              <a:buNone/>
            </a:pPr>
            <a:r>
              <a:rPr lang="uk-UA" i="1" u="sng" dirty="0" smtClean="0">
                <a:solidFill>
                  <a:srgbClr val="0070C0"/>
                </a:solidFill>
              </a:rPr>
              <a:t>Куліш</a:t>
            </a:r>
            <a:r>
              <a:rPr lang="uk-UA" i="1" dirty="0" smtClean="0">
                <a:solidFill>
                  <a:srgbClr val="0070C0"/>
                </a:solidFill>
              </a:rPr>
              <a:t> </a:t>
            </a:r>
            <a:r>
              <a:rPr lang="uk-UA" i="1" dirty="0" smtClean="0">
                <a:solidFill>
                  <a:srgbClr val="0070C0"/>
                </a:solidFill>
              </a:rPr>
              <a:t>(???)– смакота   </a:t>
            </a:r>
            <a:r>
              <a:rPr lang="uk-UA" i="1" dirty="0" smtClean="0"/>
              <a:t>чи</a:t>
            </a:r>
            <a:r>
              <a:rPr lang="uk-UA" i="1" dirty="0" smtClean="0">
                <a:solidFill>
                  <a:srgbClr val="0070C0"/>
                </a:solidFill>
              </a:rPr>
              <a:t>    </a:t>
            </a:r>
            <a:r>
              <a:rPr lang="uk-UA" i="1" u="sng" dirty="0" smtClean="0">
                <a:solidFill>
                  <a:schemeClr val="accent1"/>
                </a:solidFill>
              </a:rPr>
              <a:t>Куліш </a:t>
            </a:r>
            <a:r>
              <a:rPr lang="uk-UA" i="1" u="sng" dirty="0" smtClean="0">
                <a:solidFill>
                  <a:schemeClr val="accent1"/>
                </a:solidFill>
              </a:rPr>
              <a:t>із молодого жита </a:t>
            </a:r>
            <a:r>
              <a:rPr lang="uk-UA" i="1" dirty="0" smtClean="0">
                <a:solidFill>
                  <a:schemeClr val="accent1"/>
                </a:solidFill>
              </a:rPr>
              <a:t>– смакота.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Компонентний аналіз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FFFF99">
              <a:alpha val="29020"/>
            </a:srgbClr>
          </a:solidFill>
        </p:spPr>
        <p:txBody>
          <a:bodyPr>
            <a:normAutofit fontScale="77500" lnSpcReduction="20000"/>
          </a:bodyPr>
          <a:lstStyle/>
          <a:p>
            <a:pPr algn="just"/>
            <a:r>
              <a:rPr lang="uk-UA" b="1" i="1" dirty="0" smtClean="0"/>
              <a:t>Компонентний</a:t>
            </a:r>
            <a:r>
              <a:rPr lang="uk-UA" b="1" dirty="0" smtClean="0"/>
              <a:t> </a:t>
            </a:r>
            <a:r>
              <a:rPr lang="uk-UA" b="1" i="1" dirty="0" smtClean="0"/>
              <a:t>аналіз </a:t>
            </a:r>
            <a:r>
              <a:rPr lang="uk-UA" dirty="0" smtClean="0"/>
              <a:t>(лат. </a:t>
            </a:r>
            <a:r>
              <a:rPr lang="uk-UA" dirty="0" err="1" smtClean="0"/>
              <a:t>components</a:t>
            </a:r>
            <a:r>
              <a:rPr lang="uk-UA" dirty="0" smtClean="0"/>
              <a:t> – частина чогось) застосовують  переважно для опису значень слів. </a:t>
            </a:r>
          </a:p>
          <a:p>
            <a:pPr algn="just"/>
            <a:r>
              <a:rPr lang="uk-UA" dirty="0" smtClean="0"/>
              <a:t>Він полягає в розщепленні значення слова на компоненти (семи). </a:t>
            </a:r>
          </a:p>
          <a:p>
            <a:pPr algn="just"/>
            <a:r>
              <a:rPr lang="uk-UA" u="sng" dirty="0" smtClean="0"/>
              <a:t>Наприклад</a:t>
            </a:r>
            <a:r>
              <a:rPr lang="uk-UA" dirty="0" smtClean="0"/>
              <a:t>,  у значенні слів </a:t>
            </a:r>
            <a:r>
              <a:rPr lang="uk-UA" i="1" dirty="0" smtClean="0">
                <a:solidFill>
                  <a:srgbClr val="29A4B1"/>
                </a:solidFill>
              </a:rPr>
              <a:t>летіти</a:t>
            </a:r>
            <a:r>
              <a:rPr lang="uk-UA" dirty="0" smtClean="0"/>
              <a:t> та </a:t>
            </a:r>
            <a:r>
              <a:rPr lang="uk-UA" i="1" dirty="0" smtClean="0">
                <a:solidFill>
                  <a:srgbClr val="29A4B1"/>
                </a:solidFill>
              </a:rPr>
              <a:t>літати</a:t>
            </a:r>
            <a:r>
              <a:rPr lang="uk-UA" dirty="0" smtClean="0"/>
              <a:t> є такі семи: </a:t>
            </a:r>
            <a:endParaRPr lang="uk-UA" i="1" dirty="0" smtClean="0">
              <a:solidFill>
                <a:srgbClr val="29A4B1"/>
              </a:solidFill>
            </a:endParaRPr>
          </a:p>
          <a:p>
            <a:pPr algn="just">
              <a:buNone/>
            </a:pPr>
            <a:r>
              <a:rPr lang="uk-UA" i="1" dirty="0" smtClean="0">
                <a:solidFill>
                  <a:srgbClr val="29A4B1"/>
                </a:solidFill>
              </a:rPr>
              <a:t>                                                  летіти</a:t>
            </a:r>
          </a:p>
          <a:p>
            <a:pPr algn="just">
              <a:buNone/>
            </a:pPr>
            <a:r>
              <a:rPr lang="uk-UA" dirty="0" smtClean="0"/>
              <a:t>                                          </a:t>
            </a:r>
            <a:r>
              <a:rPr lang="uk-UA" dirty="0" smtClean="0">
                <a:latin typeface="Calibri"/>
              </a:rPr>
              <a:t>↙        ↓        ↘</a:t>
            </a:r>
            <a:endParaRPr lang="uk-UA" dirty="0" smtClean="0"/>
          </a:p>
          <a:p>
            <a:pPr algn="just">
              <a:buNone/>
            </a:pPr>
            <a:r>
              <a:rPr lang="uk-UA" dirty="0" smtClean="0"/>
              <a:t>            </a:t>
            </a:r>
            <a:r>
              <a:rPr lang="uk-UA" dirty="0" err="1" smtClean="0"/>
              <a:t>‘преміщуватися’</a:t>
            </a:r>
            <a:r>
              <a:rPr lang="uk-UA" dirty="0" smtClean="0"/>
              <a:t>     </a:t>
            </a:r>
            <a:r>
              <a:rPr lang="uk-UA" dirty="0" err="1" smtClean="0"/>
              <a:t>‘в</a:t>
            </a:r>
            <a:r>
              <a:rPr lang="uk-UA" dirty="0" smtClean="0"/>
              <a:t> </a:t>
            </a:r>
            <a:r>
              <a:rPr lang="uk-UA" dirty="0" err="1" smtClean="0"/>
              <a:t>повітрі’</a:t>
            </a:r>
            <a:r>
              <a:rPr lang="uk-UA" dirty="0" smtClean="0"/>
              <a:t>    </a:t>
            </a:r>
            <a:r>
              <a:rPr lang="uk-UA" dirty="0" err="1" smtClean="0"/>
              <a:t>‘в</a:t>
            </a:r>
            <a:r>
              <a:rPr lang="uk-UA" dirty="0" smtClean="0"/>
              <a:t> одному </a:t>
            </a:r>
            <a:r>
              <a:rPr lang="uk-UA" dirty="0" err="1" smtClean="0"/>
              <a:t>напрямку’</a:t>
            </a:r>
            <a:endParaRPr lang="uk-UA" dirty="0" smtClean="0"/>
          </a:p>
          <a:p>
            <a:pPr algn="just">
              <a:buNone/>
            </a:pPr>
            <a:endParaRPr lang="uk-UA" dirty="0" smtClean="0"/>
          </a:p>
          <a:p>
            <a:pPr algn="just">
              <a:buNone/>
            </a:pPr>
            <a:r>
              <a:rPr lang="uk-UA" i="1" dirty="0" smtClean="0">
                <a:solidFill>
                  <a:srgbClr val="29A4B1"/>
                </a:solidFill>
              </a:rPr>
              <a:t>                                                  літати </a:t>
            </a:r>
          </a:p>
          <a:p>
            <a:pPr algn="just">
              <a:buNone/>
            </a:pPr>
            <a:r>
              <a:rPr lang="uk-UA" i="1" dirty="0" smtClean="0">
                <a:solidFill>
                  <a:srgbClr val="29A4B1"/>
                </a:solidFill>
              </a:rPr>
              <a:t>                                            </a:t>
            </a:r>
            <a:r>
              <a:rPr lang="uk-UA" dirty="0" smtClean="0">
                <a:latin typeface="Calibri"/>
              </a:rPr>
              <a:t>↙        ↓        ↘</a:t>
            </a:r>
            <a:endParaRPr lang="uk-UA" dirty="0" smtClean="0"/>
          </a:p>
          <a:p>
            <a:pPr algn="just">
              <a:buNone/>
            </a:pPr>
            <a:r>
              <a:rPr lang="uk-UA" dirty="0" smtClean="0"/>
              <a:t>             </a:t>
            </a:r>
            <a:r>
              <a:rPr lang="uk-UA" dirty="0" err="1" smtClean="0"/>
              <a:t>‘преміщуватися’</a:t>
            </a:r>
            <a:r>
              <a:rPr lang="uk-UA" dirty="0" smtClean="0"/>
              <a:t>    </a:t>
            </a:r>
            <a:r>
              <a:rPr lang="uk-UA" dirty="0" err="1" smtClean="0"/>
              <a:t>‘в</a:t>
            </a:r>
            <a:r>
              <a:rPr lang="uk-UA" dirty="0" smtClean="0"/>
              <a:t> </a:t>
            </a:r>
            <a:r>
              <a:rPr lang="uk-UA" dirty="0" err="1" smtClean="0"/>
              <a:t>повітрі’</a:t>
            </a:r>
            <a:r>
              <a:rPr lang="uk-UA" dirty="0" smtClean="0"/>
              <a:t>   </a:t>
            </a:r>
            <a:r>
              <a:rPr lang="uk-UA" dirty="0" err="1" smtClean="0"/>
              <a:t>‘в</a:t>
            </a:r>
            <a:r>
              <a:rPr lang="uk-UA" dirty="0" smtClean="0"/>
              <a:t> </a:t>
            </a:r>
            <a:r>
              <a:rPr lang="uk-UA" dirty="0" smtClean="0"/>
              <a:t>різних </a:t>
            </a:r>
            <a:r>
              <a:rPr lang="uk-UA" dirty="0" err="1" smtClean="0"/>
              <a:t>напрямках’</a:t>
            </a:r>
            <a:r>
              <a:rPr lang="uk-UA" dirty="0" smtClean="0"/>
              <a:t> </a:t>
            </a:r>
          </a:p>
          <a:p>
            <a:pPr algn="just">
              <a:buNone/>
            </a:pPr>
            <a:endParaRPr lang="uk-UA" dirty="0" smtClean="0"/>
          </a:p>
          <a:p>
            <a:pPr algn="just">
              <a:buNone/>
            </a:pPr>
            <a:r>
              <a:rPr lang="uk-UA" dirty="0" smtClean="0"/>
              <a:t>Отже, значення близьких за змістом слів </a:t>
            </a:r>
            <a:r>
              <a:rPr lang="uk-UA" i="1" dirty="0" smtClean="0">
                <a:solidFill>
                  <a:srgbClr val="29A4B1"/>
                </a:solidFill>
              </a:rPr>
              <a:t>летіти</a:t>
            </a:r>
            <a:r>
              <a:rPr lang="uk-UA" dirty="0" smtClean="0"/>
              <a:t> та </a:t>
            </a:r>
            <a:r>
              <a:rPr lang="uk-UA" i="1" dirty="0" smtClean="0">
                <a:solidFill>
                  <a:srgbClr val="29A4B1"/>
                </a:solidFill>
              </a:rPr>
              <a:t>літати</a:t>
            </a:r>
            <a:r>
              <a:rPr lang="uk-UA" dirty="0" smtClean="0">
                <a:solidFill>
                  <a:srgbClr val="29A4B1"/>
                </a:solidFill>
              </a:rPr>
              <a:t> </a:t>
            </a:r>
            <a:r>
              <a:rPr lang="uk-UA" dirty="0" smtClean="0"/>
              <a:t>різняться однією </a:t>
            </a:r>
            <a:r>
              <a:rPr lang="uk-UA" dirty="0" smtClean="0"/>
              <a:t>семою.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Зіставний метод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CAFBED">
              <a:alpha val="30196"/>
            </a:srgbClr>
          </a:solidFill>
        </p:spPr>
        <p:txBody>
          <a:bodyPr>
            <a:normAutofit/>
          </a:bodyPr>
          <a:lstStyle/>
          <a:p>
            <a:r>
              <a:rPr lang="uk-UA" b="1" i="1" dirty="0" smtClean="0"/>
              <a:t>Зіставний</a:t>
            </a:r>
            <a:r>
              <a:rPr lang="uk-UA" i="1" dirty="0" smtClean="0"/>
              <a:t> </a:t>
            </a:r>
            <a:r>
              <a:rPr lang="uk-UA" b="1" i="1" dirty="0" smtClean="0"/>
              <a:t>метод </a:t>
            </a:r>
            <a:r>
              <a:rPr lang="uk-UA" i="1" dirty="0" smtClean="0"/>
              <a:t>(типологічний) </a:t>
            </a:r>
            <a:r>
              <a:rPr lang="uk-UA" dirty="0" smtClean="0"/>
              <a:t>- це сукупність прийомів дослідження й опису мови через її порівняння з іншою мовою, спорідненою або неспорідненою. 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Це метод синхронного аналізу. 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Його застосовують з метою виявлення специфіки мови, передусім засобів вираження різних граматичних значень, притаманних лише цій мові.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Порівняльно-історичний метод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C8E3FB">
              <a:alpha val="40000"/>
            </a:srgbClr>
          </a:solidFill>
        </p:spPr>
        <p:txBody>
          <a:bodyPr>
            <a:normAutofit fontScale="92500"/>
          </a:bodyPr>
          <a:lstStyle/>
          <a:p>
            <a:pPr algn="just"/>
            <a:r>
              <a:rPr lang="uk-UA" b="1" dirty="0" smtClean="0"/>
              <a:t>Порівняльно-історичний метод </a:t>
            </a:r>
            <a:r>
              <a:rPr lang="uk-UA" dirty="0" smtClean="0"/>
              <a:t>ґрунтується на прийомах відтворення (</a:t>
            </a:r>
            <a:r>
              <a:rPr lang="uk-UA" i="1" dirty="0" smtClean="0"/>
              <a:t>реконструкції</a:t>
            </a:r>
            <a:r>
              <a:rPr lang="uk-UA" dirty="0" smtClean="0"/>
              <a:t>) давніх мовних фактів за допомогою порівняння з пізнішими або сучасними відповідниками, засвідченими писемними пам’ятками. </a:t>
            </a:r>
            <a:endParaRPr lang="ru-RU" dirty="0" smtClean="0"/>
          </a:p>
          <a:p>
            <a:pPr algn="just"/>
            <a:r>
              <a:rPr lang="uk-UA" dirty="0" smtClean="0"/>
              <a:t>У написанні навчально-дослідницьких робіт учні можуть застосувати </a:t>
            </a:r>
            <a:r>
              <a:rPr lang="uk-UA" dirty="0" smtClean="0"/>
              <a:t>лише деякі прийоми </a:t>
            </a:r>
            <a:r>
              <a:rPr lang="uk-UA" dirty="0" smtClean="0"/>
              <a:t>порівняльно-історичного методу.</a:t>
            </a:r>
          </a:p>
          <a:p>
            <a:pPr algn="just"/>
            <a:r>
              <a:rPr lang="uk-UA" dirty="0" smtClean="0"/>
              <a:t>Обов’язковим у такому дослідженні є використання  писемних пам’яток, етимологічних словників та посібників з історичної граматики української мови.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 лінгвістичної географії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i="1" dirty="0" smtClean="0"/>
              <a:t>Метод лінгвістичної географії </a:t>
            </a:r>
            <a:r>
              <a:rPr lang="uk-UA" dirty="0" smtClean="0"/>
              <a:t>– це сукупність прийомів, що полягають у картографуванні </a:t>
            </a:r>
            <a:r>
              <a:rPr lang="uk-UA" dirty="0" smtClean="0"/>
              <a:t>елементів </a:t>
            </a:r>
            <a:r>
              <a:rPr lang="uk-UA" dirty="0" smtClean="0"/>
              <a:t>мови, які розрізняють її діалекти. </a:t>
            </a:r>
            <a:endParaRPr lang="uk-UA" dirty="0" smtClean="0"/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Основне завдання методу </a:t>
            </a:r>
            <a:r>
              <a:rPr lang="uk-UA" dirty="0" smtClean="0"/>
              <a:t>– визначити </a:t>
            </a:r>
            <a:r>
              <a:rPr lang="uk-UA" dirty="0" smtClean="0"/>
              <a:t>зони поширення діалектних явищ мови. </a:t>
            </a:r>
            <a:endParaRPr lang="uk-UA" dirty="0" smtClean="0"/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Мета </a:t>
            </a:r>
            <a:r>
              <a:rPr lang="uk-UA" dirty="0" smtClean="0"/>
              <a:t> </a:t>
            </a:r>
            <a:r>
              <a:rPr lang="uk-UA" dirty="0" smtClean="0"/>
              <a:t>- створення </a:t>
            </a:r>
            <a:r>
              <a:rPr lang="uk-UA" dirty="0" smtClean="0"/>
              <a:t>лінгвістичних атласів.</a:t>
            </a:r>
            <a:r>
              <a:rPr lang="uk-UA" i="1" dirty="0" smtClean="0"/>
              <a:t> 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C1E63A">
              <a:alpha val="40000"/>
            </a:srgb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dirty="0" smtClean="0"/>
              <a:t>1. Методологічна  основа  лінгвістичного  дослідження.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2. Діалектичний  підхід  до  аналізу  наукових  фактів.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3. Фундаментальні  принципи  дослідження.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4. Загальнонаукові  методи.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5. Лінгвістичні  методи.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6. Методи  суміжних  наук   у  дослідженні  явищ  мови.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Методи суміжних наук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FFFF99">
              <a:alpha val="60000"/>
            </a:srgbClr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uk-UA" b="1" i="1" dirty="0" smtClean="0"/>
              <a:t>Математичні методи </a:t>
            </a:r>
            <a:r>
              <a:rPr lang="uk-UA" dirty="0" smtClean="0"/>
              <a:t>поділяють на</a:t>
            </a:r>
            <a:r>
              <a:rPr lang="uk-UA" i="1" dirty="0" smtClean="0"/>
              <a:t> </a:t>
            </a:r>
            <a:r>
              <a:rPr lang="uk-UA" b="1" i="1" dirty="0" smtClean="0"/>
              <a:t>кількісні </a:t>
            </a:r>
            <a:r>
              <a:rPr lang="uk-UA" i="1" dirty="0" smtClean="0"/>
              <a:t> </a:t>
            </a:r>
            <a:r>
              <a:rPr lang="uk-UA" dirty="0" smtClean="0"/>
              <a:t>(підрахунок </a:t>
            </a:r>
            <a:r>
              <a:rPr lang="uk-UA" dirty="0" smtClean="0"/>
              <a:t>частоти вживання мовних одиниць) та </a:t>
            </a:r>
            <a:r>
              <a:rPr lang="uk-UA" b="1" i="1" dirty="0" smtClean="0"/>
              <a:t>статистичні</a:t>
            </a:r>
            <a:r>
              <a:rPr lang="uk-UA" i="1" dirty="0" smtClean="0"/>
              <a:t> </a:t>
            </a:r>
            <a:r>
              <a:rPr lang="uk-UA" dirty="0" smtClean="0"/>
              <a:t>(застосування спеціальних формул для дослідження мовного матеріалу).</a:t>
            </a:r>
          </a:p>
          <a:p>
            <a:pPr algn="just">
              <a:buNone/>
            </a:pPr>
            <a:endParaRPr lang="uk-UA" dirty="0" smtClean="0"/>
          </a:p>
          <a:p>
            <a:pPr algn="just"/>
            <a:r>
              <a:rPr lang="uk-UA" b="1" dirty="0" smtClean="0"/>
              <a:t> </a:t>
            </a:r>
            <a:r>
              <a:rPr lang="uk-UA" b="1" i="1" dirty="0" smtClean="0"/>
              <a:t>Соціолінгвістичні</a:t>
            </a:r>
            <a:r>
              <a:rPr lang="uk-UA" b="1" dirty="0" smtClean="0"/>
              <a:t> </a:t>
            </a:r>
            <a:r>
              <a:rPr lang="uk-UA" b="1" i="1" dirty="0" smtClean="0"/>
              <a:t>методи</a:t>
            </a:r>
            <a:r>
              <a:rPr lang="uk-UA" b="1" dirty="0" smtClean="0"/>
              <a:t> </a:t>
            </a:r>
            <a:r>
              <a:rPr lang="uk-UA" dirty="0" smtClean="0"/>
              <a:t>передбачають анкетування </a:t>
            </a:r>
            <a:r>
              <a:rPr lang="uk-UA" dirty="0" smtClean="0"/>
              <a:t>та </a:t>
            </a:r>
            <a:r>
              <a:rPr lang="uk-UA" dirty="0" smtClean="0"/>
              <a:t>інтерв’ювання мовців з метою вивчення мовної ситуації в країні. </a:t>
            </a:r>
          </a:p>
          <a:p>
            <a:pPr algn="just">
              <a:buNone/>
            </a:pPr>
            <a:endParaRPr lang="uk-UA" dirty="0" smtClean="0"/>
          </a:p>
          <a:p>
            <a:pPr algn="just"/>
            <a:r>
              <a:rPr lang="uk-UA" b="1" i="1" dirty="0" smtClean="0"/>
              <a:t>Психолінгвістичні методи</a:t>
            </a:r>
            <a:r>
              <a:rPr lang="uk-UA" dirty="0" smtClean="0"/>
              <a:t> спрямовані на виявлення і дослідження різних мовних асоціацій на основі проведених психолінгвістичних експериментів.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Відображення методів </a:t>
            </a:r>
            <a:br>
              <a:rPr lang="uk-UA" dirty="0" smtClean="0"/>
            </a:br>
            <a:r>
              <a:rPr lang="uk-UA" dirty="0" smtClean="0"/>
              <a:t>у </a:t>
            </a:r>
            <a:r>
              <a:rPr lang="uk-UA" dirty="0" err="1" smtClean="0"/>
              <a:t>“Вступі”</a:t>
            </a:r>
            <a:r>
              <a:rPr lang="uk-UA" dirty="0" smtClean="0"/>
              <a:t> до роботи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FF0066">
              <a:alpha val="20000"/>
            </a:srgbClr>
          </a:solidFill>
        </p:spPr>
        <p:txBody>
          <a:bodyPr/>
          <a:lstStyle/>
          <a:p>
            <a:r>
              <a:rPr lang="uk-UA" dirty="0" smtClean="0"/>
              <a:t>Вибір лінгвістичних методів зумовлений метою, завданнями </a:t>
            </a:r>
            <a:r>
              <a:rPr lang="uk-UA" dirty="0" smtClean="0"/>
              <a:t>роботи  та </a:t>
            </a:r>
            <a:r>
              <a:rPr lang="uk-UA" dirty="0" smtClean="0"/>
              <a:t>різновидом досліджуваного матеріалу.</a:t>
            </a:r>
          </a:p>
          <a:p>
            <a:pPr>
              <a:buNone/>
            </a:pPr>
            <a:endParaRPr lang="ru-RU" dirty="0" smtClean="0"/>
          </a:p>
          <a:p>
            <a:r>
              <a:rPr lang="uk-UA" dirty="0" smtClean="0"/>
              <a:t>У </a:t>
            </a:r>
            <a:r>
              <a:rPr lang="uk-UA" dirty="0" err="1" smtClean="0"/>
              <a:t>“Вступі”</a:t>
            </a:r>
            <a:r>
              <a:rPr lang="uk-UA" dirty="0" smtClean="0"/>
              <a:t> до наукової роботи  дослідник обов'язково повинен вказати методи, які були застосовані </a:t>
            </a:r>
            <a:r>
              <a:rPr lang="uk-UA" dirty="0" smtClean="0"/>
              <a:t>для дослідження мовного явища, </a:t>
            </a:r>
            <a:r>
              <a:rPr lang="uk-UA" dirty="0" smtClean="0"/>
              <a:t>та зазначити, </a:t>
            </a:r>
            <a:r>
              <a:rPr lang="uk-UA" dirty="0" smtClean="0"/>
              <a:t>якою </a:t>
            </a:r>
            <a:r>
              <a:rPr lang="uk-UA" dirty="0" smtClean="0"/>
              <a:t>була мета їх застосування.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Методологічна основа лінгвістичного дослідження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FFFFCC"/>
          </a:solidFill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uk-UA" b="1" dirty="0" smtClean="0"/>
          </a:p>
          <a:p>
            <a:r>
              <a:rPr lang="uk-UA" b="1" dirty="0" smtClean="0"/>
              <a:t>Методологічна основа роботи – </a:t>
            </a:r>
            <a:r>
              <a:rPr lang="uk-UA" dirty="0" smtClean="0"/>
              <a:t>це найзагальніші вихідні принципи, на яких ґрунтується дослідження, та спеціальні методи дослідження.</a:t>
            </a:r>
          </a:p>
          <a:p>
            <a:pPr>
              <a:buNone/>
            </a:pPr>
            <a:r>
              <a:rPr lang="uk-UA" dirty="0" smtClean="0"/>
              <a:t> </a:t>
            </a:r>
            <a:endParaRPr lang="ru-RU" dirty="0" smtClean="0"/>
          </a:p>
          <a:p>
            <a:r>
              <a:rPr lang="uk-UA" b="1" dirty="0" smtClean="0"/>
              <a:t>Методологія </a:t>
            </a:r>
            <a:r>
              <a:rPr lang="uk-UA" dirty="0" smtClean="0"/>
              <a:t>(гр. </a:t>
            </a:r>
            <a:r>
              <a:rPr lang="uk-UA" dirty="0" err="1" smtClean="0"/>
              <a:t>methodos</a:t>
            </a:r>
            <a:r>
              <a:rPr lang="uk-UA" dirty="0" smtClean="0"/>
              <a:t> – «спосіб, шлях», </a:t>
            </a:r>
            <a:r>
              <a:rPr lang="uk-UA" dirty="0" err="1" smtClean="0"/>
              <a:t>logos</a:t>
            </a:r>
            <a:r>
              <a:rPr lang="uk-UA" dirty="0" smtClean="0"/>
              <a:t> – «учення») означає: </a:t>
            </a:r>
          </a:p>
          <a:p>
            <a:pPr>
              <a:buNone/>
            </a:pPr>
            <a:endParaRPr lang="uk-UA" dirty="0" smtClean="0"/>
          </a:p>
          <a:p>
            <a:pPr marL="514350" indent="-514350">
              <a:buAutoNum type="arabicParenR"/>
            </a:pPr>
            <a:r>
              <a:rPr lang="uk-UA" dirty="0" smtClean="0"/>
              <a:t>учення про спосіб наукового пізнання, про правила наукового мислення у дослідженні; </a:t>
            </a:r>
          </a:p>
          <a:p>
            <a:pPr marL="514350" indent="-514350">
              <a:buNone/>
            </a:pPr>
            <a:endParaRPr lang="uk-UA" dirty="0" smtClean="0"/>
          </a:p>
          <a:p>
            <a:pPr marL="514350" indent="-514350">
              <a:buAutoNum type="arabicParenR"/>
            </a:pPr>
            <a:r>
              <a:rPr lang="uk-UA" dirty="0" smtClean="0"/>
              <a:t>систему наукових принципів, методів і методик, яка визначає логіку дій ученого.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У складі методології розрізняють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uk-UA" dirty="0" smtClean="0"/>
              <a:t>загальний філософський підхід  - </a:t>
            </a:r>
            <a:r>
              <a:rPr lang="uk-UA" i="1" dirty="0" smtClean="0"/>
              <a:t>діалектичний</a:t>
            </a:r>
          </a:p>
          <a:p>
            <a:pPr>
              <a:buNone/>
            </a:pPr>
            <a:endParaRPr lang="uk-UA" dirty="0" smtClean="0"/>
          </a:p>
          <a:p>
            <a:r>
              <a:rPr lang="uk-UA" i="1" dirty="0" smtClean="0"/>
              <a:t>фундаментальні </a:t>
            </a:r>
            <a:r>
              <a:rPr lang="uk-UA" dirty="0" smtClean="0"/>
              <a:t>загальнонаукові </a:t>
            </a:r>
            <a:r>
              <a:rPr lang="uk-UA" i="1" dirty="0" smtClean="0"/>
              <a:t>принципи</a:t>
            </a:r>
          </a:p>
          <a:p>
            <a:pPr>
              <a:buNone/>
            </a:pPr>
            <a:endParaRPr lang="uk-UA" dirty="0" smtClean="0"/>
          </a:p>
          <a:p>
            <a:r>
              <a:rPr lang="uk-UA" i="1" dirty="0" smtClean="0"/>
              <a:t>загальнонаукові методи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методи і прийоми</a:t>
            </a:r>
            <a:r>
              <a:rPr lang="uk-UA" i="1" dirty="0" smtClean="0"/>
              <a:t> </a:t>
            </a:r>
            <a:r>
              <a:rPr lang="uk-UA" dirty="0" smtClean="0"/>
              <a:t>певної наукової галузі </a:t>
            </a:r>
          </a:p>
          <a:p>
            <a:pPr>
              <a:buNone/>
            </a:pPr>
            <a:r>
              <a:rPr lang="uk-UA" dirty="0" smtClean="0"/>
              <a:t>             (зокрема </a:t>
            </a:r>
            <a:r>
              <a:rPr lang="uk-UA" i="1" dirty="0" smtClean="0"/>
              <a:t>лінгвістичні </a:t>
            </a:r>
            <a:r>
              <a:rPr lang="uk-UA" dirty="0" smtClean="0"/>
              <a:t>)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 smtClean="0"/>
              <a:t>Діалектичний підхід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uk-UA" i="1" dirty="0" smtClean="0"/>
              <a:t>Філософський підхід</a:t>
            </a:r>
            <a:r>
              <a:rPr lang="uk-UA" dirty="0" smtClean="0"/>
              <a:t> визначає </a:t>
            </a:r>
            <a:r>
              <a:rPr lang="uk-UA" u="sng" dirty="0" smtClean="0"/>
              <a:t>загальну стратегію</a:t>
            </a:r>
            <a:r>
              <a:rPr lang="uk-UA" dirty="0" smtClean="0"/>
              <a:t> пізнання явищ світу. 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В історії пізнання відомі два основні </a:t>
            </a:r>
            <a:r>
              <a:rPr lang="uk-UA" dirty="0" err="1" smtClean="0"/>
              <a:t>загальнофілософські</a:t>
            </a:r>
            <a:r>
              <a:rPr lang="uk-UA" dirty="0" smtClean="0"/>
              <a:t> </a:t>
            </a:r>
            <a:r>
              <a:rPr lang="uk-UA" dirty="0" err="1" smtClean="0"/>
              <a:t>підходи–</a:t>
            </a:r>
            <a:r>
              <a:rPr lang="uk-UA" dirty="0" smtClean="0"/>
              <a:t> діалектичний та метафізичний. Основою сучасної науки став </a:t>
            </a:r>
            <a:r>
              <a:rPr lang="uk-UA" i="1" dirty="0" smtClean="0"/>
              <a:t>діалектичний підхід</a:t>
            </a:r>
            <a:r>
              <a:rPr lang="uk-UA" dirty="0" smtClean="0"/>
              <a:t>.</a:t>
            </a:r>
          </a:p>
          <a:p>
            <a:pPr>
              <a:buNone/>
            </a:pPr>
            <a:r>
              <a:rPr lang="uk-UA" dirty="0" smtClean="0"/>
              <a:t>   </a:t>
            </a:r>
            <a:endParaRPr lang="ru-RU" dirty="0" smtClean="0"/>
          </a:p>
          <a:p>
            <a:r>
              <a:rPr lang="uk-UA" b="1" dirty="0" smtClean="0"/>
              <a:t>Діалектичний підхід </a:t>
            </a:r>
            <a:r>
              <a:rPr lang="uk-UA" dirty="0" smtClean="0"/>
              <a:t>у науці означає: </a:t>
            </a:r>
          </a:p>
          <a:p>
            <a:pPr>
              <a:buNone/>
            </a:pPr>
            <a:r>
              <a:rPr lang="uk-UA" dirty="0" smtClean="0"/>
              <a:t>      - пізнання світу в його протиріччях і цілісності; </a:t>
            </a:r>
          </a:p>
          <a:p>
            <a:pPr>
              <a:buNone/>
            </a:pPr>
            <a:r>
              <a:rPr lang="uk-UA" dirty="0" smtClean="0"/>
              <a:t>      - дослідження явищ у процесі їх постійного розвитку;   </a:t>
            </a:r>
          </a:p>
          <a:p>
            <a:pPr>
              <a:buNone/>
            </a:pPr>
            <a:r>
              <a:rPr lang="uk-UA" dirty="0" smtClean="0"/>
              <a:t>      - вивчення зв'язку та взаємозумовленості явищ; </a:t>
            </a:r>
          </a:p>
          <a:p>
            <a:pPr>
              <a:buNone/>
            </a:pPr>
            <a:r>
              <a:rPr lang="uk-UA" dirty="0" smtClean="0"/>
              <a:t>      - обґрунтування </a:t>
            </a:r>
            <a:r>
              <a:rPr lang="uk-UA" dirty="0" err="1" smtClean="0"/>
              <a:t>причиново-наслідкових</a:t>
            </a:r>
            <a:r>
              <a:rPr lang="uk-UA" dirty="0" smtClean="0"/>
              <a:t> зв'язків; </a:t>
            </a:r>
          </a:p>
          <a:p>
            <a:pPr>
              <a:buNone/>
            </a:pPr>
            <a:r>
              <a:rPr lang="uk-UA" dirty="0" smtClean="0"/>
              <a:t>      - дослідження взаємодії зовнішнього та внутрішнього, об’єктивного й суб’єктивного; </a:t>
            </a:r>
          </a:p>
          <a:p>
            <a:pPr>
              <a:buNone/>
            </a:pPr>
            <a:r>
              <a:rPr lang="uk-UA" dirty="0" smtClean="0"/>
              <a:t>      </a:t>
            </a:r>
            <a:r>
              <a:rPr lang="uk-UA" dirty="0" err="1" smtClean="0"/>
              <a:t>-зв’язок</a:t>
            </a:r>
            <a:r>
              <a:rPr lang="uk-UA" dirty="0" smtClean="0"/>
              <a:t> теорії та практики.</a:t>
            </a:r>
          </a:p>
          <a:p>
            <a:pPr>
              <a:buFontTx/>
              <a:buChar char="-"/>
            </a:pPr>
            <a:endParaRPr lang="uk-UA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Фундаментальні принципи науки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FFFFCC"/>
          </a:solidFill>
        </p:spPr>
        <p:txBody>
          <a:bodyPr>
            <a:normAutofit fontScale="85000" lnSpcReduction="10000"/>
          </a:bodyPr>
          <a:lstStyle/>
          <a:p>
            <a:r>
              <a:rPr lang="uk-UA" b="1" i="1" dirty="0" smtClean="0"/>
              <a:t>Фундаментальні загальнонаукові принципи </a:t>
            </a:r>
            <a:r>
              <a:rPr lang="uk-UA" dirty="0" smtClean="0"/>
              <a:t>визначають найзагальнішу логіку дій ученого і є основоположними у будь-якій галузі науки, зокрема й у мовознавстві.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 До </a:t>
            </a:r>
            <a:r>
              <a:rPr lang="uk-UA" b="1" dirty="0" smtClean="0"/>
              <a:t>фундаментальних принципів  </a:t>
            </a:r>
            <a:r>
              <a:rPr lang="uk-UA" dirty="0" smtClean="0"/>
              <a:t>науки</a:t>
            </a:r>
            <a:r>
              <a:rPr lang="uk-UA" b="1" dirty="0" smtClean="0"/>
              <a:t> </a:t>
            </a:r>
            <a:r>
              <a:rPr lang="uk-UA" dirty="0" smtClean="0"/>
              <a:t>належать:</a:t>
            </a:r>
          </a:p>
          <a:p>
            <a:pPr>
              <a:buFontTx/>
              <a:buChar char="-"/>
            </a:pPr>
            <a:r>
              <a:rPr lang="uk-UA" dirty="0" smtClean="0"/>
              <a:t>принцип </a:t>
            </a:r>
            <a:r>
              <a:rPr lang="uk-UA" i="1" dirty="0" smtClean="0">
                <a:solidFill>
                  <a:schemeClr val="accent1"/>
                </a:solidFill>
              </a:rPr>
              <a:t>об’єктивності</a:t>
            </a:r>
            <a:r>
              <a:rPr lang="uk-UA" i="1" dirty="0" smtClean="0"/>
              <a:t>;</a:t>
            </a:r>
            <a:r>
              <a:rPr lang="uk-UA" dirty="0" smtClean="0"/>
              <a:t> </a:t>
            </a:r>
          </a:p>
          <a:p>
            <a:pPr>
              <a:buFontTx/>
              <a:buChar char="-"/>
            </a:pPr>
            <a:r>
              <a:rPr lang="uk-UA" dirty="0" smtClean="0"/>
              <a:t>принцип </a:t>
            </a:r>
            <a:r>
              <a:rPr lang="uk-UA" i="1" dirty="0" smtClean="0">
                <a:solidFill>
                  <a:schemeClr val="accent1"/>
                </a:solidFill>
              </a:rPr>
              <a:t>науковості</a:t>
            </a:r>
            <a:r>
              <a:rPr lang="uk-UA" dirty="0" smtClean="0"/>
              <a:t>; </a:t>
            </a:r>
          </a:p>
          <a:p>
            <a:pPr>
              <a:buFontTx/>
              <a:buChar char="-"/>
            </a:pPr>
            <a:r>
              <a:rPr lang="uk-UA" dirty="0" smtClean="0"/>
              <a:t>принцип</a:t>
            </a:r>
            <a:r>
              <a:rPr lang="uk-UA" i="1" dirty="0" smtClean="0"/>
              <a:t> </a:t>
            </a:r>
            <a:r>
              <a:rPr lang="uk-UA" i="1" dirty="0" smtClean="0">
                <a:solidFill>
                  <a:schemeClr val="accent1"/>
                </a:solidFill>
              </a:rPr>
              <a:t>системності</a:t>
            </a:r>
            <a:r>
              <a:rPr lang="uk-UA" dirty="0" smtClean="0"/>
              <a:t>; </a:t>
            </a:r>
          </a:p>
          <a:p>
            <a:pPr>
              <a:buFontTx/>
              <a:buChar char="-"/>
            </a:pPr>
            <a:r>
              <a:rPr lang="uk-UA" dirty="0" smtClean="0"/>
              <a:t>принцип </a:t>
            </a:r>
            <a:r>
              <a:rPr lang="uk-UA" i="1" dirty="0" smtClean="0"/>
              <a:t> </a:t>
            </a:r>
            <a:r>
              <a:rPr lang="uk-UA" i="1" dirty="0" smtClean="0">
                <a:solidFill>
                  <a:schemeClr val="accent1"/>
                </a:solidFill>
              </a:rPr>
              <a:t>зв’язку із зовнішнім середовищем</a:t>
            </a:r>
            <a:r>
              <a:rPr lang="uk-UA" i="1" dirty="0" smtClean="0"/>
              <a:t>; </a:t>
            </a:r>
          </a:p>
          <a:p>
            <a:pPr>
              <a:buFontTx/>
              <a:buChar char="-"/>
            </a:pPr>
            <a:r>
              <a:rPr lang="uk-UA" dirty="0" smtClean="0"/>
              <a:t>принцип </a:t>
            </a:r>
            <a:r>
              <a:rPr lang="uk-UA" i="1" dirty="0" smtClean="0">
                <a:solidFill>
                  <a:schemeClr val="accent1"/>
                </a:solidFill>
              </a:rPr>
              <a:t>практичного використання</a:t>
            </a:r>
            <a:r>
              <a:rPr lang="uk-UA" dirty="0" smtClean="0"/>
              <a:t>; </a:t>
            </a:r>
          </a:p>
          <a:p>
            <a:pPr>
              <a:buFontTx/>
              <a:buChar char="-"/>
            </a:pPr>
            <a:r>
              <a:rPr lang="uk-UA" i="1" dirty="0" smtClean="0">
                <a:solidFill>
                  <a:schemeClr val="accent1"/>
                </a:solidFill>
              </a:rPr>
              <a:t>історичний</a:t>
            </a:r>
            <a:r>
              <a:rPr lang="uk-UA" i="1" dirty="0" smtClean="0"/>
              <a:t> </a:t>
            </a:r>
            <a:r>
              <a:rPr lang="uk-UA" dirty="0" smtClean="0"/>
              <a:t>принцип;</a:t>
            </a:r>
            <a:r>
              <a:rPr lang="uk-UA" i="1" dirty="0" smtClean="0"/>
              <a:t> </a:t>
            </a:r>
          </a:p>
          <a:p>
            <a:pPr>
              <a:buFontTx/>
              <a:buChar char="-"/>
            </a:pPr>
            <a:r>
              <a:rPr lang="uk-UA" i="1" dirty="0" smtClean="0">
                <a:solidFill>
                  <a:schemeClr val="accent1"/>
                </a:solidFill>
              </a:rPr>
              <a:t>інформаційний</a:t>
            </a:r>
            <a:r>
              <a:rPr lang="uk-UA" dirty="0" smtClean="0"/>
              <a:t> принцип.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Метод  і методика дослідження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i="1" dirty="0" smtClean="0"/>
              <a:t>Метод</a:t>
            </a:r>
            <a:r>
              <a:rPr lang="uk-UA" dirty="0" smtClean="0"/>
              <a:t> (від гр. </a:t>
            </a:r>
            <a:r>
              <a:rPr lang="uk-UA" i="1" dirty="0" err="1" smtClean="0"/>
              <a:t>methodos</a:t>
            </a:r>
            <a:r>
              <a:rPr lang="uk-UA" dirty="0" smtClean="0"/>
              <a:t> – спосіб) – це спосіб пізнання і будь-якого явища світу; </a:t>
            </a:r>
            <a:r>
              <a:rPr lang="uk-UA" i="1" dirty="0" smtClean="0"/>
              <a:t>лінгвістичний метод </a:t>
            </a:r>
            <a:r>
              <a:rPr lang="uk-UA" dirty="0" smtClean="0"/>
              <a:t>– це спосіб пізнання і тлумачення </a:t>
            </a:r>
            <a:r>
              <a:rPr lang="uk-UA" i="1" dirty="0" smtClean="0"/>
              <a:t>мовних</a:t>
            </a:r>
            <a:r>
              <a:rPr lang="uk-UA" dirty="0" smtClean="0"/>
              <a:t> явищ.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Розрізняють </a:t>
            </a:r>
            <a:r>
              <a:rPr lang="uk-UA" b="1" dirty="0" smtClean="0">
                <a:solidFill>
                  <a:schemeClr val="accent1"/>
                </a:solidFill>
              </a:rPr>
              <a:t>загальнонаукові</a:t>
            </a:r>
            <a:r>
              <a:rPr lang="uk-UA" b="1" dirty="0" smtClean="0"/>
              <a:t> </a:t>
            </a:r>
            <a:r>
              <a:rPr lang="uk-UA" dirty="0" smtClean="0"/>
              <a:t>та</a:t>
            </a:r>
            <a:r>
              <a:rPr lang="uk-UA" b="1" dirty="0" smtClean="0"/>
              <a:t> </a:t>
            </a:r>
            <a:r>
              <a:rPr lang="uk-UA" b="1" dirty="0" smtClean="0">
                <a:solidFill>
                  <a:schemeClr val="accent1"/>
                </a:solidFill>
              </a:rPr>
              <a:t>спеціальні</a:t>
            </a:r>
            <a:r>
              <a:rPr lang="uk-UA" b="1" dirty="0" smtClean="0"/>
              <a:t> </a:t>
            </a:r>
            <a:r>
              <a:rPr lang="uk-UA" dirty="0" smtClean="0"/>
              <a:t>методи. </a:t>
            </a:r>
            <a:r>
              <a:rPr lang="uk-UA" b="1" dirty="0" smtClean="0"/>
              <a:t>Загальнонаукові</a:t>
            </a:r>
            <a:r>
              <a:rPr lang="uk-UA" dirty="0" smtClean="0"/>
              <a:t> методи можна застосувати у будь-якій науці, а </a:t>
            </a:r>
            <a:r>
              <a:rPr lang="uk-UA" b="1" dirty="0" smtClean="0"/>
              <a:t>спеціальні </a:t>
            </a:r>
            <a:r>
              <a:rPr lang="uk-UA" dirty="0" smtClean="0"/>
              <a:t>– у межах певної науки. До спеціальних методів належать, зокрема, </a:t>
            </a:r>
            <a:r>
              <a:rPr lang="uk-UA" i="1" dirty="0" smtClean="0"/>
              <a:t>лінгвістичні</a:t>
            </a:r>
            <a:r>
              <a:rPr lang="uk-UA" dirty="0" smtClean="0"/>
              <a:t> методи. 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uk-UA" b="1" dirty="0" smtClean="0"/>
              <a:t>Метод</a:t>
            </a:r>
            <a:r>
              <a:rPr lang="uk-UA" dirty="0" smtClean="0"/>
              <a:t> являє собою сукупність логічних дій дослідника, стандартизованих прийомів збирання, обробки й узагальнення наукових фактів. </a:t>
            </a:r>
          </a:p>
          <a:p>
            <a:endParaRPr lang="uk-UA" dirty="0" smtClean="0"/>
          </a:p>
          <a:p>
            <a:r>
              <a:rPr lang="uk-UA" b="1" i="1" dirty="0" smtClean="0"/>
              <a:t>Методика</a:t>
            </a:r>
            <a:r>
              <a:rPr lang="uk-UA" i="1" dirty="0" smtClean="0"/>
              <a:t> дослідження </a:t>
            </a:r>
            <a:r>
              <a:rPr lang="uk-UA" dirty="0" smtClean="0"/>
              <a:t>– це система правил, прийомів та способів для здійснення дослідження у межах певного методу.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Загальнонаукові методи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uk-UA" dirty="0" smtClean="0"/>
              <a:t>  Найбільшого поширення набули такі </a:t>
            </a:r>
            <a:r>
              <a:rPr lang="uk-UA" b="1" i="1" dirty="0" smtClean="0"/>
              <a:t>загальнонаукові методи</a:t>
            </a:r>
            <a:r>
              <a:rPr lang="uk-UA" b="1" dirty="0" smtClean="0"/>
              <a:t>:</a:t>
            </a:r>
            <a:r>
              <a:rPr lang="uk-UA" dirty="0" smtClean="0"/>
              <a:t> 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i="1" dirty="0" smtClean="0"/>
              <a:t>аналіз</a:t>
            </a:r>
          </a:p>
          <a:p>
            <a:pPr>
              <a:buNone/>
            </a:pPr>
            <a:r>
              <a:rPr lang="uk-UA" i="1" dirty="0" smtClean="0"/>
              <a:t>               синтез                                аналогія</a:t>
            </a:r>
          </a:p>
          <a:p>
            <a:pPr>
              <a:buNone/>
            </a:pPr>
            <a:r>
              <a:rPr lang="uk-UA" i="1" dirty="0" smtClean="0"/>
              <a:t>                        абстрагування</a:t>
            </a:r>
          </a:p>
          <a:p>
            <a:pPr>
              <a:buNone/>
            </a:pPr>
            <a:r>
              <a:rPr lang="uk-UA" i="1" dirty="0" smtClean="0"/>
              <a:t>                                                                            моделювання</a:t>
            </a:r>
          </a:p>
          <a:p>
            <a:pPr>
              <a:buNone/>
            </a:pPr>
            <a:r>
              <a:rPr lang="uk-UA" i="1" dirty="0" smtClean="0"/>
              <a:t>                                          конкретизація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rot="10800000" flipV="1">
            <a:off x="1428728" y="2857496"/>
            <a:ext cx="178595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16200000" flipH="1">
            <a:off x="5357818" y="3143248"/>
            <a:ext cx="92869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5400000">
            <a:off x="2714612" y="2857496"/>
            <a:ext cx="100013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rot="5400000">
            <a:off x="3357554" y="3429000"/>
            <a:ext cx="13573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16200000" flipH="1">
            <a:off x="3714744" y="4071942"/>
            <a:ext cx="235745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16200000" flipH="1">
            <a:off x="6072198" y="3143248"/>
            <a:ext cx="1857388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Сутність </a:t>
            </a:r>
            <a:br>
              <a:rPr lang="uk-UA" dirty="0" smtClean="0"/>
            </a:br>
            <a:r>
              <a:rPr lang="uk-UA" dirty="0" smtClean="0"/>
              <a:t>загальнонаукових  методів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29A4B1">
              <a:alpha val="7843"/>
            </a:srgbClr>
          </a:solidFill>
        </p:spPr>
        <p:txBody>
          <a:bodyPr>
            <a:normAutofit fontScale="70000" lnSpcReduction="20000"/>
          </a:bodyPr>
          <a:lstStyle/>
          <a:p>
            <a:r>
              <a:rPr lang="uk-UA" b="1" i="1" dirty="0" smtClean="0"/>
              <a:t>Аналіз </a:t>
            </a:r>
            <a:r>
              <a:rPr lang="uk-UA" dirty="0" smtClean="0"/>
              <a:t>– метод, що ґрунтується на уявному розчленуванні явища на частини. Кожну частину вивчають окремо, але в межах цілого.</a:t>
            </a:r>
          </a:p>
          <a:p>
            <a:pPr>
              <a:buNone/>
            </a:pPr>
            <a:endParaRPr lang="ru-RU" dirty="0" smtClean="0"/>
          </a:p>
          <a:p>
            <a:r>
              <a:rPr lang="uk-UA" b="1" i="1" dirty="0" smtClean="0"/>
              <a:t>Синтез</a:t>
            </a:r>
            <a:r>
              <a:rPr lang="uk-UA" dirty="0" smtClean="0"/>
              <a:t> </a:t>
            </a:r>
            <a:r>
              <a:rPr lang="uk-UA" i="1" dirty="0" smtClean="0"/>
              <a:t>– </a:t>
            </a:r>
            <a:r>
              <a:rPr lang="uk-UA" dirty="0" smtClean="0"/>
              <a:t>метод, при якому частини, </a:t>
            </a:r>
            <a:r>
              <a:rPr lang="uk-UA" dirty="0" err="1" smtClean="0"/>
              <a:t>виокремлені</a:t>
            </a:r>
            <a:r>
              <a:rPr lang="uk-UA" dirty="0" smtClean="0"/>
              <a:t> в ході аналізу, об’єднують, з’ясовують місце і роль кожного елемента в межах цілого.</a:t>
            </a:r>
          </a:p>
          <a:p>
            <a:pPr>
              <a:buNone/>
            </a:pPr>
            <a:endParaRPr lang="ru-RU" dirty="0" smtClean="0"/>
          </a:p>
          <a:p>
            <a:r>
              <a:rPr lang="uk-UA" b="1" i="1" dirty="0" smtClean="0"/>
              <a:t>Абстрагування </a:t>
            </a:r>
            <a:r>
              <a:rPr lang="uk-UA" i="1" dirty="0" smtClean="0"/>
              <a:t>– </a:t>
            </a:r>
            <a:r>
              <a:rPr lang="uk-UA" dirty="0" smtClean="0"/>
              <a:t>це </a:t>
            </a:r>
            <a:r>
              <a:rPr lang="uk-UA" dirty="0" err="1" smtClean="0"/>
              <a:t>мисленнєвий</a:t>
            </a:r>
            <a:r>
              <a:rPr lang="uk-UA" dirty="0" smtClean="0"/>
              <a:t> відхід від несуттєвого, другорядного і зосередження на найголовніших, диференційних ознаках.</a:t>
            </a:r>
          </a:p>
          <a:p>
            <a:pPr>
              <a:buNone/>
            </a:pPr>
            <a:endParaRPr lang="ru-RU" dirty="0" smtClean="0"/>
          </a:p>
          <a:p>
            <a:r>
              <a:rPr lang="uk-UA" b="1" i="1" dirty="0" smtClean="0"/>
              <a:t>Конкретизація </a:t>
            </a:r>
            <a:r>
              <a:rPr lang="uk-UA" i="1" dirty="0" smtClean="0"/>
              <a:t>– </a:t>
            </a:r>
            <a:r>
              <a:rPr lang="uk-UA" dirty="0" smtClean="0"/>
              <a:t>дослідження явищ у реальних умовах їхнього існування.</a:t>
            </a:r>
          </a:p>
          <a:p>
            <a:pPr>
              <a:buNone/>
            </a:pPr>
            <a:endParaRPr lang="ru-RU" dirty="0" smtClean="0"/>
          </a:p>
          <a:p>
            <a:r>
              <a:rPr lang="uk-UA" b="1" i="1" dirty="0" smtClean="0"/>
              <a:t>Аналогія</a:t>
            </a:r>
            <a:r>
              <a:rPr lang="uk-UA" i="1" dirty="0" smtClean="0"/>
              <a:t> – </a:t>
            </a:r>
            <a:r>
              <a:rPr lang="uk-UA" dirty="0" smtClean="0"/>
              <a:t>метод, за яким явища розглядають на основі їх подібності до інших явищ. Отримані результати поширюють на всі аналогічні явища.</a:t>
            </a:r>
          </a:p>
          <a:p>
            <a:pPr>
              <a:buNone/>
            </a:pPr>
            <a:r>
              <a:rPr lang="uk-UA" dirty="0" smtClean="0"/>
              <a:t> </a:t>
            </a:r>
            <a:endParaRPr lang="ru-RU" dirty="0" smtClean="0"/>
          </a:p>
          <a:p>
            <a:r>
              <a:rPr lang="uk-UA" b="1" i="1" dirty="0" smtClean="0"/>
              <a:t>Моделювання</a:t>
            </a:r>
            <a:r>
              <a:rPr lang="uk-UA" i="1" dirty="0" smtClean="0"/>
              <a:t> </a:t>
            </a:r>
            <a:r>
              <a:rPr lang="uk-UA" dirty="0" smtClean="0"/>
              <a:t> ґрунтується на заміні реального об’єкта на його схему, спрощену копію, модель, що має суттєві ознаки оригіналу.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4761</TotalTime>
  <Words>1278</Words>
  <Application>Microsoft Office PowerPoint</Application>
  <PresentationFormat>Экран (4:3)</PresentationFormat>
  <Paragraphs>214</Paragraphs>
  <Slides>21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Поток</vt:lpstr>
      <vt:lpstr>Методологія лінгвістичного дослідження</vt:lpstr>
      <vt:lpstr>План</vt:lpstr>
      <vt:lpstr>Методологічна основа лінгвістичного дослідження</vt:lpstr>
      <vt:lpstr>У складі методології розрізняють </vt:lpstr>
      <vt:lpstr>Діалектичний підхід </vt:lpstr>
      <vt:lpstr>Фундаментальні принципи науки</vt:lpstr>
      <vt:lpstr>Метод  і методика дослідження</vt:lpstr>
      <vt:lpstr>Загальнонаукові методи</vt:lpstr>
      <vt:lpstr>Сутність  загальнонаукових  методів</vt:lpstr>
      <vt:lpstr>Лінгвістичні методи дослідження</vt:lpstr>
      <vt:lpstr>Описовий метод</vt:lpstr>
      <vt:lpstr>Структурний метод</vt:lpstr>
      <vt:lpstr>Дистрибутивний аналіз</vt:lpstr>
      <vt:lpstr>Аналіз  за безпосередніми складниками</vt:lpstr>
      <vt:lpstr>Трансформаційний аналіз</vt:lpstr>
      <vt:lpstr>Компонентний аналіз</vt:lpstr>
      <vt:lpstr>Зіставний метод</vt:lpstr>
      <vt:lpstr>Порівняльно-історичний метод</vt:lpstr>
      <vt:lpstr>Метод лінгвістичної географії</vt:lpstr>
      <vt:lpstr>Методи суміжних наук</vt:lpstr>
      <vt:lpstr>Відображення методів  у “Вступі” до роботи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Методологія лінгвістичного дослідження</dc:title>
  <cp:lastModifiedBy>User</cp:lastModifiedBy>
  <cp:revision>118</cp:revision>
  <dcterms:modified xsi:type="dcterms:W3CDTF">2015-01-20T11:26:22Z</dcterms:modified>
</cp:coreProperties>
</file>