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58" r:id="rId3"/>
    <p:sldId id="259" r:id="rId4"/>
    <p:sldId id="260" r:id="rId5"/>
    <p:sldId id="278" r:id="rId6"/>
    <p:sldId id="266" r:id="rId7"/>
    <p:sldId id="267" r:id="rId8"/>
    <p:sldId id="282" r:id="rId9"/>
    <p:sldId id="283" r:id="rId10"/>
    <p:sldId id="284" r:id="rId11"/>
    <p:sldId id="285" r:id="rId12"/>
    <p:sldId id="269" r:id="rId13"/>
    <p:sldId id="279" r:id="rId14"/>
    <p:sldId id="270" r:id="rId15"/>
    <p:sldId id="271" r:id="rId16"/>
    <p:sldId id="272" r:id="rId17"/>
    <p:sldId id="273" r:id="rId18"/>
    <p:sldId id="274" r:id="rId19"/>
    <p:sldId id="275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2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9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8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6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8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1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0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1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3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Исследование и разработка средств многотемной классификации веб-страниц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76800" y="4876800"/>
            <a:ext cx="3200400" cy="1295400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ru-RU" dirty="0" smtClean="0"/>
              <a:t>		Подготовил: </a:t>
            </a:r>
          </a:p>
          <a:p>
            <a:pPr algn="r"/>
            <a:r>
              <a:rPr lang="ru-RU" dirty="0" err="1" smtClean="0"/>
              <a:t>Треско</a:t>
            </a:r>
            <a:r>
              <a:rPr lang="ru-RU" dirty="0" smtClean="0"/>
              <a:t> Константин, 420</a:t>
            </a:r>
          </a:p>
          <a:p>
            <a:pPr algn="r"/>
            <a:r>
              <a:rPr lang="ru-RU" dirty="0" smtClean="0"/>
              <a:t>Научные руководители:</a:t>
            </a:r>
          </a:p>
          <a:p>
            <a:pPr algn="r"/>
            <a:r>
              <a:rPr lang="ru-RU" dirty="0" smtClean="0"/>
              <a:t>Царёв Дмитрий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161816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Методы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1" indent="-457200"/>
            <a:r>
              <a:rPr lang="ru-RU" dirty="0" smtClean="0"/>
              <a:t>Подход </a:t>
            </a:r>
            <a:r>
              <a:rPr lang="ru-RU" dirty="0"/>
              <a:t>на основе декомпозиции в набор независимых бинарных </a:t>
            </a:r>
            <a:r>
              <a:rPr lang="ru-RU" dirty="0" smtClean="0"/>
              <a:t>проблем</a:t>
            </a:r>
          </a:p>
          <a:p>
            <a:pPr marL="742950" lvl="2" indent="-342900"/>
            <a:r>
              <a:rPr lang="ru-RU" dirty="0" smtClean="0"/>
              <a:t>Для каждого из </a:t>
            </a:r>
            <a:r>
              <a:rPr lang="en-US" dirty="0" smtClean="0"/>
              <a:t>N </a:t>
            </a:r>
            <a:r>
              <a:rPr lang="ru-RU" dirty="0" smtClean="0"/>
              <a:t>классов строится бинарный классификатор</a:t>
            </a:r>
          </a:p>
          <a:p>
            <a:pPr marL="742950" lvl="2" indent="-342900"/>
            <a:r>
              <a:rPr lang="ru-RU" dirty="0" smtClean="0"/>
              <a:t>Далее, используя решающую функцию как функцию ранжирования, определяется релевантность класса</a:t>
            </a:r>
          </a:p>
          <a:p>
            <a:pPr marL="342900" lvl="1" indent="-342900"/>
            <a:r>
              <a:rPr lang="ru-RU" dirty="0" smtClean="0"/>
              <a:t>Недостатки</a:t>
            </a:r>
          </a:p>
          <a:p>
            <a:pPr marL="742950" lvl="2" indent="-342900"/>
            <a:r>
              <a:rPr lang="ru-RU" dirty="0" smtClean="0"/>
              <a:t>Высокая вычислительная сложность (для каждого класса строится отдельный классификатор)</a:t>
            </a:r>
          </a:p>
          <a:p>
            <a:pPr marL="742950" lvl="2" indent="-342900"/>
            <a:r>
              <a:rPr lang="ru-RU" dirty="0" smtClean="0"/>
              <a:t>Строятся независимые классификаторы, которые не учитывают корреляци</a:t>
            </a:r>
            <a:r>
              <a:rPr lang="ru-RU" dirty="0"/>
              <a:t>ю</a:t>
            </a:r>
            <a:r>
              <a:rPr lang="ru-RU" dirty="0" smtClean="0"/>
              <a:t> между классами, что существенно для задачи многотемной классификации</a:t>
            </a:r>
          </a:p>
          <a:p>
            <a:pPr marL="342900" lvl="1" indent="-342900"/>
            <a:endParaRPr lang="ru-RU" dirty="0" smtClean="0"/>
          </a:p>
          <a:p>
            <a:pPr marL="742950" lvl="2" indent="-342900"/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Методы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-400050"/>
            <a:r>
              <a:rPr lang="ru-RU" dirty="0" smtClean="0"/>
              <a:t>Подход ранжирования с отсечением нерелевантных классов</a:t>
            </a:r>
            <a:endParaRPr lang="en-US" dirty="0" smtClean="0"/>
          </a:p>
          <a:p>
            <a:pPr marL="742950" lvl="2" indent="-342900"/>
            <a:r>
              <a:rPr lang="ru-RU" dirty="0" smtClean="0"/>
              <a:t>Алгоритмы работают в два этапа:</a:t>
            </a:r>
          </a:p>
          <a:p>
            <a:pPr marL="1200150" lvl="3" indent="-342900"/>
            <a:r>
              <a:rPr lang="ru-RU" dirty="0" smtClean="0"/>
              <a:t>Классы ранжируются по релевантности относительно заданного классифицируемого объекта</a:t>
            </a:r>
          </a:p>
          <a:p>
            <a:pPr marL="1200150" lvl="3" indent="-342900"/>
            <a:r>
              <a:rPr lang="ru-RU" dirty="0"/>
              <a:t>Н</a:t>
            </a:r>
            <a:r>
              <a:rPr lang="ru-RU" dirty="0" smtClean="0"/>
              <a:t>ерелевантные классы отсекаются с помощью пороговой функции</a:t>
            </a:r>
          </a:p>
          <a:p>
            <a:pPr marL="342900" lvl="1" indent="-342900"/>
            <a:r>
              <a:rPr lang="ru-RU" dirty="0" smtClean="0"/>
              <a:t>Недостатки</a:t>
            </a:r>
          </a:p>
          <a:p>
            <a:pPr marL="742950" lvl="2" indent="-342900"/>
            <a:r>
              <a:rPr lang="ru-RU" dirty="0" smtClean="0"/>
              <a:t>Подход требует решения двух задач, что зачастую приводит к высокой вычислительной сложности</a:t>
            </a:r>
          </a:p>
          <a:p>
            <a:pPr marL="742950" lvl="2" indent="-342900"/>
            <a:r>
              <a:rPr lang="ru-RU" dirty="0" smtClean="0"/>
              <a:t>Нет возможности добавления новых тем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3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Модуль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655763"/>
            <a:ext cx="8229600" cy="2230437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Ни один из рассмотренных в обзоре методов не удовлетворяет требованиям, сформулированным в постановке </a:t>
            </a:r>
            <a:r>
              <a:rPr lang="ru-RU" dirty="0" smtClean="0"/>
              <a:t>задачи</a:t>
            </a:r>
            <a:r>
              <a:rPr lang="ru-RU" smtClean="0"/>
              <a:t>, поэтому д</a:t>
            </a:r>
            <a:r>
              <a:rPr lang="ru-RU" smtClean="0"/>
              <a:t>ля </a:t>
            </a:r>
            <a:r>
              <a:rPr lang="ru-RU" dirty="0"/>
              <a:t>решения задачи был выбран модуль</a:t>
            </a:r>
            <a:r>
              <a:rPr lang="en-US" dirty="0"/>
              <a:t> </a:t>
            </a:r>
            <a:r>
              <a:rPr lang="ru-RU" dirty="0"/>
              <a:t>многотемной </a:t>
            </a:r>
            <a:r>
              <a:rPr lang="ru-RU" dirty="0" smtClean="0"/>
              <a:t>классификации </a:t>
            </a:r>
            <a:r>
              <a:rPr lang="ru-RU" dirty="0"/>
              <a:t>на основе подхода попарных сравнений</a:t>
            </a:r>
            <a:r>
              <a:rPr lang="ru-RU" dirty="0" smtClean="0"/>
              <a:t>, </a:t>
            </a:r>
            <a:r>
              <a:rPr lang="ru-RU" dirty="0"/>
              <a:t>разработанный в лаборатории Технологий </a:t>
            </a:r>
            <a:r>
              <a:rPr lang="ru-RU" dirty="0" smtClean="0"/>
              <a:t>Программирования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ru-RU" dirty="0" smtClean="0"/>
              <a:t>Использование методов машинного обучение с возможностью дообучения, удаления и добавления тематик</a:t>
            </a:r>
          </a:p>
          <a:p>
            <a:pPr lvl="1"/>
            <a:r>
              <a:rPr lang="ru-RU" dirty="0" smtClean="0"/>
              <a:t>Метод ранжирования для существенно пересекающихся классов</a:t>
            </a:r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33800"/>
            <a:ext cx="5178879" cy="291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32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Исследование и построение решения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Реализовать систему сбора и многотемной классификации, состоящую из</a:t>
            </a:r>
          </a:p>
          <a:p>
            <a:pPr lvl="1"/>
            <a:r>
              <a:rPr lang="ru-RU" dirty="0" smtClean="0"/>
              <a:t>Агента мониторинга</a:t>
            </a:r>
          </a:p>
          <a:p>
            <a:pPr lvl="2"/>
            <a:r>
              <a:rPr lang="ru-RU" dirty="0" smtClean="0"/>
              <a:t>Сохранение просмотренных пользователем веб-страниц в локальную файловую систему</a:t>
            </a:r>
          </a:p>
          <a:p>
            <a:pPr lvl="2"/>
            <a:r>
              <a:rPr lang="ru-RU" dirty="0" smtClean="0"/>
              <a:t>Передача данных агенту консолидации</a:t>
            </a:r>
          </a:p>
          <a:p>
            <a:pPr lvl="1"/>
            <a:r>
              <a:rPr lang="ru-RU" dirty="0" smtClean="0"/>
              <a:t>Агента консолидации</a:t>
            </a:r>
          </a:p>
          <a:p>
            <a:pPr lvl="2"/>
            <a:r>
              <a:rPr lang="ru-RU" dirty="0" smtClean="0"/>
              <a:t>Сбор данных от агентов мониторинга</a:t>
            </a:r>
          </a:p>
          <a:p>
            <a:pPr lvl="2"/>
            <a:r>
              <a:rPr lang="ru-RU" dirty="0" smtClean="0"/>
              <a:t>Сохранение в единую базу данных</a:t>
            </a:r>
          </a:p>
          <a:p>
            <a:pPr lvl="1"/>
            <a:r>
              <a:rPr lang="ru-RU" dirty="0" smtClean="0"/>
              <a:t>Модуля классификации</a:t>
            </a:r>
          </a:p>
          <a:p>
            <a:pPr lvl="2"/>
            <a:r>
              <a:rPr lang="ru-RU" dirty="0" smtClean="0"/>
              <a:t>Обучение на тренировочном наборе, с возможностью дообучения</a:t>
            </a:r>
          </a:p>
          <a:p>
            <a:pPr lvl="2"/>
            <a:r>
              <a:rPr lang="ru-RU" dirty="0" smtClean="0"/>
              <a:t>Предобработка и классификация веб-страниц, хранящихся в базе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3005193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Предложенное решение: агент мониторинга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752600"/>
            <a:ext cx="3352800" cy="448471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Агент </a:t>
            </a:r>
            <a:r>
              <a:rPr lang="ru-RU" dirty="0" smtClean="0"/>
              <a:t>мониторинга</a:t>
            </a:r>
            <a:endParaRPr lang="ru-RU" dirty="0"/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Расширение для браузера, считывающее </a:t>
            </a:r>
            <a:r>
              <a:rPr lang="en-US" dirty="0" smtClean="0"/>
              <a:t>html </a:t>
            </a:r>
            <a:r>
              <a:rPr lang="ru-RU" dirty="0" smtClean="0"/>
              <a:t>код страницы в локальную БД</a:t>
            </a:r>
          </a:p>
          <a:p>
            <a:pPr lvl="2"/>
            <a:r>
              <a:rPr lang="ru-RU" dirty="0" smtClean="0"/>
              <a:t>При работе не происходит обработки данных, поэтому расширение </a:t>
            </a:r>
            <a:r>
              <a:rPr lang="ru-RU" smtClean="0"/>
              <a:t>не влияет </a:t>
            </a:r>
            <a:r>
              <a:rPr lang="ru-RU" dirty="0" smtClean="0"/>
              <a:t>на работу пользователя</a:t>
            </a:r>
          </a:p>
          <a:p>
            <a:pPr lvl="1"/>
            <a:r>
              <a:rPr lang="ru-RU" dirty="0" smtClean="0"/>
              <a:t>Модуль отправки данных передает данные агенту консолидации, при получении ответа данные удаляются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25984"/>
              </p:ext>
            </p:extLst>
          </p:nvPr>
        </p:nvGraphicFramePr>
        <p:xfrm>
          <a:off x="3657600" y="1600200"/>
          <a:ext cx="5052227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Acrobat Document" r:id="rId3" imgW="5476473" imgH="4790822" progId="Acrobat.Document.11">
                  <p:embed/>
                </p:oleObj>
              </mc:Choice>
              <mc:Fallback>
                <p:oleObj name="Acrobat Document" r:id="rId3" imgW="5476473" imgH="4790822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1600200"/>
                        <a:ext cx="5052227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0325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Предложенное решение: агент </a:t>
            </a:r>
            <a:r>
              <a:rPr lang="ru-RU" dirty="0" smtClean="0"/>
              <a:t>консолидации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>
            <a:normAutofit fontScale="77500" lnSpcReduction="20000"/>
          </a:bodyPr>
          <a:lstStyle/>
          <a:p>
            <a:pPr marL="571500" indent="-457200"/>
            <a:r>
              <a:rPr lang="ru-RU" dirty="0"/>
              <a:t>Агент консолидации</a:t>
            </a:r>
          </a:p>
          <a:p>
            <a:pPr marL="971550" lvl="1" indent="-457200"/>
            <a:r>
              <a:rPr lang="ru-RU" dirty="0" smtClean="0"/>
              <a:t>Получает данные от агентов мониторинга, при получении посылает ответ, что данные успешно приняты</a:t>
            </a:r>
          </a:p>
          <a:p>
            <a:pPr marL="971550" lvl="1" indent="-457200"/>
            <a:r>
              <a:rPr lang="ru-RU" dirty="0" smtClean="0"/>
              <a:t>Сохраняет полученные данные в базу данных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00400"/>
            <a:ext cx="5257800" cy="343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829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Предложенное решение: </a:t>
            </a:r>
            <a:r>
              <a:rPr lang="ru-RU" dirty="0" smtClean="0"/>
              <a:t>модуль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Модуль классификации</a:t>
            </a:r>
            <a:endParaRPr lang="en-US" dirty="0" smtClean="0"/>
          </a:p>
          <a:p>
            <a:pPr lvl="1"/>
            <a:r>
              <a:rPr lang="ru-RU" dirty="0" smtClean="0"/>
              <a:t>Обучение</a:t>
            </a:r>
            <a:r>
              <a:rPr lang="ru-RU" dirty="0"/>
              <a:t> </a:t>
            </a:r>
          </a:p>
          <a:p>
            <a:pPr lvl="2"/>
            <a:r>
              <a:rPr lang="ru-RU" dirty="0"/>
              <a:t>Построение модели классификации на основе совокупности заранее рубрицированных гипертекстовых </a:t>
            </a:r>
            <a:r>
              <a:rPr lang="ru-RU" dirty="0" smtClean="0"/>
              <a:t>документов</a:t>
            </a:r>
            <a:endParaRPr lang="ru-RU" dirty="0"/>
          </a:p>
          <a:p>
            <a:pPr lvl="1"/>
            <a:r>
              <a:rPr lang="ru-RU" dirty="0" smtClean="0"/>
              <a:t>Классификация</a:t>
            </a:r>
            <a:endParaRPr lang="ru-RU" dirty="0"/>
          </a:p>
          <a:p>
            <a:pPr lvl="2"/>
            <a:r>
              <a:rPr lang="ru-RU" dirty="0"/>
              <a:t>Применение построенной модели к новому классифицируемому </a:t>
            </a:r>
            <a:r>
              <a:rPr lang="ru-RU" dirty="0" smtClean="0"/>
              <a:t>документу</a:t>
            </a:r>
            <a:endParaRPr lang="ru-RU" dirty="0"/>
          </a:p>
          <a:p>
            <a:pPr lvl="1"/>
            <a:r>
              <a:rPr lang="ru-RU" dirty="0" smtClean="0"/>
              <a:t>Дообучение</a:t>
            </a:r>
            <a:endParaRPr lang="ru-RU" dirty="0"/>
          </a:p>
          <a:p>
            <a:pPr lvl="2"/>
            <a:r>
              <a:rPr lang="ru-RU" dirty="0"/>
              <a:t>Модификация модели классификации на основе дообучения на новых документах с релевантными для них тематиками.</a:t>
            </a:r>
          </a:p>
          <a:p>
            <a:pPr lvl="1"/>
            <a:r>
              <a:rPr lang="ru-RU" dirty="0"/>
              <a:t>Удаление </a:t>
            </a:r>
            <a:r>
              <a:rPr lang="ru-RU" dirty="0" smtClean="0"/>
              <a:t>темы</a:t>
            </a:r>
            <a:endParaRPr lang="ru-RU" dirty="0"/>
          </a:p>
          <a:p>
            <a:pPr lvl="2"/>
            <a:r>
              <a:rPr lang="ru-RU" dirty="0"/>
              <a:t>Удаление тематики классификации из модели без необходимости последующего обучения "с нуля</a:t>
            </a:r>
            <a:r>
              <a:rPr lang="ru-RU" dirty="0" smtClean="0"/>
              <a:t>"</a:t>
            </a:r>
            <a:endParaRPr lang="ru-RU" dirty="0"/>
          </a:p>
          <a:p>
            <a:pPr lvl="1"/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77908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Архитектура разработанной системы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70" y="1556792"/>
            <a:ext cx="7935451" cy="438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566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Экспериментальные исследования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59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Исследование зависимости нагрузки ЦП от количества подключенных клиентов</a:t>
            </a:r>
            <a:r>
              <a:rPr lang="en-US" dirty="0"/>
              <a:t>	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Количество клиентов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 Загрузка ЦП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Рисунок 4" descr="C:\Users\admin\AppData\Local\Temp\ltm_graph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96952"/>
            <a:ext cx="7924800" cy="197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304800" y="5181601"/>
            <a:ext cx="8229600" cy="144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09600" y="4975575"/>
            <a:ext cx="8229600" cy="929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Рост загрузки ЦП от количества клиентов достаточно линейный, что говорит о масштабируемости</a:t>
            </a:r>
          </a:p>
        </p:txBody>
      </p:sp>
    </p:spTree>
    <p:extLst>
      <p:ext uri="{BB962C8B-B14F-4D97-AF65-F5344CB8AC3E}">
        <p14:creationId xmlns:p14="http://schemas.microsoft.com/office/powerpoint/2010/main" val="1984146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Экспериментальные исследования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Исследование использовани</a:t>
            </a:r>
            <a:r>
              <a:rPr lang="ru-RU" dirty="0"/>
              <a:t>я</a:t>
            </a:r>
            <a:r>
              <a:rPr lang="ru-RU" dirty="0" smtClean="0"/>
              <a:t> оперативной памяти от количества клиентов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>
                <a:solidFill>
                  <a:srgbClr val="0070C0"/>
                </a:solidFill>
              </a:rPr>
              <a:t>Доступная память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Количество пользователей</a:t>
            </a:r>
          </a:p>
        </p:txBody>
      </p:sp>
      <p:pic>
        <p:nvPicPr>
          <p:cNvPr id="2050" name="Picture 2" descr="C:\Users\admin\AppData\Local\Temp\ltm_graph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3000"/>
                    </a14:imgEffect>
                    <a14:imgEffect>
                      <a14:brightnessContrast contras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924944"/>
            <a:ext cx="8288181" cy="177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609600" y="4941168"/>
            <a:ext cx="8229600" cy="1033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/>
              <a:t>Уменьшение количества доступной памяти от числа пользователей достаточно линейно, что говорит о масштабируемости</a:t>
            </a:r>
          </a:p>
        </p:txBody>
      </p:sp>
    </p:spTree>
    <p:extLst>
      <p:ext uri="{BB962C8B-B14F-4D97-AF65-F5344CB8AC3E}">
        <p14:creationId xmlns:p14="http://schemas.microsoft.com/office/powerpoint/2010/main" val="128207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718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Задача классификации – определение принадлежности документа к одному или нескольким классам из предопределённого набора классов</a:t>
            </a:r>
          </a:p>
          <a:p>
            <a:pPr lvl="1"/>
            <a:r>
              <a:rPr lang="ru-RU" dirty="0" err="1" smtClean="0"/>
              <a:t>Многоклассовая</a:t>
            </a:r>
            <a:r>
              <a:rPr lang="ru-RU" dirty="0" smtClean="0"/>
              <a:t> классификация – документ принадлежит </a:t>
            </a:r>
            <a:r>
              <a:rPr lang="ru-RU" dirty="0"/>
              <a:t>к</a:t>
            </a:r>
            <a:r>
              <a:rPr lang="ru-RU" dirty="0" smtClean="0"/>
              <a:t> одному классу</a:t>
            </a:r>
          </a:p>
          <a:p>
            <a:pPr lvl="1"/>
            <a:r>
              <a:rPr lang="ru-RU" dirty="0" smtClean="0"/>
              <a:t>Многотемная классификация – документ может принадлежать нескольким классам, т.е. классы могут пересекаться или быть вложенными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98257"/>
            <a:ext cx="6235988" cy="248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849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Основные результаты</a:t>
            </a:r>
          </a:p>
          <a:p>
            <a:pPr lvl="1"/>
            <a:r>
              <a:rPr lang="ru-RU" dirty="0"/>
              <a:t>Спроектирована архитектура системы сбора и </a:t>
            </a:r>
            <a:r>
              <a:rPr lang="ru-RU" dirty="0" smtClean="0"/>
              <a:t>многотемной классификации веб-страниц пользователя, удовлетворяющая сформулированным </a:t>
            </a:r>
            <a:r>
              <a:rPr lang="ru-RU" dirty="0"/>
              <a:t>в постановке задачи </a:t>
            </a:r>
            <a:r>
              <a:rPr lang="ru-RU" dirty="0" smtClean="0"/>
              <a:t>требованиям</a:t>
            </a:r>
          </a:p>
          <a:p>
            <a:pPr lvl="1"/>
            <a:r>
              <a:rPr lang="ru-RU" dirty="0" smtClean="0"/>
              <a:t>Осуществлена программная реализация</a:t>
            </a:r>
          </a:p>
          <a:p>
            <a:pPr lvl="2"/>
            <a:r>
              <a:rPr lang="ru-RU" dirty="0" smtClean="0"/>
              <a:t>Агент мониторинга  - язык </a:t>
            </a:r>
            <a:r>
              <a:rPr lang="en-US" dirty="0" smtClean="0"/>
              <a:t>C# (700 </a:t>
            </a:r>
            <a:r>
              <a:rPr lang="ru-RU" dirty="0" smtClean="0"/>
              <a:t>строк кода</a:t>
            </a:r>
            <a:r>
              <a:rPr lang="en-US" dirty="0" smtClean="0"/>
              <a:t>)</a:t>
            </a:r>
            <a:endParaRPr lang="ru-RU" dirty="0" smtClean="0"/>
          </a:p>
          <a:p>
            <a:pPr lvl="2"/>
            <a:r>
              <a:rPr lang="ru-RU" dirty="0" smtClean="0"/>
              <a:t>Агент консолидации – язык </a:t>
            </a:r>
            <a:r>
              <a:rPr lang="en-US" dirty="0" smtClean="0"/>
              <a:t>C# </a:t>
            </a:r>
            <a:r>
              <a:rPr lang="ru-RU" dirty="0" smtClean="0"/>
              <a:t>(600 строк кода)</a:t>
            </a:r>
          </a:p>
          <a:p>
            <a:pPr lvl="2"/>
            <a:r>
              <a:rPr lang="ru-RU" dirty="0" smtClean="0"/>
              <a:t>Интеграция с модулем классификации </a:t>
            </a:r>
            <a:r>
              <a:rPr lang="en-US" dirty="0" smtClean="0"/>
              <a:t>– </a:t>
            </a:r>
            <a:r>
              <a:rPr lang="ru-RU" dirty="0" smtClean="0"/>
              <a:t>язык </a:t>
            </a:r>
            <a:r>
              <a:rPr lang="en-US" dirty="0" smtClean="0"/>
              <a:t>Python</a:t>
            </a:r>
            <a:r>
              <a:rPr lang="ru-RU" dirty="0" smtClean="0"/>
              <a:t>(200 строк кода)</a:t>
            </a:r>
          </a:p>
          <a:p>
            <a:pPr lvl="1"/>
            <a:r>
              <a:rPr lang="ru-RU" dirty="0" smtClean="0"/>
              <a:t>Произведено тестирование реализованной системы, показавшее приемлемую масштабируемость</a:t>
            </a:r>
          </a:p>
        </p:txBody>
      </p:sp>
    </p:spTree>
    <p:extLst>
      <p:ext uri="{BB962C8B-B14F-4D97-AF65-F5344CB8AC3E}">
        <p14:creationId xmlns:p14="http://schemas.microsoft.com/office/powerpoint/2010/main" val="319576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Области применения классификации веб-данных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Классификация контентных данных пользователя, в частности веб-страниц, применяется в </a:t>
            </a:r>
          </a:p>
          <a:p>
            <a:pPr lvl="1"/>
            <a:r>
              <a:rPr lang="ru-RU" dirty="0" smtClean="0"/>
              <a:t>Системах</a:t>
            </a:r>
            <a:r>
              <a:rPr lang="en-US" dirty="0" smtClean="0"/>
              <a:t> </a:t>
            </a:r>
            <a:r>
              <a:rPr lang="ru-RU" dirty="0"/>
              <a:t>предотвращения утечки информации (</a:t>
            </a:r>
            <a:r>
              <a:rPr lang="en-US" dirty="0"/>
              <a:t>Data Loss Prevention, DLP</a:t>
            </a:r>
            <a:r>
              <a:rPr lang="ru-RU" dirty="0"/>
              <a:t>)</a:t>
            </a:r>
          </a:p>
          <a:p>
            <a:pPr lvl="1"/>
            <a:r>
              <a:rPr lang="ru-RU" dirty="0" smtClean="0"/>
              <a:t>Системах управления </a:t>
            </a:r>
            <a:r>
              <a:rPr lang="ru-RU" dirty="0"/>
              <a:t>корпоративным контентом (</a:t>
            </a:r>
            <a:r>
              <a:rPr lang="en-US" dirty="0"/>
              <a:t>Enterprise Content  Manager, ECM</a:t>
            </a:r>
            <a:r>
              <a:rPr lang="ru-RU" dirty="0"/>
              <a:t>)</a:t>
            </a:r>
          </a:p>
          <a:p>
            <a:pPr lvl="2"/>
            <a:r>
              <a:rPr lang="ru-RU" dirty="0" smtClean="0"/>
              <a:t>Системах </a:t>
            </a:r>
            <a:r>
              <a:rPr lang="ru-RU" dirty="0"/>
              <a:t>обнаружения информации </a:t>
            </a:r>
            <a:r>
              <a:rPr lang="ru-RU" dirty="0" smtClean="0"/>
              <a:t>(</a:t>
            </a:r>
            <a:r>
              <a:rPr lang="en-US" dirty="0" smtClean="0"/>
              <a:t>e-Discovery</a:t>
            </a:r>
            <a:r>
              <a:rPr lang="ru-RU" dirty="0"/>
              <a:t>)</a:t>
            </a:r>
          </a:p>
          <a:p>
            <a:r>
              <a:rPr lang="ru-RU" dirty="0" smtClean="0"/>
              <a:t>Для решения задач</a:t>
            </a:r>
          </a:p>
          <a:p>
            <a:pPr lvl="1"/>
            <a:r>
              <a:rPr lang="ru-RU" dirty="0" smtClean="0"/>
              <a:t>Определения </a:t>
            </a:r>
            <a:r>
              <a:rPr lang="ru-RU" dirty="0"/>
              <a:t>категорий информации, с которой работает </a:t>
            </a:r>
            <a:r>
              <a:rPr lang="ru-RU" dirty="0" smtClean="0"/>
              <a:t>пользователь, для применения политик безопасности</a:t>
            </a:r>
          </a:p>
          <a:p>
            <a:pPr lvl="1"/>
            <a:r>
              <a:rPr lang="ru-RU" dirty="0" smtClean="0"/>
              <a:t>Фильтрации контента, для обнаружения информации, относящейся к определенному делу</a:t>
            </a:r>
          </a:p>
          <a:p>
            <a:pPr lvl="1"/>
            <a:r>
              <a:rPr lang="ru-RU" dirty="0" smtClean="0"/>
              <a:t>Определения конфиденциальности документа, для предотвращения утечек информации</a:t>
            </a:r>
          </a:p>
          <a:p>
            <a:pPr lvl="1"/>
            <a:r>
              <a:rPr lang="ru-RU" dirty="0" smtClean="0"/>
              <a:t>И других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7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Основные методы классификации данных в корпоративных системах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Подходы к классификации </a:t>
            </a:r>
          </a:p>
          <a:p>
            <a:pPr lvl="1"/>
            <a:r>
              <a:rPr lang="ru-RU" dirty="0"/>
              <a:t>Анализ шаблонов</a:t>
            </a:r>
          </a:p>
          <a:p>
            <a:pPr lvl="2"/>
            <a:r>
              <a:rPr lang="ru-RU" dirty="0"/>
              <a:t> Обнаружение в тексте цитат из документов-образцов</a:t>
            </a:r>
          </a:p>
          <a:p>
            <a:pPr lvl="1"/>
            <a:r>
              <a:rPr lang="ru-RU" dirty="0"/>
              <a:t>Цифровые отпечатки</a:t>
            </a:r>
          </a:p>
          <a:p>
            <a:pPr lvl="2"/>
            <a:r>
              <a:rPr lang="ru-RU" dirty="0"/>
              <a:t>Анализ текстов на основе словарей и регулярных выражений</a:t>
            </a:r>
          </a:p>
          <a:p>
            <a:pPr lvl="1"/>
            <a:r>
              <a:rPr lang="ru-RU" dirty="0"/>
              <a:t>Классификация на основе методов машинного </a:t>
            </a:r>
            <a:r>
              <a:rPr lang="ru-RU" dirty="0" smtClean="0"/>
              <a:t>обучения</a:t>
            </a:r>
          </a:p>
          <a:p>
            <a:pPr lvl="2"/>
            <a:r>
              <a:rPr lang="ru-RU" dirty="0" smtClean="0"/>
              <a:t>Построение статистической модели на основе обучающей выборки</a:t>
            </a:r>
          </a:p>
          <a:p>
            <a:pPr lvl="2"/>
            <a:r>
              <a:rPr lang="ru-RU" dirty="0" smtClean="0"/>
              <a:t>На основе построенной модели определяется принадлежность документа одному из предопределённого набору классу</a:t>
            </a:r>
          </a:p>
          <a:p>
            <a:pPr lvl="2"/>
            <a:r>
              <a:rPr lang="ru-RU" dirty="0" smtClean="0"/>
              <a:t>Решается задача </a:t>
            </a:r>
            <a:r>
              <a:rPr lang="ru-RU" i="1" dirty="0" smtClean="0"/>
              <a:t>многоклассовой</a:t>
            </a:r>
            <a:r>
              <a:rPr lang="ru-RU" dirty="0" smtClean="0"/>
              <a:t> классификации</a:t>
            </a:r>
          </a:p>
          <a:p>
            <a:pPr marL="571500" indent="-457200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55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Специфика классификации веб-контента пользователей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1292" y="1844824"/>
            <a:ext cx="8229600" cy="1396751"/>
          </a:xfrm>
        </p:spPr>
        <p:txBody>
          <a:bodyPr>
            <a:noAutofit/>
          </a:bodyPr>
          <a:lstStyle/>
          <a:p>
            <a:r>
              <a:rPr lang="ru-RU" sz="2200" dirty="0" smtClean="0"/>
              <a:t>Состав и содержимое веб-страниц постоянно меняется</a:t>
            </a:r>
          </a:p>
          <a:p>
            <a:r>
              <a:rPr lang="ru-RU" sz="2200" dirty="0" smtClean="0"/>
              <a:t>Веб-страницы имеют многотемную природу</a:t>
            </a:r>
          </a:p>
          <a:p>
            <a:r>
              <a:rPr lang="ru-RU" sz="2200" dirty="0" smtClean="0"/>
              <a:t>Каждый пользователь является источником собираемой информации</a:t>
            </a:r>
            <a:endParaRPr lang="en-US" sz="22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7200" y="4069478"/>
            <a:ext cx="8229600" cy="20566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Для классификации следует использовать методы машинного обучения с возможностью дообучения</a:t>
            </a:r>
          </a:p>
          <a:p>
            <a:r>
              <a:rPr lang="ru-RU" dirty="0" smtClean="0"/>
              <a:t>Для анализа необходимо решать задачу </a:t>
            </a:r>
            <a:r>
              <a:rPr lang="ru-RU" i="1" dirty="0" smtClean="0"/>
              <a:t>многотемной</a:t>
            </a:r>
            <a:r>
              <a:rPr lang="ru-RU" dirty="0" smtClean="0"/>
              <a:t> классификации </a:t>
            </a:r>
          </a:p>
          <a:p>
            <a:r>
              <a:rPr lang="ru-RU" dirty="0" smtClean="0"/>
              <a:t>Агенты сбора, установленные на пользовательских машинах не должны влиять на работу пользователя</a:t>
            </a:r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5" name="Стрелка вниз 4"/>
          <p:cNvSpPr/>
          <p:nvPr/>
        </p:nvSpPr>
        <p:spPr>
          <a:xfrm>
            <a:off x="3995936" y="3284984"/>
            <a:ext cx="576064" cy="648072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2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Постановка задачи	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Разработать архитектуру и реализовать прототип системы сбора и </a:t>
            </a:r>
            <a:r>
              <a:rPr lang="ru-RU" i="1" dirty="0" smtClean="0"/>
              <a:t>многотемной</a:t>
            </a:r>
            <a:r>
              <a:rPr lang="ru-RU" dirty="0" smtClean="0"/>
              <a:t> классификации текстовых веб-данных пользователя в соответствии  с требованиями</a:t>
            </a:r>
          </a:p>
          <a:p>
            <a:r>
              <a:rPr lang="ru-RU" dirty="0" smtClean="0"/>
              <a:t>Модуль сбора должен обеспечивать</a:t>
            </a:r>
          </a:p>
          <a:p>
            <a:pPr lvl="1"/>
            <a:r>
              <a:rPr lang="ru-RU" dirty="0" smtClean="0"/>
              <a:t>Масштабируемость (линейный рост </a:t>
            </a:r>
            <a:r>
              <a:rPr lang="ru-RU" dirty="0"/>
              <a:t>расхода ресурсов </a:t>
            </a:r>
            <a:r>
              <a:rPr lang="ru-RU" dirty="0" smtClean="0"/>
              <a:t>при росте </a:t>
            </a:r>
            <a:r>
              <a:rPr lang="ru-RU" dirty="0"/>
              <a:t>числа подключений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Производительность (компоненты сбора, установленные на пользовательских машинах, не должны влиять на работу пользователя)</a:t>
            </a:r>
            <a:endParaRPr lang="ru-RU" dirty="0"/>
          </a:p>
          <a:p>
            <a:pPr lvl="1"/>
            <a:r>
              <a:rPr lang="ru-RU" dirty="0" smtClean="0"/>
              <a:t>Защищенность (пользователь не должен иметь возможности фальсифицировать данные)</a:t>
            </a:r>
            <a:endParaRPr lang="en-US" dirty="0" smtClean="0"/>
          </a:p>
          <a:p>
            <a:pPr lvl="1"/>
            <a:r>
              <a:rPr lang="ru-RU" dirty="0" smtClean="0"/>
              <a:t>Функционирование под ОС </a:t>
            </a:r>
            <a:r>
              <a:rPr lang="en-US" dirty="0" smtClean="0"/>
              <a:t>Windows </a:t>
            </a:r>
            <a:r>
              <a:rPr lang="ru-RU" dirty="0" smtClean="0"/>
              <a:t>и браузером </a:t>
            </a:r>
            <a:r>
              <a:rPr lang="en-US" dirty="0" smtClean="0"/>
              <a:t>IE </a:t>
            </a:r>
            <a:endParaRPr lang="ru-RU" dirty="0"/>
          </a:p>
          <a:p>
            <a:r>
              <a:rPr lang="ru-RU" dirty="0" smtClean="0"/>
              <a:t>Модуль классификации должен обеспечивать</a:t>
            </a:r>
          </a:p>
          <a:p>
            <a:pPr lvl="1"/>
            <a:r>
              <a:rPr lang="ru-RU" dirty="0" smtClean="0"/>
              <a:t>Многотемную классификацию на основе машинного обучения с возможностью дообучения</a:t>
            </a:r>
          </a:p>
          <a:p>
            <a:pPr lvl="1"/>
            <a:r>
              <a:rPr lang="ru-RU" dirty="0" smtClean="0"/>
              <a:t>Возможность добавления и удаления тематик</a:t>
            </a:r>
          </a:p>
        </p:txBody>
      </p:sp>
    </p:spTree>
    <p:extLst>
      <p:ext uri="{BB962C8B-B14F-4D97-AF65-F5344CB8AC3E}">
        <p14:creationId xmlns:p14="http://schemas.microsoft.com/office/powerpoint/2010/main" val="16931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Обзор средств реализации модуля сбора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5949280"/>
            <a:ext cx="8229600" cy="534888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Доступ к локальной ФС, не требующий подтверждения пользователя, имеет только </a:t>
            </a:r>
            <a:r>
              <a:rPr lang="en-US" dirty="0" smtClean="0"/>
              <a:t>BHO</a:t>
            </a:r>
            <a:endParaRPr lang="en-US" dirty="0"/>
          </a:p>
        </p:txBody>
      </p:sp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231762"/>
              </p:ext>
            </p:extLst>
          </p:nvPr>
        </p:nvGraphicFramePr>
        <p:xfrm>
          <a:off x="395536" y="2048006"/>
          <a:ext cx="837780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710"/>
                <a:gridCol w="1675562"/>
                <a:gridCol w="1748413"/>
                <a:gridCol w="1675562"/>
                <a:gridCol w="1675562"/>
              </a:tblGrid>
              <a:tr h="3851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BHO*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Crossrider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Kynext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WebMynd</a:t>
                      </a:r>
                      <a:endParaRPr lang="en-US" sz="2400" dirty="0"/>
                    </a:p>
                  </a:txBody>
                  <a:tcPr/>
                </a:tc>
              </a:tr>
              <a:tr h="539269"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Кроссплатформеность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</a:t>
                      </a:r>
                      <a:r>
                        <a:rPr lang="ru-RU" dirty="0" smtClean="0"/>
                        <a:t> (только </a:t>
                      </a:r>
                      <a:r>
                        <a:rPr lang="en-US" dirty="0" smtClean="0"/>
                        <a:t>IE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Бесплатность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</a:tr>
              <a:tr h="53926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Поддерживаемые</a:t>
                      </a:r>
                      <a:r>
                        <a:rPr lang="ru-RU" baseline="0" dirty="0" smtClean="0"/>
                        <a:t> языки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C++, C#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Kynext</a:t>
                      </a:r>
                      <a:r>
                        <a:rPr lang="en-US" dirty="0" smtClean="0"/>
                        <a:t> Rules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</a:tr>
              <a:tr h="123261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Возможность</a:t>
                      </a:r>
                      <a:r>
                        <a:rPr lang="ru-RU" baseline="0" dirty="0" smtClean="0"/>
                        <a:t> записи в локальную ФС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Без</a:t>
                      </a:r>
                      <a:r>
                        <a:rPr lang="ru-RU" sz="1800" baseline="0" dirty="0" smtClean="0"/>
                        <a:t> подтверждения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aseline="0" dirty="0" smtClean="0"/>
                        <a:t>Требуется подтверждение пользователем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aseline="0" dirty="0" smtClean="0"/>
                        <a:t>Требуется подтверждение пользователем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aseline="0" dirty="0" smtClean="0"/>
                        <a:t>Требуется подтверждение пользователем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Объект 2"/>
          <p:cNvSpPr txBox="1">
            <a:spLocks/>
          </p:cNvSpPr>
          <p:nvPr/>
        </p:nvSpPr>
        <p:spPr>
          <a:xfrm>
            <a:off x="365650" y="1454653"/>
            <a:ext cx="8229600" cy="67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Расширение для браузера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526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выделить три основных подхода к решению задачи многотемной классификации	</a:t>
            </a:r>
          </a:p>
          <a:p>
            <a:pPr lvl="1"/>
            <a:r>
              <a:rPr lang="ru-RU" dirty="0" smtClean="0"/>
              <a:t>«Оптимизационный</a:t>
            </a:r>
            <a:r>
              <a:rPr lang="ru-RU" dirty="0"/>
              <a:t>» подход </a:t>
            </a:r>
            <a:endParaRPr lang="ru-RU" dirty="0" smtClean="0"/>
          </a:p>
          <a:p>
            <a:pPr lvl="1"/>
            <a:r>
              <a:rPr lang="ru-RU" dirty="0" smtClean="0"/>
              <a:t>Подход </a:t>
            </a:r>
            <a:r>
              <a:rPr lang="ru-RU" dirty="0"/>
              <a:t>на основе декомпозиции в набор независимых бинарных </a:t>
            </a:r>
            <a:r>
              <a:rPr lang="ru-RU" dirty="0" smtClean="0"/>
              <a:t>проблем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одход </a:t>
            </a:r>
            <a:r>
              <a:rPr lang="ru-RU" dirty="0"/>
              <a:t>на основе </a:t>
            </a:r>
            <a:r>
              <a:rPr lang="ru-RU" dirty="0" smtClean="0"/>
              <a:t>ранжирования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545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Методы, основанные на «оптимизационном» подходе</a:t>
            </a:r>
          </a:p>
          <a:p>
            <a:pPr lvl="1"/>
            <a:r>
              <a:rPr lang="ru-RU" dirty="0" smtClean="0"/>
              <a:t>Решается задача нахождения экстремума целевой функции</a:t>
            </a:r>
          </a:p>
          <a:p>
            <a:pPr lvl="2"/>
            <a:r>
              <a:rPr lang="en-US" dirty="0" err="1" smtClean="0"/>
              <a:t>AdaBoost</a:t>
            </a:r>
            <a:r>
              <a:rPr lang="en-US" dirty="0" smtClean="0"/>
              <a:t>  </a:t>
            </a:r>
            <a:r>
              <a:rPr lang="ru-RU" dirty="0" smtClean="0"/>
              <a:t>- минимизируется </a:t>
            </a:r>
            <a:r>
              <a:rPr lang="ru-RU" dirty="0"/>
              <a:t>функция </a:t>
            </a:r>
            <a:r>
              <a:rPr lang="en-US" dirty="0"/>
              <a:t>Hamming Loss </a:t>
            </a:r>
            <a:r>
              <a:rPr lang="ru-RU" dirty="0"/>
              <a:t>для оценки потерь </a:t>
            </a:r>
            <a:r>
              <a:rPr lang="en-GB" dirty="0"/>
              <a:t>multi</a:t>
            </a:r>
            <a:r>
              <a:rPr lang="ru-RU" dirty="0"/>
              <a:t>-</a:t>
            </a:r>
            <a:r>
              <a:rPr lang="en-GB" dirty="0"/>
              <a:t>label </a:t>
            </a:r>
            <a:r>
              <a:rPr lang="ru-RU" dirty="0" smtClean="0"/>
              <a:t>классификации</a:t>
            </a:r>
            <a:endParaRPr lang="en-US" dirty="0" smtClean="0"/>
          </a:p>
          <a:p>
            <a:pPr lvl="2"/>
            <a:r>
              <a:rPr lang="en-GB" dirty="0" smtClean="0"/>
              <a:t>Multi</a:t>
            </a:r>
            <a:r>
              <a:rPr lang="ru-RU" dirty="0" smtClean="0"/>
              <a:t>-</a:t>
            </a:r>
            <a:r>
              <a:rPr lang="en-GB" dirty="0" smtClean="0"/>
              <a:t>Label</a:t>
            </a:r>
            <a:r>
              <a:rPr lang="ru-RU" dirty="0" smtClean="0"/>
              <a:t>-</a:t>
            </a:r>
            <a:r>
              <a:rPr lang="en-GB" dirty="0" err="1" smtClean="0"/>
              <a:t>kNN</a:t>
            </a:r>
            <a:r>
              <a:rPr lang="ru-RU" dirty="0" smtClean="0"/>
              <a:t> (многотемный </a:t>
            </a:r>
            <a:r>
              <a:rPr lang="en-US" dirty="0"/>
              <a:t> 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ru-RU" dirty="0"/>
              <a:t>ближайших соседей</a:t>
            </a:r>
            <a:r>
              <a:rPr lang="ru-RU" dirty="0" smtClean="0"/>
              <a:t>)  - </a:t>
            </a:r>
            <a:r>
              <a:rPr lang="ru-RU" dirty="0" err="1" smtClean="0"/>
              <a:t>максимизируются</a:t>
            </a:r>
            <a:r>
              <a:rPr lang="ru-RU" dirty="0" smtClean="0"/>
              <a:t> </a:t>
            </a:r>
            <a:r>
              <a:rPr lang="ru-RU" dirty="0"/>
              <a:t>апостериорные вероятности принадлежности </a:t>
            </a:r>
            <a:r>
              <a:rPr lang="ru-RU" dirty="0" smtClean="0"/>
              <a:t>классам</a:t>
            </a:r>
            <a:endParaRPr lang="en-US" dirty="0" smtClean="0"/>
          </a:p>
          <a:p>
            <a:pPr lvl="1"/>
            <a:r>
              <a:rPr lang="ru-RU" dirty="0" smtClean="0"/>
              <a:t>Для данной задачи требуется весь тренировочный набор, т.е. не поддерживается </a:t>
            </a:r>
            <a:r>
              <a:rPr lang="ru-RU" dirty="0" err="1" smtClean="0"/>
              <a:t>дообучение</a:t>
            </a:r>
            <a:r>
              <a:rPr lang="ru-RU" dirty="0" smtClean="0"/>
              <a:t>, добавление и удаление тематик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519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3258</TotalTime>
  <Words>816</Words>
  <Application>Microsoft Office PowerPoint</Application>
  <PresentationFormat>Экран (4:3)</PresentationFormat>
  <Paragraphs>153</Paragraphs>
  <Slides>20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Тема Office</vt:lpstr>
      <vt:lpstr>Acrobat Document</vt:lpstr>
      <vt:lpstr>Исследование и разработка средств многотемной классификации веб-страниц</vt:lpstr>
      <vt:lpstr>Задача классификации</vt:lpstr>
      <vt:lpstr>Области применения классификации веб-данных</vt:lpstr>
      <vt:lpstr>Основные методы классификации данных в корпоративных системах</vt:lpstr>
      <vt:lpstr>Специфика классификации веб-контента пользователей</vt:lpstr>
      <vt:lpstr>Постановка задачи </vt:lpstr>
      <vt:lpstr>Обзор средств реализации модуля сбора</vt:lpstr>
      <vt:lpstr>Методы многотемной классификации</vt:lpstr>
      <vt:lpstr>Методы многотемной классификации</vt:lpstr>
      <vt:lpstr>Методы многотемной классификации</vt:lpstr>
      <vt:lpstr>Методы многотемной классификации</vt:lpstr>
      <vt:lpstr>Модуль многотемной классификации</vt:lpstr>
      <vt:lpstr>Исследование и построение решения</vt:lpstr>
      <vt:lpstr>Предложенное решение: агент мониторинга</vt:lpstr>
      <vt:lpstr>Предложенное решение: агент консолидации</vt:lpstr>
      <vt:lpstr>Предложенное решение: модуль классификации</vt:lpstr>
      <vt:lpstr>Архитектура разработанной системы</vt:lpstr>
      <vt:lpstr>Экспериментальные исследования</vt:lpstr>
      <vt:lpstr>Экспериментальные исследования</vt:lpstr>
      <vt:lpstr>Заключение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и разработка средств многотемной классификации веб-страниц</dc:title>
  <dc:creator>admin</dc:creator>
  <cp:lastModifiedBy>admin</cp:lastModifiedBy>
  <cp:revision>93</cp:revision>
  <dcterms:created xsi:type="dcterms:W3CDTF">2015-04-08T00:15:21Z</dcterms:created>
  <dcterms:modified xsi:type="dcterms:W3CDTF">2015-04-13T15:53:32Z</dcterms:modified>
</cp:coreProperties>
</file>