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78" r:id="rId6"/>
    <p:sldId id="266" r:id="rId7"/>
    <p:sldId id="267" r:id="rId8"/>
    <p:sldId id="282" r:id="rId9"/>
    <p:sldId id="289" r:id="rId10"/>
    <p:sldId id="287" r:id="rId11"/>
    <p:sldId id="288" r:id="rId12"/>
    <p:sldId id="279" r:id="rId13"/>
    <p:sldId id="270" r:id="rId14"/>
    <p:sldId id="271" r:id="rId15"/>
    <p:sldId id="272" r:id="rId16"/>
    <p:sldId id="273" r:id="rId17"/>
    <p:sldId id="275" r:id="rId18"/>
    <p:sldId id="277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RAM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toSend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84405152070663"/>
          <c:y val="9.4666333370366243E-2"/>
          <c:w val="0.84203755936909674"/>
          <c:h val="0.64586758878643113"/>
        </c:manualLayout>
      </c:layout>
      <c:lineChart>
        <c:grouping val="standard"/>
        <c:varyColors val="0"/>
        <c:ser>
          <c:idx val="0"/>
          <c:order val="0"/>
          <c:tx>
            <c:v>Количество доступной оперативной памяти</c:v>
          </c:tx>
          <c:cat>
            <c:numRef>
              <c:f>RAM!$A$3:$A$27</c:f>
              <c:numCache>
                <c:formatCode>h:mm</c:formatCode>
                <c:ptCount val="25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1.3888888888888888E-2</c:v>
                </c:pt>
                <c:pt idx="4">
                  <c:v>1.7361111111111112E-2</c:v>
                </c:pt>
                <c:pt idx="5">
                  <c:v>2.0833333333333332E-2</c:v>
                </c:pt>
                <c:pt idx="6">
                  <c:v>2.4305555555555556E-2</c:v>
                </c:pt>
                <c:pt idx="7">
                  <c:v>2.7777777777777776E-2</c:v>
                </c:pt>
                <c:pt idx="8">
                  <c:v>3.125E-2</c:v>
                </c:pt>
                <c:pt idx="9">
                  <c:v>3.4722222222222224E-2</c:v>
                </c:pt>
                <c:pt idx="10">
                  <c:v>3.8194444444444441E-2</c:v>
                </c:pt>
                <c:pt idx="11">
                  <c:v>4.1666666666666664E-2</c:v>
                </c:pt>
                <c:pt idx="12">
                  <c:v>4.5138888888888888E-2</c:v>
                </c:pt>
                <c:pt idx="13">
                  <c:v>4.8611111111111112E-2</c:v>
                </c:pt>
                <c:pt idx="14">
                  <c:v>5.2083333333333336E-2</c:v>
                </c:pt>
                <c:pt idx="15">
                  <c:v>5.5555555555555552E-2</c:v>
                </c:pt>
                <c:pt idx="16">
                  <c:v>5.9027777777777783E-2</c:v>
                </c:pt>
                <c:pt idx="17">
                  <c:v>6.25E-2</c:v>
                </c:pt>
                <c:pt idx="18">
                  <c:v>6.5972222222222224E-2</c:v>
                </c:pt>
                <c:pt idx="19">
                  <c:v>6.9444444444444434E-2</c:v>
                </c:pt>
                <c:pt idx="20">
                  <c:v>7.2916666666666671E-2</c:v>
                </c:pt>
                <c:pt idx="21">
                  <c:v>7.6388888888888895E-2</c:v>
                </c:pt>
                <c:pt idx="22">
                  <c:v>7.9861111111111105E-2</c:v>
                </c:pt>
                <c:pt idx="23">
                  <c:v>8.3333333333333329E-2</c:v>
                </c:pt>
                <c:pt idx="24">
                  <c:v>8.6805555555555566E-2</c:v>
                </c:pt>
              </c:numCache>
            </c:numRef>
          </c:cat>
          <c:val>
            <c:numRef>
              <c:f>RAM!$H$3:$H$27</c:f>
              <c:numCache>
                <c:formatCode>General</c:formatCode>
                <c:ptCount val="25"/>
                <c:pt idx="0">
                  <c:v>1931</c:v>
                </c:pt>
                <c:pt idx="1">
                  <c:v>1905</c:v>
                </c:pt>
                <c:pt idx="2">
                  <c:v>1872</c:v>
                </c:pt>
                <c:pt idx="3">
                  <c:v>1837</c:v>
                </c:pt>
                <c:pt idx="4">
                  <c:v>1813</c:v>
                </c:pt>
                <c:pt idx="5">
                  <c:v>1770</c:v>
                </c:pt>
                <c:pt idx="6">
                  <c:v>1751</c:v>
                </c:pt>
                <c:pt idx="7">
                  <c:v>1736</c:v>
                </c:pt>
                <c:pt idx="8">
                  <c:v>1708</c:v>
                </c:pt>
                <c:pt idx="9">
                  <c:v>1690</c:v>
                </c:pt>
                <c:pt idx="10">
                  <c:v>1674</c:v>
                </c:pt>
                <c:pt idx="11">
                  <c:v>1671</c:v>
                </c:pt>
                <c:pt idx="12">
                  <c:v>1652</c:v>
                </c:pt>
                <c:pt idx="13">
                  <c:v>1614</c:v>
                </c:pt>
                <c:pt idx="14">
                  <c:v>1591</c:v>
                </c:pt>
                <c:pt idx="15">
                  <c:v>1575</c:v>
                </c:pt>
                <c:pt idx="16">
                  <c:v>1549</c:v>
                </c:pt>
                <c:pt idx="17">
                  <c:v>1544</c:v>
                </c:pt>
                <c:pt idx="18">
                  <c:v>1520</c:v>
                </c:pt>
                <c:pt idx="19">
                  <c:v>1490</c:v>
                </c:pt>
                <c:pt idx="20">
                  <c:v>1459</c:v>
                </c:pt>
                <c:pt idx="21">
                  <c:v>1437</c:v>
                </c:pt>
                <c:pt idx="22">
                  <c:v>1423</c:v>
                </c:pt>
                <c:pt idx="23">
                  <c:v>1379</c:v>
                </c:pt>
                <c:pt idx="24">
                  <c:v>1366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12704"/>
        <c:axId val="61114624"/>
      </c:lineChart>
      <c:catAx>
        <c:axId val="61112704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crossAx val="61114624"/>
        <c:crosses val="autoZero"/>
        <c:auto val="1"/>
        <c:lblAlgn val="ctr"/>
        <c:lblOffset val="100"/>
        <c:noMultiLvlLbl val="0"/>
      </c:catAx>
      <c:valAx>
        <c:axId val="61114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1127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Количество клиентов</c:v>
          </c:tx>
          <c:cat>
            <c:numRef>
              <c:f>'111.csv'!$A$7:$A$26</c:f>
              <c:numCache>
                <c:formatCode>h:mm</c:formatCode>
                <c:ptCount val="20"/>
                <c:pt idx="0">
                  <c:v>1.7361111111111112E-2</c:v>
                </c:pt>
                <c:pt idx="1">
                  <c:v>2.0833333333333332E-2</c:v>
                </c:pt>
                <c:pt idx="2">
                  <c:v>2.4305555555555556E-2</c:v>
                </c:pt>
                <c:pt idx="3">
                  <c:v>2.7777777777777776E-2</c:v>
                </c:pt>
                <c:pt idx="4">
                  <c:v>3.125E-2</c:v>
                </c:pt>
                <c:pt idx="5">
                  <c:v>3.4722222222222224E-2</c:v>
                </c:pt>
                <c:pt idx="6">
                  <c:v>3.8194444444444441E-2</c:v>
                </c:pt>
                <c:pt idx="7">
                  <c:v>4.1666666666666664E-2</c:v>
                </c:pt>
                <c:pt idx="8">
                  <c:v>4.5138888888888888E-2</c:v>
                </c:pt>
                <c:pt idx="9">
                  <c:v>4.8611111111111112E-2</c:v>
                </c:pt>
                <c:pt idx="10">
                  <c:v>5.2083333333333336E-2</c:v>
                </c:pt>
                <c:pt idx="11">
                  <c:v>5.5555555555555552E-2</c:v>
                </c:pt>
                <c:pt idx="12">
                  <c:v>5.9027777777777783E-2</c:v>
                </c:pt>
                <c:pt idx="13">
                  <c:v>6.25E-2</c:v>
                </c:pt>
                <c:pt idx="14">
                  <c:v>6.5972222222222224E-2</c:v>
                </c:pt>
                <c:pt idx="15">
                  <c:v>6.9444444444444434E-2</c:v>
                </c:pt>
                <c:pt idx="16">
                  <c:v>7.2916666666666671E-2</c:v>
                </c:pt>
                <c:pt idx="17">
                  <c:v>7.6388888888888895E-2</c:v>
                </c:pt>
                <c:pt idx="18">
                  <c:v>7.9861111111111105E-2</c:v>
                </c:pt>
                <c:pt idx="19">
                  <c:v>8.3333333333333329E-2</c:v>
                </c:pt>
              </c:numCache>
            </c:numRef>
          </c:cat>
          <c:val>
            <c:numRef>
              <c:f>'111.csv'!$B$7:$B$26</c:f>
              <c:numCache>
                <c:formatCode>General</c:formatCode>
                <c:ptCount val="20"/>
                <c:pt idx="0">
                  <c:v>24</c:v>
                </c:pt>
                <c:pt idx="1">
                  <c:v>29</c:v>
                </c:pt>
                <c:pt idx="2">
                  <c:v>34</c:v>
                </c:pt>
                <c:pt idx="3">
                  <c:v>39</c:v>
                </c:pt>
                <c:pt idx="4">
                  <c:v>44</c:v>
                </c:pt>
                <c:pt idx="5">
                  <c:v>49</c:v>
                </c:pt>
                <c:pt idx="6">
                  <c:v>54</c:v>
                </c:pt>
                <c:pt idx="7">
                  <c:v>59</c:v>
                </c:pt>
                <c:pt idx="8">
                  <c:v>64</c:v>
                </c:pt>
                <c:pt idx="9">
                  <c:v>69</c:v>
                </c:pt>
                <c:pt idx="10">
                  <c:v>74</c:v>
                </c:pt>
                <c:pt idx="11">
                  <c:v>79</c:v>
                </c:pt>
                <c:pt idx="12">
                  <c:v>84</c:v>
                </c:pt>
                <c:pt idx="13">
                  <c:v>89</c:v>
                </c:pt>
                <c:pt idx="14">
                  <c:v>94</c:v>
                </c:pt>
                <c:pt idx="15">
                  <c:v>99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</c:numCache>
            </c:numRef>
          </c:val>
          <c:smooth val="0"/>
        </c:ser>
        <c:ser>
          <c:idx val="2"/>
          <c:order val="1"/>
          <c:tx>
            <c:v>Загрузка ЦП</c:v>
          </c:tx>
          <c:cat>
            <c:numRef>
              <c:f>'111.csv'!$A$7:$A$26</c:f>
              <c:numCache>
                <c:formatCode>h:mm</c:formatCode>
                <c:ptCount val="20"/>
                <c:pt idx="0">
                  <c:v>1.7361111111111112E-2</c:v>
                </c:pt>
                <c:pt idx="1">
                  <c:v>2.0833333333333332E-2</c:v>
                </c:pt>
                <c:pt idx="2">
                  <c:v>2.4305555555555556E-2</c:v>
                </c:pt>
                <c:pt idx="3">
                  <c:v>2.7777777777777776E-2</c:v>
                </c:pt>
                <c:pt idx="4">
                  <c:v>3.125E-2</c:v>
                </c:pt>
                <c:pt idx="5">
                  <c:v>3.4722222222222224E-2</c:v>
                </c:pt>
                <c:pt idx="6">
                  <c:v>3.8194444444444441E-2</c:v>
                </c:pt>
                <c:pt idx="7">
                  <c:v>4.1666666666666664E-2</c:v>
                </c:pt>
                <c:pt idx="8">
                  <c:v>4.5138888888888888E-2</c:v>
                </c:pt>
                <c:pt idx="9">
                  <c:v>4.8611111111111112E-2</c:v>
                </c:pt>
                <c:pt idx="10">
                  <c:v>5.2083333333333336E-2</c:v>
                </c:pt>
                <c:pt idx="11">
                  <c:v>5.5555555555555552E-2</c:v>
                </c:pt>
                <c:pt idx="12">
                  <c:v>5.9027777777777783E-2</c:v>
                </c:pt>
                <c:pt idx="13">
                  <c:v>6.25E-2</c:v>
                </c:pt>
                <c:pt idx="14">
                  <c:v>6.5972222222222224E-2</c:v>
                </c:pt>
                <c:pt idx="15">
                  <c:v>6.9444444444444434E-2</c:v>
                </c:pt>
                <c:pt idx="16">
                  <c:v>7.2916666666666671E-2</c:v>
                </c:pt>
                <c:pt idx="17">
                  <c:v>7.6388888888888895E-2</c:v>
                </c:pt>
                <c:pt idx="18">
                  <c:v>7.9861111111111105E-2</c:v>
                </c:pt>
                <c:pt idx="19">
                  <c:v>8.3333333333333329E-2</c:v>
                </c:pt>
              </c:numCache>
            </c:numRef>
          </c:cat>
          <c:val>
            <c:numRef>
              <c:f>'111.csv'!$I$7:$I$26</c:f>
              <c:numCache>
                <c:formatCode>General</c:formatCode>
                <c:ptCount val="20"/>
                <c:pt idx="0">
                  <c:v>13.59918</c:v>
                </c:pt>
                <c:pt idx="1">
                  <c:v>13.59951</c:v>
                </c:pt>
                <c:pt idx="2">
                  <c:v>17.957799999999999</c:v>
                </c:pt>
                <c:pt idx="3">
                  <c:v>19.272580000000001</c:v>
                </c:pt>
                <c:pt idx="4">
                  <c:v>23.614149999999999</c:v>
                </c:pt>
                <c:pt idx="5">
                  <c:v>27.09094</c:v>
                </c:pt>
                <c:pt idx="6">
                  <c:v>30.16093</c:v>
                </c:pt>
                <c:pt idx="7">
                  <c:v>31.160879999999999</c:v>
                </c:pt>
                <c:pt idx="8">
                  <c:v>34.398429999999998</c:v>
                </c:pt>
                <c:pt idx="9">
                  <c:v>36.754420000000003</c:v>
                </c:pt>
                <c:pt idx="10">
                  <c:v>41.64452</c:v>
                </c:pt>
                <c:pt idx="11">
                  <c:v>42.730269999999997</c:v>
                </c:pt>
                <c:pt idx="12">
                  <c:v>44.096209999999999</c:v>
                </c:pt>
                <c:pt idx="13">
                  <c:v>46.927480000000003</c:v>
                </c:pt>
                <c:pt idx="14">
                  <c:v>48.576599999999999</c:v>
                </c:pt>
                <c:pt idx="15">
                  <c:v>47.581600000000002</c:v>
                </c:pt>
                <c:pt idx="16">
                  <c:v>48.258600000000001</c:v>
                </c:pt>
                <c:pt idx="17">
                  <c:v>48.284689999999998</c:v>
                </c:pt>
                <c:pt idx="18">
                  <c:v>48.519069999999999</c:v>
                </c:pt>
                <c:pt idx="19">
                  <c:v>49.232300000000002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762048"/>
        <c:axId val="108969984"/>
      </c:lineChart>
      <c:catAx>
        <c:axId val="89762048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crossAx val="108969984"/>
        <c:crosses val="autoZero"/>
        <c:auto val="1"/>
        <c:lblAlgn val="ctr"/>
        <c:lblOffset val="100"/>
        <c:noMultiLvlLbl val="0"/>
      </c:catAx>
      <c:valAx>
        <c:axId val="10896998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976204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09DA-A562-41A9-895D-FFD376667FE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31737-F01D-4C50-B97F-FE04FA34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1737-F01D-4C50-B97F-FE04FA3491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0FCC-466E-4632-B112-2BFB79D3226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и разработка средств многотемной классификации веб-страниц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800" y="4876800"/>
            <a:ext cx="3200400" cy="12954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dirty="0" smtClean="0"/>
              <a:t>		Подготовил: </a:t>
            </a:r>
          </a:p>
          <a:p>
            <a:pPr algn="r"/>
            <a:r>
              <a:rPr lang="ru-RU" dirty="0" err="1" smtClean="0"/>
              <a:t>Треско</a:t>
            </a:r>
            <a:r>
              <a:rPr lang="ru-RU" dirty="0" smtClean="0"/>
              <a:t> Константин, 420</a:t>
            </a:r>
          </a:p>
          <a:p>
            <a:pPr algn="r"/>
            <a:r>
              <a:rPr lang="ru-RU" dirty="0" smtClean="0"/>
              <a:t>Научные руководители:</a:t>
            </a:r>
            <a:endParaRPr lang="en-US" dirty="0" smtClean="0"/>
          </a:p>
          <a:p>
            <a:pPr algn="r"/>
            <a:r>
              <a:rPr lang="ru-RU" dirty="0" smtClean="0"/>
              <a:t>Царёв Д.В.</a:t>
            </a:r>
          </a:p>
        </p:txBody>
      </p:sp>
    </p:spTree>
    <p:extLst>
      <p:ext uri="{BB962C8B-B14F-4D97-AF65-F5344CB8AC3E}">
        <p14:creationId xmlns:p14="http://schemas.microsoft.com/office/powerpoint/2010/main" val="1618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600" dirty="0" smtClean="0"/>
              <a:t>Метод многотемной классификации на основе подхода попарных сравнений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2896"/>
            <a:ext cx="4019855" cy="29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3666" y="16288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Модификации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Декомпозиция </a:t>
            </a:r>
            <a:r>
              <a:rPr lang="ru-RU" dirty="0"/>
              <a:t>«каждый-против-каждого»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Повышение качества классификации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Уменьшения размера каждой из бинарных проблем по сравнению с традиционным подходом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Пороговая функция ищется в пространстве меньшей размерности (не в пространстве признаков, а пространстве релевантностей классов)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Меньшая вычислительная сложность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Метод ранжирования для существенно пересекающихся классов с использованием </a:t>
            </a:r>
            <a:r>
              <a:rPr lang="ru-RU" dirty="0"/>
              <a:t>модели Брэдли-Терри с </a:t>
            </a:r>
            <a:r>
              <a:rPr lang="ru-RU" dirty="0" smtClean="0"/>
              <a:t> </a:t>
            </a:r>
            <a:r>
              <a:rPr lang="ru-RU" dirty="0"/>
              <a:t>«ничьей»</a:t>
            </a:r>
            <a:endParaRPr lang="ru-RU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Повышение </a:t>
            </a:r>
            <a:r>
              <a:rPr lang="ru-RU" dirty="0"/>
              <a:t>точности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Выводы из обзора методов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Ни один из существующих традиционных подходов не удовлетворяет поставленным </a:t>
            </a:r>
            <a:r>
              <a:rPr lang="ru-RU" dirty="0" smtClean="0"/>
              <a:t>требованиям</a:t>
            </a:r>
          </a:p>
          <a:p>
            <a:r>
              <a:rPr lang="ru-RU" dirty="0" smtClean="0"/>
              <a:t>Выбран </a:t>
            </a:r>
            <a:r>
              <a:rPr lang="ru-RU" dirty="0" smtClean="0"/>
              <a:t>метод </a:t>
            </a:r>
            <a:r>
              <a:rPr lang="ru-RU" dirty="0"/>
              <a:t>на основе подхода попарных сравнений</a:t>
            </a:r>
            <a:r>
              <a:rPr lang="ru-RU" dirty="0" smtClean="0"/>
              <a:t>, разработанный в лаборатории Технологий Программирования , </a:t>
            </a:r>
            <a:r>
              <a:rPr lang="ru-RU" dirty="0" smtClean="0"/>
              <a:t>модифицированный  с учетом недостатков существующих методов и отвечающий всем требованиям поставленной задачи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817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и построение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Реализовать прототип системы многотемной классификации веб-страниц, состоящую из</a:t>
            </a:r>
          </a:p>
          <a:p>
            <a:pPr lvl="1"/>
            <a:r>
              <a:rPr lang="ru-RU" dirty="0" smtClean="0"/>
              <a:t>Системы сбора</a:t>
            </a:r>
          </a:p>
          <a:p>
            <a:pPr lvl="2"/>
            <a:r>
              <a:rPr lang="ru-RU" dirty="0" smtClean="0"/>
              <a:t>Агент мониторинга</a:t>
            </a:r>
          </a:p>
          <a:p>
            <a:pPr lvl="3"/>
            <a:r>
              <a:rPr lang="ru-RU" dirty="0" smtClean="0"/>
              <a:t>Сохранение просмотренных пользователем веб-страниц в локальную файловую систему</a:t>
            </a:r>
          </a:p>
          <a:p>
            <a:pPr lvl="3"/>
            <a:r>
              <a:rPr lang="ru-RU" dirty="0" smtClean="0"/>
              <a:t>Передача данных агенту консолидации</a:t>
            </a:r>
          </a:p>
          <a:p>
            <a:pPr lvl="2"/>
            <a:r>
              <a:rPr lang="ru-RU" dirty="0" smtClean="0"/>
              <a:t>Агент консолидации</a:t>
            </a:r>
          </a:p>
          <a:p>
            <a:pPr lvl="3"/>
            <a:r>
              <a:rPr lang="ru-RU" dirty="0" smtClean="0"/>
              <a:t>Сбор данных от агентов мониторинга</a:t>
            </a:r>
          </a:p>
          <a:p>
            <a:pPr lvl="3"/>
            <a:r>
              <a:rPr lang="ru-RU" dirty="0" smtClean="0"/>
              <a:t>Сохранение в единую базу данных</a:t>
            </a:r>
          </a:p>
          <a:p>
            <a:pPr lvl="1"/>
            <a:r>
              <a:rPr lang="ru-RU" dirty="0" smtClean="0"/>
              <a:t>Модуля классификации</a:t>
            </a:r>
          </a:p>
          <a:p>
            <a:pPr lvl="2"/>
            <a:r>
              <a:rPr lang="ru-RU" dirty="0" smtClean="0"/>
              <a:t>Обучение на тренировочном наборе, с возможностью дообучения</a:t>
            </a:r>
          </a:p>
          <a:p>
            <a:pPr lvl="2"/>
            <a:r>
              <a:rPr lang="ru-RU" dirty="0" smtClean="0"/>
              <a:t>Предобработка и классификация веб-страниц, хранящихся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051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Предложенное решение: агент мониторинга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3522" y="1666884"/>
            <a:ext cx="3911352" cy="520479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Агент </a:t>
            </a:r>
            <a:r>
              <a:rPr lang="ru-RU" dirty="0" smtClean="0"/>
              <a:t>мониторинга</a:t>
            </a:r>
            <a:endParaRPr lang="ru-RU" dirty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Расширение для браузера, считывающее </a:t>
            </a:r>
            <a:r>
              <a:rPr lang="en-US" dirty="0" smtClean="0"/>
              <a:t>html </a:t>
            </a:r>
            <a:r>
              <a:rPr lang="ru-RU" dirty="0" smtClean="0"/>
              <a:t>код страницы в локальную БД</a:t>
            </a:r>
          </a:p>
          <a:p>
            <a:pPr lvl="2"/>
            <a:r>
              <a:rPr lang="ru-RU" dirty="0" smtClean="0"/>
              <a:t>При работе не происходит обработки данных, поэтому расширение не влияет на работу пользователя</a:t>
            </a:r>
          </a:p>
          <a:p>
            <a:pPr lvl="2"/>
            <a:r>
              <a:rPr lang="ru-RU" dirty="0" smtClean="0"/>
              <a:t>Защищенность данных обеспечивается установлением прав доступа к директории хранения</a:t>
            </a:r>
          </a:p>
          <a:p>
            <a:pPr lvl="1"/>
            <a:r>
              <a:rPr lang="ru-RU" dirty="0" smtClean="0"/>
              <a:t>Модуль отправки данных передает данные агенту консолидации, при получении ответа данные удаляются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62467"/>
              </p:ext>
            </p:extLst>
          </p:nvPr>
        </p:nvGraphicFramePr>
        <p:xfrm>
          <a:off x="3995936" y="1600200"/>
          <a:ext cx="4713891" cy="412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Acrobat Document" r:id="rId3" imgW="5476473" imgH="4790822" progId="Acrobat.Document.11">
                  <p:embed/>
                </p:oleObj>
              </mc:Choice>
              <mc:Fallback>
                <p:oleObj name="Acrobat Document" r:id="rId3" imgW="5476473" imgH="479082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600200"/>
                        <a:ext cx="4713891" cy="4123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агент </a:t>
            </a:r>
            <a:r>
              <a:rPr lang="ru-RU" dirty="0" smtClean="0"/>
              <a:t>консолидации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marL="571500" indent="-457200"/>
            <a:r>
              <a:rPr lang="ru-RU" dirty="0"/>
              <a:t>Агент консолидации</a:t>
            </a:r>
          </a:p>
          <a:p>
            <a:pPr marL="971550" lvl="1" indent="-457200"/>
            <a:r>
              <a:rPr lang="ru-RU" dirty="0" smtClean="0"/>
              <a:t>Получает данные от агентов мониторинга, при получении посылает ответ, что данные успешно приняты</a:t>
            </a:r>
          </a:p>
          <a:p>
            <a:pPr marL="971550" lvl="1" indent="-457200"/>
            <a:r>
              <a:rPr lang="ru-RU" dirty="0" smtClean="0"/>
              <a:t>Сохраняет полученные данные в базу данных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257800" cy="343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8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</a:t>
            </a:r>
            <a:r>
              <a:rPr lang="ru-RU" dirty="0" smtClean="0"/>
              <a:t>модуль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Сценарии работы модуля классификации</a:t>
            </a:r>
            <a:endParaRPr lang="en-US" dirty="0" smtClean="0"/>
          </a:p>
          <a:p>
            <a:pPr lvl="1"/>
            <a:r>
              <a:rPr lang="ru-RU" dirty="0" smtClean="0"/>
              <a:t>Обучение</a:t>
            </a:r>
            <a:r>
              <a:rPr lang="ru-RU" dirty="0"/>
              <a:t> </a:t>
            </a:r>
          </a:p>
          <a:p>
            <a:pPr lvl="2"/>
            <a:r>
              <a:rPr lang="ru-RU" dirty="0"/>
              <a:t>Построение модели классификации на основе совокупности заранее рубрицированных гипертекстовых </a:t>
            </a:r>
            <a:r>
              <a:rPr lang="ru-RU" dirty="0" smtClean="0"/>
              <a:t>документов</a:t>
            </a:r>
            <a:endParaRPr lang="ru-RU" dirty="0"/>
          </a:p>
          <a:p>
            <a:pPr lvl="1"/>
            <a:r>
              <a:rPr lang="ru-RU" dirty="0" smtClean="0"/>
              <a:t>Классификация</a:t>
            </a:r>
            <a:endParaRPr lang="ru-RU" dirty="0"/>
          </a:p>
          <a:p>
            <a:pPr lvl="2"/>
            <a:r>
              <a:rPr lang="ru-RU" dirty="0"/>
              <a:t>Применение построенной модели к новому классифицируемому </a:t>
            </a:r>
            <a:r>
              <a:rPr lang="ru-RU" dirty="0" smtClean="0"/>
              <a:t>документу</a:t>
            </a:r>
            <a:endParaRPr lang="ru-RU" dirty="0"/>
          </a:p>
          <a:p>
            <a:pPr lvl="1"/>
            <a:r>
              <a:rPr lang="ru-RU" dirty="0" smtClean="0"/>
              <a:t>Дообучение</a:t>
            </a:r>
            <a:endParaRPr lang="ru-RU" dirty="0"/>
          </a:p>
          <a:p>
            <a:pPr lvl="2"/>
            <a:r>
              <a:rPr lang="ru-RU" dirty="0"/>
              <a:t>Модификация модели классификации на основе дообучения на новых документах с релевантными для них тематиками.</a:t>
            </a:r>
          </a:p>
          <a:p>
            <a:pPr lvl="1"/>
            <a:r>
              <a:rPr lang="ru-RU" dirty="0"/>
              <a:t>Удаление </a:t>
            </a:r>
            <a:r>
              <a:rPr lang="ru-RU" dirty="0" smtClean="0"/>
              <a:t>темы</a:t>
            </a:r>
            <a:endParaRPr lang="ru-RU" dirty="0"/>
          </a:p>
          <a:p>
            <a:pPr lvl="2"/>
            <a:r>
              <a:rPr lang="ru-RU" dirty="0"/>
              <a:t>Удаление тематики классификации из модели без необходимости последующего обучения "с нуля</a:t>
            </a:r>
            <a:r>
              <a:rPr lang="ru-RU" dirty="0" smtClean="0"/>
              <a:t>"</a:t>
            </a:r>
            <a:endParaRPr lang="ru-RU" dirty="0"/>
          </a:p>
          <a:p>
            <a:pPr lvl="1"/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79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разработанного прототипа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0" y="1556792"/>
            <a:ext cx="7935451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5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Экспериментальные исследования</a:t>
            </a:r>
            <a:endParaRPr lang="en-US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39552" y="5661248"/>
            <a:ext cx="8229600" cy="1033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/>
              <a:t>Зависимость количества </a:t>
            </a:r>
            <a:r>
              <a:rPr lang="ru-RU" sz="2200" dirty="0"/>
              <a:t>доступной памяти </a:t>
            </a:r>
            <a:r>
              <a:rPr lang="ru-RU" sz="2200" dirty="0" smtClean="0"/>
              <a:t>и нагрузки ЦП от </a:t>
            </a:r>
            <a:r>
              <a:rPr lang="ru-RU" sz="2200" dirty="0"/>
              <a:t>числа пользователей </a:t>
            </a:r>
            <a:r>
              <a:rPr lang="ru-RU" sz="2200" dirty="0" smtClean="0"/>
              <a:t> линейно</a:t>
            </a:r>
            <a:r>
              <a:rPr lang="ru-RU" sz="2200" dirty="0"/>
              <a:t>, что говорит о масштабируемости</a:t>
            </a: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923743"/>
              </p:ext>
            </p:extLst>
          </p:nvPr>
        </p:nvGraphicFramePr>
        <p:xfrm>
          <a:off x="395536" y="1196752"/>
          <a:ext cx="4752528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812696"/>
              </p:ext>
            </p:extLst>
          </p:nvPr>
        </p:nvGraphicFramePr>
        <p:xfrm>
          <a:off x="539552" y="3573016"/>
          <a:ext cx="4723152" cy="22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Объект 2"/>
          <p:cNvSpPr txBox="1">
            <a:spLocks/>
          </p:cNvSpPr>
          <p:nvPr/>
        </p:nvSpPr>
        <p:spPr>
          <a:xfrm>
            <a:off x="5148064" y="1556792"/>
            <a:ext cx="3621088" cy="374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 smtClean="0"/>
              <a:t>Сценарий тестирования:</a:t>
            </a:r>
          </a:p>
          <a:p>
            <a:r>
              <a:rPr lang="ru-RU" sz="2200" dirty="0" smtClean="0"/>
              <a:t>Стартовое число клиентов 0</a:t>
            </a:r>
          </a:p>
          <a:p>
            <a:r>
              <a:rPr lang="ru-RU" sz="2200" dirty="0" smtClean="0"/>
              <a:t>Каждую секунду добавляется 1 клиент</a:t>
            </a:r>
          </a:p>
          <a:p>
            <a:r>
              <a:rPr lang="ru-RU" sz="2200" dirty="0" smtClean="0"/>
              <a:t>Каждые 10 секунд клиент посылает 1 Мб данных</a:t>
            </a:r>
          </a:p>
          <a:p>
            <a:r>
              <a:rPr lang="ru-RU" sz="2200" dirty="0" smtClean="0"/>
              <a:t>Максимальное количество клиентов 100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820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Основные результаты</a:t>
            </a:r>
          </a:p>
          <a:p>
            <a:pPr lvl="1"/>
            <a:r>
              <a:rPr lang="ru-RU" dirty="0" smtClean="0"/>
              <a:t>Проведено исследование современных подходов к решению задачи многотемной классификации и выбран метод на основе машинного обучения с возможностью дообучения, добавления и удаления тематик</a:t>
            </a:r>
          </a:p>
          <a:p>
            <a:pPr lvl="1"/>
            <a:r>
              <a:rPr lang="ru-RU" dirty="0" smtClean="0"/>
              <a:t>Реализован экспериментальный прототип системы сбора </a:t>
            </a:r>
            <a:r>
              <a:rPr lang="ru-RU" dirty="0"/>
              <a:t>и </a:t>
            </a:r>
            <a:r>
              <a:rPr lang="ru-RU" dirty="0" smtClean="0"/>
              <a:t>многотемной классификации веб-страниц пользователя, удовлетворяющий требованиям масштабируемости </a:t>
            </a:r>
            <a:r>
              <a:rPr lang="ru-RU" smtClean="0"/>
              <a:t>и защищенности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57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Методы, основанные на «оптимизационном» подходе</a:t>
            </a:r>
          </a:p>
          <a:p>
            <a:pPr lvl="1"/>
            <a:r>
              <a:rPr lang="ru-RU" dirty="0" smtClean="0"/>
              <a:t>Решается задача нахождения экстремума целевой функции</a:t>
            </a:r>
          </a:p>
          <a:p>
            <a:pPr lvl="2"/>
            <a:r>
              <a:rPr lang="en-US" dirty="0" err="1" smtClean="0"/>
              <a:t>AdaBoost</a:t>
            </a:r>
            <a:r>
              <a:rPr lang="en-US" dirty="0" smtClean="0"/>
              <a:t>  </a:t>
            </a:r>
            <a:r>
              <a:rPr lang="ru-RU" dirty="0" smtClean="0"/>
              <a:t>- минимизируется функция </a:t>
            </a:r>
            <a:r>
              <a:rPr lang="en-US" dirty="0" smtClean="0"/>
              <a:t>Hamming Loss</a:t>
            </a:r>
            <a:r>
              <a:rPr lang="ru-RU" dirty="0" smtClean="0"/>
              <a:t> (критерий оценивает количество неверных предсказаний)</a:t>
            </a:r>
            <a:r>
              <a:rPr lang="en-US" dirty="0" smtClean="0"/>
              <a:t> </a:t>
            </a:r>
            <a:r>
              <a:rPr lang="ru-RU" dirty="0" smtClean="0"/>
              <a:t>для оценки </a:t>
            </a:r>
            <a:r>
              <a:rPr lang="ru-RU" dirty="0"/>
              <a:t>потерь </a:t>
            </a:r>
            <a:r>
              <a:rPr lang="ru-RU" dirty="0" smtClean="0"/>
              <a:t>многотемной</a:t>
            </a:r>
            <a:r>
              <a:rPr lang="en-GB" dirty="0" smtClean="0"/>
              <a:t> </a:t>
            </a:r>
            <a:r>
              <a:rPr lang="ru-RU" dirty="0" smtClean="0"/>
              <a:t>классификации</a:t>
            </a:r>
            <a:endParaRPr lang="en-US" dirty="0" smtClean="0"/>
          </a:p>
          <a:p>
            <a:pPr lvl="2"/>
            <a:r>
              <a:rPr lang="en-GB" dirty="0" smtClean="0"/>
              <a:t>Multi</a:t>
            </a:r>
            <a:r>
              <a:rPr lang="ru-RU" dirty="0" smtClean="0"/>
              <a:t>-</a:t>
            </a:r>
            <a:r>
              <a:rPr lang="en-GB" dirty="0" smtClean="0"/>
              <a:t>Label</a:t>
            </a:r>
            <a:r>
              <a:rPr lang="ru-RU" dirty="0" smtClean="0"/>
              <a:t>-</a:t>
            </a:r>
            <a:r>
              <a:rPr lang="en-GB" dirty="0" err="1" smtClean="0"/>
              <a:t>kNN</a:t>
            </a:r>
            <a:r>
              <a:rPr lang="ru-RU" dirty="0" smtClean="0"/>
              <a:t> (многотемный 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ближайших соседей</a:t>
            </a:r>
            <a:r>
              <a:rPr lang="ru-RU" dirty="0" smtClean="0"/>
              <a:t>)  - </a:t>
            </a:r>
            <a:r>
              <a:rPr lang="ru-RU" dirty="0" err="1" smtClean="0"/>
              <a:t>максимизируются</a:t>
            </a:r>
            <a:r>
              <a:rPr lang="ru-RU" dirty="0" smtClean="0"/>
              <a:t> </a:t>
            </a:r>
            <a:r>
              <a:rPr lang="ru-RU" dirty="0"/>
              <a:t>апостериорные вероятности принадлежности </a:t>
            </a:r>
            <a:r>
              <a:rPr lang="ru-RU" dirty="0" smtClean="0"/>
              <a:t>классам</a:t>
            </a:r>
          </a:p>
          <a:p>
            <a:pPr lvl="1"/>
            <a:r>
              <a:rPr lang="ru-RU" dirty="0" smtClean="0"/>
              <a:t>Недостатки</a:t>
            </a:r>
            <a:endParaRPr lang="en-US" dirty="0" smtClean="0"/>
          </a:p>
          <a:p>
            <a:pPr lvl="2"/>
            <a:r>
              <a:rPr lang="ru-RU" dirty="0" smtClean="0"/>
              <a:t>Для данной задачи требуется весь тренировочный набор, т.е. не поддерживается </a:t>
            </a:r>
            <a:r>
              <a:rPr lang="ru-RU" dirty="0" err="1" smtClean="0"/>
              <a:t>дообучение</a:t>
            </a:r>
            <a:r>
              <a:rPr lang="ru-RU" dirty="0" smtClean="0"/>
              <a:t>, добавление и удаление тематик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5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Задача классификации – определение принадлежности документа к одному или нескольким классам из предопределённого набора классов</a:t>
            </a:r>
          </a:p>
          <a:p>
            <a:pPr lvl="1"/>
            <a:r>
              <a:rPr lang="ru-RU" dirty="0" err="1" smtClean="0"/>
              <a:t>Многоклассовая</a:t>
            </a:r>
            <a:r>
              <a:rPr lang="ru-RU" dirty="0" smtClean="0"/>
              <a:t> классификация – документ принадлежит </a:t>
            </a:r>
            <a:r>
              <a:rPr lang="ru-RU" dirty="0"/>
              <a:t>к</a:t>
            </a:r>
            <a:r>
              <a:rPr lang="ru-RU" dirty="0" smtClean="0"/>
              <a:t> одному классу</a:t>
            </a:r>
          </a:p>
          <a:p>
            <a:pPr lvl="1"/>
            <a:r>
              <a:rPr lang="ru-RU" dirty="0" smtClean="0"/>
              <a:t>Многотемная классификация – документ может принадлежать нескольким классам, т.е. классы могут пересекаться или быть вложенными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8257"/>
            <a:ext cx="6235988" cy="24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8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marL="742950" lvl="2" indent="-342900"/>
            <a:r>
              <a:rPr lang="ru-RU" dirty="0" smtClean="0"/>
              <a:t>Для каждого из </a:t>
            </a:r>
            <a:r>
              <a:rPr lang="en-US" dirty="0" smtClean="0"/>
              <a:t>N </a:t>
            </a:r>
            <a:r>
              <a:rPr lang="ru-RU" dirty="0" smtClean="0"/>
              <a:t>классов строится бинарный классификатор</a:t>
            </a:r>
          </a:p>
          <a:p>
            <a:pPr marL="742950" lvl="2" indent="-342900"/>
            <a:r>
              <a:rPr lang="ru-RU" dirty="0" smtClean="0"/>
              <a:t>Далее, используя решающую функцию как функцию ранжирования, определяется релевантность класса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Высокая вычислительная сложность (для каждого класса строится отдельный классификатор)</a:t>
            </a:r>
          </a:p>
          <a:p>
            <a:pPr marL="742950" lvl="2" indent="-342900"/>
            <a:r>
              <a:rPr lang="ru-RU" dirty="0" smtClean="0"/>
              <a:t>Строятся независимые классификаторы, которые не учитывают корреляци</a:t>
            </a:r>
            <a:r>
              <a:rPr lang="ru-RU" dirty="0"/>
              <a:t>ю</a:t>
            </a:r>
            <a:r>
              <a:rPr lang="ru-RU" dirty="0" smtClean="0"/>
              <a:t> между классами, что существенно для задачи многотемной классификации</a:t>
            </a:r>
          </a:p>
          <a:p>
            <a:pPr marL="342900" lvl="1" indent="-342900"/>
            <a:endParaRPr lang="ru-RU" dirty="0" smtClean="0"/>
          </a:p>
          <a:p>
            <a:pPr marL="742950" lvl="2" indent="-342900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-400050"/>
            <a:r>
              <a:rPr lang="ru-RU" dirty="0" smtClean="0"/>
              <a:t>Подход ранжирования с отсечением нерелевантных классов</a:t>
            </a:r>
            <a:endParaRPr lang="en-US" dirty="0" smtClean="0"/>
          </a:p>
          <a:p>
            <a:pPr marL="742950" lvl="2" indent="-342900"/>
            <a:r>
              <a:rPr lang="ru-RU" dirty="0" smtClean="0"/>
              <a:t>Алгоритмы работают в два этапа:</a:t>
            </a:r>
          </a:p>
          <a:p>
            <a:pPr marL="1200150" lvl="3" indent="-342900"/>
            <a:r>
              <a:rPr lang="ru-RU" dirty="0" smtClean="0"/>
              <a:t>Классы ранжируются по релевантности относительно заданного классифицируемого объекта</a:t>
            </a:r>
          </a:p>
          <a:p>
            <a:pPr marL="1200150" lvl="3" indent="-342900"/>
            <a:r>
              <a:rPr lang="ru-RU" dirty="0"/>
              <a:t>Н</a:t>
            </a:r>
            <a:r>
              <a:rPr lang="ru-RU" dirty="0" smtClean="0"/>
              <a:t>ерелевантные классы отсекаются с помощью пороговой функции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Алгоритмы либо не имеют возможности дообучения, либо показывают низкую точность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методов многотемной классификации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100491"/>
              </p:ext>
            </p:extLst>
          </p:nvPr>
        </p:nvGraphicFramePr>
        <p:xfrm>
          <a:off x="683568" y="1556792"/>
          <a:ext cx="7848872" cy="520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040560"/>
              </a:tblGrid>
              <a:tr h="450604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</a:t>
                      </a:r>
                      <a:r>
                        <a:rPr lang="ru-RU" baseline="0" dirty="0" smtClean="0"/>
                        <a:t> к классификации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en-US" dirty="0"/>
                    </a:p>
                  </a:txBody>
                  <a:tcPr/>
                </a:tc>
              </a:tr>
              <a:tr h="643720">
                <a:tc>
                  <a:txBody>
                    <a:bodyPr/>
                    <a:lstStyle/>
                    <a:p>
                      <a:r>
                        <a:rPr lang="ru-RU" dirty="0" smtClean="0"/>
                        <a:t>Оптимизационный подход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Нет возможности</a:t>
                      </a:r>
                      <a:r>
                        <a:rPr lang="ru-RU" baseline="0" dirty="0" smtClean="0"/>
                        <a:t> дообучения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Большие затраты памяти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Нет возможности удаления и добавления классов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43720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</a:t>
                      </a:r>
                      <a:r>
                        <a:rPr lang="ru-RU" baseline="0" dirty="0" smtClean="0"/>
                        <a:t> на основе декомпозиции в набор независимых бинарных проблем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Нет</a:t>
                      </a:r>
                      <a:r>
                        <a:rPr lang="ru-RU" baseline="0" dirty="0" smtClean="0"/>
                        <a:t> учета корреляции между классами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Высокая вычислительная сложность</a:t>
                      </a:r>
                      <a:endParaRPr lang="en-US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43720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 на основе ранжирования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Высокая вычислительная сложность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Нет возможности дообучения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4372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Модифицированный</a:t>
                      </a:r>
                      <a:r>
                        <a:rPr lang="ru-RU" baseline="0" dirty="0" smtClean="0"/>
                        <a:t> подход,  разработанный в лаборатории Технологий Программирования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Разработанный метод модифицирован с учетом недостатков существующих подходов, поэтому, с точки зрения сформулированных требований, недостатков нет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Области применения классификации веб-данных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Актуальные задачи</a:t>
            </a:r>
            <a:endParaRPr lang="ru-RU" dirty="0" smtClean="0"/>
          </a:p>
          <a:p>
            <a:pPr lvl="1"/>
            <a:r>
              <a:rPr lang="ru-RU" dirty="0" smtClean="0"/>
              <a:t>Определени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/>
              <a:t>категорий информации, с которой работает </a:t>
            </a:r>
            <a:r>
              <a:rPr lang="ru-RU" dirty="0" smtClean="0"/>
              <a:t>пользователь, для применения политик безопасности</a:t>
            </a:r>
          </a:p>
          <a:p>
            <a:pPr lvl="1"/>
            <a:r>
              <a:rPr lang="ru-RU" dirty="0" smtClean="0"/>
              <a:t>Фильтрация контента</a:t>
            </a:r>
            <a:r>
              <a:rPr lang="ru-RU" dirty="0" smtClean="0"/>
              <a:t>, для обнаружения информации, относящейся к определенному делу</a:t>
            </a:r>
          </a:p>
          <a:p>
            <a:pPr lvl="1"/>
            <a:r>
              <a:rPr lang="ru-RU" dirty="0" smtClean="0"/>
              <a:t>Определение </a:t>
            </a:r>
            <a:r>
              <a:rPr lang="ru-RU" dirty="0" smtClean="0"/>
              <a:t>конфиденциальности документа, для предотвращения утечек информации</a:t>
            </a:r>
          </a:p>
          <a:p>
            <a:pPr lvl="1"/>
            <a:r>
              <a:rPr lang="ru-RU" dirty="0" smtClean="0"/>
              <a:t>И </a:t>
            </a:r>
            <a:r>
              <a:rPr lang="ru-RU" dirty="0" smtClean="0"/>
              <a:t>другие</a:t>
            </a:r>
            <a:endParaRPr lang="ru-RU" dirty="0" smtClean="0"/>
          </a:p>
          <a:p>
            <a:r>
              <a:rPr lang="ru-RU" dirty="0"/>
              <a:t>Классификация контентных данных пользователя, в частности веб-страниц, применяется в </a:t>
            </a:r>
          </a:p>
          <a:p>
            <a:pPr lvl="1"/>
            <a:r>
              <a:rPr lang="ru-RU" dirty="0"/>
              <a:t>Системах</a:t>
            </a:r>
            <a:r>
              <a:rPr lang="en-US" dirty="0"/>
              <a:t> </a:t>
            </a:r>
            <a:r>
              <a:rPr lang="ru-RU" dirty="0"/>
              <a:t>предотвращения утечки информации (</a:t>
            </a:r>
            <a:r>
              <a:rPr lang="en-US" dirty="0"/>
              <a:t>Data Loss Prevention, DLP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Системах управления корпоративным контентом (</a:t>
            </a:r>
            <a:r>
              <a:rPr lang="en-US" dirty="0"/>
              <a:t>Enterprise Content  Manager, ECM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Системах обнаружения информации (</a:t>
            </a:r>
            <a:r>
              <a:rPr lang="en-US" dirty="0"/>
              <a:t>e-Discovery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Основные методы классификации данных в корпоративных системах</a:t>
            </a:r>
            <a:endParaRPr lang="en-US" sz="3600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980278"/>
              </p:ext>
            </p:extLst>
          </p:nvPr>
        </p:nvGraphicFramePr>
        <p:xfrm>
          <a:off x="467544" y="1484784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 smtClean="0"/>
                        <a:t>Достоинства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 smtClean="0"/>
                        <a:t>Недостатки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smtClean="0"/>
                        <a:t>Цифровые</a:t>
                      </a:r>
                      <a:r>
                        <a:rPr lang="ru-RU" b="1" i="0" baseline="0" dirty="0" smtClean="0"/>
                        <a:t> отпечатки </a:t>
                      </a:r>
                      <a:r>
                        <a:rPr lang="ru-RU" i="0" baseline="0" dirty="0" smtClean="0"/>
                        <a:t>- </a:t>
                      </a:r>
                      <a:r>
                        <a:rPr lang="ru-RU" i="0" dirty="0" smtClean="0"/>
                        <a:t>обнаружение в тексте цитат из документов-образцов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точность детектирования статичных документов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Чувствительность к текстовым изменениям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/>
                        <a:t>Анализ</a:t>
                      </a:r>
                      <a:r>
                        <a:rPr lang="ru-RU" b="1" i="0" baseline="0" dirty="0" smtClean="0"/>
                        <a:t> шаблонов </a:t>
                      </a:r>
                      <a:r>
                        <a:rPr lang="ru-RU" i="0" baseline="0" dirty="0" smtClean="0"/>
                        <a:t>- </a:t>
                      </a:r>
                      <a:r>
                        <a:rPr lang="ru-RU" i="0" dirty="0" smtClean="0"/>
                        <a:t>анализ текстов на основе словарей и регулярных выражений</a:t>
                      </a:r>
                    </a:p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Эффективность детектирования формализованных данных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применим для детектирования неформализованных данных</a:t>
                      </a:r>
                      <a:endParaRPr lang="en-US" i="0" dirty="0"/>
                    </a:p>
                  </a:txBody>
                  <a:tcPr/>
                </a:tc>
              </a:tr>
              <a:tr h="1930400">
                <a:tc>
                  <a:txBody>
                    <a:bodyPr/>
                    <a:lstStyle/>
                    <a:p>
                      <a:r>
                        <a:rPr lang="ru-RU" b="1" i="0" dirty="0" smtClean="0"/>
                        <a:t>Машинное обучение </a:t>
                      </a:r>
                      <a:r>
                        <a:rPr lang="ru-RU" i="0" dirty="0" smtClean="0"/>
                        <a:t>– построение на основе обучающего набора статистической модели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Работают напрямую с содержимым документов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Обучаемость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обобщения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Требуется формирование обучающего набора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ложноотрицательных и ложноположительные срабатываний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 классификации веб-контента пользователей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292" y="1844824"/>
            <a:ext cx="8229600" cy="1396751"/>
          </a:xfrm>
        </p:spPr>
        <p:txBody>
          <a:bodyPr>
            <a:noAutofit/>
          </a:bodyPr>
          <a:lstStyle/>
          <a:p>
            <a:r>
              <a:rPr lang="ru-RU" sz="2200" dirty="0" smtClean="0"/>
              <a:t>Состав и содержимое веб-страниц постоянно меняется</a:t>
            </a:r>
          </a:p>
          <a:p>
            <a:r>
              <a:rPr lang="ru-RU" sz="2200" dirty="0" smtClean="0"/>
              <a:t>Веб-страницы имеют многотемную природу</a:t>
            </a:r>
          </a:p>
          <a:p>
            <a:r>
              <a:rPr lang="ru-RU" sz="2200" dirty="0" smtClean="0"/>
              <a:t>Каждый пользователь является источником собираемой информации</a:t>
            </a:r>
            <a:endParaRPr lang="en-US" sz="2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4069478"/>
            <a:ext cx="8229600" cy="205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классификации следует использовать методы машинного обучения с возможностью дообучения</a:t>
            </a:r>
          </a:p>
          <a:p>
            <a:r>
              <a:rPr lang="ru-RU" dirty="0" smtClean="0"/>
              <a:t>Для анализа необходимо решать задачу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</a:t>
            </a:r>
          </a:p>
          <a:p>
            <a:r>
              <a:rPr lang="ru-RU" dirty="0" smtClean="0"/>
              <a:t>Агенты сбора, установленные на пользовательских машинах не должны влиять на работу пользователя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995936" y="3284984"/>
            <a:ext cx="576064" cy="648072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Разработать архитектуру и реализовать прототип системы сбора и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текстовых веб-данных пользователя в соответствии  с требованиями</a:t>
            </a:r>
          </a:p>
          <a:p>
            <a:r>
              <a:rPr lang="ru-RU" dirty="0" smtClean="0"/>
              <a:t>Модуль сбора должен обеспечивать</a:t>
            </a:r>
          </a:p>
          <a:p>
            <a:pPr lvl="1"/>
            <a:r>
              <a:rPr lang="ru-RU" dirty="0" smtClean="0"/>
              <a:t>Масштабируемость (линейный рост </a:t>
            </a:r>
            <a:r>
              <a:rPr lang="ru-RU" dirty="0"/>
              <a:t>расхода ресурсов </a:t>
            </a:r>
            <a:r>
              <a:rPr lang="ru-RU" dirty="0" smtClean="0"/>
              <a:t>при росте </a:t>
            </a:r>
            <a:r>
              <a:rPr lang="ru-RU" dirty="0"/>
              <a:t>числа подключений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Защищенность (пользователь не должен иметь возможности фальсифицировать данные)</a:t>
            </a:r>
            <a:endParaRPr lang="en-US" dirty="0" smtClean="0"/>
          </a:p>
          <a:p>
            <a:pPr lvl="1"/>
            <a:r>
              <a:rPr lang="ru-RU" dirty="0" smtClean="0"/>
              <a:t>Функционирование под ОС </a:t>
            </a:r>
            <a:r>
              <a:rPr lang="en-US" dirty="0" smtClean="0"/>
              <a:t>Windows </a:t>
            </a:r>
            <a:r>
              <a:rPr lang="ru-RU" dirty="0" smtClean="0"/>
              <a:t>и браузером </a:t>
            </a:r>
            <a:r>
              <a:rPr lang="en-US" dirty="0" smtClean="0"/>
              <a:t>IE </a:t>
            </a:r>
            <a:endParaRPr lang="ru-RU" dirty="0"/>
          </a:p>
          <a:p>
            <a:r>
              <a:rPr lang="ru-RU" dirty="0" smtClean="0"/>
              <a:t>Модуль классификации должен обеспечивать</a:t>
            </a:r>
          </a:p>
          <a:p>
            <a:pPr lvl="1"/>
            <a:r>
              <a:rPr lang="ru-RU" dirty="0" smtClean="0"/>
              <a:t>Многотемную классификацию на основе машинного обучения с возможностью дообучения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</p:txBody>
      </p:sp>
    </p:spTree>
    <p:extLst>
      <p:ext uri="{BB962C8B-B14F-4D97-AF65-F5344CB8AC3E}">
        <p14:creationId xmlns:p14="http://schemas.microsoft.com/office/powerpoint/2010/main" val="169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средств реализации модуля сбора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949280"/>
            <a:ext cx="8229600" cy="53488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Доступ к локальной ФС, не требующий подтверждения пользователя, имеет только </a:t>
            </a:r>
            <a:r>
              <a:rPr lang="en-US" dirty="0" smtClean="0"/>
              <a:t>BHO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231762"/>
              </p:ext>
            </p:extLst>
          </p:nvPr>
        </p:nvGraphicFramePr>
        <p:xfrm>
          <a:off x="395536" y="2048006"/>
          <a:ext cx="837780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10"/>
                <a:gridCol w="1675562"/>
                <a:gridCol w="1748413"/>
                <a:gridCol w="1675562"/>
                <a:gridCol w="1675562"/>
              </a:tblGrid>
              <a:tr h="3851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BHO*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Crossrider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Kynext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WebMynd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Кроссплатформеность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r>
                        <a:rPr lang="ru-RU" dirty="0" smtClean="0"/>
                        <a:t> (только </a:t>
                      </a:r>
                      <a:r>
                        <a:rPr lang="en-US" dirty="0" smtClean="0"/>
                        <a:t>IE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Поддерживаемые</a:t>
                      </a:r>
                      <a:r>
                        <a:rPr lang="ru-RU" baseline="0" dirty="0" smtClean="0"/>
                        <a:t> языки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C++, 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Kynext</a:t>
                      </a:r>
                      <a:r>
                        <a:rPr lang="en-US" dirty="0" smtClean="0"/>
                        <a:t> Rules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12326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записи в локальную ФС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Без</a:t>
                      </a:r>
                      <a:r>
                        <a:rPr lang="ru-RU" sz="1800" baseline="0" dirty="0" smtClean="0"/>
                        <a:t> подтверждения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365650" y="1454653"/>
            <a:ext cx="8229600" cy="6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Расширение для браузера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2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Можно выделить три традиционных подхода к решению задачи многотемной классификации	</a:t>
            </a:r>
          </a:p>
          <a:p>
            <a:pPr lvl="1"/>
            <a:r>
              <a:rPr lang="ru-RU" dirty="0" smtClean="0"/>
              <a:t>«Оптимизационный</a:t>
            </a:r>
            <a:r>
              <a:rPr lang="ru-RU" dirty="0"/>
              <a:t>» подход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/>
              <a:t>на основе </a:t>
            </a:r>
            <a:r>
              <a:rPr lang="ru-RU" dirty="0" smtClean="0"/>
              <a:t>ранжирования</a:t>
            </a:r>
          </a:p>
          <a:p>
            <a:r>
              <a:rPr lang="ru-RU" dirty="0" smtClean="0"/>
              <a:t>Требования к алгоритмам</a:t>
            </a:r>
          </a:p>
          <a:p>
            <a:pPr lvl="1"/>
            <a:r>
              <a:rPr lang="ru-RU" dirty="0" smtClean="0"/>
              <a:t>Классификация на основе машинного 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корость </a:t>
            </a:r>
            <a:r>
              <a:rPr lang="ru-RU" dirty="0"/>
              <a:t>классификации, удовлетворяющая интерактивному режиму работы пользователей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42712"/>
              </p:ext>
            </p:extLst>
          </p:nvPr>
        </p:nvGraphicFramePr>
        <p:xfrm>
          <a:off x="179512" y="188640"/>
          <a:ext cx="8651303" cy="649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315"/>
                <a:gridCol w="3373220"/>
                <a:gridCol w="2883768"/>
              </a:tblGrid>
              <a:tr h="636801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Подход классификации</a:t>
                      </a:r>
                      <a:r>
                        <a:rPr lang="ru-RU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Принцип работы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Недостатки</a:t>
                      </a:r>
                      <a:endParaRPr lang="en-US" dirty="0"/>
                    </a:p>
                  </a:txBody>
                  <a:tcPr/>
                </a:tc>
              </a:tr>
              <a:tr h="21987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«Оптимизационный» подход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Решается задача нахождения экстремума целевой функции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baseline="0" dirty="0" err="1" smtClean="0"/>
                        <a:t>AdaBoost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минимизирует  </a:t>
                      </a:r>
                      <a:r>
                        <a:rPr lang="en-US" baseline="0" dirty="0" smtClean="0"/>
                        <a:t>Hamming Loss, </a:t>
                      </a:r>
                      <a:r>
                        <a:rPr lang="en-GB" dirty="0" smtClean="0"/>
                        <a:t>Multi</a:t>
                      </a:r>
                      <a:r>
                        <a:rPr lang="ru-RU" dirty="0" smtClean="0"/>
                        <a:t>-</a:t>
                      </a:r>
                      <a:r>
                        <a:rPr lang="en-GB" dirty="0" smtClean="0"/>
                        <a:t>Label</a:t>
                      </a:r>
                      <a:r>
                        <a:rPr lang="ru-RU" dirty="0" smtClean="0"/>
                        <a:t>-</a:t>
                      </a:r>
                      <a:r>
                        <a:rPr lang="en-GB" dirty="0" err="1" smtClean="0"/>
                        <a:t>kNN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максимизирует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апостериорные вероятности принадлежности классам</a:t>
                      </a:r>
                      <a:r>
                        <a:rPr lang="ru-RU" baseline="0" dirty="0" smtClean="0"/>
                        <a:t>)</a:t>
                      </a:r>
                      <a:endParaRPr lang="ru-RU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Для данной задачи требуется весь тренировочный набор, т.е. не поддерживается </a:t>
                      </a:r>
                      <a:r>
                        <a:rPr lang="ru-RU" dirty="0" err="1" smtClean="0"/>
                        <a:t>дообучение</a:t>
                      </a:r>
                      <a:r>
                        <a:rPr lang="ru-RU" dirty="0" smtClean="0"/>
                        <a:t>, добавление и удаление тематик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149354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Подход на основе декомпозиции в набор независимых бинарных проблем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каждого из классов строится бинарный классификатор.  Решающая функция используется как функция ранжирования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Высокая вычислительная сложность </a:t>
                      </a:r>
                    </a:p>
                    <a:p>
                      <a:pPr algn="l"/>
                      <a:r>
                        <a:rPr lang="ru-RU" dirty="0" smtClean="0"/>
                        <a:t>Не учитывается корреляция между классами</a:t>
                      </a:r>
                      <a:endParaRPr lang="en-US" dirty="0"/>
                    </a:p>
                  </a:txBody>
                  <a:tcPr/>
                </a:tc>
              </a:tr>
              <a:tr h="207958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Подход на основе ранжирования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Классы ранжируются по релевантности относительно заданного классифицируемого объекта. Нерелевантные классы отсекаются</a:t>
                      </a:r>
                      <a:r>
                        <a:rPr lang="ru-RU" baseline="0" dirty="0" smtClean="0"/>
                        <a:t> с помощью пороговой функции</a:t>
                      </a:r>
                      <a:endParaRPr lang="ru-RU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Алгоритмы либо не имеют возможности дообучения, либо показывают низкую точность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6731</TotalTime>
  <Words>1072</Words>
  <Application>Microsoft Office PowerPoint</Application>
  <PresentationFormat>Экран (4:3)</PresentationFormat>
  <Paragraphs>196</Paragraphs>
  <Slides>22</Slides>
  <Notes>1</Notes>
  <HiddenSlides>4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Тема Office</vt:lpstr>
      <vt:lpstr>Acrobat Document</vt:lpstr>
      <vt:lpstr>Исследование и разработка средств многотемной классификации веб-страниц</vt:lpstr>
      <vt:lpstr>Задача классификации</vt:lpstr>
      <vt:lpstr>Области применения классификации веб-данных</vt:lpstr>
      <vt:lpstr>Основные методы классификации данных в корпоративных системах</vt:lpstr>
      <vt:lpstr>Специфика классификации веб-контента пользователей</vt:lpstr>
      <vt:lpstr>Постановка задачи </vt:lpstr>
      <vt:lpstr>Обзор средств реализации модуля сбора</vt:lpstr>
      <vt:lpstr>Методы многотемной классификации</vt:lpstr>
      <vt:lpstr>Презентация PowerPoint</vt:lpstr>
      <vt:lpstr>Метод многотемной классификации на основе подхода попарных сравнений</vt:lpstr>
      <vt:lpstr>Выводы из обзора методов многотемной классификации</vt:lpstr>
      <vt:lpstr>Исследование и построение решения</vt:lpstr>
      <vt:lpstr>Предложенное решение: агент мониторинга</vt:lpstr>
      <vt:lpstr>Предложенное решение: агент консолидации</vt:lpstr>
      <vt:lpstr>Предложенное решение: модуль классификации</vt:lpstr>
      <vt:lpstr>Архитектура разработанного прототипа</vt:lpstr>
      <vt:lpstr>Экспериментальные исследования</vt:lpstr>
      <vt:lpstr>Заключение 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Обзор методов многотемной классификации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средств многотемной классификации веб-страниц</dc:title>
  <dc:creator>admin</dc:creator>
  <cp:lastModifiedBy>admin</cp:lastModifiedBy>
  <cp:revision>180</cp:revision>
  <dcterms:created xsi:type="dcterms:W3CDTF">2015-04-08T00:15:21Z</dcterms:created>
  <dcterms:modified xsi:type="dcterms:W3CDTF">2015-05-06T16:05:22Z</dcterms:modified>
</cp:coreProperties>
</file>