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59" r:id="rId4"/>
    <p:sldId id="260" r:id="rId5"/>
    <p:sldId id="278" r:id="rId6"/>
    <p:sldId id="266" r:id="rId7"/>
    <p:sldId id="267" r:id="rId8"/>
    <p:sldId id="282" r:id="rId9"/>
    <p:sldId id="283" r:id="rId10"/>
    <p:sldId id="284" r:id="rId11"/>
    <p:sldId id="285" r:id="rId12"/>
    <p:sldId id="269" r:id="rId13"/>
    <p:sldId id="27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0FCC-466E-4632-B112-2BFB79D3226B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CD376-F601-476F-96F4-F87AA50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и разработка средств многотемной классификации веб-страниц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800" y="4876800"/>
            <a:ext cx="3200400" cy="12954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dirty="0" smtClean="0"/>
              <a:t>		Подготовил: </a:t>
            </a:r>
          </a:p>
          <a:p>
            <a:pPr algn="r"/>
            <a:r>
              <a:rPr lang="ru-RU" dirty="0" err="1" smtClean="0"/>
              <a:t>Треско</a:t>
            </a:r>
            <a:r>
              <a:rPr lang="ru-RU" dirty="0" smtClean="0"/>
              <a:t> Константин, 420</a:t>
            </a:r>
          </a:p>
          <a:p>
            <a:pPr algn="r"/>
            <a:r>
              <a:rPr lang="ru-RU" dirty="0" smtClean="0"/>
              <a:t>Научные руководители:</a:t>
            </a:r>
          </a:p>
          <a:p>
            <a:pPr algn="r"/>
            <a:r>
              <a:rPr lang="ru-RU" dirty="0" smtClean="0"/>
              <a:t>Царёв Дмитрий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161816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marL="742950" lvl="2" indent="-342900"/>
            <a:r>
              <a:rPr lang="ru-RU" dirty="0" smtClean="0"/>
              <a:t>Для каждого из </a:t>
            </a:r>
            <a:r>
              <a:rPr lang="en-US" dirty="0" smtClean="0"/>
              <a:t>N </a:t>
            </a:r>
            <a:r>
              <a:rPr lang="ru-RU" dirty="0" smtClean="0"/>
              <a:t>классов строится бинарный классификатор</a:t>
            </a:r>
          </a:p>
          <a:p>
            <a:pPr marL="742950" lvl="2" indent="-342900"/>
            <a:r>
              <a:rPr lang="ru-RU" dirty="0" smtClean="0"/>
              <a:t>Далее, используя решающую функцию как функцию ранжирования, определяется релевантность класса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Высокая вычислительная сложность (для каждого класса строится отдельный классификатор)</a:t>
            </a:r>
          </a:p>
          <a:p>
            <a:pPr marL="742950" lvl="2" indent="-342900"/>
            <a:r>
              <a:rPr lang="ru-RU" dirty="0" smtClean="0"/>
              <a:t>Строятся независимые классификаторы, которые не учитывают корреляци</a:t>
            </a:r>
            <a:r>
              <a:rPr lang="ru-RU" dirty="0"/>
              <a:t>ю</a:t>
            </a:r>
            <a:r>
              <a:rPr lang="ru-RU" dirty="0" smtClean="0"/>
              <a:t> между классами, </a:t>
            </a:r>
            <a:r>
              <a:rPr lang="ru-RU" smtClean="0"/>
              <a:t>что существенно для </a:t>
            </a:r>
            <a:r>
              <a:rPr lang="ru-RU" dirty="0" smtClean="0"/>
              <a:t>задачи многотемной классификации</a:t>
            </a:r>
          </a:p>
          <a:p>
            <a:pPr marL="342900" lvl="1" indent="-342900"/>
            <a:endParaRPr lang="ru-RU" dirty="0" smtClean="0"/>
          </a:p>
          <a:p>
            <a:pPr marL="742950" lvl="2" indent="-342900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-400050"/>
            <a:r>
              <a:rPr lang="ru-RU" dirty="0" smtClean="0"/>
              <a:t>Подход ранжирования с отсечением нерелевантных классов</a:t>
            </a:r>
            <a:endParaRPr lang="en-US" dirty="0" smtClean="0"/>
          </a:p>
          <a:p>
            <a:pPr marL="742950" lvl="2" indent="-342900"/>
            <a:r>
              <a:rPr lang="ru-RU" dirty="0" smtClean="0"/>
              <a:t>Алгоритмы работают в два этапа:</a:t>
            </a:r>
          </a:p>
          <a:p>
            <a:pPr marL="1200150" lvl="3" indent="-342900"/>
            <a:r>
              <a:rPr lang="ru-RU" dirty="0" smtClean="0"/>
              <a:t>Классы </a:t>
            </a:r>
            <a:r>
              <a:rPr lang="ru-RU" dirty="0" smtClean="0"/>
              <a:t>ранжируются по релевантности относительно </a:t>
            </a:r>
            <a:r>
              <a:rPr lang="ru-RU" dirty="0" smtClean="0"/>
              <a:t>заданного классифицируемого объекта</a:t>
            </a:r>
          </a:p>
          <a:p>
            <a:pPr marL="1200150" lvl="3" indent="-342900"/>
            <a:r>
              <a:rPr lang="ru-RU" dirty="0"/>
              <a:t>Н</a:t>
            </a:r>
            <a:r>
              <a:rPr lang="ru-RU" dirty="0" smtClean="0"/>
              <a:t>ерелевантные </a:t>
            </a:r>
            <a:r>
              <a:rPr lang="ru-RU" dirty="0" smtClean="0"/>
              <a:t>классы отсекаются с помощью пороговой функции</a:t>
            </a:r>
          </a:p>
          <a:p>
            <a:pPr marL="342900" lvl="1" indent="-342900"/>
            <a:r>
              <a:rPr lang="ru-RU" dirty="0" smtClean="0"/>
              <a:t>Недостатки</a:t>
            </a:r>
          </a:p>
          <a:p>
            <a:pPr marL="742950" lvl="2" indent="-342900"/>
            <a:r>
              <a:rPr lang="ru-RU" dirty="0" smtClean="0"/>
              <a:t>П</a:t>
            </a:r>
            <a:r>
              <a:rPr lang="ru-RU" dirty="0" smtClean="0"/>
              <a:t>одход </a:t>
            </a:r>
            <a:r>
              <a:rPr lang="ru-RU" dirty="0" smtClean="0"/>
              <a:t>требует решения двух задач, что зачастую приводит к высокой вычислительной </a:t>
            </a:r>
            <a:r>
              <a:rPr lang="ru-RU" dirty="0" smtClean="0"/>
              <a:t>сложности</a:t>
            </a:r>
          </a:p>
          <a:p>
            <a:pPr marL="742950" lvl="2" indent="-342900"/>
            <a:r>
              <a:rPr lang="ru-RU" dirty="0" smtClean="0"/>
              <a:t>Нет возможности добавления новых тем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Модуль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655763"/>
            <a:ext cx="8229600" cy="223043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Для решения задачи был выбран модуль</a:t>
            </a:r>
            <a:r>
              <a:rPr lang="en-US" dirty="0"/>
              <a:t> </a:t>
            </a:r>
            <a:r>
              <a:rPr lang="ru-RU" dirty="0"/>
              <a:t>многотемной </a:t>
            </a:r>
            <a:r>
              <a:rPr lang="ru-RU" dirty="0" smtClean="0"/>
              <a:t>классификации </a:t>
            </a:r>
            <a:r>
              <a:rPr lang="ru-RU" dirty="0"/>
              <a:t>на основе подхода попарных сравнений</a:t>
            </a:r>
            <a:r>
              <a:rPr lang="ru-RU" dirty="0" smtClean="0"/>
              <a:t>, </a:t>
            </a:r>
            <a:r>
              <a:rPr lang="ru-RU" dirty="0"/>
              <a:t>разработанный в лаборатории Технологий </a:t>
            </a:r>
            <a:r>
              <a:rPr lang="ru-RU" dirty="0" smtClean="0"/>
              <a:t>Программирования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 smtClean="0"/>
              <a:t>Использование методов машинного обучение с возможностью дообучения, удаления и добавления тематик</a:t>
            </a:r>
          </a:p>
          <a:p>
            <a:pPr lvl="1"/>
            <a:r>
              <a:rPr lang="ru-RU" dirty="0" smtClean="0"/>
              <a:t>Метод ранжирования для существенно пересекающихся классов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178879" cy="29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32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и построение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Реализовать систему сбора и многотемной классификации, состоящую из</a:t>
            </a:r>
          </a:p>
          <a:p>
            <a:pPr lvl="1"/>
            <a:r>
              <a:rPr lang="ru-RU" dirty="0" smtClean="0"/>
              <a:t>Агента мониторинга</a:t>
            </a:r>
          </a:p>
          <a:p>
            <a:pPr lvl="2"/>
            <a:r>
              <a:rPr lang="ru-RU" dirty="0" smtClean="0"/>
              <a:t>Сохранение просмотренных пользователем веб-страниц в локальную файловую систему</a:t>
            </a:r>
          </a:p>
          <a:p>
            <a:pPr lvl="2"/>
            <a:r>
              <a:rPr lang="ru-RU" dirty="0" smtClean="0"/>
              <a:t>Передача данных агенту консолидации</a:t>
            </a:r>
          </a:p>
          <a:p>
            <a:pPr lvl="1"/>
            <a:r>
              <a:rPr lang="ru-RU" dirty="0" smtClean="0"/>
              <a:t>Агента консолидации</a:t>
            </a:r>
          </a:p>
          <a:p>
            <a:pPr lvl="2"/>
            <a:r>
              <a:rPr lang="ru-RU" dirty="0" smtClean="0"/>
              <a:t>Сбор данных от агентов мониторинга</a:t>
            </a:r>
          </a:p>
          <a:p>
            <a:pPr lvl="2"/>
            <a:r>
              <a:rPr lang="ru-RU" dirty="0" smtClean="0"/>
              <a:t>Сохранение в единую базу данных</a:t>
            </a:r>
          </a:p>
          <a:p>
            <a:pPr lvl="1"/>
            <a:r>
              <a:rPr lang="ru-RU" dirty="0" smtClean="0"/>
              <a:t>Модуля классификации</a:t>
            </a:r>
          </a:p>
          <a:p>
            <a:pPr lvl="2"/>
            <a:r>
              <a:rPr lang="ru-RU" dirty="0" smtClean="0"/>
              <a:t>Обучение на тренировочном наборе, с возможностью дообучения</a:t>
            </a:r>
          </a:p>
          <a:p>
            <a:pPr lvl="2"/>
            <a:r>
              <a:rPr lang="ru-RU" dirty="0" smtClean="0"/>
              <a:t>Предобработка и классификация веб-страниц, хранящихся в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0519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Предложенное решение: агент мониторинга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752600"/>
            <a:ext cx="3352800" cy="448471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Агент </a:t>
            </a:r>
            <a:r>
              <a:rPr lang="ru-RU" dirty="0" smtClean="0"/>
              <a:t>мониторинга</a:t>
            </a:r>
            <a:endParaRPr lang="ru-RU" dirty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Расширение для браузера, считывающее </a:t>
            </a:r>
            <a:r>
              <a:rPr lang="en-US" dirty="0" smtClean="0"/>
              <a:t>html </a:t>
            </a:r>
            <a:r>
              <a:rPr lang="ru-RU" dirty="0" smtClean="0"/>
              <a:t>код страницы в локальную БД</a:t>
            </a:r>
          </a:p>
          <a:p>
            <a:pPr lvl="2"/>
            <a:r>
              <a:rPr lang="ru-RU" dirty="0" smtClean="0"/>
              <a:t>При работе не происходит обработки данных, поэтому расширение </a:t>
            </a:r>
            <a:r>
              <a:rPr lang="ru-RU" smtClean="0"/>
              <a:t>не влияет </a:t>
            </a:r>
            <a:r>
              <a:rPr lang="ru-RU" dirty="0" smtClean="0"/>
              <a:t>на работу пользователя</a:t>
            </a:r>
          </a:p>
          <a:p>
            <a:pPr lvl="1"/>
            <a:r>
              <a:rPr lang="ru-RU" dirty="0" smtClean="0"/>
              <a:t>Модуль отправки данных передает данные агенту консолидации, при получении ответа данные удаляются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5984"/>
              </p:ext>
            </p:extLst>
          </p:nvPr>
        </p:nvGraphicFramePr>
        <p:xfrm>
          <a:off x="3657600" y="1600200"/>
          <a:ext cx="505222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Acrobat Document" r:id="rId3" imgW="5476473" imgH="4790822" progId="Acrobat.Document.11">
                  <p:embed/>
                </p:oleObj>
              </mc:Choice>
              <mc:Fallback>
                <p:oleObj name="Acrobat Document" r:id="rId3" imgW="5476473" imgH="479082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00200"/>
                        <a:ext cx="505222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32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агент </a:t>
            </a:r>
            <a:r>
              <a:rPr lang="ru-RU" dirty="0" smtClean="0"/>
              <a:t>консолидации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fontScale="77500" lnSpcReduction="20000"/>
          </a:bodyPr>
          <a:lstStyle/>
          <a:p>
            <a:pPr marL="571500" indent="-457200"/>
            <a:r>
              <a:rPr lang="ru-RU" dirty="0"/>
              <a:t>Агент консолидации</a:t>
            </a:r>
          </a:p>
          <a:p>
            <a:pPr marL="971550" lvl="1" indent="-457200"/>
            <a:r>
              <a:rPr lang="ru-RU" dirty="0" smtClean="0"/>
              <a:t>Получает данные от агентов мониторинга, при получении посылает ответ, что данные успешно приняты</a:t>
            </a:r>
          </a:p>
          <a:p>
            <a:pPr marL="971550" lvl="1" indent="-457200"/>
            <a:r>
              <a:rPr lang="ru-RU" dirty="0" smtClean="0"/>
              <a:t>Сохраняет полученные данные в базу данных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257800" cy="343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82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Предложенное решение: </a:t>
            </a:r>
            <a:r>
              <a:rPr lang="ru-RU" dirty="0" smtClean="0"/>
              <a:t>модуль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Модуль классификации</a:t>
            </a:r>
            <a:endParaRPr lang="en-US" dirty="0" smtClean="0"/>
          </a:p>
          <a:p>
            <a:pPr lvl="1"/>
            <a:r>
              <a:rPr lang="ru-RU" dirty="0" smtClean="0"/>
              <a:t>Обучение</a:t>
            </a:r>
            <a:r>
              <a:rPr lang="ru-RU" dirty="0"/>
              <a:t> </a:t>
            </a:r>
          </a:p>
          <a:p>
            <a:pPr lvl="2"/>
            <a:r>
              <a:rPr lang="ru-RU" dirty="0"/>
              <a:t>Построение модели классификации на основе совокупности заранее рубрицированных гипертекстовых </a:t>
            </a:r>
            <a:r>
              <a:rPr lang="ru-RU" dirty="0" smtClean="0"/>
              <a:t>документов</a:t>
            </a:r>
            <a:endParaRPr lang="ru-RU" dirty="0"/>
          </a:p>
          <a:p>
            <a:pPr lvl="1"/>
            <a:r>
              <a:rPr lang="ru-RU" dirty="0" smtClean="0"/>
              <a:t>Классификация</a:t>
            </a:r>
            <a:endParaRPr lang="ru-RU" dirty="0"/>
          </a:p>
          <a:p>
            <a:pPr lvl="2"/>
            <a:r>
              <a:rPr lang="ru-RU" dirty="0"/>
              <a:t>Применение построенной модели к новому классифицируемому </a:t>
            </a:r>
            <a:r>
              <a:rPr lang="ru-RU" dirty="0" smtClean="0"/>
              <a:t>документу</a:t>
            </a:r>
            <a:endParaRPr lang="ru-RU" dirty="0"/>
          </a:p>
          <a:p>
            <a:pPr lvl="1"/>
            <a:r>
              <a:rPr lang="ru-RU" dirty="0" smtClean="0"/>
              <a:t>Дообучение</a:t>
            </a:r>
            <a:endParaRPr lang="ru-RU" dirty="0"/>
          </a:p>
          <a:p>
            <a:pPr lvl="2"/>
            <a:r>
              <a:rPr lang="ru-RU" dirty="0"/>
              <a:t>Модификация модели классификации на основе дообучения на новых документах с релевантными для них тематиками.</a:t>
            </a:r>
          </a:p>
          <a:p>
            <a:pPr lvl="1"/>
            <a:r>
              <a:rPr lang="ru-RU" dirty="0"/>
              <a:t>Удаление </a:t>
            </a:r>
            <a:r>
              <a:rPr lang="ru-RU" dirty="0" smtClean="0"/>
              <a:t>темы</a:t>
            </a:r>
            <a:endParaRPr lang="ru-RU" dirty="0"/>
          </a:p>
          <a:p>
            <a:pPr lvl="2"/>
            <a:r>
              <a:rPr lang="ru-RU" dirty="0"/>
              <a:t>Удаление тематики классификации из модели без необходимости последующего обучения "с нуля</a:t>
            </a:r>
            <a:r>
              <a:rPr lang="ru-RU" dirty="0" smtClean="0"/>
              <a:t>"</a:t>
            </a:r>
            <a:endParaRPr lang="ru-RU" dirty="0"/>
          </a:p>
          <a:p>
            <a:pPr lvl="1"/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790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разработанной системы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0" y="1556792"/>
            <a:ext cx="7935451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56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Исследование зависимости нагрузки ЦП от количества подключенных клиентов</a:t>
            </a:r>
            <a:r>
              <a:rPr lang="en-US" dirty="0"/>
              <a:t>	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Количество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 Загрузка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ЦП</a:t>
            </a:r>
            <a:endParaRPr lang="ru-RU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96952"/>
            <a:ext cx="7924800" cy="19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04800" y="5181601"/>
            <a:ext cx="8229600" cy="14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9600" y="4975575"/>
            <a:ext cx="8229600" cy="929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Рост загрузки ЦП от количества клиентов достаточно линейный,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98414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Экспериментальные исследования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Исследование использовани</a:t>
            </a:r>
            <a:r>
              <a:rPr lang="ru-RU" dirty="0"/>
              <a:t>я</a:t>
            </a:r>
            <a:r>
              <a:rPr lang="ru-RU" dirty="0" smtClean="0"/>
              <a:t> оперативной памяти от количества клиентов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Доступная память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</a:rPr>
              <a:t>Количество </a:t>
            </a:r>
            <a:r>
              <a:rPr lang="ru-RU" dirty="0" smtClean="0">
                <a:solidFill>
                  <a:srgbClr val="FF0000"/>
                </a:solidFill>
              </a:rPr>
              <a:t>пользователей</a:t>
            </a:r>
            <a:endParaRPr lang="ru-RU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admin\AppData\Local\Temp\ltm_graph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24944"/>
            <a:ext cx="8288181" cy="177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600" y="4941168"/>
            <a:ext cx="8229600" cy="1033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Уменьшение количества доступной памяти от числа пользователей достаточно линейно, что говорит о масштабируемости</a:t>
            </a:r>
          </a:p>
        </p:txBody>
      </p:sp>
    </p:spTree>
    <p:extLst>
      <p:ext uri="{BB962C8B-B14F-4D97-AF65-F5344CB8AC3E}">
        <p14:creationId xmlns:p14="http://schemas.microsoft.com/office/powerpoint/2010/main" val="12820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Задача классификации – определение принадлежности документа к одному или нескольким классам из предопределённого набора классов</a:t>
            </a:r>
          </a:p>
          <a:p>
            <a:pPr lvl="1"/>
            <a:r>
              <a:rPr lang="ru-RU" dirty="0" err="1" smtClean="0"/>
              <a:t>Многоклассовая</a:t>
            </a:r>
            <a:r>
              <a:rPr lang="ru-RU" dirty="0" smtClean="0"/>
              <a:t> классификация – документ принадлежит </a:t>
            </a:r>
            <a:r>
              <a:rPr lang="ru-RU" dirty="0"/>
              <a:t>к</a:t>
            </a:r>
            <a:r>
              <a:rPr lang="ru-RU" dirty="0" smtClean="0"/>
              <a:t> одному классу</a:t>
            </a:r>
          </a:p>
          <a:p>
            <a:pPr lvl="1"/>
            <a:r>
              <a:rPr lang="ru-RU" dirty="0" smtClean="0"/>
              <a:t>Многотемная классификация – документ может принадлежать нескольким классам, т.е. классы могут пересекаться или быть вложенными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8257"/>
            <a:ext cx="6235988" cy="24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84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Основные результаты</a:t>
            </a:r>
          </a:p>
          <a:p>
            <a:pPr lvl="1"/>
            <a:r>
              <a:rPr lang="ru-RU" dirty="0"/>
              <a:t>Спроектирована архитектура системы сбора и </a:t>
            </a:r>
            <a:r>
              <a:rPr lang="ru-RU" dirty="0" smtClean="0"/>
              <a:t>многотемной классификации веб-страниц пользователя, удовлетворяющая сформулированным </a:t>
            </a:r>
            <a:r>
              <a:rPr lang="ru-RU" dirty="0"/>
              <a:t>в постановке задачи </a:t>
            </a:r>
            <a:r>
              <a:rPr lang="ru-RU" dirty="0" smtClean="0"/>
              <a:t>требованиям</a:t>
            </a:r>
          </a:p>
          <a:p>
            <a:pPr lvl="1"/>
            <a:r>
              <a:rPr lang="ru-RU" dirty="0" smtClean="0"/>
              <a:t>Осуществлена программная реализация</a:t>
            </a:r>
          </a:p>
          <a:p>
            <a:pPr lvl="2"/>
            <a:r>
              <a:rPr lang="ru-RU" dirty="0" smtClean="0"/>
              <a:t>Агент мониторинга  - язык </a:t>
            </a:r>
            <a:r>
              <a:rPr lang="en-US" dirty="0" smtClean="0"/>
              <a:t>C# (700 </a:t>
            </a:r>
            <a:r>
              <a:rPr lang="ru-RU" dirty="0" smtClean="0"/>
              <a:t>строк кода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ru-RU" dirty="0" smtClean="0"/>
              <a:t>Агент консолидации – язык </a:t>
            </a:r>
            <a:r>
              <a:rPr lang="en-US" dirty="0" smtClean="0"/>
              <a:t>C# </a:t>
            </a:r>
            <a:r>
              <a:rPr lang="ru-RU" dirty="0" smtClean="0"/>
              <a:t>(600 строк кода)</a:t>
            </a:r>
          </a:p>
          <a:p>
            <a:pPr lvl="2"/>
            <a:r>
              <a:rPr lang="ru-RU" dirty="0" smtClean="0"/>
              <a:t>Интеграция с модулем классификации </a:t>
            </a:r>
            <a:r>
              <a:rPr lang="en-US" dirty="0" smtClean="0"/>
              <a:t>– </a:t>
            </a:r>
            <a:r>
              <a:rPr lang="ru-RU" dirty="0" smtClean="0"/>
              <a:t>язык </a:t>
            </a:r>
            <a:r>
              <a:rPr lang="en-US" dirty="0" smtClean="0"/>
              <a:t>Python</a:t>
            </a:r>
            <a:r>
              <a:rPr lang="ru-RU" dirty="0" smtClean="0"/>
              <a:t>(200 строк кода)</a:t>
            </a:r>
          </a:p>
          <a:p>
            <a:pPr lvl="1"/>
            <a:r>
              <a:rPr lang="ru-RU" dirty="0" smtClean="0"/>
              <a:t>Произведено тестирование реализованной системы, показавшее приемлемую масштабируемость</a:t>
            </a:r>
          </a:p>
        </p:txBody>
      </p:sp>
    </p:spTree>
    <p:extLst>
      <p:ext uri="{BB962C8B-B14F-4D97-AF65-F5344CB8AC3E}">
        <p14:creationId xmlns:p14="http://schemas.microsoft.com/office/powerpoint/2010/main" val="31957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Области применения классификации веб-данных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Классификация контентных данных пользователя, в частности веб-страниц, применяется в </a:t>
            </a:r>
          </a:p>
          <a:p>
            <a:pPr lvl="1"/>
            <a:r>
              <a:rPr lang="ru-RU" dirty="0" smtClean="0"/>
              <a:t>Системах</a:t>
            </a:r>
            <a:r>
              <a:rPr lang="en-US" dirty="0" smtClean="0"/>
              <a:t> </a:t>
            </a:r>
            <a:r>
              <a:rPr lang="ru-RU" dirty="0"/>
              <a:t>предотвращения утечки информации (</a:t>
            </a:r>
            <a:r>
              <a:rPr lang="en-US" dirty="0"/>
              <a:t>Data Loss Prevention, DLP</a:t>
            </a:r>
            <a:r>
              <a:rPr lang="ru-RU" dirty="0"/>
              <a:t>)</a:t>
            </a:r>
          </a:p>
          <a:p>
            <a:pPr lvl="1"/>
            <a:r>
              <a:rPr lang="ru-RU" dirty="0" smtClean="0"/>
              <a:t>Системах управления </a:t>
            </a:r>
            <a:r>
              <a:rPr lang="ru-RU" dirty="0"/>
              <a:t>корпоративным контентом (</a:t>
            </a:r>
            <a:r>
              <a:rPr lang="en-US" dirty="0"/>
              <a:t>Enterprise Content  Manager, ECM</a:t>
            </a:r>
            <a:r>
              <a:rPr lang="ru-RU" dirty="0"/>
              <a:t>)</a:t>
            </a:r>
          </a:p>
          <a:p>
            <a:pPr lvl="2"/>
            <a:r>
              <a:rPr lang="ru-RU" dirty="0" smtClean="0"/>
              <a:t>Системах </a:t>
            </a:r>
            <a:r>
              <a:rPr lang="ru-RU" dirty="0"/>
              <a:t>обнаружения информации </a:t>
            </a:r>
            <a:r>
              <a:rPr lang="ru-RU" dirty="0" smtClean="0"/>
              <a:t>(</a:t>
            </a:r>
            <a:r>
              <a:rPr lang="en-US" dirty="0" smtClean="0"/>
              <a:t>e-Discovery</a:t>
            </a:r>
            <a:r>
              <a:rPr lang="ru-RU" dirty="0"/>
              <a:t>)</a:t>
            </a:r>
          </a:p>
          <a:p>
            <a:r>
              <a:rPr lang="ru-RU" dirty="0" smtClean="0"/>
              <a:t>Для решения </a:t>
            </a:r>
            <a:r>
              <a:rPr lang="ru-RU" dirty="0" smtClean="0"/>
              <a:t>задач</a:t>
            </a:r>
          </a:p>
          <a:p>
            <a:pPr lvl="1"/>
            <a:r>
              <a:rPr lang="ru-RU" dirty="0" smtClean="0"/>
              <a:t>Определения </a:t>
            </a:r>
            <a:r>
              <a:rPr lang="ru-RU" dirty="0"/>
              <a:t>категорий информации, с которой работает </a:t>
            </a:r>
            <a:r>
              <a:rPr lang="ru-RU" dirty="0" smtClean="0"/>
              <a:t>пользователь, для применения политик безопасности</a:t>
            </a:r>
            <a:endParaRPr lang="ru-RU" dirty="0" smtClean="0"/>
          </a:p>
          <a:p>
            <a:pPr lvl="1"/>
            <a:r>
              <a:rPr lang="ru-RU" dirty="0" smtClean="0"/>
              <a:t>Фильтрации контента, для обнаружения информации, относящейся к определенному делу</a:t>
            </a:r>
            <a:endParaRPr lang="ru-RU" dirty="0" smtClean="0"/>
          </a:p>
          <a:p>
            <a:pPr lvl="1"/>
            <a:r>
              <a:rPr lang="ru-RU" dirty="0" smtClean="0"/>
              <a:t>Определения конфиденциальности документа, для предотвращения утечек информации</a:t>
            </a:r>
            <a:endParaRPr lang="ru-RU" dirty="0" smtClean="0"/>
          </a:p>
          <a:p>
            <a:pPr lvl="1"/>
            <a:r>
              <a:rPr lang="ru-RU" dirty="0" smtClean="0"/>
              <a:t>И </a:t>
            </a:r>
            <a:r>
              <a:rPr lang="ru-RU" dirty="0" smtClean="0"/>
              <a:t>других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Основные методы классификации данных в корпоративных системах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Подходы к классификации </a:t>
            </a:r>
          </a:p>
          <a:p>
            <a:pPr lvl="1"/>
            <a:r>
              <a:rPr lang="ru-RU" dirty="0"/>
              <a:t>Анализ шаблонов</a:t>
            </a:r>
          </a:p>
          <a:p>
            <a:pPr lvl="2"/>
            <a:r>
              <a:rPr lang="ru-RU" dirty="0"/>
              <a:t> Обнаружение в тексте цитат из документов-образцов</a:t>
            </a:r>
          </a:p>
          <a:p>
            <a:pPr lvl="1"/>
            <a:r>
              <a:rPr lang="ru-RU" dirty="0"/>
              <a:t>Цифровые отпечатки</a:t>
            </a:r>
          </a:p>
          <a:p>
            <a:pPr lvl="2"/>
            <a:r>
              <a:rPr lang="ru-RU" dirty="0"/>
              <a:t>Анализ текстов на основе словарей и регулярных выражений</a:t>
            </a:r>
          </a:p>
          <a:p>
            <a:pPr lvl="1"/>
            <a:r>
              <a:rPr lang="ru-RU" dirty="0"/>
              <a:t>Классификация на основе методов машинного </a:t>
            </a:r>
            <a:r>
              <a:rPr lang="ru-RU" dirty="0" smtClean="0"/>
              <a:t>обучения</a:t>
            </a:r>
          </a:p>
          <a:p>
            <a:pPr lvl="2"/>
            <a:r>
              <a:rPr lang="ru-RU" dirty="0" smtClean="0"/>
              <a:t>Построение статистической модели на основе обучающей выборки</a:t>
            </a:r>
          </a:p>
          <a:p>
            <a:pPr lvl="2"/>
            <a:r>
              <a:rPr lang="ru-RU" dirty="0" smtClean="0"/>
              <a:t>На основе построенной модели определяется принадлежность документа одному из предопределённого набору классу</a:t>
            </a:r>
          </a:p>
          <a:p>
            <a:pPr lvl="2"/>
            <a:r>
              <a:rPr lang="ru-RU" dirty="0" smtClean="0"/>
              <a:t>Решается задача </a:t>
            </a:r>
            <a:r>
              <a:rPr lang="ru-RU" i="1" dirty="0" smtClean="0"/>
              <a:t>многоклассовой</a:t>
            </a:r>
            <a:r>
              <a:rPr lang="ru-RU" dirty="0" smtClean="0"/>
              <a:t> классификации</a:t>
            </a:r>
          </a:p>
          <a:p>
            <a:pPr marL="571500" indent="-457200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5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 классификации веб-контента пользователей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292" y="1844824"/>
            <a:ext cx="8229600" cy="1396751"/>
          </a:xfrm>
        </p:spPr>
        <p:txBody>
          <a:bodyPr>
            <a:noAutofit/>
          </a:bodyPr>
          <a:lstStyle/>
          <a:p>
            <a:r>
              <a:rPr lang="ru-RU" sz="2200" dirty="0" smtClean="0"/>
              <a:t>Состав и содержимое веб-страниц постоянно меняется</a:t>
            </a:r>
          </a:p>
          <a:p>
            <a:r>
              <a:rPr lang="ru-RU" sz="2200" dirty="0" smtClean="0"/>
              <a:t>Веб-страницы имеют многотемную природу</a:t>
            </a:r>
          </a:p>
          <a:p>
            <a:r>
              <a:rPr lang="ru-RU" sz="2200" dirty="0" smtClean="0"/>
              <a:t>Каждый пользователь является источником собираемой информации</a:t>
            </a:r>
            <a:endParaRPr lang="en-US" sz="2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4069478"/>
            <a:ext cx="8229600" cy="205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классификации следует использовать методы машинного обучения с возможностью дообучения</a:t>
            </a:r>
          </a:p>
          <a:p>
            <a:r>
              <a:rPr lang="ru-RU" dirty="0" smtClean="0"/>
              <a:t>Для анализа необходимо решать задачу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</a:t>
            </a:r>
          </a:p>
          <a:p>
            <a:r>
              <a:rPr lang="ru-RU" dirty="0" smtClean="0"/>
              <a:t>Агенты сбора, установленные на пользовательских машинах не должны влиять на работу пользователя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995936" y="3284984"/>
            <a:ext cx="576064" cy="648072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Разработать архитектуру и реализовать прототип системы сбора и </a:t>
            </a:r>
            <a:r>
              <a:rPr lang="ru-RU" i="1" dirty="0" smtClean="0"/>
              <a:t>многотемной</a:t>
            </a:r>
            <a:r>
              <a:rPr lang="ru-RU" dirty="0" smtClean="0"/>
              <a:t> классификации текстовых веб-данных пользователя в соответствии  с требованиями</a:t>
            </a:r>
          </a:p>
          <a:p>
            <a:r>
              <a:rPr lang="ru-RU" dirty="0" smtClean="0"/>
              <a:t>Модуль сбора должен обеспечивать</a:t>
            </a:r>
          </a:p>
          <a:p>
            <a:pPr lvl="1"/>
            <a:r>
              <a:rPr lang="ru-RU" dirty="0" smtClean="0"/>
              <a:t>Масштабируемость (линейный рост </a:t>
            </a:r>
            <a:r>
              <a:rPr lang="ru-RU" dirty="0"/>
              <a:t>расхода ресурсов </a:t>
            </a:r>
            <a:r>
              <a:rPr lang="ru-RU" dirty="0" smtClean="0"/>
              <a:t>при росте </a:t>
            </a:r>
            <a:r>
              <a:rPr lang="ru-RU" dirty="0"/>
              <a:t>числа подключений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Производительность (компоненты сбора, установленные на пользовательских машинах, не должны влиять на работу пользователя)</a:t>
            </a:r>
            <a:endParaRPr lang="ru-RU" dirty="0"/>
          </a:p>
          <a:p>
            <a:pPr lvl="1"/>
            <a:r>
              <a:rPr lang="ru-RU" dirty="0" smtClean="0"/>
              <a:t>Защищенность (пользователь не должен иметь возможности фальсифицировать данные)</a:t>
            </a:r>
            <a:endParaRPr lang="en-US" dirty="0" smtClean="0"/>
          </a:p>
          <a:p>
            <a:pPr lvl="1"/>
            <a:r>
              <a:rPr lang="ru-RU" dirty="0" smtClean="0"/>
              <a:t>Функционирование под ОС </a:t>
            </a:r>
            <a:r>
              <a:rPr lang="en-US" dirty="0" smtClean="0"/>
              <a:t>Windows </a:t>
            </a:r>
            <a:r>
              <a:rPr lang="ru-RU" dirty="0" smtClean="0"/>
              <a:t>и браузером </a:t>
            </a:r>
            <a:r>
              <a:rPr lang="en-US" dirty="0" smtClean="0"/>
              <a:t>IE </a:t>
            </a:r>
            <a:endParaRPr lang="ru-RU" dirty="0"/>
          </a:p>
          <a:p>
            <a:r>
              <a:rPr lang="ru-RU" dirty="0" smtClean="0"/>
              <a:t>Модуль классификации должен обеспечивать</a:t>
            </a:r>
          </a:p>
          <a:p>
            <a:pPr lvl="1"/>
            <a:r>
              <a:rPr lang="ru-RU" dirty="0" smtClean="0"/>
              <a:t>Многотемную классификацию на основе машинного обучения с возможностью дообучения</a:t>
            </a:r>
          </a:p>
          <a:p>
            <a:pPr lvl="1"/>
            <a:r>
              <a:rPr lang="ru-RU" dirty="0" smtClean="0"/>
              <a:t>Возможность добавления и удаления тематик</a:t>
            </a:r>
          </a:p>
        </p:txBody>
      </p:sp>
    </p:spTree>
    <p:extLst>
      <p:ext uri="{BB962C8B-B14F-4D97-AF65-F5344CB8AC3E}">
        <p14:creationId xmlns:p14="http://schemas.microsoft.com/office/powerpoint/2010/main" val="169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средств реализации модуля сбора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5949280"/>
            <a:ext cx="8229600" cy="53488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Доступ к локальной ФС, не требующий подтверждения пользователя, имеет только </a:t>
            </a:r>
            <a:r>
              <a:rPr lang="en-US" dirty="0" smtClean="0"/>
              <a:t>BHO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231762"/>
              </p:ext>
            </p:extLst>
          </p:nvPr>
        </p:nvGraphicFramePr>
        <p:xfrm>
          <a:off x="395536" y="2048006"/>
          <a:ext cx="837780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10"/>
                <a:gridCol w="1675562"/>
                <a:gridCol w="1748413"/>
                <a:gridCol w="1675562"/>
                <a:gridCol w="1675562"/>
              </a:tblGrid>
              <a:tr h="3851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BHO*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Crossrider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Kynext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WebMynd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Кроссплатформеность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r>
                        <a:rPr lang="ru-RU" dirty="0" smtClean="0"/>
                        <a:t> (только </a:t>
                      </a:r>
                      <a:r>
                        <a:rPr lang="en-US" dirty="0" smtClean="0"/>
                        <a:t>IE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5392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Поддерживаемые</a:t>
                      </a:r>
                      <a:r>
                        <a:rPr lang="ru-RU" baseline="0" dirty="0" smtClean="0"/>
                        <a:t> языки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C++, 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Kynext</a:t>
                      </a:r>
                      <a:r>
                        <a:rPr lang="en-US" dirty="0" smtClean="0"/>
                        <a:t> Rules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123261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записи в локальную ФС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Без</a:t>
                      </a:r>
                      <a:r>
                        <a:rPr lang="ru-RU" sz="1800" baseline="0" dirty="0" smtClean="0"/>
                        <a:t> подтверждения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dirty="0" smtClean="0"/>
                        <a:t>Требуется подтверждение пользователем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365650" y="1454653"/>
            <a:ext cx="8229600" cy="6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Расширение для браузера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26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выделить три основных подхода к решению задачи многотемной классификации	</a:t>
            </a:r>
          </a:p>
          <a:p>
            <a:pPr lvl="1"/>
            <a:r>
              <a:rPr lang="ru-RU" dirty="0" smtClean="0"/>
              <a:t>«Оптимизационный</a:t>
            </a:r>
            <a:r>
              <a:rPr lang="ru-RU" dirty="0"/>
              <a:t>» подход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на основе декомпозиции в набор независимых бинарных </a:t>
            </a:r>
            <a:r>
              <a:rPr lang="ru-RU" dirty="0" smtClean="0"/>
              <a:t>проблем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/>
              <a:t>на основе </a:t>
            </a:r>
            <a:r>
              <a:rPr lang="ru-RU" dirty="0" smtClean="0"/>
              <a:t>ранжирования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45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многотемной классификации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Методы, основанные на «оптимизационном» подходе</a:t>
            </a:r>
          </a:p>
          <a:p>
            <a:pPr lvl="1"/>
            <a:r>
              <a:rPr lang="ru-RU" dirty="0" smtClean="0"/>
              <a:t>Решается задача нахождения экстремума целевой функции</a:t>
            </a:r>
          </a:p>
          <a:p>
            <a:pPr lvl="2"/>
            <a:r>
              <a:rPr lang="en-US" dirty="0" err="1" smtClean="0"/>
              <a:t>AdaBoost</a:t>
            </a:r>
            <a:r>
              <a:rPr lang="en-US" dirty="0" smtClean="0"/>
              <a:t>  </a:t>
            </a:r>
            <a:r>
              <a:rPr lang="ru-RU" dirty="0" smtClean="0"/>
              <a:t>- минимизируется </a:t>
            </a:r>
            <a:r>
              <a:rPr lang="ru-RU" dirty="0"/>
              <a:t>функция </a:t>
            </a:r>
            <a:r>
              <a:rPr lang="en-US" dirty="0"/>
              <a:t>Hamming Loss </a:t>
            </a:r>
            <a:r>
              <a:rPr lang="ru-RU" dirty="0"/>
              <a:t>для оценки потерь </a:t>
            </a:r>
            <a:r>
              <a:rPr lang="en-GB" dirty="0"/>
              <a:t>multi</a:t>
            </a:r>
            <a:r>
              <a:rPr lang="ru-RU" dirty="0"/>
              <a:t>-</a:t>
            </a:r>
            <a:r>
              <a:rPr lang="en-GB" dirty="0"/>
              <a:t>label </a:t>
            </a:r>
            <a:r>
              <a:rPr lang="ru-RU" dirty="0" smtClean="0"/>
              <a:t>классификации</a:t>
            </a:r>
            <a:endParaRPr lang="en-US" dirty="0" smtClean="0"/>
          </a:p>
          <a:p>
            <a:pPr lvl="2"/>
            <a:r>
              <a:rPr lang="en-GB" dirty="0" smtClean="0"/>
              <a:t>Multi</a:t>
            </a:r>
            <a:r>
              <a:rPr lang="ru-RU" dirty="0" smtClean="0"/>
              <a:t>-</a:t>
            </a:r>
            <a:r>
              <a:rPr lang="en-GB" dirty="0" smtClean="0"/>
              <a:t>Label</a:t>
            </a:r>
            <a:r>
              <a:rPr lang="ru-RU" dirty="0" smtClean="0"/>
              <a:t>-</a:t>
            </a:r>
            <a:r>
              <a:rPr lang="en-GB" dirty="0" err="1" smtClean="0"/>
              <a:t>kNN</a:t>
            </a:r>
            <a:r>
              <a:rPr lang="ru-RU" dirty="0" smtClean="0"/>
              <a:t> (многотемный 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ближайших соседей</a:t>
            </a:r>
            <a:r>
              <a:rPr lang="ru-RU" dirty="0" smtClean="0"/>
              <a:t>)  - </a:t>
            </a:r>
            <a:r>
              <a:rPr lang="ru-RU" dirty="0" err="1" smtClean="0"/>
              <a:t>максимизируются</a:t>
            </a:r>
            <a:r>
              <a:rPr lang="ru-RU" dirty="0" smtClean="0"/>
              <a:t> </a:t>
            </a:r>
            <a:r>
              <a:rPr lang="ru-RU" dirty="0"/>
              <a:t>апостериорные вероятности принадлежности </a:t>
            </a:r>
            <a:r>
              <a:rPr lang="ru-RU" dirty="0" smtClean="0"/>
              <a:t>классам</a:t>
            </a:r>
            <a:endParaRPr lang="en-US" dirty="0" smtClean="0"/>
          </a:p>
          <a:p>
            <a:pPr lvl="1"/>
            <a:r>
              <a:rPr lang="ru-RU" dirty="0" smtClean="0"/>
              <a:t>Для данной задачи требуется весь тренировочный набор, т.е. не поддерживается </a:t>
            </a:r>
            <a:r>
              <a:rPr lang="ru-RU" dirty="0" err="1" smtClean="0"/>
              <a:t>дообучение</a:t>
            </a:r>
            <a:r>
              <a:rPr lang="ru-RU" dirty="0" smtClean="0"/>
              <a:t>, добавление и удаление тематик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51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</TotalTime>
  <Words>799</Words>
  <Application>Microsoft Office PowerPoint</Application>
  <PresentationFormat>Экран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Acrobat Document</vt:lpstr>
      <vt:lpstr>Исследование и разработка средств многотемной классификации веб-страниц</vt:lpstr>
      <vt:lpstr>Задача классификации</vt:lpstr>
      <vt:lpstr>Области применения классификации веб-данных</vt:lpstr>
      <vt:lpstr>Основные методы классификации данных в корпоративных системах</vt:lpstr>
      <vt:lpstr>Специфика классификации веб-контента пользователей</vt:lpstr>
      <vt:lpstr>Постановка задачи </vt:lpstr>
      <vt:lpstr>Обзор средств реализации модуля сбора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Методы многотемной классификации</vt:lpstr>
      <vt:lpstr>Модуль многотемной классификации</vt:lpstr>
      <vt:lpstr>Исследование и построение решения</vt:lpstr>
      <vt:lpstr>Предложенное решение: агент мониторинга</vt:lpstr>
      <vt:lpstr>Предложенное решение: агент консолидации</vt:lpstr>
      <vt:lpstr>Предложенное решение: модуль классификации</vt:lpstr>
      <vt:lpstr>Архитектура разработанной системы</vt:lpstr>
      <vt:lpstr>Экспериментальные исследования</vt:lpstr>
      <vt:lpstr>Экспериментальные исследования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 разработка средств многотемной классификации веб-страниц</dc:title>
  <dc:creator>admin</dc:creator>
  <cp:lastModifiedBy>admin</cp:lastModifiedBy>
  <cp:revision>92</cp:revision>
  <dcterms:created xsi:type="dcterms:W3CDTF">2015-04-08T00:15:21Z</dcterms:created>
  <dcterms:modified xsi:type="dcterms:W3CDTF">2015-04-12T14:10:42Z</dcterms:modified>
</cp:coreProperties>
</file>