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75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f1a3ebf7cf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f1a3ebf7cf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59a1bcdf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59a1bcd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59a1bcdf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f59a1bcdf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26518" y="914402"/>
            <a:ext cx="13014333" cy="4800600"/>
          </a:xfrm>
        </p:spPr>
        <p:txBody>
          <a:bodyPr anchor="b">
            <a:normAutofit/>
          </a:bodyPr>
          <a:lstStyle>
            <a:lvl1pPr algn="ctr">
              <a:defRPr sz="72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2626518" y="5829300"/>
            <a:ext cx="13014333" cy="2857500"/>
          </a:xfrm>
        </p:spPr>
        <p:txBody>
          <a:bodyPr anchor="t">
            <a:normAutofit/>
          </a:bodyPr>
          <a:lstStyle>
            <a:lvl1pPr marL="0" indent="0" algn="ctr">
              <a:buNone/>
              <a:defRPr sz="3150">
                <a:gradFill flip="none" rotWithShape="1">
                  <a:gsLst>
                    <a:gs pos="0">
                      <a:schemeClr val="tx1"/>
                    </a:gs>
                    <a:gs pos="100000">
                      <a:schemeClr val="tx1">
                        <a:lumMod val="75000"/>
                      </a:schemeClr>
                    </a:gs>
                  </a:gsLst>
                  <a:lin ang="5400000" scaled="0"/>
                  <a:tileRect/>
                </a:gra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450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20" y="7099298"/>
            <a:ext cx="14859000"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694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12120" y="7949405"/>
            <a:ext cx="14859000" cy="740568"/>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3540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9" y="914402"/>
            <a:ext cx="14858999" cy="4686299"/>
          </a:xfrm>
        </p:spPr>
        <p:txBody>
          <a:bodyPr anchor="ctr">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712117" y="6515100"/>
            <a:ext cx="14859000" cy="2171700"/>
          </a:xfrm>
        </p:spPr>
        <p:txBody>
          <a:bodyPr anchor="ctr">
            <a:normAutofit/>
          </a:bodyPr>
          <a:lstStyle>
            <a:lvl1pPr marL="0" indent="0" algn="l">
              <a:buNone/>
              <a:defRPr sz="30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484896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254918"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accent1"/>
                </a:solidFill>
              </a:rPr>
              <a:t>“</a:t>
            </a:r>
          </a:p>
        </p:txBody>
      </p:sp>
      <p:sp>
        <p:nvSpPr>
          <p:cNvPr id="15" name="TextBox 14"/>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accent1"/>
                </a:solidFill>
              </a:rPr>
              <a:t>”</a:t>
            </a:r>
          </a:p>
        </p:txBody>
      </p:sp>
      <p:sp>
        <p:nvSpPr>
          <p:cNvPr id="2" name="Title 1"/>
          <p:cNvSpPr>
            <a:spLocks noGrp="1"/>
          </p:cNvSpPr>
          <p:nvPr>
            <p:ph type="title"/>
          </p:nvPr>
        </p:nvSpPr>
        <p:spPr>
          <a:xfrm>
            <a:off x="2169320" y="914402"/>
            <a:ext cx="13944597" cy="4114799"/>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512218" y="5029200"/>
            <a:ext cx="13258803"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712117" y="6515100"/>
            <a:ext cx="14859000" cy="2171700"/>
          </a:xfrm>
        </p:spPr>
        <p:txBody>
          <a:bodyPr vert="horz" lIns="91440" tIns="45720" rIns="91440" bIns="45720" rtlCol="0" anchor="ctr">
            <a:normAutofit/>
          </a:bodyPr>
          <a:lstStyle>
            <a:lvl1pPr>
              <a:buNone/>
              <a:defRPr lang="en-US" sz="3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0593243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18" y="4962872"/>
            <a:ext cx="14859000" cy="2203200"/>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712116" y="7166072"/>
            <a:ext cx="14859002" cy="1290600"/>
          </a:xfrm>
        </p:spPr>
        <p:txBody>
          <a:bodyPr vert="horz" lIns="91440" tIns="45720" rIns="91440" bIns="45720" rtlCol="0" anchor="t">
            <a:normAutofit/>
          </a:bodyPr>
          <a:lstStyle>
            <a:lvl1pPr>
              <a:defRPr lang="en-US" sz="3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93645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254918"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accent1"/>
                </a:solidFill>
              </a:rPr>
              <a:t>“</a:t>
            </a:r>
          </a:p>
        </p:txBody>
      </p:sp>
      <p:sp>
        <p:nvSpPr>
          <p:cNvPr id="15" name="TextBox 14"/>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accent1"/>
                </a:solidFill>
              </a:rPr>
              <a:t>”</a:t>
            </a:r>
          </a:p>
        </p:txBody>
      </p:sp>
      <p:sp>
        <p:nvSpPr>
          <p:cNvPr id="2" name="Title 1"/>
          <p:cNvSpPr>
            <a:spLocks noGrp="1"/>
          </p:cNvSpPr>
          <p:nvPr>
            <p:ph type="title"/>
          </p:nvPr>
        </p:nvSpPr>
        <p:spPr>
          <a:xfrm>
            <a:off x="2169320" y="914402"/>
            <a:ext cx="13944597" cy="4114799"/>
          </a:xfrm>
        </p:spPr>
        <p:txBody>
          <a:bodyPr anchor="ctr">
            <a:normAutofit/>
          </a:bodyPr>
          <a:lstStyle>
            <a:lvl1pPr algn="l">
              <a:defRPr sz="4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12118" y="5829300"/>
            <a:ext cx="14859000" cy="1333500"/>
          </a:xfrm>
        </p:spPr>
        <p:txBody>
          <a:bodyPr vert="horz" lIns="91440" tIns="45720" rIns="91440" bIns="45720" rtlCol="0" anchor="b">
            <a:normAutofit/>
          </a:bodyPr>
          <a:lstStyle>
            <a:lvl1pPr>
              <a:buNone/>
              <a:defRPr lang="en-US" sz="36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12117" y="7162800"/>
            <a:ext cx="14859000" cy="1524000"/>
          </a:xfrm>
        </p:spPr>
        <p:txBody>
          <a:bodyPr anchor="t">
            <a:normAutofit/>
          </a:bodyPr>
          <a:lstStyle>
            <a:lvl1pPr marL="0" indent="0" algn="l">
              <a:buNone/>
              <a:defRPr sz="27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88418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12119" y="914402"/>
            <a:ext cx="14858999" cy="41147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712118" y="5257800"/>
            <a:ext cx="14859000" cy="1257300"/>
          </a:xfrm>
        </p:spPr>
        <p:txBody>
          <a:bodyPr vert="horz" lIns="91440" tIns="45720" rIns="91440" bIns="45720" rtlCol="0" anchor="b">
            <a:normAutofit/>
          </a:bodyPr>
          <a:lstStyle>
            <a:lvl1pPr>
              <a:buNone/>
              <a:defRPr lang="en-US" sz="42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12117" y="6515100"/>
            <a:ext cx="14859000" cy="2171700"/>
          </a:xfrm>
        </p:spPr>
        <p:txBody>
          <a:bodyPr anchor="t">
            <a:normAutofit/>
          </a:bodyPr>
          <a:lstStyle>
            <a:lvl1pPr marL="0" indent="0" algn="l">
              <a:buNone/>
              <a:defRPr sz="27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083573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712120" y="914400"/>
            <a:ext cx="14858997" cy="28575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7621453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5347" y="914399"/>
            <a:ext cx="3315771" cy="777240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12118" y="914400"/>
            <a:ext cx="11315700" cy="7772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9150390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32801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6520" y="4962872"/>
            <a:ext cx="13030200" cy="2203200"/>
          </a:xfrm>
        </p:spPr>
        <p:txBody>
          <a:bodyPr anchor="b"/>
          <a:lstStyle>
            <a:lvl1pPr algn="r">
              <a:defRPr sz="6000" b="0" cap="all"/>
            </a:lvl1pPr>
          </a:lstStyle>
          <a:p>
            <a:r>
              <a:rPr lang="en-US"/>
              <a:t>Click to edit Master title style</a:t>
            </a:r>
            <a:endParaRPr lang="en-US" dirty="0"/>
          </a:p>
        </p:txBody>
      </p:sp>
      <p:sp>
        <p:nvSpPr>
          <p:cNvPr id="3" name="Text Placeholder 2"/>
          <p:cNvSpPr>
            <a:spLocks noGrp="1"/>
          </p:cNvSpPr>
          <p:nvPr>
            <p:ph type="body" idx="1"/>
          </p:nvPr>
        </p:nvSpPr>
        <p:spPr>
          <a:xfrm>
            <a:off x="2626517" y="7166072"/>
            <a:ext cx="13030202" cy="1290600"/>
          </a:xfrm>
        </p:spPr>
        <p:txBody>
          <a:bodyPr anchor="t">
            <a:normAutofit/>
          </a:bodyPr>
          <a:lstStyle>
            <a:lvl1pPr marL="0" indent="0" algn="r">
              <a:buNone/>
              <a:defRPr sz="30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03456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12118" y="4000499"/>
            <a:ext cx="7315200"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5918" y="4000500"/>
            <a:ext cx="7315200"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615721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143921" y="3987800"/>
            <a:ext cx="6883397"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12118" y="4864894"/>
            <a:ext cx="7315200" cy="3821906"/>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64700" y="4000500"/>
            <a:ext cx="6906420"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5919" y="4864894"/>
            <a:ext cx="7315202" cy="3821906"/>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482912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266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1357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2400300"/>
            <a:ext cx="5323682"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655719" y="914402"/>
            <a:ext cx="8915402" cy="77724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12117" y="4457700"/>
            <a:ext cx="5323682" cy="2743200"/>
          </a:xfrm>
        </p:spPr>
        <p:txBody>
          <a:bodyPr>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959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2400300"/>
            <a:ext cx="8001002" cy="20574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150600" y="-27432"/>
            <a:ext cx="4914899" cy="1035558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12117" y="4457700"/>
            <a:ext cx="8001002" cy="2743200"/>
          </a:xfrm>
        </p:spPr>
        <p:txBody>
          <a:bodyP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9598818" y="8824913"/>
            <a:ext cx="1371600" cy="547688"/>
          </a:xfrm>
        </p:spPr>
        <p:txBody>
          <a:bodyPr/>
          <a:lstStyle/>
          <a:p>
            <a:endParaRPr lang="en-ID"/>
          </a:p>
        </p:txBody>
      </p:sp>
      <p:sp>
        <p:nvSpPr>
          <p:cNvPr id="6" name="Footer Placeholder 5"/>
          <p:cNvSpPr>
            <a:spLocks noGrp="1"/>
          </p:cNvSpPr>
          <p:nvPr>
            <p:ph type="ftr" sz="quarter" idx="11"/>
          </p:nvPr>
        </p:nvSpPr>
        <p:spPr>
          <a:xfrm>
            <a:off x="1712118" y="8824913"/>
            <a:ext cx="7658100" cy="547688"/>
          </a:xfrm>
        </p:spPr>
        <p:txBody>
          <a:bodyPr/>
          <a:lstStyle/>
          <a:p>
            <a:endParaRPr lang="en-ID"/>
          </a:p>
        </p:txBody>
      </p:sp>
      <p:sp>
        <p:nvSpPr>
          <p:cNvPr id="7" name="Slide Number Placeholder 6"/>
          <p:cNvSpPr>
            <a:spLocks noGrp="1"/>
          </p:cNvSpPr>
          <p:nvPr>
            <p:ph type="sldNum" sz="quarter" idx="12"/>
          </p:nvPr>
        </p:nvSpPr>
        <p:spPr>
          <a:xfrm>
            <a:off x="16113919" y="8824913"/>
            <a:ext cx="483851" cy="547688"/>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812995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12120" y="914400"/>
            <a:ext cx="14858997" cy="28575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12120" y="4000499"/>
            <a:ext cx="14858997" cy="46863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256418" y="8824913"/>
            <a:ext cx="2400300" cy="547688"/>
          </a:xfrm>
          <a:prstGeom prst="rect">
            <a:avLst/>
          </a:prstGeom>
        </p:spPr>
        <p:txBody>
          <a:bodyPr vert="horz" lIns="91440" tIns="45720" rIns="91440" bIns="45720" rtlCol="0" anchor="ctr"/>
          <a:lstStyle>
            <a:lvl1pPr algn="r">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D"/>
          </a:p>
        </p:txBody>
      </p:sp>
      <p:sp>
        <p:nvSpPr>
          <p:cNvPr id="5" name="Footer Placeholder 4"/>
          <p:cNvSpPr>
            <a:spLocks noGrp="1"/>
          </p:cNvSpPr>
          <p:nvPr>
            <p:ph type="ftr" sz="quarter" idx="3"/>
          </p:nvPr>
        </p:nvSpPr>
        <p:spPr>
          <a:xfrm>
            <a:off x="1712118" y="8824913"/>
            <a:ext cx="11315700" cy="547688"/>
          </a:xfrm>
          <a:prstGeom prst="rect">
            <a:avLst/>
          </a:prstGeom>
        </p:spPr>
        <p:txBody>
          <a:bodyPr vert="horz" lIns="91440" tIns="45720" rIns="91440" bIns="45720" rtlCol="0" anchor="ctr"/>
          <a:lstStyle>
            <a:lvl1pPr algn="l">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D"/>
          </a:p>
        </p:txBody>
      </p:sp>
      <p:sp>
        <p:nvSpPr>
          <p:cNvPr id="6" name="Slide Number Placeholder 5"/>
          <p:cNvSpPr>
            <a:spLocks noGrp="1"/>
          </p:cNvSpPr>
          <p:nvPr>
            <p:ph type="sldNum" sz="quarter" idx="4"/>
          </p:nvPr>
        </p:nvSpPr>
        <p:spPr>
          <a:xfrm>
            <a:off x="15771019" y="8824913"/>
            <a:ext cx="826751" cy="547688"/>
          </a:xfrm>
          <a:prstGeom prst="rect">
            <a:avLst/>
          </a:prstGeom>
        </p:spPr>
        <p:txBody>
          <a:bodyPr vert="horz" lIns="91440" tIns="45720" rIns="91440" bIns="45720" rtlCol="0" anchor="ctr"/>
          <a:lstStyle>
            <a:lvl1pPr algn="r">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07797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sldNum="0" hdr="0" ftr="0" dt="0"/>
  <p:txStyles>
    <p:titleStyle>
      <a:lvl1pPr algn="l" defTabSz="6858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100000"/>
        <a:buFont typeface="Arial"/>
        <a:buChar char="•"/>
        <a:defRPr sz="3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100000"/>
        <a:buFont typeface="Arial"/>
        <a:buChar char="•"/>
        <a:defRPr sz="27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100000"/>
        <a:buFont typeface="Arial"/>
        <a:buChar char="•"/>
        <a:defRPr sz="2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100000"/>
        <a:buFont typeface="Arial"/>
        <a:buChar char="•"/>
        <a:defRPr sz="2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100000"/>
        <a:buFont typeface="Arial"/>
        <a:buChar char="•"/>
        <a:defRPr sz="2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0" y="6411100"/>
            <a:ext cx="18288000" cy="3876000"/>
          </a:xfrm>
          <a:prstGeom prst="rect">
            <a:avLst/>
          </a:prstGeom>
          <a:solidFill>
            <a:srgbClr val="FFB9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13"/>
          <p:cNvGrpSpPr/>
          <p:nvPr/>
        </p:nvGrpSpPr>
        <p:grpSpPr>
          <a:xfrm>
            <a:off x="1095866" y="6808902"/>
            <a:ext cx="3909775" cy="689712"/>
            <a:chOff x="0" y="0"/>
            <a:chExt cx="5213033" cy="919616"/>
          </a:xfrm>
        </p:grpSpPr>
        <p:sp>
          <p:nvSpPr>
            <p:cNvPr id="86" name="Google Shape;86;p13"/>
            <p:cNvSpPr txBox="1"/>
            <p:nvPr/>
          </p:nvSpPr>
          <p:spPr>
            <a:xfrm>
              <a:off x="1435133" y="109527"/>
              <a:ext cx="3777900" cy="615900"/>
            </a:xfrm>
            <a:prstGeom prst="rect">
              <a:avLst/>
            </a:prstGeom>
            <a:noFill/>
            <a:ln>
              <a:noFill/>
            </a:ln>
          </p:spPr>
          <p:txBody>
            <a:bodyPr spcFirstLastPara="1" wrap="square" lIns="0" tIns="0" rIns="0" bIns="0" anchor="t" anchorCtr="0">
              <a:spAutoFit/>
            </a:bodyPr>
            <a:lstStyle/>
            <a:p>
              <a:pPr marL="0" marR="0" lvl="0" indent="0" algn="l" rtl="0">
                <a:lnSpc>
                  <a:spcPct val="139986"/>
                </a:lnSpc>
                <a:spcBef>
                  <a:spcPts val="0"/>
                </a:spcBef>
                <a:spcAft>
                  <a:spcPts val="0"/>
                </a:spcAft>
                <a:buNone/>
              </a:pPr>
              <a:r>
                <a:rPr lang="en-US" sz="3001" b="1">
                  <a:latin typeface="Hammersmith One"/>
                  <a:ea typeface="Hammersmith One"/>
                  <a:cs typeface="Hammersmith One"/>
                  <a:sym typeface="Hammersmith One"/>
                </a:rPr>
                <a:t>Kelompok 1</a:t>
              </a:r>
              <a:endParaRPr/>
            </a:p>
          </p:txBody>
        </p:sp>
        <p:pic>
          <p:nvPicPr>
            <p:cNvPr id="87" name="Google Shape;87;p13"/>
            <p:cNvPicPr preferRelativeResize="0"/>
            <p:nvPr/>
          </p:nvPicPr>
          <p:blipFill rotWithShape="1">
            <a:blip r:embed="rId3">
              <a:alphaModFix/>
            </a:blip>
            <a:srcRect/>
            <a:stretch/>
          </p:blipFill>
          <p:spPr>
            <a:xfrm rot="5400000">
              <a:off x="8515" y="-8515"/>
              <a:ext cx="919616" cy="936646"/>
            </a:xfrm>
            <a:prstGeom prst="rect">
              <a:avLst/>
            </a:prstGeom>
            <a:noFill/>
            <a:ln>
              <a:noFill/>
            </a:ln>
          </p:spPr>
        </p:pic>
      </p:grpSp>
      <p:cxnSp>
        <p:nvCxnSpPr>
          <p:cNvPr id="88" name="Google Shape;88;p13"/>
          <p:cNvCxnSpPr/>
          <p:nvPr/>
        </p:nvCxnSpPr>
        <p:spPr>
          <a:xfrm>
            <a:off x="2172216" y="7498615"/>
            <a:ext cx="3909600" cy="0"/>
          </a:xfrm>
          <a:prstGeom prst="straightConnector1">
            <a:avLst/>
          </a:prstGeom>
          <a:noFill/>
          <a:ln w="19050" cap="rnd" cmpd="sng">
            <a:solidFill>
              <a:schemeClr val="tx1"/>
            </a:solidFill>
            <a:prstDash val="solid"/>
            <a:round/>
            <a:headEnd type="none" w="sm" len="sm"/>
            <a:tailEnd type="none" w="sm" len="sm"/>
          </a:ln>
        </p:spPr>
      </p:cxnSp>
      <p:sp>
        <p:nvSpPr>
          <p:cNvPr id="89" name="Google Shape;89;p13"/>
          <p:cNvSpPr txBox="1"/>
          <p:nvPr/>
        </p:nvSpPr>
        <p:spPr>
          <a:xfrm>
            <a:off x="1636313" y="7725725"/>
            <a:ext cx="9393000" cy="2215478"/>
          </a:xfrm>
          <a:prstGeom prst="rect">
            <a:avLst/>
          </a:prstGeom>
          <a:noFill/>
          <a:ln>
            <a:noFill/>
          </a:ln>
        </p:spPr>
        <p:txBody>
          <a:bodyPr spcFirstLastPara="1" wrap="square" lIns="0" tIns="0" rIns="0" bIns="0" anchor="t" anchorCtr="0">
            <a:spAutoFit/>
          </a:bodyPr>
          <a:lstStyle/>
          <a:p>
            <a:pPr marL="457200" marR="0" lvl="0" indent="-419036" algn="l" rtl="0">
              <a:lnSpc>
                <a:spcPct val="120040"/>
              </a:lnSpc>
              <a:spcBef>
                <a:spcPts val="0"/>
              </a:spcBef>
              <a:spcAft>
                <a:spcPts val="0"/>
              </a:spcAft>
              <a:buSzPts val="2999"/>
              <a:buChar char="-"/>
            </a:pPr>
            <a:r>
              <a:rPr lang="en-US" sz="2999" dirty="0"/>
              <a:t>Muhammad Hanif Arafi 				V3920038</a:t>
            </a:r>
            <a:endParaRPr sz="2999" dirty="0"/>
          </a:p>
          <a:p>
            <a:pPr marL="457200" marR="0" lvl="0" indent="-419036" algn="l" rtl="0">
              <a:lnSpc>
                <a:spcPct val="120040"/>
              </a:lnSpc>
              <a:spcBef>
                <a:spcPts val="0"/>
              </a:spcBef>
              <a:spcAft>
                <a:spcPts val="0"/>
              </a:spcAft>
              <a:buSzPts val="2999"/>
              <a:buChar char="-"/>
            </a:pPr>
            <a:r>
              <a:rPr lang="en-US" sz="2999" dirty="0" err="1"/>
              <a:t>Oktarinia</a:t>
            </a:r>
            <a:r>
              <a:rPr lang="en-US" sz="2999" dirty="0"/>
              <a:t> Rossa </a:t>
            </a:r>
            <a:r>
              <a:rPr lang="en-US" sz="2999" dirty="0" err="1"/>
              <a:t>Atanaswati</a:t>
            </a:r>
            <a:r>
              <a:rPr lang="en-US" sz="2999" dirty="0"/>
              <a:t> 		V3920046</a:t>
            </a:r>
            <a:endParaRPr sz="2999" dirty="0"/>
          </a:p>
          <a:p>
            <a:pPr marL="457200" marR="0" lvl="0" indent="-419036" algn="l" rtl="0">
              <a:lnSpc>
                <a:spcPct val="120040"/>
              </a:lnSpc>
              <a:spcBef>
                <a:spcPts val="0"/>
              </a:spcBef>
              <a:spcAft>
                <a:spcPts val="0"/>
              </a:spcAft>
              <a:buSzPts val="2999"/>
              <a:buChar char="-"/>
            </a:pPr>
            <a:r>
              <a:rPr lang="en-US" sz="2999" dirty="0" err="1"/>
              <a:t>Wibiati</a:t>
            </a:r>
            <a:r>
              <a:rPr lang="en-US" sz="2999" dirty="0"/>
              <a:t> </a:t>
            </a:r>
            <a:r>
              <a:rPr lang="en-US" sz="2999" dirty="0" err="1"/>
              <a:t>Sekar</a:t>
            </a:r>
            <a:r>
              <a:rPr lang="en-US" sz="2999" dirty="0"/>
              <a:t> </a:t>
            </a:r>
            <a:r>
              <a:rPr lang="en-US" sz="2999" dirty="0" err="1"/>
              <a:t>Kinasih</a:t>
            </a:r>
            <a:r>
              <a:rPr lang="en-US" sz="2999" dirty="0"/>
              <a:t> 					V3920061</a:t>
            </a:r>
            <a:endParaRPr sz="2999" dirty="0"/>
          </a:p>
          <a:p>
            <a:pPr marL="457200" marR="0" lvl="0" indent="-419036" algn="l" rtl="0">
              <a:lnSpc>
                <a:spcPct val="120040"/>
              </a:lnSpc>
              <a:spcBef>
                <a:spcPts val="0"/>
              </a:spcBef>
              <a:spcAft>
                <a:spcPts val="0"/>
              </a:spcAft>
              <a:buSzPts val="2999"/>
              <a:buChar char="-"/>
            </a:pPr>
            <a:r>
              <a:rPr lang="en-US" sz="2999" dirty="0" err="1"/>
              <a:t>Narutama</a:t>
            </a:r>
            <a:r>
              <a:rPr lang="en-US" sz="2999" dirty="0"/>
              <a:t> Phinda </a:t>
            </a:r>
            <a:r>
              <a:rPr lang="en-US" sz="2999" dirty="0" err="1"/>
              <a:t>Baskara</a:t>
            </a:r>
            <a:r>
              <a:rPr lang="en-US" sz="2999" dirty="0"/>
              <a:t> 			V3920042</a:t>
            </a:r>
            <a:endParaRPr sz="2999" dirty="0"/>
          </a:p>
        </p:txBody>
      </p:sp>
      <p:grpSp>
        <p:nvGrpSpPr>
          <p:cNvPr id="90" name="Google Shape;90;p13"/>
          <p:cNvGrpSpPr/>
          <p:nvPr/>
        </p:nvGrpSpPr>
        <p:grpSpPr>
          <a:xfrm>
            <a:off x="3503925" y="966358"/>
            <a:ext cx="10509075" cy="4438080"/>
            <a:chOff x="3468467" y="-831275"/>
            <a:chExt cx="14012100" cy="5917440"/>
          </a:xfrm>
        </p:grpSpPr>
        <p:pic>
          <p:nvPicPr>
            <p:cNvPr id="91" name="Google Shape;91;p13"/>
            <p:cNvPicPr preferRelativeResize="0"/>
            <p:nvPr/>
          </p:nvPicPr>
          <p:blipFill rotWithShape="1">
            <a:blip r:embed="rId4">
              <a:alphaModFix/>
            </a:blip>
            <a:srcRect l="160" t="21264" r="6608" b="71845"/>
            <a:stretch/>
          </p:blipFill>
          <p:spPr>
            <a:xfrm>
              <a:off x="6933100" y="4455326"/>
              <a:ext cx="8535982" cy="630839"/>
            </a:xfrm>
            <a:prstGeom prst="rect">
              <a:avLst/>
            </a:prstGeom>
            <a:noFill/>
            <a:ln>
              <a:noFill/>
            </a:ln>
          </p:spPr>
        </p:pic>
        <p:sp>
          <p:nvSpPr>
            <p:cNvPr id="92" name="Google Shape;92;p13"/>
            <p:cNvSpPr txBox="1"/>
            <p:nvPr/>
          </p:nvSpPr>
          <p:spPr>
            <a:xfrm>
              <a:off x="3468467" y="-831275"/>
              <a:ext cx="14012100" cy="5188200"/>
            </a:xfrm>
            <a:prstGeom prst="rect">
              <a:avLst/>
            </a:prstGeom>
            <a:noFill/>
            <a:ln>
              <a:noFill/>
            </a:ln>
          </p:spPr>
          <p:txBody>
            <a:bodyPr spcFirstLastPara="1" wrap="square" lIns="0" tIns="0" rIns="0" bIns="0" anchor="t" anchorCtr="0">
              <a:spAutoFit/>
            </a:bodyPr>
            <a:lstStyle/>
            <a:p>
              <a:pPr marL="0" marR="0" lvl="0" indent="0" algn="ctr" rtl="0">
                <a:lnSpc>
                  <a:spcPct val="108000"/>
                </a:lnSpc>
                <a:spcBef>
                  <a:spcPts val="0"/>
                </a:spcBef>
                <a:spcAft>
                  <a:spcPts val="0"/>
                </a:spcAft>
                <a:buNone/>
              </a:pPr>
              <a:r>
                <a:rPr lang="en-US" sz="8000" b="1">
                  <a:latin typeface="Hammersmith One"/>
                  <a:ea typeface="Hammersmith One"/>
                  <a:cs typeface="Hammersmith One"/>
                  <a:sym typeface="Hammersmith One"/>
                </a:rPr>
                <a:t>PROYEK GAME DEVELOPMENT SATRIA HERO</a:t>
              </a:r>
              <a:endParaRPr sz="800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p:nvPr/>
        </p:nvSpPr>
        <p:spPr>
          <a:xfrm>
            <a:off x="-280400" y="-244625"/>
            <a:ext cx="8885400" cy="10776300"/>
          </a:xfrm>
          <a:prstGeom prst="rect">
            <a:avLst/>
          </a:prstGeom>
          <a:solidFill>
            <a:srgbClr val="FFB9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22"/>
          <p:cNvGrpSpPr/>
          <p:nvPr/>
        </p:nvGrpSpPr>
        <p:grpSpPr>
          <a:xfrm>
            <a:off x="375152" y="244700"/>
            <a:ext cx="5958351" cy="3661844"/>
            <a:chOff x="-1007567" y="-1045333"/>
            <a:chExt cx="7944467" cy="4882458"/>
          </a:xfrm>
        </p:grpSpPr>
        <p:sp>
          <p:nvSpPr>
            <p:cNvPr id="177" name="Google Shape;177;p22"/>
            <p:cNvSpPr txBox="1"/>
            <p:nvPr/>
          </p:nvSpPr>
          <p:spPr>
            <a:xfrm>
              <a:off x="-1007567" y="-1045333"/>
              <a:ext cx="6936900" cy="1477500"/>
            </a:xfrm>
            <a:prstGeom prst="rect">
              <a:avLst/>
            </a:prstGeom>
            <a:noFill/>
            <a:ln>
              <a:noFill/>
            </a:ln>
          </p:spPr>
          <p:txBody>
            <a:bodyPr spcFirstLastPara="1" wrap="square" lIns="0" tIns="0" rIns="0" bIns="0" anchor="t" anchorCtr="0">
              <a:spAutoFit/>
            </a:bodyPr>
            <a:lstStyle/>
            <a:p>
              <a:pPr marL="0" marR="0" lvl="0" indent="0" algn="l" rtl="0">
                <a:lnSpc>
                  <a:spcPct val="110001"/>
                </a:lnSpc>
                <a:spcBef>
                  <a:spcPts val="0"/>
                </a:spcBef>
                <a:spcAft>
                  <a:spcPts val="0"/>
                </a:spcAft>
                <a:buNone/>
              </a:pPr>
              <a:r>
                <a:rPr lang="en-US" sz="7199" b="1">
                  <a:solidFill>
                    <a:srgbClr val="FFFFFF"/>
                  </a:solidFill>
                  <a:latin typeface="Hammersmith One"/>
                  <a:ea typeface="Hammersmith One"/>
                  <a:cs typeface="Hammersmith One"/>
                  <a:sym typeface="Hammersmith One"/>
                </a:rPr>
                <a:t>UI MAP</a:t>
              </a:r>
              <a:endParaRPr sz="100"/>
            </a:p>
          </p:txBody>
        </p:sp>
        <p:sp>
          <p:nvSpPr>
            <p:cNvPr id="178" name="Google Shape;178;p22"/>
            <p:cNvSpPr txBox="1"/>
            <p:nvPr/>
          </p:nvSpPr>
          <p:spPr>
            <a:xfrm>
              <a:off x="0" y="3549725"/>
              <a:ext cx="6936900" cy="2874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endParaRPr/>
            </a:p>
          </p:txBody>
        </p:sp>
      </p:grpSp>
      <p:pic>
        <p:nvPicPr>
          <p:cNvPr id="179" name="Google Shape;179;p22"/>
          <p:cNvPicPr preferRelativeResize="0"/>
          <p:nvPr/>
        </p:nvPicPr>
        <p:blipFill rotWithShape="1">
          <a:blip r:embed="rId3">
            <a:alphaModFix/>
          </a:blip>
          <a:srcRect l="160" t="21264" r="6608" b="71845"/>
          <a:stretch/>
        </p:blipFill>
        <p:spPr>
          <a:xfrm rot="5400000">
            <a:off x="12857023" y="4742132"/>
            <a:ext cx="10861953" cy="802736"/>
          </a:xfrm>
          <a:prstGeom prst="rect">
            <a:avLst/>
          </a:prstGeom>
          <a:noFill/>
          <a:ln>
            <a:noFill/>
          </a:ln>
        </p:spPr>
      </p:pic>
      <p:sp>
        <p:nvSpPr>
          <p:cNvPr id="180" name="Google Shape;180;p22"/>
          <p:cNvSpPr txBox="1"/>
          <p:nvPr/>
        </p:nvSpPr>
        <p:spPr>
          <a:xfrm>
            <a:off x="1006068" y="1520773"/>
            <a:ext cx="4696500" cy="4617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000" i="1"/>
              <a:t>UI Map Level 1</a:t>
            </a:r>
            <a:endParaRPr i="1"/>
          </a:p>
        </p:txBody>
      </p:sp>
      <p:sp>
        <p:nvSpPr>
          <p:cNvPr id="181" name="Google Shape;181;p22"/>
          <p:cNvSpPr txBox="1"/>
          <p:nvPr/>
        </p:nvSpPr>
        <p:spPr>
          <a:xfrm>
            <a:off x="10250780" y="1520773"/>
            <a:ext cx="4696500" cy="4617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000" i="1"/>
              <a:t>UI Map Level 2</a:t>
            </a:r>
            <a:endParaRPr i="1"/>
          </a:p>
        </p:txBody>
      </p:sp>
      <p:pic>
        <p:nvPicPr>
          <p:cNvPr id="182" name="Google Shape;182;p22"/>
          <p:cNvPicPr preferRelativeResize="0"/>
          <p:nvPr/>
        </p:nvPicPr>
        <p:blipFill rotWithShape="1">
          <a:blip r:embed="rId4">
            <a:alphaModFix/>
          </a:blip>
          <a:srcRect r="64871"/>
          <a:stretch/>
        </p:blipFill>
        <p:spPr>
          <a:xfrm>
            <a:off x="1888475" y="2505475"/>
            <a:ext cx="3370500" cy="6952724"/>
          </a:xfrm>
          <a:prstGeom prst="rect">
            <a:avLst/>
          </a:prstGeom>
          <a:noFill/>
          <a:ln>
            <a:noFill/>
          </a:ln>
        </p:spPr>
      </p:pic>
      <p:pic>
        <p:nvPicPr>
          <p:cNvPr id="183" name="Google Shape;183;p22"/>
          <p:cNvPicPr preferRelativeResize="0"/>
          <p:nvPr/>
        </p:nvPicPr>
        <p:blipFill rotWithShape="1">
          <a:blip r:embed="rId4">
            <a:alphaModFix/>
          </a:blip>
          <a:srcRect l="62571" r="-1245"/>
          <a:stretch/>
        </p:blipFill>
        <p:spPr>
          <a:xfrm>
            <a:off x="10743675" y="2505475"/>
            <a:ext cx="3710676" cy="6952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B923"/>
        </a:solidFill>
        <a:effectLst/>
      </p:bgPr>
    </p:bg>
    <p:spTree>
      <p:nvGrpSpPr>
        <p:cNvPr id="1" name="Shape 187"/>
        <p:cNvGrpSpPr/>
        <p:nvPr/>
      </p:nvGrpSpPr>
      <p:grpSpPr>
        <a:xfrm>
          <a:off x="0" y="0"/>
          <a:ext cx="0" cy="0"/>
          <a:chOff x="0" y="0"/>
          <a:chExt cx="0" cy="0"/>
        </a:xfrm>
      </p:grpSpPr>
      <p:sp>
        <p:nvSpPr>
          <p:cNvPr id="188" name="Google Shape;188;p23"/>
          <p:cNvSpPr/>
          <p:nvPr/>
        </p:nvSpPr>
        <p:spPr>
          <a:xfrm>
            <a:off x="-288614" y="-267999"/>
            <a:ext cx="6483600" cy="10823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23"/>
          <p:cNvGrpSpPr/>
          <p:nvPr/>
        </p:nvGrpSpPr>
        <p:grpSpPr>
          <a:xfrm>
            <a:off x="329125" y="5364314"/>
            <a:ext cx="4846050" cy="3051881"/>
            <a:chOff x="-776900" y="2528576"/>
            <a:chExt cx="6461400" cy="4069174"/>
          </a:xfrm>
        </p:grpSpPr>
        <p:pic>
          <p:nvPicPr>
            <p:cNvPr id="190" name="Google Shape;190;p23"/>
            <p:cNvPicPr preferRelativeResize="0"/>
            <p:nvPr/>
          </p:nvPicPr>
          <p:blipFill rotWithShape="1">
            <a:blip r:embed="rId3">
              <a:alphaModFix/>
            </a:blip>
            <a:srcRect l="160" t="21264" r="6608" b="71845"/>
            <a:stretch/>
          </p:blipFill>
          <p:spPr>
            <a:xfrm>
              <a:off x="-31167" y="2528576"/>
              <a:ext cx="4969928" cy="367295"/>
            </a:xfrm>
            <a:prstGeom prst="rect">
              <a:avLst/>
            </a:prstGeom>
            <a:noFill/>
            <a:ln>
              <a:noFill/>
            </a:ln>
          </p:spPr>
        </p:pic>
        <p:sp>
          <p:nvSpPr>
            <p:cNvPr id="191" name="Google Shape;191;p23"/>
            <p:cNvSpPr txBox="1"/>
            <p:nvPr/>
          </p:nvSpPr>
          <p:spPr>
            <a:xfrm>
              <a:off x="-776900" y="3293850"/>
              <a:ext cx="6461400" cy="3303900"/>
            </a:xfrm>
            <a:prstGeom prst="rect">
              <a:avLst/>
            </a:prstGeom>
            <a:noFill/>
            <a:ln>
              <a:noFill/>
            </a:ln>
          </p:spPr>
          <p:txBody>
            <a:bodyPr spcFirstLastPara="1" wrap="square" lIns="0" tIns="0" rIns="0" bIns="0" anchor="t" anchorCtr="0">
              <a:spAutoFit/>
            </a:bodyPr>
            <a:lstStyle/>
            <a:p>
              <a:pPr marL="0" marR="0" lvl="0" indent="0" algn="l" rtl="0">
                <a:lnSpc>
                  <a:spcPct val="130004"/>
                </a:lnSpc>
                <a:spcBef>
                  <a:spcPts val="0"/>
                </a:spcBef>
                <a:spcAft>
                  <a:spcPts val="0"/>
                </a:spcAft>
                <a:buNone/>
              </a:pPr>
              <a:r>
                <a:rPr lang="en-US" sz="6999">
                  <a:solidFill>
                    <a:schemeClr val="dk2"/>
                  </a:solidFill>
                </a:rPr>
                <a:t>StoryLine/</a:t>
              </a:r>
              <a:endParaRPr sz="6999">
                <a:solidFill>
                  <a:schemeClr val="dk2"/>
                </a:solidFill>
              </a:endParaRPr>
            </a:p>
            <a:p>
              <a:pPr marL="0" marR="0" lvl="0" indent="0" algn="l" rtl="0">
                <a:lnSpc>
                  <a:spcPct val="130004"/>
                </a:lnSpc>
                <a:spcBef>
                  <a:spcPts val="0"/>
                </a:spcBef>
                <a:spcAft>
                  <a:spcPts val="0"/>
                </a:spcAft>
                <a:buNone/>
              </a:pPr>
              <a:r>
                <a:rPr lang="en-US" sz="6999">
                  <a:solidFill>
                    <a:schemeClr val="dk2"/>
                  </a:solidFill>
                </a:rPr>
                <a:t>StoryBoard</a:t>
              </a:r>
              <a:endParaRPr sz="6999">
                <a:solidFill>
                  <a:schemeClr val="dk2"/>
                </a:solidFill>
              </a:endParaRPr>
            </a:p>
          </p:txBody>
        </p:sp>
      </p:grpSp>
      <p:pic>
        <p:nvPicPr>
          <p:cNvPr id="192" name="Google Shape;192;p23"/>
          <p:cNvPicPr preferRelativeResize="0"/>
          <p:nvPr/>
        </p:nvPicPr>
        <p:blipFill rotWithShape="1">
          <a:blip r:embed="rId4">
            <a:alphaModFix/>
          </a:blip>
          <a:srcRect/>
          <a:stretch/>
        </p:blipFill>
        <p:spPr>
          <a:xfrm rot="5400000">
            <a:off x="824686" y="9474001"/>
            <a:ext cx="689712" cy="702485"/>
          </a:xfrm>
          <a:prstGeom prst="rect">
            <a:avLst/>
          </a:prstGeom>
          <a:noFill/>
          <a:ln>
            <a:noFill/>
          </a:ln>
        </p:spPr>
      </p:pic>
      <p:sp>
        <p:nvSpPr>
          <p:cNvPr id="193" name="Google Shape;193;p23"/>
          <p:cNvSpPr txBox="1"/>
          <p:nvPr/>
        </p:nvSpPr>
        <p:spPr>
          <a:xfrm>
            <a:off x="11503568" y="2511862"/>
            <a:ext cx="5660700" cy="215400"/>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endParaRPr/>
          </a:p>
        </p:txBody>
      </p:sp>
      <p:sp>
        <p:nvSpPr>
          <p:cNvPr id="194" name="Google Shape;194;p23"/>
          <p:cNvSpPr txBox="1"/>
          <p:nvPr/>
        </p:nvSpPr>
        <p:spPr>
          <a:xfrm>
            <a:off x="11503568" y="5364321"/>
            <a:ext cx="5660700" cy="215400"/>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endParaRPr/>
          </a:p>
        </p:txBody>
      </p:sp>
      <p:grpSp>
        <p:nvGrpSpPr>
          <p:cNvPr id="195" name="Google Shape;195;p23"/>
          <p:cNvGrpSpPr/>
          <p:nvPr/>
        </p:nvGrpSpPr>
        <p:grpSpPr>
          <a:xfrm>
            <a:off x="11503568" y="7527973"/>
            <a:ext cx="5660550" cy="804679"/>
            <a:chOff x="0" y="802440"/>
            <a:chExt cx="7547400" cy="1072906"/>
          </a:xfrm>
        </p:grpSpPr>
        <p:sp>
          <p:nvSpPr>
            <p:cNvPr id="196" name="Google Shape;196;p23"/>
            <p:cNvSpPr txBox="1"/>
            <p:nvPr/>
          </p:nvSpPr>
          <p:spPr>
            <a:xfrm>
              <a:off x="0" y="802440"/>
              <a:ext cx="7547400" cy="2874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a:p>
          </p:txBody>
        </p:sp>
        <p:sp>
          <p:nvSpPr>
            <p:cNvPr id="197" name="Google Shape;197;p23"/>
            <p:cNvSpPr txBox="1"/>
            <p:nvPr/>
          </p:nvSpPr>
          <p:spPr>
            <a:xfrm>
              <a:off x="0" y="1587946"/>
              <a:ext cx="7547400" cy="287400"/>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endParaRPr/>
            </a:p>
          </p:txBody>
        </p:sp>
      </p:grpSp>
      <p:sp>
        <p:nvSpPr>
          <p:cNvPr id="198" name="Google Shape;198;p23"/>
          <p:cNvSpPr txBox="1"/>
          <p:nvPr/>
        </p:nvSpPr>
        <p:spPr>
          <a:xfrm>
            <a:off x="6195000" y="-7625"/>
            <a:ext cx="12093000" cy="12575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500">
                <a:latin typeface="Calibri"/>
                <a:ea typeface="Calibri"/>
                <a:cs typeface="Calibri"/>
                <a:sym typeface="Calibri"/>
              </a:rPr>
              <a:t>Game, yang akan dibuat konsepnya yaitu sebuah pertualangan sebuah satria hero untuk menghadapi rintangan serta musuh dan si satria hero pun tidak boleh sampai terjatuh ataupun naik terlalu tinggi karena ada sebuah benteng dimana ketika kena maka poinnya pun akan berkurang. </a:t>
            </a:r>
            <a:endParaRPr sz="3500">
              <a:latin typeface="Calibri"/>
              <a:ea typeface="Calibri"/>
              <a:cs typeface="Calibri"/>
              <a:sym typeface="Calibri"/>
            </a:endParaRPr>
          </a:p>
          <a:p>
            <a:pPr marL="0" lvl="0" indent="0" algn="just" rtl="0">
              <a:spcBef>
                <a:spcPts val="0"/>
              </a:spcBef>
              <a:spcAft>
                <a:spcPts val="0"/>
              </a:spcAft>
              <a:buNone/>
            </a:pPr>
            <a:endParaRPr sz="3500">
              <a:latin typeface="Calibri"/>
              <a:ea typeface="Calibri"/>
              <a:cs typeface="Calibri"/>
              <a:sym typeface="Calibri"/>
            </a:endParaRPr>
          </a:p>
          <a:p>
            <a:pPr marL="0" lvl="0" indent="0" algn="just" rtl="0">
              <a:spcBef>
                <a:spcPts val="0"/>
              </a:spcBef>
              <a:spcAft>
                <a:spcPts val="0"/>
              </a:spcAft>
              <a:buNone/>
            </a:pPr>
            <a:r>
              <a:rPr lang="en-US" sz="3500">
                <a:latin typeface="Calibri"/>
                <a:ea typeface="Calibri"/>
                <a:cs typeface="Calibri"/>
                <a:sym typeface="Calibri"/>
              </a:rPr>
              <a:t>Pada game ini memiliki genre yaitu action dengan sub genrenya platform game. Dalam suatu platformer, pemain mengendalikan karakter atau avatar untuk melompati platform gantung dan menghindari rintangan.</a:t>
            </a:r>
            <a:endParaRPr sz="3500">
              <a:latin typeface="Calibri"/>
              <a:ea typeface="Calibri"/>
              <a:cs typeface="Calibri"/>
              <a:sym typeface="Calibri"/>
            </a:endParaRPr>
          </a:p>
          <a:p>
            <a:pPr marL="0" lvl="0" indent="0" algn="just" rtl="0">
              <a:spcBef>
                <a:spcPts val="0"/>
              </a:spcBef>
              <a:spcAft>
                <a:spcPts val="0"/>
              </a:spcAft>
              <a:buNone/>
            </a:pPr>
            <a:endParaRPr sz="3500">
              <a:latin typeface="Calibri"/>
              <a:ea typeface="Calibri"/>
              <a:cs typeface="Calibri"/>
              <a:sym typeface="Calibri"/>
            </a:endParaRPr>
          </a:p>
          <a:p>
            <a:pPr marL="0" lvl="0" indent="0" algn="just" rtl="0">
              <a:spcBef>
                <a:spcPts val="0"/>
              </a:spcBef>
              <a:spcAft>
                <a:spcPts val="0"/>
              </a:spcAft>
              <a:buNone/>
            </a:pPr>
            <a:r>
              <a:rPr lang="en-US" sz="3500">
                <a:latin typeface="Calibri"/>
                <a:ea typeface="Calibri"/>
                <a:cs typeface="Calibri"/>
                <a:sym typeface="Calibri"/>
              </a:rPr>
              <a:t>Target pemain pada game ini adalah sebuah Alien dan bola api (Dragon ball) yang harus dilawan dengan cara menghindari serangan bola apinya, serta benteng yang ada pada atas dan api yang berada dibawah</a:t>
            </a:r>
            <a:endParaRPr sz="3500">
              <a:latin typeface="Calibri"/>
              <a:ea typeface="Calibri"/>
              <a:cs typeface="Calibri"/>
              <a:sym typeface="Calibri"/>
            </a:endParaRPr>
          </a:p>
          <a:p>
            <a:pPr marL="0" lvl="0" indent="0" algn="just" rtl="0">
              <a:spcBef>
                <a:spcPts val="0"/>
              </a:spcBef>
              <a:spcAft>
                <a:spcPts val="0"/>
              </a:spcAft>
              <a:buNone/>
            </a:pPr>
            <a:endParaRPr sz="3500">
              <a:latin typeface="Calibri"/>
              <a:ea typeface="Calibri"/>
              <a:cs typeface="Calibri"/>
              <a:sym typeface="Calibri"/>
            </a:endParaRPr>
          </a:p>
          <a:p>
            <a:pPr marL="0" lvl="0" indent="0" algn="just" rtl="0">
              <a:spcBef>
                <a:spcPts val="0"/>
              </a:spcBef>
              <a:spcAft>
                <a:spcPts val="0"/>
              </a:spcAft>
              <a:buNone/>
            </a:pPr>
            <a:r>
              <a:rPr lang="en-US" sz="3500">
                <a:latin typeface="Calibri"/>
                <a:ea typeface="Calibri"/>
                <a:cs typeface="Calibri"/>
                <a:sym typeface="Calibri"/>
              </a:rPr>
              <a:t>Aturan pada game ini, jika berhasil melewati bola api tersebut maka akan menambah 1 score, lalu jika terkena api,benteng bagian atas dan bawah maka akan langsung game over</a:t>
            </a:r>
            <a:endParaRPr sz="3500">
              <a:latin typeface="Calibri"/>
              <a:ea typeface="Calibri"/>
              <a:cs typeface="Calibri"/>
              <a:sym typeface="Calibri"/>
            </a:endParaRPr>
          </a:p>
          <a:p>
            <a:pPr marL="0" lvl="0" indent="0" algn="l" rtl="0">
              <a:spcBef>
                <a:spcPts val="0"/>
              </a:spcBef>
              <a:spcAft>
                <a:spcPts val="0"/>
              </a:spcAft>
              <a:buNone/>
            </a:pPr>
            <a:endParaRPr sz="3500">
              <a:latin typeface="Calibri"/>
              <a:ea typeface="Calibri"/>
              <a:cs typeface="Calibri"/>
              <a:sym typeface="Calibri"/>
            </a:endParaRPr>
          </a:p>
          <a:p>
            <a:pPr marL="0" lvl="0" indent="0" algn="l" rtl="0">
              <a:spcBef>
                <a:spcPts val="0"/>
              </a:spcBef>
              <a:spcAft>
                <a:spcPts val="0"/>
              </a:spcAft>
              <a:buNone/>
            </a:pPr>
            <a:endParaRPr sz="3500">
              <a:latin typeface="Calibri"/>
              <a:ea typeface="Calibri"/>
              <a:cs typeface="Calibri"/>
              <a:sym typeface="Calibri"/>
            </a:endParaRPr>
          </a:p>
          <a:p>
            <a:pPr marL="0" lvl="0" indent="0" algn="l" rtl="0">
              <a:spcBef>
                <a:spcPts val="0"/>
              </a:spcBef>
              <a:spcAft>
                <a:spcPts val="0"/>
              </a:spcAft>
              <a:buNone/>
            </a:pPr>
            <a:endParaRPr sz="3500">
              <a:latin typeface="Calibri"/>
              <a:ea typeface="Calibri"/>
              <a:cs typeface="Calibri"/>
              <a:sym typeface="Calibri"/>
            </a:endParaRPr>
          </a:p>
          <a:p>
            <a:pPr marL="0" lvl="0" indent="0" algn="l" rtl="0">
              <a:spcBef>
                <a:spcPts val="0"/>
              </a:spcBef>
              <a:spcAft>
                <a:spcPts val="0"/>
              </a:spcAft>
              <a:buNone/>
            </a:pPr>
            <a:endParaRPr sz="3500">
              <a:latin typeface="Calibri"/>
              <a:ea typeface="Calibri"/>
              <a:cs typeface="Calibri"/>
              <a:sym typeface="Calibri"/>
            </a:endParaRPr>
          </a:p>
        </p:txBody>
      </p:sp>
      <p:pic>
        <p:nvPicPr>
          <p:cNvPr id="199" name="Google Shape;199;p23"/>
          <p:cNvPicPr preferRelativeResize="0"/>
          <p:nvPr/>
        </p:nvPicPr>
        <p:blipFill>
          <a:blip r:embed="rId5">
            <a:alphaModFix/>
          </a:blip>
          <a:stretch>
            <a:fillRect/>
          </a:stretch>
        </p:blipFill>
        <p:spPr>
          <a:xfrm>
            <a:off x="-191500" y="-7625"/>
            <a:ext cx="6289350" cy="47503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p:nvPr/>
        </p:nvSpPr>
        <p:spPr>
          <a:xfrm>
            <a:off x="0" y="0"/>
            <a:ext cx="7166700" cy="10287000"/>
          </a:xfrm>
          <a:prstGeom prst="rect">
            <a:avLst/>
          </a:prstGeom>
          <a:solidFill>
            <a:srgbClr val="FFB9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 name="Google Shape;205;p24"/>
          <p:cNvPicPr preferRelativeResize="0"/>
          <p:nvPr/>
        </p:nvPicPr>
        <p:blipFill rotWithShape="1">
          <a:blip r:embed="rId3">
            <a:alphaModFix/>
          </a:blip>
          <a:srcRect/>
          <a:stretch/>
        </p:blipFill>
        <p:spPr>
          <a:xfrm rot="5400000">
            <a:off x="1035086" y="8288411"/>
            <a:ext cx="689712" cy="702485"/>
          </a:xfrm>
          <a:prstGeom prst="rect">
            <a:avLst/>
          </a:prstGeom>
          <a:noFill/>
          <a:ln>
            <a:noFill/>
          </a:ln>
        </p:spPr>
      </p:pic>
      <p:sp>
        <p:nvSpPr>
          <p:cNvPr id="206" name="Google Shape;206;p24"/>
          <p:cNvSpPr txBox="1"/>
          <p:nvPr/>
        </p:nvSpPr>
        <p:spPr>
          <a:xfrm>
            <a:off x="7723950" y="375517"/>
            <a:ext cx="3768395" cy="77559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600" b="1" dirty="0"/>
              <a:t>Bubble Diagram</a:t>
            </a:r>
            <a:endParaRPr sz="3600" b="1" dirty="0"/>
          </a:p>
        </p:txBody>
      </p:sp>
      <p:sp>
        <p:nvSpPr>
          <p:cNvPr id="207" name="Google Shape;207;p24"/>
          <p:cNvSpPr txBox="1"/>
          <p:nvPr/>
        </p:nvSpPr>
        <p:spPr>
          <a:xfrm>
            <a:off x="480401" y="1870375"/>
            <a:ext cx="5963700" cy="1906800"/>
          </a:xfrm>
          <a:prstGeom prst="rect">
            <a:avLst/>
          </a:prstGeom>
          <a:noFill/>
          <a:ln>
            <a:noFill/>
          </a:ln>
        </p:spPr>
        <p:txBody>
          <a:bodyPr spcFirstLastPara="1" wrap="square" lIns="0" tIns="0" rIns="0" bIns="0" anchor="t" anchorCtr="0">
            <a:spAutoFit/>
          </a:bodyPr>
          <a:lstStyle/>
          <a:p>
            <a:pPr marL="0" marR="0" lvl="0" indent="0" algn="l" rtl="0">
              <a:lnSpc>
                <a:spcPct val="110001"/>
              </a:lnSpc>
              <a:spcBef>
                <a:spcPts val="0"/>
              </a:spcBef>
              <a:spcAft>
                <a:spcPts val="0"/>
              </a:spcAft>
              <a:buNone/>
            </a:pPr>
            <a:r>
              <a:rPr lang="en-US" sz="5899" b="1">
                <a:solidFill>
                  <a:srgbClr val="FFFFFF"/>
                </a:solidFill>
                <a:latin typeface="Hammersmith One"/>
                <a:ea typeface="Hammersmith One"/>
                <a:cs typeface="Hammersmith One"/>
                <a:sym typeface="Hammersmith One"/>
              </a:rPr>
              <a:t>Bubble Diagram</a:t>
            </a:r>
            <a:endParaRPr sz="5899" b="1">
              <a:solidFill>
                <a:srgbClr val="FFFFFF"/>
              </a:solidFill>
              <a:latin typeface="Hammersmith One"/>
              <a:ea typeface="Hammersmith One"/>
              <a:cs typeface="Hammersmith One"/>
              <a:sym typeface="Hammersmith One"/>
            </a:endParaRPr>
          </a:p>
          <a:p>
            <a:pPr marL="0" marR="0" lvl="0" indent="0" algn="l" rtl="0">
              <a:lnSpc>
                <a:spcPct val="110001"/>
              </a:lnSpc>
              <a:spcBef>
                <a:spcPts val="0"/>
              </a:spcBef>
              <a:spcAft>
                <a:spcPts val="0"/>
              </a:spcAft>
              <a:buNone/>
            </a:pPr>
            <a:r>
              <a:rPr lang="en-US" sz="5899" b="1">
                <a:solidFill>
                  <a:srgbClr val="FFFFFF"/>
                </a:solidFill>
                <a:latin typeface="Hammersmith One"/>
                <a:ea typeface="Hammersmith One"/>
                <a:cs typeface="Hammersmith One"/>
                <a:sym typeface="Hammersmith One"/>
              </a:rPr>
              <a:t>Rough Map</a:t>
            </a:r>
            <a:endParaRPr sz="5899" b="1">
              <a:solidFill>
                <a:srgbClr val="FFFFFF"/>
              </a:solidFill>
              <a:latin typeface="Hammersmith One"/>
              <a:ea typeface="Hammersmith One"/>
              <a:cs typeface="Hammersmith One"/>
              <a:sym typeface="Hammersmith One"/>
            </a:endParaRPr>
          </a:p>
        </p:txBody>
      </p:sp>
      <p:pic>
        <p:nvPicPr>
          <p:cNvPr id="208" name="Google Shape;208;p24"/>
          <p:cNvPicPr preferRelativeResize="0"/>
          <p:nvPr/>
        </p:nvPicPr>
        <p:blipFill>
          <a:blip r:embed="rId4">
            <a:alphaModFix/>
          </a:blip>
          <a:stretch>
            <a:fillRect/>
          </a:stretch>
        </p:blipFill>
        <p:spPr>
          <a:xfrm>
            <a:off x="7723950" y="1252939"/>
            <a:ext cx="9878675" cy="4352125"/>
          </a:xfrm>
          <a:prstGeom prst="rect">
            <a:avLst/>
          </a:prstGeom>
          <a:noFill/>
          <a:ln>
            <a:noFill/>
          </a:ln>
        </p:spPr>
      </p:pic>
      <p:sp>
        <p:nvSpPr>
          <p:cNvPr id="209" name="Google Shape;209;p24"/>
          <p:cNvSpPr txBox="1"/>
          <p:nvPr/>
        </p:nvSpPr>
        <p:spPr>
          <a:xfrm>
            <a:off x="5437950" y="5605064"/>
            <a:ext cx="11229068" cy="4856684"/>
          </a:xfrm>
          <a:prstGeom prst="rect">
            <a:avLst/>
          </a:prstGeom>
          <a:noFill/>
          <a:ln>
            <a:noFill/>
          </a:ln>
        </p:spPr>
        <p:txBody>
          <a:bodyPr spcFirstLastPara="1" wrap="square" lIns="91425" tIns="91425" rIns="91425" bIns="91425" anchor="t" anchorCtr="0">
            <a:spAutoFit/>
          </a:bodyPr>
          <a:lstStyle/>
          <a:p>
            <a:pPr lvl="5" algn="just">
              <a:lnSpc>
                <a:spcPct val="115000"/>
              </a:lnSpc>
            </a:pPr>
            <a:r>
              <a:rPr lang="en-US" sz="3300" dirty="0"/>
              <a:t>Bubble Diagram </a:t>
            </a:r>
            <a:r>
              <a:rPr lang="en-US" sz="3300" dirty="0" err="1"/>
              <a:t>digunakan</a:t>
            </a:r>
            <a:r>
              <a:rPr lang="en-US" sz="3300" dirty="0"/>
              <a:t> </a:t>
            </a:r>
            <a:r>
              <a:rPr lang="en-US" sz="3300" dirty="0" err="1"/>
              <a:t>untuk</a:t>
            </a:r>
            <a:r>
              <a:rPr lang="en-US" sz="3300" dirty="0"/>
              <a:t> </a:t>
            </a:r>
            <a:r>
              <a:rPr lang="en-US" sz="3300" dirty="0" err="1"/>
              <a:t>memvisualisasikan</a:t>
            </a:r>
            <a:r>
              <a:rPr lang="en-US" sz="3300" dirty="0"/>
              <a:t> </a:t>
            </a:r>
            <a:r>
              <a:rPr lang="en-US" sz="3300" dirty="0" err="1"/>
              <a:t>seluruh</a:t>
            </a:r>
            <a:r>
              <a:rPr lang="en-US" sz="3300" dirty="0"/>
              <a:t> level dan </a:t>
            </a:r>
            <a:r>
              <a:rPr lang="en-US" sz="3300" dirty="0" err="1"/>
              <a:t>bagaimana</a:t>
            </a:r>
            <a:r>
              <a:rPr lang="en-US" sz="3300" dirty="0"/>
              <a:t> level-level </a:t>
            </a:r>
            <a:r>
              <a:rPr lang="en-US" sz="3300" dirty="0" err="1"/>
              <a:t>tersebut</a:t>
            </a:r>
            <a:r>
              <a:rPr lang="en-US" sz="3300" dirty="0"/>
              <a:t> </a:t>
            </a:r>
            <a:r>
              <a:rPr lang="en-US" sz="3300" dirty="0" err="1"/>
              <a:t>terhubung</a:t>
            </a:r>
            <a:r>
              <a:rPr lang="en-US" sz="3300" dirty="0"/>
              <a:t>. Bubble diagram di </a:t>
            </a:r>
            <a:r>
              <a:rPr lang="en-US" sz="3300" dirty="0" err="1"/>
              <a:t>atas</a:t>
            </a:r>
            <a:r>
              <a:rPr lang="en-US" sz="3300" dirty="0"/>
              <a:t> </a:t>
            </a:r>
            <a:r>
              <a:rPr lang="en-US" sz="3300" dirty="0" err="1"/>
              <a:t>terdapat</a:t>
            </a:r>
            <a:r>
              <a:rPr lang="en-US" sz="3300" dirty="0"/>
              <a:t> 4 level yang </a:t>
            </a:r>
            <a:r>
              <a:rPr lang="en-US" sz="3300" dirty="0" err="1"/>
              <a:t>terbagi</a:t>
            </a:r>
            <a:r>
              <a:rPr lang="en-US" sz="3300" dirty="0"/>
              <a:t> </a:t>
            </a:r>
            <a:r>
              <a:rPr lang="en-US" sz="3300" dirty="0" err="1"/>
              <a:t>ke</a:t>
            </a:r>
            <a:r>
              <a:rPr lang="en-US" sz="3300" dirty="0"/>
              <a:t> </a:t>
            </a:r>
            <a:r>
              <a:rPr lang="en-US" sz="3300" dirty="0" err="1"/>
              <a:t>dalam</a:t>
            </a:r>
            <a:r>
              <a:rPr lang="en-US" sz="3300" dirty="0"/>
              <a:t> </a:t>
            </a:r>
            <a:r>
              <a:rPr lang="en-US" sz="3300" dirty="0" err="1"/>
              <a:t>beberapa</a:t>
            </a:r>
            <a:r>
              <a:rPr lang="en-US" sz="3300" dirty="0"/>
              <a:t> </a:t>
            </a:r>
            <a:r>
              <a:rPr lang="en-US" sz="3300" dirty="0" err="1"/>
              <a:t>kategori</a:t>
            </a:r>
            <a:r>
              <a:rPr lang="en-US" sz="3300" dirty="0"/>
              <a:t> score, </a:t>
            </a:r>
            <a:r>
              <a:rPr lang="en-US" sz="3300" dirty="0" err="1"/>
              <a:t>yaitu</a:t>
            </a:r>
            <a:r>
              <a:rPr lang="en-US" sz="3300" dirty="0"/>
              <a:t> Level 1 Score 0-10 </a:t>
            </a:r>
            <a:r>
              <a:rPr lang="en-US" sz="3300" dirty="0" err="1"/>
              <a:t>Poin</a:t>
            </a:r>
            <a:r>
              <a:rPr lang="en-US" sz="3300" dirty="0"/>
              <a:t>, Level 2 Score 10-20 </a:t>
            </a:r>
            <a:r>
              <a:rPr lang="en-US" sz="3300" dirty="0" err="1"/>
              <a:t>Poin</a:t>
            </a:r>
            <a:r>
              <a:rPr lang="en-US" sz="3300" dirty="0"/>
              <a:t>, Level 3 Score 20-30 </a:t>
            </a:r>
            <a:r>
              <a:rPr lang="en-US" sz="3300" dirty="0" err="1"/>
              <a:t>Poin</a:t>
            </a:r>
            <a:r>
              <a:rPr lang="en-US" sz="3300" dirty="0"/>
              <a:t>, Level 4 Score 30 </a:t>
            </a:r>
            <a:r>
              <a:rPr lang="en-US" sz="3300" dirty="0" err="1"/>
              <a:t>Poin</a:t>
            </a:r>
            <a:r>
              <a:rPr lang="en-US" sz="3300" dirty="0"/>
              <a:t> </a:t>
            </a:r>
            <a:r>
              <a:rPr lang="en-US" sz="3300" dirty="0" err="1"/>
              <a:t>Lebih</a:t>
            </a:r>
            <a:endParaRPr sz="3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p:nvPr/>
        </p:nvSpPr>
        <p:spPr>
          <a:xfrm>
            <a:off x="-242150" y="-183925"/>
            <a:ext cx="7408800" cy="10672500"/>
          </a:xfrm>
          <a:prstGeom prst="rect">
            <a:avLst/>
          </a:prstGeom>
          <a:solidFill>
            <a:srgbClr val="FFB9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5" name="Google Shape;215;p25"/>
          <p:cNvPicPr preferRelativeResize="0"/>
          <p:nvPr/>
        </p:nvPicPr>
        <p:blipFill rotWithShape="1">
          <a:blip r:embed="rId3">
            <a:alphaModFix/>
          </a:blip>
          <a:srcRect/>
          <a:stretch/>
        </p:blipFill>
        <p:spPr>
          <a:xfrm rot="5400000">
            <a:off x="1035086" y="8288411"/>
            <a:ext cx="689712" cy="702485"/>
          </a:xfrm>
          <a:prstGeom prst="rect">
            <a:avLst/>
          </a:prstGeom>
          <a:noFill/>
          <a:ln>
            <a:noFill/>
          </a:ln>
        </p:spPr>
      </p:pic>
      <p:sp>
        <p:nvSpPr>
          <p:cNvPr id="216" name="Google Shape;216;p25"/>
          <p:cNvSpPr txBox="1"/>
          <p:nvPr/>
        </p:nvSpPr>
        <p:spPr>
          <a:xfrm>
            <a:off x="7723950" y="708026"/>
            <a:ext cx="8711400" cy="554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600" b="1"/>
              <a:t>Rough Map</a:t>
            </a:r>
            <a:endParaRPr sz="3600" b="1"/>
          </a:p>
        </p:txBody>
      </p:sp>
      <p:sp>
        <p:nvSpPr>
          <p:cNvPr id="217" name="Google Shape;217;p25"/>
          <p:cNvSpPr txBox="1"/>
          <p:nvPr/>
        </p:nvSpPr>
        <p:spPr>
          <a:xfrm>
            <a:off x="480401" y="1870375"/>
            <a:ext cx="5963700" cy="1906800"/>
          </a:xfrm>
          <a:prstGeom prst="rect">
            <a:avLst/>
          </a:prstGeom>
          <a:noFill/>
          <a:ln>
            <a:noFill/>
          </a:ln>
        </p:spPr>
        <p:txBody>
          <a:bodyPr spcFirstLastPara="1" wrap="square" lIns="0" tIns="0" rIns="0" bIns="0" anchor="t" anchorCtr="0">
            <a:spAutoFit/>
          </a:bodyPr>
          <a:lstStyle/>
          <a:p>
            <a:pPr marL="0" marR="0" lvl="0" indent="0" algn="l" rtl="0">
              <a:lnSpc>
                <a:spcPct val="110001"/>
              </a:lnSpc>
              <a:spcBef>
                <a:spcPts val="0"/>
              </a:spcBef>
              <a:spcAft>
                <a:spcPts val="0"/>
              </a:spcAft>
              <a:buNone/>
            </a:pPr>
            <a:r>
              <a:rPr lang="en-US" sz="5899" b="1">
                <a:solidFill>
                  <a:srgbClr val="FFFFFF"/>
                </a:solidFill>
                <a:latin typeface="Hammersmith One"/>
                <a:ea typeface="Hammersmith One"/>
                <a:cs typeface="Hammersmith One"/>
                <a:sym typeface="Hammersmith One"/>
              </a:rPr>
              <a:t>Bubble Diagram</a:t>
            </a:r>
            <a:endParaRPr sz="5899" b="1">
              <a:solidFill>
                <a:srgbClr val="FFFFFF"/>
              </a:solidFill>
              <a:latin typeface="Hammersmith One"/>
              <a:ea typeface="Hammersmith One"/>
              <a:cs typeface="Hammersmith One"/>
              <a:sym typeface="Hammersmith One"/>
            </a:endParaRPr>
          </a:p>
          <a:p>
            <a:pPr marL="0" marR="0" lvl="0" indent="0" algn="l" rtl="0">
              <a:lnSpc>
                <a:spcPct val="110001"/>
              </a:lnSpc>
              <a:spcBef>
                <a:spcPts val="0"/>
              </a:spcBef>
              <a:spcAft>
                <a:spcPts val="0"/>
              </a:spcAft>
              <a:buNone/>
            </a:pPr>
            <a:r>
              <a:rPr lang="en-US" sz="5899" b="1">
                <a:solidFill>
                  <a:srgbClr val="FFFFFF"/>
                </a:solidFill>
                <a:latin typeface="Hammersmith One"/>
                <a:ea typeface="Hammersmith One"/>
                <a:cs typeface="Hammersmith One"/>
                <a:sym typeface="Hammersmith One"/>
              </a:rPr>
              <a:t>Rough Map</a:t>
            </a:r>
            <a:endParaRPr sz="5899" b="1">
              <a:solidFill>
                <a:srgbClr val="FFFFFF"/>
              </a:solidFill>
              <a:latin typeface="Hammersmith One"/>
              <a:ea typeface="Hammersmith One"/>
              <a:cs typeface="Hammersmith One"/>
              <a:sym typeface="Hammersmith One"/>
            </a:endParaRPr>
          </a:p>
        </p:txBody>
      </p:sp>
      <p:pic>
        <p:nvPicPr>
          <p:cNvPr id="218" name="Google Shape;218;p25"/>
          <p:cNvPicPr preferRelativeResize="0"/>
          <p:nvPr/>
        </p:nvPicPr>
        <p:blipFill>
          <a:blip r:embed="rId4">
            <a:alphaModFix/>
          </a:blip>
          <a:stretch>
            <a:fillRect/>
          </a:stretch>
        </p:blipFill>
        <p:spPr>
          <a:xfrm>
            <a:off x="9299488" y="1427975"/>
            <a:ext cx="6689225" cy="6700975"/>
          </a:xfrm>
          <a:prstGeom prst="rect">
            <a:avLst/>
          </a:prstGeom>
          <a:noFill/>
          <a:ln>
            <a:noFill/>
          </a:ln>
        </p:spPr>
      </p:pic>
      <p:sp>
        <p:nvSpPr>
          <p:cNvPr id="219" name="Google Shape;219;p25"/>
          <p:cNvSpPr txBox="1"/>
          <p:nvPr/>
        </p:nvSpPr>
        <p:spPr>
          <a:xfrm>
            <a:off x="7952550" y="8561500"/>
            <a:ext cx="9840300" cy="1092000"/>
          </a:xfrm>
          <a:prstGeom prst="rect">
            <a:avLst/>
          </a:prstGeom>
          <a:noFill/>
          <a:ln>
            <a:noFill/>
          </a:ln>
        </p:spPr>
        <p:txBody>
          <a:bodyPr spcFirstLastPara="1" wrap="square" lIns="0" tIns="0" rIns="0" bIns="0" anchor="t" anchorCtr="0">
            <a:spAutoFit/>
          </a:bodyPr>
          <a:lstStyle/>
          <a:p>
            <a:pPr marL="0" marR="0" lvl="0" indent="0" algn="just" rtl="0">
              <a:lnSpc>
                <a:spcPct val="115000"/>
              </a:lnSpc>
              <a:spcBef>
                <a:spcPts val="0"/>
              </a:spcBef>
              <a:spcAft>
                <a:spcPts val="0"/>
              </a:spcAft>
              <a:buNone/>
            </a:pPr>
            <a:r>
              <a:rPr lang="en-US" sz="3300"/>
              <a:t>Rough Map di atas merupakan gabungan dari level-level yang terdapat dalam game.</a:t>
            </a:r>
            <a:endParaRPr sz="33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grpSp>
        <p:nvGrpSpPr>
          <p:cNvPr id="224" name="Google Shape;224;p26"/>
          <p:cNvGrpSpPr/>
          <p:nvPr/>
        </p:nvGrpSpPr>
        <p:grpSpPr>
          <a:xfrm>
            <a:off x="4112904" y="700562"/>
            <a:ext cx="12865646" cy="9303663"/>
            <a:chOff x="-10892319" y="-2699303"/>
            <a:chExt cx="17154195" cy="12404884"/>
          </a:xfrm>
        </p:grpSpPr>
        <p:sp>
          <p:nvSpPr>
            <p:cNvPr id="225" name="Google Shape;225;p26"/>
            <p:cNvSpPr txBox="1"/>
            <p:nvPr/>
          </p:nvSpPr>
          <p:spPr>
            <a:xfrm>
              <a:off x="-10892319" y="-2699303"/>
              <a:ext cx="14630400" cy="1280351"/>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4800" b="1" dirty="0">
                  <a:latin typeface="Hammersmith One"/>
                  <a:ea typeface="Hammersmith One"/>
                  <a:cs typeface="Hammersmith One"/>
                  <a:sym typeface="Hammersmith One"/>
                </a:rPr>
                <a:t>PENERAPAN AI(ARTIFICIAL INTELEGENCE)</a:t>
              </a:r>
              <a:endParaRPr sz="1600" b="1" dirty="0"/>
            </a:p>
          </p:txBody>
        </p:sp>
        <p:sp>
          <p:nvSpPr>
            <p:cNvPr id="226" name="Google Shape;226;p26"/>
            <p:cNvSpPr txBox="1"/>
            <p:nvPr/>
          </p:nvSpPr>
          <p:spPr>
            <a:xfrm>
              <a:off x="-487524" y="-1253719"/>
              <a:ext cx="6749400" cy="109593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3000" dirty="0"/>
                <a:t>AI Pada game </a:t>
              </a:r>
              <a:r>
                <a:rPr lang="en-US" sz="3000" dirty="0" err="1"/>
                <a:t>ini</a:t>
              </a:r>
              <a:r>
                <a:rPr lang="en-US" sz="3000" dirty="0"/>
                <a:t> </a:t>
              </a:r>
              <a:r>
                <a:rPr lang="en-US" sz="3000" dirty="0" err="1"/>
                <a:t>terletak</a:t>
              </a:r>
              <a:r>
                <a:rPr lang="en-US" sz="3000" dirty="0"/>
                <a:t> pada Alien yang </a:t>
              </a:r>
              <a:r>
                <a:rPr lang="en-US" sz="3000" dirty="0" err="1"/>
                <a:t>menembaki</a:t>
              </a:r>
              <a:r>
                <a:rPr lang="en-US" sz="3000" dirty="0"/>
                <a:t> </a:t>
              </a:r>
              <a:r>
                <a:rPr lang="en-US" sz="3000" dirty="0" err="1"/>
                <a:t>sebuah</a:t>
              </a:r>
              <a:r>
                <a:rPr lang="en-US" sz="3000" dirty="0"/>
                <a:t> </a:t>
              </a:r>
              <a:r>
                <a:rPr lang="en-US" sz="3000" dirty="0" err="1"/>
                <a:t>api</a:t>
              </a:r>
              <a:r>
                <a:rPr lang="en-US" sz="3000" dirty="0"/>
                <a:t> </a:t>
              </a:r>
              <a:r>
                <a:rPr lang="en-US" sz="3000" dirty="0" err="1"/>
                <a:t>ke</a:t>
              </a:r>
              <a:r>
                <a:rPr lang="en-US" sz="3000" dirty="0"/>
                <a:t> pada </a:t>
              </a:r>
              <a:r>
                <a:rPr lang="en-US" sz="3000" dirty="0" err="1"/>
                <a:t>satria</a:t>
              </a:r>
              <a:r>
                <a:rPr lang="en-US" sz="3000" dirty="0"/>
                <a:t> hero, </a:t>
              </a:r>
              <a:r>
                <a:rPr lang="en-US" sz="3000" dirty="0" err="1"/>
                <a:t>karena</a:t>
              </a:r>
              <a:r>
                <a:rPr lang="en-US" sz="3000" dirty="0"/>
                <a:t> </a:t>
              </a:r>
              <a:r>
                <a:rPr lang="en-US" sz="3000" dirty="0" err="1"/>
                <a:t>ia</a:t>
              </a:r>
              <a:r>
                <a:rPr lang="en-US" sz="3000" dirty="0"/>
                <a:t> </a:t>
              </a:r>
              <a:r>
                <a:rPr lang="en-US" sz="3000" dirty="0" err="1"/>
                <a:t>akan</a:t>
              </a:r>
              <a:r>
                <a:rPr lang="en-US" sz="3000" dirty="0"/>
                <a:t> </a:t>
              </a:r>
              <a:r>
                <a:rPr lang="en-US" sz="3000" dirty="0" err="1"/>
                <a:t>mengikuti</a:t>
              </a:r>
              <a:r>
                <a:rPr lang="en-US" sz="3000" dirty="0"/>
                <a:t> </a:t>
              </a:r>
              <a:r>
                <a:rPr lang="en-US" sz="3000" dirty="0" err="1"/>
                <a:t>pergerakan</a:t>
              </a:r>
              <a:r>
                <a:rPr lang="en-US" sz="3000" dirty="0"/>
                <a:t> </a:t>
              </a:r>
              <a:r>
                <a:rPr lang="en-US" sz="3000" dirty="0" err="1"/>
                <a:t>satria</a:t>
              </a:r>
              <a:r>
                <a:rPr lang="en-US" sz="3000" dirty="0"/>
                <a:t> hero </a:t>
              </a:r>
              <a:r>
                <a:rPr lang="en-US" sz="3000" dirty="0" err="1"/>
                <a:t>nya</a:t>
              </a:r>
              <a:r>
                <a:rPr lang="en-US" sz="3000" dirty="0"/>
                <a:t> </a:t>
              </a:r>
              <a:r>
                <a:rPr lang="en-US" sz="3000" dirty="0" err="1"/>
                <a:t>yaitu</a:t>
              </a:r>
              <a:r>
                <a:rPr lang="en-US" sz="3000" dirty="0"/>
                <a:t> </a:t>
              </a:r>
              <a:r>
                <a:rPr lang="en-US" sz="3000" dirty="0" err="1"/>
                <a:t>keatas</a:t>
              </a:r>
              <a:r>
                <a:rPr lang="en-US" sz="3000" dirty="0"/>
                <a:t> dan </a:t>
              </a:r>
              <a:r>
                <a:rPr lang="en-US" sz="3000" dirty="0" err="1"/>
                <a:t>kebawah</a:t>
              </a:r>
              <a:r>
                <a:rPr lang="en-US" sz="3000" dirty="0"/>
                <a:t>, </a:t>
              </a:r>
              <a:r>
                <a:rPr lang="en-US" sz="3000" dirty="0" err="1"/>
                <a:t>namun</a:t>
              </a:r>
              <a:r>
                <a:rPr lang="en-US" sz="3000" dirty="0"/>
                <a:t> </a:t>
              </a:r>
              <a:r>
                <a:rPr lang="en-US" sz="3000" dirty="0" err="1"/>
                <a:t>dengan</a:t>
              </a:r>
              <a:r>
                <a:rPr lang="en-US" sz="3000" dirty="0"/>
                <a:t> </a:t>
              </a:r>
              <a:r>
                <a:rPr lang="en-US" sz="3000" dirty="0" err="1"/>
                <a:t>sedikit</a:t>
              </a:r>
              <a:r>
                <a:rPr lang="en-US" sz="3000" dirty="0"/>
                <a:t> delay </a:t>
              </a:r>
              <a:r>
                <a:rPr lang="en-US" sz="3000" dirty="0" err="1"/>
                <a:t>tapi</a:t>
              </a:r>
              <a:r>
                <a:rPr lang="en-US" sz="3000" dirty="0"/>
                <a:t> </a:t>
              </a:r>
              <a:r>
                <a:rPr lang="en-US" sz="3000" dirty="0" err="1"/>
                <a:t>untuk</a:t>
              </a:r>
              <a:r>
                <a:rPr lang="en-US" sz="3000" dirty="0"/>
                <a:t> dragon ball yang </a:t>
              </a:r>
              <a:r>
                <a:rPr lang="en-US" sz="3000" dirty="0" err="1"/>
                <a:t>terpancarkan</a:t>
              </a:r>
              <a:r>
                <a:rPr lang="en-US" sz="3000" dirty="0"/>
                <a:t>, </a:t>
              </a:r>
              <a:r>
                <a:rPr lang="en-US" sz="3000" dirty="0" err="1"/>
                <a:t>lebih</a:t>
              </a:r>
              <a:r>
                <a:rPr lang="en-US" sz="3000" dirty="0"/>
                <a:t> </a:t>
              </a:r>
              <a:r>
                <a:rPr lang="en-US" sz="3000" dirty="0" err="1"/>
                <a:t>dulu</a:t>
              </a:r>
              <a:r>
                <a:rPr lang="en-US" sz="3000" dirty="0"/>
                <a:t> </a:t>
              </a:r>
              <a:r>
                <a:rPr lang="en-US" sz="3000" dirty="0" err="1"/>
                <a:t>meluncur</a:t>
              </a:r>
              <a:r>
                <a:rPr lang="en-US" sz="3000" dirty="0"/>
                <a:t>, </a:t>
              </a:r>
              <a:r>
                <a:rPr lang="en-US" sz="3000" dirty="0" err="1"/>
                <a:t>jadi</a:t>
              </a:r>
              <a:r>
                <a:rPr lang="en-US" sz="3000" dirty="0"/>
                <a:t> </a:t>
              </a:r>
              <a:r>
                <a:rPr lang="en-US" sz="3000" dirty="0" err="1"/>
                <a:t>tidak</a:t>
              </a:r>
              <a:r>
                <a:rPr lang="en-US" sz="3000" dirty="0"/>
                <a:t> </a:t>
              </a:r>
              <a:r>
                <a:rPr lang="en-US" sz="3000" dirty="0" err="1"/>
                <a:t>sejajar</a:t>
              </a:r>
              <a:r>
                <a:rPr lang="en-US" sz="3000" dirty="0"/>
                <a:t> </a:t>
              </a:r>
              <a:r>
                <a:rPr lang="en-US" sz="3000" dirty="0" err="1"/>
                <a:t>dengan</a:t>
              </a:r>
              <a:r>
                <a:rPr lang="en-US" sz="3000" dirty="0"/>
                <a:t> </a:t>
              </a:r>
              <a:r>
                <a:rPr lang="en-US" sz="3000" dirty="0" err="1"/>
                <a:t>Aliennya</a:t>
              </a:r>
              <a:r>
                <a:rPr lang="en-US" sz="3000" dirty="0"/>
                <a:t> </a:t>
              </a:r>
              <a:r>
                <a:rPr lang="en-US" sz="3000" dirty="0" err="1"/>
                <a:t>ketika</a:t>
              </a:r>
              <a:r>
                <a:rPr lang="en-US" sz="3000" dirty="0"/>
                <a:t> </a:t>
              </a:r>
              <a:r>
                <a:rPr lang="en-US" sz="3000" dirty="0" err="1"/>
                <a:t>dikeluarkan</a:t>
              </a:r>
              <a:r>
                <a:rPr lang="en-US" sz="3000" dirty="0"/>
                <a:t>.</a:t>
              </a:r>
              <a:endParaRPr dirty="0"/>
            </a:p>
          </p:txBody>
        </p:sp>
        <p:pic>
          <p:nvPicPr>
            <p:cNvPr id="227" name="Google Shape;227;p26"/>
            <p:cNvPicPr preferRelativeResize="0"/>
            <p:nvPr/>
          </p:nvPicPr>
          <p:blipFill rotWithShape="1">
            <a:blip r:embed="rId3">
              <a:alphaModFix/>
            </a:blip>
            <a:srcRect l="160" t="21264" r="6608" b="71845"/>
            <a:stretch/>
          </p:blipFill>
          <p:spPr>
            <a:xfrm>
              <a:off x="-5961400" y="-954026"/>
              <a:ext cx="4768562" cy="352413"/>
            </a:xfrm>
            <a:prstGeom prst="rect">
              <a:avLst/>
            </a:prstGeom>
            <a:noFill/>
            <a:ln>
              <a:noFill/>
            </a:ln>
          </p:spPr>
        </p:pic>
      </p:grpSp>
      <p:pic>
        <p:nvPicPr>
          <p:cNvPr id="228" name="Google Shape;228;p26"/>
          <p:cNvPicPr preferRelativeResize="0"/>
          <p:nvPr/>
        </p:nvPicPr>
        <p:blipFill rotWithShape="1">
          <a:blip r:embed="rId3">
            <a:alphaModFix/>
          </a:blip>
          <a:srcRect l="160" t="21264" r="6608" b="71845"/>
          <a:stretch/>
        </p:blipFill>
        <p:spPr>
          <a:xfrm rot="5400000">
            <a:off x="-5430977" y="4742132"/>
            <a:ext cx="10861953" cy="802736"/>
          </a:xfrm>
          <a:prstGeom prst="rect">
            <a:avLst/>
          </a:prstGeom>
          <a:noFill/>
          <a:ln>
            <a:noFill/>
          </a:ln>
        </p:spPr>
      </p:pic>
      <p:pic>
        <p:nvPicPr>
          <p:cNvPr id="229" name="Google Shape;229;p26"/>
          <p:cNvPicPr preferRelativeResize="0"/>
          <p:nvPr/>
        </p:nvPicPr>
        <p:blipFill>
          <a:blip r:embed="rId4">
            <a:alphaModFix/>
          </a:blip>
          <a:stretch>
            <a:fillRect/>
          </a:stretch>
        </p:blipFill>
        <p:spPr>
          <a:xfrm>
            <a:off x="930339" y="3022902"/>
            <a:ext cx="10457175" cy="614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grpSp>
        <p:nvGrpSpPr>
          <p:cNvPr id="97" name="Google Shape;97;p14"/>
          <p:cNvGrpSpPr/>
          <p:nvPr/>
        </p:nvGrpSpPr>
        <p:grpSpPr>
          <a:xfrm>
            <a:off x="8610250" y="356363"/>
            <a:ext cx="7710075" cy="7902383"/>
            <a:chOff x="0" y="-520010"/>
            <a:chExt cx="10280100" cy="2637821"/>
          </a:xfrm>
        </p:grpSpPr>
        <p:sp>
          <p:nvSpPr>
            <p:cNvPr id="98" name="Google Shape;98;p14"/>
            <p:cNvSpPr txBox="1"/>
            <p:nvPr/>
          </p:nvSpPr>
          <p:spPr>
            <a:xfrm>
              <a:off x="0" y="-520010"/>
              <a:ext cx="10280100" cy="369900"/>
            </a:xfrm>
            <a:prstGeom prst="rect">
              <a:avLst/>
            </a:prstGeom>
            <a:noFill/>
            <a:ln>
              <a:noFill/>
            </a:ln>
          </p:spPr>
          <p:txBody>
            <a:bodyPr spcFirstLastPara="1" wrap="square" lIns="0" tIns="0" rIns="0" bIns="0" anchor="t" anchorCtr="0">
              <a:spAutoFit/>
            </a:bodyPr>
            <a:lstStyle/>
            <a:p>
              <a:pPr marL="0" marR="0" lvl="0" indent="0" algn="l" rtl="0">
                <a:lnSpc>
                  <a:spcPct val="110001"/>
                </a:lnSpc>
                <a:spcBef>
                  <a:spcPts val="0"/>
                </a:spcBef>
                <a:spcAft>
                  <a:spcPts val="0"/>
                </a:spcAft>
                <a:buNone/>
              </a:pPr>
              <a:r>
                <a:rPr lang="en-US" sz="7199" b="1">
                  <a:latin typeface="Hammersmith One"/>
                  <a:ea typeface="Hammersmith One"/>
                  <a:cs typeface="Hammersmith One"/>
                  <a:sym typeface="Hammersmith One"/>
                </a:rPr>
                <a:t>Ide dan Gagasan</a:t>
              </a:r>
              <a:endParaRPr sz="200"/>
            </a:p>
          </p:txBody>
        </p:sp>
        <p:sp>
          <p:nvSpPr>
            <p:cNvPr id="99" name="Google Shape;99;p14"/>
            <p:cNvSpPr txBox="1"/>
            <p:nvPr/>
          </p:nvSpPr>
          <p:spPr>
            <a:xfrm>
              <a:off x="0" y="2045811"/>
              <a:ext cx="10280100" cy="720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a:p>
          </p:txBody>
        </p:sp>
      </p:grpSp>
      <p:pic>
        <p:nvPicPr>
          <p:cNvPr id="100" name="Google Shape;100;p14"/>
          <p:cNvPicPr preferRelativeResize="0"/>
          <p:nvPr/>
        </p:nvPicPr>
        <p:blipFill rotWithShape="1">
          <a:blip r:embed="rId3">
            <a:alphaModFix/>
          </a:blip>
          <a:srcRect l="160" t="21264" r="6608" b="71845"/>
          <a:stretch/>
        </p:blipFill>
        <p:spPr>
          <a:xfrm rot="5400000">
            <a:off x="12761773" y="4742132"/>
            <a:ext cx="10861953" cy="802736"/>
          </a:xfrm>
          <a:prstGeom prst="rect">
            <a:avLst/>
          </a:prstGeom>
          <a:noFill/>
          <a:ln>
            <a:noFill/>
          </a:ln>
        </p:spPr>
      </p:pic>
      <p:sp>
        <p:nvSpPr>
          <p:cNvPr id="101" name="Google Shape;101;p14"/>
          <p:cNvSpPr txBox="1"/>
          <p:nvPr/>
        </p:nvSpPr>
        <p:spPr>
          <a:xfrm>
            <a:off x="8610250" y="2982600"/>
            <a:ext cx="74247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100">
              <a:latin typeface="Calibri"/>
              <a:ea typeface="Calibri"/>
              <a:cs typeface="Calibri"/>
              <a:sym typeface="Calibri"/>
            </a:endParaRPr>
          </a:p>
        </p:txBody>
      </p:sp>
      <p:sp>
        <p:nvSpPr>
          <p:cNvPr id="102" name="Google Shape;102;p14"/>
          <p:cNvSpPr txBox="1"/>
          <p:nvPr/>
        </p:nvSpPr>
        <p:spPr>
          <a:xfrm>
            <a:off x="7485588" y="1660850"/>
            <a:ext cx="9959400" cy="881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300">
                <a:latin typeface="Calibri"/>
                <a:ea typeface="Calibri"/>
                <a:cs typeface="Calibri"/>
                <a:sym typeface="Calibri"/>
              </a:rPr>
              <a:t>Ide dan gagasan game ini awalnya tersusun dengan sebuah pengalaman kami dalam bermain game plappy bird dan juga film dragon ball, lalu kami gabungkan kedua ide tersebut dan kami rancanglah sebuah konsep yaitu aktor pemainnya bertarung melawan rintangan dan juga musuh yang menyerang dengan amunisi nya. Selain itu kami juga ingin menambahkan rintangan lagi, dimana aktor nya tidak boleh mentok ke bawah dan juga terpentok pada bagian atas tembok. Sebagai tingkat kesulitannya kami juga membuat agar pemain semakin tertantang untuk bisa sampai pada score yang tinggi, dengan mempercepat gerak dan mempersempit area bermain, dengan border yang semakin mengecil. Juga sistem game over disini kami terapkan bagi pemain yang terkena serangan tembakan ataupun menyentuh border </a:t>
            </a:r>
            <a:endParaRPr sz="3300">
              <a:latin typeface="Calibri"/>
              <a:ea typeface="Calibri"/>
              <a:cs typeface="Calibri"/>
              <a:sym typeface="Calibri"/>
            </a:endParaRPr>
          </a:p>
          <a:p>
            <a:pPr marL="0" lvl="0" indent="0" algn="just" rtl="0">
              <a:spcBef>
                <a:spcPts val="0"/>
              </a:spcBef>
              <a:spcAft>
                <a:spcPts val="0"/>
              </a:spcAft>
              <a:buNone/>
            </a:pPr>
            <a:endParaRPr sz="3300">
              <a:latin typeface="Calibri"/>
              <a:ea typeface="Calibri"/>
              <a:cs typeface="Calibri"/>
              <a:sym typeface="Calibri"/>
            </a:endParaRPr>
          </a:p>
          <a:p>
            <a:pPr marL="0" lvl="0" indent="0" algn="just" rtl="0">
              <a:spcBef>
                <a:spcPts val="0"/>
              </a:spcBef>
              <a:spcAft>
                <a:spcPts val="0"/>
              </a:spcAft>
              <a:buNone/>
            </a:pPr>
            <a:endParaRPr sz="3300">
              <a:latin typeface="Calibri"/>
              <a:ea typeface="Calibri"/>
              <a:cs typeface="Calibri"/>
              <a:sym typeface="Calibri"/>
            </a:endParaRPr>
          </a:p>
        </p:txBody>
      </p:sp>
      <p:pic>
        <p:nvPicPr>
          <p:cNvPr id="103" name="Google Shape;103;p14"/>
          <p:cNvPicPr preferRelativeResize="0"/>
          <p:nvPr/>
        </p:nvPicPr>
        <p:blipFill>
          <a:blip r:embed="rId4">
            <a:alphaModFix/>
          </a:blip>
          <a:stretch>
            <a:fillRect/>
          </a:stretch>
        </p:blipFill>
        <p:spPr>
          <a:xfrm>
            <a:off x="0" y="-25"/>
            <a:ext cx="6826825" cy="10287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p:nvPr/>
        </p:nvSpPr>
        <p:spPr>
          <a:xfrm>
            <a:off x="-282503" y="-262325"/>
            <a:ext cx="6335537" cy="10811649"/>
          </a:xfrm>
          <a:prstGeom prst="rect">
            <a:avLst/>
          </a:prstGeom>
          <a:solidFill>
            <a:srgbClr val="FFB9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 name="Google Shape;109;p15"/>
          <p:cNvCxnSpPr/>
          <p:nvPr/>
        </p:nvCxnSpPr>
        <p:spPr>
          <a:xfrm>
            <a:off x="6988947" y="2972353"/>
            <a:ext cx="9953400" cy="0"/>
          </a:xfrm>
          <a:prstGeom prst="straightConnector1">
            <a:avLst/>
          </a:prstGeom>
          <a:noFill/>
          <a:ln w="19050" cap="rnd" cmpd="sng">
            <a:solidFill>
              <a:srgbClr val="FFB923"/>
            </a:solidFill>
            <a:prstDash val="solid"/>
            <a:round/>
            <a:headEnd type="none" w="sm" len="sm"/>
            <a:tailEnd type="none" w="sm" len="sm"/>
          </a:ln>
        </p:spPr>
      </p:cxnSp>
      <p:grpSp>
        <p:nvGrpSpPr>
          <p:cNvPr id="110" name="Google Shape;110;p15"/>
          <p:cNvGrpSpPr/>
          <p:nvPr/>
        </p:nvGrpSpPr>
        <p:grpSpPr>
          <a:xfrm>
            <a:off x="925621" y="1325920"/>
            <a:ext cx="4201875" cy="2951551"/>
            <a:chOff x="0" y="76200"/>
            <a:chExt cx="5602500" cy="3935401"/>
          </a:xfrm>
        </p:grpSpPr>
        <p:pic>
          <p:nvPicPr>
            <p:cNvPr id="111" name="Google Shape;111;p15"/>
            <p:cNvPicPr preferRelativeResize="0"/>
            <p:nvPr/>
          </p:nvPicPr>
          <p:blipFill rotWithShape="1">
            <a:blip r:embed="rId3">
              <a:alphaModFix/>
            </a:blip>
            <a:srcRect l="160" t="21264" r="6608" b="71845"/>
            <a:stretch/>
          </p:blipFill>
          <p:spPr>
            <a:xfrm>
              <a:off x="0" y="3648638"/>
              <a:ext cx="4911312" cy="362963"/>
            </a:xfrm>
            <a:prstGeom prst="rect">
              <a:avLst/>
            </a:prstGeom>
            <a:noFill/>
            <a:ln>
              <a:noFill/>
            </a:ln>
          </p:spPr>
        </p:pic>
        <p:sp>
          <p:nvSpPr>
            <p:cNvPr id="112" name="Google Shape;112;p15"/>
            <p:cNvSpPr txBox="1"/>
            <p:nvPr/>
          </p:nvSpPr>
          <p:spPr>
            <a:xfrm>
              <a:off x="0" y="76200"/>
              <a:ext cx="5602500" cy="3663000"/>
            </a:xfrm>
            <a:prstGeom prst="rect">
              <a:avLst/>
            </a:prstGeom>
            <a:noFill/>
            <a:ln>
              <a:noFill/>
            </a:ln>
          </p:spPr>
          <p:txBody>
            <a:bodyPr spcFirstLastPara="1" wrap="square" lIns="0" tIns="0" rIns="0" bIns="0" anchor="t" anchorCtr="0">
              <a:spAutoFit/>
            </a:bodyPr>
            <a:lstStyle/>
            <a:p>
              <a:pPr marL="0" marR="0" lvl="0" indent="0" algn="l" rtl="0">
                <a:lnSpc>
                  <a:spcPct val="110001"/>
                </a:lnSpc>
                <a:spcBef>
                  <a:spcPts val="0"/>
                </a:spcBef>
                <a:spcAft>
                  <a:spcPts val="0"/>
                </a:spcAft>
                <a:buNone/>
              </a:pPr>
              <a:r>
                <a:rPr lang="en-US" sz="8499" b="1">
                  <a:solidFill>
                    <a:srgbClr val="FFFFFF"/>
                  </a:solidFill>
                  <a:latin typeface="Hammersmith One"/>
                  <a:ea typeface="Hammersmith One"/>
                  <a:cs typeface="Hammersmith One"/>
                  <a:sym typeface="Hammersmith One"/>
                </a:rPr>
                <a:t>Genre</a:t>
              </a:r>
              <a:endParaRPr sz="8499" b="1">
                <a:solidFill>
                  <a:srgbClr val="FFFFFF"/>
                </a:solidFill>
                <a:latin typeface="Hammersmith One"/>
                <a:ea typeface="Hammersmith One"/>
                <a:cs typeface="Hammersmith One"/>
                <a:sym typeface="Hammersmith One"/>
              </a:endParaRPr>
            </a:p>
            <a:p>
              <a:pPr marL="0" marR="0" lvl="0" indent="0" algn="l" rtl="0">
                <a:lnSpc>
                  <a:spcPct val="110001"/>
                </a:lnSpc>
                <a:spcBef>
                  <a:spcPts val="0"/>
                </a:spcBef>
                <a:spcAft>
                  <a:spcPts val="0"/>
                </a:spcAft>
                <a:buNone/>
              </a:pPr>
              <a:r>
                <a:rPr lang="en-US" sz="8499" b="1">
                  <a:solidFill>
                    <a:srgbClr val="FFFFFF"/>
                  </a:solidFill>
                  <a:latin typeface="Hammersmith One"/>
                  <a:ea typeface="Hammersmith One"/>
                  <a:cs typeface="Hammersmith One"/>
                  <a:sym typeface="Hammersmith One"/>
                </a:rPr>
                <a:t>Game</a:t>
              </a:r>
              <a:endParaRPr sz="8499" b="1">
                <a:solidFill>
                  <a:srgbClr val="FFFFFF"/>
                </a:solidFill>
                <a:latin typeface="Hammersmith One"/>
                <a:ea typeface="Hammersmith One"/>
                <a:cs typeface="Hammersmith One"/>
                <a:sym typeface="Hammersmith One"/>
              </a:endParaRPr>
            </a:p>
          </p:txBody>
        </p:sp>
      </p:grpSp>
      <p:sp>
        <p:nvSpPr>
          <p:cNvPr id="113" name="Google Shape;113;p15"/>
          <p:cNvSpPr txBox="1"/>
          <p:nvPr/>
        </p:nvSpPr>
        <p:spPr>
          <a:xfrm>
            <a:off x="6988947" y="1576089"/>
            <a:ext cx="9953400" cy="8928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5800">
                <a:latin typeface="Hammersmith One"/>
                <a:ea typeface="Hammersmith One"/>
                <a:cs typeface="Hammersmith One"/>
                <a:sym typeface="Hammersmith One"/>
              </a:rPr>
              <a:t>Platform Game</a:t>
            </a:r>
            <a:endParaRPr sz="3700"/>
          </a:p>
        </p:txBody>
      </p:sp>
      <p:sp>
        <p:nvSpPr>
          <p:cNvPr id="114" name="Google Shape;114;p15"/>
          <p:cNvSpPr txBox="1"/>
          <p:nvPr/>
        </p:nvSpPr>
        <p:spPr>
          <a:xfrm>
            <a:off x="6988950" y="3668425"/>
            <a:ext cx="10391700" cy="38604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3800"/>
              <a:t>Pada game ini memiliki genre yaitu action dengan sub genrenya </a:t>
            </a:r>
            <a:r>
              <a:rPr lang="en-US" sz="3800" b="1"/>
              <a:t>platform game</a:t>
            </a:r>
            <a:r>
              <a:rPr lang="en-US" sz="3800"/>
              <a:t>. Dalam suatu platformer, pemain mengendalikan karakter atau hero untuk menghindari serangan dan rintangan.</a:t>
            </a:r>
            <a:endParaRPr sz="3800"/>
          </a:p>
        </p:txBody>
      </p:sp>
      <p:sp>
        <p:nvSpPr>
          <p:cNvPr id="115" name="Google Shape;115;p15"/>
          <p:cNvSpPr txBox="1"/>
          <p:nvPr/>
        </p:nvSpPr>
        <p:spPr>
          <a:xfrm>
            <a:off x="10963225" y="4973650"/>
            <a:ext cx="1115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pSp>
        <p:nvGrpSpPr>
          <p:cNvPr id="120" name="Google Shape;120;p16"/>
          <p:cNvGrpSpPr/>
          <p:nvPr/>
        </p:nvGrpSpPr>
        <p:grpSpPr>
          <a:xfrm>
            <a:off x="1203328" y="1066475"/>
            <a:ext cx="9333449" cy="1929228"/>
            <a:chOff x="-187014" y="-204375"/>
            <a:chExt cx="12444600" cy="2572305"/>
          </a:xfrm>
        </p:grpSpPr>
        <p:sp>
          <p:nvSpPr>
            <p:cNvPr id="121" name="Google Shape;121;p16"/>
            <p:cNvSpPr txBox="1"/>
            <p:nvPr/>
          </p:nvSpPr>
          <p:spPr>
            <a:xfrm>
              <a:off x="-187014" y="-204375"/>
              <a:ext cx="12444600" cy="1744200"/>
            </a:xfrm>
            <a:prstGeom prst="rect">
              <a:avLst/>
            </a:prstGeom>
            <a:noFill/>
            <a:ln>
              <a:noFill/>
            </a:ln>
          </p:spPr>
          <p:txBody>
            <a:bodyPr spcFirstLastPara="1" wrap="square" lIns="0" tIns="0" rIns="0" bIns="0" anchor="t" anchorCtr="0">
              <a:spAutoFit/>
            </a:bodyPr>
            <a:lstStyle/>
            <a:p>
              <a:pPr marL="0" marR="0" lvl="0" indent="0" algn="l" rtl="0">
                <a:lnSpc>
                  <a:spcPct val="110001"/>
                </a:lnSpc>
                <a:spcBef>
                  <a:spcPts val="0"/>
                </a:spcBef>
                <a:spcAft>
                  <a:spcPts val="0"/>
                </a:spcAft>
                <a:buNone/>
              </a:pPr>
              <a:r>
                <a:rPr lang="en-US" sz="8499" b="1">
                  <a:latin typeface="Hammersmith One"/>
                  <a:ea typeface="Hammersmith One"/>
                  <a:cs typeface="Hammersmith One"/>
                  <a:sym typeface="Hammersmith One"/>
                </a:rPr>
                <a:t>Target Pemain</a:t>
              </a:r>
              <a:endParaRPr/>
            </a:p>
          </p:txBody>
        </p:sp>
        <p:pic>
          <p:nvPicPr>
            <p:cNvPr id="122" name="Google Shape;122;p16"/>
            <p:cNvPicPr preferRelativeResize="0"/>
            <p:nvPr/>
          </p:nvPicPr>
          <p:blipFill rotWithShape="1">
            <a:blip r:embed="rId3">
              <a:alphaModFix/>
            </a:blip>
            <a:srcRect l="160" t="21264" r="6608" b="71845"/>
            <a:stretch/>
          </p:blipFill>
          <p:spPr>
            <a:xfrm>
              <a:off x="0" y="1934553"/>
              <a:ext cx="5864091" cy="433377"/>
            </a:xfrm>
            <a:prstGeom prst="rect">
              <a:avLst/>
            </a:prstGeom>
            <a:noFill/>
            <a:ln>
              <a:noFill/>
            </a:ln>
          </p:spPr>
        </p:pic>
      </p:grpSp>
      <p:sp>
        <p:nvSpPr>
          <p:cNvPr id="123" name="Google Shape;123;p16"/>
          <p:cNvSpPr txBox="1"/>
          <p:nvPr/>
        </p:nvSpPr>
        <p:spPr>
          <a:xfrm>
            <a:off x="3585326" y="6571634"/>
            <a:ext cx="4005300" cy="5388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500">
                <a:latin typeface="Hammersmith One"/>
                <a:ea typeface="Hammersmith One"/>
                <a:cs typeface="Hammersmith One"/>
                <a:sym typeface="Hammersmith One"/>
              </a:rPr>
              <a:t>Alien</a:t>
            </a:r>
            <a:endParaRPr/>
          </a:p>
        </p:txBody>
      </p:sp>
      <p:sp>
        <p:nvSpPr>
          <p:cNvPr id="124" name="Google Shape;124;p16"/>
          <p:cNvSpPr txBox="1"/>
          <p:nvPr/>
        </p:nvSpPr>
        <p:spPr>
          <a:xfrm>
            <a:off x="10104961" y="6688534"/>
            <a:ext cx="4005300" cy="5388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500">
                <a:latin typeface="Hammersmith One"/>
                <a:ea typeface="Hammersmith One"/>
                <a:cs typeface="Hammersmith One"/>
                <a:sym typeface="Hammersmith One"/>
              </a:rPr>
              <a:t>Fireball (Bola Api)</a:t>
            </a:r>
            <a:endParaRPr/>
          </a:p>
        </p:txBody>
      </p:sp>
      <p:pic>
        <p:nvPicPr>
          <p:cNvPr id="125" name="Google Shape;125;p16"/>
          <p:cNvPicPr preferRelativeResize="0"/>
          <p:nvPr/>
        </p:nvPicPr>
        <p:blipFill rotWithShape="1">
          <a:blip r:embed="rId3">
            <a:alphaModFix/>
          </a:blip>
          <a:srcRect l="160" t="21264" r="6608" b="71845"/>
          <a:stretch/>
        </p:blipFill>
        <p:spPr>
          <a:xfrm rot="5400000">
            <a:off x="12761773" y="4742132"/>
            <a:ext cx="10861953" cy="802736"/>
          </a:xfrm>
          <a:prstGeom prst="rect">
            <a:avLst/>
          </a:prstGeom>
          <a:noFill/>
          <a:ln>
            <a:noFill/>
          </a:ln>
        </p:spPr>
      </p:pic>
      <p:pic>
        <p:nvPicPr>
          <p:cNvPr id="126" name="Google Shape;126;p16"/>
          <p:cNvPicPr preferRelativeResize="0"/>
          <p:nvPr/>
        </p:nvPicPr>
        <p:blipFill>
          <a:blip r:embed="rId4">
            <a:alphaModFix/>
          </a:blip>
          <a:stretch>
            <a:fillRect/>
          </a:stretch>
        </p:blipFill>
        <p:spPr>
          <a:xfrm>
            <a:off x="4440499" y="4021974"/>
            <a:ext cx="2294900" cy="2294900"/>
          </a:xfrm>
          <a:prstGeom prst="rect">
            <a:avLst/>
          </a:prstGeom>
          <a:noFill/>
          <a:ln>
            <a:noFill/>
          </a:ln>
        </p:spPr>
      </p:pic>
      <p:pic>
        <p:nvPicPr>
          <p:cNvPr id="127" name="Google Shape;127;p16"/>
          <p:cNvPicPr preferRelativeResize="0"/>
          <p:nvPr/>
        </p:nvPicPr>
        <p:blipFill>
          <a:blip r:embed="rId5">
            <a:alphaModFix/>
          </a:blip>
          <a:stretch>
            <a:fillRect/>
          </a:stretch>
        </p:blipFill>
        <p:spPr>
          <a:xfrm>
            <a:off x="10916623" y="4443135"/>
            <a:ext cx="2566238" cy="1452587"/>
          </a:xfrm>
          <a:prstGeom prst="rect">
            <a:avLst/>
          </a:prstGeom>
          <a:noFill/>
          <a:ln>
            <a:noFill/>
          </a:ln>
        </p:spPr>
      </p:pic>
      <p:sp>
        <p:nvSpPr>
          <p:cNvPr id="128" name="Google Shape;128;p16"/>
          <p:cNvSpPr/>
          <p:nvPr/>
        </p:nvSpPr>
        <p:spPr>
          <a:xfrm>
            <a:off x="7590613" y="4443125"/>
            <a:ext cx="1880700" cy="19893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p:nvPr/>
        </p:nvSpPr>
        <p:spPr>
          <a:xfrm>
            <a:off x="1315738" y="596100"/>
            <a:ext cx="9715800" cy="1308300"/>
          </a:xfrm>
          <a:prstGeom prst="rect">
            <a:avLst/>
          </a:prstGeom>
          <a:noFill/>
          <a:ln>
            <a:noFill/>
          </a:ln>
        </p:spPr>
        <p:txBody>
          <a:bodyPr spcFirstLastPara="1" wrap="square" lIns="0" tIns="0" rIns="0" bIns="0" anchor="t" anchorCtr="0">
            <a:spAutoFit/>
          </a:bodyPr>
          <a:lstStyle/>
          <a:p>
            <a:pPr marL="0" marR="0" lvl="0" indent="0" algn="l" rtl="0">
              <a:lnSpc>
                <a:spcPct val="110001"/>
              </a:lnSpc>
              <a:spcBef>
                <a:spcPts val="0"/>
              </a:spcBef>
              <a:spcAft>
                <a:spcPts val="0"/>
              </a:spcAft>
              <a:buNone/>
            </a:pPr>
            <a:r>
              <a:rPr lang="en-US" sz="8499" b="1">
                <a:latin typeface="Hammersmith One"/>
                <a:ea typeface="Hammersmith One"/>
                <a:cs typeface="Hammersmith One"/>
                <a:sym typeface="Hammersmith One"/>
              </a:rPr>
              <a:t>Deskripsi Game</a:t>
            </a:r>
            <a:endParaRPr sz="8499" b="1">
              <a:latin typeface="Hammersmith One"/>
              <a:ea typeface="Hammersmith One"/>
              <a:cs typeface="Hammersmith One"/>
              <a:sym typeface="Hammersmith One"/>
            </a:endParaRPr>
          </a:p>
        </p:txBody>
      </p:sp>
      <p:pic>
        <p:nvPicPr>
          <p:cNvPr id="134" name="Google Shape;134;p17"/>
          <p:cNvPicPr preferRelativeResize="0"/>
          <p:nvPr/>
        </p:nvPicPr>
        <p:blipFill rotWithShape="1">
          <a:blip r:embed="rId3">
            <a:alphaModFix/>
          </a:blip>
          <a:srcRect/>
          <a:stretch/>
        </p:blipFill>
        <p:spPr>
          <a:xfrm rot="5400000">
            <a:off x="1323000" y="2527098"/>
            <a:ext cx="441400" cy="455900"/>
          </a:xfrm>
          <a:prstGeom prst="rect">
            <a:avLst/>
          </a:prstGeom>
          <a:noFill/>
          <a:ln>
            <a:noFill/>
          </a:ln>
        </p:spPr>
      </p:pic>
      <p:sp>
        <p:nvSpPr>
          <p:cNvPr id="135" name="Google Shape;135;p17"/>
          <p:cNvSpPr txBox="1"/>
          <p:nvPr/>
        </p:nvSpPr>
        <p:spPr>
          <a:xfrm>
            <a:off x="2160505" y="2408700"/>
            <a:ext cx="8833800" cy="6927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4500">
                <a:latin typeface="Hammersmith One"/>
                <a:ea typeface="Hammersmith One"/>
                <a:cs typeface="Hammersmith One"/>
                <a:sym typeface="Hammersmith One"/>
              </a:rPr>
              <a:t>Aturan Game</a:t>
            </a:r>
            <a:endParaRPr sz="4500"/>
          </a:p>
        </p:txBody>
      </p:sp>
      <p:sp>
        <p:nvSpPr>
          <p:cNvPr id="136" name="Google Shape;136;p17"/>
          <p:cNvSpPr txBox="1"/>
          <p:nvPr/>
        </p:nvSpPr>
        <p:spPr>
          <a:xfrm>
            <a:off x="2160498" y="3276592"/>
            <a:ext cx="15898901" cy="4825937"/>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3200" dirty="0">
                <a:latin typeface="+mj-lt"/>
                <a:cs typeface="Calibri" panose="020F0502020204030204" pitchFamily="34" charset="0"/>
              </a:rPr>
              <a:t>Pada game </a:t>
            </a:r>
            <a:r>
              <a:rPr lang="en-US" sz="3200" dirty="0" err="1">
                <a:latin typeface="+mj-lt"/>
                <a:cs typeface="Calibri" panose="020F0502020204030204" pitchFamily="34" charset="0"/>
              </a:rPr>
              <a:t>ini</a:t>
            </a:r>
            <a:r>
              <a:rPr lang="en-US" sz="3200" dirty="0">
                <a:latin typeface="+mj-lt"/>
                <a:cs typeface="Calibri" panose="020F0502020204030204" pitchFamily="34" charset="0"/>
              </a:rPr>
              <a:t> </a:t>
            </a:r>
            <a:r>
              <a:rPr lang="en-US" sz="3200" dirty="0" err="1">
                <a:latin typeface="+mj-lt"/>
                <a:cs typeface="Calibri" panose="020F0502020204030204" pitchFamily="34" charset="0"/>
              </a:rPr>
              <a:t>karakter</a:t>
            </a:r>
            <a:r>
              <a:rPr lang="en-US" sz="3200" dirty="0">
                <a:latin typeface="+mj-lt"/>
                <a:cs typeface="Calibri" panose="020F0502020204030204" pitchFamily="34" charset="0"/>
              </a:rPr>
              <a:t> (</a:t>
            </a:r>
            <a:r>
              <a:rPr lang="en-US" sz="3200" dirty="0" err="1">
                <a:latin typeface="+mj-lt"/>
                <a:cs typeface="Calibri" panose="020F0502020204030204" pitchFamily="34" charset="0"/>
              </a:rPr>
              <a:t>pemain</a:t>
            </a:r>
            <a:r>
              <a:rPr lang="en-US" sz="3200" dirty="0">
                <a:latin typeface="+mj-lt"/>
                <a:cs typeface="Calibri" panose="020F0502020204030204" pitchFamily="34" charset="0"/>
              </a:rPr>
              <a:t>) </a:t>
            </a:r>
            <a:r>
              <a:rPr lang="en-US" sz="3200" dirty="0" err="1">
                <a:latin typeface="+mj-lt"/>
                <a:cs typeface="Calibri" panose="020F0502020204030204" pitchFamily="34" charset="0"/>
              </a:rPr>
              <a:t>dapat</a:t>
            </a:r>
            <a:r>
              <a:rPr lang="en-US" sz="3200" dirty="0">
                <a:latin typeface="+mj-lt"/>
                <a:cs typeface="Calibri" panose="020F0502020204030204" pitchFamily="34" charset="0"/>
              </a:rPr>
              <a:t> </a:t>
            </a:r>
            <a:r>
              <a:rPr lang="en-US" sz="3200" dirty="0" err="1">
                <a:latin typeface="+mj-lt"/>
                <a:cs typeface="Calibri" panose="020F0502020204030204" pitchFamily="34" charset="0"/>
              </a:rPr>
              <a:t>bergerak</a:t>
            </a:r>
            <a:r>
              <a:rPr lang="en-US" sz="3200" dirty="0">
                <a:latin typeface="+mj-lt"/>
                <a:cs typeface="Calibri" panose="020F0502020204030204" pitchFamily="34" charset="0"/>
              </a:rPr>
              <a:t> </a:t>
            </a:r>
            <a:r>
              <a:rPr lang="en-US" sz="3200" dirty="0" err="1">
                <a:latin typeface="+mj-lt"/>
                <a:cs typeface="Calibri" panose="020F0502020204030204" pitchFamily="34" charset="0"/>
              </a:rPr>
              <a:t>ke</a:t>
            </a:r>
            <a:r>
              <a:rPr lang="en-US" sz="3200" dirty="0">
                <a:latin typeface="+mj-lt"/>
                <a:cs typeface="Calibri" panose="020F0502020204030204" pitchFamily="34" charset="0"/>
              </a:rPr>
              <a:t> </a:t>
            </a:r>
            <a:r>
              <a:rPr lang="en-US" sz="3200" dirty="0" err="1">
                <a:latin typeface="+mj-lt"/>
                <a:cs typeface="Calibri" panose="020F0502020204030204" pitchFamily="34" charset="0"/>
              </a:rPr>
              <a:t>atas</a:t>
            </a:r>
            <a:r>
              <a:rPr lang="en-US" sz="3200" dirty="0">
                <a:latin typeface="+mj-lt"/>
                <a:cs typeface="Calibri" panose="020F0502020204030204" pitchFamily="34" charset="0"/>
              </a:rPr>
              <a:t> </a:t>
            </a:r>
            <a:r>
              <a:rPr lang="en-US" sz="3200" dirty="0" err="1">
                <a:latin typeface="+mj-lt"/>
                <a:cs typeface="Calibri" panose="020F0502020204030204" pitchFamily="34" charset="0"/>
              </a:rPr>
              <a:t>atau</a:t>
            </a:r>
            <a:r>
              <a:rPr lang="en-US" sz="3200" dirty="0">
                <a:latin typeface="+mj-lt"/>
                <a:cs typeface="Calibri" panose="020F0502020204030204" pitchFamily="34" charset="0"/>
              </a:rPr>
              <a:t> </a:t>
            </a:r>
            <a:r>
              <a:rPr lang="en-US" sz="3200" dirty="0" err="1">
                <a:latin typeface="+mj-lt"/>
                <a:cs typeface="Calibri" panose="020F0502020204030204" pitchFamily="34" charset="0"/>
              </a:rPr>
              <a:t>bawah</a:t>
            </a:r>
            <a:r>
              <a:rPr lang="en-US" sz="3200" dirty="0">
                <a:latin typeface="+mj-lt"/>
                <a:cs typeface="Calibri" panose="020F0502020204030204" pitchFamily="34" charset="0"/>
              </a:rPr>
              <a:t>. </a:t>
            </a:r>
            <a:r>
              <a:rPr lang="en-US" sz="3200" dirty="0" err="1">
                <a:latin typeface="+mj-lt"/>
                <a:cs typeface="Calibri" panose="020F0502020204030204" pitchFamily="34" charset="0"/>
              </a:rPr>
              <a:t>Pemain</a:t>
            </a:r>
            <a:r>
              <a:rPr lang="en-US" sz="3200" dirty="0">
                <a:latin typeface="+mj-lt"/>
                <a:cs typeface="Calibri" panose="020F0502020204030204" pitchFamily="34" charset="0"/>
              </a:rPr>
              <a:t> </a:t>
            </a:r>
            <a:r>
              <a:rPr lang="en-US" sz="3200" dirty="0" err="1">
                <a:latin typeface="+mj-lt"/>
                <a:cs typeface="Calibri" panose="020F0502020204030204" pitchFamily="34" charset="0"/>
              </a:rPr>
              <a:t>harus</a:t>
            </a:r>
            <a:r>
              <a:rPr lang="en-US" sz="3200" dirty="0">
                <a:latin typeface="+mj-lt"/>
                <a:cs typeface="Calibri" panose="020F0502020204030204" pitchFamily="34" charset="0"/>
              </a:rPr>
              <a:t> </a:t>
            </a:r>
            <a:r>
              <a:rPr lang="en-US" sz="3200" dirty="0" err="1">
                <a:latin typeface="+mj-lt"/>
                <a:cs typeface="Calibri" panose="020F0502020204030204" pitchFamily="34" charset="0"/>
              </a:rPr>
              <a:t>menghindari</a:t>
            </a:r>
            <a:r>
              <a:rPr lang="en-US" sz="3200" dirty="0">
                <a:latin typeface="+mj-lt"/>
                <a:cs typeface="Calibri" panose="020F0502020204030204" pitchFamily="34" charset="0"/>
              </a:rPr>
              <a:t> </a:t>
            </a:r>
            <a:r>
              <a:rPr lang="en-US" sz="3200" dirty="0" err="1">
                <a:latin typeface="+mj-lt"/>
                <a:cs typeface="Calibri" panose="020F0502020204030204" pitchFamily="34" charset="0"/>
              </a:rPr>
              <a:t>serangan</a:t>
            </a:r>
            <a:r>
              <a:rPr lang="en-US" sz="3200" dirty="0">
                <a:latin typeface="+mj-lt"/>
                <a:cs typeface="Calibri" panose="020F0502020204030204" pitchFamily="34" charset="0"/>
              </a:rPr>
              <a:t> bola </a:t>
            </a:r>
            <a:r>
              <a:rPr lang="en-US" sz="3200" dirty="0" err="1">
                <a:latin typeface="+mj-lt"/>
                <a:cs typeface="Calibri" panose="020F0502020204030204" pitchFamily="34" charset="0"/>
              </a:rPr>
              <a:t>api</a:t>
            </a:r>
            <a:r>
              <a:rPr lang="en-US" sz="3200" dirty="0">
                <a:latin typeface="+mj-lt"/>
                <a:cs typeface="Calibri" panose="020F0502020204030204" pitchFamily="34" charset="0"/>
              </a:rPr>
              <a:t> </a:t>
            </a:r>
            <a:r>
              <a:rPr lang="en-US" sz="3200" dirty="0" err="1">
                <a:latin typeface="+mj-lt"/>
                <a:cs typeface="Calibri" panose="020F0502020204030204" pitchFamily="34" charset="0"/>
              </a:rPr>
              <a:t>dari</a:t>
            </a:r>
            <a:r>
              <a:rPr lang="en-US" sz="3200" dirty="0">
                <a:latin typeface="+mj-lt"/>
                <a:cs typeface="Calibri" panose="020F0502020204030204" pitchFamily="34" charset="0"/>
              </a:rPr>
              <a:t> </a:t>
            </a:r>
            <a:r>
              <a:rPr lang="en-US" sz="3200" dirty="0" err="1">
                <a:latin typeface="+mj-lt"/>
                <a:cs typeface="Calibri" panose="020F0502020204030204" pitchFamily="34" charset="0"/>
              </a:rPr>
              <a:t>lawan</a:t>
            </a:r>
            <a:r>
              <a:rPr lang="en-US" sz="3200" dirty="0">
                <a:latin typeface="+mj-lt"/>
                <a:cs typeface="Calibri" panose="020F0502020204030204" pitchFamily="34" charset="0"/>
              </a:rPr>
              <a:t>(alien) </a:t>
            </a:r>
            <a:r>
              <a:rPr lang="en-US" sz="3200" dirty="0" err="1">
                <a:latin typeface="+mj-lt"/>
                <a:cs typeface="Calibri" panose="020F0502020204030204" pitchFamily="34" charset="0"/>
              </a:rPr>
              <a:t>dengan</a:t>
            </a:r>
            <a:r>
              <a:rPr lang="en-US" sz="3200" dirty="0">
                <a:latin typeface="+mj-lt"/>
                <a:cs typeface="Calibri" panose="020F0502020204030204" pitchFamily="34" charset="0"/>
              </a:rPr>
              <a:t> </a:t>
            </a:r>
            <a:r>
              <a:rPr lang="en-US" sz="3200" dirty="0" err="1">
                <a:latin typeface="+mj-lt"/>
                <a:cs typeface="Calibri" panose="020F0502020204030204" pitchFamily="34" charset="0"/>
              </a:rPr>
              <a:t>cara</a:t>
            </a:r>
            <a:r>
              <a:rPr lang="en-US" sz="3200" dirty="0">
                <a:latin typeface="+mj-lt"/>
                <a:cs typeface="Calibri" panose="020F0502020204030204" pitchFamily="34" charset="0"/>
              </a:rPr>
              <a:t> </a:t>
            </a:r>
            <a:r>
              <a:rPr lang="en-US" sz="3200" dirty="0" err="1">
                <a:latin typeface="+mj-lt"/>
                <a:cs typeface="Calibri" panose="020F0502020204030204" pitchFamily="34" charset="0"/>
              </a:rPr>
              <a:t>bergerak</a:t>
            </a:r>
            <a:r>
              <a:rPr lang="en-US" sz="3200" dirty="0">
                <a:latin typeface="+mj-lt"/>
                <a:cs typeface="Calibri" panose="020F0502020204030204" pitchFamily="34" charset="0"/>
              </a:rPr>
              <a:t> </a:t>
            </a:r>
            <a:r>
              <a:rPr lang="en-US" sz="3200" dirty="0" err="1">
                <a:latin typeface="+mj-lt"/>
                <a:cs typeface="Calibri" panose="020F0502020204030204" pitchFamily="34" charset="0"/>
              </a:rPr>
              <a:t>ke</a:t>
            </a:r>
            <a:r>
              <a:rPr lang="en-US" sz="3200" dirty="0">
                <a:latin typeface="+mj-lt"/>
                <a:cs typeface="Calibri" panose="020F0502020204030204" pitchFamily="34" charset="0"/>
              </a:rPr>
              <a:t> </a:t>
            </a:r>
            <a:r>
              <a:rPr lang="en-US" sz="3200" dirty="0" err="1">
                <a:latin typeface="+mj-lt"/>
                <a:cs typeface="Calibri" panose="020F0502020204030204" pitchFamily="34" charset="0"/>
              </a:rPr>
              <a:t>atas</a:t>
            </a:r>
            <a:r>
              <a:rPr lang="en-US" sz="3200" dirty="0">
                <a:latin typeface="+mj-lt"/>
                <a:cs typeface="Calibri" panose="020F0502020204030204" pitchFamily="34" charset="0"/>
              </a:rPr>
              <a:t> </a:t>
            </a:r>
            <a:r>
              <a:rPr lang="en-US" sz="3200" dirty="0" err="1">
                <a:latin typeface="+mj-lt"/>
                <a:cs typeface="Calibri" panose="020F0502020204030204" pitchFamily="34" charset="0"/>
              </a:rPr>
              <a:t>atau</a:t>
            </a:r>
            <a:r>
              <a:rPr lang="en-US" sz="3200" dirty="0">
                <a:latin typeface="+mj-lt"/>
                <a:cs typeface="Calibri" panose="020F0502020204030204" pitchFamily="34" charset="0"/>
              </a:rPr>
              <a:t> </a:t>
            </a:r>
            <a:r>
              <a:rPr lang="en-US" sz="3200" dirty="0" err="1">
                <a:latin typeface="+mj-lt"/>
                <a:cs typeface="Calibri" panose="020F0502020204030204" pitchFamily="34" charset="0"/>
              </a:rPr>
              <a:t>ke</a:t>
            </a:r>
            <a:r>
              <a:rPr lang="en-US" sz="3200" dirty="0">
                <a:latin typeface="+mj-lt"/>
                <a:cs typeface="Calibri" panose="020F0502020204030204" pitchFamily="34" charset="0"/>
              </a:rPr>
              <a:t> </a:t>
            </a:r>
            <a:r>
              <a:rPr lang="en-US" sz="3200" dirty="0" err="1">
                <a:latin typeface="+mj-lt"/>
                <a:cs typeface="Calibri" panose="020F0502020204030204" pitchFamily="34" charset="0"/>
              </a:rPr>
              <a:t>bawah</a:t>
            </a:r>
            <a:r>
              <a:rPr lang="en-US" sz="3200" dirty="0">
                <a:latin typeface="+mj-lt"/>
                <a:cs typeface="Calibri" panose="020F0502020204030204" pitchFamily="34" charset="0"/>
              </a:rPr>
              <a:t> </a:t>
            </a:r>
            <a:r>
              <a:rPr lang="en-US" sz="3200" dirty="0" err="1">
                <a:latin typeface="+mj-lt"/>
                <a:cs typeface="Calibri" panose="020F0502020204030204" pitchFamily="34" charset="0"/>
              </a:rPr>
              <a:t>namun</a:t>
            </a:r>
            <a:r>
              <a:rPr lang="en-US" sz="3200" dirty="0">
                <a:latin typeface="+mj-lt"/>
                <a:cs typeface="Calibri" panose="020F0502020204030204" pitchFamily="34" charset="0"/>
              </a:rPr>
              <a:t> </a:t>
            </a:r>
            <a:r>
              <a:rPr lang="en-US" sz="3200" dirty="0" err="1">
                <a:latin typeface="+mj-lt"/>
                <a:cs typeface="Calibri" panose="020F0502020204030204" pitchFamily="34" charset="0"/>
              </a:rPr>
              <a:t>pemain</a:t>
            </a:r>
            <a:r>
              <a:rPr lang="en-US" sz="3200" dirty="0">
                <a:latin typeface="+mj-lt"/>
                <a:cs typeface="Calibri" panose="020F0502020204030204" pitchFamily="34" charset="0"/>
              </a:rPr>
              <a:t> </a:t>
            </a:r>
            <a:r>
              <a:rPr lang="en-US" sz="3200" dirty="0" err="1">
                <a:latin typeface="+mj-lt"/>
                <a:cs typeface="Calibri" panose="020F0502020204030204" pitchFamily="34" charset="0"/>
              </a:rPr>
              <a:t>tidak</a:t>
            </a:r>
            <a:r>
              <a:rPr lang="en-US" sz="3200" dirty="0">
                <a:latin typeface="+mj-lt"/>
                <a:cs typeface="Calibri" panose="020F0502020204030204" pitchFamily="34" charset="0"/>
              </a:rPr>
              <a:t> </a:t>
            </a:r>
            <a:r>
              <a:rPr lang="en-US" sz="3200" dirty="0" err="1">
                <a:latin typeface="+mj-lt"/>
                <a:cs typeface="Calibri" panose="020F0502020204030204" pitchFamily="34" charset="0"/>
              </a:rPr>
              <a:t>boleh</a:t>
            </a:r>
            <a:r>
              <a:rPr lang="en-US" sz="3200" dirty="0">
                <a:latin typeface="+mj-lt"/>
                <a:cs typeface="Calibri" panose="020F0502020204030204" pitchFamily="34" charset="0"/>
              </a:rPr>
              <a:t> </a:t>
            </a:r>
            <a:r>
              <a:rPr lang="en-US" sz="3200" dirty="0" err="1">
                <a:latin typeface="+mj-lt"/>
                <a:cs typeface="Calibri" panose="020F0502020204030204" pitchFamily="34" charset="0"/>
              </a:rPr>
              <a:t>sampai</a:t>
            </a:r>
            <a:r>
              <a:rPr lang="en-US" sz="3200" dirty="0">
                <a:latin typeface="+mj-lt"/>
                <a:cs typeface="Calibri" panose="020F0502020204030204" pitchFamily="34" charset="0"/>
              </a:rPr>
              <a:t> </a:t>
            </a:r>
            <a:r>
              <a:rPr lang="en-US" sz="3200" dirty="0" err="1">
                <a:latin typeface="+mj-lt"/>
                <a:cs typeface="Calibri" panose="020F0502020204030204" pitchFamily="34" charset="0"/>
              </a:rPr>
              <a:t>terjatuh</a:t>
            </a:r>
            <a:r>
              <a:rPr lang="en-US" sz="3200" dirty="0">
                <a:latin typeface="+mj-lt"/>
                <a:cs typeface="Calibri" panose="020F0502020204030204" pitchFamily="34" charset="0"/>
              </a:rPr>
              <a:t> </a:t>
            </a:r>
            <a:r>
              <a:rPr lang="en-US" sz="3200" dirty="0" err="1">
                <a:latin typeface="+mj-lt"/>
                <a:cs typeface="Calibri" panose="020F0502020204030204" pitchFamily="34" charset="0"/>
              </a:rPr>
              <a:t>atau</a:t>
            </a:r>
            <a:r>
              <a:rPr lang="en-US" sz="3200" dirty="0">
                <a:latin typeface="+mj-lt"/>
                <a:cs typeface="Calibri" panose="020F0502020204030204" pitchFamily="34" charset="0"/>
              </a:rPr>
              <a:t> naik </a:t>
            </a:r>
            <a:r>
              <a:rPr lang="en-US" sz="3200" dirty="0" err="1">
                <a:latin typeface="+mj-lt"/>
                <a:cs typeface="Calibri" panose="020F0502020204030204" pitchFamily="34" charset="0"/>
              </a:rPr>
              <a:t>terlalu</a:t>
            </a:r>
            <a:r>
              <a:rPr lang="en-US" sz="3200" dirty="0">
                <a:latin typeface="+mj-lt"/>
                <a:cs typeface="Calibri" panose="020F0502020204030204" pitchFamily="34" charset="0"/>
              </a:rPr>
              <a:t> </a:t>
            </a:r>
            <a:r>
              <a:rPr lang="en-US" sz="3200" dirty="0" err="1">
                <a:latin typeface="+mj-lt"/>
                <a:cs typeface="Calibri" panose="020F0502020204030204" pitchFamily="34" charset="0"/>
              </a:rPr>
              <a:t>tinggi</a:t>
            </a:r>
            <a:r>
              <a:rPr lang="en-US" sz="3200" dirty="0">
                <a:latin typeface="+mj-lt"/>
                <a:cs typeface="Calibri" panose="020F0502020204030204" pitchFamily="34" charset="0"/>
              </a:rPr>
              <a:t> </a:t>
            </a:r>
            <a:r>
              <a:rPr lang="en-US" sz="3200" dirty="0" err="1">
                <a:latin typeface="+mj-lt"/>
                <a:cs typeface="Calibri" panose="020F0502020204030204" pitchFamily="34" charset="0"/>
              </a:rPr>
              <a:t>mengenai</a:t>
            </a:r>
            <a:r>
              <a:rPr lang="en-US" sz="3200" dirty="0">
                <a:latin typeface="+mj-lt"/>
                <a:cs typeface="Calibri" panose="020F0502020204030204" pitchFamily="34" charset="0"/>
              </a:rPr>
              <a:t> </a:t>
            </a:r>
            <a:r>
              <a:rPr lang="en-US" sz="3200" dirty="0" err="1">
                <a:latin typeface="+mj-lt"/>
                <a:cs typeface="Calibri" panose="020F0502020204030204" pitchFamily="34" charset="0"/>
              </a:rPr>
              <a:t>benteng</a:t>
            </a:r>
            <a:r>
              <a:rPr lang="en-US" sz="3200" dirty="0">
                <a:latin typeface="+mj-lt"/>
                <a:cs typeface="Calibri" panose="020F0502020204030204" pitchFamily="34" charset="0"/>
              </a:rPr>
              <a:t> </a:t>
            </a:r>
            <a:r>
              <a:rPr lang="en-US" sz="3200" dirty="0" err="1">
                <a:latin typeface="+mj-lt"/>
                <a:cs typeface="Calibri" panose="020F0502020204030204" pitchFamily="34" charset="0"/>
              </a:rPr>
              <a:t>karena</a:t>
            </a:r>
            <a:r>
              <a:rPr lang="en-US" sz="3200" dirty="0">
                <a:latin typeface="+mj-lt"/>
                <a:cs typeface="Calibri" panose="020F0502020204030204" pitchFamily="34" charset="0"/>
              </a:rPr>
              <a:t> </a:t>
            </a:r>
            <a:r>
              <a:rPr lang="en-US" sz="3200" dirty="0" err="1">
                <a:latin typeface="+mj-lt"/>
                <a:cs typeface="Calibri" panose="020F0502020204030204" pitchFamily="34" charset="0"/>
              </a:rPr>
              <a:t>akan</a:t>
            </a:r>
            <a:r>
              <a:rPr lang="en-US" sz="3200" dirty="0">
                <a:latin typeface="+mj-lt"/>
                <a:cs typeface="Calibri" panose="020F0502020204030204" pitchFamily="34" charset="0"/>
              </a:rPr>
              <a:t> </a:t>
            </a:r>
            <a:r>
              <a:rPr lang="en-US" sz="3200" dirty="0" err="1">
                <a:latin typeface="+mj-lt"/>
                <a:cs typeface="Calibri" panose="020F0502020204030204" pitchFamily="34" charset="0"/>
              </a:rPr>
              <a:t>membuat</a:t>
            </a:r>
            <a:r>
              <a:rPr lang="en-US" sz="3200" dirty="0">
                <a:latin typeface="+mj-lt"/>
                <a:cs typeface="Calibri" panose="020F0502020204030204" pitchFamily="34" charset="0"/>
              </a:rPr>
              <a:t> </a:t>
            </a:r>
            <a:r>
              <a:rPr lang="en-US" sz="3200" dirty="0" err="1">
                <a:latin typeface="+mj-lt"/>
                <a:cs typeface="Calibri" panose="020F0502020204030204" pitchFamily="34" charset="0"/>
              </a:rPr>
              <a:t>pemain</a:t>
            </a:r>
            <a:r>
              <a:rPr lang="en-US" sz="3200" dirty="0">
                <a:latin typeface="+mj-lt"/>
                <a:cs typeface="Calibri" panose="020F0502020204030204" pitchFamily="34" charset="0"/>
              </a:rPr>
              <a:t> </a:t>
            </a:r>
            <a:r>
              <a:rPr lang="en-US" sz="3200" dirty="0" err="1">
                <a:latin typeface="+mj-lt"/>
                <a:cs typeface="Calibri" panose="020F0502020204030204" pitchFamily="34" charset="0"/>
              </a:rPr>
              <a:t>mati</a:t>
            </a:r>
            <a:r>
              <a:rPr lang="en-US" sz="3200" dirty="0">
                <a:latin typeface="+mj-lt"/>
                <a:cs typeface="Calibri" panose="020F0502020204030204" pitchFamily="34" charset="0"/>
              </a:rPr>
              <a:t>. Jika </a:t>
            </a:r>
            <a:r>
              <a:rPr lang="en-US" sz="3200" dirty="0" err="1">
                <a:latin typeface="+mj-lt"/>
                <a:cs typeface="Calibri" panose="020F0502020204030204" pitchFamily="34" charset="0"/>
              </a:rPr>
              <a:t>pemain</a:t>
            </a:r>
            <a:r>
              <a:rPr lang="en-US" sz="3200" dirty="0">
                <a:latin typeface="+mj-lt"/>
                <a:cs typeface="Calibri" panose="020F0502020204030204" pitchFamily="34" charset="0"/>
              </a:rPr>
              <a:t> </a:t>
            </a:r>
            <a:r>
              <a:rPr lang="en-US" sz="3200" dirty="0" err="1">
                <a:latin typeface="+mj-lt"/>
                <a:cs typeface="Calibri" panose="020F0502020204030204" pitchFamily="34" charset="0"/>
              </a:rPr>
              <a:t>berhasil</a:t>
            </a:r>
            <a:r>
              <a:rPr lang="en-US" sz="3200" dirty="0">
                <a:latin typeface="+mj-lt"/>
                <a:cs typeface="Calibri" panose="020F0502020204030204" pitchFamily="34" charset="0"/>
              </a:rPr>
              <a:t> </a:t>
            </a:r>
            <a:r>
              <a:rPr lang="en-US" sz="3200" dirty="0" err="1">
                <a:latin typeface="+mj-lt"/>
                <a:cs typeface="Calibri" panose="020F0502020204030204" pitchFamily="34" charset="0"/>
              </a:rPr>
              <a:t>menghindari</a:t>
            </a:r>
            <a:r>
              <a:rPr lang="en-US" sz="3200" dirty="0">
                <a:latin typeface="+mj-lt"/>
                <a:cs typeface="Calibri" panose="020F0502020204030204" pitchFamily="34" charset="0"/>
              </a:rPr>
              <a:t> </a:t>
            </a:r>
            <a:r>
              <a:rPr lang="en-US" sz="3200" dirty="0" err="1">
                <a:latin typeface="+mj-lt"/>
                <a:cs typeface="Calibri" panose="020F0502020204030204" pitchFamily="34" charset="0"/>
              </a:rPr>
              <a:t>setiap</a:t>
            </a:r>
            <a:r>
              <a:rPr lang="en-US" sz="3200" dirty="0">
                <a:latin typeface="+mj-lt"/>
                <a:cs typeface="Calibri" panose="020F0502020204030204" pitchFamily="34" charset="0"/>
              </a:rPr>
              <a:t> bola </a:t>
            </a:r>
            <a:r>
              <a:rPr lang="en-US" sz="3200" dirty="0" err="1">
                <a:latin typeface="+mj-lt"/>
                <a:cs typeface="Calibri" panose="020F0502020204030204" pitchFamily="34" charset="0"/>
              </a:rPr>
              <a:t>api</a:t>
            </a:r>
            <a:r>
              <a:rPr lang="en-US" sz="3200" dirty="0">
                <a:latin typeface="+mj-lt"/>
                <a:cs typeface="Calibri" panose="020F0502020204030204" pitchFamily="34" charset="0"/>
              </a:rPr>
              <a:t> </a:t>
            </a:r>
            <a:r>
              <a:rPr lang="en-US" sz="3200" dirty="0" err="1">
                <a:latin typeface="+mj-lt"/>
                <a:cs typeface="Calibri" panose="020F0502020204030204" pitchFamily="34" charset="0"/>
              </a:rPr>
              <a:t>maka</a:t>
            </a:r>
            <a:r>
              <a:rPr lang="en-US" sz="3200" dirty="0">
                <a:latin typeface="+mj-lt"/>
                <a:cs typeface="Calibri" panose="020F0502020204030204" pitchFamily="34" charset="0"/>
              </a:rPr>
              <a:t> </a:t>
            </a:r>
            <a:r>
              <a:rPr lang="en-US" sz="3200" dirty="0" err="1">
                <a:latin typeface="+mj-lt"/>
                <a:cs typeface="Calibri" panose="020F0502020204030204" pitchFamily="34" charset="0"/>
              </a:rPr>
              <a:t>pemain</a:t>
            </a:r>
            <a:r>
              <a:rPr lang="en-US" sz="3200" dirty="0">
                <a:latin typeface="+mj-lt"/>
                <a:cs typeface="Calibri" panose="020F0502020204030204" pitchFamily="34" charset="0"/>
              </a:rPr>
              <a:t> </a:t>
            </a:r>
            <a:r>
              <a:rPr lang="en-US" sz="3200" dirty="0" err="1">
                <a:latin typeface="+mj-lt"/>
                <a:cs typeface="Calibri" panose="020F0502020204030204" pitchFamily="34" charset="0"/>
              </a:rPr>
              <a:t>akan</a:t>
            </a:r>
            <a:r>
              <a:rPr lang="en-US" sz="3200" dirty="0">
                <a:latin typeface="+mj-lt"/>
                <a:cs typeface="Calibri" panose="020F0502020204030204" pitchFamily="34" charset="0"/>
              </a:rPr>
              <a:t> </a:t>
            </a:r>
            <a:r>
              <a:rPr lang="en-US" sz="3200" dirty="0" err="1">
                <a:latin typeface="+mj-lt"/>
                <a:cs typeface="Calibri" panose="020F0502020204030204" pitchFamily="34" charset="0"/>
              </a:rPr>
              <a:t>mendapat</a:t>
            </a:r>
            <a:r>
              <a:rPr lang="en-US" sz="3200" dirty="0">
                <a:latin typeface="+mj-lt"/>
                <a:cs typeface="Calibri" panose="020F0502020204030204" pitchFamily="34" charset="0"/>
              </a:rPr>
              <a:t> 1 score </a:t>
            </a:r>
            <a:r>
              <a:rPr lang="en-US" sz="3200" dirty="0" err="1">
                <a:latin typeface="+mj-lt"/>
                <a:cs typeface="Calibri" panose="020F0502020204030204" pitchFamily="34" charset="0"/>
              </a:rPr>
              <a:t>setiap</a:t>
            </a:r>
            <a:r>
              <a:rPr lang="en-US" sz="3200" dirty="0">
                <a:latin typeface="+mj-lt"/>
                <a:cs typeface="Calibri" panose="020F0502020204030204" pitchFamily="34" charset="0"/>
              </a:rPr>
              <a:t> </a:t>
            </a:r>
            <a:r>
              <a:rPr lang="en-US" sz="3200" dirty="0" err="1">
                <a:latin typeface="+mj-lt"/>
                <a:cs typeface="Calibri" panose="020F0502020204030204" pitchFamily="34" charset="0"/>
              </a:rPr>
              <a:t>menghindarinya</a:t>
            </a:r>
            <a:r>
              <a:rPr lang="en-US" sz="3200" dirty="0">
                <a:latin typeface="+mj-lt"/>
                <a:cs typeface="Calibri" panose="020F0502020204030204" pitchFamily="34" charset="0"/>
              </a:rPr>
              <a:t>. </a:t>
            </a:r>
            <a:r>
              <a:rPr lang="en-US" sz="3200" dirty="0" err="1">
                <a:latin typeface="+mj-lt"/>
                <a:ea typeface="Calibri"/>
                <a:cs typeface="Calibri" panose="020F0502020204030204" pitchFamily="34" charset="0"/>
                <a:sym typeface="Calibri"/>
              </a:rPr>
              <a:t>Namun</a:t>
            </a:r>
            <a:r>
              <a:rPr lang="en-US" sz="3200" dirty="0">
                <a:latin typeface="+mj-lt"/>
                <a:ea typeface="Calibri"/>
                <a:cs typeface="Calibri" panose="020F0502020204030204" pitchFamily="34" charset="0"/>
                <a:sym typeface="Calibri"/>
              </a:rPr>
              <a:t> </a:t>
            </a:r>
            <a:r>
              <a:rPr lang="en-US" sz="3200" dirty="0" err="1">
                <a:latin typeface="+mj-lt"/>
                <a:ea typeface="Calibri"/>
                <a:cs typeface="Calibri" panose="020F0502020204030204" pitchFamily="34" charset="0"/>
                <a:sym typeface="Calibri"/>
              </a:rPr>
              <a:t>jika</a:t>
            </a:r>
            <a:r>
              <a:rPr lang="en-US" sz="3200" dirty="0">
                <a:latin typeface="+mj-lt"/>
                <a:ea typeface="Calibri"/>
                <a:cs typeface="Calibri" panose="020F0502020204030204" pitchFamily="34" charset="0"/>
                <a:sym typeface="Calibri"/>
              </a:rPr>
              <a:t> </a:t>
            </a:r>
            <a:r>
              <a:rPr lang="en-US" sz="3200" dirty="0" err="1">
                <a:latin typeface="+mj-lt"/>
                <a:ea typeface="Calibri"/>
                <a:cs typeface="Calibri" panose="020F0502020204030204" pitchFamily="34" charset="0"/>
                <a:sym typeface="Calibri"/>
              </a:rPr>
              <a:t>pemain</a:t>
            </a:r>
            <a:r>
              <a:rPr lang="en-US" sz="3200" dirty="0">
                <a:latin typeface="+mj-lt"/>
                <a:ea typeface="Calibri"/>
                <a:cs typeface="Calibri" panose="020F0502020204030204" pitchFamily="34" charset="0"/>
                <a:sym typeface="Calibri"/>
              </a:rPr>
              <a:t> </a:t>
            </a:r>
            <a:r>
              <a:rPr lang="en-US" sz="3200" dirty="0" err="1">
                <a:latin typeface="+mj-lt"/>
                <a:ea typeface="Calibri"/>
                <a:cs typeface="Calibri" panose="020F0502020204030204" pitchFamily="34" charset="0"/>
                <a:sym typeface="Calibri"/>
              </a:rPr>
              <a:t>tidak</a:t>
            </a:r>
            <a:r>
              <a:rPr lang="en-US" sz="3200" dirty="0">
                <a:latin typeface="+mj-lt"/>
                <a:ea typeface="Calibri"/>
                <a:cs typeface="Calibri" panose="020F0502020204030204" pitchFamily="34" charset="0"/>
                <a:sym typeface="Calibri"/>
              </a:rPr>
              <a:t> </a:t>
            </a:r>
            <a:r>
              <a:rPr lang="en-US" sz="3200" dirty="0" err="1">
                <a:latin typeface="+mj-lt"/>
                <a:ea typeface="Calibri"/>
                <a:cs typeface="Calibri" panose="020F0502020204030204" pitchFamily="34" charset="0"/>
                <a:sym typeface="Calibri"/>
              </a:rPr>
              <a:t>menghindari</a:t>
            </a:r>
            <a:r>
              <a:rPr lang="en-US" sz="3200" dirty="0">
                <a:latin typeface="+mj-lt"/>
                <a:ea typeface="Calibri"/>
                <a:cs typeface="Calibri" panose="020F0502020204030204" pitchFamily="34" charset="0"/>
                <a:sym typeface="Calibri"/>
              </a:rPr>
              <a:t> bola </a:t>
            </a:r>
            <a:r>
              <a:rPr lang="en-US" sz="3200" dirty="0" err="1">
                <a:latin typeface="+mj-lt"/>
                <a:ea typeface="Calibri"/>
                <a:cs typeface="Calibri" panose="020F0502020204030204" pitchFamily="34" charset="0"/>
                <a:sym typeface="Calibri"/>
              </a:rPr>
              <a:t>api</a:t>
            </a:r>
            <a:r>
              <a:rPr lang="en-US" sz="3200" dirty="0">
                <a:latin typeface="+mj-lt"/>
                <a:ea typeface="Calibri"/>
                <a:cs typeface="Calibri" panose="020F0502020204030204" pitchFamily="34" charset="0"/>
                <a:sym typeface="Calibri"/>
              </a:rPr>
              <a:t>, </a:t>
            </a:r>
            <a:r>
              <a:rPr lang="en-US" sz="3200" dirty="0" err="1">
                <a:latin typeface="+mj-lt"/>
                <a:ea typeface="Calibri"/>
                <a:cs typeface="Calibri" panose="020F0502020204030204" pitchFamily="34" charset="0"/>
                <a:sym typeface="Calibri"/>
              </a:rPr>
              <a:t>terjatuh</a:t>
            </a:r>
            <a:r>
              <a:rPr lang="en-US" sz="3200" dirty="0">
                <a:latin typeface="+mj-lt"/>
                <a:ea typeface="Calibri"/>
                <a:cs typeface="Calibri" panose="020F0502020204030204" pitchFamily="34" charset="0"/>
                <a:sym typeface="Calibri"/>
              </a:rPr>
              <a:t> </a:t>
            </a:r>
            <a:r>
              <a:rPr lang="en-US" sz="3200" dirty="0" err="1">
                <a:latin typeface="+mj-lt"/>
                <a:ea typeface="Calibri"/>
                <a:cs typeface="Calibri" panose="020F0502020204030204" pitchFamily="34" charset="0"/>
                <a:sym typeface="Calibri"/>
              </a:rPr>
              <a:t>ke</a:t>
            </a:r>
            <a:r>
              <a:rPr lang="en-US" sz="3200" dirty="0">
                <a:latin typeface="+mj-lt"/>
                <a:ea typeface="Calibri"/>
                <a:cs typeface="Calibri" panose="020F0502020204030204" pitchFamily="34" charset="0"/>
                <a:sym typeface="Calibri"/>
              </a:rPr>
              <a:t> </a:t>
            </a:r>
            <a:r>
              <a:rPr lang="en-US" sz="3200" dirty="0" err="1">
                <a:latin typeface="+mj-lt"/>
                <a:ea typeface="Calibri"/>
                <a:cs typeface="Calibri" panose="020F0502020204030204" pitchFamily="34" charset="0"/>
                <a:sym typeface="Calibri"/>
              </a:rPr>
              <a:t>dalam</a:t>
            </a:r>
            <a:r>
              <a:rPr lang="en-US" sz="3200" dirty="0">
                <a:latin typeface="+mj-lt"/>
                <a:ea typeface="Calibri"/>
                <a:cs typeface="Calibri" panose="020F0502020204030204" pitchFamily="34" charset="0"/>
                <a:sym typeface="Calibri"/>
              </a:rPr>
              <a:t> </a:t>
            </a:r>
            <a:r>
              <a:rPr lang="en-US" sz="3200" dirty="0" err="1">
                <a:latin typeface="+mj-lt"/>
                <a:ea typeface="Calibri"/>
                <a:cs typeface="Calibri" panose="020F0502020204030204" pitchFamily="34" charset="0"/>
                <a:sym typeface="Calibri"/>
              </a:rPr>
              <a:t>api</a:t>
            </a:r>
            <a:r>
              <a:rPr lang="en-US" sz="3200" dirty="0">
                <a:latin typeface="+mj-lt"/>
                <a:ea typeface="Calibri"/>
                <a:cs typeface="Calibri" panose="020F0502020204030204" pitchFamily="34" charset="0"/>
                <a:sym typeface="Calibri"/>
              </a:rPr>
              <a:t>, dan naik </a:t>
            </a:r>
            <a:r>
              <a:rPr lang="en-US" sz="3200" dirty="0" err="1">
                <a:latin typeface="+mj-lt"/>
                <a:ea typeface="Calibri"/>
                <a:cs typeface="Calibri" panose="020F0502020204030204" pitchFamily="34" charset="0"/>
                <a:sym typeface="Calibri"/>
              </a:rPr>
              <a:t>terlalu</a:t>
            </a:r>
            <a:r>
              <a:rPr lang="en-US" sz="3200" dirty="0">
                <a:latin typeface="+mj-lt"/>
                <a:ea typeface="Calibri"/>
                <a:cs typeface="Calibri" panose="020F0502020204030204" pitchFamily="34" charset="0"/>
                <a:sym typeface="Calibri"/>
              </a:rPr>
              <a:t> </a:t>
            </a:r>
            <a:r>
              <a:rPr lang="en-US" sz="3200" dirty="0" err="1">
                <a:latin typeface="+mj-lt"/>
                <a:ea typeface="Calibri"/>
                <a:cs typeface="Calibri" panose="020F0502020204030204" pitchFamily="34" charset="0"/>
                <a:sym typeface="Calibri"/>
              </a:rPr>
              <a:t>tinggi</a:t>
            </a:r>
            <a:r>
              <a:rPr lang="en-US" sz="3200" dirty="0">
                <a:latin typeface="+mj-lt"/>
                <a:ea typeface="Calibri"/>
                <a:cs typeface="Calibri" panose="020F0502020204030204" pitchFamily="34" charset="0"/>
                <a:sym typeface="Calibri"/>
              </a:rPr>
              <a:t> </a:t>
            </a:r>
            <a:r>
              <a:rPr lang="en-US" sz="3200" dirty="0" err="1">
                <a:latin typeface="+mj-lt"/>
                <a:ea typeface="Calibri"/>
                <a:cs typeface="Calibri" panose="020F0502020204030204" pitchFamily="34" charset="0"/>
                <a:sym typeface="Calibri"/>
              </a:rPr>
              <a:t>maka</a:t>
            </a:r>
            <a:r>
              <a:rPr lang="en-US" sz="3200" dirty="0">
                <a:latin typeface="+mj-lt"/>
                <a:ea typeface="Calibri"/>
                <a:cs typeface="Calibri" panose="020F0502020204030204" pitchFamily="34" charset="0"/>
                <a:sym typeface="Calibri"/>
              </a:rPr>
              <a:t> </a:t>
            </a:r>
            <a:r>
              <a:rPr lang="en-US" sz="3200" dirty="0" err="1">
                <a:latin typeface="+mj-lt"/>
                <a:ea typeface="Calibri"/>
                <a:cs typeface="Calibri" panose="020F0502020204030204" pitchFamily="34" charset="0"/>
                <a:sym typeface="Calibri"/>
              </a:rPr>
              <a:t>pemain</a:t>
            </a:r>
            <a:r>
              <a:rPr lang="en-US" sz="3200" dirty="0">
                <a:latin typeface="+mj-lt"/>
                <a:ea typeface="Calibri"/>
                <a:cs typeface="Calibri" panose="020F0502020204030204" pitchFamily="34" charset="0"/>
                <a:sym typeface="Calibri"/>
              </a:rPr>
              <a:t> </a:t>
            </a:r>
            <a:r>
              <a:rPr lang="en-US" sz="3200" dirty="0" err="1">
                <a:latin typeface="+mj-lt"/>
                <a:ea typeface="Calibri"/>
                <a:cs typeface="Calibri" panose="020F0502020204030204" pitchFamily="34" charset="0"/>
                <a:sym typeface="Calibri"/>
              </a:rPr>
              <a:t>akan</a:t>
            </a:r>
            <a:r>
              <a:rPr lang="en-US" sz="3200" dirty="0">
                <a:latin typeface="+mj-lt"/>
                <a:ea typeface="Calibri"/>
                <a:cs typeface="Calibri" panose="020F0502020204030204" pitchFamily="34" charset="0"/>
                <a:sym typeface="Calibri"/>
              </a:rPr>
              <a:t> </a:t>
            </a:r>
            <a:r>
              <a:rPr lang="en-US" sz="3200" dirty="0" err="1">
                <a:latin typeface="+mj-lt"/>
                <a:ea typeface="Calibri"/>
                <a:cs typeface="Calibri" panose="020F0502020204030204" pitchFamily="34" charset="0"/>
                <a:sym typeface="Calibri"/>
              </a:rPr>
              <a:t>mati</a:t>
            </a:r>
            <a:r>
              <a:rPr lang="en-US" sz="3200" dirty="0">
                <a:latin typeface="+mj-lt"/>
                <a:ea typeface="Calibri"/>
                <a:cs typeface="Calibri" panose="020F0502020204030204" pitchFamily="34" charset="0"/>
                <a:sym typeface="Calibri"/>
              </a:rPr>
              <a:t>.</a:t>
            </a:r>
            <a:endParaRPr sz="3200" dirty="0">
              <a:latin typeface="+mj-lt"/>
              <a:cs typeface="Calibri" panose="020F0502020204030204" pitchFamily="34" charset="0"/>
            </a:endParaRPr>
          </a:p>
        </p:txBody>
      </p:sp>
      <p:sp>
        <p:nvSpPr>
          <p:cNvPr id="137" name="Google Shape;137;p17"/>
          <p:cNvSpPr txBox="1"/>
          <p:nvPr/>
        </p:nvSpPr>
        <p:spPr>
          <a:xfrm>
            <a:off x="2081080" y="8002506"/>
            <a:ext cx="8833800" cy="6927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4500">
                <a:latin typeface="Hammersmith One"/>
                <a:ea typeface="Hammersmith One"/>
                <a:cs typeface="Hammersmith One"/>
                <a:sym typeface="Hammersmith One"/>
              </a:rPr>
              <a:t>Tujuan Game</a:t>
            </a:r>
            <a:endParaRPr sz="4500"/>
          </a:p>
        </p:txBody>
      </p:sp>
      <p:sp>
        <p:nvSpPr>
          <p:cNvPr id="138" name="Google Shape;138;p17"/>
          <p:cNvSpPr txBox="1"/>
          <p:nvPr/>
        </p:nvSpPr>
        <p:spPr>
          <a:xfrm>
            <a:off x="2081074" y="8960399"/>
            <a:ext cx="14970600" cy="4926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200" dirty="0" err="1"/>
              <a:t>Tujuan</a:t>
            </a:r>
            <a:r>
              <a:rPr lang="en-US" sz="3200" dirty="0"/>
              <a:t> </a:t>
            </a:r>
            <a:r>
              <a:rPr lang="en-US" sz="3200" dirty="0" err="1"/>
              <a:t>dari</a:t>
            </a:r>
            <a:r>
              <a:rPr lang="en-US" sz="3200" dirty="0"/>
              <a:t> game </a:t>
            </a:r>
            <a:r>
              <a:rPr lang="en-US" sz="3200" dirty="0" err="1"/>
              <a:t>ini</a:t>
            </a:r>
            <a:r>
              <a:rPr lang="en-US" sz="3200" dirty="0"/>
              <a:t> </a:t>
            </a:r>
            <a:r>
              <a:rPr lang="en-US" sz="3200" dirty="0" err="1"/>
              <a:t>yaitu</a:t>
            </a:r>
            <a:r>
              <a:rPr lang="en-US" sz="3200" dirty="0"/>
              <a:t> </a:t>
            </a:r>
            <a:r>
              <a:rPr lang="en-US" sz="3200" dirty="0" err="1"/>
              <a:t>bertahan</a:t>
            </a:r>
            <a:r>
              <a:rPr lang="en-US" sz="3200" dirty="0"/>
              <a:t> </a:t>
            </a:r>
            <a:r>
              <a:rPr lang="en-US" sz="3200" dirty="0" err="1"/>
              <a:t>melawan</a:t>
            </a:r>
            <a:r>
              <a:rPr lang="en-US" sz="3200" dirty="0"/>
              <a:t> </a:t>
            </a:r>
            <a:r>
              <a:rPr lang="en-US" sz="3200" dirty="0" err="1"/>
              <a:t>musuh</a:t>
            </a:r>
            <a:r>
              <a:rPr lang="en-US" sz="3200" dirty="0"/>
              <a:t>.</a:t>
            </a:r>
            <a:endParaRPr sz="3200" dirty="0"/>
          </a:p>
        </p:txBody>
      </p:sp>
      <p:pic>
        <p:nvPicPr>
          <p:cNvPr id="139" name="Google Shape;139;p17"/>
          <p:cNvPicPr preferRelativeResize="0"/>
          <p:nvPr/>
        </p:nvPicPr>
        <p:blipFill rotWithShape="1">
          <a:blip r:embed="rId4">
            <a:alphaModFix/>
          </a:blip>
          <a:srcRect l="158" t="21264" r="6610" b="71844"/>
          <a:stretch/>
        </p:blipFill>
        <p:spPr>
          <a:xfrm rot="5400000">
            <a:off x="-5210815" y="4267607"/>
            <a:ext cx="10861953" cy="802736"/>
          </a:xfrm>
          <a:prstGeom prst="rect">
            <a:avLst/>
          </a:prstGeom>
          <a:noFill/>
          <a:ln>
            <a:noFill/>
          </a:ln>
        </p:spPr>
      </p:pic>
      <p:pic>
        <p:nvPicPr>
          <p:cNvPr id="140" name="Google Shape;140;p17"/>
          <p:cNvPicPr preferRelativeResize="0"/>
          <p:nvPr/>
        </p:nvPicPr>
        <p:blipFill rotWithShape="1">
          <a:blip r:embed="rId3">
            <a:alphaModFix/>
          </a:blip>
          <a:srcRect/>
          <a:stretch/>
        </p:blipFill>
        <p:spPr>
          <a:xfrm rot="5400000">
            <a:off x="1243575" y="8120898"/>
            <a:ext cx="441400" cy="455900"/>
          </a:xfrm>
          <a:prstGeom prst="rect">
            <a:avLst/>
          </a:prstGeom>
          <a:noFill/>
          <a:ln>
            <a:noFill/>
          </a:ln>
        </p:spPr>
      </p:pic>
      <p:pic>
        <p:nvPicPr>
          <p:cNvPr id="141" name="Google Shape;141;p17"/>
          <p:cNvPicPr preferRelativeResize="0"/>
          <p:nvPr/>
        </p:nvPicPr>
        <p:blipFill rotWithShape="1">
          <a:blip r:embed="rId4">
            <a:alphaModFix/>
          </a:blip>
          <a:srcRect l="158" t="21264" r="6610" b="71844"/>
          <a:stretch/>
        </p:blipFill>
        <p:spPr>
          <a:xfrm>
            <a:off x="1391939" y="1731758"/>
            <a:ext cx="4398069" cy="3250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B923"/>
        </a:solidFill>
        <a:effectLst/>
      </p:bgPr>
    </p:bg>
    <p:spTree>
      <p:nvGrpSpPr>
        <p:cNvPr id="1" name="Shape 145"/>
        <p:cNvGrpSpPr/>
        <p:nvPr/>
      </p:nvGrpSpPr>
      <p:grpSpPr>
        <a:xfrm>
          <a:off x="0" y="0"/>
          <a:ext cx="0" cy="0"/>
          <a:chOff x="0" y="0"/>
          <a:chExt cx="0" cy="0"/>
        </a:xfrm>
      </p:grpSpPr>
      <p:grpSp>
        <p:nvGrpSpPr>
          <p:cNvPr id="146" name="Google Shape;146;p18"/>
          <p:cNvGrpSpPr/>
          <p:nvPr/>
        </p:nvGrpSpPr>
        <p:grpSpPr>
          <a:xfrm>
            <a:off x="1028700" y="5220576"/>
            <a:ext cx="16230600" cy="3659687"/>
            <a:chOff x="0" y="-200734"/>
            <a:chExt cx="21640800" cy="4879583"/>
          </a:xfrm>
        </p:grpSpPr>
        <p:sp>
          <p:nvSpPr>
            <p:cNvPr id="147" name="Google Shape;147;p18"/>
            <p:cNvSpPr txBox="1"/>
            <p:nvPr/>
          </p:nvSpPr>
          <p:spPr>
            <a:xfrm>
              <a:off x="0" y="4391449"/>
              <a:ext cx="21640800" cy="2874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a:p>
          </p:txBody>
        </p:sp>
        <p:sp>
          <p:nvSpPr>
            <p:cNvPr id="148" name="Google Shape;148;p18"/>
            <p:cNvSpPr txBox="1"/>
            <p:nvPr/>
          </p:nvSpPr>
          <p:spPr>
            <a:xfrm>
              <a:off x="0" y="-200734"/>
              <a:ext cx="21640800" cy="1436400"/>
            </a:xfrm>
            <a:prstGeom prst="rect">
              <a:avLst/>
            </a:prstGeom>
            <a:noFill/>
            <a:ln>
              <a:noFill/>
            </a:ln>
          </p:spPr>
          <p:txBody>
            <a:bodyPr spcFirstLastPara="1" wrap="square" lIns="0" tIns="0" rIns="0" bIns="0" anchor="t" anchorCtr="0">
              <a:spAutoFit/>
            </a:bodyPr>
            <a:lstStyle/>
            <a:p>
              <a:pPr marL="0" marR="0" lvl="0" indent="0" algn="ctr" rtl="0">
                <a:lnSpc>
                  <a:spcPct val="130004"/>
                </a:lnSpc>
                <a:spcBef>
                  <a:spcPts val="0"/>
                </a:spcBef>
                <a:spcAft>
                  <a:spcPts val="0"/>
                </a:spcAft>
                <a:buNone/>
              </a:pPr>
              <a:r>
                <a:rPr lang="en-US" sz="6999" b="1" dirty="0" err="1">
                  <a:solidFill>
                    <a:srgbClr val="FFFFFF"/>
                  </a:solidFill>
                </a:rPr>
                <a:t>Judul</a:t>
              </a:r>
              <a:r>
                <a:rPr lang="en-US" sz="6999" b="1" dirty="0">
                  <a:solidFill>
                    <a:srgbClr val="FFFFFF"/>
                  </a:solidFill>
                </a:rPr>
                <a:t> Game</a:t>
              </a:r>
              <a:endParaRPr b="1" dirty="0"/>
            </a:p>
          </p:txBody>
        </p:sp>
        <p:pic>
          <p:nvPicPr>
            <p:cNvPr id="149" name="Google Shape;149;p18"/>
            <p:cNvPicPr preferRelativeResize="0"/>
            <p:nvPr/>
          </p:nvPicPr>
          <p:blipFill rotWithShape="1">
            <a:blip r:embed="rId3">
              <a:alphaModFix/>
            </a:blip>
            <a:srcRect l="160" t="21264" r="6608" b="71845"/>
            <a:stretch/>
          </p:blipFill>
          <p:spPr>
            <a:xfrm>
              <a:off x="8320600" y="3714960"/>
              <a:ext cx="5800534" cy="428680"/>
            </a:xfrm>
            <a:prstGeom prst="rect">
              <a:avLst/>
            </a:prstGeom>
            <a:noFill/>
            <a:ln>
              <a:noFill/>
            </a:ln>
          </p:spPr>
        </p:pic>
      </p:grpSp>
      <p:pic>
        <p:nvPicPr>
          <p:cNvPr id="150" name="Google Shape;150;p18"/>
          <p:cNvPicPr preferRelativeResize="0"/>
          <p:nvPr/>
        </p:nvPicPr>
        <p:blipFill rotWithShape="1">
          <a:blip r:embed="rId4">
            <a:alphaModFix/>
          </a:blip>
          <a:srcRect/>
          <a:stretch/>
        </p:blipFill>
        <p:spPr>
          <a:xfrm rot="5400000">
            <a:off x="1035086" y="772708"/>
            <a:ext cx="689712" cy="702485"/>
          </a:xfrm>
          <a:prstGeom prst="rect">
            <a:avLst/>
          </a:prstGeom>
          <a:noFill/>
          <a:ln>
            <a:noFill/>
          </a:ln>
        </p:spPr>
      </p:pic>
      <p:sp>
        <p:nvSpPr>
          <p:cNvPr id="151" name="Google Shape;151;p18"/>
          <p:cNvSpPr txBox="1"/>
          <p:nvPr/>
        </p:nvSpPr>
        <p:spPr>
          <a:xfrm>
            <a:off x="5949100" y="7213300"/>
            <a:ext cx="1427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52" name="Google Shape;152;p18"/>
          <p:cNvSpPr txBox="1"/>
          <p:nvPr/>
        </p:nvSpPr>
        <p:spPr>
          <a:xfrm>
            <a:off x="7224500" y="6782350"/>
            <a:ext cx="4371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000" dirty="0">
                <a:latin typeface="Calibri"/>
                <a:ea typeface="Calibri"/>
                <a:cs typeface="Calibri"/>
                <a:sym typeface="Calibri"/>
              </a:rPr>
              <a:t>Satria Hero</a:t>
            </a:r>
            <a:endParaRPr sz="7000" dirty="0">
              <a:latin typeface="Calibri"/>
              <a:ea typeface="Calibri"/>
              <a:cs typeface="Calibri"/>
              <a:sym typeface="Calibri"/>
            </a:endParaRPr>
          </a:p>
        </p:txBody>
      </p:sp>
      <p:pic>
        <p:nvPicPr>
          <p:cNvPr id="153" name="Google Shape;153;p18"/>
          <p:cNvPicPr preferRelativeResize="0"/>
          <p:nvPr/>
        </p:nvPicPr>
        <p:blipFill>
          <a:blip r:embed="rId5">
            <a:alphaModFix/>
          </a:blip>
          <a:stretch>
            <a:fillRect/>
          </a:stretch>
        </p:blipFill>
        <p:spPr>
          <a:xfrm>
            <a:off x="0" y="-24"/>
            <a:ext cx="18288000" cy="532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19"/>
          <p:cNvPicPr preferRelativeResize="0"/>
          <p:nvPr/>
        </p:nvPicPr>
        <p:blipFill rotWithShape="1">
          <a:blip r:embed="rId3">
            <a:alphaModFix/>
          </a:blip>
          <a:srcRect l="158" t="21264" r="6610" b="71844"/>
          <a:stretch/>
        </p:blipFill>
        <p:spPr>
          <a:xfrm flipH="1">
            <a:off x="-311279" y="9831612"/>
            <a:ext cx="18910559" cy="1397557"/>
          </a:xfrm>
          <a:prstGeom prst="rect">
            <a:avLst/>
          </a:prstGeom>
          <a:noFill/>
          <a:ln>
            <a:noFill/>
          </a:ln>
        </p:spPr>
      </p:pic>
      <p:sp>
        <p:nvSpPr>
          <p:cNvPr id="159" name="Google Shape;159;p19"/>
          <p:cNvSpPr txBox="1"/>
          <p:nvPr/>
        </p:nvSpPr>
        <p:spPr>
          <a:xfrm>
            <a:off x="2273165" y="590075"/>
            <a:ext cx="13990200" cy="1308300"/>
          </a:xfrm>
          <a:prstGeom prst="rect">
            <a:avLst/>
          </a:prstGeom>
          <a:noFill/>
          <a:ln>
            <a:noFill/>
          </a:ln>
        </p:spPr>
        <p:txBody>
          <a:bodyPr spcFirstLastPara="1" wrap="square" lIns="0" tIns="0" rIns="0" bIns="0" anchor="t" anchorCtr="0">
            <a:spAutoFit/>
          </a:bodyPr>
          <a:lstStyle/>
          <a:p>
            <a:pPr marL="0" marR="0" lvl="0" indent="0" algn="ctr" rtl="0">
              <a:lnSpc>
                <a:spcPct val="110001"/>
              </a:lnSpc>
              <a:spcBef>
                <a:spcPts val="0"/>
              </a:spcBef>
              <a:spcAft>
                <a:spcPts val="0"/>
              </a:spcAft>
              <a:buNone/>
            </a:pPr>
            <a:r>
              <a:rPr lang="en-US" sz="8499" b="1">
                <a:latin typeface="Hammersmith One"/>
                <a:ea typeface="Hammersmith One"/>
                <a:cs typeface="Hammersmith One"/>
                <a:sym typeface="Hammersmith One"/>
              </a:rPr>
              <a:t>Tampilan Game</a:t>
            </a:r>
            <a:endParaRPr/>
          </a:p>
        </p:txBody>
      </p:sp>
      <p:pic>
        <p:nvPicPr>
          <p:cNvPr id="160" name="Google Shape;160;p19"/>
          <p:cNvPicPr preferRelativeResize="0"/>
          <p:nvPr/>
        </p:nvPicPr>
        <p:blipFill>
          <a:blip r:embed="rId4">
            <a:alphaModFix/>
          </a:blip>
          <a:stretch>
            <a:fillRect/>
          </a:stretch>
        </p:blipFill>
        <p:spPr>
          <a:xfrm>
            <a:off x="3866750" y="2059400"/>
            <a:ext cx="10803049" cy="7087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0"/>
          <p:cNvPicPr preferRelativeResize="0"/>
          <p:nvPr/>
        </p:nvPicPr>
        <p:blipFill>
          <a:blip r:embed="rId3">
            <a:alphaModFix/>
          </a:blip>
          <a:stretch>
            <a:fillRect/>
          </a:stretch>
        </p:blipFill>
        <p:spPr>
          <a:xfrm>
            <a:off x="3870925" y="1614875"/>
            <a:ext cx="11306826" cy="7407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1"/>
          <p:cNvPicPr preferRelativeResize="0"/>
          <p:nvPr/>
        </p:nvPicPr>
        <p:blipFill>
          <a:blip r:embed="rId3">
            <a:alphaModFix/>
          </a:blip>
          <a:stretch>
            <a:fillRect/>
          </a:stretch>
        </p:blipFill>
        <p:spPr>
          <a:xfrm>
            <a:off x="3308263" y="1055600"/>
            <a:ext cx="11968926" cy="7797274"/>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TM03457485[[fn=Mesh]]</Template>
  <TotalTime>2</TotalTime>
  <Words>601</Words>
  <Application>Microsoft Office PowerPoint</Application>
  <PresentationFormat>Custom</PresentationFormat>
  <Paragraphs>47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Hammersmith One</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Muhammad Hanif Arafi</cp:lastModifiedBy>
  <cp:revision>6</cp:revision>
  <dcterms:modified xsi:type="dcterms:W3CDTF">2021-10-04T11:46:38Z</dcterms:modified>
</cp:coreProperties>
</file>