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</p:sldIdLst>
  <p:sldSz cx="13004800" cy="9753600"/>
  <p:notesSz cx="6858000" cy="9144000"/>
  <p:defaultTextStyle>
    <a:lvl1pPr marL="40640" marR="40640" defTabSz="457200">
      <a:lnSpc>
        <a:spcPct val="94000"/>
      </a:lnSpc>
      <a:defRPr sz="2200">
        <a:uFill>
          <a:solidFill/>
        </a:uFill>
        <a:latin typeface="+mn-lt"/>
        <a:ea typeface="+mn-ea"/>
        <a:cs typeface="+mn-cs"/>
        <a:sym typeface="Arial"/>
      </a:defRPr>
    </a:lvl1pPr>
    <a:lvl2pPr marL="40640" marR="40640" indent="266700" defTabSz="457200">
      <a:lnSpc>
        <a:spcPct val="94000"/>
      </a:lnSpc>
      <a:defRPr sz="2200">
        <a:uFill>
          <a:solidFill/>
        </a:uFill>
        <a:latin typeface="+mn-lt"/>
        <a:ea typeface="+mn-ea"/>
        <a:cs typeface="+mn-cs"/>
        <a:sym typeface="Arial"/>
      </a:defRPr>
    </a:lvl2pPr>
    <a:lvl3pPr marL="40640" marR="40640" indent="533400" defTabSz="457200">
      <a:lnSpc>
        <a:spcPct val="94000"/>
      </a:lnSpc>
      <a:defRPr sz="2200">
        <a:uFill>
          <a:solidFill/>
        </a:uFill>
        <a:latin typeface="+mn-lt"/>
        <a:ea typeface="+mn-ea"/>
        <a:cs typeface="+mn-cs"/>
        <a:sym typeface="Arial"/>
      </a:defRPr>
    </a:lvl3pPr>
    <a:lvl4pPr marL="40640" marR="40640" indent="800099" defTabSz="457200">
      <a:lnSpc>
        <a:spcPct val="94000"/>
      </a:lnSpc>
      <a:defRPr sz="2200">
        <a:uFill>
          <a:solidFill/>
        </a:uFill>
        <a:latin typeface="+mn-lt"/>
        <a:ea typeface="+mn-ea"/>
        <a:cs typeface="+mn-cs"/>
        <a:sym typeface="Arial"/>
      </a:defRPr>
    </a:lvl4pPr>
    <a:lvl5pPr marL="40640" marR="40640" indent="1066800" defTabSz="457200">
      <a:lnSpc>
        <a:spcPct val="94000"/>
      </a:lnSpc>
      <a:defRPr sz="2200">
        <a:uFill>
          <a:solidFill/>
        </a:uFill>
        <a:latin typeface="+mn-lt"/>
        <a:ea typeface="+mn-ea"/>
        <a:cs typeface="+mn-cs"/>
        <a:sym typeface="Arial"/>
      </a:defRPr>
    </a:lvl5pPr>
    <a:lvl6pPr marL="40640" marR="40640" indent="1333500" defTabSz="457200">
      <a:lnSpc>
        <a:spcPct val="94000"/>
      </a:lnSpc>
      <a:defRPr sz="2200">
        <a:uFill>
          <a:solidFill/>
        </a:uFill>
        <a:latin typeface="+mn-lt"/>
        <a:ea typeface="+mn-ea"/>
        <a:cs typeface="+mn-cs"/>
        <a:sym typeface="Arial"/>
      </a:defRPr>
    </a:lvl6pPr>
    <a:lvl7pPr marL="40640" marR="40640" indent="1612900" defTabSz="457200">
      <a:lnSpc>
        <a:spcPct val="94000"/>
      </a:lnSpc>
      <a:defRPr sz="2200">
        <a:uFill>
          <a:solidFill/>
        </a:uFill>
        <a:latin typeface="+mn-lt"/>
        <a:ea typeface="+mn-ea"/>
        <a:cs typeface="+mn-cs"/>
        <a:sym typeface="Arial"/>
      </a:defRPr>
    </a:lvl7pPr>
    <a:lvl8pPr marL="40640" marR="40640" indent="1879600" defTabSz="457200">
      <a:lnSpc>
        <a:spcPct val="94000"/>
      </a:lnSpc>
      <a:defRPr sz="2200">
        <a:uFill>
          <a:solidFill/>
        </a:uFill>
        <a:latin typeface="+mn-lt"/>
        <a:ea typeface="+mn-ea"/>
        <a:cs typeface="+mn-cs"/>
        <a:sym typeface="Arial"/>
      </a:defRPr>
    </a:lvl8pPr>
    <a:lvl9pPr marL="40640" marR="40640" indent="2146300" defTabSz="457200">
      <a:lnSpc>
        <a:spcPct val="94000"/>
      </a:lnSpc>
      <a:defRPr sz="2200">
        <a:uFill>
          <a:solidFill/>
        </a:uFill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D51ADE6A-740E-44AE-83CC-AE7238B6C88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E9EF"/>
          </a:solidFill>
        </a:fill>
      </a:tcStyle>
    </a:wholeTbl>
    <a:band2H>
      <a:tcTxStyle b="def" i="def"/>
      <a:tcStyle>
        <a:tcBdr/>
        <a:fill>
          <a:solidFill>
            <a:srgbClr val="EFF5F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68FAF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68FA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68FAF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5" name="Shape 6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defRPr>
        <a:latin typeface="Lucida Grande"/>
        <a:ea typeface="Lucida Grande"/>
        <a:cs typeface="Lucida Grande"/>
        <a:sym typeface="Lucida Grande"/>
      </a:defRPr>
    </a:lvl1pPr>
    <a:lvl2pPr indent="228600" defTabSz="457200">
      <a:defRPr>
        <a:latin typeface="Lucida Grande"/>
        <a:ea typeface="Lucida Grande"/>
        <a:cs typeface="Lucida Grande"/>
        <a:sym typeface="Lucida Grande"/>
      </a:defRPr>
    </a:lvl2pPr>
    <a:lvl3pPr indent="457200" defTabSz="457200">
      <a:defRPr>
        <a:latin typeface="Lucida Grande"/>
        <a:ea typeface="Lucida Grande"/>
        <a:cs typeface="Lucida Grande"/>
        <a:sym typeface="Lucida Grande"/>
      </a:defRPr>
    </a:lvl3pPr>
    <a:lvl4pPr indent="685800" defTabSz="457200">
      <a:defRPr>
        <a:latin typeface="Lucida Grande"/>
        <a:ea typeface="Lucida Grande"/>
        <a:cs typeface="Lucida Grande"/>
        <a:sym typeface="Lucida Grande"/>
      </a:defRPr>
    </a:lvl4pPr>
    <a:lvl5pPr indent="914400" defTabSz="457200">
      <a:defRPr>
        <a:latin typeface="Lucida Grande"/>
        <a:ea typeface="Lucida Grande"/>
        <a:cs typeface="Lucida Grande"/>
        <a:sym typeface="Lucida Grande"/>
      </a:defRPr>
    </a:lvl5pPr>
    <a:lvl6pPr indent="1143000" defTabSz="457200">
      <a:defRPr>
        <a:latin typeface="Lucida Grande"/>
        <a:ea typeface="Lucida Grande"/>
        <a:cs typeface="Lucida Grande"/>
        <a:sym typeface="Lucida Grande"/>
      </a:defRPr>
    </a:lvl6pPr>
    <a:lvl7pPr indent="1371600" defTabSz="457200">
      <a:defRPr>
        <a:latin typeface="Lucida Grande"/>
        <a:ea typeface="Lucida Grande"/>
        <a:cs typeface="Lucida Grande"/>
        <a:sym typeface="Lucida Grande"/>
      </a:defRPr>
    </a:lvl7pPr>
    <a:lvl8pPr indent="1600200" defTabSz="457200">
      <a:defRPr>
        <a:latin typeface="Lucida Grande"/>
        <a:ea typeface="Lucida Grande"/>
        <a:cs typeface="Lucida Grande"/>
        <a:sym typeface="Lucida Grande"/>
      </a:defRPr>
    </a:lvl8pPr>
    <a:lvl9pPr indent="1828800" defTabSz="457200">
      <a:defRPr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3" name="Shape 12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sz="3400">
                <a:uFill>
                  <a:solidFill/>
                </a:uFill>
                <a:latin typeface="+mn-lt"/>
                <a:ea typeface="+mn-ea"/>
                <a:cs typeface="+mn-cs"/>
                <a:sym typeface="Arial"/>
              </a:rPr>
              <a:t>anecdote, demonstration, example to informally introduce the topic</a:t>
            </a:r>
            <a:endParaRPr sz="3400">
              <a:uFill>
                <a:solidFill/>
              </a:uFill>
              <a:latin typeface="+mn-lt"/>
              <a:ea typeface="+mn-ea"/>
              <a:cs typeface="+mn-cs"/>
              <a:sym typeface="Arial"/>
            </a:endParaRPr>
          </a:p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sz="3400">
                <a:uFill>
                  <a:solidFill/>
                </a:uFill>
                <a:latin typeface="+mn-lt"/>
                <a:ea typeface="+mn-ea"/>
                <a:cs typeface="+mn-cs"/>
                <a:sym typeface="Arial"/>
              </a:rPr>
              <a:t>evoke the participants’ interest and curiosity</a:t>
            </a:r>
            <a:endParaRPr sz="3400">
              <a:uFill>
                <a:solidFill/>
              </a:uFill>
              <a:latin typeface="+mn-lt"/>
              <a:ea typeface="+mn-ea"/>
              <a:cs typeface="+mn-cs"/>
              <a:sym typeface="Arial"/>
            </a:endParaRPr>
          </a:p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sz="3400">
                <a:uFill>
                  <a:solidFill/>
                </a:uFill>
                <a:latin typeface="+mn-lt"/>
                <a:ea typeface="+mn-ea"/>
                <a:cs typeface="+mn-cs"/>
                <a:sym typeface="Arial"/>
              </a:rPr>
              <a:t>set the stage for the more formal introduction</a:t>
            </a:r>
            <a:endParaRPr sz="3400">
              <a:uFill>
                <a:solidFill/>
              </a:uFill>
              <a:latin typeface="+mn-lt"/>
              <a:ea typeface="+mn-ea"/>
              <a:cs typeface="+mn-cs"/>
              <a:sym typeface="Arial"/>
            </a:endParaRPr>
          </a:p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sz="3400">
                <a:uFill>
                  <a:solidFill/>
                </a:uFill>
                <a:latin typeface="+mn-lt"/>
                <a:ea typeface="+mn-ea"/>
                <a:cs typeface="+mn-cs"/>
                <a:sym typeface="Arial"/>
              </a:rPr>
              <a:t>make students more comfortable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sz="3400">
                <a:uFill>
                  <a:solidFill/>
                </a:uFill>
                <a:latin typeface="+mn-lt"/>
                <a:ea typeface="+mn-ea"/>
                <a:cs typeface="+mn-cs"/>
                <a:sym typeface="Arial"/>
              </a:rPr>
              <a:t>find out about the background of the participants</a:t>
            </a:r>
            <a:endParaRPr sz="3400">
              <a:uFill>
                <a:solidFill/>
              </a:uFill>
              <a:latin typeface="+mn-lt"/>
              <a:ea typeface="+mn-ea"/>
              <a:cs typeface="+mn-cs"/>
              <a:sym typeface="Arial"/>
            </a:endParaRPr>
          </a:p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sz="3400">
                <a:uFill>
                  <a:solidFill/>
                </a:uFill>
                <a:latin typeface="+mn-lt"/>
                <a:ea typeface="+mn-ea"/>
                <a:cs typeface="+mn-cs"/>
                <a:sym typeface="Arial"/>
              </a:rPr>
              <a:t>establish formal prerequisites</a:t>
            </a:r>
            <a:endParaRPr sz="3400">
              <a:uFill>
                <a:solidFill/>
              </a:uFill>
              <a:latin typeface="+mn-lt"/>
              <a:ea typeface="+mn-ea"/>
              <a:cs typeface="+mn-cs"/>
              <a:sym typeface="Arial"/>
            </a:endParaRPr>
          </a:p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sz="3400">
                <a:uFill>
                  <a:solidFill/>
                </a:uFill>
                <a:latin typeface="+mn-lt"/>
                <a:ea typeface="+mn-ea"/>
                <a:cs typeface="+mn-cs"/>
                <a:sym typeface="Arial"/>
              </a:rPr>
              <a:t>sensitize participants to potential gaps in their background knowledge</a:t>
            </a:r>
            <a:endParaRPr sz="3400">
              <a:uFill>
                <a:solidFill/>
              </a:uFill>
              <a:latin typeface="+mn-lt"/>
              <a:ea typeface="+mn-ea"/>
              <a:cs typeface="+mn-cs"/>
              <a:sym typeface="Arial"/>
            </a:endParaRPr>
          </a:p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sz="3400">
                <a:uFill>
                  <a:solidFill/>
                </a:uFill>
                <a:latin typeface="+mn-lt"/>
                <a:ea typeface="+mn-ea"/>
                <a:cs typeface="+mn-cs"/>
                <a:sym typeface="Arial"/>
              </a:rPr>
              <a:t>affirm the students’ qualifications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36" name="Shape 33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sz="3400">
                <a:uFill>
                  <a:solidFill/>
                </a:uFill>
                <a:latin typeface="+mn-lt"/>
                <a:ea typeface="+mn-ea"/>
                <a:cs typeface="+mn-cs"/>
                <a:sym typeface="Arial"/>
              </a:rPr>
              <a:t>evaluate the learning success of the participants</a:t>
            </a:r>
            <a:endParaRPr sz="3400">
              <a:uFill>
                <a:solidFill/>
              </a:uFill>
              <a:latin typeface="+mn-lt"/>
              <a:ea typeface="+mn-ea"/>
              <a:cs typeface="+mn-cs"/>
              <a:sym typeface="Arial"/>
            </a:endParaRPr>
          </a:p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sz="3400">
                <a:uFill>
                  <a:solidFill/>
                </a:uFill>
                <a:latin typeface="+mn-lt"/>
                <a:ea typeface="+mn-ea"/>
                <a:cs typeface="+mn-cs"/>
                <a:sym typeface="Arial"/>
              </a:rPr>
              <a:t>provide feedback to the students about their achievements</a:t>
            </a:r>
            <a:endParaRPr sz="3400">
              <a:uFill>
                <a:solidFill/>
              </a:uFill>
              <a:latin typeface="+mn-lt"/>
              <a:ea typeface="+mn-ea"/>
              <a:cs typeface="+mn-cs"/>
              <a:sym typeface="Arial"/>
            </a:endParaRPr>
          </a:p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sz="3400">
                <a:uFill>
                  <a:solidFill/>
                </a:uFill>
                <a:latin typeface="+mn-lt"/>
                <a:ea typeface="+mn-ea"/>
                <a:cs typeface="+mn-cs"/>
                <a:sym typeface="Arial"/>
              </a:rPr>
              <a:t>ask for feedback on unclear or difficult parts</a:t>
            </a:r>
            <a:endParaRPr sz="3400">
              <a:uFill>
                <a:solidFill/>
              </a:uFill>
              <a:latin typeface="+mn-lt"/>
              <a:ea typeface="+mn-ea"/>
              <a:cs typeface="+mn-cs"/>
              <a:sym typeface="Arial"/>
            </a:endParaRPr>
          </a:p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sz="3400">
                <a:uFill>
                  <a:solidFill/>
                </a:uFill>
                <a:latin typeface="+mn-lt"/>
                <a:ea typeface="+mn-ea"/>
                <a:cs typeface="+mn-cs"/>
                <a:sym typeface="Arial"/>
              </a:rPr>
              <a:t>point out possible gaps and difficulties</a:t>
            </a:r>
            <a:endParaRPr sz="3400">
              <a:uFill>
                <a:solidFill/>
              </a:uFill>
              <a:latin typeface="+mn-lt"/>
              <a:ea typeface="+mn-ea"/>
              <a:cs typeface="+mn-cs"/>
              <a:sym typeface="Arial"/>
            </a:endParaRPr>
          </a:p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sz="3400">
                <a:uFill>
                  <a:solidFill/>
                </a:uFill>
                <a:latin typeface="+mn-lt"/>
                <a:ea typeface="+mn-ea"/>
                <a:cs typeface="+mn-cs"/>
                <a:sym typeface="Arial"/>
              </a:rPr>
              <a:t>encourage suggestions for improvement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gif"/><Relationship Id="rId4" Type="http://schemas.openxmlformats.org/officeDocument/2006/relationships/image" Target="../media/image3.png"/><Relationship Id="rId5" Type="http://schemas.openxmlformats.org/officeDocument/2006/relationships/image" Target="../media/image2.jpe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hyperlink" Target="http://aima.eecs.berkeley.edu/slides-ppt/" TargetMode="External"/><Relationship Id="rId4" Type="http://schemas.openxmlformats.org/officeDocument/2006/relationships/image" Target="../media/image1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Page - Cal Po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asted-image.png"/>
          <p:cNvPicPr/>
          <p:nvPr/>
        </p:nvPicPr>
        <p:blipFill>
          <a:blip r:embed="rId2">
            <a:alphaModFix amt="50000"/>
            <a:extLst/>
          </a:blip>
          <a:stretch>
            <a:fillRect/>
          </a:stretch>
        </p:blipFill>
        <p:spPr>
          <a:xfrm>
            <a:off x="9031111" y="8100906"/>
            <a:ext cx="3973690" cy="1643664"/>
          </a:xfrm>
          <a:prstGeom prst="rect">
            <a:avLst/>
          </a:prstGeom>
          <a:ln w="12700">
            <a:round/>
          </a:ln>
        </p:spPr>
      </p:pic>
      <p:grpSp>
        <p:nvGrpSpPr>
          <p:cNvPr id="15" name="Group 15"/>
          <p:cNvGrpSpPr/>
          <p:nvPr/>
        </p:nvGrpSpPr>
        <p:grpSpPr>
          <a:xfrm>
            <a:off x="-1" y="9067235"/>
            <a:ext cx="1842348" cy="686366"/>
            <a:chOff x="0" y="0"/>
            <a:chExt cx="1842346" cy="686364"/>
          </a:xfrm>
        </p:grpSpPr>
        <p:pic>
          <p:nvPicPr>
            <p:cNvPr id="13" name="cp-c100.gi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8062" y="108373"/>
              <a:ext cx="1806223" cy="523805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14" name="Shape 14"/>
            <p:cNvSpPr/>
            <p:nvPr/>
          </p:nvSpPr>
          <p:spPr>
            <a:xfrm>
              <a:off x="0" y="0"/>
              <a:ext cx="1842347" cy="686365"/>
            </a:xfrm>
            <a:prstGeom prst="rect">
              <a:avLst/>
            </a:prstGeom>
            <a:solidFill>
              <a:srgbClr val="F8FC85">
                <a:alpha val="48000"/>
              </a:srgbClr>
            </a:solidFill>
            <a:ln w="12700" cap="flat">
              <a:solidFill>
                <a:srgbClr val="000000">
                  <a:alpha val="48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1632071" y="9103360"/>
            <a:ext cx="993423" cy="596054"/>
            <a:chOff x="0" y="0"/>
            <a:chExt cx="993422" cy="596053"/>
          </a:xfrm>
        </p:grpSpPr>
        <p:pic>
          <p:nvPicPr>
            <p:cNvPr id="16" name="nav_home.png"/>
            <p:cNvPicPr/>
            <p:nvPr/>
          </p:nvPicPr>
          <p:blipFill>
            <a:blip r:embed="rId4">
              <a:alphaModFix amt="60000"/>
              <a:extLst/>
            </a:blip>
            <a:stretch>
              <a:fillRect/>
            </a:stretch>
          </p:blipFill>
          <p:spPr>
            <a:xfrm>
              <a:off x="0" y="162560"/>
              <a:ext cx="270934" cy="27093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25400" dist="12700" dir="16200000">
                <a:srgbClr val="000000">
                  <a:alpha val="80000"/>
                </a:srgbClr>
              </a:outerShdw>
            </a:effectLst>
          </p:spPr>
        </p:pic>
        <p:sp>
          <p:nvSpPr>
            <p:cNvPr id="17" name="Shape 17">
              <a:hlinkClick r:id="" invalidUrl="" action="ppaction://hlinkshowjump?jump=nextslide" tgtFrame="" tooltip="" history="1" highlightClick="0" endSnd="0"/>
            </p:cNvPr>
            <p:cNvSpPr/>
            <p:nvPr/>
          </p:nvSpPr>
          <p:spPr>
            <a:xfrm>
              <a:off x="848924" y="162560"/>
              <a:ext cx="144499" cy="270934"/>
            </a:xfrm>
            <a:prstGeom prst="rightArrow">
              <a:avLst>
                <a:gd name="adj1" fmla="val 40741"/>
                <a:gd name="adj2" fmla="val 140625"/>
              </a:avLst>
            </a:prstGeom>
            <a:solidFill>
              <a:srgbClr val="FFFFFF">
                <a:alpha val="60000"/>
              </a:srgbClr>
            </a:solidFill>
            <a:ln w="25400" cap="flat">
              <a:noFill/>
              <a:miter lim="400000"/>
            </a:ln>
            <a:effectLst>
              <a:outerShdw sx="100000" sy="100000" kx="0" ky="0" algn="b" rotWithShape="0" blurRad="25400" dist="12700" dir="16200000">
                <a:srgbClr val="000000">
                  <a:alpha val="8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" name="Shape 18">
              <a:hlinkClick r:id="" invalidUrl="" action="ppaction://hlinkshowjump?jump=previousslide" tgtFrame="" tooltip="" history="1" highlightClick="0" endSnd="0"/>
            </p:cNvPr>
            <p:cNvSpPr/>
            <p:nvPr/>
          </p:nvSpPr>
          <p:spPr>
            <a:xfrm>
              <a:off x="361244" y="162560"/>
              <a:ext cx="144499" cy="270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5200"/>
                  </a:moveTo>
                  <a:lnTo>
                    <a:pt x="21600" y="21600"/>
                  </a:lnTo>
                  <a:lnTo>
                    <a:pt x="0" y="10800"/>
                  </a:lnTo>
                  <a:lnTo>
                    <a:pt x="21600" y="0"/>
                  </a:lnTo>
                  <a:lnTo>
                    <a:pt x="21600" y="6400"/>
                  </a:lnTo>
                  <a:lnTo>
                    <a:pt x="21600" y="6400"/>
                  </a:lnTo>
                  <a:lnTo>
                    <a:pt x="21600" y="15200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25400" cap="flat">
              <a:noFill/>
              <a:miter lim="400000"/>
            </a:ln>
            <a:effectLst>
              <a:outerShdw sx="100000" sy="100000" kx="0" ky="0" algn="b" rotWithShape="0" blurRad="25400" dist="12700" dir="16200000">
                <a:srgbClr val="000000">
                  <a:alpha val="8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9" name="Shape 19"/>
            <p:cNvSpPr/>
            <p:nvPr/>
          </p:nvSpPr>
          <p:spPr>
            <a:xfrm rot="5400000">
              <a:off x="605084" y="-63218"/>
              <a:ext cx="144499" cy="270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600" y="21600"/>
                  </a:lnTo>
                  <a:lnTo>
                    <a:pt x="0" y="1080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25400" cap="flat">
              <a:noFill/>
              <a:miter lim="400000"/>
            </a:ln>
            <a:effectLst>
              <a:outerShdw sx="100000" sy="100000" kx="0" ky="0" algn="b" rotWithShape="0" blurRad="25400" dist="12700" dir="16200000">
                <a:srgbClr val="000000">
                  <a:alpha val="8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0" name="Shape 20"/>
            <p:cNvSpPr/>
            <p:nvPr/>
          </p:nvSpPr>
          <p:spPr>
            <a:xfrm rot="16200000">
              <a:off x="605084" y="388337"/>
              <a:ext cx="144499" cy="270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4133"/>
                  </a:moveTo>
                  <a:lnTo>
                    <a:pt x="21600" y="21600"/>
                  </a:lnTo>
                  <a:lnTo>
                    <a:pt x="0" y="10800"/>
                  </a:lnTo>
                  <a:lnTo>
                    <a:pt x="21600" y="0"/>
                  </a:lnTo>
                  <a:lnTo>
                    <a:pt x="21600" y="7467"/>
                  </a:lnTo>
                  <a:lnTo>
                    <a:pt x="21600" y="7467"/>
                  </a:lnTo>
                  <a:lnTo>
                    <a:pt x="21600" y="14133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25400" cap="flat">
              <a:noFill/>
              <a:miter lim="400000"/>
            </a:ln>
            <a:effectLst>
              <a:outerShdw sx="100000" sy="100000" kx="0" ky="0" algn="b" rotWithShape="0" blurRad="25400" dist="12700" dir="16200000">
                <a:srgbClr val="000000">
                  <a:alpha val="8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pic>
        <p:nvPicPr>
          <p:cNvPr id="22" name="2011-CSE-Logo-512.jp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627587" y="9754001"/>
            <a:ext cx="3290750" cy="2330028"/>
          </a:xfrm>
          <a:prstGeom prst="rect">
            <a:avLst/>
          </a:prstGeom>
          <a:ln w="12700">
            <a:round/>
          </a:ln>
        </p:spPr>
      </p:pic>
      <p:sp>
        <p:nvSpPr>
          <p:cNvPr id="23" name="Shape 23"/>
          <p:cNvSpPr/>
          <p:nvPr>
            <p:ph type="title"/>
          </p:nvPr>
        </p:nvSpPr>
        <p:spPr>
          <a:xfrm>
            <a:off x="974230" y="1175173"/>
            <a:ext cx="11054082" cy="4027876"/>
          </a:xfrm>
          <a:prstGeom prst="rect">
            <a:avLst/>
          </a:prstGeom>
          <a:noFill/>
          <a:ln>
            <a:miter lim="400000"/>
          </a:ln>
        </p:spPr>
        <p:txBody>
          <a:bodyPr lIns="0" tIns="0" rIns="0" bIns="0"/>
          <a:lstStyle>
            <a:lvl1pPr marL="39199" marR="39199" defTabSz="457200">
              <a:lnSpc>
                <a:spcPct val="94000"/>
              </a:lnSpc>
              <a:defRPr sz="6400">
                <a:solidFill>
                  <a:srgbClr val="011279"/>
                </a:solidFill>
                <a:uFill>
                  <a:solidFill>
                    <a:srgbClr val="011279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6400">
                <a:solidFill>
                  <a:srgbClr val="011279"/>
                </a:solidFill>
                <a:uFill>
                  <a:solidFill>
                    <a:srgbClr val="011279"/>
                  </a:solidFill>
                </a:u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80-S15 - New Section">
    <p:bg>
      <p:bgPr>
        <a:solidFill>
          <a:srgbClr val="FDFD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7"/>
          <p:cNvGrpSpPr/>
          <p:nvPr/>
        </p:nvGrpSpPr>
        <p:grpSpPr>
          <a:xfrm>
            <a:off x="18062" y="9049173"/>
            <a:ext cx="1907824" cy="704428"/>
            <a:chOff x="0" y="0"/>
            <a:chExt cx="1907823" cy="704426"/>
          </a:xfrm>
        </p:grpSpPr>
        <p:pic>
          <p:nvPicPr>
            <p:cNvPr id="25" name="image2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8062" y="128693"/>
              <a:ext cx="1853637" cy="537352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26" name="Shape 26"/>
            <p:cNvSpPr/>
            <p:nvPr/>
          </p:nvSpPr>
          <p:spPr>
            <a:xfrm>
              <a:off x="0" y="0"/>
              <a:ext cx="1907824" cy="704427"/>
            </a:xfrm>
            <a:prstGeom prst="rect">
              <a:avLst/>
            </a:prstGeom>
            <a:solidFill>
              <a:srgbClr val="F8FC84">
                <a:alpha val="48000"/>
              </a:srgbClr>
            </a:solidFill>
            <a:ln w="12700" cap="flat">
              <a:solidFill>
                <a:srgbClr val="000000">
                  <a:alpha val="48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54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</p:grpSp>
      <p:sp>
        <p:nvSpPr>
          <p:cNvPr id="28" name="Shape 28"/>
          <p:cNvSpPr/>
          <p:nvPr/>
        </p:nvSpPr>
        <p:spPr>
          <a:xfrm>
            <a:off x="1888947" y="1842346"/>
            <a:ext cx="9244969" cy="4484107"/>
          </a:xfrm>
          <a:prstGeom prst="rect">
            <a:avLst/>
          </a:prstGeom>
          <a:ln w="3175">
            <a:solidFill>
              <a:srgbClr val="FFFFFF"/>
            </a:solidFill>
            <a:round/>
          </a:ln>
          <a:effectLst>
            <a:outerShdw sx="100000" sy="100000" kx="0" ky="0" algn="b" rotWithShape="0" blurRad="88900" dist="0" dir="0">
              <a:srgbClr val="000000">
                <a:alpha val="50000"/>
              </a:srgbClr>
            </a:outerShdw>
          </a:effectLst>
        </p:spPr>
        <p:txBody>
          <a:bodyPr lIns="54186" tIns="54186" rIns="54186" bIns="54186"/>
          <a:lstStyle/>
          <a:p>
            <a:pPr lvl="0" marL="0" marR="0" defTabSz="914400">
              <a:lnSpc>
                <a:spcPct val="100000"/>
              </a:lnSpc>
              <a:spcBef>
                <a:spcPts val="2000"/>
              </a:spcBef>
              <a:buClr>
                <a:srgbClr val="80C4DF"/>
              </a:buClr>
              <a:defRPr sz="4200">
                <a:solidFill>
                  <a:srgbClr val="6C6C6C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6C6C6C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pPr>
          </a:p>
        </p:txBody>
      </p:sp>
      <p:sp>
        <p:nvSpPr>
          <p:cNvPr id="29" name="Shape 29"/>
          <p:cNvSpPr/>
          <p:nvPr>
            <p:ph type="title"/>
          </p:nvPr>
        </p:nvSpPr>
        <p:spPr>
          <a:xfrm>
            <a:off x="1881487" y="-1"/>
            <a:ext cx="9241827" cy="4620611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rgbClr val="368FAF"/>
                </a:solidFill>
                <a:uFill>
                  <a:solidFill>
                    <a:srgbClr val="368FAF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6200">
                <a:solidFill>
                  <a:srgbClr val="368FAF"/>
                </a:solidFill>
                <a:uFill>
                  <a:solidFill>
                    <a:srgbClr val="368FAF"/>
                  </a:solidFill>
                </a:uFill>
              </a:rPr>
              <a:t>Title Text</a:t>
            </a:r>
          </a:p>
        </p:txBody>
      </p:sp>
      <p:sp>
        <p:nvSpPr>
          <p:cNvPr id="30" name="Shape 30"/>
          <p:cNvSpPr/>
          <p:nvPr>
            <p:ph type="body" idx="1"/>
          </p:nvPr>
        </p:nvSpPr>
        <p:spPr>
          <a:xfrm>
            <a:off x="1839330" y="4985173"/>
            <a:ext cx="9247859" cy="3341512"/>
          </a:xfrm>
          <a:prstGeom prst="rect">
            <a:avLst/>
          </a:prstGeom>
          <a:noFill/>
          <a:ln>
            <a:round/>
          </a:ln>
        </p:spPr>
        <p:txBody>
          <a:bodyPr/>
          <a:lstStyle>
            <a:lvl1pPr marL="0" indent="0" algn="ctr">
              <a:spcBef>
                <a:spcPts val="300"/>
              </a:spcBef>
              <a:buClrTx/>
              <a:buSzTx/>
              <a:buFontTx/>
              <a:buNone/>
              <a:defRPr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defRPr>
            </a:lvl1pPr>
            <a:lvl2pPr marL="0" indent="0" algn="ctr">
              <a:spcBef>
                <a:spcPts val="600"/>
              </a:spcBef>
              <a:buClrTx/>
              <a:buSzTx/>
              <a:buFontTx/>
              <a:buNone/>
              <a:def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2pPr>
            <a:lvl3pPr marL="0" indent="0" algn="ctr">
              <a:spcBef>
                <a:spcPts val="600"/>
              </a:spcBef>
              <a:buClrTx/>
              <a:buSzTx/>
              <a:buFontTx/>
              <a:buNone/>
              <a:defRPr sz="2400">
                <a:solidFill>
                  <a:srgbClr val="0061FF"/>
                </a:solidFill>
                <a:uFill>
                  <a:solidFill>
                    <a:srgbClr val="0061FF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3pPr>
            <a:lvl4pPr marL="0" indent="0" algn="ctr">
              <a:spcBef>
                <a:spcPts val="600"/>
              </a:spcBef>
              <a:buClrTx/>
              <a:buSzTx/>
              <a:buFontTx/>
              <a:buNone/>
              <a:defRPr sz="2200">
                <a:solidFill>
                  <a:srgbClr val="3A88FE"/>
                </a:solidFill>
                <a:uFill>
                  <a:solidFill>
                    <a:srgbClr val="3A88FE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4pPr>
            <a:lvl5pPr marL="0" indent="0" algn="ctr">
              <a:spcBef>
                <a:spcPts val="600"/>
              </a:spcBef>
              <a:buClrTx/>
              <a:buSzTx/>
              <a:buFontTx/>
              <a:buNone/>
              <a:defRPr sz="1800">
                <a:solidFill>
                  <a:srgbClr val="74A7FE"/>
                </a:solidFill>
                <a:uFill>
                  <a:solidFill>
                    <a:srgbClr val="74A7FE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Body Level One</a:t>
            </a:r>
            <a:endParaRPr sz="3000">
              <a:solidFill>
                <a:srgbClr val="1A0A53"/>
              </a:solidFill>
              <a:uFill>
                <a:solidFill>
                  <a:srgbClr val="1A0A53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Body Level Two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61FF"/>
                </a:solidFill>
                <a:uFill>
                  <a:solidFill>
                    <a:srgbClr val="0061FF"/>
                  </a:solidFill>
                </a:uFill>
              </a:rPr>
              <a:t>Body Level Three</a:t>
            </a:r>
            <a:endParaRPr sz="2400">
              <a:solidFill>
                <a:srgbClr val="0061FF"/>
              </a:solidFill>
              <a:uFill>
                <a:solidFill>
                  <a:srgbClr val="0061FF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3A88FE"/>
                </a:solidFill>
                <a:uFill>
                  <a:solidFill>
                    <a:srgbClr val="3A88FE"/>
                  </a:solidFill>
                </a:uFill>
              </a:rPr>
              <a:t>Body Level Four</a:t>
            </a:r>
            <a:endParaRPr sz="2200">
              <a:solidFill>
                <a:srgbClr val="3A88FE"/>
              </a:solidFill>
              <a:uFill>
                <a:solidFill>
                  <a:srgbClr val="3A88FE"/>
                </a:solidFill>
              </a:uFill>
            </a:endParaRPr>
          </a:p>
          <a:p>
            <a:pPr lvl="4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74A7FE"/>
                </a:solidFill>
                <a:uFill>
                  <a:solidFill>
                    <a:srgbClr val="74A7FE"/>
                  </a:solidFill>
                </a:uFill>
              </a:rPr>
              <a:t>Body Level Five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xfrm rot="20134435">
            <a:off x="10073843" y="8938035"/>
            <a:ext cx="290590" cy="28118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0048AA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32" name="pasted-image.png"/>
          <p:cNvPicPr/>
          <p:nvPr/>
        </p:nvPicPr>
        <p:blipFill>
          <a:blip r:embed="rId3">
            <a:alphaModFix amt="50000"/>
            <a:extLst/>
          </a:blip>
          <a:stretch>
            <a:fillRect/>
          </a:stretch>
        </p:blipFill>
        <p:spPr>
          <a:xfrm>
            <a:off x="9021447" y="8086178"/>
            <a:ext cx="3973690" cy="1643664"/>
          </a:xfrm>
          <a:prstGeom prst="rect">
            <a:avLst/>
          </a:prstGeom>
          <a:ln w="12700">
            <a:round/>
          </a:ln>
        </p:spPr>
      </p:pic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ogistics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6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Title Text</a:t>
            </a:r>
          </a:p>
        </p:txBody>
      </p:sp>
      <p:sp>
        <p:nvSpPr>
          <p:cNvPr id="35" name="Shape 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820420" indent="-471170">
              <a:spcBef>
                <a:spcPts val="600"/>
              </a:spcBef>
              <a:buClr>
                <a:srgbClr val="0042AA">
                  <a:alpha val="49000"/>
                </a:srgbClr>
              </a:buClr>
              <a:buFont typeface="Wingdings"/>
              <a:buChar char=""/>
              <a:def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2pPr>
            <a:lvl3pPr marL="1062566" indent="-376766">
              <a:spcBef>
                <a:spcPts val="600"/>
              </a:spcBef>
              <a:buClr>
                <a:srgbClr val="0056D6">
                  <a:alpha val="50000"/>
                </a:srgbClr>
              </a:buClr>
              <a:buFont typeface="Wingdings"/>
              <a:buChar char=""/>
              <a:defRPr sz="2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3pPr>
            <a:lvl4pPr marL="1374378" indent="-406003">
              <a:spcBef>
                <a:spcPts val="600"/>
              </a:spcBef>
              <a:buClr>
                <a:srgbClr val="006D8F">
                  <a:alpha val="52000"/>
                </a:srgbClr>
              </a:buClr>
              <a:buFont typeface="Wingdings"/>
              <a:buChar char=""/>
              <a:defRPr sz="22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4pPr>
            <a:lvl5pPr marL="1626960" indent="-363310">
              <a:spcBef>
                <a:spcPts val="600"/>
              </a:spcBef>
              <a:buClr>
                <a:srgbClr val="00A3D7">
                  <a:alpha val="50000"/>
                </a:srgbClr>
              </a:buClr>
              <a:buFont typeface="Wingdings"/>
              <a:buChar char=""/>
              <a:defRPr sz="18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Body Level One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Body Level Two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Body Level Three</a:t>
            </a:r>
            <a:endParaRPr sz="2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Body Level Four</a:t>
            </a:r>
            <a:endParaRPr sz="2200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4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</a:rPr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80-S15 - Title and Content">
    <p:bg>
      <p:bgPr>
        <a:gradFill flip="none" rotWithShape="1">
          <a:gsLst>
            <a:gs pos="0">
              <a:srgbClr val="FDFDC5"/>
            </a:gs>
            <a:gs pos="100000">
              <a:srgbClr val="FFFFFF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40"/>
          <p:cNvGrpSpPr/>
          <p:nvPr/>
        </p:nvGrpSpPr>
        <p:grpSpPr>
          <a:xfrm>
            <a:off x="18062" y="9049173"/>
            <a:ext cx="1907824" cy="704428"/>
            <a:chOff x="0" y="0"/>
            <a:chExt cx="1907823" cy="704426"/>
          </a:xfrm>
        </p:grpSpPr>
        <p:pic>
          <p:nvPicPr>
            <p:cNvPr id="38" name="image2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8062" y="128693"/>
              <a:ext cx="1853637" cy="537352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39" name="Shape 39"/>
            <p:cNvSpPr/>
            <p:nvPr/>
          </p:nvSpPr>
          <p:spPr>
            <a:xfrm>
              <a:off x="0" y="0"/>
              <a:ext cx="1907824" cy="704427"/>
            </a:xfrm>
            <a:prstGeom prst="rect">
              <a:avLst/>
            </a:prstGeom>
            <a:solidFill>
              <a:srgbClr val="F8FC84">
                <a:alpha val="48000"/>
              </a:srgbClr>
            </a:solidFill>
            <a:ln w="12700" cap="flat">
              <a:solidFill>
                <a:srgbClr val="000000">
                  <a:alpha val="48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54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</p:grpSp>
      <p:sp>
        <p:nvSpPr>
          <p:cNvPr id="41" name="Shape 41"/>
          <p:cNvSpPr/>
          <p:nvPr/>
        </p:nvSpPr>
        <p:spPr>
          <a:xfrm>
            <a:off x="4365414" y="9320671"/>
            <a:ext cx="4244623" cy="343183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186" tIns="54186" rIns="54186" bIns="54186" anchor="ctr">
            <a:spAutoFit/>
          </a:bodyPr>
          <a:lstStyle>
            <a:lvl1pPr marL="0" marR="0" algn="ctr">
              <a:lnSpc>
                <a:spcPct val="100000"/>
              </a:lnSpc>
              <a:defRPr sz="1400">
                <a:solidFill>
                  <a:srgbClr val="80C4DF"/>
                </a:solidFill>
                <a:uFill>
                  <a:solidFill>
                    <a:srgbClr val="80C4DF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80C4DF"/>
                </a:solidFill>
                <a:uFill>
                  <a:solidFill>
                    <a:srgbClr val="80C4DF"/>
                  </a:solidFill>
                </a:uFill>
              </a:rPr>
              <a:t>© Franz J. Kurfess</a:t>
            </a:r>
          </a:p>
        </p:txBody>
      </p:sp>
      <p:sp>
        <p:nvSpPr>
          <p:cNvPr id="42" name="Shape 42"/>
          <p:cNvSpPr/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6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Title Text</a:t>
            </a:r>
          </a:p>
        </p:txBody>
      </p:sp>
      <p:sp>
        <p:nvSpPr>
          <p:cNvPr id="43" name="Shape 43"/>
          <p:cNvSpPr/>
          <p:nvPr>
            <p:ph type="body" idx="1"/>
          </p:nvPr>
        </p:nvSpPr>
        <p:spPr>
          <a:prstGeom prst="rect">
            <a:avLst/>
          </a:prstGeom>
          <a:noFill/>
          <a:ln>
            <a:round/>
          </a:ln>
        </p:spPr>
        <p:txBody>
          <a:bodyPr/>
          <a:lstStyle>
            <a:lvl1pPr>
              <a:buClr>
                <a:srgbClr val="FF2600"/>
              </a:buClr>
            </a:lvl1pPr>
            <a:lvl2pPr marL="820420" indent="-471170">
              <a:spcBef>
                <a:spcPts val="600"/>
              </a:spcBef>
              <a:buClr>
                <a:srgbClr val="FF7E79"/>
              </a:buClr>
              <a:buFont typeface="Wingdings"/>
              <a:buChar char=""/>
              <a:def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2pPr>
            <a:lvl3pPr marL="1062566" indent="-376766">
              <a:spcBef>
                <a:spcPts val="600"/>
              </a:spcBef>
              <a:buClr>
                <a:srgbClr val="FF9300"/>
              </a:buClr>
              <a:buFont typeface="Wingdings"/>
              <a:buChar char=""/>
              <a:defRPr sz="2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3pPr>
            <a:lvl4pPr marL="1374378" indent="-406003">
              <a:spcBef>
                <a:spcPts val="600"/>
              </a:spcBef>
              <a:buClr>
                <a:srgbClr val="FFD479"/>
              </a:buClr>
              <a:buFont typeface="Wingdings"/>
              <a:buChar char=""/>
              <a:defRPr sz="22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4pPr>
            <a:lvl5pPr marL="1626960" indent="-363310">
              <a:spcBef>
                <a:spcPts val="600"/>
              </a:spcBef>
              <a:buClr>
                <a:srgbClr val="FFFC79"/>
              </a:buClr>
              <a:buFont typeface="Wingdings"/>
              <a:buChar char=""/>
              <a:defRPr sz="18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Body Level One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Body Level Two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Body Level Three</a:t>
            </a:r>
            <a:endParaRPr sz="2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Body Level Four</a:t>
            </a:r>
            <a:endParaRPr sz="2200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4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</a:rPr>
              <a:t>Body Level Five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 rot="20250106">
            <a:off x="10033715" y="8995298"/>
            <a:ext cx="290590" cy="281188"/>
          </a:xfrm>
          <a:prstGeom prst="rect">
            <a:avLst/>
          </a:prstGeom>
          <a:solidFill>
            <a:srgbClr val="FFFB00"/>
          </a:solidFill>
        </p:spPr>
        <p:txBody>
          <a:bodyPr/>
          <a:lstStyle>
            <a:lvl1pPr>
              <a:defRPr sz="1200">
                <a:solidFill>
                  <a:srgbClr val="0048AA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45" name="pasted-image.png"/>
          <p:cNvPicPr/>
          <p:nvPr/>
        </p:nvPicPr>
        <p:blipFill>
          <a:blip r:embed="rId3">
            <a:alphaModFix amt="50000"/>
            <a:extLst/>
          </a:blip>
          <a:stretch>
            <a:fillRect/>
          </a:stretch>
        </p:blipFill>
        <p:spPr>
          <a:xfrm>
            <a:off x="9016383" y="8086178"/>
            <a:ext cx="3973690" cy="1643664"/>
          </a:xfrm>
          <a:prstGeom prst="rect">
            <a:avLst/>
          </a:prstGeom>
          <a:ln w="12700">
            <a:round/>
          </a:ln>
        </p:spPr>
      </p:pic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IMA Slides">
    <p:bg>
      <p:bgPr>
        <a:gradFill flip="none" rotWithShape="1">
          <a:gsLst>
            <a:gs pos="0">
              <a:srgbClr val="DCDEE0"/>
            </a:gs>
            <a:gs pos="100000">
              <a:srgbClr val="FFFFFF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9"/>
          <p:cNvGrpSpPr/>
          <p:nvPr/>
        </p:nvGrpSpPr>
        <p:grpSpPr>
          <a:xfrm>
            <a:off x="18062" y="9049173"/>
            <a:ext cx="1907824" cy="704428"/>
            <a:chOff x="0" y="0"/>
            <a:chExt cx="1907823" cy="704426"/>
          </a:xfrm>
        </p:grpSpPr>
        <p:pic>
          <p:nvPicPr>
            <p:cNvPr id="47" name="image2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8062" y="128693"/>
              <a:ext cx="1853637" cy="537352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48" name="Shape 48"/>
            <p:cNvSpPr/>
            <p:nvPr/>
          </p:nvSpPr>
          <p:spPr>
            <a:xfrm>
              <a:off x="0" y="0"/>
              <a:ext cx="1907824" cy="704427"/>
            </a:xfrm>
            <a:prstGeom prst="rect">
              <a:avLst/>
            </a:prstGeom>
            <a:solidFill>
              <a:srgbClr val="F8FC84">
                <a:alpha val="48000"/>
              </a:srgbClr>
            </a:solidFill>
            <a:ln w="12700" cap="flat">
              <a:solidFill>
                <a:srgbClr val="000000">
                  <a:alpha val="48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54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</p:grpSp>
      <p:sp>
        <p:nvSpPr>
          <p:cNvPr id="50" name="Shape 50">
            <a:hlinkClick r:id="" invalidUrl="" action="ppaction://hlinkshowjump?jump=nextslide" tgtFrame="" tooltip="" history="1" highlightClick="0" endSnd="0"/>
          </p:cNvPr>
          <p:cNvSpPr/>
          <p:nvPr/>
        </p:nvSpPr>
        <p:spPr>
          <a:xfrm>
            <a:off x="4154311" y="9283982"/>
            <a:ext cx="4573946" cy="433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914400">
              <a:lnSpc>
                <a:spcPct val="100000"/>
              </a:lnSpc>
              <a:defRPr sz="2000" u="sng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  <a:hlinkClick r:id="rId3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hlinkClick r:id="rId3" invalidUrl="" action="" tgtFrame="" tooltip="" history="1" highlightClick="0" endSnd="0"/>
              </a:rPr>
              <a:t>http://aima.eecs.berkeley.edu/slides-ppt/</a:t>
            </a:r>
          </a:p>
        </p:txBody>
      </p:sp>
      <p:sp>
        <p:nvSpPr>
          <p:cNvPr id="51" name="Shape 51"/>
          <p:cNvSpPr/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6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Title Text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prstGeom prst="rect">
            <a:avLst/>
          </a:prstGeom>
          <a:noFill/>
          <a:ln>
            <a:round/>
          </a:ln>
        </p:spPr>
        <p:txBody>
          <a:bodyPr/>
          <a:lstStyle>
            <a:lvl1pPr>
              <a:buClr>
                <a:srgbClr val="FF2600"/>
              </a:buClr>
            </a:lvl1pPr>
            <a:lvl2pPr marL="820420" indent="-471170">
              <a:spcBef>
                <a:spcPts val="600"/>
              </a:spcBef>
              <a:buClr>
                <a:srgbClr val="FF7E79"/>
              </a:buClr>
              <a:buFont typeface="Wingdings"/>
              <a:buChar char=""/>
              <a:def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2pPr>
            <a:lvl3pPr marL="1062566" indent="-376766">
              <a:spcBef>
                <a:spcPts val="600"/>
              </a:spcBef>
              <a:buClr>
                <a:srgbClr val="FF9300"/>
              </a:buClr>
              <a:buFont typeface="Wingdings"/>
              <a:buChar char=""/>
              <a:defRPr sz="2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3pPr>
            <a:lvl4pPr marL="1374378" indent="-406003">
              <a:spcBef>
                <a:spcPts val="600"/>
              </a:spcBef>
              <a:buClr>
                <a:srgbClr val="FFD479"/>
              </a:buClr>
              <a:buFont typeface="Wingdings"/>
              <a:buChar char=""/>
              <a:defRPr sz="22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4pPr>
            <a:lvl5pPr marL="1626960" indent="-363310">
              <a:spcBef>
                <a:spcPts val="600"/>
              </a:spcBef>
              <a:buClr>
                <a:srgbClr val="FFFC79"/>
              </a:buClr>
              <a:buFont typeface="Wingdings"/>
              <a:buChar char=""/>
              <a:defRPr sz="18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Body Level One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Body Level Two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Body Level Three</a:t>
            </a:r>
            <a:endParaRPr sz="2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Body Level Four</a:t>
            </a:r>
            <a:endParaRPr sz="2200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4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</a:rPr>
              <a:t>Body Level Five</a:t>
            </a:r>
          </a:p>
        </p:txBody>
      </p:sp>
      <p:sp>
        <p:nvSpPr>
          <p:cNvPr id="53" name="Shape 53"/>
          <p:cNvSpPr/>
          <p:nvPr>
            <p:ph type="sldNum" sz="quarter" idx="2"/>
          </p:nvPr>
        </p:nvSpPr>
        <p:spPr>
          <a:xfrm rot="20122042">
            <a:off x="10088571" y="8953142"/>
            <a:ext cx="290590" cy="281188"/>
          </a:xfrm>
          <a:prstGeom prst="rect">
            <a:avLst/>
          </a:prstGeom>
          <a:solidFill>
            <a:srgbClr val="FFFB00"/>
          </a:solidFill>
        </p:spPr>
        <p:txBody>
          <a:bodyPr/>
          <a:lstStyle>
            <a:lvl1pPr>
              <a:defRPr sz="1200">
                <a:solidFill>
                  <a:srgbClr val="0048AA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54" name="pasted-image.png"/>
          <p:cNvPicPr/>
          <p:nvPr/>
        </p:nvPicPr>
        <p:blipFill>
          <a:blip r:embed="rId4">
            <a:alphaModFix amt="50000"/>
            <a:extLst/>
          </a:blip>
          <a:stretch>
            <a:fillRect/>
          </a:stretch>
        </p:blipFill>
        <p:spPr>
          <a:xfrm>
            <a:off x="9031111" y="8100906"/>
            <a:ext cx="3973690" cy="1643664"/>
          </a:xfrm>
          <a:prstGeom prst="rect">
            <a:avLst/>
          </a:prstGeom>
          <a:ln w="12700">
            <a:round/>
          </a:ln>
        </p:spPr>
      </p:pic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80-S15 - Title and Content 2 Columns">
    <p:bg>
      <p:bgPr>
        <a:gradFill flip="none" rotWithShape="1">
          <a:gsLst>
            <a:gs pos="0">
              <a:srgbClr val="FDFDC5"/>
            </a:gs>
            <a:gs pos="100000">
              <a:srgbClr val="FFFFFF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8"/>
          <p:cNvGrpSpPr/>
          <p:nvPr/>
        </p:nvGrpSpPr>
        <p:grpSpPr>
          <a:xfrm>
            <a:off x="18062" y="9049173"/>
            <a:ext cx="1907824" cy="704428"/>
            <a:chOff x="0" y="0"/>
            <a:chExt cx="1907823" cy="704426"/>
          </a:xfrm>
        </p:grpSpPr>
        <p:pic>
          <p:nvPicPr>
            <p:cNvPr id="56" name="image2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8062" y="128693"/>
              <a:ext cx="1853637" cy="537352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57" name="Shape 57"/>
            <p:cNvSpPr/>
            <p:nvPr/>
          </p:nvSpPr>
          <p:spPr>
            <a:xfrm>
              <a:off x="0" y="0"/>
              <a:ext cx="1907824" cy="704427"/>
            </a:xfrm>
            <a:prstGeom prst="rect">
              <a:avLst/>
            </a:prstGeom>
            <a:solidFill>
              <a:srgbClr val="F8FC84">
                <a:alpha val="48000"/>
              </a:srgbClr>
            </a:solidFill>
            <a:ln w="12700" cap="flat">
              <a:solidFill>
                <a:srgbClr val="000000">
                  <a:alpha val="48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54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</p:grpSp>
      <p:sp>
        <p:nvSpPr>
          <p:cNvPr id="59" name="Shape 59"/>
          <p:cNvSpPr/>
          <p:nvPr/>
        </p:nvSpPr>
        <p:spPr>
          <a:xfrm>
            <a:off x="4365414" y="9320671"/>
            <a:ext cx="4244623" cy="343183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186" tIns="54186" rIns="54186" bIns="54186" anchor="ctr">
            <a:spAutoFit/>
          </a:bodyPr>
          <a:lstStyle>
            <a:lvl1pPr marL="0" marR="0" algn="ctr">
              <a:lnSpc>
                <a:spcPct val="100000"/>
              </a:lnSpc>
              <a:defRPr sz="1400">
                <a:solidFill>
                  <a:srgbClr val="80C4DF"/>
                </a:solidFill>
                <a:uFill>
                  <a:solidFill>
                    <a:srgbClr val="80C4DF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80C4DF"/>
                </a:solidFill>
                <a:uFill>
                  <a:solidFill>
                    <a:srgbClr val="80C4DF"/>
                  </a:solidFill>
                </a:uFill>
              </a:rPr>
              <a:t>© Franz J. Kurfess</a:t>
            </a:r>
          </a:p>
        </p:txBody>
      </p:sp>
      <p:sp>
        <p:nvSpPr>
          <p:cNvPr id="60" name="Shape 60"/>
          <p:cNvSpPr/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6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Title Text</a:t>
            </a:r>
          </a:p>
        </p:txBody>
      </p:sp>
      <p:sp>
        <p:nvSpPr>
          <p:cNvPr id="61" name="Shape 61"/>
          <p:cNvSpPr/>
          <p:nvPr>
            <p:ph type="body" idx="1"/>
          </p:nvPr>
        </p:nvSpPr>
        <p:spPr>
          <a:prstGeom prst="rect">
            <a:avLst/>
          </a:prstGeom>
          <a:noFill/>
          <a:ln>
            <a:round/>
          </a:ln>
        </p:spPr>
        <p:txBody>
          <a:bodyPr numCol="2" spcCol="571669"/>
          <a:lstStyle>
            <a:lvl1pPr>
              <a:buClr>
                <a:srgbClr val="FF2600"/>
              </a:buClr>
            </a:lvl1pPr>
            <a:lvl2pPr marL="820420" indent="-471170">
              <a:spcBef>
                <a:spcPts val="600"/>
              </a:spcBef>
              <a:buClr>
                <a:srgbClr val="FF7E79"/>
              </a:buClr>
              <a:buFont typeface="Wingdings"/>
              <a:buChar char=""/>
              <a:def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2pPr>
            <a:lvl3pPr marL="1062566" indent="-376766">
              <a:spcBef>
                <a:spcPts val="600"/>
              </a:spcBef>
              <a:buClr>
                <a:srgbClr val="FF9300"/>
              </a:buClr>
              <a:buFont typeface="Wingdings"/>
              <a:buChar char=""/>
              <a:defRPr sz="2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3pPr>
            <a:lvl4pPr marL="1374378" indent="-406003">
              <a:spcBef>
                <a:spcPts val="600"/>
              </a:spcBef>
              <a:buClr>
                <a:srgbClr val="FFD479"/>
              </a:buClr>
              <a:buFont typeface="Wingdings"/>
              <a:buChar char=""/>
              <a:defRPr sz="22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4pPr>
            <a:lvl5pPr marL="1626960" indent="-363310">
              <a:spcBef>
                <a:spcPts val="600"/>
              </a:spcBef>
              <a:buClr>
                <a:srgbClr val="FFFC79"/>
              </a:buClr>
              <a:buFont typeface="Wingdings"/>
              <a:buChar char=""/>
              <a:defRPr sz="18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Body Level One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Body Level Two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Body Level Three</a:t>
            </a:r>
            <a:endParaRPr sz="2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Body Level Four</a:t>
            </a:r>
            <a:endParaRPr sz="2200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4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</a:rPr>
              <a:t>Body Level Five</a:t>
            </a:r>
          </a:p>
        </p:txBody>
      </p:sp>
      <p:sp>
        <p:nvSpPr>
          <p:cNvPr id="62" name="Shape 62"/>
          <p:cNvSpPr/>
          <p:nvPr>
            <p:ph type="sldNum" sz="quarter" idx="2"/>
          </p:nvPr>
        </p:nvSpPr>
        <p:spPr>
          <a:xfrm rot="20667953">
            <a:off x="10029659" y="8982598"/>
            <a:ext cx="290590" cy="281188"/>
          </a:xfrm>
          <a:prstGeom prst="rect">
            <a:avLst/>
          </a:prstGeom>
          <a:solidFill>
            <a:srgbClr val="FFFB00"/>
          </a:solidFill>
        </p:spPr>
        <p:txBody>
          <a:bodyPr/>
          <a:lstStyle>
            <a:lvl1pPr>
              <a:defRPr sz="1200">
                <a:solidFill>
                  <a:srgbClr val="0048AA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63" name="pasted-image.png"/>
          <p:cNvPicPr/>
          <p:nvPr/>
        </p:nvPicPr>
        <p:blipFill>
          <a:blip r:embed="rId3">
            <a:alphaModFix amt="50000"/>
            <a:extLst/>
          </a:blip>
          <a:stretch>
            <a:fillRect/>
          </a:stretch>
        </p:blipFill>
        <p:spPr>
          <a:xfrm>
            <a:off x="9006719" y="8100906"/>
            <a:ext cx="3973690" cy="1643664"/>
          </a:xfrm>
          <a:prstGeom prst="rect">
            <a:avLst/>
          </a:prstGeom>
          <a:ln w="12700">
            <a:round/>
          </a:ln>
        </p:spPr>
      </p:pic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4FEFF"/>
            </a:gs>
            <a:gs pos="100000">
              <a:srgbClr val="A8D5D6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31111" y="8100906"/>
            <a:ext cx="3973690" cy="1643664"/>
          </a:xfrm>
          <a:prstGeom prst="rect">
            <a:avLst/>
          </a:prstGeom>
          <a:ln w="12700">
            <a:round/>
          </a:ln>
        </p:spPr>
      </p:pic>
      <p:sp>
        <p:nvSpPr>
          <p:cNvPr id="3" name="Shape 3"/>
          <p:cNvSpPr/>
          <p:nvPr/>
        </p:nvSpPr>
        <p:spPr>
          <a:xfrm>
            <a:off x="4365414" y="9320671"/>
            <a:ext cx="4244623" cy="343183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186" tIns="54186" rIns="54186" bIns="54186" anchor="ctr">
            <a:spAutoFit/>
          </a:bodyPr>
          <a:lstStyle>
            <a:lvl1pPr marL="0" marR="0" algn="ctr">
              <a:lnSpc>
                <a:spcPct val="100000"/>
              </a:lnSpc>
              <a:buClr>
                <a:srgbClr val="80C4DF"/>
              </a:buClr>
              <a:defRPr sz="1400">
                <a:solidFill>
                  <a:srgbClr val="80C4DF"/>
                </a:solidFill>
                <a:uFill>
                  <a:solidFill>
                    <a:srgbClr val="80C4DF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80C4DF"/>
                </a:solidFill>
                <a:uFill>
                  <a:solidFill>
                    <a:srgbClr val="80C4DF"/>
                  </a:solidFill>
                </a:uFill>
              </a:rPr>
              <a:t>© Franz J. Kurfess</a:t>
            </a:r>
          </a:p>
        </p:txBody>
      </p:sp>
      <p:pic>
        <p:nvPicPr>
          <p:cNvPr id="4" name="2011-CSE-Logo-512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320529" y="10006872"/>
            <a:ext cx="3290750" cy="2330028"/>
          </a:xfrm>
          <a:prstGeom prst="rect">
            <a:avLst/>
          </a:prstGeom>
          <a:ln w="12700">
            <a:round/>
          </a:ln>
        </p:spPr>
      </p:pic>
      <p:grpSp>
        <p:nvGrpSpPr>
          <p:cNvPr id="7" name="Group 7"/>
          <p:cNvGrpSpPr/>
          <p:nvPr/>
        </p:nvGrpSpPr>
        <p:grpSpPr>
          <a:xfrm>
            <a:off x="-54187" y="9095357"/>
            <a:ext cx="1896534" cy="694368"/>
            <a:chOff x="0" y="0"/>
            <a:chExt cx="1896533" cy="694366"/>
          </a:xfrm>
        </p:grpSpPr>
        <p:pic>
          <p:nvPicPr>
            <p:cNvPr id="5" name="image2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5249" y="122040"/>
              <a:ext cx="1842670" cy="534173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6" name="Shape 6"/>
            <p:cNvSpPr/>
            <p:nvPr/>
          </p:nvSpPr>
          <p:spPr>
            <a:xfrm>
              <a:off x="0" y="0"/>
              <a:ext cx="1896534" cy="694367"/>
            </a:xfrm>
            <a:prstGeom prst="rect">
              <a:avLst/>
            </a:prstGeom>
            <a:solidFill>
              <a:srgbClr val="F8FC84">
                <a:alpha val="48000"/>
              </a:srgbClr>
            </a:solidFill>
            <a:ln w="12700" cap="flat">
              <a:solidFill>
                <a:srgbClr val="000000">
                  <a:alpha val="48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marL="0" marR="0" algn="ctr" defTabSz="825500">
                <a:lnSpc>
                  <a:spcPct val="100000"/>
                </a:lnSpc>
                <a:buClr>
                  <a:srgbClr val="000000"/>
                </a:buClr>
                <a:defRPr sz="7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</p:grpSp>
      <p:sp>
        <p:nvSpPr>
          <p:cNvPr id="8" name="Shape 8"/>
          <p:cNvSpPr/>
          <p:nvPr>
            <p:ph type="title"/>
          </p:nvPr>
        </p:nvSpPr>
        <p:spPr>
          <a:xfrm>
            <a:off x="781190" y="-1"/>
            <a:ext cx="11437905" cy="2207444"/>
          </a:xfrm>
          <a:prstGeom prst="rect">
            <a:avLst/>
          </a:prstGeom>
          <a:gradFill>
            <a:gsLst>
              <a:gs pos="0">
                <a:srgbClr val="008F00">
                  <a:alpha val="21000"/>
                </a:srgbClr>
              </a:gs>
              <a:gs pos="100000">
                <a:srgbClr val="FFFFFF">
                  <a:alpha val="6000"/>
                </a:srgbClr>
              </a:gs>
            </a:gsLst>
            <a:path>
              <a:fillToRect l="50000" t="50000" r="50000" b="50000"/>
            </a:path>
          </a:gradFill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186" tIns="54186" rIns="54186" bIns="54186" anchor="ctr"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6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783449" y="2293902"/>
            <a:ext cx="11433388" cy="6791396"/>
          </a:xfrm>
          <a:prstGeom prst="rect">
            <a:avLst/>
          </a:prstGeom>
          <a:gradFill>
            <a:gsLst>
              <a:gs pos="0">
                <a:srgbClr val="008F00">
                  <a:alpha val="4500"/>
                </a:srgbClr>
              </a:gs>
              <a:gs pos="100000">
                <a:srgbClr val="FFFFFF">
                  <a:alpha val="3000"/>
                </a:srgb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186" tIns="54186" rIns="54186" bIns="54186">
            <a:normAutofit fontScale="100000" lnSpcReduction="0"/>
          </a:bodyPr>
          <a:lstStyle>
            <a:lvl2pPr marL="820420" indent="-471170">
              <a:spcBef>
                <a:spcPts val="600"/>
              </a:spcBef>
              <a:buClr>
                <a:srgbClr val="0042AA">
                  <a:alpha val="49000"/>
                </a:srgbClr>
              </a:buClr>
              <a:buFont typeface="Wingdings"/>
              <a:buChar char=""/>
              <a:def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2pPr>
            <a:lvl3pPr marL="1062566" indent="-376766">
              <a:spcBef>
                <a:spcPts val="600"/>
              </a:spcBef>
              <a:buClr>
                <a:srgbClr val="0056D6">
                  <a:alpha val="50000"/>
                </a:srgbClr>
              </a:buClr>
              <a:buFont typeface="Wingdings"/>
              <a:buChar char=""/>
              <a:defRPr sz="2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3pPr>
            <a:lvl4pPr marL="1374378" indent="-406003">
              <a:spcBef>
                <a:spcPts val="600"/>
              </a:spcBef>
              <a:buClr>
                <a:srgbClr val="006D8F">
                  <a:alpha val="52000"/>
                </a:srgbClr>
              </a:buClr>
              <a:buFont typeface="Wingdings"/>
              <a:buChar char=""/>
              <a:defRPr sz="22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4pPr>
            <a:lvl5pPr marL="1626960" indent="-363310">
              <a:spcBef>
                <a:spcPts val="600"/>
              </a:spcBef>
              <a:buClr>
                <a:srgbClr val="00A3D7">
                  <a:alpha val="50000"/>
                </a:srgbClr>
              </a:buClr>
              <a:buFont typeface="Wingdings"/>
              <a:buChar char=""/>
              <a:defRPr sz="18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Body Level One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Body Level Two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Body Level Three</a:t>
            </a:r>
            <a:endParaRPr sz="2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Body Level Four</a:t>
            </a:r>
            <a:endParaRPr sz="2200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4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</a:rPr>
              <a:t>Body Level Five</a:t>
            </a:r>
          </a:p>
        </p:txBody>
      </p:sp>
      <p:sp>
        <p:nvSpPr>
          <p:cNvPr id="10" name="Shape 10"/>
          <p:cNvSpPr/>
          <p:nvPr>
            <p:ph type="sldNum" sz="quarter" idx="2"/>
          </p:nvPr>
        </p:nvSpPr>
        <p:spPr>
          <a:xfrm rot="20077839">
            <a:off x="10054163" y="8887762"/>
            <a:ext cx="347094" cy="330327"/>
          </a:xfrm>
          <a:prstGeom prst="rect">
            <a:avLst/>
          </a:prstGeom>
          <a:solidFill>
            <a:srgbClr val="F5D328"/>
          </a:solidFill>
          <a:ln w="12700">
            <a:round/>
          </a:ln>
        </p:spPr>
        <p:txBody>
          <a:bodyPr wrap="none" lIns="54186" tIns="54186" rIns="54186" bIns="54186">
            <a:spAutoFit/>
          </a:bodyPr>
          <a:lstStyle>
            <a:lvl1pPr marL="0" marR="0" algn="ctr">
              <a:lnSpc>
                <a:spcPct val="100000"/>
              </a:lnSpc>
              <a:defRPr b="1" sz="1600">
                <a:solidFill>
                  <a:srgbClr val="263E0F"/>
                </a:solidFill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</p:sldLayoutIdLst>
  <p:transition spd="med" advClick="1"/>
  <p:txStyles>
    <p:titleStyle>
      <a:lvl1pPr algn="ctr">
        <a:defRPr b="1" sz="6200">
          <a:solidFill>
            <a:srgbClr val="29708A"/>
          </a:solidFill>
          <a:uFill>
            <a:solidFill>
              <a:srgbClr val="29708A"/>
            </a:solidFill>
          </a:uFill>
          <a:latin typeface="+mj-lt"/>
          <a:ea typeface="+mj-ea"/>
          <a:cs typeface="+mj-cs"/>
          <a:sym typeface="News Gothic MT"/>
        </a:defRPr>
      </a:lvl1pPr>
      <a:lvl2pPr indent="228600" algn="ctr">
        <a:defRPr b="1" sz="6200">
          <a:solidFill>
            <a:srgbClr val="29708A"/>
          </a:solidFill>
          <a:uFill>
            <a:solidFill>
              <a:srgbClr val="29708A"/>
            </a:solidFill>
          </a:uFill>
          <a:latin typeface="+mj-lt"/>
          <a:ea typeface="+mj-ea"/>
          <a:cs typeface="+mj-cs"/>
          <a:sym typeface="News Gothic MT"/>
        </a:defRPr>
      </a:lvl2pPr>
      <a:lvl3pPr indent="457200" algn="ctr">
        <a:defRPr b="1" sz="6200">
          <a:solidFill>
            <a:srgbClr val="29708A"/>
          </a:solidFill>
          <a:uFill>
            <a:solidFill>
              <a:srgbClr val="29708A"/>
            </a:solidFill>
          </a:uFill>
          <a:latin typeface="+mj-lt"/>
          <a:ea typeface="+mj-ea"/>
          <a:cs typeface="+mj-cs"/>
          <a:sym typeface="News Gothic MT"/>
        </a:defRPr>
      </a:lvl3pPr>
      <a:lvl4pPr indent="685800" algn="ctr">
        <a:defRPr b="1" sz="6200">
          <a:solidFill>
            <a:srgbClr val="29708A"/>
          </a:solidFill>
          <a:uFill>
            <a:solidFill>
              <a:srgbClr val="29708A"/>
            </a:solidFill>
          </a:uFill>
          <a:latin typeface="+mj-lt"/>
          <a:ea typeface="+mj-ea"/>
          <a:cs typeface="+mj-cs"/>
          <a:sym typeface="News Gothic MT"/>
        </a:defRPr>
      </a:lvl4pPr>
      <a:lvl5pPr indent="914400" algn="ctr">
        <a:defRPr b="1" sz="6200">
          <a:solidFill>
            <a:srgbClr val="29708A"/>
          </a:solidFill>
          <a:uFill>
            <a:solidFill>
              <a:srgbClr val="29708A"/>
            </a:solidFill>
          </a:uFill>
          <a:latin typeface="+mj-lt"/>
          <a:ea typeface="+mj-ea"/>
          <a:cs typeface="+mj-cs"/>
          <a:sym typeface="News Gothic MT"/>
        </a:defRPr>
      </a:lvl5pPr>
      <a:lvl6pPr indent="1143000" algn="ctr">
        <a:defRPr b="1" sz="6200">
          <a:solidFill>
            <a:srgbClr val="29708A"/>
          </a:solidFill>
          <a:uFill>
            <a:solidFill>
              <a:srgbClr val="29708A"/>
            </a:solidFill>
          </a:uFill>
          <a:latin typeface="+mj-lt"/>
          <a:ea typeface="+mj-ea"/>
          <a:cs typeface="+mj-cs"/>
          <a:sym typeface="News Gothic MT"/>
        </a:defRPr>
      </a:lvl6pPr>
      <a:lvl7pPr indent="1371600" algn="ctr">
        <a:defRPr b="1" sz="6200">
          <a:solidFill>
            <a:srgbClr val="29708A"/>
          </a:solidFill>
          <a:uFill>
            <a:solidFill>
              <a:srgbClr val="29708A"/>
            </a:solidFill>
          </a:uFill>
          <a:latin typeface="+mj-lt"/>
          <a:ea typeface="+mj-ea"/>
          <a:cs typeface="+mj-cs"/>
          <a:sym typeface="News Gothic MT"/>
        </a:defRPr>
      </a:lvl7pPr>
      <a:lvl8pPr indent="1600200" algn="ctr">
        <a:defRPr b="1" sz="6200">
          <a:solidFill>
            <a:srgbClr val="29708A"/>
          </a:solidFill>
          <a:uFill>
            <a:solidFill>
              <a:srgbClr val="29708A"/>
            </a:solidFill>
          </a:uFill>
          <a:latin typeface="+mj-lt"/>
          <a:ea typeface="+mj-ea"/>
          <a:cs typeface="+mj-cs"/>
          <a:sym typeface="News Gothic MT"/>
        </a:defRPr>
      </a:lvl8pPr>
      <a:lvl9pPr indent="1828800" algn="ctr">
        <a:defRPr b="1" sz="6200">
          <a:solidFill>
            <a:srgbClr val="29708A"/>
          </a:solidFill>
          <a:uFill>
            <a:solidFill>
              <a:srgbClr val="29708A"/>
            </a:solidFill>
          </a:uFill>
          <a:latin typeface="+mj-lt"/>
          <a:ea typeface="+mj-ea"/>
          <a:cs typeface="+mj-cs"/>
          <a:sym typeface="News Gothic MT"/>
        </a:defRPr>
      </a:lvl9pPr>
    </p:titleStyle>
    <p:bodyStyle>
      <a:lvl1pPr marL="476250" indent="-476250">
        <a:spcBef>
          <a:spcPts val="2000"/>
        </a:spcBef>
        <a:buClr>
          <a:srgbClr val="002E7A">
            <a:alpha val="44000"/>
          </a:srgbClr>
        </a:buClr>
        <a:buSzPct val="75000"/>
        <a:buFont typeface="Zapf Dingbats"/>
        <a:buChar char="❖"/>
        <a:defRPr sz="3000">
          <a:solidFill>
            <a:srgbClr val="002E7A"/>
          </a:solidFill>
          <a:uFill>
            <a:solidFill>
              <a:srgbClr val="002E7A"/>
            </a:solidFill>
          </a:uFill>
          <a:latin typeface="Arial Rounded MT Bold"/>
          <a:ea typeface="Arial Rounded MT Bold"/>
          <a:cs typeface="Arial Rounded MT Bold"/>
          <a:sym typeface="Arial Rounded MT Bold"/>
        </a:defRPr>
      </a:lvl1pPr>
      <a:lvl2pPr marL="854075" indent="-504825">
        <a:spcBef>
          <a:spcPts val="2000"/>
        </a:spcBef>
        <a:buClr>
          <a:srgbClr val="002E7A">
            <a:alpha val="44000"/>
          </a:srgbClr>
        </a:buClr>
        <a:buSzPct val="75000"/>
        <a:buFont typeface="Zapf Dingbats"/>
        <a:buChar char="❖"/>
        <a:defRPr sz="3000">
          <a:solidFill>
            <a:srgbClr val="002E7A"/>
          </a:solidFill>
          <a:uFill>
            <a:solidFill>
              <a:srgbClr val="002E7A"/>
            </a:solidFill>
          </a:uFill>
          <a:latin typeface="Arial Rounded MT Bold"/>
          <a:ea typeface="Arial Rounded MT Bold"/>
          <a:cs typeface="Arial Rounded MT Bold"/>
          <a:sym typeface="Arial Rounded MT Bold"/>
        </a:defRPr>
      </a:lvl2pPr>
      <a:lvl3pPr marL="1156758" indent="-470958">
        <a:spcBef>
          <a:spcPts val="2000"/>
        </a:spcBef>
        <a:buClr>
          <a:srgbClr val="002E7A">
            <a:alpha val="44000"/>
          </a:srgbClr>
        </a:buClr>
        <a:buSzPct val="75000"/>
        <a:buFont typeface="Zapf Dingbats"/>
        <a:buChar char="❖"/>
        <a:defRPr sz="3000">
          <a:solidFill>
            <a:srgbClr val="002E7A"/>
          </a:solidFill>
          <a:uFill>
            <a:solidFill>
              <a:srgbClr val="002E7A"/>
            </a:solidFill>
          </a:uFill>
          <a:latin typeface="Arial Rounded MT Bold"/>
          <a:ea typeface="Arial Rounded MT Bold"/>
          <a:cs typeface="Arial Rounded MT Bold"/>
          <a:sym typeface="Arial Rounded MT Bold"/>
        </a:defRPr>
      </a:lvl3pPr>
      <a:lvl4pPr marL="1522015" indent="-553640">
        <a:spcBef>
          <a:spcPts val="2000"/>
        </a:spcBef>
        <a:buClr>
          <a:srgbClr val="002E7A">
            <a:alpha val="44000"/>
          </a:srgbClr>
        </a:buClr>
        <a:buSzPct val="75000"/>
        <a:buFont typeface="Zapf Dingbats"/>
        <a:buChar char="❖"/>
        <a:defRPr sz="3000">
          <a:solidFill>
            <a:srgbClr val="002E7A"/>
          </a:solidFill>
          <a:uFill>
            <a:solidFill>
              <a:srgbClr val="002E7A"/>
            </a:solidFill>
          </a:uFill>
          <a:latin typeface="Arial Rounded MT Bold"/>
          <a:ea typeface="Arial Rounded MT Bold"/>
          <a:cs typeface="Arial Rounded MT Bold"/>
          <a:sym typeface="Arial Rounded MT Bold"/>
        </a:defRPr>
      </a:lvl4pPr>
      <a:lvl5pPr marL="1869167" indent="-605517">
        <a:spcBef>
          <a:spcPts val="2000"/>
        </a:spcBef>
        <a:buClr>
          <a:srgbClr val="002E7A">
            <a:alpha val="44000"/>
          </a:srgbClr>
        </a:buClr>
        <a:buSzPct val="75000"/>
        <a:buFont typeface="Zapf Dingbats"/>
        <a:buChar char="❖"/>
        <a:defRPr sz="3000">
          <a:solidFill>
            <a:srgbClr val="002E7A"/>
          </a:solidFill>
          <a:uFill>
            <a:solidFill>
              <a:srgbClr val="002E7A"/>
            </a:solidFill>
          </a:uFill>
          <a:latin typeface="Arial Rounded MT Bold"/>
          <a:ea typeface="Arial Rounded MT Bold"/>
          <a:cs typeface="Arial Rounded MT Bold"/>
          <a:sym typeface="Arial Rounded MT Bold"/>
        </a:defRPr>
      </a:lvl5pPr>
      <a:lvl6pPr marL="2783567" indent="-1224642">
        <a:spcBef>
          <a:spcPts val="2000"/>
        </a:spcBef>
        <a:buClr>
          <a:srgbClr val="002E7A">
            <a:alpha val="44000"/>
          </a:srgbClr>
        </a:buClr>
        <a:buSzPct val="171000"/>
        <a:buFont typeface="Zapf Dingbats"/>
        <a:buChar char="❖"/>
        <a:defRPr sz="3000">
          <a:solidFill>
            <a:srgbClr val="002E7A"/>
          </a:solidFill>
          <a:uFill>
            <a:solidFill>
              <a:srgbClr val="002E7A"/>
            </a:solidFill>
          </a:uFill>
          <a:latin typeface="Arial Rounded MT Bold"/>
          <a:ea typeface="Arial Rounded MT Bold"/>
          <a:cs typeface="Arial Rounded MT Bold"/>
          <a:sym typeface="Arial Rounded MT Bold"/>
        </a:defRPr>
      </a:lvl6pPr>
      <a:lvl7pPr marL="3078842" indent="-1224642">
        <a:spcBef>
          <a:spcPts val="2000"/>
        </a:spcBef>
        <a:buClr>
          <a:srgbClr val="002E7A">
            <a:alpha val="44000"/>
          </a:srgbClr>
        </a:buClr>
        <a:buSzPct val="171000"/>
        <a:buFont typeface="Zapf Dingbats"/>
        <a:buChar char="❖"/>
        <a:defRPr sz="3000">
          <a:solidFill>
            <a:srgbClr val="002E7A"/>
          </a:solidFill>
          <a:uFill>
            <a:solidFill>
              <a:srgbClr val="002E7A"/>
            </a:solidFill>
          </a:uFill>
          <a:latin typeface="Arial Rounded MT Bold"/>
          <a:ea typeface="Arial Rounded MT Bold"/>
          <a:cs typeface="Arial Rounded MT Bold"/>
          <a:sym typeface="Arial Rounded MT Bold"/>
        </a:defRPr>
      </a:lvl7pPr>
      <a:lvl8pPr marL="3374117" indent="-1224642">
        <a:spcBef>
          <a:spcPts val="2000"/>
        </a:spcBef>
        <a:buClr>
          <a:srgbClr val="002E7A">
            <a:alpha val="44000"/>
          </a:srgbClr>
        </a:buClr>
        <a:buSzPct val="171000"/>
        <a:buFont typeface="Zapf Dingbats"/>
        <a:buChar char="❖"/>
        <a:defRPr sz="3000">
          <a:solidFill>
            <a:srgbClr val="002E7A"/>
          </a:solidFill>
          <a:uFill>
            <a:solidFill>
              <a:srgbClr val="002E7A"/>
            </a:solidFill>
          </a:uFill>
          <a:latin typeface="Arial Rounded MT Bold"/>
          <a:ea typeface="Arial Rounded MT Bold"/>
          <a:cs typeface="Arial Rounded MT Bold"/>
          <a:sym typeface="Arial Rounded MT Bold"/>
        </a:defRPr>
      </a:lvl8pPr>
      <a:lvl9pPr marL="3669392" indent="-1224642">
        <a:spcBef>
          <a:spcPts val="2000"/>
        </a:spcBef>
        <a:buClr>
          <a:srgbClr val="002E7A">
            <a:alpha val="44000"/>
          </a:srgbClr>
        </a:buClr>
        <a:buSzPct val="171000"/>
        <a:buFont typeface="Zapf Dingbats"/>
        <a:buChar char="❖"/>
        <a:defRPr sz="3000">
          <a:solidFill>
            <a:srgbClr val="002E7A"/>
          </a:solidFill>
          <a:uFill>
            <a:solidFill>
              <a:srgbClr val="002E7A"/>
            </a:solidFill>
          </a:uFill>
          <a:latin typeface="Arial Rounded MT Bold"/>
          <a:ea typeface="Arial Rounded MT Bold"/>
          <a:cs typeface="Arial Rounded MT Bold"/>
          <a:sym typeface="Arial Rounded MT Bold"/>
        </a:defRPr>
      </a:lvl9pPr>
    </p:bodyStyle>
    <p:otherStyle>
      <a:lvl1pPr algn="ctr" defTabSz="457200">
        <a:defRPr b="1" sz="1600">
          <a:solidFill>
            <a:schemeClr val="tx1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1pPr>
      <a:lvl2pPr algn="ctr" defTabSz="457200">
        <a:defRPr b="1" sz="1600">
          <a:solidFill>
            <a:schemeClr val="tx1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2pPr>
      <a:lvl3pPr algn="ctr" defTabSz="457200">
        <a:defRPr b="1" sz="1600">
          <a:solidFill>
            <a:schemeClr val="tx1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3pPr>
      <a:lvl4pPr algn="ctr" defTabSz="457200">
        <a:defRPr b="1" sz="1600">
          <a:solidFill>
            <a:schemeClr val="tx1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4pPr>
      <a:lvl5pPr algn="ctr" defTabSz="457200">
        <a:defRPr b="1" sz="1600">
          <a:solidFill>
            <a:schemeClr val="tx1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5pPr>
      <a:lvl6pPr algn="ctr" defTabSz="457200">
        <a:defRPr b="1" sz="1600">
          <a:solidFill>
            <a:schemeClr val="tx1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6pPr>
      <a:lvl7pPr algn="ctr" defTabSz="457200">
        <a:defRPr b="1" sz="1600">
          <a:solidFill>
            <a:schemeClr val="tx1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7pPr>
      <a:lvl8pPr algn="ctr" defTabSz="457200">
        <a:defRPr b="1" sz="1600">
          <a:solidFill>
            <a:schemeClr val="tx1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8pPr>
      <a:lvl9pPr algn="ctr" defTabSz="457200">
        <a:defRPr b="1" sz="1600">
          <a:solidFill>
            <a:schemeClr val="tx1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olylearn.calpoly.edu/AY_2012-2013/mod/forum/view.php?f=5165" TargetMode="External"/><Relationship Id="rId3" Type="http://schemas.openxmlformats.org/officeDocument/2006/relationships/hyperlink" Target="https://polylearn.calpoly.edu/AY_2012-2013/mod/forum/discuss.php?d=12766" TargetMode="External"/><Relationship Id="rId4" Type="http://schemas.openxmlformats.org/officeDocument/2006/relationships/hyperlink" Target="https://polylearn.calpoly.edu/AY_2012-2013/user/view.php?id=23171&amp;course=1585" TargetMode="External"/><Relationship Id="rId5" Type="http://schemas.openxmlformats.org/officeDocument/2006/relationships/hyperlink" Target="https://www.facebook.com/alangsmello/posts/4832538494908" TargetMode="Externa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en.wikipedia.org/wiki/PSPACE-complete" TargetMode="Externa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olylearn.calpoly.edu/AY_2012-2013/mod/forum/view.php?f=5165" TargetMode="External"/><Relationship Id="rId3" Type="http://schemas.openxmlformats.org/officeDocument/2006/relationships/hyperlink" Target="https://polylearn.calpoly.edu/AY_2012-2013/mod/forum/discuss.php?d=12462" TargetMode="External"/><Relationship Id="rId4" Type="http://schemas.openxmlformats.org/officeDocument/2006/relationships/hyperlink" Target="https://polylearn.calpoly.edu/AY_2012-2013/user/view.php?id=21967&amp;course=1585" TargetMode="External"/><Relationship Id="rId5" Type="http://schemas.openxmlformats.org/officeDocument/2006/relationships/image" Target="../media/image4.png"/><Relationship Id="rId6" Type="http://schemas.openxmlformats.org/officeDocument/2006/relationships/hyperlink" Target="http://dilbert.com/strips/comic/1995-04-23/" TargetMode="Externa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hyperlink" Target="http://en.wikipedia.org/wiki/The_Imitation_Game#/media/File:The_Imitation_Game_poster.jpg" TargetMode="Externa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loebner.net/Prizef/loebner-prize.html" TargetMode="Externa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olylearn.calpoly.edu/AY_2012-2013/mod/forum/view.php?f=5165" TargetMode="External"/><Relationship Id="rId3" Type="http://schemas.openxmlformats.org/officeDocument/2006/relationships/hyperlink" Target="https://polylearn.calpoly.edu/AY_2012-2013/mod/forum/discuss.php?d=12842" TargetMode="External"/><Relationship Id="rId4" Type="http://schemas.openxmlformats.org/officeDocument/2006/relationships/hyperlink" Target="https://polylearn.calpoly.edu/AY_2012-2013/user/view.php?id=14077&amp;course=1585" TargetMode="External"/><Relationship Id="rId5" Type="http://schemas.openxmlformats.org/officeDocument/2006/relationships/image" Target="../media/image6.png"/><Relationship Id="rId6" Type="http://schemas.openxmlformats.org/officeDocument/2006/relationships/hyperlink" Target="http://imgs.xkcd.com/comics/turing_test.png" TargetMode="Externa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mailto:fkurfess@calpoly.edu" TargetMode="External"/><Relationship Id="rId3" Type="http://schemas.openxmlformats.org/officeDocument/2006/relationships/hyperlink" Target="http://www.csc.calpoly.edu/~kurfess" TargetMode="Externa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hyperlink" Target="http://ars.els-cdn.com/content/image/1-s2.0-S0262407912627833-fx1.jpg" TargetMode="External"/><Relationship Id="rId4" Type="http://schemas.openxmlformats.org/officeDocument/2006/relationships/hyperlink" Target="http://www.sciencedirect.com/science/article/pii/S0262407912627833" TargetMode="Externa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hyperlink" Target="http://ars.els-cdn.com/content/image/1-s2.0-S0262407912627833-fx1.jpg" TargetMode="External"/><Relationship Id="rId4" Type="http://schemas.openxmlformats.org/officeDocument/2006/relationships/hyperlink" Target="http://www.sciencedirect.com/science/article/pii/S0262407912627833" TargetMode="Externa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hyperlink" Target="http://ars.els-cdn.com/content/image/1-s2.0-S0262407912627833-fx1.jpg" TargetMode="External"/><Relationship Id="rId4" Type="http://schemas.openxmlformats.org/officeDocument/2006/relationships/hyperlink" Target="http://www.sciencedirect.com/science/article/pii/S0262407912627833" TargetMode="Externa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csc.calpoly.edu/~fkurfess/index.shtml" TargetMode="Externa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2674178" y="7044266"/>
            <a:ext cx="7666604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5" marL="0" marR="39199" indent="0" algn="ctr">
              <a:spcBef>
                <a:spcPts val="500"/>
              </a:spcBef>
              <a:buFont typeface="Zapf Dingbats"/>
              <a:defRPr sz="1800">
                <a:uFillTx/>
              </a:defRPr>
            </a:pPr>
            <a:r>
              <a:rPr b="1" i="1" sz="3000">
                <a:solidFill>
                  <a:srgbClr val="7A81FF"/>
                </a:solidFill>
                <a:uFill>
                  <a:solidFill/>
                </a:uFill>
              </a:rPr>
              <a:t>Computer Science Department</a:t>
            </a:r>
            <a:endParaRPr b="1" i="1" sz="3000">
              <a:solidFill>
                <a:srgbClr val="7A81FF"/>
              </a:solidFill>
              <a:uFill>
                <a:solidFill/>
              </a:uFill>
            </a:endParaRPr>
          </a:p>
          <a:p>
            <a:pPr lvl="5" marL="0" marR="39199" indent="0" algn="ctr">
              <a:spcBef>
                <a:spcPts val="500"/>
              </a:spcBef>
              <a:buFont typeface="Zapf Dingbats"/>
              <a:defRPr sz="1800">
                <a:uFillTx/>
              </a:defRPr>
            </a:pPr>
            <a:r>
              <a:rPr b="1" i="1" sz="3000">
                <a:solidFill>
                  <a:srgbClr val="7A81FF"/>
                </a:solidFill>
                <a:uFill>
                  <a:solidFill/>
                </a:uFill>
              </a:rPr>
              <a:t>California Polytechnic State University</a:t>
            </a:r>
            <a:endParaRPr b="1" i="1" sz="3000">
              <a:solidFill>
                <a:srgbClr val="7A81FF"/>
              </a:solidFill>
              <a:uFill>
                <a:solidFill/>
              </a:uFill>
            </a:endParaRPr>
          </a:p>
          <a:p>
            <a:pPr lvl="5" marL="0" marR="39199" indent="0" algn="ctr">
              <a:spcBef>
                <a:spcPts val="500"/>
              </a:spcBef>
              <a:buFont typeface="Zapf Dingbats"/>
              <a:defRPr sz="1800">
                <a:uFillTx/>
              </a:defRPr>
            </a:pPr>
            <a:r>
              <a:rPr b="1" i="1" sz="3000">
                <a:solidFill>
                  <a:srgbClr val="7A81FF"/>
                </a:solidFill>
                <a:uFill>
                  <a:solidFill/>
                </a:uFill>
              </a:rPr>
              <a:t>San Luis Obispo, CA, U.S.A.</a:t>
            </a:r>
          </a:p>
        </p:txBody>
      </p:sp>
      <p:sp>
        <p:nvSpPr>
          <p:cNvPr id="68" name="Shape 68"/>
          <p:cNvSpPr/>
          <p:nvPr/>
        </p:nvSpPr>
        <p:spPr>
          <a:xfrm>
            <a:off x="4454595" y="5870222"/>
            <a:ext cx="4097374" cy="704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0" marR="39199" algn="ctr">
              <a:spcBef>
                <a:spcPts val="500"/>
              </a:spcBef>
              <a:defRPr b="1" i="1" sz="3800">
                <a:solidFill>
                  <a:srgbClr val="0433FF"/>
                </a:solidFill>
              </a:defRPr>
            </a:lvl1pPr>
          </a:lstStyle>
          <a:p>
            <a:pPr lvl="0">
              <a:defRPr b="0" i="0" sz="1800">
                <a:solidFill>
                  <a:srgbClr val="000000"/>
                </a:solidFill>
                <a:uFillTx/>
              </a:defRPr>
            </a:pPr>
            <a:r>
              <a:rPr b="1" i="1" sz="3800">
                <a:solidFill>
                  <a:srgbClr val="0433FF"/>
                </a:solidFill>
                <a:uFill>
                  <a:solidFill/>
                </a:uFill>
              </a:rPr>
              <a:t>Franz J. Kurfess</a:t>
            </a:r>
          </a:p>
        </p:txBody>
      </p:sp>
      <p:sp>
        <p:nvSpPr>
          <p:cNvPr id="69" name="Shape 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6400">
                <a:solidFill>
                  <a:srgbClr val="011279"/>
                </a:solidFill>
                <a:uFill>
                  <a:solidFill>
                    <a:srgbClr val="011279"/>
                  </a:solidFill>
                </a:uFill>
              </a:rPr>
              <a:t>CSC 480: Artificial Intelligence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6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Project Ideas</a:t>
            </a:r>
          </a:p>
        </p:txBody>
      </p:sp>
      <p:sp>
        <p:nvSpPr>
          <p:cNvPr id="104" name="Shape 10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528955" indent="-528955" defTabSz="896111">
              <a:lnSpc>
                <a:spcPct val="90000"/>
              </a:lnSpc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333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Knowledge-Based Search</a:t>
            </a:r>
            <a:endParaRPr sz="3332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804011" indent="-461746" defTabSz="896111">
              <a:lnSpc>
                <a:spcPct val="90000"/>
              </a:lnSpc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4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looking for concepts, not for occurrences of text strings</a:t>
            </a:r>
            <a:endParaRPr sz="2744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804011" indent="-461746" defTabSz="896111">
              <a:lnSpc>
                <a:spcPct val="90000"/>
              </a:lnSpc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4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similarity of documents</a:t>
            </a:r>
            <a:endParaRPr sz="2744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804011" indent="-461746" defTabSz="896111">
              <a:lnSpc>
                <a:spcPct val="90000"/>
              </a:lnSpc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4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search in non-textual material</a:t>
            </a:r>
            <a:endParaRPr sz="2744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1041315" indent="-369231" defTabSz="896111">
              <a:lnSpc>
                <a:spcPct val="90000"/>
              </a:lnSpc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35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images, sound, proprietary document formats</a:t>
            </a:r>
            <a:endParaRPr sz="2352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 marL="804011" indent="-461746" defTabSz="896111">
              <a:lnSpc>
                <a:spcPct val="90000"/>
              </a:lnSpc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4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Charitywindow</a:t>
            </a:r>
            <a:endParaRPr sz="2744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1041315" indent="-369231" defTabSz="896111">
              <a:lnSpc>
                <a:spcPct val="90000"/>
              </a:lnSpc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35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search the Web for additional information about charities</a:t>
            </a:r>
            <a:endParaRPr sz="2352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 marL="528955" indent="-528955" defTabSz="896111">
              <a:lnSpc>
                <a:spcPct val="90000"/>
              </a:lnSpc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333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Intelligent Impostor</a:t>
            </a:r>
            <a:endParaRPr sz="3332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804011" indent="-461746" defTabSz="896111">
              <a:lnSpc>
                <a:spcPct val="90000"/>
              </a:lnSpc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4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system that interacts intelligently with users</a:t>
            </a:r>
            <a:endParaRPr sz="2744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1041315" indent="-369231" defTabSz="896111">
              <a:lnSpc>
                <a:spcPct val="90000"/>
              </a:lnSpc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35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e.g. Eliza, chatter bots</a:t>
            </a:r>
            <a:endParaRPr sz="2352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 marL="804011" indent="-461746" defTabSz="896111">
              <a:lnSpc>
                <a:spcPct val="90000"/>
              </a:lnSpc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4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possibly Turing test as evaluation method</a:t>
            </a:r>
            <a:endParaRPr sz="2744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528955" indent="-528955" defTabSz="896111">
              <a:lnSpc>
                <a:spcPct val="90000"/>
              </a:lnSpc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333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Games</a:t>
            </a:r>
            <a:endParaRPr sz="3332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804011" indent="-461746" defTabSz="896111">
              <a:lnSpc>
                <a:spcPct val="90000"/>
              </a:lnSpc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4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solitaire player (John Dalbey)</a:t>
            </a:r>
            <a:endParaRPr sz="2744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804011" indent="-461746" defTabSz="896111">
              <a:lnSpc>
                <a:spcPct val="90000"/>
              </a:lnSpc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4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??? ()</a:t>
            </a:r>
          </a:p>
        </p:txBody>
      </p:sp>
      <p:sp>
        <p:nvSpPr>
          <p:cNvPr id="105" name="Shape 105"/>
          <p:cNvSpPr/>
          <p:nvPr>
            <p:ph type="sldNum" sz="quarter" idx="2"/>
          </p:nvPr>
        </p:nvSpPr>
        <p:spPr>
          <a:xfrm rot="20250106">
            <a:off x="10067648" y="8995298"/>
            <a:ext cx="222724" cy="2811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2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6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Homework and Lab Assignments</a:t>
            </a:r>
          </a:p>
        </p:txBody>
      </p:sp>
      <p:sp>
        <p:nvSpPr>
          <p:cNvPr id="108" name="Shape 10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individual assignments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some lab exercises in small teams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documentation, hand-ins usually per person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may consist of questions, exercises, outlines, programs, experiments</a:t>
            </a: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xfrm rot="20250106">
            <a:off x="10076094" y="8995298"/>
            <a:ext cx="205832" cy="2811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2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6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Exams</a:t>
            </a:r>
          </a:p>
        </p:txBody>
      </p:sp>
      <p:sp>
        <p:nvSpPr>
          <p:cNvPr id="112" name="Shape 11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weekly quizzes 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typically 10 questions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most of them multiple choice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score improvement opportunities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makeup questions ??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best 10 out of 15 or 16 quizzes ??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final exam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60% of the grade according to the course description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alternatives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written exam</a:t>
            </a:r>
            <a:endParaRPr sz="2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oral exam</a:t>
            </a:r>
            <a:endParaRPr sz="2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count work towards the exam with the option of improving the grade</a:t>
            </a:r>
            <a:endParaRPr sz="2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e.g. through an oral examination</a:t>
            </a:r>
          </a:p>
        </p:txBody>
      </p:sp>
      <p:sp>
        <p:nvSpPr>
          <p:cNvPr id="113" name="Shape 113"/>
          <p:cNvSpPr/>
          <p:nvPr>
            <p:ph type="sldNum" sz="quarter" idx="2"/>
          </p:nvPr>
        </p:nvSpPr>
        <p:spPr>
          <a:xfrm rot="20250106">
            <a:off x="10076094" y="8995298"/>
            <a:ext cx="205832" cy="2811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2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6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Exams</a:t>
            </a:r>
          </a:p>
        </p:txBody>
      </p:sp>
      <p:sp>
        <p:nvSpPr>
          <p:cNvPr id="116" name="Shape 11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weekly quizzes 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one midterm exam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one final exam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typical exam format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5-10 multiple choice questions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2-4 short explanations/discussions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explanation of an important concept</a:t>
            </a:r>
            <a:endParaRPr sz="2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comparison of different approaches</a:t>
            </a:r>
            <a:endParaRPr sz="2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one problem to solve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may involve the application of methods discussed in class to a specific problem</a:t>
            </a:r>
            <a:endParaRPr sz="2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usually consists of several subtasks</a:t>
            </a:r>
          </a:p>
        </p:txBody>
      </p:sp>
      <p:sp>
        <p:nvSpPr>
          <p:cNvPr id="117" name="Shape 117"/>
          <p:cNvSpPr/>
          <p:nvPr>
            <p:ph type="sldNum" sz="quarter" idx="2"/>
          </p:nvPr>
        </p:nvSpPr>
        <p:spPr>
          <a:xfrm rot="20250106">
            <a:off x="10067648" y="8995298"/>
            <a:ext cx="222724" cy="2811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2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6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Bridge-In</a:t>
            </a:r>
          </a:p>
        </p:txBody>
      </p:sp>
      <p:sp>
        <p:nvSpPr>
          <p:cNvPr id="120" name="Shape 12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human vs. animal vs. artificial intelligence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types of intelligence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measuring intelligence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creation of systems that behave intelligently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“deep” vs. shallow intelligence</a:t>
            </a:r>
          </a:p>
        </p:txBody>
      </p:sp>
      <p:sp>
        <p:nvSpPr>
          <p:cNvPr id="121" name="Shape 121"/>
          <p:cNvSpPr/>
          <p:nvPr>
            <p:ph type="sldNum" sz="quarter" idx="2"/>
          </p:nvPr>
        </p:nvSpPr>
        <p:spPr>
          <a:xfrm rot="20250106">
            <a:off x="10067648" y="8995298"/>
            <a:ext cx="222724" cy="2811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2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6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Pre-Test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important characteristics of intelligence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preconditions for intelligent systems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knowledge acquisition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learning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representation of knowledge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reasoning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decision making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acting</a:t>
            </a:r>
          </a:p>
        </p:txBody>
      </p:sp>
      <p:sp>
        <p:nvSpPr>
          <p:cNvPr id="127" name="Shape 127"/>
          <p:cNvSpPr/>
          <p:nvPr>
            <p:ph type="sldNum" sz="quarter" idx="2"/>
          </p:nvPr>
        </p:nvSpPr>
        <p:spPr>
          <a:xfrm rot="20250106">
            <a:off x="10067648" y="8995298"/>
            <a:ext cx="222724" cy="2811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2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6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Motivation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scientific curiosity 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lnSpc>
                <a:spcPct val="9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try to understand entities that exhibit intelligence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engineering challenges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lnSpc>
                <a:spcPct val="9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building systems that exhibit intelligence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some tasks that seem to require intelligence can be solved by computers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progress in computer performance and computational methods enables the solution of complex problems by computers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humans may be relieved from tedious tasks</a:t>
            </a:r>
          </a:p>
        </p:txBody>
      </p:sp>
      <p:sp>
        <p:nvSpPr>
          <p:cNvPr id="133" name="Shape 13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2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6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Objectives</a:t>
            </a:r>
          </a:p>
        </p:txBody>
      </p:sp>
      <p:sp>
        <p:nvSpPr>
          <p:cNvPr id="136" name="Shape 1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become familiar with criteria that distinguish human from artificial intelligence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know about different approaches to analyze intelligent behavior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understand the influence of other fields on artificial intelligence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be familiar with the important historical phases the field of artificial intelligence went through</a:t>
            </a:r>
          </a:p>
        </p:txBody>
      </p:sp>
      <p:sp>
        <p:nvSpPr>
          <p:cNvPr id="137" name="Shape 137"/>
          <p:cNvSpPr/>
          <p:nvPr>
            <p:ph type="sldNum" sz="quarter" idx="2"/>
          </p:nvPr>
        </p:nvSpPr>
        <p:spPr>
          <a:xfrm rot="20250106">
            <a:off x="10037920" y="8995298"/>
            <a:ext cx="282181" cy="2811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2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6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Evaluation Criteria</a:t>
            </a:r>
          </a:p>
        </p:txBody>
      </p:sp>
      <p:sp>
        <p:nvSpPr>
          <p:cNvPr id="140" name="Shape 1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recall important aspects of artificial intelligence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lnSpc>
                <a:spcPct val="9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different approaches to analyze intelligence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lnSpc>
                <a:spcPct val="9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influences from other fields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lnSpc>
                <a:spcPct val="9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historical development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identify advantages and problematic aspects of different approaches to analyze intelligence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categorize existing systems using AI with respect to the influences from other fields, and their historical perspective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identify, analyze and explain the respective successes and failures of some approaches in the field of AI</a:t>
            </a:r>
          </a:p>
        </p:txBody>
      </p:sp>
      <p:sp>
        <p:nvSpPr>
          <p:cNvPr id="141" name="Shape 141"/>
          <p:cNvSpPr/>
          <p:nvPr>
            <p:ph type="sldNum" sz="quarter" idx="2"/>
          </p:nvPr>
        </p:nvSpPr>
        <p:spPr>
          <a:xfrm rot="20250106">
            <a:off x="10067648" y="8995298"/>
            <a:ext cx="222724" cy="2811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2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6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Exercise: Intelligent Systems</a:t>
            </a:r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select a task that you believe requires intelligence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lnSpc>
                <a:spcPct val="9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examples: playing chess, solving puzzles, translating from English to German, finding a proof for a theorem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for that task, sketch a computer-based system that tries to solve the task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lnSpc>
                <a:spcPct val="9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architecture, components, behavior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what are the computational methods your system relies on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lnSpc>
                <a:spcPct val="9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e.g. data bases, hash tables, matrix multiplication, graph traversal, linked lists, 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what are the main challenges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how do humans tackle the task</a:t>
            </a:r>
          </a:p>
        </p:txBody>
      </p:sp>
      <p:sp>
        <p:nvSpPr>
          <p:cNvPr id="145" name="Shape 14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2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6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Course Overview</a:t>
            </a:r>
          </a:p>
        </p:txBody>
      </p:sp>
      <p:sp>
        <p:nvSpPr>
          <p:cNvPr id="72" name="Shape 7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09575" indent="-409575" defTabSz="786384">
              <a:spcBef>
                <a:spcPts val="1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58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Introduction</a:t>
            </a:r>
            <a:endParaRPr sz="258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409575" indent="-409575" defTabSz="786384">
              <a:spcBef>
                <a:spcPts val="1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58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Intelligent Agents</a:t>
            </a:r>
            <a:endParaRPr sz="258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409575" indent="-409575" defTabSz="786384">
              <a:spcBef>
                <a:spcPts val="1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58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Search</a:t>
            </a:r>
            <a:endParaRPr sz="258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705561" indent="-405206" defTabSz="786384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40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problem solving through search</a:t>
            </a:r>
            <a:endParaRPr sz="240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705561" indent="-405206" defTabSz="786384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40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uninformed search</a:t>
            </a:r>
            <a:endParaRPr sz="240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705561" indent="-405206" defTabSz="786384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40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informed search</a:t>
            </a:r>
            <a:endParaRPr sz="240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705561" indent="-405206" defTabSz="786384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40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local search and constraint satisfaction</a:t>
            </a:r>
            <a:endParaRPr sz="240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409575" indent="-409575" defTabSz="786384">
              <a:spcBef>
                <a:spcPts val="1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58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Games</a:t>
            </a:r>
            <a:endParaRPr sz="258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705561" indent="-405206" defTabSz="786384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40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games as search problems</a:t>
            </a:r>
            <a:endParaRPr sz="240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409575" indent="-409575" defTabSz="786384">
              <a:spcBef>
                <a:spcPts val="1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58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Knowledge and Reasoning</a:t>
            </a:r>
            <a:endParaRPr sz="258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705561" indent="-405206" defTabSz="786384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40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reasoning agents</a:t>
            </a:r>
            <a:endParaRPr sz="240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705561" indent="-405206" defTabSz="786384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40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propositional logic</a:t>
            </a:r>
            <a:endParaRPr sz="240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705561" indent="-405206" defTabSz="786384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40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predicate logic</a:t>
            </a:r>
            <a:endParaRPr sz="240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705561" indent="-405206" defTabSz="786384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40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planning</a:t>
            </a:r>
            <a:endParaRPr sz="240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705561" indent="-405206" defTabSz="786384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40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knowledge-based systems</a:t>
            </a:r>
            <a:endParaRPr sz="240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705561" indent="-405206" defTabSz="786384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40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uncertain knowledge and reasoning</a:t>
            </a:r>
            <a:endParaRPr sz="240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409575" indent="-409575" defTabSz="786384">
              <a:spcBef>
                <a:spcPts val="1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58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Learning</a:t>
            </a:r>
            <a:endParaRPr sz="258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705561" indent="-405206" defTabSz="786384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40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learning from observation</a:t>
            </a:r>
            <a:endParaRPr sz="240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705561" indent="-405206" defTabSz="786384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40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reinforcement learning</a:t>
            </a:r>
            <a:endParaRPr sz="240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705561" indent="-405206" defTabSz="786384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40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neural networks</a:t>
            </a:r>
            <a:endParaRPr sz="240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409575" indent="-409575" defTabSz="786384">
              <a:spcBef>
                <a:spcPts val="1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58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Natural Language Processing</a:t>
            </a:r>
            <a:endParaRPr sz="258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409575" indent="-409575" defTabSz="786384">
              <a:spcBef>
                <a:spcPts val="1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58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Robotics</a:t>
            </a:r>
            <a:endParaRPr sz="258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409575" indent="-409575" defTabSz="786384">
              <a:spcBef>
                <a:spcPts val="1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58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Philosophical, Ethical, Social Issues with AI</a:t>
            </a:r>
            <a:endParaRPr sz="258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409575" indent="-409575" defTabSz="786384">
              <a:spcBef>
                <a:spcPts val="1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58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Conclusions</a:t>
            </a:r>
          </a:p>
        </p:txBody>
      </p:sp>
      <p:sp>
        <p:nvSpPr>
          <p:cNvPr id="73" name="Shape 73"/>
          <p:cNvSpPr/>
          <p:nvPr>
            <p:ph type="sldNum" sz="quarter" idx="2"/>
          </p:nvPr>
        </p:nvSpPr>
        <p:spPr>
          <a:xfrm rot="20667953">
            <a:off x="10072038" y="8982598"/>
            <a:ext cx="205832" cy="2811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2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6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Trying to define AI</a:t>
            </a:r>
          </a:p>
        </p:txBody>
      </p:sp>
      <p:sp>
        <p:nvSpPr>
          <p:cNvPr id="148" name="Shape 1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so far, there is no generally accepted definition of Artificial Intelligence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textbooks either skirt the issue, or emphasize particular aspects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frequently based on the specific interests or viewpoints of the authors</a:t>
            </a:r>
            <a:endParaRPr sz="2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not uncommon in relatively young fields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is there a commonly accepted definition of “Computer Science”</a:t>
            </a:r>
            <a:endParaRPr sz="2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is it a ‘hard’ or ‘soft’ science (or neither)</a:t>
            </a:r>
          </a:p>
        </p:txBody>
      </p:sp>
      <p:sp>
        <p:nvSpPr>
          <p:cNvPr id="149" name="Shape 14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2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6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Statistics, Machine Learning, Data Mining and AI</a:t>
            </a:r>
          </a:p>
        </p:txBody>
      </p:sp>
      <p:sp>
        <p:nvSpPr>
          <p:cNvPr id="152" name="Shape 1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 u="sng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hlinkClick r:id="rId2" invalidUrl="" action="" tgtFrame="" tooltip="" history="1" highlightClick="0" endSnd="0"/>
              </a:rPr>
              <a:t>Lab 10 Submission: AI and Humor </a:t>
            </a: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-&gt; </a:t>
            </a:r>
            <a:r>
              <a:rPr sz="3000" u="sng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hlinkClick r:id="rId3" invalidUrl="" action="" tgtFrame="" tooltip="" history="1" highlightClick="0" endSnd="0"/>
              </a:rPr>
              <a:t>Ohh the differences ....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by </a:t>
            </a:r>
            <a:r>
              <a:rPr sz="2800" u="sng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hlinkClick r:id="rId4" invalidUrl="" action="" tgtFrame="" tooltip="" history="1" highlightClick="0" endSnd="0"/>
              </a:rPr>
              <a:t>Austin Dworaczyk Wiltshire</a:t>
            </a: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- Tuesday, November 27, 2012, 3:10 PM</a:t>
            </a:r>
          </a:p>
        </p:txBody>
      </p:sp>
      <p:sp>
        <p:nvSpPr>
          <p:cNvPr id="153" name="Shape 153"/>
          <p:cNvSpPr/>
          <p:nvPr/>
        </p:nvSpPr>
        <p:spPr>
          <a:xfrm>
            <a:off x="1829787" y="4930986"/>
            <a:ext cx="8705992" cy="3178952"/>
          </a:xfrm>
          <a:prstGeom prst="rect">
            <a:avLst/>
          </a:prstGeom>
          <a:solidFill>
            <a:srgbClr val="FEFCD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186" tIns="54186" rIns="54186" bIns="54186">
            <a:spAutoFit/>
          </a:bodyPr>
          <a:lstStyle/>
          <a:p>
            <a:pPr lvl="0" marL="0" marR="0">
              <a:lnSpc>
                <a:spcPts val="4600"/>
              </a:lnSpc>
              <a:spcBef>
                <a:spcPts val="1300"/>
              </a:spcBef>
              <a:defRPr sz="1800">
                <a:uFillTx/>
              </a:defRPr>
            </a:pPr>
            <a:r>
              <a:rPr sz="2200"/>
              <a:t>"What is the difference between statistics, machine learning, AI and data mining?</a:t>
            </a:r>
            <a:br>
              <a:rPr sz="2200"/>
            </a:br>
            <a:br>
              <a:rPr sz="2200"/>
            </a:br>
            <a:r>
              <a:rPr sz="2200"/>
              <a:t>If there are up to 3 variables, it is statistics.</a:t>
            </a:r>
            <a:br>
              <a:rPr sz="2200"/>
            </a:br>
            <a:r>
              <a:rPr sz="2200"/>
              <a:t>If the problem is NP-complete, it is machine learning.</a:t>
            </a:r>
            <a:br>
              <a:rPr sz="2200"/>
            </a:br>
            <a:r>
              <a:rPr sz="2200"/>
              <a:t>If the problem is PSPACE- complete, it is AI.</a:t>
            </a:r>
            <a:br>
              <a:rPr sz="2200"/>
            </a:br>
            <a:r>
              <a:rPr sz="2200"/>
              <a:t>If you don't know what is PSPACE-complete, it is data mining."</a:t>
            </a:r>
            <a:endParaRPr sz="2200"/>
          </a:p>
          <a:p>
            <a:pPr lvl="0" marL="0" marR="0">
              <a:lnSpc>
                <a:spcPts val="4600"/>
              </a:lnSpc>
              <a:spcBef>
                <a:spcPts val="1300"/>
              </a:spcBef>
              <a:defRPr sz="1800">
                <a:uFillTx/>
              </a:defRPr>
            </a:pPr>
            <a:r>
              <a:rPr sz="2200" u="sng">
                <a:hlinkClick r:id="rId5" invalidUrl="" action="" tgtFrame="" tooltip="" history="1" highlightClick="0" endSnd="0"/>
              </a:rPr>
              <a:t>https://www.facebook.com/alangsmello/posts/4832538494908</a:t>
            </a:r>
          </a:p>
        </p:txBody>
      </p:sp>
      <p:sp>
        <p:nvSpPr>
          <p:cNvPr id="154" name="Shape 15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2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6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PSPACE-complete Decision Problem</a:t>
            </a:r>
          </a:p>
        </p:txBody>
      </p:sp>
      <p:sp>
        <p:nvSpPr>
          <p:cNvPr id="157" name="Shape 1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52425" indent="-352425" defTabSz="676655">
              <a:spcBef>
                <a:spcPts val="1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22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computational complexity theory</a:t>
            </a:r>
            <a:endParaRPr sz="222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352425" indent="-352425" defTabSz="676655">
              <a:spcBef>
                <a:spcPts val="1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22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can be solved using an amount of memory that is polynomial in the input length (polynomial space), and </a:t>
            </a:r>
            <a:endParaRPr sz="222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352425" indent="-352425" defTabSz="676655">
              <a:spcBef>
                <a:spcPts val="1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22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every other problem that can be solved in polynomial space can be transformed to it in polynomial time. </a:t>
            </a:r>
            <a:endParaRPr sz="222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352425" indent="-352425" defTabSz="676655">
              <a:spcBef>
                <a:spcPts val="1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22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PSPACE-complete problems can be thought of as the hardest problems in PSPACE</a:t>
            </a:r>
            <a:endParaRPr sz="222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07110" indent="-348665" defTabSz="676655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072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 solution to any one such problem could easily be used to solve any other problem in PSPACE</a:t>
            </a:r>
            <a:endParaRPr sz="2072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352425" indent="-352425" defTabSz="676655">
              <a:spcBef>
                <a:spcPts val="1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22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PSPACE-complete problems are widely suspected to be outside of the more famous complexity classes P and NP</a:t>
            </a:r>
            <a:endParaRPr sz="222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07110" indent="-348665" defTabSz="676655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072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that is not known. </a:t>
            </a:r>
            <a:endParaRPr sz="2072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07110" indent="-348665" defTabSz="676655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072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it is known that they lie outside of the class NC (a class of problems with highly efficient parallel algorithms), </a:t>
            </a:r>
            <a:endParaRPr sz="2072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786299" indent="-278807" defTabSz="676655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77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problems in NC can be solved in an amount of space polynomial in the logarithm of the input size, and </a:t>
            </a:r>
            <a:endParaRPr sz="1776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786299" indent="-278807" defTabSz="676655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77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the class of problems solvable in such a small amount of space is strictly contained in PSPACE by the space hierarchy theorem</a:t>
            </a:r>
          </a:p>
        </p:txBody>
      </p:sp>
      <p:sp>
        <p:nvSpPr>
          <p:cNvPr id="158" name="Shape 15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2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  <p:sp>
        <p:nvSpPr>
          <p:cNvPr id="159" name="Shape 159"/>
          <p:cNvSpPr/>
          <p:nvPr/>
        </p:nvSpPr>
        <p:spPr>
          <a:xfrm>
            <a:off x="3563859" y="8992383"/>
            <a:ext cx="4327621" cy="366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>
              <a:defRPr sz="1600" u="sng"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 u="none">
                <a:uFillTx/>
              </a:defRPr>
            </a:pPr>
            <a:r>
              <a:rPr sz="1600" u="sng">
                <a:uFill>
                  <a:solidFill/>
                </a:uFill>
                <a:hlinkClick r:id="rId2" invalidUrl="" action="" tgtFrame="" tooltip="" history="1" highlightClick="0" endSnd="0"/>
              </a:rPr>
              <a:t>http://en.wikipedia.org/wiki/PSPACE-complete</a:t>
            </a: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6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Examples PSPACE-complete Decision Problems</a:t>
            </a:r>
          </a:p>
        </p:txBody>
      </p:sp>
      <p:sp>
        <p:nvSpPr>
          <p:cNvPr id="162" name="Shape 1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71474" indent="-371474" defTabSz="713231">
              <a:spcBef>
                <a:spcPts val="1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34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Regular expressions</a:t>
            </a:r>
            <a:endParaRPr sz="23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39927" indent="-367512" defTabSz="713231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18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Given a regular expression R, determining whether it generates every string over its alphabet is PSPACE-complete.</a:t>
            </a:r>
            <a:endParaRPr sz="2184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371474" indent="-371474" defTabSz="713231">
              <a:spcBef>
                <a:spcPts val="1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34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Context-sensitive grammars</a:t>
            </a:r>
            <a:endParaRPr sz="23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39927" indent="-367512" defTabSz="713231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18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The first known PSPACE-complete problem was the word problem for deterministic context-sensitive grammars.</a:t>
            </a:r>
            <a:endParaRPr sz="2184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371474" indent="-371474" defTabSz="713231">
              <a:spcBef>
                <a:spcPts val="1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34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Quantified Boolean formulas (QBF)</a:t>
            </a:r>
            <a:endParaRPr sz="23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39927" indent="-367512" defTabSz="713231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18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 generalization of the first known NP-complete problem, the Boolean satisfiability problem (SAT)</a:t>
            </a:r>
            <a:endParaRPr sz="2184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828802" indent="-293878" defTabSz="713231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871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SAT is the problem of whether there are assignments of truth values to variables that make a Boolean expression true</a:t>
            </a:r>
            <a:endParaRPr sz="1871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828802" indent="-293878" defTabSz="713231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871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in QBF both universally and existentially quantified variables are allowed</a:t>
            </a:r>
            <a:endParaRPr sz="1871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 marL="371474" indent="-371474" defTabSz="713231">
              <a:spcBef>
                <a:spcPts val="1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34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Games and Puzzles</a:t>
            </a:r>
            <a:endParaRPr sz="23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39927" indent="-367512" defTabSz="713231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18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many puzzles are NP-complete</a:t>
            </a:r>
            <a:endParaRPr sz="2184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39927" indent="-367512" defTabSz="713231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18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many games are PSPACE-complete</a:t>
            </a:r>
            <a:endParaRPr sz="2184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828802" indent="-293878" defTabSz="713231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871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may have to be generalized, eg. by using a n × n board</a:t>
            </a:r>
            <a:endParaRPr sz="1871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828802" indent="-293878" defTabSz="713231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871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may have to be placed under a polynomial bound for the number of moves</a:t>
            </a:r>
          </a:p>
        </p:txBody>
      </p:sp>
      <p:sp>
        <p:nvSpPr>
          <p:cNvPr id="163" name="Shape 16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2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6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Dilbert’s Turing Test</a:t>
            </a:r>
          </a:p>
        </p:txBody>
      </p:sp>
      <p:sp>
        <p:nvSpPr>
          <p:cNvPr id="166" name="Shape 16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 u="sng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hlinkClick r:id="rId2" invalidUrl="" action="" tgtFrame="" tooltip="" history="1" highlightClick="0" endSnd="0"/>
              </a:rPr>
              <a:t>Lab 10 Submission: AI and Humor </a:t>
            </a: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-&gt; </a:t>
            </a:r>
            <a:r>
              <a:rPr sz="3000" u="sng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hlinkClick r:id="rId3" invalidUrl="" action="" tgtFrame="" tooltip="" history="1" highlightClick="0" endSnd="0"/>
              </a:rPr>
              <a:t>Dilbert performs a Turing Test on some new AI software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by </a:t>
            </a:r>
            <a:r>
              <a:rPr sz="2800" u="sng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hlinkClick r:id="rId4" invalidUrl="" action="" tgtFrame="" tooltip="" history="1" highlightClick="0" endSnd="0"/>
              </a:rPr>
              <a:t>Dennis Waldron</a:t>
            </a: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- Monday, November 26, 2012, 11:00 AM</a:t>
            </a:r>
          </a:p>
        </p:txBody>
      </p:sp>
      <p:pic>
        <p:nvPicPr>
          <p:cNvPr id="167" name="dropped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1555" y="1697848"/>
            <a:ext cx="11559823" cy="5129673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Shape 168"/>
          <p:cNvSpPr/>
          <p:nvPr/>
        </p:nvSpPr>
        <p:spPr>
          <a:xfrm>
            <a:off x="4389119" y="6899768"/>
            <a:ext cx="5256108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186" tIns="54186" rIns="54186" bIns="54186">
            <a:spAutoFit/>
          </a:bodyPr>
          <a:lstStyle>
            <a:lvl1pPr marL="0" marR="0">
              <a:lnSpc>
                <a:spcPct val="100000"/>
              </a:lnSpc>
              <a:buClr>
                <a:srgbClr val="000000"/>
              </a:buClr>
              <a:defRPr sz="1600" u="sng">
                <a:latin typeface="+mj-lt"/>
                <a:ea typeface="+mj-ea"/>
                <a:cs typeface="+mj-cs"/>
                <a:sym typeface="News Gothic MT"/>
                <a:hlinkClick r:id="rId6" invalidUrl="" action="" tgtFrame="" tooltip="" history="1" highlightClick="0" endSnd="0"/>
              </a:defRPr>
            </a:lvl1pPr>
          </a:lstStyle>
          <a:p>
            <a:pPr lvl="0">
              <a:defRPr sz="1800" u="none">
                <a:uFillTx/>
              </a:defRPr>
            </a:pPr>
            <a:r>
              <a:rPr sz="1600" u="sng">
                <a:uFill>
                  <a:solidFill/>
                </a:uFill>
                <a:hlinkClick r:id="rId6" invalidUrl="" action="" tgtFrame="" tooltip="" history="1" highlightClick="0" endSnd="0"/>
              </a:rPr>
              <a:t>http://dilbert.com/strips/comic/1995-04-23/</a:t>
            </a:r>
          </a:p>
        </p:txBody>
      </p:sp>
      <p:sp>
        <p:nvSpPr>
          <p:cNvPr id="169" name="Shape 16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2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6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Examples of Definitions</a:t>
            </a:r>
          </a:p>
        </p:txBody>
      </p:sp>
      <p:sp>
        <p:nvSpPr>
          <p:cNvPr id="172" name="Shape 17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539750" indent="-539750">
              <a:lnSpc>
                <a:spcPct val="9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sz="3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cognitive approaches</a:t>
            </a:r>
            <a:endParaRPr sz="3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lnSpc>
                <a:spcPct val="9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emphasis on the way systems work or “think”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lnSpc>
                <a:spcPct val="9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requires insight into the internal representations and processes of the system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539750" indent="-539750">
              <a:lnSpc>
                <a:spcPct val="9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sz="3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behavioral approaches</a:t>
            </a:r>
            <a:endParaRPr sz="3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lnSpc>
                <a:spcPct val="9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only activities observed from the outside are taken into account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539750" indent="-539750">
              <a:lnSpc>
                <a:spcPct val="9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sz="3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human-like systems</a:t>
            </a:r>
            <a:endParaRPr sz="3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lnSpc>
                <a:spcPct val="9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try to emulate human intelligence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539750" indent="-539750">
              <a:lnSpc>
                <a:spcPct val="9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sz="3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rational systems</a:t>
            </a:r>
            <a:endParaRPr sz="3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lnSpc>
                <a:spcPct val="9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systems that do the “right thing”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lnSpc>
                <a:spcPct val="9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idealized concept of intelligence</a:t>
            </a:r>
          </a:p>
        </p:txBody>
      </p:sp>
      <p:sp>
        <p:nvSpPr>
          <p:cNvPr id="173" name="Shape 17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2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6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Systems That Think Like Humans</a:t>
            </a:r>
          </a:p>
        </p:txBody>
      </p:sp>
      <p:sp>
        <p:nvSpPr>
          <p:cNvPr id="176" name="Shape 17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“The exciting new effort to make computers think …</a:t>
            </a:r>
            <a:b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</a:b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machines with minds, in the full and literal sense”</a:t>
            </a:r>
            <a:b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</a:b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[Haugeland, 1985]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“[The automation of] activities that we associate with human thinking, activities such as decision-making, problem solving, learning …”</a:t>
            </a:r>
            <a:b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</a:b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[Bellman, 1978]</a:t>
            </a:r>
          </a:p>
        </p:txBody>
      </p:sp>
      <p:sp>
        <p:nvSpPr>
          <p:cNvPr id="177" name="Shape 17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2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6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Systems That Act Like Humans</a:t>
            </a:r>
          </a:p>
        </p:txBody>
      </p:sp>
      <p:sp>
        <p:nvSpPr>
          <p:cNvPr id="180" name="Shape 18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“The art of creating machines that perform functions that require intelligence when performed by people”</a:t>
            </a:r>
            <a:b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</a:b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[Kurzweil, 1990]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“The study of how to make computers do things at which, at the moment, people are better”</a:t>
            </a:r>
            <a:b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</a:b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[Rich and Knight, 1991]</a:t>
            </a:r>
          </a:p>
        </p:txBody>
      </p:sp>
      <p:sp>
        <p:nvSpPr>
          <p:cNvPr id="181" name="Shape 18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2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6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Systems That Think Rationally</a:t>
            </a:r>
          </a:p>
        </p:txBody>
      </p:sp>
      <p:sp>
        <p:nvSpPr>
          <p:cNvPr id="184" name="Shape 18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“The study of mental faculties through the use of computational models”</a:t>
            </a:r>
            <a:b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</a:b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[Charniak and McDermott, 1985]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“The study of the computations that make it possible to perceive, reason, and act”</a:t>
            </a:r>
            <a:b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</a:b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[Winston, 1992]</a:t>
            </a:r>
          </a:p>
        </p:txBody>
      </p:sp>
      <p:sp>
        <p:nvSpPr>
          <p:cNvPr id="185" name="Shape 18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2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6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Systems That Act Rationally</a:t>
            </a:r>
          </a:p>
        </p:txBody>
      </p:sp>
      <p:sp>
        <p:nvSpPr>
          <p:cNvPr id="188" name="Shape 18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“A field of study that seeks to explain and emulate intelligent behavior in terms of computational processes”</a:t>
            </a:r>
            <a:b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</a:b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[Schalkhoff, 1990]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“The branch of computer science that is concerned with the automation of intelligent behavior”</a:t>
            </a:r>
            <a:b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</a:b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[Luger and Stubblefield, 1993]</a:t>
            </a:r>
          </a:p>
        </p:txBody>
      </p:sp>
      <p:sp>
        <p:nvSpPr>
          <p:cNvPr id="189" name="Shape 18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2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6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Chapter Overview</a:t>
            </a:r>
            <a:br>
              <a:rPr b="1" sz="6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</a:br>
            <a:r>
              <a:rPr b="1" sz="6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Introduction</a:t>
            </a:r>
          </a:p>
        </p:txBody>
      </p:sp>
      <p:sp>
        <p:nvSpPr>
          <p:cNvPr id="76" name="Shape 7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Logistics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Motivation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Objectives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What is Artificial Intelligence?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definitions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Turing test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cognitive modeling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rational thinking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acting rationally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Foundations of Artificial Intelligence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philosophy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mathematics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psychology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computer science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linguistics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History of Artificial Intelligence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Important Concepts and Terms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Chapter Summary</a:t>
            </a:r>
          </a:p>
        </p:txBody>
      </p:sp>
      <p:sp>
        <p:nvSpPr>
          <p:cNvPr id="77" name="Shape 77"/>
          <p:cNvSpPr/>
          <p:nvPr>
            <p:ph type="sldNum" sz="quarter" idx="2"/>
          </p:nvPr>
        </p:nvSpPr>
        <p:spPr>
          <a:xfrm rot="20667953">
            <a:off x="10072038" y="8982598"/>
            <a:ext cx="205832" cy="2811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2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6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The Turing Test</a:t>
            </a:r>
          </a:p>
        </p:txBody>
      </p:sp>
      <p:sp>
        <p:nvSpPr>
          <p:cNvPr id="192" name="Shape 192"/>
          <p:cNvSpPr/>
          <p:nvPr>
            <p:ph type="body" idx="1"/>
          </p:nvPr>
        </p:nvSpPr>
        <p:spPr>
          <a:xfrm>
            <a:off x="24835" y="2172094"/>
            <a:ext cx="6052045" cy="689514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proposed by Alan Turing in 1950 to provide an operational definition of intelligent behavior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the ability to achieve human-level performance in all cognitive tasks, sufficient to fool an interrogator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the computer is interrogated by a human via a teletype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it passes the test if the interrogator cannot identify the answerer as computer or human</a:t>
            </a:r>
          </a:p>
        </p:txBody>
      </p:sp>
      <p:sp>
        <p:nvSpPr>
          <p:cNvPr id="193" name="Shape 19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2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  <p:pic>
        <p:nvPicPr>
          <p:cNvPr id="19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21777" y="2926079"/>
            <a:ext cx="6502401" cy="4876802"/>
          </a:xfrm>
          <a:prstGeom prst="rect">
            <a:avLst/>
          </a:prstGeom>
          <a:ln w="12700">
            <a:round/>
          </a:ln>
        </p:spPr>
      </p:pic>
      <p:sp>
        <p:nvSpPr>
          <p:cNvPr id="195" name="Shape 195"/>
          <p:cNvSpPr/>
          <p:nvPr/>
        </p:nvSpPr>
        <p:spPr>
          <a:xfrm>
            <a:off x="7668429" y="8328997"/>
            <a:ext cx="4727038" cy="465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>
              <a:defRPr u="sng">
                <a:hlinkClick r:id="rId3" invalidUrl="" action="" tgtFrame="" tooltip="" history="1" highlightClick="0" endSnd="0"/>
              </a:defRPr>
            </a:lvl1pPr>
          </a:lstStyle>
          <a:p>
            <a:pPr lvl="0">
              <a:defRPr sz="1800" u="none">
                <a:uFillTx/>
              </a:defRPr>
            </a:pPr>
            <a:r>
              <a:rPr sz="2200" u="sng">
                <a:uFill>
                  <a:solidFill/>
                </a:uFill>
                <a:hlinkClick r:id="rId3" invalidUrl="" action="" tgtFrame="" tooltip="" history="1" highlightClick="0" endSnd="0"/>
              </a:rPr>
              <a:t>Movie poster for The Imitation Game</a:t>
            </a:r>
          </a:p>
        </p:txBody>
      </p:sp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6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Basic Capabilities</a:t>
            </a:r>
          </a:p>
        </p:txBody>
      </p:sp>
      <p:sp>
        <p:nvSpPr>
          <p:cNvPr id="198" name="Shape 19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25436" indent="-285750">
              <a:lnSpc>
                <a:spcPct val="90000"/>
              </a:lnSpc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for passing the Turing test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natural language processing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lnSpc>
                <a:spcPct val="9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communicate with the interrogator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knowledge representation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lnSpc>
                <a:spcPct val="9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store information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automated reasoning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lnSpc>
                <a:spcPct val="9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answer questions, draw conclusions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machine learning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lnSpc>
                <a:spcPct val="9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adapt behavior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lnSpc>
                <a:spcPct val="9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detect patterns</a:t>
            </a:r>
          </a:p>
        </p:txBody>
      </p:sp>
      <p:sp>
        <p:nvSpPr>
          <p:cNvPr id="199" name="Shape 19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2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6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Relevance of the Turing Test</a:t>
            </a:r>
          </a:p>
        </p:txBody>
      </p:sp>
      <p:sp>
        <p:nvSpPr>
          <p:cNvPr id="202" name="Shape 20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not much concentrated effort has been spent on building computers that pass the test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Loebner Prize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lnSpc>
                <a:spcPct val="9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there is a competition and a prize for a somewhat revised challenge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lnSpc>
                <a:spcPct val="9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see details at </a:t>
            </a:r>
            <a:b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</a:br>
            <a:r>
              <a:rPr sz="28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hlinkClick r:id="rId2" invalidUrl="" action="" tgtFrame="" tooltip="" history="1" highlightClick="0" endSnd="0"/>
              </a:rPr>
              <a:t>http://www.loebner.net/Prizef/loebner-prize.html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“Total Turing Test”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lnSpc>
                <a:spcPct val="9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includes video interface and a “hatch” for physical objects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lnSpc>
                <a:spcPct val="9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requires computer vision and robotics as additional capabilities</a:t>
            </a:r>
          </a:p>
        </p:txBody>
      </p:sp>
      <p:sp>
        <p:nvSpPr>
          <p:cNvPr id="203" name="Shape 20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2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6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Turing Test Extra Credit</a:t>
            </a:r>
          </a:p>
        </p:txBody>
      </p:sp>
      <p:sp>
        <p:nvSpPr>
          <p:cNvPr id="206" name="Shape 206"/>
          <p:cNvSpPr/>
          <p:nvPr>
            <p:ph type="body" idx="1"/>
          </p:nvPr>
        </p:nvSpPr>
        <p:spPr>
          <a:xfrm>
            <a:off x="783449" y="2293902"/>
            <a:ext cx="5779912" cy="679139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 u="sng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hlinkClick r:id="rId2" invalidUrl="" action="" tgtFrame="" tooltip="" history="1" highlightClick="0" endSnd="0"/>
              </a:rPr>
              <a:t>Lab 10 Submission: AI and Humor </a:t>
            </a: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-&gt; </a:t>
            </a:r>
            <a:r>
              <a:rPr sz="3000" u="sng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hlinkClick r:id="rId3" invalidUrl="" action="" tgtFrame="" tooltip="" history="1" highlightClick="0" endSnd="0"/>
              </a:rPr>
              <a:t>XKCD 329: Turing Test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by </a:t>
            </a:r>
            <a:r>
              <a:rPr sz="2800" u="sng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hlinkClick r:id="rId4" invalidUrl="" action="" tgtFrame="" tooltip="" history="1" highlightClick="0" endSnd="0"/>
              </a:rPr>
              <a:t>Brian Gomberg</a:t>
            </a: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- Tuesday, November 27, 2012, 7:58 PM</a:t>
            </a:r>
          </a:p>
        </p:txBody>
      </p:sp>
      <p:pic>
        <p:nvPicPr>
          <p:cNvPr id="207" name="dropped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116515" y="2095217"/>
            <a:ext cx="5779912" cy="7116517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Shape 208"/>
          <p:cNvSpPr/>
          <p:nvPr/>
        </p:nvSpPr>
        <p:spPr>
          <a:xfrm>
            <a:off x="7947377" y="9103360"/>
            <a:ext cx="4911903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186" tIns="54186" rIns="54186" bIns="54186">
            <a:spAutoFit/>
          </a:bodyPr>
          <a:lstStyle>
            <a:lvl1pPr marL="0" marR="0">
              <a:lnSpc>
                <a:spcPct val="100000"/>
              </a:lnSpc>
              <a:buClr>
                <a:srgbClr val="000000"/>
              </a:buClr>
              <a:defRPr sz="1600" u="sng">
                <a:latin typeface="+mj-lt"/>
                <a:ea typeface="+mj-ea"/>
                <a:cs typeface="+mj-cs"/>
                <a:sym typeface="News Gothic MT"/>
                <a:hlinkClick r:id="rId6" invalidUrl="" action="" tgtFrame="" tooltip="" history="1" highlightClick="0" endSnd="0"/>
              </a:defRPr>
            </a:lvl1pPr>
          </a:lstStyle>
          <a:p>
            <a:pPr lvl="0">
              <a:defRPr sz="1800" u="none">
                <a:uFillTx/>
              </a:defRPr>
            </a:pPr>
            <a:r>
              <a:rPr sz="1600" u="sng">
                <a:uFill>
                  <a:solidFill/>
                </a:uFill>
                <a:hlinkClick r:id="rId6" invalidUrl="" action="" tgtFrame="" tooltip="" history="1" highlightClick="0" endSnd="0"/>
              </a:rPr>
              <a:t>http://imgs.xkcd.com/comics/turing_test.png</a:t>
            </a:r>
          </a:p>
        </p:txBody>
      </p:sp>
      <p:sp>
        <p:nvSpPr>
          <p:cNvPr id="209" name="Shape 20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2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6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Cognitive Modeling</a:t>
            </a:r>
          </a:p>
        </p:txBody>
      </p:sp>
      <p:sp>
        <p:nvSpPr>
          <p:cNvPr id="212" name="Shape 21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tries to construct theories of how the human mind works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uses computer models from AI and experimental techniques from psychology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most AI approaches are not directly based on cognitive models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often difficult to translate into computer programs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performance problems</a:t>
            </a:r>
          </a:p>
        </p:txBody>
      </p:sp>
      <p:sp>
        <p:nvSpPr>
          <p:cNvPr id="213" name="Shape 21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2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6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Rational Thinking</a:t>
            </a:r>
          </a:p>
        </p:txBody>
      </p:sp>
      <p:sp>
        <p:nvSpPr>
          <p:cNvPr id="216" name="Shape 21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based on abstract “laws of thought”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usually with mathematical logic as tool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problems and knowledge must be translated into formal descriptions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the system uses an abstract reasoning mechanism to derive a solution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serious real-world problems may be substantially different from their abstract counterparts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difference between “in principle” and “in practice”</a:t>
            </a:r>
          </a:p>
        </p:txBody>
      </p:sp>
      <p:sp>
        <p:nvSpPr>
          <p:cNvPr id="217" name="Shape 21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2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6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Rational Agents</a:t>
            </a:r>
          </a:p>
        </p:txBody>
      </p:sp>
      <p:sp>
        <p:nvSpPr>
          <p:cNvPr id="220" name="Shape 22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an agent that does “the right thing”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it achieves its goals according to what it knows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perceives information from the environment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may utilize knowledge and reasoning to select actions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performs actions that may change the environment </a:t>
            </a:r>
          </a:p>
        </p:txBody>
      </p:sp>
      <p:sp>
        <p:nvSpPr>
          <p:cNvPr id="221" name="Shape 22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2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6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Behavioral Agents</a:t>
            </a:r>
          </a:p>
        </p:txBody>
      </p:sp>
      <p:sp>
        <p:nvSpPr>
          <p:cNvPr id="224" name="Shape 22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an agent that exhibits some behavior required to perform a certain task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the internal processes are largely irrelevant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may simply map inputs (“percepts”) onto actions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simple behaviors may be assembled into more complex ones</a:t>
            </a:r>
          </a:p>
        </p:txBody>
      </p:sp>
      <p:sp>
        <p:nvSpPr>
          <p:cNvPr id="225" name="Shape 22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2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6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Foundations of Artificial Intelligence</a:t>
            </a:r>
          </a:p>
        </p:txBody>
      </p:sp>
      <p:sp>
        <p:nvSpPr>
          <p:cNvPr id="228" name="Shape 22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philosophy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mathematics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psychology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computer science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linguistics</a:t>
            </a:r>
          </a:p>
        </p:txBody>
      </p:sp>
      <p:sp>
        <p:nvSpPr>
          <p:cNvPr id="229" name="Shape 22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2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6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Philosophy</a:t>
            </a:r>
          </a:p>
        </p:txBody>
      </p:sp>
      <p:sp>
        <p:nvSpPr>
          <p:cNvPr id="232" name="Shape 2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related questions have been asked by Greek philosophers like Plato, Socrates, Aristotle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theories of language, reasoning, learning, the mind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dualism (Descartes)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 part of the mind is outside of the material world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materialism (Leibniz)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all the world operates according to the laws of physics</a:t>
            </a:r>
          </a:p>
        </p:txBody>
      </p:sp>
      <p:sp>
        <p:nvSpPr>
          <p:cNvPr id="233" name="Shape 23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2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6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Instructor</a:t>
            </a:r>
          </a:p>
        </p:txBody>
      </p:sp>
      <p:sp>
        <p:nvSpPr>
          <p:cNvPr id="80" name="Shape 8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534352" indent="-534352" defTabSz="905255">
              <a:lnSpc>
                <a:spcPct val="90000"/>
              </a:lnSpc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336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Dr. Franz J. Kurfess</a:t>
            </a:r>
            <a:endParaRPr sz="3366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534352" indent="-534352" defTabSz="905255">
              <a:lnSpc>
                <a:spcPct val="90000"/>
              </a:lnSpc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336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Professor, CSC Dept.</a:t>
            </a:r>
            <a:endParaRPr sz="3366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534352" indent="-534352" defTabSz="905255">
              <a:lnSpc>
                <a:spcPct val="90000"/>
              </a:lnSpc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336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Areas of Interest</a:t>
            </a:r>
            <a:endParaRPr sz="3366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812215" indent="-466458" defTabSz="905255">
              <a:lnSpc>
                <a:spcPct val="90000"/>
              </a:lnSpc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72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Artificial Intelligence </a:t>
            </a:r>
            <a:endParaRPr sz="2772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812215" indent="-466458" defTabSz="905255">
              <a:lnSpc>
                <a:spcPct val="90000"/>
              </a:lnSpc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72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Knowledge Management, Intelligent Agents</a:t>
            </a:r>
            <a:endParaRPr sz="2772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812215" indent="-466458" defTabSz="905255">
              <a:lnSpc>
                <a:spcPct val="90000"/>
              </a:lnSpc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72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Neural Networks &amp; Structured Knowledge</a:t>
            </a:r>
            <a:endParaRPr sz="2772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812215" indent="-466458" defTabSz="905255">
              <a:lnSpc>
                <a:spcPct val="90000"/>
              </a:lnSpc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72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Human-Computer Interaction</a:t>
            </a:r>
            <a:endParaRPr sz="2772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812215" indent="-466458" defTabSz="905255">
              <a:lnSpc>
                <a:spcPct val="90000"/>
              </a:lnSpc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72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User-Centered Design</a:t>
            </a:r>
            <a:endParaRPr sz="2772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534352" indent="-534352" defTabSz="905255">
              <a:lnSpc>
                <a:spcPct val="90000"/>
              </a:lnSpc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336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Contact</a:t>
            </a:r>
            <a:endParaRPr sz="3366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812215" indent="-466458" defTabSz="905255">
              <a:lnSpc>
                <a:spcPct val="90000"/>
              </a:lnSpc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72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preferably via email: </a:t>
            </a:r>
            <a:r>
              <a:rPr sz="2772" u="sng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hlinkClick r:id="rId2" invalidUrl="" action="" tgtFrame="" tooltip="" history="1" highlightClick="0" endSnd="0"/>
              </a:rPr>
              <a:t>fkurfess@calpoly.edu</a:t>
            </a:r>
            <a:endParaRPr sz="2772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812215" indent="-466458" defTabSz="905255">
              <a:lnSpc>
                <a:spcPct val="90000"/>
              </a:lnSpc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72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office hours: TBA, probably Wed afternoon</a:t>
            </a:r>
            <a:endParaRPr sz="2772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812215" indent="-466458" defTabSz="905255">
              <a:lnSpc>
                <a:spcPct val="90000"/>
              </a:lnSpc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72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Web page </a:t>
            </a:r>
            <a:r>
              <a:rPr sz="2772" u="sng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hlinkClick r:id="rId3" invalidUrl="" action="" tgtFrame="" tooltip="" history="1" highlightClick="0" endSnd="0"/>
              </a:rPr>
              <a:t>http://www.csc.calpoly.edu/~fkurfess</a:t>
            </a:r>
            <a:endParaRPr sz="2772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812215" indent="-466458" defTabSz="905255">
              <a:lnSpc>
                <a:spcPct val="90000"/>
              </a:lnSpc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72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office R 4.033</a:t>
            </a:r>
          </a:p>
        </p:txBody>
      </p:sp>
      <p:sp>
        <p:nvSpPr>
          <p:cNvPr id="81" name="Shape 81"/>
          <p:cNvSpPr/>
          <p:nvPr>
            <p:ph type="sldNum" sz="quarter" idx="2"/>
          </p:nvPr>
        </p:nvSpPr>
        <p:spPr>
          <a:xfrm rot="20077839">
            <a:off x="10110668" y="8887762"/>
            <a:ext cx="234084" cy="33032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600">
                <a:solidFill>
                  <a:srgbClr val="263E0F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6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Mathematics</a:t>
            </a:r>
          </a:p>
        </p:txBody>
      </p:sp>
      <p:sp>
        <p:nvSpPr>
          <p:cNvPr id="236" name="Shape 2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formalization of tasks and problems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logic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propositional logic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predicate logic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computation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Church-Turing thesis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intractability: NP-complete problems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probability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degree of certainty/belief</a:t>
            </a:r>
          </a:p>
        </p:txBody>
      </p:sp>
      <p:sp>
        <p:nvSpPr>
          <p:cNvPr id="237" name="Shape 23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2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6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Psychology</a:t>
            </a:r>
          </a:p>
        </p:txBody>
      </p:sp>
      <p:sp>
        <p:nvSpPr>
          <p:cNvPr id="240" name="Shape 2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behaviorism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only observable  and measurable percepts and responses are considered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mental constructs are considered as unscientific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knowledge, beliefs, goals, reasoning steps</a:t>
            </a:r>
            <a:endParaRPr sz="2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cognitive psychology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the brain stores and processes information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cognitive processes describe internal activities of the brain</a:t>
            </a:r>
          </a:p>
        </p:txBody>
      </p:sp>
      <p:sp>
        <p:nvSpPr>
          <p:cNvPr id="241" name="Shape 24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2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6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Class Activity: Computers and AI</a:t>
            </a:r>
          </a:p>
        </p:txBody>
      </p:sp>
      <p:sp>
        <p:nvSpPr>
          <p:cNvPr id="244" name="Shape 2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25436" indent="-285750"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[During the next three minutes, discuss the following question with your neighbor, and write down five aspects.]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What are some important contributions of computers and computer science to the study of intelligence?</a:t>
            </a:r>
          </a:p>
        </p:txBody>
      </p:sp>
      <p:sp>
        <p:nvSpPr>
          <p:cNvPr id="245" name="Shape 245"/>
          <p:cNvSpPr/>
          <p:nvPr>
            <p:ph type="sldNum" sz="quarter" idx="2"/>
          </p:nvPr>
        </p:nvSpPr>
        <p:spPr>
          <a:xfrm rot="20250106">
            <a:off x="10067648" y="8995298"/>
            <a:ext cx="222724" cy="2811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2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6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Computer Science</a:t>
            </a:r>
          </a:p>
        </p:txBody>
      </p:sp>
      <p:sp>
        <p:nvSpPr>
          <p:cNvPr id="248" name="Shape 2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provides tools for testing theories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programmability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speed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storage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actions</a:t>
            </a:r>
          </a:p>
        </p:txBody>
      </p:sp>
      <p:sp>
        <p:nvSpPr>
          <p:cNvPr id="249" name="Shape 24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2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6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Linguistics</a:t>
            </a:r>
          </a:p>
        </p:txBody>
      </p:sp>
      <p:sp>
        <p:nvSpPr>
          <p:cNvPr id="252" name="Shape 2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understanding and analysis of language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sentence structure, subject matter, context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knowledge representation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computational linguistics, natural language processing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hybrid field combining AI and linguistics</a:t>
            </a:r>
          </a:p>
        </p:txBody>
      </p:sp>
      <p:sp>
        <p:nvSpPr>
          <p:cNvPr id="253" name="Shape 25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2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6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AI through the ages</a:t>
            </a:r>
          </a:p>
        </p:txBody>
      </p:sp>
      <p:sp>
        <p:nvSpPr>
          <p:cNvPr id="256" name="Shape 2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57" name="Shape 25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2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6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AI Timeline: 1950 - 1973</a:t>
            </a:r>
          </a:p>
        </p:txBody>
      </p:sp>
      <p:sp>
        <p:nvSpPr>
          <p:cNvPr id="260" name="Shape 26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261" name="dropped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1535288"/>
            <a:ext cx="31518580" cy="7044268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Shape 262"/>
          <p:cNvSpPr/>
          <p:nvPr/>
        </p:nvSpPr>
        <p:spPr>
          <a:xfrm>
            <a:off x="3540195" y="9356231"/>
            <a:ext cx="801292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186" tIns="54186" rIns="54186" bIns="54186">
            <a:spAutoFit/>
          </a:bodyPr>
          <a:lstStyle>
            <a:lvl1pPr marL="0" marR="0">
              <a:lnSpc>
                <a:spcPct val="100000"/>
              </a:lnSpc>
              <a:buClr>
                <a:srgbClr val="000000"/>
              </a:buClr>
              <a:defRPr sz="1600" u="sng">
                <a:latin typeface="+mj-lt"/>
                <a:ea typeface="+mj-ea"/>
                <a:cs typeface="+mj-cs"/>
                <a:sym typeface="News Gothic MT"/>
                <a:hlinkClick r:id="rId3" invalidUrl="" action="" tgtFrame="" tooltip="" history="1" highlightClick="0" endSnd="0"/>
              </a:defRPr>
            </a:lvl1pPr>
          </a:lstStyle>
          <a:p>
            <a:pPr lvl="0">
              <a:defRPr sz="1800" u="none">
                <a:uFillTx/>
              </a:defRPr>
            </a:pPr>
            <a:r>
              <a:rPr sz="1600" u="sng">
                <a:uFill>
                  <a:solidFill/>
                </a:uFill>
                <a:hlinkClick r:id="rId3" invalidUrl="" action="" tgtFrame="" tooltip="" history="1" highlightClick="0" endSnd="0"/>
              </a:rPr>
              <a:t>http://ars.els-cdn.com/content/image/1-s2.0-S0262407912627833-fx1.jpg</a:t>
            </a:r>
          </a:p>
        </p:txBody>
      </p:sp>
      <p:sp>
        <p:nvSpPr>
          <p:cNvPr id="263" name="Shape 263"/>
          <p:cNvSpPr/>
          <p:nvPr/>
        </p:nvSpPr>
        <p:spPr>
          <a:xfrm>
            <a:off x="-1" y="8561493"/>
            <a:ext cx="13004802" cy="8669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186" tIns="54186" rIns="54186" bIns="54186">
            <a:spAutoFit/>
          </a:bodyPr>
          <a:lstStyle/>
          <a:p>
            <a:pPr lvl="0" marL="0" marR="0">
              <a:lnSpc>
                <a:spcPct val="100000"/>
              </a:lnSpc>
              <a:defRPr sz="1800">
                <a:uFillTx/>
              </a:defRPr>
            </a:pPr>
            <a:r>
              <a:rPr sz="1600">
                <a:latin typeface="Courier"/>
                <a:ea typeface="Courier"/>
                <a:cs typeface="Courier"/>
                <a:sym typeface="Courier"/>
              </a:rPr>
              <a:t>Peter Norvig, Artificial intelligence: Early ambitions, New Scientist, Volume 216, Issue 2889, 3 November 2012, Pages ii-iii, ISSN 0262-4079, 10.1016/S0262-4079(12)62783-3.</a:t>
            </a:r>
            <a:endParaRPr sz="1600">
              <a:latin typeface="Courier"/>
              <a:ea typeface="Courier"/>
              <a:cs typeface="Courier"/>
              <a:sym typeface="Courier"/>
            </a:endParaRPr>
          </a:p>
          <a:p>
            <a:pPr lvl="0" marL="0" marR="0">
              <a:lnSpc>
                <a:spcPct val="100000"/>
              </a:lnSpc>
              <a:defRPr sz="1800">
                <a:uFillTx/>
              </a:defRPr>
            </a:pPr>
            <a:r>
              <a:rPr sz="1600"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sz="1600" u="sng">
                <a:latin typeface="Courier"/>
                <a:ea typeface="Courier"/>
                <a:cs typeface="Courier"/>
                <a:sym typeface="Courier"/>
                <a:hlinkClick r:id="rId4" invalidUrl="" action="" tgtFrame="" tooltip="" history="1" highlightClick="0" endSnd="0"/>
              </a:rPr>
              <a:t>http://www.sciencedirect.com/science/article/pii/S0262407912627833</a:t>
            </a:r>
            <a:r>
              <a:rPr sz="1600">
                <a:latin typeface="Courier"/>
                <a:ea typeface="Courier"/>
                <a:cs typeface="Courier"/>
                <a:sym typeface="Courier"/>
              </a:rPr>
              <a:t>)</a:t>
            </a:r>
          </a:p>
        </p:txBody>
      </p:sp>
      <p:sp>
        <p:nvSpPr>
          <p:cNvPr id="264" name="Shape 26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2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6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AI Timeline: 1974 - 2000</a:t>
            </a:r>
          </a:p>
        </p:txBody>
      </p:sp>
      <p:sp>
        <p:nvSpPr>
          <p:cNvPr id="267" name="Shape 26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268" name="dropped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607432" y="1517226"/>
            <a:ext cx="31518579" cy="7044268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Shape 269"/>
          <p:cNvSpPr/>
          <p:nvPr/>
        </p:nvSpPr>
        <p:spPr>
          <a:xfrm>
            <a:off x="3540195" y="9356231"/>
            <a:ext cx="801292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186" tIns="54186" rIns="54186" bIns="54186">
            <a:spAutoFit/>
          </a:bodyPr>
          <a:lstStyle>
            <a:lvl1pPr marL="0" marR="0">
              <a:lnSpc>
                <a:spcPct val="100000"/>
              </a:lnSpc>
              <a:buClr>
                <a:srgbClr val="000000"/>
              </a:buClr>
              <a:defRPr sz="1600" u="sng">
                <a:latin typeface="+mj-lt"/>
                <a:ea typeface="+mj-ea"/>
                <a:cs typeface="+mj-cs"/>
                <a:sym typeface="News Gothic MT"/>
                <a:hlinkClick r:id="rId3" invalidUrl="" action="" tgtFrame="" tooltip="" history="1" highlightClick="0" endSnd="0"/>
              </a:defRPr>
            </a:lvl1pPr>
          </a:lstStyle>
          <a:p>
            <a:pPr lvl="0">
              <a:defRPr sz="1800" u="none">
                <a:uFillTx/>
              </a:defRPr>
            </a:pPr>
            <a:r>
              <a:rPr sz="1600" u="sng">
                <a:uFill>
                  <a:solidFill/>
                </a:uFill>
                <a:hlinkClick r:id="rId3" invalidUrl="" action="" tgtFrame="" tooltip="" history="1" highlightClick="0" endSnd="0"/>
              </a:rPr>
              <a:t>http://ars.els-cdn.com/content/image/1-s2.0-S0262407912627833-fx1.jpg</a:t>
            </a:r>
          </a:p>
        </p:txBody>
      </p:sp>
      <p:sp>
        <p:nvSpPr>
          <p:cNvPr id="270" name="Shape 270"/>
          <p:cNvSpPr/>
          <p:nvPr/>
        </p:nvSpPr>
        <p:spPr>
          <a:xfrm>
            <a:off x="-1" y="8561493"/>
            <a:ext cx="13004802" cy="8669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186" tIns="54186" rIns="54186" bIns="54186">
            <a:spAutoFit/>
          </a:bodyPr>
          <a:lstStyle/>
          <a:p>
            <a:pPr lvl="0" marL="0" marR="0">
              <a:lnSpc>
                <a:spcPct val="100000"/>
              </a:lnSpc>
              <a:defRPr sz="1800">
                <a:uFillTx/>
              </a:defRPr>
            </a:pPr>
            <a:r>
              <a:rPr sz="1600">
                <a:latin typeface="Courier"/>
                <a:ea typeface="Courier"/>
                <a:cs typeface="Courier"/>
                <a:sym typeface="Courier"/>
              </a:rPr>
              <a:t>Peter Norvig, Artificial intelligence: Early ambitions, New Scientist, Volume 216, Issue 2889, 3 November 2012, Pages ii-iii, ISSN 0262-4079, 10.1016/S0262-4079(12)62783-3.</a:t>
            </a:r>
            <a:endParaRPr sz="1600">
              <a:latin typeface="Courier"/>
              <a:ea typeface="Courier"/>
              <a:cs typeface="Courier"/>
              <a:sym typeface="Courier"/>
            </a:endParaRPr>
          </a:p>
          <a:p>
            <a:pPr lvl="0" marL="0" marR="0">
              <a:lnSpc>
                <a:spcPct val="100000"/>
              </a:lnSpc>
              <a:defRPr sz="1800">
                <a:uFillTx/>
              </a:defRPr>
            </a:pPr>
            <a:r>
              <a:rPr sz="1600"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sz="1600" u="sng">
                <a:latin typeface="Courier"/>
                <a:ea typeface="Courier"/>
                <a:cs typeface="Courier"/>
                <a:sym typeface="Courier"/>
                <a:hlinkClick r:id="rId4" invalidUrl="" action="" tgtFrame="" tooltip="" history="1" highlightClick="0" endSnd="0"/>
              </a:rPr>
              <a:t>http://www.sciencedirect.com/science/article/pii/S0262407912627833</a:t>
            </a:r>
            <a:r>
              <a:rPr sz="1600">
                <a:latin typeface="Courier"/>
                <a:ea typeface="Courier"/>
                <a:cs typeface="Courier"/>
                <a:sym typeface="Courier"/>
              </a:rPr>
              <a:t>)</a:t>
            </a:r>
          </a:p>
        </p:txBody>
      </p:sp>
      <p:sp>
        <p:nvSpPr>
          <p:cNvPr id="271" name="Shape 27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2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6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AI Timeline: 2000 - 2012</a:t>
            </a:r>
          </a:p>
        </p:txBody>
      </p:sp>
      <p:sp>
        <p:nvSpPr>
          <p:cNvPr id="274" name="Shape 2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275" name="dropped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7881601" y="1499164"/>
            <a:ext cx="31518579" cy="7044268"/>
          </a:xfrm>
          <a:prstGeom prst="rect">
            <a:avLst/>
          </a:prstGeom>
          <a:ln w="12700">
            <a:miter lim="400000"/>
          </a:ln>
        </p:spPr>
      </p:pic>
      <p:sp>
        <p:nvSpPr>
          <p:cNvPr id="276" name="Shape 276"/>
          <p:cNvSpPr/>
          <p:nvPr/>
        </p:nvSpPr>
        <p:spPr>
          <a:xfrm>
            <a:off x="3540195" y="9356231"/>
            <a:ext cx="801292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186" tIns="54186" rIns="54186" bIns="54186">
            <a:spAutoFit/>
          </a:bodyPr>
          <a:lstStyle>
            <a:lvl1pPr marL="0" marR="0">
              <a:lnSpc>
                <a:spcPct val="100000"/>
              </a:lnSpc>
              <a:buClr>
                <a:srgbClr val="000000"/>
              </a:buClr>
              <a:defRPr sz="1600" u="sng">
                <a:latin typeface="+mj-lt"/>
                <a:ea typeface="+mj-ea"/>
                <a:cs typeface="+mj-cs"/>
                <a:sym typeface="News Gothic MT"/>
                <a:hlinkClick r:id="rId3" invalidUrl="" action="" tgtFrame="" tooltip="" history="1" highlightClick="0" endSnd="0"/>
              </a:defRPr>
            </a:lvl1pPr>
          </a:lstStyle>
          <a:p>
            <a:pPr lvl="0">
              <a:defRPr sz="1800" u="none">
                <a:uFillTx/>
              </a:defRPr>
            </a:pPr>
            <a:r>
              <a:rPr sz="1600" u="sng">
                <a:uFill>
                  <a:solidFill/>
                </a:uFill>
                <a:hlinkClick r:id="rId3" invalidUrl="" action="" tgtFrame="" tooltip="" history="1" highlightClick="0" endSnd="0"/>
              </a:rPr>
              <a:t>http://ars.els-cdn.com/content/image/1-s2.0-S0262407912627833-fx1.jpg</a:t>
            </a:r>
          </a:p>
        </p:txBody>
      </p:sp>
      <p:sp>
        <p:nvSpPr>
          <p:cNvPr id="277" name="Shape 277"/>
          <p:cNvSpPr/>
          <p:nvPr/>
        </p:nvSpPr>
        <p:spPr>
          <a:xfrm>
            <a:off x="-1" y="8561493"/>
            <a:ext cx="13004802" cy="8669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186" tIns="54186" rIns="54186" bIns="54186">
            <a:spAutoFit/>
          </a:bodyPr>
          <a:lstStyle/>
          <a:p>
            <a:pPr lvl="0" marL="0" marR="0">
              <a:lnSpc>
                <a:spcPct val="100000"/>
              </a:lnSpc>
              <a:defRPr sz="1800">
                <a:uFillTx/>
              </a:defRPr>
            </a:pPr>
            <a:r>
              <a:rPr sz="1600">
                <a:latin typeface="Courier"/>
                <a:ea typeface="Courier"/>
                <a:cs typeface="Courier"/>
                <a:sym typeface="Courier"/>
              </a:rPr>
              <a:t>Peter Norvig, Artificial intelligence: Early ambitions, New Scientist, Volume 216, Issue 2889, 3 November 2012, Pages ii-iii, ISSN 0262-4079, 10.1016/S0262-4079(12)62783-3.</a:t>
            </a:r>
            <a:endParaRPr sz="1600">
              <a:latin typeface="Courier"/>
              <a:ea typeface="Courier"/>
              <a:cs typeface="Courier"/>
              <a:sym typeface="Courier"/>
            </a:endParaRPr>
          </a:p>
          <a:p>
            <a:pPr lvl="0" marL="0" marR="0">
              <a:lnSpc>
                <a:spcPct val="100000"/>
              </a:lnSpc>
              <a:defRPr sz="1800">
                <a:uFillTx/>
              </a:defRPr>
            </a:pPr>
            <a:r>
              <a:rPr sz="1600"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sz="1600" u="sng">
                <a:latin typeface="Courier"/>
                <a:ea typeface="Courier"/>
                <a:cs typeface="Courier"/>
                <a:sym typeface="Courier"/>
                <a:hlinkClick r:id="rId4" invalidUrl="" action="" tgtFrame="" tooltip="" history="1" highlightClick="0" endSnd="0"/>
              </a:rPr>
              <a:t>http://www.sciencedirect.com/science/article/pii/S0262407912627833</a:t>
            </a:r>
            <a:r>
              <a:rPr sz="1600">
                <a:latin typeface="Courier"/>
                <a:ea typeface="Courier"/>
                <a:cs typeface="Courier"/>
                <a:sym typeface="Courier"/>
              </a:rPr>
              <a:t>)</a:t>
            </a:r>
          </a:p>
        </p:txBody>
      </p:sp>
      <p:sp>
        <p:nvSpPr>
          <p:cNvPr id="278" name="Shape 27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2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6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Conception </a:t>
            </a:r>
            <a:endParaRPr b="1" sz="6200">
              <a:solidFill>
                <a:srgbClr val="29708A"/>
              </a:solidFill>
              <a:uFill>
                <a:solidFill>
                  <a:srgbClr val="29708A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6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(late 40s, early 50s)</a:t>
            </a:r>
          </a:p>
        </p:txBody>
      </p:sp>
      <p:sp>
        <p:nvSpPr>
          <p:cNvPr id="281" name="Shape 28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artificial neurons (McCulloch and Pitts, 1943)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learning in neurons (Hebb, 1949)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chess programs (Shannon, 1950; Turing, 1953)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neural computer (Minsky and Edmonds, 1951)</a:t>
            </a:r>
          </a:p>
        </p:txBody>
      </p:sp>
      <p:sp>
        <p:nvSpPr>
          <p:cNvPr id="282" name="Shape 28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2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6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Logistics</a:t>
            </a:r>
          </a:p>
        </p:txBody>
      </p:sp>
      <p:sp>
        <p:nvSpPr>
          <p:cNvPr id="84" name="Shape 8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71487" indent="-471487" defTabSz="905255"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97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Enrollment Issues</a:t>
            </a:r>
            <a:endParaRPr sz="297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471487" indent="-471487" defTabSz="905255"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97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Course Materials</a:t>
            </a:r>
            <a:endParaRPr sz="297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812215" indent="-466458" defTabSz="905255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72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textbook</a:t>
            </a:r>
            <a:endParaRPr sz="2772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812215" indent="-466458" defTabSz="905255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72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handouts</a:t>
            </a:r>
            <a:endParaRPr sz="2772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812215" indent="-466458" defTabSz="905255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72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Web page</a:t>
            </a:r>
            <a:endParaRPr sz="2772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471487" indent="-471487" defTabSz="905255"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97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AI Nuggets</a:t>
            </a:r>
            <a:endParaRPr sz="297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812215" indent="-466458" defTabSz="905255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72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first presentations</a:t>
            </a:r>
            <a:endParaRPr sz="2772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812215" indent="-466458" defTabSz="905255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72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provide access on Google Docs or similar</a:t>
            </a:r>
            <a:endParaRPr sz="2772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471487" indent="-471487" defTabSz="905255"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97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Term Project</a:t>
            </a:r>
            <a:endParaRPr sz="297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812215" indent="-466458" defTabSz="905255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72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topics and teams during lab time</a:t>
            </a:r>
            <a:endParaRPr sz="2772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471487" indent="-471487" defTabSz="905255"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97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Lab and Homework Assignments</a:t>
            </a:r>
            <a:endParaRPr sz="297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812215" indent="-466458" defTabSz="905255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72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Lab 1 due on Tue, end of the day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xfrm rot="20077839">
            <a:off x="10110668" y="8887762"/>
            <a:ext cx="234084" cy="33032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600">
                <a:solidFill>
                  <a:srgbClr val="263E0F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6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Birth: Summer 1956</a:t>
            </a:r>
          </a:p>
        </p:txBody>
      </p:sp>
      <p:sp>
        <p:nvSpPr>
          <p:cNvPr id="285" name="Shape 2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gathering of a group of scientists with an interest in computers and intelligence during a two-month workshop in Dartmouth, NH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“naming” of the field by John McCarthy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many of the participants became influential people in the field of AI</a:t>
            </a:r>
          </a:p>
        </p:txBody>
      </p:sp>
      <p:sp>
        <p:nvSpPr>
          <p:cNvPr id="286" name="Shape 28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2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6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Baby steps </a:t>
            </a:r>
            <a:endParaRPr b="1" sz="6200">
              <a:solidFill>
                <a:srgbClr val="29708A"/>
              </a:solidFill>
              <a:uFill>
                <a:solidFill>
                  <a:srgbClr val="29708A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6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(late 1950s)</a:t>
            </a:r>
          </a:p>
        </p:txBody>
      </p:sp>
      <p:sp>
        <p:nvSpPr>
          <p:cNvPr id="289" name="Shape 28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demonstration of programs solving simple problems that require some intelligence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Logic Theorist (Newell and Simon, 1957)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checkers programs (Samuel, starting 1952)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development of some basic concepts and methods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Lisp (McCarthy, 1958)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formal methods for knowledge representation and reasoning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mainly of interest to the small circle of relatives</a:t>
            </a:r>
          </a:p>
        </p:txBody>
      </p:sp>
      <p:sp>
        <p:nvSpPr>
          <p:cNvPr id="290" name="Shape 29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2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6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Kindergarten</a:t>
            </a:r>
            <a:endParaRPr b="1" sz="6200">
              <a:solidFill>
                <a:srgbClr val="29708A"/>
              </a:solidFill>
              <a:uFill>
                <a:solidFill>
                  <a:srgbClr val="29708A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6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(early 1960s)</a:t>
            </a:r>
          </a:p>
        </p:txBody>
      </p:sp>
      <p:sp>
        <p:nvSpPr>
          <p:cNvPr id="293" name="Shape 2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child prodigies astound the world with their skills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General Problem Solver (Newell and Simon, 1961)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Shakey the robot (SRI)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geometric analogies (Evans, 1968)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algebraic problems (Bobrow, 1967)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blocks world (Winston, 1970; Huffman, 1971; Fahlman, 1974; Waltz, 1975)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neural networks (Widrow and Hoff, 1960; Rosenblatt, 1962; Winograd and Cowan, 1963)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machine evolution/genetic algorithms (Friedberg, 1958)</a:t>
            </a:r>
          </a:p>
        </p:txBody>
      </p:sp>
      <p:sp>
        <p:nvSpPr>
          <p:cNvPr id="294" name="Shape 29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2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6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Teenage years</a:t>
            </a:r>
            <a:endParaRPr b="1" sz="6200">
              <a:solidFill>
                <a:srgbClr val="29708A"/>
              </a:solidFill>
              <a:uFill>
                <a:solidFill>
                  <a:srgbClr val="29708A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6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(late 60s, early 70s)</a:t>
            </a:r>
          </a:p>
        </p:txBody>
      </p:sp>
      <p:sp>
        <p:nvSpPr>
          <p:cNvPr id="297" name="Shape 29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sometimes also referred to as “AI winter”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microworlds aren’t the real thing: scalability and intractability problems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neural networks can learn, but not very much (Minsky and Papert, 1969)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expert systems are used in some real-life domains 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knowledge representation schemes become useful</a:t>
            </a:r>
          </a:p>
        </p:txBody>
      </p:sp>
      <p:sp>
        <p:nvSpPr>
          <p:cNvPr id="298" name="Shape 29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2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6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AI gets a job</a:t>
            </a:r>
            <a:endParaRPr b="1" sz="6200">
              <a:solidFill>
                <a:srgbClr val="29708A"/>
              </a:solidFill>
              <a:uFill>
                <a:solidFill>
                  <a:srgbClr val="29708A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6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(early 80s)</a:t>
            </a:r>
          </a:p>
        </p:txBody>
      </p:sp>
      <p:sp>
        <p:nvSpPr>
          <p:cNvPr id="301" name="Shape 30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commercial applications of AI systems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R1 expert system for configuration of DEC computer systems (1981)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expert system shells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AI machines and tools</a:t>
            </a:r>
          </a:p>
        </p:txBody>
      </p:sp>
      <p:sp>
        <p:nvSpPr>
          <p:cNvPr id="302" name="Shape 30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2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6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Some skills get a boost </a:t>
            </a:r>
            <a:endParaRPr b="1" sz="6200">
              <a:solidFill>
                <a:srgbClr val="29708A"/>
              </a:solidFill>
              <a:uFill>
                <a:solidFill>
                  <a:srgbClr val="29708A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6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(late 80s)</a:t>
            </a:r>
          </a:p>
        </p:txBody>
      </p:sp>
      <p:sp>
        <p:nvSpPr>
          <p:cNvPr id="305" name="Shape 30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after all, neural networks can learn more --</a:t>
            </a:r>
            <a:b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</a:b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 multiple layers (Rumelhart and McClelland, 1986)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hidden Markov models help with speech problems 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planning becomes more systematic (Chapman, 1987)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belief networks probably take some uncertainty out of reasoning (Pearl, 1988)</a:t>
            </a:r>
          </a:p>
        </p:txBody>
      </p:sp>
      <p:sp>
        <p:nvSpPr>
          <p:cNvPr id="306" name="Shape 30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2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6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AI matures </a:t>
            </a:r>
            <a:endParaRPr b="1" sz="6200">
              <a:solidFill>
                <a:srgbClr val="29708A"/>
              </a:solidFill>
              <a:uFill>
                <a:solidFill>
                  <a:srgbClr val="29708A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6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(90s)</a:t>
            </a:r>
          </a:p>
        </p:txBody>
      </p:sp>
      <p:sp>
        <p:nvSpPr>
          <p:cNvPr id="309" name="Shape 30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handwriting and speech recognition work -- more or less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AI is in the driver’s seat (Pomerleau, 1993)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but not allowed on regular roads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wizards and assistants make easy tasks more difficult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intelligent agents do not proliferate as successfully as viruses and spam</a:t>
            </a:r>
          </a:p>
        </p:txBody>
      </p:sp>
      <p:sp>
        <p:nvSpPr>
          <p:cNvPr id="310" name="Shape 31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2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6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Intelligent Agents appear (mid-90s)</a:t>
            </a:r>
          </a:p>
        </p:txBody>
      </p:sp>
      <p:sp>
        <p:nvSpPr>
          <p:cNvPr id="313" name="Shape 31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523557" indent="-523557" defTabSz="886968"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3298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distinction between hardware emphasis (robots) and software emphasis (softbots)</a:t>
            </a:r>
            <a:endParaRPr sz="3298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523557" indent="-523557" defTabSz="886968"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3298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agent architectures</a:t>
            </a:r>
            <a:endParaRPr sz="3298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795807" indent="-457034" defTabSz="886968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1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SOAR</a:t>
            </a:r>
            <a:endParaRPr sz="271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523557" indent="-523557" defTabSz="886968"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3298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situated agents</a:t>
            </a:r>
            <a:endParaRPr sz="3298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795807" indent="-457034" defTabSz="886968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1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embedded in real environments with continuous inputs</a:t>
            </a:r>
            <a:endParaRPr sz="271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523557" indent="-523557" defTabSz="886968"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3298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Web-based agents</a:t>
            </a:r>
            <a:endParaRPr sz="3298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523557" indent="-523557" defTabSz="886968"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3298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the agent-oriented perspective helps tie together various subfields of AI</a:t>
            </a:r>
            <a:endParaRPr sz="3298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523557" indent="-523557" defTabSz="886968"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3298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but: “agents” has become a buzzword</a:t>
            </a:r>
            <a:endParaRPr sz="3298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795807" indent="-457034" defTabSz="886968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1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widely (ab)used, often indiscriminately</a:t>
            </a:r>
          </a:p>
        </p:txBody>
      </p:sp>
      <p:sp>
        <p:nvSpPr>
          <p:cNvPr id="314" name="Shape 31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2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6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AI Vanishes</a:t>
            </a:r>
            <a:endParaRPr b="1" sz="6200">
              <a:solidFill>
                <a:srgbClr val="29708A"/>
              </a:solidFill>
              <a:uFill>
                <a:solidFill>
                  <a:srgbClr val="29708A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6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(~2000)</a:t>
            </a:r>
          </a:p>
        </p:txBody>
      </p:sp>
      <p:sp>
        <p:nvSpPr>
          <p:cNvPr id="317" name="Shape 31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more and more AI approaches are incorporated into generic computing approaches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planning, scheduling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machine learning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natural language processing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reasoning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autonomy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or subsumed under the latest buzzwords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Semantic Web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big data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smart &lt;some computer-related term here&gt;</a:t>
            </a:r>
          </a:p>
        </p:txBody>
      </p:sp>
      <p:sp>
        <p:nvSpPr>
          <p:cNvPr id="318" name="Shape 31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2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6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A Lack of Meaning </a:t>
            </a:r>
            <a:endParaRPr b="1" sz="6200">
              <a:solidFill>
                <a:srgbClr val="29708A"/>
              </a:solidFill>
              <a:uFill>
                <a:solidFill>
                  <a:srgbClr val="29708A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6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(~ 2005)</a:t>
            </a:r>
          </a:p>
        </p:txBody>
      </p:sp>
      <p:sp>
        <p:nvSpPr>
          <p:cNvPr id="321" name="Shape 3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most AI methods are based on symbol manipulation and statistics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e.g. search engines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the </a:t>
            </a:r>
            <a:r>
              <a:rPr i="1"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+mn-lt"/>
                <a:ea typeface="+mn-ea"/>
                <a:cs typeface="+mn-cs"/>
                <a:sym typeface="Arial"/>
              </a:rPr>
              <a:t>interpretation</a:t>
            </a: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of generated statements is problematic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often left to humans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the Semantic Web suggests to augment documents with metadata that describe their contents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computers still don’t “understand”, but they can perform tasks more competently</a:t>
            </a:r>
          </a:p>
        </p:txBody>
      </p:sp>
      <p:sp>
        <p:nvSpPr>
          <p:cNvPr id="322" name="Shape 32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2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6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Humans &amp; Machines</a:t>
            </a:r>
          </a:p>
        </p:txBody>
      </p:sp>
      <p:sp>
        <p:nvSpPr>
          <p:cNvPr id="88" name="Shape 8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Briefly write down two experiences with computer systems that claim to be “intelligent” or “smart”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positive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problem solving, increased efficiency, relief from tedious tasks...</a:t>
            </a:r>
            <a:endParaRPr sz="2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negative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confusing, techno overload, impractical, counter-intuitive, inefficient, ...</a:t>
            </a:r>
          </a:p>
        </p:txBody>
      </p:sp>
      <p:sp>
        <p:nvSpPr>
          <p:cNvPr id="89" name="Shape 89"/>
          <p:cNvSpPr/>
          <p:nvPr>
            <p:ph type="sldNum" sz="quarter" idx="2"/>
          </p:nvPr>
        </p:nvSpPr>
        <p:spPr>
          <a:xfrm rot="20250106">
            <a:off x="10067648" y="8995298"/>
            <a:ext cx="222724" cy="2811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2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6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AI Searches for Meaning (~2012)</a:t>
            </a:r>
          </a:p>
        </p:txBody>
      </p:sp>
      <p:sp>
        <p:nvSpPr>
          <p:cNvPr id="325" name="Shape 32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statistical methods are augmented with knowledge-centric methods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e.g., Google’s Knowledge Graphs</a:t>
            </a:r>
            <a:endParaRPr sz="28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computers still can’t “understand”, but they consider content-based relations</a:t>
            </a:r>
          </a:p>
        </p:txBody>
      </p:sp>
      <p:sp>
        <p:nvSpPr>
          <p:cNvPr id="326" name="Shape 32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2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6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Outlook</a:t>
            </a:r>
          </a:p>
        </p:txBody>
      </p:sp>
      <p:sp>
        <p:nvSpPr>
          <p:cNvPr id="329" name="Shape 3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518159" indent="-518159" defTabSz="877823">
              <a:lnSpc>
                <a:spcPct val="90000"/>
              </a:lnSpc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326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concepts and methods</a:t>
            </a:r>
            <a:endParaRPr sz="3264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787603" indent="-452323" defTabSz="877823">
              <a:lnSpc>
                <a:spcPct val="90000"/>
              </a:lnSpc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8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many are sound, and usable in practice</a:t>
            </a:r>
            <a:endParaRPr sz="268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787603" indent="-452323" defTabSz="877823">
              <a:lnSpc>
                <a:spcPct val="90000"/>
              </a:lnSpc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8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some gaps still exist: “neat” vs. “scruffy” debate</a:t>
            </a:r>
            <a:endParaRPr sz="268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518159" indent="-518159" defTabSz="877823">
              <a:lnSpc>
                <a:spcPct val="90000"/>
              </a:lnSpc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326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computational aspects</a:t>
            </a:r>
            <a:endParaRPr sz="3264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787603" indent="-452323" defTabSz="877823">
              <a:lnSpc>
                <a:spcPct val="90000"/>
              </a:lnSpc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8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most methods need improvement for wide-spread usage</a:t>
            </a:r>
            <a:endParaRPr sz="268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787603" indent="-452323" defTabSz="877823">
              <a:lnSpc>
                <a:spcPct val="90000"/>
              </a:lnSpc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8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vastly improved computational resources (speed, storage space)</a:t>
            </a:r>
            <a:endParaRPr sz="268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518159" indent="-518159" defTabSz="877823">
              <a:lnSpc>
                <a:spcPct val="90000"/>
              </a:lnSpc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326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applications</a:t>
            </a:r>
            <a:endParaRPr sz="3264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787603" indent="-452323" defTabSz="877823">
              <a:lnSpc>
                <a:spcPct val="90000"/>
              </a:lnSpc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8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reasonable number of applications in the real world</a:t>
            </a:r>
            <a:endParaRPr sz="268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787603" indent="-452323" defTabSz="877823">
              <a:lnSpc>
                <a:spcPct val="90000"/>
              </a:lnSpc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8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many are “behind the scene”</a:t>
            </a:r>
            <a:endParaRPr sz="268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787603" indent="-452323" defTabSz="877823">
              <a:lnSpc>
                <a:spcPct val="90000"/>
              </a:lnSpc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8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expansion to new domains</a:t>
            </a:r>
            <a:endParaRPr sz="268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518159" indent="-518159" defTabSz="877823">
              <a:lnSpc>
                <a:spcPct val="90000"/>
              </a:lnSpc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326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education</a:t>
            </a:r>
            <a:endParaRPr sz="3264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787603" indent="-452323" defTabSz="877823">
              <a:lnSpc>
                <a:spcPct val="90000"/>
              </a:lnSpc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8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established practitioners may not know about new ways</a:t>
            </a:r>
            <a:endParaRPr sz="268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787603" indent="-452323" defTabSz="877823">
              <a:lnSpc>
                <a:spcPct val="90000"/>
              </a:lnSpc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8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newcomers may repeat fruitless efforts from the past</a:t>
            </a:r>
          </a:p>
        </p:txBody>
      </p:sp>
      <p:sp>
        <p:nvSpPr>
          <p:cNvPr id="330" name="Shape 33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2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6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Post-Test</a:t>
            </a:r>
          </a:p>
        </p:txBody>
      </p:sp>
      <p:sp>
        <p:nvSpPr>
          <p:cNvPr id="333" name="Shape 3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34" name="Shape 334"/>
          <p:cNvSpPr/>
          <p:nvPr>
            <p:ph type="sldNum" sz="quarter" idx="2"/>
          </p:nvPr>
        </p:nvSpPr>
        <p:spPr>
          <a:xfrm rot="20250106">
            <a:off x="10067648" y="8995298"/>
            <a:ext cx="222724" cy="2811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2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6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Evaluation</a:t>
            </a:r>
          </a:p>
        </p:txBody>
      </p:sp>
      <p:sp>
        <p:nvSpPr>
          <p:cNvPr id="339" name="Shape 3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Criteria</a:t>
            </a:r>
          </a:p>
        </p:txBody>
      </p:sp>
      <p:sp>
        <p:nvSpPr>
          <p:cNvPr id="340" name="Shape 340"/>
          <p:cNvSpPr/>
          <p:nvPr>
            <p:ph type="sldNum" sz="quarter" idx="2"/>
          </p:nvPr>
        </p:nvSpPr>
        <p:spPr>
          <a:xfrm rot="20250106">
            <a:off x="10067648" y="8995298"/>
            <a:ext cx="222724" cy="2811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2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6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Important Concepts and Terms</a:t>
            </a:r>
          </a:p>
        </p:txBody>
      </p:sp>
      <p:sp>
        <p:nvSpPr>
          <p:cNvPr id="343" name="Shape 3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agent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automated reasoning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cognitive science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computer science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intelligence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intelligent agent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knowledge representation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linguistics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Lisp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logic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machine learning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microworlds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natural language processing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neural network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predicate logic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propositional logic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rational agent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rationality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Turing test</a:t>
            </a:r>
          </a:p>
        </p:txBody>
      </p:sp>
      <p:sp>
        <p:nvSpPr>
          <p:cNvPr id="344" name="Shape 34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2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6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Chapter Summary</a:t>
            </a:r>
          </a:p>
        </p:txBody>
      </p:sp>
      <p:sp>
        <p:nvSpPr>
          <p:cNvPr id="347" name="Shape 3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introduction to important concepts and terms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relevance of Artificial Intelligence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influence from other fields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historical development of the field of Artificial Intelligence</a:t>
            </a:r>
          </a:p>
        </p:txBody>
      </p:sp>
      <p:sp>
        <p:nvSpPr>
          <p:cNvPr id="348" name="Shape 34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2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51" name="Shape 3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52" name="Shape 35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2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6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Class Participants</a:t>
            </a:r>
          </a:p>
        </p:txBody>
      </p:sp>
      <p:sp>
        <p:nvSpPr>
          <p:cNvPr id="92" name="Shape 9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Name, occupation/career goal, interest, background, ...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“Intelligent” computer experiences</a:t>
            </a:r>
            <a:endParaRPr sz="3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Why this course?</a:t>
            </a:r>
          </a:p>
        </p:txBody>
      </p:sp>
      <p:sp>
        <p:nvSpPr>
          <p:cNvPr id="93" name="Shape 93"/>
          <p:cNvSpPr/>
          <p:nvPr>
            <p:ph type="sldNum" sz="quarter" idx="2"/>
          </p:nvPr>
        </p:nvSpPr>
        <p:spPr>
          <a:xfrm rot="20250106">
            <a:off x="10067648" y="8995298"/>
            <a:ext cx="222724" cy="2811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2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6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Course Material</a:t>
            </a:r>
          </a:p>
        </p:txBody>
      </p:sp>
      <p:sp>
        <p:nvSpPr>
          <p:cNvPr id="96" name="Shape 9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19087" indent="-319087" defTabSz="612648">
              <a:spcBef>
                <a:spcPts val="1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01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on the Web (</a:t>
            </a:r>
            <a:r>
              <a:rPr sz="2010" u="sng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hlinkClick r:id="rId2" invalidUrl="" action="" tgtFrame="" tooltip="" history="1" highlightClick="0" endSnd="0"/>
              </a:rPr>
              <a:t>http://www.csc.calpoly.edu/~fkurfess</a:t>
            </a:r>
            <a:r>
              <a:rPr sz="201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)</a:t>
            </a:r>
            <a:endParaRPr sz="201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549681" indent="-315683" defTabSz="612648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87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syllabus</a:t>
            </a:r>
            <a:endParaRPr sz="187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549681" indent="-315683" defTabSz="612648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87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schedule</a:t>
            </a:r>
            <a:endParaRPr sz="187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549681" indent="-315683" defTabSz="612648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87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student presentation schedule</a:t>
            </a:r>
            <a:endParaRPr sz="187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549681" indent="-315683" defTabSz="612648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87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project information</a:t>
            </a:r>
            <a:endParaRPr sz="187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549681" indent="-315683" defTabSz="612648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87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homework and lab assignment descriptions</a:t>
            </a:r>
            <a:endParaRPr sz="187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549681" indent="-315683" defTabSz="612648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87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most lab assignment submissions</a:t>
            </a:r>
            <a:endParaRPr sz="187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319087" indent="-319087" defTabSz="612648">
              <a:spcBef>
                <a:spcPts val="1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01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Administration</a:t>
            </a:r>
            <a:endParaRPr sz="201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549681" indent="-315683" defTabSz="612648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87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PolyLearn/Moodle</a:t>
            </a:r>
            <a:endParaRPr sz="187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549681" indent="-315683" defTabSz="612648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87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grades</a:t>
            </a:r>
            <a:endParaRPr sz="187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549681" indent="-315683" defTabSz="612648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87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assignment and some lab submissions</a:t>
            </a:r>
            <a:endParaRPr sz="187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319087" indent="-319087" defTabSz="612648">
              <a:spcBef>
                <a:spcPts val="1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01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Discussion boards</a:t>
            </a:r>
            <a:endParaRPr sz="201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549681" indent="-315683" defTabSz="612648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87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Piazza</a:t>
            </a:r>
            <a:endParaRPr sz="187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319087" indent="-319087" defTabSz="612648">
              <a:spcBef>
                <a:spcPts val="1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01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Project Repositories</a:t>
            </a:r>
            <a:endParaRPr sz="201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549681" indent="-315683" defTabSz="612648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87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source code </a:t>
            </a:r>
            <a:endParaRPr sz="187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711919" indent="-252433" defTabSz="612648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608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github</a:t>
            </a:r>
            <a:endParaRPr sz="1608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 marL="549681" indent="-315683" defTabSz="612648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87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project documentation</a:t>
            </a:r>
            <a:endParaRPr sz="187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711919" indent="-252433" defTabSz="612648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608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Google Docs</a:t>
            </a:r>
            <a:endParaRPr sz="1608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711919" indent="-252433" defTabSz="612648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608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Dropbox</a:t>
            </a:r>
          </a:p>
        </p:txBody>
      </p:sp>
      <p:sp>
        <p:nvSpPr>
          <p:cNvPr id="97" name="Shape 97"/>
          <p:cNvSpPr/>
          <p:nvPr>
            <p:ph type="sldNum" sz="quarter" idx="2"/>
          </p:nvPr>
        </p:nvSpPr>
        <p:spPr>
          <a:xfrm rot="20250106">
            <a:off x="10076094" y="8995298"/>
            <a:ext cx="205832" cy="2811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2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6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Term Project</a:t>
            </a:r>
          </a:p>
        </p:txBody>
      </p:sp>
      <p:sp>
        <p:nvSpPr>
          <p:cNvPr id="100" name="Shape 10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534352" indent="-534352" defTabSz="905255">
              <a:lnSpc>
                <a:spcPct val="90000"/>
              </a:lnSpc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336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development of a practical application in a team</a:t>
            </a:r>
            <a:endParaRPr sz="3366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812215" indent="-466458" defTabSz="905255">
              <a:lnSpc>
                <a:spcPct val="90000"/>
              </a:lnSpc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72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prototype, emphasis on conceptual and design issues, not so much performance</a:t>
            </a:r>
            <a:endParaRPr sz="2772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534352" indent="-534352" defTabSz="905255">
              <a:lnSpc>
                <a:spcPct val="90000"/>
              </a:lnSpc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336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implementation must be accessible to others</a:t>
            </a:r>
            <a:endParaRPr sz="3366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812215" indent="-466458" defTabSz="905255">
              <a:lnSpc>
                <a:spcPct val="90000"/>
              </a:lnSpc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72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e.g. Web/Java</a:t>
            </a:r>
            <a:endParaRPr sz="2772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534352" indent="-534352" defTabSz="905255">
              <a:lnSpc>
                <a:spcPct val="90000"/>
              </a:lnSpc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336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milestones/deliverables</a:t>
            </a:r>
            <a:endParaRPr sz="3366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534352" indent="-534352" defTabSz="905255">
              <a:lnSpc>
                <a:spcPct val="90000"/>
              </a:lnSpc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336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mid-quarter and final presentation/display</a:t>
            </a:r>
            <a:endParaRPr sz="3366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534352" indent="-534352" defTabSz="905255">
              <a:lnSpc>
                <a:spcPct val="90000"/>
              </a:lnSpc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336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peer evaluation</a:t>
            </a:r>
            <a:endParaRPr sz="3366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812215" indent="-466458" defTabSz="905255">
              <a:lnSpc>
                <a:spcPct val="90000"/>
              </a:lnSpc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72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each team evaluates the system of another team</a:t>
            </a:r>
            <a:endParaRPr sz="2772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534352" indent="-534352" defTabSz="905255">
              <a:lnSpc>
                <a:spcPct val="90000"/>
              </a:lnSpc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336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information exchange on the Web</a:t>
            </a:r>
            <a:endParaRPr sz="3366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812215" indent="-466458" defTabSz="905255">
              <a:lnSpc>
                <a:spcPct val="90000"/>
              </a:lnSpc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72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course Web site</a:t>
            </a:r>
            <a:endParaRPr sz="2772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812215" indent="-466458" defTabSz="905255">
              <a:lnSpc>
                <a:spcPct val="90000"/>
              </a:lnSpc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72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project repository</a:t>
            </a:r>
          </a:p>
        </p:txBody>
      </p:sp>
      <p:sp>
        <p:nvSpPr>
          <p:cNvPr id="101" name="Shape 101"/>
          <p:cNvSpPr/>
          <p:nvPr>
            <p:ph type="sldNum" sz="quarter" idx="2"/>
          </p:nvPr>
        </p:nvSpPr>
        <p:spPr>
          <a:xfrm rot="20250106">
            <a:off x="10076094" y="8995298"/>
            <a:ext cx="205832" cy="2811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2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News Gothic MT"/>
        <a:ea typeface="News Gothic MT"/>
        <a:cs typeface="News Gothic MT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C5FF"/>
        </a:solidFill>
        <a:ln w="12700" cap="flat">
          <a:solidFill>
            <a:srgbClr val="000000"/>
          </a:solidFill>
          <a:prstDash val="solid"/>
          <a:round/>
        </a:ln>
        <a:effectLst/>
      </a:spPr>
      <a:bodyPr rot="0" spcFirstLastPara="1" vertOverflow="overflow" horzOverflow="overflow" vert="horz" wrap="square" lIns="72248" tIns="72248" rIns="72248" bIns="72248" numCol="1" spcCol="38100" rtlCol="0" anchor="ctr" upright="0">
        <a:spAutoFit/>
      </a:bodyPr>
      <a:lstStyle>
        <a:defPPr marL="40640" marR="40640" indent="0" algn="l" defTabSz="457200" rtl="0" fontAlgn="auto" latinLnBrk="1" hangingPunct="0">
          <a:lnSpc>
            <a:spcPct val="94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round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2248" tIns="72248" rIns="72248" bIns="72248" numCol="1" spcCol="38100" rtlCol="0" anchor="ctr" upright="0">
        <a:spAutoFit/>
      </a:bodyPr>
      <a:lstStyle>
        <a:defPPr marL="40640" marR="40640" indent="0" algn="l" defTabSz="457200" rtl="0" fontAlgn="auto" latinLnBrk="1" hangingPunct="0">
          <a:lnSpc>
            <a:spcPct val="94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News Gothic MT"/>
        <a:ea typeface="News Gothic MT"/>
        <a:cs typeface="News Gothic MT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C5FF"/>
        </a:solidFill>
        <a:ln w="12700" cap="flat">
          <a:solidFill>
            <a:srgbClr val="000000"/>
          </a:solidFill>
          <a:prstDash val="solid"/>
          <a:round/>
        </a:ln>
        <a:effectLst/>
      </a:spPr>
      <a:bodyPr rot="0" spcFirstLastPara="1" vertOverflow="overflow" horzOverflow="overflow" vert="horz" wrap="square" lIns="72248" tIns="72248" rIns="72248" bIns="72248" numCol="1" spcCol="38100" rtlCol="0" anchor="ctr" upright="0">
        <a:spAutoFit/>
      </a:bodyPr>
      <a:lstStyle>
        <a:defPPr marL="40640" marR="40640" indent="0" algn="l" defTabSz="457200" rtl="0" fontAlgn="auto" latinLnBrk="1" hangingPunct="0">
          <a:lnSpc>
            <a:spcPct val="94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round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2248" tIns="72248" rIns="72248" bIns="72248" numCol="1" spcCol="38100" rtlCol="0" anchor="ctr" upright="0">
        <a:spAutoFit/>
      </a:bodyPr>
      <a:lstStyle>
        <a:defPPr marL="40640" marR="40640" indent="0" algn="l" defTabSz="457200" rtl="0" fontAlgn="auto" latinLnBrk="1" hangingPunct="0">
          <a:lnSpc>
            <a:spcPct val="94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