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eg" ContentType="image/jpeg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x="9144000" cy="6858000"/>
  <p:notesSz cx="6858000" cy="9144000"/>
  <p:defaultTextStyle>
    <a:lvl1pPr marL="40640" marR="4064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1pPr>
    <a:lvl2pPr marL="40640" marR="40640" indent="2667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2pPr>
    <a:lvl3pPr marL="40640" marR="40640" indent="5334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3pPr>
    <a:lvl4pPr marL="40640" marR="40640" indent="800099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4pPr>
    <a:lvl5pPr marL="40640" marR="40640" indent="10668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5pPr>
    <a:lvl6pPr marL="40640" marR="40640" indent="13335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6pPr>
    <a:lvl7pPr marL="40640" marR="40640" indent="16129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7pPr>
    <a:lvl8pPr marL="40640" marR="40640" indent="18796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8pPr>
    <a:lvl9pPr marL="40640" marR="40640" indent="21463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400">
        <a:latin typeface="Lucida Grande"/>
        <a:ea typeface="Lucida Grande"/>
        <a:cs typeface="Lucida Grande"/>
        <a:sym typeface="Lucida Grande"/>
      </a:defRPr>
    </a:lvl1pPr>
    <a:lvl2pPr indent="228600" defTabSz="457200">
      <a:defRPr sz="1400">
        <a:latin typeface="Lucida Grande"/>
        <a:ea typeface="Lucida Grande"/>
        <a:cs typeface="Lucida Grande"/>
        <a:sym typeface="Lucida Grande"/>
      </a:defRPr>
    </a:lvl2pPr>
    <a:lvl3pPr indent="457200" defTabSz="457200">
      <a:defRPr sz="1400">
        <a:latin typeface="Lucida Grande"/>
        <a:ea typeface="Lucida Grande"/>
        <a:cs typeface="Lucida Grande"/>
        <a:sym typeface="Lucida Grande"/>
      </a:defRPr>
    </a:lvl3pPr>
    <a:lvl4pPr indent="685800" defTabSz="457200">
      <a:defRPr sz="1400">
        <a:latin typeface="Lucida Grande"/>
        <a:ea typeface="Lucida Grande"/>
        <a:cs typeface="Lucida Grande"/>
        <a:sym typeface="Lucida Grande"/>
      </a:defRPr>
    </a:lvl4pPr>
    <a:lvl5pPr indent="914400" defTabSz="457200">
      <a:defRPr sz="1400">
        <a:latin typeface="Lucida Grande"/>
        <a:ea typeface="Lucida Grande"/>
        <a:cs typeface="Lucida Grande"/>
        <a:sym typeface="Lucida Grande"/>
      </a:defRPr>
    </a:lvl5pPr>
    <a:lvl6pPr indent="1143000" defTabSz="457200">
      <a:defRPr sz="1400">
        <a:latin typeface="Lucida Grande"/>
        <a:ea typeface="Lucida Grande"/>
        <a:cs typeface="Lucida Grande"/>
        <a:sym typeface="Lucida Grande"/>
      </a:defRPr>
    </a:lvl6pPr>
    <a:lvl7pPr indent="1371600" defTabSz="457200">
      <a:defRPr sz="1400">
        <a:latin typeface="Lucida Grande"/>
        <a:ea typeface="Lucida Grande"/>
        <a:cs typeface="Lucida Grande"/>
        <a:sym typeface="Lucida Grande"/>
      </a:defRPr>
    </a:lvl7pPr>
    <a:lvl8pPr indent="1600200" defTabSz="457200">
      <a:defRPr sz="1400">
        <a:latin typeface="Lucida Grande"/>
        <a:ea typeface="Lucida Grande"/>
        <a:cs typeface="Lucida Grande"/>
        <a:sym typeface="Lucida Grande"/>
      </a:defRPr>
    </a:lvl8pPr>
    <a:lvl9pPr indent="1828800" defTabSz="45720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anecdote, demonstration, example to informally introduce the topic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evoke the participants’ interest and curiosity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set the stage for the more formal introduction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make students more comfortable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find out about the background of the participants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establish formal prerequisites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sensitize participants to potential gaps in their background knowledge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affirm the students’ qualifications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34" name="Shape 6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evaluate the learning success of the participants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provide feedback to the students about their achievements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ask for feedback on unclear or difficult parts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point out possible gaps and difficulties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encourage suggestions for improvement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aima.eecs.berkeley.edu/slides-ppt/" TargetMode="External"/><Relationship Id="rId4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Title Page - Cal Poly + MUA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ng"/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  <p:grpSp>
        <p:nvGrpSpPr>
          <p:cNvPr id="15" name="Group 15"/>
          <p:cNvGrpSpPr/>
          <p:nvPr/>
        </p:nvGrpSpPr>
        <p:grpSpPr>
          <a:xfrm>
            <a:off x="-1" y="6375400"/>
            <a:ext cx="1295401" cy="482600"/>
            <a:chOff x="0" y="0"/>
            <a:chExt cx="1295400" cy="482600"/>
          </a:xfrm>
        </p:grpSpPr>
        <p:pic>
          <p:nvPicPr>
            <p:cNvPr id="13" name="cp-c100.g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76200"/>
              <a:ext cx="1270001" cy="36830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4" name="Shape 14"/>
            <p:cNvSpPr/>
            <p:nvPr/>
          </p:nvSpPr>
          <p:spPr>
            <a:xfrm>
              <a:off x="0" y="0"/>
              <a:ext cx="1295400" cy="482600"/>
            </a:xfrm>
            <a:prstGeom prst="rect">
              <a:avLst/>
            </a:prstGeom>
            <a:solidFill>
              <a:srgbClr val="F8FC85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400"/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178800" y="6400799"/>
            <a:ext cx="698500" cy="419101"/>
            <a:chOff x="0" y="0"/>
            <a:chExt cx="698500" cy="419100"/>
          </a:xfrm>
        </p:grpSpPr>
        <p:pic>
          <p:nvPicPr>
            <p:cNvPr id="16" name="nav_home.png"/>
            <p:cNvPicPr/>
            <p:nvPr/>
          </p:nvPicPr>
          <p:blipFill>
            <a:blip r:embed="rId4">
              <a:alphaModFix amt="60000"/>
              <a:extLst/>
            </a:blip>
            <a:stretch>
              <a:fillRect/>
            </a:stretch>
          </p:blipFill>
          <p:spPr>
            <a:xfrm>
              <a:off x="0" y="114300"/>
              <a:ext cx="190500" cy="190500"/>
            </a:xfrm>
            <a:prstGeom prst="rect">
              <a:avLst/>
            </a:prstGeom>
            <a:ln w="3175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</p:pic>
        <p:sp>
          <p:nvSpPr>
            <p:cNvPr id="17" name="Shape 17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596900" y="114300"/>
              <a:ext cx="101600" cy="190500"/>
            </a:xfrm>
            <a:prstGeom prst="rightArrow">
              <a:avLst>
                <a:gd name="adj1" fmla="val 40741"/>
                <a:gd name="adj2" fmla="val 200000"/>
              </a:avLst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" name="Shape 18">
              <a:hlinkClick r:id="" invalidUrl="" action="ppaction://hlinkshowjump?jump=previousslide" tgtFrame="" tooltip="" history="1" highlightClick="0" endSnd="0"/>
            </p:cNvPr>
            <p:cNvSpPr/>
            <p:nvPr/>
          </p:nvSpPr>
          <p:spPr>
            <a:xfrm>
              <a:off x="254000" y="114300"/>
              <a:ext cx="101600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rot="5400000">
              <a:off x="425450" y="-44451"/>
              <a:ext cx="1016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 rot="16200000">
              <a:off x="425450" y="273050"/>
              <a:ext cx="10160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22" name="2011-CSE-Logo-51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75647" y="6858282"/>
            <a:ext cx="2313809" cy="1638301"/>
          </a:xfrm>
          <a:prstGeom prst="rect">
            <a:avLst/>
          </a:prstGeom>
          <a:ln w="12700">
            <a:round/>
          </a:ln>
        </p:spPr>
      </p:pic>
      <p:sp>
        <p:nvSpPr>
          <p:cNvPr id="23" name="Shape 23"/>
          <p:cNvSpPr/>
          <p:nvPr>
            <p:ph type="title"/>
          </p:nvPr>
        </p:nvSpPr>
        <p:spPr>
          <a:xfrm>
            <a:off x="685800" y="229393"/>
            <a:ext cx="7772400" cy="2832101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/>
          <a:lstStyle>
            <a:lvl1pPr marL="39199" marR="39199" defTabSz="457200">
              <a:lnSpc>
                <a:spcPct val="94000"/>
              </a:lnSpc>
              <a:defRPr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  <p:sp>
        <p:nvSpPr>
          <p:cNvPr id="24" name="Shape 24"/>
          <p:cNvSpPr/>
          <p:nvPr/>
        </p:nvSpPr>
        <p:spPr>
          <a:xfrm>
            <a:off x="1434995" y="3248422"/>
            <a:ext cx="6477210" cy="14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</a:rPr>
              <a:t>Visiting Professor</a:t>
            </a:r>
            <a:endParaRPr b="1" i="1" sz="2000">
              <a:solidFill>
                <a:srgbClr val="7A81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</a:rPr>
              <a:t>Department of Computer Science and Mathematics</a:t>
            </a:r>
            <a:endParaRPr b="1" i="1" sz="2000">
              <a:solidFill>
                <a:srgbClr val="7A81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</a:rPr>
              <a:t>Munich University of Applied Sciences</a:t>
            </a:r>
            <a:endParaRPr b="1" i="1" sz="2000">
              <a:solidFill>
                <a:srgbClr val="7A81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</a:rPr>
              <a:t>Germany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New Section"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26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7" name="Shape 27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29" name="Shape 29"/>
          <p:cNvSpPr/>
          <p:nvPr/>
        </p:nvSpPr>
        <p:spPr>
          <a:xfrm>
            <a:off x="1328165" y="1295400"/>
            <a:ext cx="6500370" cy="3152888"/>
          </a:xfrm>
          <a:prstGeom prst="rect">
            <a:avLst/>
          </a:prstGeom>
          <a:ln w="3175">
            <a:solidFill>
              <a:srgbClr val="FFFFFF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/>
          <a:lstStyle/>
          <a:p>
            <a:pPr lvl="0" marL="0" marR="0" defTabSz="914400">
              <a:lnSpc>
                <a:spcPct val="100000"/>
              </a:lnSpc>
              <a:spcBef>
                <a:spcPts val="2000"/>
              </a:spcBef>
              <a:buClr>
                <a:srgbClr val="80C4DF"/>
              </a:buClr>
              <a:defRPr sz="2800">
                <a:solidFill>
                  <a:srgbClr val="6C6C6C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6C6C6C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322920" y="-1"/>
            <a:ext cx="6498160" cy="3248867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  <a:noFill/>
          <a:ln w="3175">
            <a:round/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defRPr>
            </a:lvl1pPr>
            <a:lvl2pPr marL="0" indent="0" algn="ctr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0" indent="0" algn="ctr">
              <a:spcBef>
                <a:spcPts val="600"/>
              </a:spcBef>
              <a:buClrTx/>
              <a:buSzTx/>
              <a:buFontTx/>
              <a:buNone/>
              <a:defRPr sz="16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0" indent="0" algn="ctr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0" indent="0" algn="ctr">
              <a:spcBef>
                <a:spcPts val="600"/>
              </a:spcBef>
              <a:buClrTx/>
              <a:buSzTx/>
              <a:buFontTx/>
              <a:buNone/>
              <a:defRPr sz="12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Body Level One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Body Level Three</a:t>
            </a:r>
            <a:endParaRPr sz="1600"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</a:rPr>
              <a:t>Body Level Four</a:t>
            </a:r>
            <a:endParaRPr sz="1400">
              <a:solidFill>
                <a:srgbClr val="3A88FE"/>
              </a:solidFill>
              <a:uFill>
                <a:solidFill>
                  <a:srgbClr val="3A88F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 rot="20134435">
            <a:off x="7082198" y="6285027"/>
            <a:ext cx="201911" cy="18717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3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43205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80-S15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52144" indent="-302894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1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39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0" name="Shape 40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42" name="Shape 42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0" marR="0" algn="ctr">
              <a:lnSpc>
                <a:spcPct val="100000"/>
              </a:lnSpc>
              <a:def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/>
          <a:lstStyle>
            <a:lvl1pPr>
              <a:buClr>
                <a:srgbClr val="FF2600"/>
              </a:buClr>
            </a:lvl1pPr>
            <a:lvl2pPr marL="652144" indent="-302894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 rot="20250106">
            <a:off x="7054146" y="6325219"/>
            <a:ext cx="201911" cy="187177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6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9644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 2 Columns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0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48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9" name="Shape 49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51" name="Shape 51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0" marR="0" algn="ctr">
              <a:lnSpc>
                <a:spcPct val="100000"/>
              </a:lnSpc>
              <a:def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 numCol="2" spcCol="401954"/>
          <a:lstStyle>
            <a:lvl1pPr>
              <a:buClr>
                <a:srgbClr val="FF2600"/>
              </a:buClr>
            </a:lvl1pPr>
            <a:lvl2pPr marL="652144" indent="-302894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 rot="20667953">
            <a:off x="7051898" y="6316081"/>
            <a:ext cx="201911" cy="187177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5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2849" y="5695950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IMA Slides">
    <p:bg>
      <p:bgPr>
        <a:gradFill flip="none" rotWithShape="1">
          <a:gsLst>
            <a:gs pos="0">
              <a:srgbClr val="DCDEE0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9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57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8" name="Shape 58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60" name="Shape 60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21605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00000"/>
              </a:lnSpc>
              <a:defRPr sz="14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4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/>
          <a:lstStyle>
            <a:lvl1pPr>
              <a:buClr>
                <a:srgbClr val="FF2600"/>
              </a:buClr>
            </a:lvl1pPr>
            <a:lvl2pPr marL="652144" indent="-302894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 rot="20122042">
            <a:off x="7092536" y="6295657"/>
            <a:ext cx="201911" cy="187177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4" name="pasted-image.png"/>
          <p:cNvPicPr/>
          <p:nvPr/>
        </p:nvPicPr>
        <p:blipFill>
          <a:blip r:embed="rId4">
            <a:alphaModFix amt="50000"/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4FEFF"/>
            </a:gs>
            <a:gs pos="100000">
              <a:srgbClr val="A8D5D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0" marR="0" algn="ctr">
              <a:lnSpc>
                <a:spcPct val="100000"/>
              </a:lnSpc>
              <a:buClr>
                <a:srgbClr val="80C4DF"/>
              </a:buClr>
              <a:def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pic>
        <p:nvPicPr>
          <p:cNvPr id="4" name="2011-CSE-Logo-51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9747" y="7036082"/>
            <a:ext cx="2313809" cy="1638301"/>
          </a:xfrm>
          <a:prstGeom prst="rect">
            <a:avLst/>
          </a:prstGeom>
          <a:ln w="12700">
            <a:round/>
          </a:ln>
        </p:spPr>
      </p:pic>
      <p:grpSp>
        <p:nvGrpSpPr>
          <p:cNvPr id="7" name="Group 7"/>
          <p:cNvGrpSpPr/>
          <p:nvPr/>
        </p:nvGrpSpPr>
        <p:grpSpPr>
          <a:xfrm>
            <a:off x="-38101" y="6395173"/>
            <a:ext cx="1333501" cy="488227"/>
            <a:chOff x="0" y="0"/>
            <a:chExt cx="1333500" cy="488226"/>
          </a:xfrm>
        </p:grpSpPr>
        <p:pic>
          <p:nvPicPr>
            <p:cNvPr id="5" name="image2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753" y="85809"/>
              <a:ext cx="1295628" cy="37559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6" name="Shape 6"/>
            <p:cNvSpPr/>
            <p:nvPr/>
          </p:nvSpPr>
          <p:spPr>
            <a:xfrm>
              <a:off x="0" y="0"/>
              <a:ext cx="1333501" cy="4882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825500">
                <a:lnSpc>
                  <a:spcPct val="100000"/>
                </a:lnSpc>
                <a:buClr>
                  <a:srgbClr val="000000"/>
                </a:buClr>
                <a:defRPr sz="52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8" name="Shape 8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  <a:gradFill>
            <a:gsLst>
              <a:gs pos="0">
                <a:srgbClr val="008F00">
                  <a:alpha val="21000"/>
                </a:srgbClr>
              </a:gs>
              <a:gs pos="100000">
                <a:srgbClr val="FFFFFF">
                  <a:alpha val="6000"/>
                </a:srgbClr>
              </a:gs>
            </a:gsLst>
            <a:path>
              <a:fillToRect l="50000" t="50000" r="50000" b="50000"/>
            </a:path>
          </a:gradFill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gradFill>
            <a:gsLst>
              <a:gs pos="0">
                <a:srgbClr val="008F00">
                  <a:alpha val="4500"/>
                </a:srgbClr>
              </a:gs>
              <a:gs pos="100000">
                <a:srgbClr val="FFFFFF">
                  <a:alpha val="3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>
            <a:lvl2pPr marL="652144" indent="-302894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 rot="20077841">
            <a:off x="7067451" y="6249605"/>
            <a:ext cx="244290" cy="224030"/>
          </a:xfrm>
          <a:prstGeom prst="rect">
            <a:avLst/>
          </a:prstGeom>
          <a:solidFill>
            <a:srgbClr val="F5D328"/>
          </a:solidFill>
          <a:ln w="3175">
            <a:round/>
          </a:ln>
        </p:spPr>
        <p:txBody>
          <a:bodyPr wrap="none" lIns="38100" tIns="38100" rIns="38100" bIns="38100">
            <a:spAutoFit/>
          </a:bodyPr>
          <a:lstStyle>
            <a:lvl1pPr marL="0" marR="0" algn="ctr">
              <a:lnSpc>
                <a:spcPct val="100000"/>
              </a:lnSpc>
              <a:def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transition spd="med" advClick="1"/>
  <p:txStyles>
    <p:titleStyle>
      <a:lvl1pPr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1pPr>
      <a:lvl2pPr indent="2286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2pPr>
      <a:lvl3pPr indent="4572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3pPr>
      <a:lvl4pPr indent="6858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4pPr>
      <a:lvl5pPr indent="9144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5pPr>
      <a:lvl6pPr indent="11430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6pPr>
      <a:lvl7pPr indent="13716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7pPr>
      <a:lvl8pPr indent="16002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8pPr>
      <a:lvl9pPr indent="18288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9pPr>
    </p:titleStyle>
    <p:bodyStyle>
      <a:lvl1pPr marL="317500" indent="-31750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1pPr>
      <a:lvl2pPr marL="685800" indent="-33655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2pPr>
      <a:lvl3pPr marL="999772" indent="-313972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3pPr>
      <a:lvl4pPr marL="1337468" indent="-369093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4pPr>
      <a:lvl5pPr marL="1667328" indent="-40367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5pPr>
      <a:lvl6pPr marL="2375353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6pPr>
      <a:lvl7pPr marL="2670628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7pPr>
      <a:lvl8pPr marL="2965903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8pPr>
      <a:lvl9pPr marL="3261178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9pPr>
    </p:bodyStyle>
    <p:otherStyle>
      <a:lvl1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541" TargetMode="External"/><Relationship Id="rId4" Type="http://schemas.openxmlformats.org/officeDocument/2006/relationships/hyperlink" Target="https://polylearn.calpoly.edu/AY_2012-2013/user/view.php?id=29780&amp;course=1585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www.xkcd.com/117/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google.com/spreadsheet/ccc?key=0AsLzUYELMBBCdEpDcDFrcjRBTTRuazg1SDE1YTBvenc&amp;usp=sharing%23gid=0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869" TargetMode="External"/><Relationship Id="rId4" Type="http://schemas.openxmlformats.org/officeDocument/2006/relationships/hyperlink" Target="https://polylearn.calpoly.edu/AY_2012-2013/user/view.php?id=29256&amp;course=1585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://www.cartoonstock.com/newscartoons/cartoonists/lla/lowres/llan408l.jpg" TargetMode="Externa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76710" y="4902200"/>
            <a:ext cx="5390580" cy="14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</a:rPr>
              <a:t>Professor</a:t>
            </a:r>
            <a:endParaRPr b="1" i="1" sz="2000">
              <a:solidFill>
                <a:srgbClr val="76D6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</a:rPr>
              <a:t>Computer Science Department</a:t>
            </a:r>
            <a:endParaRPr b="1" i="1" sz="2000">
              <a:solidFill>
                <a:srgbClr val="76D6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</a:rPr>
              <a:t>California Polytechnic State University</a:t>
            </a:r>
            <a:endParaRPr b="1" i="1" sz="2000">
              <a:solidFill>
                <a:srgbClr val="76D6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</a:rPr>
              <a:t>San Luis Obispo, CA, U.S.A.</a:t>
            </a:r>
          </a:p>
        </p:txBody>
      </p:sp>
      <p:sp>
        <p:nvSpPr>
          <p:cNvPr id="69" name="Shape 69"/>
          <p:cNvSpPr/>
          <p:nvPr/>
        </p:nvSpPr>
        <p:spPr>
          <a:xfrm>
            <a:off x="3055317" y="2495550"/>
            <a:ext cx="3033366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39199" algn="ctr">
              <a:spcBef>
                <a:spcPts val="500"/>
              </a:spcBef>
              <a:defRPr b="1" i="1" sz="2600">
                <a:solidFill>
                  <a:srgbClr val="0433FF"/>
                </a:solidFill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  <a:uFillTx/>
              </a:defRPr>
            </a:pPr>
            <a:r>
              <a:rPr b="1" i="1" sz="2600">
                <a:solidFill>
                  <a:srgbClr val="0433FF"/>
                </a:solidFill>
                <a:uFill>
                  <a:solidFill/>
                </a:uFill>
              </a:rPr>
              <a:t>Franz J. Kurfess</a:t>
            </a:r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CSC 480: Artificial Intelligence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Criteria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Agent Basics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What is an agent?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Environment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Interaction with the Environment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Agent Performance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 rot="20134435">
            <a:off x="7110450" y="6285027"/>
            <a:ext cx="14540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What is an Agent?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general, an entity that interacts with its environment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perception through sensors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actions through effectors or actuators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Examples of Agents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human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eyes, ears, skin, taste buds, etc. for sensors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hands, fingers, legs, mouth, etc. for actuators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powered by muscles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robot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camera, infrared, bumper, etc. for sensors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grippers, wheels, lights, speakers, etc. for actuators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often powered by motors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software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input parameters as sensors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information provided as input to functions in the form of encoded bit strings or symbols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output parameters as actuators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results deliver the output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Agents and Environments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agent perceives its environment through sensors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complete set of inputs at a given time is called a percept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current percept, or a sequence of percepts may influence the actions of an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 can change the environment through actuators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 operation involving an actuator is called an action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actions can be grouped into action sequences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Agents and Their Actions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rational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agent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does “the right thing”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action that leads to the best outcome under the given circumstances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agent function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maps percept sequences to 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abstract mathematical description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agent program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is a concrete implementation of the respective function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runs on a specific agent architecture (“platform”)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problems: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what is “the right thing”?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how do you measure the “best outcome”?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 rot="20250106">
            <a:off x="7056949" y="6325219"/>
            <a:ext cx="196305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Performance of Agents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 for measuring performance aspects 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goals vs. outcome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expenses of the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resource consumption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time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subjective, but should be objective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task dependent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time may be important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Performance Evaluation Examples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vacuum agent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number of tiles cleaned during a certain period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based on the agent’s report, or validated by an objective authority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doesn’t consider expenses of the agent, side effects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energy, noise, loss of useful objects, damaged furniture, scratched floor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might lead to unwanted activities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agent re-cleans clean tiles, covers only part of the room, drops dirt on tiles to have more tiles to clean, etc. 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Rational Agent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selects the action that is expected to maximize its performance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based on a defined performance measure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ideally objective and measurable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should allow comparisons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between different instances of attempts at the same task 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between agents for the same task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depends on various factors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agent-specific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percept sequence, background knowledge, feasible actions, …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external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environment, other agents, random events, …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Rational Agent Considerations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 for the successful completion of a task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objective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ordering function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perceptual history (percept sequence)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all past percepts in full detail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partial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older percepts omitted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details omitted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background knowledge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especially about the environment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dimensions, structure, basic “laws”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task, user, other agents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feasible actions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capabilities of the agent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Overview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solving through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games as search problems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and Reasoning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 agents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logic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logic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knowledge-based systems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from observation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Conclusions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 rot="20667953">
            <a:off x="7074520" y="6316081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Omniscience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rational agent is not omniscient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doesn’t know the actual outcome of its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may not know certain aspects of its environment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rationality takes into account the limitations of the agent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percept sequence, background knowledge, feasible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deals with the expected outcome of actions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550862" y="1612900"/>
            <a:ext cx="1974554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2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XKCD: Pong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Justin Helmer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Monday, November 26, 2012, 5:40 PM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note on omniscient agents</a:t>
            </a:r>
          </a:p>
        </p:txBody>
      </p:sp>
      <p:pic>
        <p:nvPicPr>
          <p:cNvPr id="154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76102" y="1333500"/>
            <a:ext cx="6529798" cy="544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7315200" y="6324600"/>
            <a:ext cx="18288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200" u="sng">
                <a:latin typeface="+mj-lt"/>
                <a:ea typeface="+mj-ea"/>
                <a:cs typeface="+mj-cs"/>
                <a:sym typeface="News Gothic MT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200" u="sng">
                <a:uFill>
                  <a:solidFill/>
                </a:uFill>
                <a:hlinkClick r:id="rId6" invalidUrl="" action="" tgtFrame="" tooltip="" history="1" highlightClick="0" endSnd="0"/>
              </a:rPr>
              <a:t>http://www.xkcd.com/117/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Environments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environment properties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environment programs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Environments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determine to a large degree the interaction between the “outside world” and the agent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“outside world” is not necessarily the “real world” as we perceive it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it may be a real or virtual environment the agent lives in 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many cases, environments are implemented within computers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they may or may not have a close correspondence to the “real world”</a:t>
            </a: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discret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0" y="2667000"/>
            <a:ext cx="3657600" cy="305752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Environment Properties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27660" indent="-327660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fully observable vs. partially observable</a:t>
            </a:r>
            <a:endParaRPr sz="20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sensors capture all relevant information from the environment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7660" indent="-327660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deterministic vs. stochastic (non-deterministic)</a:t>
            </a:r>
            <a:endParaRPr sz="20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changes in the environment are predictable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7660" indent="-327660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episodic vs. sequential (non-episodic)</a:t>
            </a:r>
            <a:endParaRPr sz="20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independent perceiving-acting episodes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7660" indent="-327660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static vs. dynamic</a:t>
            </a:r>
            <a:endParaRPr sz="20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changes while the agent is “thinking”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7660" indent="-327660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discrete vs. continuous</a:t>
            </a:r>
            <a:endParaRPr sz="20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limited number of distinct percepts/actions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7660" indent="-327660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single vs. multiple agents</a:t>
            </a:r>
            <a:endParaRPr sz="20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interaction and collaboration among agents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competitive, cooperative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Environment Programs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 simulators for experiments with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gives a percept to an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receives an action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updates the environment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often divided into environment classes for related tasks or types of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environment frequently provides mechanisms for measuring the performance of agents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1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14325" indent="-314325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Events</a:t>
            </a:r>
            <a:endParaRPr sz="19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today, 11 AM talk by Peter Oppenheimer, CFO and Cal Poly Alumnus</a:t>
            </a:r>
            <a:endParaRPr sz="178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4325" indent="-314325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Enrollment</a:t>
            </a:r>
            <a:endParaRPr sz="19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47 enrolled</a:t>
            </a:r>
            <a:endParaRPr sz="178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2: 38 enrolled</a:t>
            </a:r>
            <a:endParaRPr sz="178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4325" indent="-314325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PolyLearn, Piazza</a:t>
            </a:r>
            <a:endParaRPr sz="19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need to add more students - contact me </a:t>
            </a:r>
            <a:endParaRPr sz="178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4325" indent="-314325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Quizzes</a:t>
            </a:r>
            <a:endParaRPr sz="19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2 - Coming up on Tue, Oct. 8, all day</a:t>
            </a:r>
            <a:endParaRPr sz="178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45757" indent="-345757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 Team Wikis, pages</a:t>
            </a:r>
            <a:endParaRPr sz="217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Wikis created, to be assigned to teams today during lab</a:t>
            </a:r>
            <a:endParaRPr sz="178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project title, team name, team members, project description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2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post questions on Piazza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2 due Tue (23:59)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3 available: search methods in the BotEnvironment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alternatively: Greenfoot, WumpusCanvas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current </a:t>
            </a:r>
            <a:r>
              <a:rPr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schedule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Luke Plewa: Machine Learning - Energy Disaggregation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Salim Youssefzadeh: ECG analysis using neural networks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2: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Ian Dunn: Overview of game pathfinding algorithms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Bhargav Brahmbhatt: AI and Data Mining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 rot="20077841">
            <a:off x="7098556" y="6249605"/>
            <a:ext cx="182080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Structure of Agents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Percepts and Actions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PEAS Descriptions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Software Agents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From Percepts to Actions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mapping from percept sequences to 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if an agent only reacts to its percepts, a table can describe this mapping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instead of a table, a simple function may also be used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can be conveniently used to describe simple agents that solve well-defined problems in a well-defined environment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e.g. calculation of mathematical functions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serious limitations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see discussion of “reflex agents”</a:t>
            </a:r>
          </a:p>
        </p:txBody>
      </p:sp>
      <p:sp>
        <p:nvSpPr>
          <p:cNvPr id="189" name="Shape 1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Overview</a:t>
            </a:r>
            <a:b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Intelligent Agents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Motivation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Objectives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and Environments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“Situated” agents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Types of environments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Rationality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Expected outcome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Performance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Structure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Percepts and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Agent architecture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Types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Simple reflex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Model-based reflex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Goal-based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Utility-based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Concepts and Terms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Chapter Summary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 rot="20667953">
            <a:off x="7080151" y="6316081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 or Program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our criteria so far seem to apply equally well to software agents and to regular programs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autonomy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agents solve tasks largely independently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programs depend on users or other programs for “guidance”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autonomous systems base their actions on their own experience and knowledge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initial knowledge together with the ability to learn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provides flexibility for more complex tasks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Structure of Intelligent Agents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= Architecture + Program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architecture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operating platform of the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computer system, specific hardware, possibly OS functions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program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function that implements the mapping from percepts to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25487" indent="-285750">
              <a:buClr>
                <a:srgbClr val="FF2734"/>
              </a:buClr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emphasis in this course is on the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Arial"/>
              </a:rPr>
              <a:t>program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aspect, not on the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Arial"/>
              </a:rPr>
              <a:t>architecture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Software Agents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also referred to as “soft bots”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live in artificial environments where computers and networks provide the infrastructure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may be very complex with strong requirements on the agent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World Wide Web, real-time constraints,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natural and artificial environments may be merged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user interaction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sensors and actuators in the real world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camera, temperature, arms, wheels, etc. 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augmented reality</a:t>
            </a:r>
          </a:p>
        </p:txBody>
      </p:sp>
      <p:sp>
        <p:nvSpPr>
          <p:cNvPr id="201" name="Shape 2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PEAS Description</a:t>
            </a:r>
            <a:b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 of Task Environments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8490" indent="-269240">
              <a:defRPr>
                <a:solidFill>
                  <a:srgbClr val="000000"/>
                </a:solidFill>
                <a:uFillTx/>
              </a:defRPr>
            </a:pPr>
            <a:r>
              <a:rPr sz="1600">
                <a:uFill>
                  <a:solidFill/>
                </a:uFill>
              </a:rPr>
              <a:t>used to evaluate how well an agent solves the task at hand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8490" indent="-269240">
              <a:defRPr>
                <a:solidFill>
                  <a:srgbClr val="000000"/>
                </a:solidFill>
                <a:uFillTx/>
              </a:defRPr>
            </a:pPr>
            <a:r>
              <a:rPr sz="1600">
                <a:uFill>
                  <a:solidFill/>
                </a:uFill>
              </a:rPr>
              <a:t>surroundings beyond the control of the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8490" indent="-269240">
              <a:defRPr>
                <a:solidFill>
                  <a:srgbClr val="000000"/>
                </a:solidFill>
                <a:uFillTx/>
              </a:defRPr>
            </a:pPr>
            <a:r>
              <a:rPr sz="1600">
                <a:uFill>
                  <a:solidFill/>
                </a:uFill>
              </a:rPr>
              <a:t>determine the actions the agent can perform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8490" indent="-269240">
              <a:defRPr>
                <a:solidFill>
                  <a:srgbClr val="000000"/>
                </a:solidFill>
                <a:uFillTx/>
              </a:defRPr>
            </a:pPr>
            <a:r>
              <a:rPr sz="1600">
                <a:uFill>
                  <a:solidFill/>
                </a:uFill>
              </a:rPr>
              <a:t>provide information about the current state of the environment</a:t>
            </a:r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Exercise: VacBot PEAS Description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 the PEAS template to determine important aspects for a VacBot agent</a:t>
            </a:r>
          </a:p>
        </p:txBody>
      </p:sp>
      <p:sp>
        <p:nvSpPr>
          <p:cNvPr id="209" name="Shape 2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PEAS Description Template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</a:p>
        </p:txBody>
      </p:sp>
      <p:sp>
        <p:nvSpPr>
          <p:cNvPr id="213" name="Shape 213"/>
          <p:cNvSpPr/>
          <p:nvPr/>
        </p:nvSpPr>
        <p:spPr>
          <a:xfrm>
            <a:off x="3441700" y="1155700"/>
            <a:ext cx="443765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used for high-level characterization of agents</a:t>
            </a:r>
          </a:p>
        </p:txBody>
      </p:sp>
      <p:sp>
        <p:nvSpPr>
          <p:cNvPr id="214" name="Shape 214"/>
          <p:cNvSpPr/>
          <p:nvPr/>
        </p:nvSpPr>
        <p:spPr>
          <a:xfrm>
            <a:off x="3049587" y="4502150"/>
            <a:ext cx="54229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Determine the actions the agent can perform.</a:t>
            </a:r>
          </a:p>
        </p:txBody>
      </p:sp>
      <p:sp>
        <p:nvSpPr>
          <p:cNvPr id="215" name="Shape 215"/>
          <p:cNvSpPr/>
          <p:nvPr/>
        </p:nvSpPr>
        <p:spPr>
          <a:xfrm>
            <a:off x="3048000" y="3505200"/>
            <a:ext cx="60960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Important aspects of the surroundings  beyond the control of the agent:</a:t>
            </a:r>
          </a:p>
        </p:txBody>
      </p:sp>
      <p:sp>
        <p:nvSpPr>
          <p:cNvPr id="216" name="Shape 216"/>
          <p:cNvSpPr/>
          <p:nvPr/>
        </p:nvSpPr>
        <p:spPr>
          <a:xfrm>
            <a:off x="3048000" y="2057400"/>
            <a:ext cx="50419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How well does the agent solve the task at hand? How is this measured?</a:t>
            </a:r>
          </a:p>
        </p:txBody>
      </p:sp>
      <p:sp>
        <p:nvSpPr>
          <p:cNvPr id="217" name="Shape 217"/>
          <p:cNvSpPr/>
          <p:nvPr/>
        </p:nvSpPr>
        <p:spPr>
          <a:xfrm>
            <a:off x="2971800" y="5549900"/>
            <a:ext cx="54229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Provide information about the current state of the environment.</a:t>
            </a:r>
          </a:p>
        </p:txBody>
      </p:sp>
      <p:sp>
        <p:nvSpPr>
          <p:cNvPr id="218" name="Shape 2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PAGE Description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</a:p>
        </p:txBody>
      </p:sp>
      <p:sp>
        <p:nvSpPr>
          <p:cNvPr id="222" name="Shape 222"/>
          <p:cNvSpPr/>
          <p:nvPr/>
        </p:nvSpPr>
        <p:spPr>
          <a:xfrm>
            <a:off x="1601787" y="1220787"/>
            <a:ext cx="443765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used for high-level characterization of agents</a:t>
            </a:r>
          </a:p>
        </p:txBody>
      </p:sp>
      <p:sp>
        <p:nvSpPr>
          <p:cNvPr id="223" name="Shape 223"/>
          <p:cNvSpPr/>
          <p:nvPr/>
        </p:nvSpPr>
        <p:spPr>
          <a:xfrm>
            <a:off x="3049587" y="5487987"/>
            <a:ext cx="446980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surroundings beyond the control of the agent</a:t>
            </a:r>
          </a:p>
        </p:txBody>
      </p:sp>
      <p:sp>
        <p:nvSpPr>
          <p:cNvPr id="224" name="Shape 224"/>
          <p:cNvSpPr/>
          <p:nvPr/>
        </p:nvSpPr>
        <p:spPr>
          <a:xfrm>
            <a:off x="3049587" y="4294187"/>
            <a:ext cx="5422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desired outcome of the task with a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measurable performance</a:t>
            </a:r>
          </a:p>
        </p:txBody>
      </p:sp>
      <p:sp>
        <p:nvSpPr>
          <p:cNvPr id="225" name="Shape 225"/>
          <p:cNvSpPr/>
          <p:nvPr/>
        </p:nvSpPr>
        <p:spPr>
          <a:xfrm>
            <a:off x="3049587" y="3100387"/>
            <a:ext cx="40382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operations performed by the agent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on the environment through its actuators</a:t>
            </a:r>
          </a:p>
        </p:txBody>
      </p:sp>
      <p:sp>
        <p:nvSpPr>
          <p:cNvPr id="226" name="Shape 226"/>
          <p:cNvSpPr/>
          <p:nvPr/>
        </p:nvSpPr>
        <p:spPr>
          <a:xfrm>
            <a:off x="3049587" y="1906587"/>
            <a:ext cx="41744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information acquired through the agent’s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sensory system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VacBot PEAS Description</a:t>
            </a:r>
          </a:p>
        </p:txBody>
      </p:sp>
      <p:sp>
        <p:nvSpPr>
          <p:cNvPr id="230" name="Shape 230"/>
          <p:cNvSpPr/>
          <p:nvPr/>
        </p:nvSpPr>
        <p:spPr>
          <a:xfrm>
            <a:off x="3049587" y="4438650"/>
            <a:ext cx="54229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movement (wheels, tracks, legs,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dirt removal (nozzle, gripper, ...)</a:t>
            </a:r>
          </a:p>
        </p:txBody>
      </p:sp>
      <p:sp>
        <p:nvSpPr>
          <p:cNvPr id="231" name="Shape 231"/>
          <p:cNvSpPr/>
          <p:nvPr/>
        </p:nvSpPr>
        <p:spPr>
          <a:xfrm>
            <a:off x="3048000" y="3048000"/>
            <a:ext cx="4268887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grid of tiles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dirt on tiles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possibly obstacles, varying amounts of dirt</a:t>
            </a:r>
          </a:p>
        </p:txBody>
      </p:sp>
      <p:sp>
        <p:nvSpPr>
          <p:cNvPr id="232" name="Shape 232"/>
          <p:cNvSpPr/>
          <p:nvPr/>
        </p:nvSpPr>
        <p:spPr>
          <a:xfrm>
            <a:off x="3048000" y="1371600"/>
            <a:ext cx="50419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cleanliness of the floor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time needed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energy consumed</a:t>
            </a:r>
          </a:p>
        </p:txBody>
      </p:sp>
      <p:sp>
        <p:nvSpPr>
          <p:cNvPr id="233" name="Shape 233"/>
          <p:cNvSpPr/>
          <p:nvPr/>
        </p:nvSpPr>
        <p:spPr>
          <a:xfrm>
            <a:off x="2971799" y="5673725"/>
            <a:ext cx="61849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position (tile ID reader, camera, GPS,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dirtiness (camera, sniffer, touch,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possibly movement (camera, wheel movement)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</a:p>
        </p:txBody>
      </p:sp>
      <p:sp>
        <p:nvSpPr>
          <p:cNvPr id="235" name="Shape 235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VacBot PAGE Description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</a:p>
        </p:txBody>
      </p:sp>
      <p:sp>
        <p:nvSpPr>
          <p:cNvPr id="239" name="Shape 239"/>
          <p:cNvSpPr/>
          <p:nvPr/>
        </p:nvSpPr>
        <p:spPr>
          <a:xfrm>
            <a:off x="3049587" y="5487987"/>
            <a:ext cx="446980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surroundings beyond the control of the agent</a:t>
            </a:r>
          </a:p>
        </p:txBody>
      </p:sp>
      <p:sp>
        <p:nvSpPr>
          <p:cNvPr id="240" name="Shape 240"/>
          <p:cNvSpPr/>
          <p:nvPr/>
        </p:nvSpPr>
        <p:spPr>
          <a:xfrm>
            <a:off x="3049587" y="4294187"/>
            <a:ext cx="5422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desired outcome of the task with a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measurable performance</a:t>
            </a:r>
          </a:p>
        </p:txBody>
      </p:sp>
      <p:sp>
        <p:nvSpPr>
          <p:cNvPr id="241" name="Shape 241"/>
          <p:cNvSpPr/>
          <p:nvPr/>
        </p:nvSpPr>
        <p:spPr>
          <a:xfrm>
            <a:off x="3049587" y="3100387"/>
            <a:ext cx="18398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pick up dirt, move</a:t>
            </a:r>
          </a:p>
        </p:txBody>
      </p:sp>
      <p:sp>
        <p:nvSpPr>
          <p:cNvPr id="242" name="Shape 242"/>
          <p:cNvSpPr/>
          <p:nvPr/>
        </p:nvSpPr>
        <p:spPr>
          <a:xfrm>
            <a:off x="3049587" y="1952625"/>
            <a:ext cx="472787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tile properties like clean/dirty, empty/occupied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movement and orientation</a:t>
            </a:r>
          </a:p>
        </p:txBody>
      </p:sp>
      <p:sp>
        <p:nvSpPr>
          <p:cNvPr id="243" name="Shape 243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SearchBot PEAS Description</a:t>
            </a:r>
          </a:p>
        </p:txBody>
      </p:sp>
      <p:sp>
        <p:nvSpPr>
          <p:cNvPr id="246" name="Shape 246"/>
          <p:cNvSpPr/>
          <p:nvPr/>
        </p:nvSpPr>
        <p:spPr>
          <a:xfrm>
            <a:off x="3049587" y="4343400"/>
            <a:ext cx="61087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query functions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retrieval functions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display functions</a:t>
            </a:r>
          </a:p>
        </p:txBody>
      </p:sp>
      <p:sp>
        <p:nvSpPr>
          <p:cNvPr id="247" name="Shape 247"/>
          <p:cNvSpPr/>
          <p:nvPr/>
        </p:nvSpPr>
        <p:spPr>
          <a:xfrm>
            <a:off x="3048000" y="3048000"/>
            <a:ext cx="64897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document repository (data base, files, WWW,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computer system (hardware, OS, software,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network (protocol, interconnection, ...)</a:t>
            </a:r>
          </a:p>
        </p:txBody>
      </p:sp>
      <p:sp>
        <p:nvSpPr>
          <p:cNvPr id="248" name="Shape 248"/>
          <p:cNvSpPr/>
          <p:nvPr/>
        </p:nvSpPr>
        <p:spPr>
          <a:xfrm>
            <a:off x="3048000" y="1371600"/>
            <a:ext cx="6108700" cy="10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number of “hits” (relevant retrieved items)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recall (hits / all relevant items)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precision (relevant items/retrieved items)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quality of hits</a:t>
            </a:r>
          </a:p>
        </p:txBody>
      </p:sp>
      <p:sp>
        <p:nvSpPr>
          <p:cNvPr id="249" name="Shape 249"/>
          <p:cNvSpPr/>
          <p:nvPr/>
        </p:nvSpPr>
        <p:spPr>
          <a:xfrm>
            <a:off x="2971799" y="5673725"/>
            <a:ext cx="61849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input parameters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</a:p>
        </p:txBody>
      </p:sp>
      <p:sp>
        <p:nvSpPr>
          <p:cNvPr id="251" name="Shape 251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6" grpId="3"/>
      <p:bldP build="p" bldLvl="5" animBg="1" rev="0" advAuto="0" spid="247" grpId="2"/>
      <p:bldP build="p" bldLvl="5" animBg="1" rev="0" advAuto="0" spid="249" grpId="4"/>
      <p:bldP build="p" bldLvl="5" animBg="1" rev="0" advAuto="0" spid="2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1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Enrollment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?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Moodle: Artificial Intelligence (Kurfess)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enrolment key: </a:t>
            </a:r>
            <a:r>
              <a:rPr b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AI-MUAS-S15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groups will be set up for project teams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Piazza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transfer content to Moodle instead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 Teams &amp; Topics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presentation of potential topics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team project description, team members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 rot="20667953">
            <a:off x="7080151" y="6316081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SearchBot PAGE Description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</a:p>
        </p:txBody>
      </p:sp>
      <p:sp>
        <p:nvSpPr>
          <p:cNvPr id="255" name="Shape 255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StudentBot PEAS Description</a:t>
            </a:r>
          </a:p>
        </p:txBody>
      </p:sp>
      <p:sp>
        <p:nvSpPr>
          <p:cNvPr id="258" name="Shape 258"/>
          <p:cNvSpPr/>
          <p:nvPr/>
        </p:nvSpPr>
        <p:spPr>
          <a:xfrm>
            <a:off x="3049587" y="4343400"/>
            <a:ext cx="61087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human actuators</a:t>
            </a:r>
          </a:p>
        </p:txBody>
      </p:sp>
      <p:sp>
        <p:nvSpPr>
          <p:cNvPr id="259" name="Shape 259"/>
          <p:cNvSpPr/>
          <p:nvPr/>
        </p:nvSpPr>
        <p:spPr>
          <a:xfrm>
            <a:off x="3048000" y="3048000"/>
            <a:ext cx="303420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classroom, university, universe</a:t>
            </a:r>
          </a:p>
        </p:txBody>
      </p:sp>
      <p:sp>
        <p:nvSpPr>
          <p:cNvPr id="260" name="Shape 260"/>
          <p:cNvSpPr/>
          <p:nvPr/>
        </p:nvSpPr>
        <p:spPr>
          <a:xfrm>
            <a:off x="3048000" y="1371600"/>
            <a:ext cx="61087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grade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time spent studying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career success</a:t>
            </a:r>
          </a:p>
        </p:txBody>
      </p:sp>
      <p:sp>
        <p:nvSpPr>
          <p:cNvPr id="261" name="Shape 261"/>
          <p:cNvSpPr/>
          <p:nvPr/>
        </p:nvSpPr>
        <p:spPr>
          <a:xfrm>
            <a:off x="2971799" y="5673725"/>
            <a:ext cx="61849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human sensors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</a:p>
        </p:txBody>
      </p:sp>
      <p:sp>
        <p:nvSpPr>
          <p:cNvPr id="263" name="Shape 263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0" grpId="1"/>
      <p:bldP build="p" bldLvl="5" animBg="1" rev="0" advAuto="0" spid="258" grpId="3"/>
      <p:bldP build="p" bldLvl="5" animBg="1" rev="0" advAuto="0" spid="261" grpId="4"/>
      <p:bldP build="p" bldLvl="5" animBg="1" rev="0" advAuto="0" spid="259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StudentBot PAGE Description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</a:p>
        </p:txBody>
      </p:sp>
      <p:sp>
        <p:nvSpPr>
          <p:cNvPr id="267" name="Shape 267"/>
          <p:cNvSpPr/>
          <p:nvPr/>
        </p:nvSpPr>
        <p:spPr>
          <a:xfrm>
            <a:off x="3049587" y="5487987"/>
            <a:ext cx="108337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classroom</a:t>
            </a:r>
          </a:p>
        </p:txBody>
      </p:sp>
      <p:sp>
        <p:nvSpPr>
          <p:cNvPr id="268" name="Shape 268"/>
          <p:cNvSpPr/>
          <p:nvPr/>
        </p:nvSpPr>
        <p:spPr>
          <a:xfrm>
            <a:off x="3049587" y="4294187"/>
            <a:ext cx="5422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mastery of the material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performance measure: grade</a:t>
            </a:r>
          </a:p>
        </p:txBody>
      </p:sp>
      <p:sp>
        <p:nvSpPr>
          <p:cNvPr id="269" name="Shape 269"/>
          <p:cNvSpPr/>
          <p:nvPr/>
        </p:nvSpPr>
        <p:spPr>
          <a:xfrm>
            <a:off x="3049587" y="3100387"/>
            <a:ext cx="316160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comments, questions, gestures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note-taking (?)</a:t>
            </a:r>
          </a:p>
        </p:txBody>
      </p:sp>
      <p:sp>
        <p:nvSpPr>
          <p:cNvPr id="270" name="Shape 270"/>
          <p:cNvSpPr/>
          <p:nvPr/>
        </p:nvSpPr>
        <p:spPr>
          <a:xfrm>
            <a:off x="3049587" y="1906587"/>
            <a:ext cx="45635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images (text, pictures, instructor, classmates)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sound (language)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Agent Programs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“Skeleton” Agent Program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Table Agent Program</a:t>
            </a:r>
          </a:p>
        </p:txBody>
      </p:sp>
      <p:sp>
        <p:nvSpPr>
          <p:cNvPr id="275" name="Shape 2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 Programs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emphasis in this course is on programs that specify the agent’s behavior through mappings from percepts to 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less on environment and goals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receive one percept at a time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they may or may not keep track of the percept sequence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evaluation is often done by an outside authority, not the agent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more objective, less complicated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integrated with the environment program</a:t>
            </a: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Skeleton Agent Program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/>
          <a:lstStyle/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35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basic framework for an agent program</a:t>
            </a:r>
            <a:endParaRPr sz="2351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2351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SKELETON-AGENT(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endParaRPr i="1"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i="1"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memory	:= 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UPDATE-MEMORY(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memory, percept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CHOOSE-BEST-ACTION(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	:= 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UPDATE-MEMORY(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memory, action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</a:p>
        </p:txBody>
      </p:sp>
      <p:sp>
        <p:nvSpPr>
          <p:cNvPr id="283" name="Shape 2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Look it up!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 way to specify a mapping from percepts to 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tables may become very large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almost all work done by the designer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autonomy, all actions are predetermined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with well-designed and sufficiently complex tables, the agent may appear autonomous to an observer, however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might take a very long time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 long that it is impractical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there are better learning methods</a:t>
            </a:r>
          </a:p>
        </p:txBody>
      </p:sp>
      <p:sp>
        <p:nvSpPr>
          <p:cNvPr id="287" name="Shape 2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Table Agent Program</a:t>
            </a:r>
          </a:p>
        </p:txBody>
      </p:sp>
      <p:sp>
        <p:nvSpPr>
          <p:cNvPr id="290" name="Shape 290"/>
          <p:cNvSpPr/>
          <p:nvPr>
            <p:ph type="body" idx="1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/>
          <a:lstStyle/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6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program based on table lookup</a:t>
            </a:r>
            <a:endParaRPr sz="260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260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TABLE-DRIVEN-AGENT(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percepts	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 initially empty sequence*</a:t>
            </a:r>
            <a:endParaRPr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312496" indent="-212597" defTabSz="850391">
              <a:spcBef>
                <a:spcPts val="500"/>
              </a:spcBef>
              <a:buClr>
                <a:srgbClr val="CE31CC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table	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 indexed by percept sequences</a:t>
            </a:r>
            <a:endParaRPr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312496" indent="-212597" defTabSz="850391">
              <a:spcBef>
                <a:spcPts val="500"/>
              </a:spcBef>
              <a:buClr>
                <a:srgbClr val="CE31CC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 initially fully specified</a:t>
            </a:r>
            <a:endParaRPr i="1"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percept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to the end of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percepts</a:t>
            </a:r>
            <a:endParaRPr i="1"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LOOKUP(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percepts,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167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3" marL="302656" indent="834151" defTabSz="850391">
              <a:spcBef>
                <a:spcPts val="500"/>
              </a:spcBef>
              <a:buClr>
                <a:srgbClr val="FBFA0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302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 * Note:the storage of percepts requires writeable memory</a:t>
            </a:r>
          </a:p>
        </p:txBody>
      </p:sp>
      <p:sp>
        <p:nvSpPr>
          <p:cNvPr id="291" name="Shape 2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Agent Types</a:t>
            </a:r>
            <a:endParaRPr b="1" sz="4200">
              <a:solidFill>
                <a:srgbClr val="368FAF"/>
              </a:solidFill>
              <a:uFill>
                <a:solidFill>
                  <a:srgbClr val="368FAF"/>
                </a:solidFill>
              </a:uFill>
            </a:endParaRP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simple reflex agents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model-based agents 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goal-based agents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utility-based agents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learning agents</a:t>
            </a:r>
          </a:p>
        </p:txBody>
      </p:sp>
      <p:sp>
        <p:nvSpPr>
          <p:cNvPr id="295" name="Shape 2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 Program Types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different ways of achieving the mapping from percepts to actions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different levels of complexity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 reflex agents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mapping percepts to actions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model-based agents 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keeping track of the world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goal-based agents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working towards a goal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utility-based agents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distinction between multiple goals, priorities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 agents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performance improvement over time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2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2100" indent="-292100" defTabSz="841247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18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1 due tonight (23:59)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2 available: simple agents in the BotEnvironment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alternatively: Greenfoot, WumpusCanvas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92100" indent="-292100" defTabSz="841247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Quizzes on Moodle</a:t>
            </a:r>
            <a:endParaRPr sz="18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discuss arrangements for quizzes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typically ten multiple-choice questions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limited time to complete: 1 hour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62019" indent="-231083" defTabSz="84124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4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availability 1 day</a:t>
            </a:r>
            <a:endParaRPr sz="14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0 - Background Survey still available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1 - AI Overview, Introduction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92100" indent="-292100" defTabSz="841247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“AI Nugget” Presentations</a:t>
            </a:r>
            <a:endParaRPr sz="18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purpose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grading</a:t>
            </a:r>
            <a:endParaRPr sz="165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99973" indent="-278663" defTabSz="84124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6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arrangements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 rot="20077841">
            <a:off x="7106298" y="6249605"/>
            <a:ext cx="166596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Simple Reflex Agent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instead of specifying individual mappings in an explicit table, common input-output associations are recorded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processing of percepts to achieve some abstraction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frequent method of specification is through condition-action rules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Arial"/>
              </a:rPr>
              <a:t>if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Arial"/>
              </a:rPr>
              <a:t>percept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b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then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Arial"/>
              </a:rPr>
              <a:t>action</a:t>
            </a:r>
            <a:endParaRPr i="1" sz="1600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similar to innate reflexes or learned responses in humans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efficient implementation, but limited power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environment must be fully observable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easily runs into infinite loops</a:t>
            </a:r>
          </a:p>
        </p:txBody>
      </p:sp>
      <p:sp>
        <p:nvSpPr>
          <p:cNvPr id="303" name="Shape 3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Reflex Agent Diagram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7" name="Shape 307"/>
          <p:cNvSpPr/>
          <p:nvPr/>
        </p:nvSpPr>
        <p:spPr>
          <a:xfrm>
            <a:off x="7383462" y="838200"/>
            <a:ext cx="1760538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-3175" y="1485900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09" name="Shape 309"/>
          <p:cNvSpPr/>
          <p:nvPr/>
        </p:nvSpPr>
        <p:spPr>
          <a:xfrm flipH="1" rot="21540000">
            <a:off x="5202237" y="1655762"/>
            <a:ext cx="2717801" cy="533401"/>
          </a:xfrm>
          <a:prstGeom prst="rightArrow">
            <a:avLst>
              <a:gd name="adj1" fmla="val 50000"/>
              <a:gd name="adj2" fmla="val 127522"/>
            </a:avLst>
          </a:prstGeom>
          <a:solidFill>
            <a:srgbClr val="CE31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3567112" y="1601787"/>
            <a:ext cx="1627436" cy="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CE31CC"/>
              </a:buClr>
              <a:buFont typeface="Times New Roman"/>
              <a:defRPr b="1" sz="3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Sensors</a:t>
            </a:r>
          </a:p>
        </p:txBody>
      </p:sp>
      <p:sp>
        <p:nvSpPr>
          <p:cNvPr id="311" name="Shape 311"/>
          <p:cNvSpPr/>
          <p:nvPr/>
        </p:nvSpPr>
        <p:spPr>
          <a:xfrm rot="21540000">
            <a:off x="5291137" y="5219699"/>
            <a:ext cx="2879726" cy="533401"/>
          </a:xfrm>
          <a:prstGeom prst="rightArrow">
            <a:avLst>
              <a:gd name="adj1" fmla="val 50000"/>
              <a:gd name="adj2" fmla="val 135120"/>
            </a:avLst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3140075" y="5176837"/>
            <a:ext cx="2058516" cy="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FF2734"/>
              </a:buClr>
              <a:buFont typeface="Times New Roman"/>
              <a:defRPr b="1" sz="36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6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Actuators</a:t>
            </a:r>
          </a:p>
        </p:txBody>
      </p:sp>
      <p:grpSp>
        <p:nvGrpSpPr>
          <p:cNvPr id="315" name="Group 315"/>
          <p:cNvGrpSpPr/>
          <p:nvPr/>
        </p:nvGrpSpPr>
        <p:grpSpPr>
          <a:xfrm>
            <a:off x="3429000" y="2632075"/>
            <a:ext cx="2895600" cy="457200"/>
            <a:chOff x="0" y="0"/>
            <a:chExt cx="2895600" cy="457200"/>
          </a:xfrm>
        </p:grpSpPr>
        <p:sp>
          <p:nvSpPr>
            <p:cNvPr id="313" name="Shape 313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318" name="Group 318"/>
          <p:cNvGrpSpPr/>
          <p:nvPr/>
        </p:nvGrpSpPr>
        <p:grpSpPr>
          <a:xfrm>
            <a:off x="3429000" y="4460875"/>
            <a:ext cx="2895600" cy="457200"/>
            <a:chOff x="0" y="0"/>
            <a:chExt cx="2895600" cy="457200"/>
          </a:xfrm>
        </p:grpSpPr>
        <p:sp>
          <p:nvSpPr>
            <p:cNvPr id="316" name="Shape 316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319" name="Shape 319"/>
          <p:cNvSpPr/>
          <p:nvPr/>
        </p:nvSpPr>
        <p:spPr>
          <a:xfrm>
            <a:off x="4414837" y="2143125"/>
            <a:ext cx="398463" cy="476250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4876800" y="3016250"/>
            <a:ext cx="1588" cy="1427163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" name="Shape 321"/>
          <p:cNvSpPr/>
          <p:nvPr/>
        </p:nvSpPr>
        <p:spPr>
          <a:xfrm flipH="1">
            <a:off x="4270375" y="4945062"/>
            <a:ext cx="644525" cy="401638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324" name="Group 324"/>
          <p:cNvGrpSpPr/>
          <p:nvPr/>
        </p:nvGrpSpPr>
        <p:grpSpPr>
          <a:xfrm>
            <a:off x="552450" y="4257675"/>
            <a:ext cx="1965325" cy="355600"/>
            <a:chOff x="0" y="0"/>
            <a:chExt cx="1965325" cy="355600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1965325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52588" y="41008"/>
              <a:ext cx="1860149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589" marR="51589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Condition-action rules</a:t>
              </a:r>
            </a:p>
          </p:txBody>
        </p:sp>
      </p:grpSp>
      <p:sp>
        <p:nvSpPr>
          <p:cNvPr id="325" name="Shape 325"/>
          <p:cNvSpPr/>
          <p:nvPr/>
        </p:nvSpPr>
        <p:spPr>
          <a:xfrm>
            <a:off x="2584450" y="4487862"/>
            <a:ext cx="844550" cy="234951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735012" y="4637087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327" name="Shape 327"/>
          <p:cNvSpPr/>
          <p:nvPr/>
        </p:nvSpPr>
        <p:spPr>
          <a:xfrm rot="16200000">
            <a:off x="6741914" y="3555156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xfrm>
            <a:off x="549274" y="-342901"/>
            <a:ext cx="8042277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Reflex Agent Diagram 2</a:t>
            </a:r>
          </a:p>
        </p:txBody>
      </p:sp>
      <p:sp>
        <p:nvSpPr>
          <p:cNvPr id="331" name="Shape 33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2" name="Shape 332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339" name="Group 339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337" name="Group 337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334" name="Shape 334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35" name="Shape 335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36" name="Shape 336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338" name="Shape 338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343" name="Group 343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340" name="Shape 340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41" name="Shape 341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42" name="Shape 342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344" name="Shape 344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346" name="Shape 346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351" name="Group 351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349" name="Shape 349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352" name="Shape 352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6096000" y="3051175"/>
            <a:ext cx="1588" cy="1427163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4" name="Shape 354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357" name="Group 357"/>
          <p:cNvGrpSpPr/>
          <p:nvPr/>
        </p:nvGrpSpPr>
        <p:grpSpPr>
          <a:xfrm>
            <a:off x="1771650" y="4292600"/>
            <a:ext cx="1965325" cy="355600"/>
            <a:chOff x="0" y="0"/>
            <a:chExt cx="1965325" cy="355600"/>
          </a:xfrm>
        </p:grpSpPr>
        <p:sp>
          <p:nvSpPr>
            <p:cNvPr id="355" name="Shape 355"/>
            <p:cNvSpPr/>
            <p:nvPr/>
          </p:nvSpPr>
          <p:spPr>
            <a:xfrm>
              <a:off x="0" y="0"/>
              <a:ext cx="1965325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52588" y="41008"/>
              <a:ext cx="1860149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589" marR="51589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Condition-action rules</a:t>
              </a:r>
            </a:p>
          </p:txBody>
        </p:sp>
      </p:grpSp>
      <p:sp>
        <p:nvSpPr>
          <p:cNvPr id="358" name="Shape 358"/>
          <p:cNvSpPr/>
          <p:nvPr/>
        </p:nvSpPr>
        <p:spPr>
          <a:xfrm>
            <a:off x="3803650" y="4522787"/>
            <a:ext cx="844550" cy="234951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360" name="Shape 360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sp>
        <p:nvSpPr>
          <p:cNvPr id="361" name="Shape 3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Reflex Agent Program</a:t>
            </a:r>
          </a:p>
        </p:txBody>
      </p:sp>
      <p:sp>
        <p:nvSpPr>
          <p:cNvPr id="364" name="Shape 364"/>
          <p:cNvSpPr/>
          <p:nvPr>
            <p:ph type="body" idx="1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/>
          <a:lstStyle/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32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application of simple rules to situations</a:t>
            </a:r>
            <a:endParaRPr sz="232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232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SIMPLE-REFLEX-AGENT(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rules	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//set of condition-action rules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i="1"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INTERPRET-INPUT(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	:= RULE-MATCH(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condition, rules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:= RULE-ACTION(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</a:p>
        </p:txBody>
      </p:sp>
      <p:sp>
        <p:nvSpPr>
          <p:cNvPr id="365" name="Shape 3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Exercise: VacBot Reflex Agent</a:t>
            </a:r>
          </a:p>
        </p:txBody>
      </p:sp>
      <p:sp>
        <p:nvSpPr>
          <p:cNvPr id="368" name="Shape 36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specify a core set of condition-action rules for a VacBot agent</a:t>
            </a:r>
          </a:p>
        </p:txBody>
      </p:sp>
      <p:sp>
        <p:nvSpPr>
          <p:cNvPr id="369" name="Shape 3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Politician Reflex Agent</a:t>
            </a:r>
          </a:p>
        </p:txBody>
      </p:sp>
      <p:sp>
        <p:nvSpPr>
          <p:cNvPr id="372" name="Shape 372"/>
          <p:cNvSpPr/>
          <p:nvPr>
            <p:ph type="body" idx="1"/>
          </p:nvPr>
        </p:nvSpPr>
        <p:spPr>
          <a:xfrm>
            <a:off x="550862" y="1612900"/>
            <a:ext cx="3971579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2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The key to beating robots in a war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Donald Mitchell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Tuesday, November 27, 2012, 9:14 PM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among several AI cartoons</a:t>
            </a:r>
          </a:p>
        </p:txBody>
      </p:sp>
      <p:pic>
        <p:nvPicPr>
          <p:cNvPr id="373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51400" y="1270000"/>
            <a:ext cx="4229100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374"/>
          <p:cNvSpPr/>
          <p:nvPr/>
        </p:nvSpPr>
        <p:spPr>
          <a:xfrm>
            <a:off x="1806277" y="6553200"/>
            <a:ext cx="6385223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200" u="sng">
                <a:latin typeface="+mj-lt"/>
                <a:ea typeface="+mj-ea"/>
                <a:cs typeface="+mj-cs"/>
                <a:sym typeface="News Gothic MT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200" u="sng">
                <a:uFill>
                  <a:solidFill/>
                </a:uFill>
                <a:hlinkClick r:id="rId6" invalidUrl="" action="" tgtFrame="" tooltip="" history="1" highlightClick="0" endSnd="0"/>
              </a:rPr>
              <a:t>http://www.cartoonstock.com/newscartoons/cartoonists/lla/lowres/llan408l.jpg</a:t>
            </a:r>
          </a:p>
        </p:txBody>
      </p:sp>
      <p:sp>
        <p:nvSpPr>
          <p:cNvPr id="375" name="Shape 3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Model-Based Reflex Agent</a:t>
            </a:r>
          </a:p>
        </p:txBody>
      </p:sp>
      <p:sp>
        <p:nvSpPr>
          <p:cNvPr id="378" name="Shape 37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internal state maintains important information from previous percepts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sensors only provide a partial picture of the environment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helps with some partially observable environments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internal states reflects the agent’s knowledge about the world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knowledge is called a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Arial"/>
              </a:rPr>
              <a:t>model</a:t>
            </a:r>
            <a:endParaRPr i="1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contain information about changes in the world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caused by actions of the action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independent of the agent’s behavior</a:t>
            </a:r>
          </a:p>
        </p:txBody>
      </p:sp>
      <p:sp>
        <p:nvSpPr>
          <p:cNvPr id="379" name="Shape 3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Model-Based Reflex Agent  Diagram</a:t>
            </a:r>
          </a:p>
        </p:txBody>
      </p:sp>
      <p:sp>
        <p:nvSpPr>
          <p:cNvPr id="382" name="Shape 38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3" name="Shape 383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390" name="Group 390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388" name="Group 388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385" name="Shape 385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86" name="Shape 386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87" name="Shape 387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389" name="Shape 389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396" name="Group 396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394" name="Group 394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391" name="Shape 391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92" name="Shape 392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93" name="Shape 393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395" name="Shape 395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399" name="Group 399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397" name="Shape 397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402" name="Group 402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400" name="Shape 400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403" name="Shape 403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6096000" y="3168650"/>
            <a:ext cx="1588" cy="1444625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5" name="Shape 405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08" name="Group 408"/>
          <p:cNvGrpSpPr/>
          <p:nvPr/>
        </p:nvGrpSpPr>
        <p:grpSpPr>
          <a:xfrm>
            <a:off x="2311400" y="2768600"/>
            <a:ext cx="1016000" cy="355600"/>
            <a:chOff x="0" y="0"/>
            <a:chExt cx="1016000" cy="355600"/>
          </a:xfrm>
        </p:grpSpPr>
        <p:sp>
          <p:nvSpPr>
            <p:cNvPr id="406" name="Shape 406"/>
            <p:cNvSpPr/>
            <p:nvPr/>
          </p:nvSpPr>
          <p:spPr>
            <a:xfrm>
              <a:off x="0" y="0"/>
              <a:ext cx="10160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30549" y="41008"/>
              <a:ext cx="554901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State</a:t>
              </a:r>
            </a:p>
          </p:txBody>
        </p:sp>
      </p:grpSp>
      <p:grpSp>
        <p:nvGrpSpPr>
          <p:cNvPr id="411" name="Group 411"/>
          <p:cNvGrpSpPr/>
          <p:nvPr/>
        </p:nvGrpSpPr>
        <p:grpSpPr>
          <a:xfrm>
            <a:off x="1725612" y="3276600"/>
            <a:ext cx="2082801" cy="355600"/>
            <a:chOff x="0" y="0"/>
            <a:chExt cx="2082800" cy="355600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81742" y="41008"/>
              <a:ext cx="191931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How the world evolves</a:t>
              </a:r>
            </a:p>
          </p:txBody>
        </p:sp>
      </p:grpSp>
      <p:grpSp>
        <p:nvGrpSpPr>
          <p:cNvPr id="414" name="Group 414"/>
          <p:cNvGrpSpPr/>
          <p:nvPr/>
        </p:nvGrpSpPr>
        <p:grpSpPr>
          <a:xfrm>
            <a:off x="1725612" y="3784600"/>
            <a:ext cx="2082801" cy="355600"/>
            <a:chOff x="0" y="0"/>
            <a:chExt cx="2082800" cy="355600"/>
          </a:xfrm>
        </p:grpSpPr>
        <p:sp>
          <p:nvSpPr>
            <p:cNvPr id="412" name="Shape 412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90479" y="41008"/>
              <a:ext cx="1701842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my actions do</a:t>
              </a:r>
            </a:p>
          </p:txBody>
        </p:sp>
      </p:grpSp>
      <p:sp>
        <p:nvSpPr>
          <p:cNvPr id="415" name="Shape 415"/>
          <p:cNvSpPr/>
          <p:nvPr/>
        </p:nvSpPr>
        <p:spPr>
          <a:xfrm flipV="1">
            <a:off x="3362325" y="2711450"/>
            <a:ext cx="1258888" cy="2159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3889375" y="4657725"/>
            <a:ext cx="727075" cy="65088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7" name="Shape 417"/>
          <p:cNvSpPr/>
          <p:nvPr/>
        </p:nvSpPr>
        <p:spPr>
          <a:xfrm flipV="1">
            <a:off x="3854450" y="2844800"/>
            <a:ext cx="776288" cy="5461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8" name="Shape 418"/>
          <p:cNvSpPr/>
          <p:nvPr/>
        </p:nvSpPr>
        <p:spPr>
          <a:xfrm flipV="1">
            <a:off x="3848100" y="3019425"/>
            <a:ext cx="784225" cy="8683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420" name="Shape 420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grpSp>
        <p:nvGrpSpPr>
          <p:cNvPr id="423" name="Group 423"/>
          <p:cNvGrpSpPr/>
          <p:nvPr/>
        </p:nvGrpSpPr>
        <p:grpSpPr>
          <a:xfrm>
            <a:off x="1752600" y="4478337"/>
            <a:ext cx="2098675" cy="288926"/>
            <a:chOff x="0" y="0"/>
            <a:chExt cx="2098675" cy="288925"/>
          </a:xfrm>
        </p:grpSpPr>
        <p:sp>
          <p:nvSpPr>
            <p:cNvPr id="421" name="Shape 421"/>
            <p:cNvSpPr/>
            <p:nvPr/>
          </p:nvSpPr>
          <p:spPr>
            <a:xfrm>
              <a:off x="0" y="0"/>
              <a:ext cx="2098675" cy="288925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119167" y="7670"/>
              <a:ext cx="1860341" cy="273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779" marR="51779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Condition-action rules</a:t>
              </a:r>
            </a:p>
          </p:txBody>
        </p:sp>
      </p:grpSp>
      <p:sp>
        <p:nvSpPr>
          <p:cNvPr id="424" name="Shape 4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Model-Based Reflex Agent Program</a:t>
            </a:r>
          </a:p>
        </p:txBody>
      </p:sp>
      <p:sp>
        <p:nvSpPr>
          <p:cNvPr id="427" name="Shape 427"/>
          <p:cNvSpPr/>
          <p:nvPr>
            <p:ph type="body" idx="1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/>
          <a:lstStyle/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35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application of simple rules to situations</a:t>
            </a:r>
            <a:endParaRPr sz="2351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b="1"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REFLEX-AGENT-WITH-STATE(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rules	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//set of condition-action rules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	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//description of the current world state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	   action	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//most recent action, initially none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i="1"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UPDATE-STATE(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RULE-MATCH(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state, rules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RULE-ACTION[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</a:p>
        </p:txBody>
      </p:sp>
      <p:sp>
        <p:nvSpPr>
          <p:cNvPr id="428" name="Shape 4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Goal-Based Agent</a:t>
            </a:r>
          </a:p>
        </p:txBody>
      </p:sp>
      <p:sp>
        <p:nvSpPr>
          <p:cNvPr id="431" name="Shape 43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agent tries to reach a desirable state, the </a:t>
            </a:r>
            <a:r>
              <a:rPr i="1"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goal</a:t>
            </a:r>
            <a:endParaRPr i="1" sz="24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be provided from the outside (user, designer, environment), or inherent to the agent itself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results of possible actions are considered with respect to the goal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easy when the results can be related to the goal after each action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general, it can be difficult to attribute goal satisfaction results to individual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require consideration of the future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what-if scenarios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search, reasoning or planning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very flexible, but not very efficient</a:t>
            </a:r>
          </a:p>
        </p:txBody>
      </p:sp>
      <p:sp>
        <p:nvSpPr>
          <p:cNvPr id="432" name="Shape 4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Bridge-In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549274" y="-317501"/>
            <a:ext cx="8042277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Goal-Based Agent Diagram</a:t>
            </a:r>
          </a:p>
        </p:txBody>
      </p:sp>
      <p:sp>
        <p:nvSpPr>
          <p:cNvPr id="435" name="Shape 43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6" name="Shape 436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443" name="Group 443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441" name="Group 441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438" name="Shape 438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39" name="Shape 439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40" name="Shape 440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442" name="Shape 442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447" name="Group 447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444" name="Shape 444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45" name="Shape 445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46" name="Shape 446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448" name="Shape 448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452" name="Group 452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450" name="Shape 450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51" name="Shape 451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4648200" y="3276600"/>
            <a:ext cx="2895600" cy="457200"/>
            <a:chOff x="0" y="0"/>
            <a:chExt cx="2895600" cy="457200"/>
          </a:xfrm>
        </p:grpSpPr>
        <p:sp>
          <p:nvSpPr>
            <p:cNvPr id="453" name="Shape 453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82575" y="91808"/>
              <a:ext cx="2530450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happens if I do an action</a:t>
              </a:r>
            </a:p>
          </p:txBody>
        </p:sp>
      </p:grpSp>
      <p:grpSp>
        <p:nvGrpSpPr>
          <p:cNvPr id="458" name="Group 458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456" name="Shape 456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57" name="Shape 457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459" name="Shape 459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0" name="Shape 460"/>
          <p:cNvSpPr/>
          <p:nvPr/>
        </p:nvSpPr>
        <p:spPr>
          <a:xfrm>
            <a:off x="6096000" y="3051175"/>
            <a:ext cx="1588" cy="327025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1" name="Shape 461"/>
          <p:cNvSpPr/>
          <p:nvPr/>
        </p:nvSpPr>
        <p:spPr>
          <a:xfrm>
            <a:off x="6096000" y="3668712"/>
            <a:ext cx="1588" cy="835026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2" name="Shape 462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65" name="Group 465"/>
          <p:cNvGrpSpPr/>
          <p:nvPr/>
        </p:nvGrpSpPr>
        <p:grpSpPr>
          <a:xfrm>
            <a:off x="2311400" y="2768600"/>
            <a:ext cx="1016000" cy="355600"/>
            <a:chOff x="0" y="0"/>
            <a:chExt cx="1016000" cy="355600"/>
          </a:xfrm>
        </p:grpSpPr>
        <p:sp>
          <p:nvSpPr>
            <p:cNvPr id="463" name="Shape 463"/>
            <p:cNvSpPr/>
            <p:nvPr/>
          </p:nvSpPr>
          <p:spPr>
            <a:xfrm>
              <a:off x="0" y="0"/>
              <a:ext cx="10160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>
              <a:off x="230549" y="41008"/>
              <a:ext cx="554901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State</a:t>
              </a:r>
            </a:p>
          </p:txBody>
        </p:sp>
      </p:grpSp>
      <p:grpSp>
        <p:nvGrpSpPr>
          <p:cNvPr id="468" name="Group 468"/>
          <p:cNvGrpSpPr/>
          <p:nvPr/>
        </p:nvGrpSpPr>
        <p:grpSpPr>
          <a:xfrm>
            <a:off x="1762125" y="3276600"/>
            <a:ext cx="2082800" cy="355600"/>
            <a:chOff x="0" y="0"/>
            <a:chExt cx="2082800" cy="355600"/>
          </a:xfrm>
        </p:grpSpPr>
        <p:sp>
          <p:nvSpPr>
            <p:cNvPr id="466" name="Shape 466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67" name="Shape 467"/>
            <p:cNvSpPr/>
            <p:nvPr/>
          </p:nvSpPr>
          <p:spPr>
            <a:xfrm>
              <a:off x="81742" y="41008"/>
              <a:ext cx="191931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How the world evolves</a:t>
              </a:r>
            </a:p>
          </p:txBody>
        </p:sp>
      </p:grpSp>
      <p:grpSp>
        <p:nvGrpSpPr>
          <p:cNvPr id="471" name="Group 471"/>
          <p:cNvGrpSpPr/>
          <p:nvPr/>
        </p:nvGrpSpPr>
        <p:grpSpPr>
          <a:xfrm>
            <a:off x="1746250" y="3784600"/>
            <a:ext cx="2082800" cy="355600"/>
            <a:chOff x="0" y="0"/>
            <a:chExt cx="2082800" cy="355600"/>
          </a:xfrm>
        </p:grpSpPr>
        <p:sp>
          <p:nvSpPr>
            <p:cNvPr id="469" name="Shape 469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90479" y="41008"/>
              <a:ext cx="1701842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my actions do</a:t>
              </a:r>
            </a:p>
          </p:txBody>
        </p:sp>
      </p:grpSp>
      <p:grpSp>
        <p:nvGrpSpPr>
          <p:cNvPr id="474" name="Group 474"/>
          <p:cNvGrpSpPr/>
          <p:nvPr/>
        </p:nvGrpSpPr>
        <p:grpSpPr>
          <a:xfrm>
            <a:off x="2263775" y="4292600"/>
            <a:ext cx="1016000" cy="355600"/>
            <a:chOff x="0" y="0"/>
            <a:chExt cx="1016000" cy="355600"/>
          </a:xfrm>
        </p:grpSpPr>
        <p:sp>
          <p:nvSpPr>
            <p:cNvPr id="472" name="Shape 472"/>
            <p:cNvSpPr/>
            <p:nvPr/>
          </p:nvSpPr>
          <p:spPr>
            <a:xfrm>
              <a:off x="0" y="0"/>
              <a:ext cx="10160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205894" y="41008"/>
              <a:ext cx="604212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Goals</a:t>
              </a:r>
            </a:p>
          </p:txBody>
        </p:sp>
      </p:grpSp>
      <p:sp>
        <p:nvSpPr>
          <p:cNvPr id="475" name="Shape 475"/>
          <p:cNvSpPr/>
          <p:nvPr/>
        </p:nvSpPr>
        <p:spPr>
          <a:xfrm flipV="1">
            <a:off x="3362325" y="2711450"/>
            <a:ext cx="1258888" cy="2159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6" name="Shape 476"/>
          <p:cNvSpPr/>
          <p:nvPr/>
        </p:nvSpPr>
        <p:spPr>
          <a:xfrm>
            <a:off x="3313112" y="4522787"/>
            <a:ext cx="1319213" cy="219076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7" name="Shape 477"/>
          <p:cNvSpPr/>
          <p:nvPr/>
        </p:nvSpPr>
        <p:spPr>
          <a:xfrm flipV="1">
            <a:off x="3854450" y="2844800"/>
            <a:ext cx="776288" cy="5461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8" name="Shape 478"/>
          <p:cNvSpPr/>
          <p:nvPr/>
        </p:nvSpPr>
        <p:spPr>
          <a:xfrm flipV="1">
            <a:off x="3889375" y="3419475"/>
            <a:ext cx="735013" cy="635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9" name="Shape 479"/>
          <p:cNvSpPr/>
          <p:nvPr/>
        </p:nvSpPr>
        <p:spPr>
          <a:xfrm flipV="1">
            <a:off x="3848100" y="3019425"/>
            <a:ext cx="784225" cy="8683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0" name="Shape 480"/>
          <p:cNvSpPr/>
          <p:nvPr/>
        </p:nvSpPr>
        <p:spPr>
          <a:xfrm flipV="1">
            <a:off x="3865562" y="3584575"/>
            <a:ext cx="766763" cy="4111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1" name="Shape 481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482" name="Shape 482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sp>
        <p:nvSpPr>
          <p:cNvPr id="483" name="Shape 4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Utility-Based Agent</a:t>
            </a:r>
          </a:p>
        </p:txBody>
      </p:sp>
      <p:sp>
        <p:nvSpPr>
          <p:cNvPr id="486" name="Shape 48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more sophisticated distinction between different world states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utility function maps states onto a real number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be interpreted as “degree of happiness”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permits rational actions for more complex tasks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resolution of conflicts between goals (tradeoff)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multiple goals (likelihood of success, importance)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 utility function is necessary for rational behavior, but sometimes it is not made explicit</a:t>
            </a:r>
          </a:p>
        </p:txBody>
      </p:sp>
      <p:sp>
        <p:nvSpPr>
          <p:cNvPr id="487" name="Shape 4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/>
          </p:nvPr>
        </p:nvSpPr>
        <p:spPr>
          <a:xfrm>
            <a:off x="549274" y="-342901"/>
            <a:ext cx="8042277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Utility-Based Agent Diagram</a:t>
            </a:r>
          </a:p>
        </p:txBody>
      </p:sp>
      <p:sp>
        <p:nvSpPr>
          <p:cNvPr id="490" name="Shape 49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1" name="Shape 491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492" name="Shape 492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498" name="Group 498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496" name="Group 496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493" name="Shape 493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94" name="Shape 494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95" name="Shape 495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497" name="Shape 497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502" name="Group 502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499" name="Shape 499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00" name="Shape 500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01" name="Shape 501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503" name="Shape 503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507" name="Group 507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505" name="Shape 505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06" name="Shape 506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510" name="Group 510"/>
          <p:cNvGrpSpPr/>
          <p:nvPr/>
        </p:nvGrpSpPr>
        <p:grpSpPr>
          <a:xfrm>
            <a:off x="4648200" y="3276600"/>
            <a:ext cx="2895600" cy="457200"/>
            <a:chOff x="0" y="0"/>
            <a:chExt cx="2895600" cy="457200"/>
          </a:xfrm>
        </p:grpSpPr>
        <p:sp>
          <p:nvSpPr>
            <p:cNvPr id="508" name="Shape 508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09" name="Shape 509"/>
            <p:cNvSpPr/>
            <p:nvPr/>
          </p:nvSpPr>
          <p:spPr>
            <a:xfrm>
              <a:off x="182575" y="91808"/>
              <a:ext cx="2530450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happens if I do an action</a:t>
              </a:r>
            </a:p>
          </p:txBody>
        </p:sp>
      </p:grpSp>
      <p:grpSp>
        <p:nvGrpSpPr>
          <p:cNvPr id="513" name="Group 513"/>
          <p:cNvGrpSpPr/>
          <p:nvPr/>
        </p:nvGrpSpPr>
        <p:grpSpPr>
          <a:xfrm>
            <a:off x="4648200" y="3886200"/>
            <a:ext cx="2895600" cy="457200"/>
            <a:chOff x="0" y="0"/>
            <a:chExt cx="2895600" cy="457200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419887" y="91808"/>
              <a:ext cx="205582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How happy will I be then</a:t>
              </a:r>
            </a:p>
          </p:txBody>
        </p:sp>
      </p:grpSp>
      <p:grpSp>
        <p:nvGrpSpPr>
          <p:cNvPr id="516" name="Group 516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514" name="Shape 514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517" name="Shape 517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8" name="Shape 518"/>
          <p:cNvSpPr/>
          <p:nvPr/>
        </p:nvSpPr>
        <p:spPr>
          <a:xfrm>
            <a:off x="6096000" y="3051175"/>
            <a:ext cx="1588" cy="327025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9" name="Shape 519"/>
          <p:cNvSpPr/>
          <p:nvPr/>
        </p:nvSpPr>
        <p:spPr>
          <a:xfrm>
            <a:off x="6096000" y="3668712"/>
            <a:ext cx="1588" cy="327026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0" name="Shape 520"/>
          <p:cNvSpPr/>
          <p:nvPr/>
        </p:nvSpPr>
        <p:spPr>
          <a:xfrm>
            <a:off x="6096000" y="4286250"/>
            <a:ext cx="1588" cy="327025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1" name="Shape 521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524" name="Group 524"/>
          <p:cNvGrpSpPr/>
          <p:nvPr/>
        </p:nvGrpSpPr>
        <p:grpSpPr>
          <a:xfrm>
            <a:off x="2311400" y="2768600"/>
            <a:ext cx="1016000" cy="355600"/>
            <a:chOff x="0" y="0"/>
            <a:chExt cx="1016000" cy="355600"/>
          </a:xfrm>
        </p:grpSpPr>
        <p:sp>
          <p:nvSpPr>
            <p:cNvPr id="522" name="Shape 522"/>
            <p:cNvSpPr/>
            <p:nvPr/>
          </p:nvSpPr>
          <p:spPr>
            <a:xfrm>
              <a:off x="0" y="0"/>
              <a:ext cx="10160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30549" y="41008"/>
              <a:ext cx="554901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State</a:t>
              </a:r>
            </a:p>
          </p:txBody>
        </p:sp>
      </p:grpSp>
      <p:grpSp>
        <p:nvGrpSpPr>
          <p:cNvPr id="527" name="Group 527"/>
          <p:cNvGrpSpPr/>
          <p:nvPr/>
        </p:nvGrpSpPr>
        <p:grpSpPr>
          <a:xfrm>
            <a:off x="1762125" y="3276600"/>
            <a:ext cx="2082800" cy="355600"/>
            <a:chOff x="0" y="0"/>
            <a:chExt cx="2082800" cy="355600"/>
          </a:xfrm>
        </p:grpSpPr>
        <p:sp>
          <p:nvSpPr>
            <p:cNvPr id="525" name="Shape 525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26" name="Shape 526"/>
            <p:cNvSpPr/>
            <p:nvPr/>
          </p:nvSpPr>
          <p:spPr>
            <a:xfrm>
              <a:off x="81742" y="41008"/>
              <a:ext cx="191931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How the world evolves</a:t>
              </a:r>
            </a:p>
          </p:txBody>
        </p:sp>
      </p:grpSp>
      <p:grpSp>
        <p:nvGrpSpPr>
          <p:cNvPr id="530" name="Group 530"/>
          <p:cNvGrpSpPr/>
          <p:nvPr/>
        </p:nvGrpSpPr>
        <p:grpSpPr>
          <a:xfrm>
            <a:off x="1746250" y="3784600"/>
            <a:ext cx="2082800" cy="355600"/>
            <a:chOff x="0" y="0"/>
            <a:chExt cx="2082800" cy="355600"/>
          </a:xfrm>
        </p:grpSpPr>
        <p:sp>
          <p:nvSpPr>
            <p:cNvPr id="528" name="Shape 528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90479" y="41008"/>
              <a:ext cx="1701842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my actions do</a:t>
              </a:r>
            </a:p>
          </p:txBody>
        </p:sp>
      </p:grpSp>
      <p:sp>
        <p:nvSpPr>
          <p:cNvPr id="531" name="Shape 531"/>
          <p:cNvSpPr/>
          <p:nvPr/>
        </p:nvSpPr>
        <p:spPr>
          <a:xfrm>
            <a:off x="1806575" y="4191000"/>
            <a:ext cx="1816100" cy="749300"/>
          </a:xfrm>
          <a:prstGeom prst="roundRect">
            <a:avLst>
              <a:gd name="adj" fmla="val 7896"/>
            </a:avLst>
          </a:prstGeom>
          <a:solidFill>
            <a:srgbClr val="FBFA00"/>
          </a:solidFill>
          <a:ln w="127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1923016" y="4212771"/>
            <a:ext cx="897417" cy="439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marL="50844" marR="50844" algn="ctr">
              <a:lnSpc>
                <a:spcPct val="100000"/>
              </a:lnSpc>
              <a:buClr>
                <a:srgbClr val="00032B"/>
              </a:buClr>
              <a:buFont typeface="Arial"/>
              <a:defRPr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Utility</a:t>
            </a:r>
          </a:p>
        </p:txBody>
      </p:sp>
      <p:sp>
        <p:nvSpPr>
          <p:cNvPr id="533" name="Shape 533"/>
          <p:cNvSpPr/>
          <p:nvPr/>
        </p:nvSpPr>
        <p:spPr>
          <a:xfrm flipV="1">
            <a:off x="3340100" y="2832099"/>
            <a:ext cx="1282700" cy="127002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4" name="Shape 534"/>
          <p:cNvSpPr/>
          <p:nvPr/>
        </p:nvSpPr>
        <p:spPr>
          <a:xfrm flipV="1">
            <a:off x="3619500" y="4165600"/>
            <a:ext cx="1054101" cy="317501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5" name="Shape 535"/>
          <p:cNvSpPr/>
          <p:nvPr/>
        </p:nvSpPr>
        <p:spPr>
          <a:xfrm flipV="1">
            <a:off x="3854450" y="2921000"/>
            <a:ext cx="768350" cy="4699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6" name="Shape 536"/>
          <p:cNvSpPr/>
          <p:nvPr/>
        </p:nvSpPr>
        <p:spPr>
          <a:xfrm flipV="1">
            <a:off x="3889375" y="3419475"/>
            <a:ext cx="735013" cy="635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7" name="Shape 537"/>
          <p:cNvSpPr/>
          <p:nvPr/>
        </p:nvSpPr>
        <p:spPr>
          <a:xfrm flipV="1">
            <a:off x="3848100" y="3019425"/>
            <a:ext cx="784225" cy="8683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8" name="Shape 538"/>
          <p:cNvSpPr/>
          <p:nvPr/>
        </p:nvSpPr>
        <p:spPr>
          <a:xfrm flipV="1">
            <a:off x="3865562" y="3584575"/>
            <a:ext cx="766763" cy="4111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540" name="Shape 540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grpSp>
        <p:nvGrpSpPr>
          <p:cNvPr id="543" name="Group 543"/>
          <p:cNvGrpSpPr/>
          <p:nvPr/>
        </p:nvGrpSpPr>
        <p:grpSpPr>
          <a:xfrm>
            <a:off x="2425551" y="4555335"/>
            <a:ext cx="1184425" cy="376230"/>
            <a:chOff x="0" y="0"/>
            <a:chExt cx="1184424" cy="376228"/>
          </a:xfrm>
        </p:grpSpPr>
        <p:sp>
          <p:nvSpPr>
            <p:cNvPr id="541" name="Shape 541"/>
            <p:cNvSpPr/>
            <p:nvPr/>
          </p:nvSpPr>
          <p:spPr>
            <a:xfrm>
              <a:off x="0" y="0"/>
              <a:ext cx="1184425" cy="376229"/>
            </a:xfrm>
            <a:prstGeom prst="roundRect">
              <a:avLst>
                <a:gd name="adj" fmla="val 17255"/>
              </a:avLst>
            </a:prstGeom>
            <a:solidFill>
              <a:srgbClr val="FFFC79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42" name="Shape 542"/>
            <p:cNvSpPr/>
            <p:nvPr/>
          </p:nvSpPr>
          <p:spPr>
            <a:xfrm>
              <a:off x="240025" y="40310"/>
              <a:ext cx="704374" cy="295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Goals</a:t>
              </a:r>
            </a:p>
          </p:txBody>
        </p:sp>
      </p:grpSp>
      <p:sp>
        <p:nvSpPr>
          <p:cNvPr id="544" name="Shape 5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Learning Agent</a:t>
            </a:r>
          </a:p>
        </p:txBody>
      </p:sp>
      <p:sp>
        <p:nvSpPr>
          <p:cNvPr id="547" name="Shape 54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element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selects actions based on percepts, internal state, background knowledge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one of the previously described agents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 element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identifies improvements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critic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provides feedback about the performance of the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external; sometimes part of the environment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 generator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suggests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required for novel solutions (creativity</a:t>
            </a:r>
          </a:p>
        </p:txBody>
      </p:sp>
      <p:sp>
        <p:nvSpPr>
          <p:cNvPr id="548" name="Shape 5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type="title"/>
          </p:nvPr>
        </p:nvSpPr>
        <p:spPr>
          <a:xfrm>
            <a:off x="549274" y="-393701"/>
            <a:ext cx="8042277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Learning Agent Diagram</a:t>
            </a:r>
          </a:p>
        </p:txBody>
      </p:sp>
      <p:sp>
        <p:nvSpPr>
          <p:cNvPr id="551" name="Shape 55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2" name="Shape 552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559" name="Group 559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557" name="Group 557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554" name="Shape 554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55" name="Shape 555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56" name="Shape 556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558" name="Shape 558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565" name="Group 565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563" name="Group 563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560" name="Shape 560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61" name="Shape 561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62" name="Shape 562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564" name="Shape 564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sp>
        <p:nvSpPr>
          <p:cNvPr id="566" name="Shape 566"/>
          <p:cNvSpPr/>
          <p:nvPr/>
        </p:nvSpPr>
        <p:spPr>
          <a:xfrm>
            <a:off x="5413375" y="2416175"/>
            <a:ext cx="530225" cy="5556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67" name="Shape 567"/>
          <p:cNvSpPr/>
          <p:nvPr/>
        </p:nvSpPr>
        <p:spPr>
          <a:xfrm flipH="1">
            <a:off x="5591175" y="4572000"/>
            <a:ext cx="352425" cy="565150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68" name="Shape 568"/>
          <p:cNvSpPr/>
          <p:nvPr/>
        </p:nvSpPr>
        <p:spPr>
          <a:xfrm>
            <a:off x="6248400" y="4648200"/>
            <a:ext cx="1426617" cy="651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569" name="Shape 569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grpSp>
        <p:nvGrpSpPr>
          <p:cNvPr id="605" name="Group 605"/>
          <p:cNvGrpSpPr/>
          <p:nvPr/>
        </p:nvGrpSpPr>
        <p:grpSpPr>
          <a:xfrm>
            <a:off x="4038600" y="2971800"/>
            <a:ext cx="3886200" cy="1600200"/>
            <a:chOff x="0" y="0"/>
            <a:chExt cx="3886200" cy="1600200"/>
          </a:xfrm>
        </p:grpSpPr>
        <p:sp>
          <p:nvSpPr>
            <p:cNvPr id="570" name="Shape 570"/>
            <p:cNvSpPr/>
            <p:nvPr/>
          </p:nvSpPr>
          <p:spPr>
            <a:xfrm>
              <a:off x="0" y="0"/>
              <a:ext cx="3886200" cy="1600200"/>
            </a:xfrm>
            <a:prstGeom prst="roundRect">
              <a:avLst>
                <a:gd name="adj" fmla="val 16667"/>
              </a:avLst>
            </a:prstGeom>
            <a:solidFill>
              <a:srgbClr val="00D5D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grpSp>
          <p:nvGrpSpPr>
            <p:cNvPr id="604" name="Group 604"/>
            <p:cNvGrpSpPr/>
            <p:nvPr/>
          </p:nvGrpSpPr>
          <p:grpSpPr>
            <a:xfrm>
              <a:off x="61584" y="50006"/>
              <a:ext cx="3727462" cy="1500188"/>
              <a:chOff x="0" y="0"/>
              <a:chExt cx="3727461" cy="1500187"/>
            </a:xfrm>
          </p:grpSpPr>
          <p:grpSp>
            <p:nvGrpSpPr>
              <p:cNvPr id="573" name="Group 573"/>
              <p:cNvGrpSpPr/>
              <p:nvPr/>
            </p:nvGrpSpPr>
            <p:grpSpPr>
              <a:xfrm>
                <a:off x="1881516" y="0"/>
                <a:ext cx="1845946" cy="300038"/>
                <a:chOff x="0" y="0"/>
                <a:chExt cx="1845944" cy="300037"/>
              </a:xfrm>
            </p:grpSpPr>
            <p:sp>
              <p:nvSpPr>
                <p:cNvPr id="571" name="Shape 571"/>
                <p:cNvSpPr/>
                <p:nvPr/>
              </p:nvSpPr>
              <p:spPr>
                <a:xfrm>
                  <a:off x="0" y="0"/>
                  <a:ext cx="1845945" cy="300038"/>
                </a:xfrm>
                <a:prstGeom prst="rect">
                  <a:avLst/>
                </a:prstGeom>
                <a:solidFill>
                  <a:srgbClr val="FDFDC5"/>
                </a:solidFill>
                <a:ln w="12700" cap="flat">
                  <a:solidFill>
                    <a:srgbClr val="9411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0" y="44146"/>
                  <a:ext cx="1596715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39686" marR="39686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What the world is like now</a:t>
                  </a:r>
                </a:p>
              </p:txBody>
            </p:sp>
          </p:grpSp>
          <p:grpSp>
            <p:nvGrpSpPr>
              <p:cNvPr id="576" name="Group 576"/>
              <p:cNvGrpSpPr/>
              <p:nvPr/>
            </p:nvGrpSpPr>
            <p:grpSpPr>
              <a:xfrm>
                <a:off x="1881516" y="400050"/>
                <a:ext cx="1845946" cy="300038"/>
                <a:chOff x="0" y="0"/>
                <a:chExt cx="1845944" cy="300037"/>
              </a:xfrm>
            </p:grpSpPr>
            <p:sp>
              <p:nvSpPr>
                <p:cNvPr id="574" name="Shape 574"/>
                <p:cNvSpPr/>
                <p:nvPr/>
              </p:nvSpPr>
              <p:spPr>
                <a:xfrm>
                  <a:off x="0" y="0"/>
                  <a:ext cx="1845945" cy="300038"/>
                </a:xfrm>
                <a:prstGeom prst="rect">
                  <a:avLst/>
                </a:prstGeom>
                <a:solidFill>
                  <a:srgbClr val="FDFDC5"/>
                </a:solidFill>
                <a:ln w="12700" cap="flat">
                  <a:solidFill>
                    <a:srgbClr val="9411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75" name="Shape 575"/>
                <p:cNvSpPr/>
                <p:nvPr/>
              </p:nvSpPr>
              <p:spPr>
                <a:xfrm>
                  <a:off x="870" y="44146"/>
                  <a:ext cx="1844204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39686" marR="39686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What happens if I do an action</a:t>
                  </a:r>
                </a:p>
              </p:txBody>
            </p:sp>
          </p:grpSp>
          <p:grpSp>
            <p:nvGrpSpPr>
              <p:cNvPr id="579" name="Group 579"/>
              <p:cNvGrpSpPr/>
              <p:nvPr/>
            </p:nvGrpSpPr>
            <p:grpSpPr>
              <a:xfrm>
                <a:off x="1881516" y="800100"/>
                <a:ext cx="1845946" cy="300038"/>
                <a:chOff x="0" y="0"/>
                <a:chExt cx="1845944" cy="300037"/>
              </a:xfrm>
            </p:grpSpPr>
            <p:sp>
              <p:nvSpPr>
                <p:cNvPr id="577" name="Shape 577"/>
                <p:cNvSpPr/>
                <p:nvPr/>
              </p:nvSpPr>
              <p:spPr>
                <a:xfrm>
                  <a:off x="0" y="0"/>
                  <a:ext cx="1845945" cy="300038"/>
                </a:xfrm>
                <a:prstGeom prst="rect">
                  <a:avLst/>
                </a:prstGeom>
                <a:solidFill>
                  <a:srgbClr val="FDFDC5"/>
                </a:solidFill>
                <a:ln w="12700" cap="flat">
                  <a:solidFill>
                    <a:srgbClr val="9411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78" name="Shape 578"/>
                <p:cNvSpPr/>
                <p:nvPr/>
              </p:nvSpPr>
              <p:spPr>
                <a:xfrm>
                  <a:off x="170379" y="44146"/>
                  <a:ext cx="1505186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39686" marR="39686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How happy will I be then</a:t>
                  </a:r>
                </a:p>
              </p:txBody>
            </p:sp>
          </p:grpSp>
          <p:grpSp>
            <p:nvGrpSpPr>
              <p:cNvPr id="582" name="Group 582"/>
              <p:cNvGrpSpPr/>
              <p:nvPr/>
            </p:nvGrpSpPr>
            <p:grpSpPr>
              <a:xfrm>
                <a:off x="1881516" y="1200150"/>
                <a:ext cx="1845946" cy="300038"/>
                <a:chOff x="0" y="0"/>
                <a:chExt cx="1845944" cy="300037"/>
              </a:xfrm>
            </p:grpSpPr>
            <p:sp>
              <p:nvSpPr>
                <p:cNvPr id="580" name="Shape 580"/>
                <p:cNvSpPr/>
                <p:nvPr/>
              </p:nvSpPr>
              <p:spPr>
                <a:xfrm>
                  <a:off x="0" y="0"/>
                  <a:ext cx="1845945" cy="300038"/>
                </a:xfrm>
                <a:prstGeom prst="rect">
                  <a:avLst/>
                </a:prstGeom>
                <a:solidFill>
                  <a:srgbClr val="FDFDC5"/>
                </a:solidFill>
                <a:ln w="12700" cap="flat">
                  <a:solidFill>
                    <a:srgbClr val="9411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81" name="Shape 581"/>
                <p:cNvSpPr/>
                <p:nvPr/>
              </p:nvSpPr>
              <p:spPr>
                <a:xfrm>
                  <a:off x="248018" y="44146"/>
                  <a:ext cx="1349909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39686" marR="39686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What should I do now</a:t>
                  </a:r>
                </a:p>
              </p:txBody>
            </p:sp>
          </p:grpSp>
          <p:sp>
            <p:nvSpPr>
              <p:cNvPr id="583" name="Shape 583"/>
              <p:cNvSpPr/>
              <p:nvPr/>
            </p:nvSpPr>
            <p:spPr>
              <a:xfrm>
                <a:off x="2804488" y="252114"/>
                <a:ext cx="1589" cy="2146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84" name="Shape 584"/>
              <p:cNvSpPr/>
              <p:nvPr/>
            </p:nvSpPr>
            <p:spPr>
              <a:xfrm>
                <a:off x="2804488" y="657373"/>
                <a:ext cx="1589" cy="2146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2804488" y="1062632"/>
                <a:ext cx="1589" cy="2146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588" name="Group 588"/>
              <p:cNvGrpSpPr/>
              <p:nvPr/>
            </p:nvGrpSpPr>
            <p:grpSpPr>
              <a:xfrm>
                <a:off x="391805" y="66675"/>
                <a:ext cx="647701" cy="233363"/>
                <a:chOff x="0" y="0"/>
                <a:chExt cx="647700" cy="233362"/>
              </a:xfrm>
            </p:grpSpPr>
            <p:sp>
              <p:nvSpPr>
                <p:cNvPr id="586" name="Shape 586"/>
                <p:cNvSpPr/>
                <p:nvPr/>
              </p:nvSpPr>
              <p:spPr>
                <a:xfrm>
                  <a:off x="0" y="0"/>
                  <a:ext cx="647700" cy="233363"/>
                </a:xfrm>
                <a:prstGeom prst="roundRect">
                  <a:avLst>
                    <a:gd name="adj" fmla="val 16639"/>
                  </a:avLst>
                </a:prstGeom>
                <a:solidFill>
                  <a:srgbClr val="FBFA00"/>
                </a:solidFill>
                <a:ln w="12700" cap="flat">
                  <a:solidFill>
                    <a:srgbClr val="94110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87" name="Shape 587"/>
                <p:cNvSpPr/>
                <p:nvPr/>
              </p:nvSpPr>
              <p:spPr>
                <a:xfrm>
                  <a:off x="105730" y="10808"/>
                  <a:ext cx="436240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50799" marR="50799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State</a:t>
                  </a:r>
                </a:p>
              </p:txBody>
            </p:sp>
          </p:grpSp>
          <p:grpSp>
            <p:nvGrpSpPr>
              <p:cNvPr id="591" name="Group 591"/>
              <p:cNvGrpSpPr/>
              <p:nvPr/>
            </p:nvGrpSpPr>
            <p:grpSpPr>
              <a:xfrm>
                <a:off x="0" y="400050"/>
                <a:ext cx="1411071" cy="233363"/>
                <a:chOff x="0" y="0"/>
                <a:chExt cx="1411070" cy="233362"/>
              </a:xfrm>
            </p:grpSpPr>
            <p:sp>
              <p:nvSpPr>
                <p:cNvPr id="589" name="Shape 589"/>
                <p:cNvSpPr/>
                <p:nvPr/>
              </p:nvSpPr>
              <p:spPr>
                <a:xfrm>
                  <a:off x="41642" y="0"/>
                  <a:ext cx="1327786" cy="233363"/>
                </a:xfrm>
                <a:prstGeom prst="roundRect">
                  <a:avLst>
                    <a:gd name="adj" fmla="val 16639"/>
                  </a:avLst>
                </a:prstGeom>
                <a:solidFill>
                  <a:srgbClr val="FBFA00"/>
                </a:solidFill>
                <a:ln w="12700" cap="flat">
                  <a:solidFill>
                    <a:srgbClr val="94110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90" name="Shape 590"/>
                <p:cNvSpPr/>
                <p:nvPr/>
              </p:nvSpPr>
              <p:spPr>
                <a:xfrm>
                  <a:off x="0" y="10808"/>
                  <a:ext cx="1411071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51612" marR="51612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How the world evolves</a:t>
                  </a:r>
                </a:p>
              </p:txBody>
            </p:sp>
          </p:grpSp>
          <p:grpSp>
            <p:nvGrpSpPr>
              <p:cNvPr id="594" name="Group 594"/>
              <p:cNvGrpSpPr/>
              <p:nvPr/>
            </p:nvGrpSpPr>
            <p:grpSpPr>
              <a:xfrm>
                <a:off x="31522" y="733425"/>
                <a:ext cx="1327786" cy="233363"/>
                <a:chOff x="0" y="0"/>
                <a:chExt cx="1327784" cy="233362"/>
              </a:xfrm>
            </p:grpSpPr>
            <p:sp>
              <p:nvSpPr>
                <p:cNvPr id="592" name="Shape 592"/>
                <p:cNvSpPr/>
                <p:nvPr/>
              </p:nvSpPr>
              <p:spPr>
                <a:xfrm>
                  <a:off x="0" y="0"/>
                  <a:ext cx="1327785" cy="233363"/>
                </a:xfrm>
                <a:prstGeom prst="roundRect">
                  <a:avLst>
                    <a:gd name="adj" fmla="val 16639"/>
                  </a:avLst>
                </a:prstGeom>
                <a:solidFill>
                  <a:srgbClr val="FBFA00"/>
                </a:solidFill>
                <a:ln w="12700" cap="flat">
                  <a:solidFill>
                    <a:srgbClr val="94110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93" name="Shape 593"/>
                <p:cNvSpPr/>
                <p:nvPr/>
              </p:nvSpPr>
              <p:spPr>
                <a:xfrm>
                  <a:off x="36026" y="10808"/>
                  <a:ext cx="1255732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51612" marR="51612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What my actions do</a:t>
                  </a:r>
                </a:p>
              </p:txBody>
            </p:sp>
          </p:grpSp>
          <p:grpSp>
            <p:nvGrpSpPr>
              <p:cNvPr id="597" name="Group 597"/>
              <p:cNvGrpSpPr/>
              <p:nvPr/>
            </p:nvGrpSpPr>
            <p:grpSpPr>
              <a:xfrm>
                <a:off x="361444" y="1066800"/>
                <a:ext cx="647701" cy="233363"/>
                <a:chOff x="0" y="0"/>
                <a:chExt cx="647700" cy="233362"/>
              </a:xfrm>
            </p:grpSpPr>
            <p:sp>
              <p:nvSpPr>
                <p:cNvPr id="595" name="Shape 595"/>
                <p:cNvSpPr/>
                <p:nvPr/>
              </p:nvSpPr>
              <p:spPr>
                <a:xfrm>
                  <a:off x="0" y="0"/>
                  <a:ext cx="647700" cy="233363"/>
                </a:xfrm>
                <a:prstGeom prst="roundRect">
                  <a:avLst>
                    <a:gd name="adj" fmla="val 16639"/>
                  </a:avLst>
                </a:prstGeom>
                <a:solidFill>
                  <a:srgbClr val="FBFA00"/>
                </a:solidFill>
                <a:ln w="12700" cap="flat">
                  <a:solidFill>
                    <a:srgbClr val="94110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96" name="Shape 596"/>
                <p:cNvSpPr/>
                <p:nvPr/>
              </p:nvSpPr>
              <p:spPr>
                <a:xfrm>
                  <a:off x="98785" y="10808"/>
                  <a:ext cx="450130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50799" marR="50799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Utility</a:t>
                  </a:r>
                </a:p>
              </p:txBody>
            </p:sp>
          </p:grpSp>
          <p:sp>
            <p:nvSpPr>
              <p:cNvPr id="598" name="Shape 598"/>
              <p:cNvSpPr/>
              <p:nvPr/>
            </p:nvSpPr>
            <p:spPr>
              <a:xfrm flipV="1">
                <a:off x="1061770" y="29170"/>
                <a:ext cx="802542" cy="141685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99" name="Shape 599"/>
              <p:cNvSpPr/>
              <p:nvPr/>
            </p:nvSpPr>
            <p:spPr>
              <a:xfrm flipV="1">
                <a:off x="1029385" y="956369"/>
                <a:ext cx="840999" cy="241698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00" name="Shape 600"/>
              <p:cNvSpPr/>
              <p:nvPr/>
            </p:nvSpPr>
            <p:spPr>
              <a:xfrm flipV="1">
                <a:off x="1375500" y="116681"/>
                <a:ext cx="494884" cy="358379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01" name="Shape 601"/>
              <p:cNvSpPr/>
              <p:nvPr/>
            </p:nvSpPr>
            <p:spPr>
              <a:xfrm flipV="1">
                <a:off x="1397764" y="493811"/>
                <a:ext cx="468572" cy="41673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02" name="Shape 602"/>
              <p:cNvSpPr/>
              <p:nvPr/>
            </p:nvSpPr>
            <p:spPr>
              <a:xfrm flipV="1">
                <a:off x="1371451" y="231278"/>
                <a:ext cx="499945" cy="569864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03" name="Shape 603"/>
              <p:cNvSpPr/>
              <p:nvPr/>
            </p:nvSpPr>
            <p:spPr>
              <a:xfrm flipV="1">
                <a:off x="1382584" y="602158"/>
                <a:ext cx="488812" cy="269826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606" name="Shape 606"/>
          <p:cNvSpPr/>
          <p:nvPr/>
        </p:nvSpPr>
        <p:spPr>
          <a:xfrm flipH="1">
            <a:off x="2514600" y="2416175"/>
            <a:ext cx="1063625" cy="1746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609" name="Group 609"/>
          <p:cNvGrpSpPr/>
          <p:nvPr/>
        </p:nvGrpSpPr>
        <p:grpSpPr>
          <a:xfrm>
            <a:off x="1066800" y="2438400"/>
            <a:ext cx="1447800" cy="381000"/>
            <a:chOff x="0" y="0"/>
            <a:chExt cx="1447800" cy="381000"/>
          </a:xfrm>
        </p:grpSpPr>
        <p:sp>
          <p:nvSpPr>
            <p:cNvPr id="607" name="Shape 607"/>
            <p:cNvSpPr/>
            <p:nvPr/>
          </p:nvSpPr>
          <p:spPr>
            <a:xfrm>
              <a:off x="0" y="0"/>
              <a:ext cx="1447800" cy="381000"/>
            </a:xfrm>
            <a:prstGeom prst="rect">
              <a:avLst/>
            </a:prstGeom>
            <a:solidFill>
              <a:srgbClr val="FF9300"/>
            </a:solidFill>
            <a:ln w="12700" cap="flat">
              <a:solidFill>
                <a:srgbClr val="004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08" name="Shape 608"/>
            <p:cNvSpPr/>
            <p:nvPr/>
          </p:nvSpPr>
          <p:spPr>
            <a:xfrm>
              <a:off x="448071" y="42416"/>
              <a:ext cx="551658" cy="296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Critic</a:t>
              </a:r>
            </a:p>
          </p:txBody>
        </p:sp>
      </p:grpSp>
      <p:grpSp>
        <p:nvGrpSpPr>
          <p:cNvPr id="612" name="Group 612"/>
          <p:cNvGrpSpPr/>
          <p:nvPr/>
        </p:nvGrpSpPr>
        <p:grpSpPr>
          <a:xfrm>
            <a:off x="1828800" y="3276600"/>
            <a:ext cx="1600200" cy="685800"/>
            <a:chOff x="0" y="0"/>
            <a:chExt cx="1600200" cy="685800"/>
          </a:xfrm>
        </p:grpSpPr>
        <p:sp>
          <p:nvSpPr>
            <p:cNvPr id="610" name="Shape 610"/>
            <p:cNvSpPr/>
            <p:nvPr/>
          </p:nvSpPr>
          <p:spPr>
            <a:xfrm>
              <a:off x="0" y="0"/>
              <a:ext cx="1600200" cy="685800"/>
            </a:xfrm>
            <a:prstGeom prst="rect">
              <a:avLst/>
            </a:prstGeom>
            <a:solidFill>
              <a:srgbClr val="FF9300"/>
            </a:solidFill>
            <a:ln w="12700" cap="flat">
              <a:solidFill>
                <a:srgbClr val="004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11" name="Shape 611"/>
            <p:cNvSpPr/>
            <p:nvPr/>
          </p:nvSpPr>
          <p:spPr>
            <a:xfrm>
              <a:off x="338137" y="80516"/>
              <a:ext cx="923926" cy="52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Learning </a:t>
              </a:r>
              <a:endPara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Element</a:t>
              </a:r>
            </a:p>
          </p:txBody>
        </p:sp>
      </p:grpSp>
      <p:grpSp>
        <p:nvGrpSpPr>
          <p:cNvPr id="615" name="Group 615"/>
          <p:cNvGrpSpPr/>
          <p:nvPr/>
        </p:nvGrpSpPr>
        <p:grpSpPr>
          <a:xfrm>
            <a:off x="1828800" y="4343400"/>
            <a:ext cx="1600200" cy="685800"/>
            <a:chOff x="0" y="0"/>
            <a:chExt cx="1600200" cy="685800"/>
          </a:xfrm>
        </p:grpSpPr>
        <p:sp>
          <p:nvSpPr>
            <p:cNvPr id="613" name="Shape 613"/>
            <p:cNvSpPr/>
            <p:nvPr/>
          </p:nvSpPr>
          <p:spPr>
            <a:xfrm>
              <a:off x="0" y="0"/>
              <a:ext cx="1600200" cy="685800"/>
            </a:xfrm>
            <a:prstGeom prst="rect">
              <a:avLst/>
            </a:prstGeom>
            <a:solidFill>
              <a:srgbClr val="FF9300"/>
            </a:solidFill>
            <a:ln w="12700" cap="flat">
              <a:solidFill>
                <a:srgbClr val="004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14" name="Shape 614"/>
            <p:cNvSpPr/>
            <p:nvPr/>
          </p:nvSpPr>
          <p:spPr>
            <a:xfrm>
              <a:off x="349498" y="80516"/>
              <a:ext cx="901204" cy="52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Problem</a:t>
              </a:r>
              <a:endPara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Generator</a:t>
              </a:r>
            </a:p>
          </p:txBody>
        </p:sp>
      </p:grpSp>
      <p:grpSp>
        <p:nvGrpSpPr>
          <p:cNvPr id="618" name="Group 618"/>
          <p:cNvGrpSpPr/>
          <p:nvPr/>
        </p:nvGrpSpPr>
        <p:grpSpPr>
          <a:xfrm>
            <a:off x="838200" y="1490755"/>
            <a:ext cx="1447800" cy="599890"/>
            <a:chOff x="0" y="0"/>
            <a:chExt cx="1447800" cy="599888"/>
          </a:xfrm>
        </p:grpSpPr>
        <p:sp>
          <p:nvSpPr>
            <p:cNvPr id="616" name="Shape 616"/>
            <p:cNvSpPr/>
            <p:nvPr/>
          </p:nvSpPr>
          <p:spPr>
            <a:xfrm>
              <a:off x="0" y="33244"/>
              <a:ext cx="1447800" cy="533401"/>
            </a:xfrm>
            <a:prstGeom prst="rect">
              <a:avLst/>
            </a:prstGeom>
            <a:solidFill>
              <a:srgbClr val="3DA642"/>
            </a:solidFill>
            <a:ln w="12700" cap="flat">
              <a:solidFill>
                <a:srgbClr val="004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17" name="Shape 617"/>
            <p:cNvSpPr/>
            <p:nvPr/>
          </p:nvSpPr>
          <p:spPr>
            <a:xfrm>
              <a:off x="66985" y="-1"/>
              <a:ext cx="1313830" cy="599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Performance</a:t>
              </a:r>
              <a:endPara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Standard</a:t>
              </a:r>
            </a:p>
          </p:txBody>
        </p:sp>
      </p:grpSp>
      <p:sp>
        <p:nvSpPr>
          <p:cNvPr id="626" name="Shape 626"/>
          <p:cNvSpPr/>
          <p:nvPr/>
        </p:nvSpPr>
        <p:spPr>
          <a:xfrm>
            <a:off x="1643953" y="2090830"/>
            <a:ext cx="93061" cy="34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41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27" name="Shape 627"/>
          <p:cNvSpPr/>
          <p:nvPr/>
        </p:nvSpPr>
        <p:spPr>
          <a:xfrm>
            <a:off x="1957265" y="2825750"/>
            <a:ext cx="376116" cy="444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41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28" name="Shape 628"/>
          <p:cNvSpPr/>
          <p:nvPr/>
        </p:nvSpPr>
        <p:spPr>
          <a:xfrm>
            <a:off x="2628900" y="3968750"/>
            <a:ext cx="1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7200"/>
                  <a:pt x="10800" y="14400"/>
                  <a:pt x="0" y="21600"/>
                </a:cubicBezTo>
              </a:path>
            </a:pathLst>
          </a:custGeom>
          <a:ln w="12700">
            <a:solidFill>
              <a:srgbClr val="0041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22" name="Shape 622"/>
          <p:cNvSpPr/>
          <p:nvPr/>
        </p:nvSpPr>
        <p:spPr>
          <a:xfrm flipV="1">
            <a:off x="3429000" y="3771900"/>
            <a:ext cx="609600" cy="914400"/>
          </a:xfrm>
          <a:prstGeom prst="line">
            <a:avLst/>
          </a:prstGeom>
          <a:ln w="12700">
            <a:solidFill>
              <a:srgbClr val="004100"/>
            </a:solidFill>
            <a:round/>
            <a:tailEnd type="triangle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3429000" y="3429000"/>
            <a:ext cx="609600" cy="1588"/>
          </a:xfrm>
          <a:prstGeom prst="line">
            <a:avLst/>
          </a:prstGeom>
          <a:ln w="12700">
            <a:solidFill>
              <a:srgbClr val="004100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4" name="Shape 624"/>
          <p:cNvSpPr/>
          <p:nvPr/>
        </p:nvSpPr>
        <p:spPr>
          <a:xfrm flipH="1">
            <a:off x="3429000" y="3581400"/>
            <a:ext cx="609600" cy="1588"/>
          </a:xfrm>
          <a:prstGeom prst="line">
            <a:avLst/>
          </a:prstGeom>
          <a:ln w="12700">
            <a:solidFill>
              <a:srgbClr val="004100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5" name="Shape 6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Post-Test</a:t>
            </a:r>
          </a:p>
        </p:txBody>
      </p:sp>
      <p:sp>
        <p:nvSpPr>
          <p:cNvPr id="631" name="Shape 63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32" name="Shape 632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</a:t>
            </a:r>
          </a:p>
        </p:txBody>
      </p:sp>
      <p:sp>
        <p:nvSpPr>
          <p:cNvPr id="637" name="Shape 63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</a:t>
            </a:r>
          </a:p>
        </p:txBody>
      </p:sp>
      <p:sp>
        <p:nvSpPr>
          <p:cNvPr id="638" name="Shape 638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Important Concepts and Terms</a:t>
            </a:r>
          </a:p>
        </p:txBody>
      </p:sp>
      <p:sp>
        <p:nvSpPr>
          <p:cNvPr id="641" name="Shape 64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program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architecture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autonomous 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continuous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deterministic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discrete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episodic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mapping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multi-agent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observable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omniscient 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PEAS description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 sequence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 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reflex 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robot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sequential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software 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static environment 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stochastic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utility</a:t>
            </a:r>
          </a:p>
        </p:txBody>
      </p:sp>
      <p:sp>
        <p:nvSpPr>
          <p:cNvPr id="642" name="Shape 6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Summary</a:t>
            </a:r>
          </a:p>
        </p:txBody>
      </p:sp>
      <p:sp>
        <p:nvSpPr>
          <p:cNvPr id="645" name="Shape 64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perceive and act in an environment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ideal agents maximize their performance measure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autonomous agents act independently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basic agent types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simple reflex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model-based (reflex with state)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goal-based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utility-based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environments may make life harder for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inaccessible, non-deterministic, non-episodic, dynamic, continuous</a:t>
            </a:r>
          </a:p>
        </p:txBody>
      </p:sp>
      <p:sp>
        <p:nvSpPr>
          <p:cNvPr id="646" name="Shape 6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9" name="Shape 64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0" name="Shape 6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Pre-Test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Motivation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are used to provide a consistent viewpoint on various topics in the field AI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require essential skills to perform tasks that require intelligence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 use methods and techniques from the field of AI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Objectives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introduce the essential concepts of intelligent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focus on rational agents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define some basic requirements for the behavior and structure of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establish mechanisms for agents to interact with their environment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related to “Interaction Spaces” project discussion (lab)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