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</p:sldIdLst>
  <p:sldSz cx="9144000" cy="68580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28575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12700" cap="flat">
              <a:solidFill>
                <a:srgbClr val="FDFDC5"/>
              </a:solidFill>
              <a:prstDash val="solid"/>
              <a:miter lim="400000"/>
            </a:ln>
          </a:top>
          <a:bottom>
            <a:ln w="28575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DFDC5"/>
      </a:tcTxStyle>
      <a:tcStyle>
        <a:tcBdr>
          <a:left>
            <a:ln w="12700" cap="flat">
              <a:solidFill>
                <a:srgbClr val="FDFDC5"/>
              </a:solidFill>
              <a:prstDash val="solid"/>
              <a:miter lim="400000"/>
            </a:ln>
          </a:left>
          <a:right>
            <a:ln w="12700" cap="flat">
              <a:solidFill>
                <a:srgbClr val="FDFDC5"/>
              </a:solidFill>
              <a:prstDash val="solid"/>
              <a:miter lim="400000"/>
            </a:ln>
          </a:right>
          <a:top>
            <a:ln w="28575" cap="flat">
              <a:solidFill>
                <a:srgbClr val="FDFDC5"/>
              </a:solidFill>
              <a:prstDash val="solid"/>
              <a:miter lim="400000"/>
            </a:ln>
          </a:top>
          <a:bottom>
            <a:ln w="12700" cap="flat">
              <a:solidFill>
                <a:srgbClr val="FDFDC5"/>
              </a:solidFill>
              <a:prstDash val="solid"/>
              <a:miter lim="400000"/>
            </a:ln>
          </a:bottom>
          <a:insideH>
            <a:ln w="12700" cap="flat">
              <a:solidFill>
                <a:srgbClr val="FDFDC5"/>
              </a:solidFill>
              <a:prstDash val="solid"/>
              <a:miter lim="400000"/>
            </a:ln>
          </a:insideH>
          <a:insideV>
            <a:ln w="12700" cap="flat">
              <a:solidFill>
                <a:srgbClr val="FDFDC5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1pPr>
    <a:lvl2pPr indent="2286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2pPr>
    <a:lvl3pPr indent="4572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3pPr>
    <a:lvl4pPr indent="6858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4pPr>
    <a:lvl5pPr indent="9144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5pPr>
    <a:lvl6pPr indent="11430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6pPr>
    <a:lvl7pPr indent="13716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7pPr>
    <a:lvl8pPr indent="16002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8pPr>
    <a:lvl9pPr indent="1828800" defTabSz="317500">
      <a:defRPr sz="800">
        <a:uFill>
          <a:solidFill/>
        </a:uFill>
        <a:latin typeface="+mj-lt"/>
        <a:ea typeface="+mj-ea"/>
        <a:cs typeface="+mj-cs"/>
        <a:sym typeface="News Gothic MT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anecdote, demonstration, example to informally introduce the topic</a:t>
            </a: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evoke the participants’ interest and curiosity</a:t>
            </a: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set the stage for the more formal introduction</a:t>
            </a: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find out about the background of the participants</a:t>
            </a: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establish formal prerequisites</a:t>
            </a: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sensitize participants to potential gaps in their background knowledge</a:t>
            </a:r>
            <a:endParaRPr sz="24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aima.eecs.berkeley.edu/slides-ppt/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grpSp>
        <p:nvGrpSpPr>
          <p:cNvPr id="15" name="Group 15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id="13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4" name="Shape 14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marL="40640" marR="40640">
                <a:lnSpc>
                  <a:spcPct val="94000"/>
                </a:lnSpc>
                <a:defRPr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78800" y="6400799"/>
            <a:ext cx="698500" cy="419101"/>
            <a:chOff x="0" y="0"/>
            <a:chExt cx="698500" cy="419100"/>
          </a:xfrm>
        </p:grpSpPr>
        <p:pic>
          <p:nvPicPr>
            <p:cNvPr id="16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0" cy="190500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7" name="Shape 17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6200000">
              <a:off x="425450" y="273050"/>
              <a:ext cx="10160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584200">
                <a:defRPr sz="2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2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647" y="6858282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685799" y="229393"/>
            <a:ext cx="7772401" cy="2832101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1753141" y="3248422"/>
            <a:ext cx="5840919" cy="130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Visiting Professor</a:t>
            </a:r>
            <a:endParaRPr b="1" i="1">
              <a:solidFill>
                <a:srgbClr val="7A81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Department of Computer Science and Mathematics</a:t>
            </a:r>
            <a:endParaRPr b="1" i="1">
              <a:solidFill>
                <a:srgbClr val="7A81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Munich University of Applied Sciences</a:t>
            </a:r>
            <a:endParaRPr b="1" i="1">
              <a:solidFill>
                <a:srgbClr val="7A81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A81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2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328165" y="1295400"/>
            <a:ext cx="6500370" cy="3152888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defTabSz="914400">
              <a:spcBef>
                <a:spcPts val="2000"/>
              </a:spcBef>
              <a:buClr>
                <a:srgbClr val="80C4DF"/>
              </a:buClr>
              <a:defRPr sz="26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2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1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4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2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0134435">
            <a:off x="7084095" y="6286145"/>
            <a:ext cx="187785" cy="16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43205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S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18490" indent="-269240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05580" indent="-219780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89831" indent="-221456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85673" indent="-222023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3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18490" indent="-269240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05580" indent="-219780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89831" indent="-221456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85673" indent="-222023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20250106">
            <a:off x="7056429" y="6326170"/>
            <a:ext cx="187785" cy="162193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7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/>
          <p:nvPr/>
        </p:nvGrpSpPr>
        <p:grpSpPr>
          <a:xfrm>
            <a:off x="12699" y="6362700"/>
            <a:ext cx="1341439" cy="495300"/>
            <a:chOff x="0" y="0"/>
            <a:chExt cx="1341438" cy="495300"/>
          </a:xfrm>
        </p:grpSpPr>
        <p:pic>
          <p:nvPicPr>
            <p:cNvPr id="4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4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401954"/>
          <a:lstStyle>
            <a:lvl1pPr>
              <a:buClr>
                <a:srgbClr val="FF2600"/>
              </a:buClr>
            </a:lvl1pPr>
            <a:lvl2pPr marL="618490" indent="-269240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05580" indent="-219780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89831" indent="-221456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85673" indent="-222023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20667953">
            <a:off x="7055616" y="6316537"/>
            <a:ext cx="187785" cy="162193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7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2849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2700" y="6362700"/>
            <a:ext cx="1341439" cy="495300"/>
            <a:chOff x="0" y="0"/>
            <a:chExt cx="1341438" cy="495300"/>
          </a:xfrm>
        </p:grpSpPr>
        <p:pic>
          <p:nvPicPr>
            <p:cNvPr id="5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8" name="Shape 58"/>
            <p:cNvSpPr/>
            <p:nvPr/>
          </p:nvSpPr>
          <p:spPr>
            <a:xfrm>
              <a:off x="0" y="0"/>
              <a:ext cx="1341439" cy="495300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12700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584200"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60" name="Shape 6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800"/>
            <a:ext cx="3216056" cy="30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0640" marR="40640" defTabSz="914400">
              <a:defRPr sz="15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5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  <a:noFill/>
          <a:ln w="12700"/>
        </p:spPr>
        <p:txBody>
          <a:bodyPr lIns="38100" tIns="38100" rIns="38100" bIns="38100"/>
          <a:lstStyle>
            <a:lvl1pPr>
              <a:defRPr sz="4400"/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round/>
          </a:ln>
        </p:spPr>
        <p:txBody>
          <a:bodyPr lIns="38100" tIns="38100" rIns="38100" bIns="38100"/>
          <a:lstStyle>
            <a:lvl1pPr marL="349250" indent="-349250">
              <a:lnSpc>
                <a:spcPct val="100000"/>
              </a:lnSpc>
              <a:buClr>
                <a:srgbClr val="FF2600"/>
              </a:buClr>
              <a:defRPr sz="2200"/>
            </a:lvl1pPr>
            <a:lvl2pPr marL="685800" indent="-336550">
              <a:lnSpc>
                <a:spcPct val="100000"/>
              </a:lnSpc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63650" indent="-295275">
              <a:lnSpc>
                <a:spcPct val="100000"/>
              </a:lnSpc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46225" indent="-282575">
              <a:lnSpc>
                <a:spcPct val="100000"/>
              </a:lnSpc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2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2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20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6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8775632" y="6533357"/>
            <a:ext cx="216037" cy="199461"/>
          </a:xfrm>
          <a:prstGeom prst="rect">
            <a:avLst/>
          </a:prstGeom>
          <a:noFill/>
          <a:ln w="9525"/>
        </p:spPr>
        <p:txBody>
          <a:bodyPr lIns="38100" tIns="38100" rIns="38100" bIns="38100"/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3069431" y="6553596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Clr>
                <a:srgbClr val="80C4DF"/>
              </a:buClr>
              <a:def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747" y="7036082"/>
            <a:ext cx="2313809" cy="1638301"/>
          </a:xfrm>
          <a:prstGeom prst="rect">
            <a:avLst/>
          </a:prstGeom>
          <a:ln w="3175">
            <a:round/>
          </a:ln>
        </p:spPr>
      </p:pic>
      <p:grpSp>
        <p:nvGrpSpPr>
          <p:cNvPr id="7" name="Group 7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5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3175" cap="flat">
              <a:noFill/>
              <a:round/>
            </a:ln>
            <a:effectLst/>
          </p:spPr>
        </p:pic>
        <p:sp>
          <p:nvSpPr>
            <p:cNvPr id="6" name="Shape 6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 defTabSz="825500">
                <a:buClr>
                  <a:srgbClr val="000000"/>
                </a:buClr>
                <a:defRPr sz="5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618490" indent="-269240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05580" indent="-219780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189831" indent="-221456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485673" indent="-222023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1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 rot="20077841">
            <a:off x="7076314" y="6250789"/>
            <a:ext cx="216037" cy="199462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38100" tIns="38100" rIns="38100" bIns="38100">
            <a:spAutoFit/>
          </a:bodyPr>
          <a:lstStyle>
            <a:lvl1pPr algn="ctr">
              <a:def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spd="med" advClick="1"/>
  <p:txStyles>
    <p:titleStyle>
      <a:lvl1pPr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1pPr>
      <a:lvl2pPr indent="2286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2pPr>
      <a:lvl3pPr indent="4572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3pPr>
      <a:lvl4pPr indent="6858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4pPr>
      <a:lvl5pPr indent="9144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5pPr>
      <a:lvl6pPr indent="11430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6pPr>
      <a:lvl7pPr indent="13716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7pPr>
      <a:lvl8pPr indent="16002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8pPr>
      <a:lvl9pPr indent="1828800" algn="ctr">
        <a:defRPr b="1" sz="40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9pPr>
    </p:titleStyle>
    <p:bodyStyle>
      <a:lvl1pPr marL="285750" indent="-28575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1pPr>
      <a:lvl2pPr marL="652144" indent="-30289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2pPr>
      <a:lvl3pPr marL="968375" indent="-282575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3pPr>
      <a:lvl4pPr marL="1300559" indent="-332184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4pPr>
      <a:lvl5pPr marL="1626960" indent="-36331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5pPr>
      <a:lvl6pPr marL="2293710" indent="-734785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6pPr>
      <a:lvl7pPr marL="2588985" indent="-734785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7pPr>
      <a:lvl8pPr marL="2884260" indent="-734785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8pPr>
      <a:lvl9pPr marL="3179535" indent="-734785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>
          <a:solidFill>
            <a:srgbClr val="002E7A"/>
          </a:solidFill>
          <a:uFill>
            <a:solidFill>
              <a:srgbClr val="002E7A"/>
            </a:solidFill>
          </a:uFill>
          <a:latin typeface="+mn-lt"/>
          <a:ea typeface="+mn-ea"/>
          <a:cs typeface="+mn-cs"/>
          <a:sym typeface="Arial Rounded MT Bold"/>
        </a:defRPr>
      </a:lvl9pPr>
    </p:bodyStyle>
    <p:otherStyle>
      <a:lvl1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9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olylearn.calpoly.edu/AY_2013-2014/mod/quiz/view.php?id=40774" TargetMode="External"/><Relationship Id="rId3" Type="http://schemas.openxmlformats.org/officeDocument/2006/relationships/hyperlink" Target="https://polylearn.calpoly.edu/AY_2013-2014/mod/quiz/view.php?id=40775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76710" y="4902200"/>
            <a:ext cx="5390580" cy="130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Professor</a:t>
            </a:r>
            <a:endParaRPr b="1" i="1">
              <a:solidFill>
                <a:srgbClr val="76D6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Computer Science Department</a:t>
            </a:r>
            <a:endParaRPr b="1" i="1">
              <a:solidFill>
                <a:srgbClr val="76D6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California Polytechnic State University</a:t>
            </a:r>
            <a:endParaRPr b="1" i="1">
              <a:solidFill>
                <a:srgbClr val="76D6FF"/>
              </a:solidFill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5" marR="39199" indent="0" algn="ctr">
              <a:lnSpc>
                <a:spcPct val="94000"/>
              </a:lnSpc>
              <a:spcBef>
                <a:spcPts val="500"/>
              </a:spcBef>
              <a:buFont typeface="Zapf Dingbats"/>
              <a:defRPr sz="1800"/>
            </a:pPr>
            <a:r>
              <a:rPr b="1" i="1">
                <a:solidFill>
                  <a:srgbClr val="76D6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San Luis Obispo, CA, U.S.A.</a:t>
            </a:r>
          </a:p>
        </p:txBody>
      </p:sp>
      <p:sp>
        <p:nvSpPr>
          <p:cNvPr id="68" name="Shape 68"/>
          <p:cNvSpPr/>
          <p:nvPr/>
        </p:nvSpPr>
        <p:spPr>
          <a:xfrm>
            <a:off x="3055317" y="2495550"/>
            <a:ext cx="3033367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R="39199" algn="ctr">
              <a:lnSpc>
                <a:spcPct val="94000"/>
              </a:lnSpc>
              <a:spcBef>
                <a:spcPts val="500"/>
              </a:spcBef>
              <a:buFont typeface="Zapf Dingbats"/>
              <a:defRPr b="1" i="1" sz="2400">
                <a:solidFill>
                  <a:srgbClr val="0433FF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24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formal methods to perform reasoning are required when dealing with knowledge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 is a simple mechanism for basic reasoning tasks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allows the description of the world via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simple sentences can be combined into more complex ones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new sentences can be generated by inference rules applied to existing sentences	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 is more powerful, but also considerably more complex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is very general, and can be used to model or emulate many other methods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although of high computational complexity, there is a subclass that can be treated by computers reasonably well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 the important aspects of propositional and predicate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syntax, semantics, models, inference rules, complexity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understand the limitations of propositional and predicate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apply simple reasoning techniques to specific tasks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 about the basic principles of predicate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apply predicate logic to the specification of knowledge-based systems and agents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 inference rules to deduce new knowledge from existing knowledge bases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check sentences for syntactical correctness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check if a sentence is true or false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formulate simple sentences for toy problems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14, 2013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7 continued: Bender vs. Optimus Prime Argument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 survey due Tue, Nov. 19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8: Agents and the Wumpus World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A1 Informed Search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 grading in progress (demos continued during the lab)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form, no programming required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Today, Thu, Nov. 14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Thu, Nov. 21</a:t>
            </a:r>
            <a:endParaRPr sz="134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4320" indent="-274320" defTabSz="877823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3750" indent="-258470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Implementation documentation coming up this week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69357" indent="-210989" defTabSz="877823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 start grading on Friday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cont.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Enchant.js Game Engine Presentation and Workshop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Fri, Nov. 15, 4:10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workshop Sat, Nov. 15, 10 am - 4 pm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CSC Talk today, 11 am, ATL: “Urban Dictionary, Arduino &amp; Startups”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Julia Grace, CSC IAB Member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Michael Wong: Natural Language Processing with Automated Essay Grading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Devon Govett: Spam Detection and Bayesian Classifiers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Donovan McKelvey: Artifical Intelligence to Create Art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Ejay Landicho: Brain-Computer Interface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Joey Wilson: Object Tracking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Logical Inference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also referred to as deduction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implements the entailment relation for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operates at the semantic level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takes into account the meaning of sentences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computers have difficulties reasoning at the semantic level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typically work at the syntactic level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derivation is used to approximate entailment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uses purely “mechanical” symbol manipulation without consideration of meaning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should be used with care since more constraints apply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and Satisfiability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validity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sentence is </a:t>
            </a: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valid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if it is true under all possible interpretations in all possible world states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independent of its intended or assigned meaning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independent of the state of affairs in the world under consideration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valid sentences are also called tautologies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satisfiability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sentence is </a:t>
            </a: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satisfiable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if there is some interpretation in some world state (a model) such that the sentence is true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relationship between satisfiability and validity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sentence is satisfiable iff (“if and only if”) its negation is not valid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sentence is valid iff its negation is not satisfiable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Computational Inference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computers cannot reason informally (“common sense”)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don’t know the interpretation of the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often don’t have access to the state of the real world to check the correspondence between sentences and facts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computers can be used to  check the validity of sentences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“if the sentences in a knowledge base are true, then the sentence under consideration must be true, regardless of its possible interpretations”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applied to rather complex sentences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uninformed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 rot="20667953">
            <a:off x="7080337" y="6316537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74" name="Shape 74"/>
          <p:cNvSpPr/>
          <p:nvPr/>
        </p:nvSpPr>
        <p:spPr>
          <a:xfrm>
            <a:off x="302418" y="5594548"/>
            <a:ext cx="793503" cy="691952"/>
          </a:xfrm>
          <a:prstGeom prst="rightArrow">
            <a:avLst>
              <a:gd name="adj1" fmla="val 32000"/>
              <a:gd name="adj2" fmla="val 73393"/>
            </a:avLst>
          </a:prstGeom>
          <a:solidFill>
            <a:srgbClr val="C82506"/>
          </a:solidFill>
          <a:ln w="12700">
            <a:solidFill/>
            <a:round/>
          </a:ln>
        </p:spPr>
        <p:txBody>
          <a:bodyPr lIns="50800" tIns="50800" rIns="50800" bIns="50800" anchor="ctr"/>
          <a:lstStyle/>
          <a:p>
            <a:pPr lvl="0" algn="ctr" defTabSz="584200"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Computational Approaches</a:t>
            </a:r>
            <a:b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 to Inference 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 checking based on truth tables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generate all possible models and check them for validity or satisfiability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exponential complexity, NP-complete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combinations of truth values need to be considered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 inference rules as successor functions for a search algorithm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 exponential, but only worst-case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 practice, many problems have shorter proofs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only relevant propositions need to be considered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Propositional Logic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relatively simple framework for reasoning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extended for more expressiveness at the cost of computational overhead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aspects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validity and inference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inference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complexity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 rot="20250106">
            <a:off x="7081150" y="6326170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Syntax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symbols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logical constants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True, False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symbols 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P, Q,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…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logical connectives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conjunction ∧, disjunction ∨,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negation ¬,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implication ⇒, equivalence ⇔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there are other connectives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unary, binary, n-ary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parentheses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( 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sentences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constructed from simple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conjunction, disjunction, implication, equivalence, negation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BNF Grammar Propositional Logic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477011" indent="-438911" defTabSz="877823">
              <a:spcBef>
                <a:spcPts val="19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Sentence		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AtomicSentence | ComplexSentence</a:t>
            </a:r>
            <a:endParaRPr i="1" sz="2304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77011" indent="-438911" defTabSz="877823">
              <a:spcBef>
                <a:spcPts val="19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AtomicSentence	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Q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304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477011" indent="-438911" defTabSz="877823">
              <a:spcBef>
                <a:spcPts val="19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ComplexSentence	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(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Sentence 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)</a:t>
            </a:r>
            <a:endParaRPr sz="23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7011" indent="-16764" defTabSz="877823">
              <a:spcBef>
                <a:spcPts val="1900"/>
              </a:spcBef>
              <a:buClr>
                <a:srgbClr val="FBFA0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 Rounded MT Bold"/>
              </a:rPr>
              <a:t>		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| Sentence Connective Sentence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 Rounded MT Bold"/>
              </a:rPr>
              <a:t>	</a:t>
            </a:r>
            <a:b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 Rounded MT Bold"/>
              </a:rPr>
            </a:b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 Rounded MT Bold"/>
              </a:rPr>
              <a:t>		   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 | 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Sentence</a:t>
            </a:r>
            <a:endParaRPr i="1" sz="2304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77011" indent="-438911" defTabSz="877823">
              <a:spcBef>
                <a:spcPts val="19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Connective		</a:t>
            </a: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307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77011" indent="-438911" defTabSz="877823">
              <a:spcBef>
                <a:spcPts val="1900"/>
              </a:spcBef>
              <a:buClr>
                <a:srgbClr val="FBFA00"/>
              </a:buClr>
              <a:buSzTx/>
              <a:buFont typeface="Times"/>
              <a:buNone/>
              <a:defRPr>
                <a:solidFill>
                  <a:srgbClr val="000000"/>
                </a:solidFill>
                <a:uFillTx/>
              </a:defRPr>
            </a:pPr>
            <a:endParaRPr sz="1727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477011" indent="-438911" defTabSz="877823">
              <a:spcBef>
                <a:spcPts val="1900"/>
              </a:spcBef>
              <a:buClr>
                <a:srgbClr val="FBFA00"/>
              </a:buClr>
              <a:buSzTx/>
              <a:buFont typeface="Time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ambiguities are resolved through precedence 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sz="134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or parentheses</a:t>
            </a:r>
            <a:endParaRPr sz="134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87907" indent="-365759" defTabSz="877823">
              <a:spcBef>
                <a:spcPts val="500"/>
              </a:spcBef>
              <a:buClr>
                <a:srgbClr val="FF2734"/>
              </a:buClr>
              <a:buSzTx/>
              <a:buFont typeface="Time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P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Q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equivalent to ( (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P)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(Q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R)) 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34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162" name="Shape 162"/>
          <p:cNvSpPr/>
          <p:nvPr>
            <p:ph type="sldNum" sz="quarter" idx="2"/>
          </p:nvPr>
        </p:nvSpPr>
        <p:spPr>
          <a:xfrm rot="20250106">
            <a:off x="7058881" y="6326170"/>
            <a:ext cx="182880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Semantics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interpretation of the propositional symbols and constants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symbols can stand for any arbitrary fact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sentences consisting of only a propositional symbols are satisfiable, but not valid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354137" indent="-171450">
              <a:buClr>
                <a:srgbClr val="CE31CC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the value of the symbol can be </a:t>
            </a: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i="1"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 or </a:t>
            </a: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3" marL="1354137" indent="-171450">
              <a:buClr>
                <a:srgbClr val="CE31CC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must be explicitly stated in the model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constants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and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have a fixed interpretation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i="1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indicates that the world is as stated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i="1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indicates that the world is not as stated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specification of the logical connectives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frequently explicitly via truth tables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Truth Tables for </a:t>
            </a:r>
            <a:endParaRPr b="1" sz="40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Common </a:t>
            </a:r>
            <a:r>
              <a:rPr b="1" sz="48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Connectives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aphicFrame>
        <p:nvGraphicFramePr>
          <p:cNvPr id="171" name="Table 171"/>
          <p:cNvGraphicFramePr/>
          <p:nvPr/>
        </p:nvGraphicFramePr>
        <p:xfrm>
          <a:off x="215899" y="2552700"/>
          <a:ext cx="8712200" cy="30099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1244599"/>
                <a:gridCol w="1244599"/>
                <a:gridCol w="1244599"/>
                <a:gridCol w="1244599"/>
                <a:gridCol w="1244599"/>
                <a:gridCol w="1244599"/>
                <a:gridCol w="1244599"/>
              </a:tblGrid>
              <a:tr h="60198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Q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sym typeface="News Gothic MT"/>
                        </a:rPr>
                        <a:t>¬ P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sym typeface="News Gothic MT"/>
                        </a:rPr>
                        <a:t>P ∧ Q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sym typeface="News Gothic MT"/>
                        </a:rPr>
                        <a:t>P ∨ Q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sym typeface="News Gothic MT"/>
                        </a:rPr>
                        <a:t>P ⇒ Q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cap="small" sz="2700">
                          <a:solidFill>
                            <a:srgbClr val="FFFFFF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sym typeface="News Gothic MT"/>
                        </a:rPr>
                        <a:t>P ⇔ Q</a:t>
                      </a:r>
                    </a:p>
                  </a:txBody>
                  <a:tcPr marL="50800" marR="50800" marT="50800" marB="50800" anchor="ctr" anchorCtr="0" horzOverflow="overflow">
                    <a:lnL w="76200">
                      <a:solidFill>
                        <a:srgbClr val="C0C0C0"/>
                      </a:solidFill>
                      <a:round/>
                    </a:lnL>
                    <a:lnR w="76200">
                      <a:solidFill>
                        <a:srgbClr val="C0C0C0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76200">
                      <a:solidFill>
                        <a:srgbClr val="C0C0C0"/>
                      </a:solidFill>
                      <a:round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76200">
                      <a:solidFill>
                        <a:srgbClr val="C0C0C0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 sz="1800">
                          <a:uFillTx/>
                        </a:defRPr>
                      </a:pPr>
                      <a:r>
                        <a:rPr cap="small" sz="2700">
                          <a:solidFill>
                            <a:srgbClr val="01116D"/>
                          </a:solidFill>
                          <a:uFill>
                            <a:solidFill>
                              <a:srgbClr val="01116D"/>
                            </a:solidFill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FALSE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  <a:solidFill>
                      <a:srgbClr val="FFB5A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cap="small" sz="2700">
                          <a:uFill>
                            <a:solidFill/>
                          </a:u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EBEBEB"/>
                      </a:solidFill>
                      <a:round/>
                    </a:lnL>
                    <a:lnR w="50800">
                      <a:solidFill>
                        <a:srgbClr val="EBEBEB"/>
                      </a:solidFill>
                      <a:round/>
                    </a:lnR>
                    <a:lnT w="50800">
                      <a:solidFill>
                        <a:srgbClr val="EBEBEB"/>
                      </a:solidFill>
                      <a:round/>
                    </a:lnT>
                    <a:lnB w="50800">
                      <a:solidFill>
                        <a:srgbClr val="EBEBEB"/>
                      </a:solidFill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and Inference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truth tables can be used to test sentences for validity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row for each possible combination of truth values for the symbols in the sentence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final value must be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for every sentence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variation of the model checking approach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general, not very practical for large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very effective with customized improvements in specific domains, such as VLSI design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Example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known facts about the Wumpus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a wumpus in [1,3] or in [2,2]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there is no wumpus in [2,2]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question (hypothesis)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there a wumpus in [1,3]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task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prove or disprove the validity of the question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approach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construct a sentence that combines the above statements in an appropriate manner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 that it answers the questions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construct a truth table that shows if the sentence is valid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incremental approach with truth tables for sub-sentences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Example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185" name="Group 185"/>
          <p:cNvGrpSpPr/>
          <p:nvPr/>
        </p:nvGrpSpPr>
        <p:grpSpPr>
          <a:xfrm>
            <a:off x="5019675" y="1219200"/>
            <a:ext cx="1079501" cy="1689100"/>
            <a:chOff x="0" y="0"/>
            <a:chExt cx="1079500" cy="1689099"/>
          </a:xfrm>
        </p:grpSpPr>
        <p:sp>
          <p:nvSpPr>
            <p:cNvPr id="183" name="Shape 183"/>
            <p:cNvSpPr/>
            <p:nvPr/>
          </p:nvSpPr>
          <p:spPr>
            <a:xfrm>
              <a:off x="0" y="0"/>
              <a:ext cx="1079501" cy="16891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 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2594" y="505305"/>
              <a:ext cx="1063932" cy="1921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3121025" y="1219200"/>
            <a:ext cx="1346200" cy="1676401"/>
            <a:chOff x="0" y="0"/>
            <a:chExt cx="1346200" cy="167640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1346200" cy="1676401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0" y="414779"/>
              <a:ext cx="1333440" cy="1576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762000" y="1206500"/>
            <a:ext cx="774700" cy="1689100"/>
            <a:chOff x="0" y="0"/>
            <a:chExt cx="774700" cy="16891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774700" cy="1689100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Q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 True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420343"/>
              <a:ext cx="762000" cy="162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194" name="Group 194"/>
          <p:cNvGrpSpPr/>
          <p:nvPr/>
        </p:nvGrpSpPr>
        <p:grpSpPr>
          <a:xfrm>
            <a:off x="0" y="1206500"/>
            <a:ext cx="774700" cy="1689100"/>
            <a:chOff x="0" y="0"/>
            <a:chExt cx="774700" cy="1689100"/>
          </a:xfrm>
        </p:grpSpPr>
        <p:sp>
          <p:nvSpPr>
            <p:cNvPr id="192" name="Shape 192"/>
            <p:cNvSpPr/>
            <p:nvPr/>
          </p:nvSpPr>
          <p:spPr>
            <a:xfrm>
              <a:off x="0" y="0"/>
              <a:ext cx="774700" cy="1689100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0" y="427069"/>
              <a:ext cx="762000" cy="1171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4524375" y="1765300"/>
            <a:ext cx="33397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52A9"/>
              </a:buClr>
              <a:buFont typeface="Times"/>
              <a:def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</a:rPr>
              <a:t>∨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1524000" y="1206500"/>
            <a:ext cx="1079500" cy="1689100"/>
            <a:chOff x="0" y="0"/>
            <a:chExt cx="1079500" cy="1689100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1079500" cy="1689100"/>
            </a:xfrm>
            <a:prstGeom prst="rect">
              <a:avLst/>
            </a:prstGeom>
            <a:solidFill>
              <a:srgbClr val="FF52A9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Q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404037"/>
              <a:ext cx="1066800" cy="1588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199" name="Shape 199"/>
          <p:cNvSpPr/>
          <p:nvPr/>
        </p:nvSpPr>
        <p:spPr>
          <a:xfrm>
            <a:off x="0" y="3048000"/>
            <a:ext cx="3836254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Interpretation: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W</a:t>
            </a:r>
            <a:r>
              <a:rPr b="1" baseline="-34499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Wumpus in [1,3]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W</a:t>
            </a:r>
            <a:r>
              <a:rPr b="1" baseline="-34499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Wumpus in [2,2]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Facts: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40640">
              <a:buClr>
                <a:srgbClr val="FDFDC5"/>
              </a:buClr>
              <a:buSzPct val="100000"/>
              <a:buFont typeface="Times New Roman"/>
              <a:buChar char="•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 there is a wumpus in [1,3] or in [2,2]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6477000" y="1219200"/>
            <a:ext cx="1536700" cy="1676400"/>
            <a:chOff x="0" y="0"/>
            <a:chExt cx="1536700" cy="1676400"/>
          </a:xfrm>
        </p:grpSpPr>
        <p:sp>
          <p:nvSpPr>
            <p:cNvPr id="200" name="Shape 200"/>
            <p:cNvSpPr/>
            <p:nvPr/>
          </p:nvSpPr>
          <p:spPr>
            <a:xfrm>
              <a:off x="0" y="0"/>
              <a:ext cx="1536700" cy="1676400"/>
            </a:xfrm>
            <a:prstGeom prst="rect">
              <a:avLst/>
            </a:prstGeom>
            <a:solidFill>
              <a:srgbClr val="F39019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395058"/>
              <a:ext cx="1524000" cy="1553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03" name="Shape 2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Example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209" name="Group 209"/>
          <p:cNvGrpSpPr/>
          <p:nvPr/>
        </p:nvGrpSpPr>
        <p:grpSpPr>
          <a:xfrm>
            <a:off x="762000" y="1206500"/>
            <a:ext cx="774700" cy="1727200"/>
            <a:chOff x="0" y="0"/>
            <a:chExt cx="774700" cy="1727199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774700" cy="1727200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Q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 True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0" y="315525"/>
              <a:ext cx="762000" cy="1661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0" y="1206500"/>
            <a:ext cx="774700" cy="1727200"/>
            <a:chOff x="0" y="0"/>
            <a:chExt cx="774700" cy="1727200"/>
          </a:xfrm>
        </p:grpSpPr>
        <p:sp>
          <p:nvSpPr>
            <p:cNvPr id="210" name="Shape 210"/>
            <p:cNvSpPr/>
            <p:nvPr/>
          </p:nvSpPr>
          <p:spPr>
            <a:xfrm>
              <a:off x="0" y="0"/>
              <a:ext cx="774700" cy="1727200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309702"/>
              <a:ext cx="762000" cy="1198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1524000" y="1206500"/>
            <a:ext cx="1079500" cy="1727200"/>
            <a:chOff x="0" y="0"/>
            <a:chExt cx="1079500" cy="1727200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1079500" cy="1727200"/>
            </a:xfrm>
            <a:prstGeom prst="rect">
              <a:avLst/>
            </a:prstGeom>
            <a:solidFill>
              <a:srgbClr val="FF52A9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∧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Q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311550"/>
              <a:ext cx="1066800" cy="162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16" name="Shape 216"/>
          <p:cNvSpPr/>
          <p:nvPr/>
        </p:nvSpPr>
        <p:spPr>
          <a:xfrm>
            <a:off x="0" y="3048000"/>
            <a:ext cx="3899754" cy="173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Interpretation: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W</a:t>
            </a:r>
            <a:r>
              <a:rPr b="1" baseline="-34499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Wumpus in [1,3]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W</a:t>
            </a:r>
            <a:r>
              <a:rPr b="1" baseline="-34499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1" i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Wumpus in [2,2]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Facts: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40640">
              <a:buClr>
                <a:srgbClr val="FDFDC5"/>
              </a:buClr>
              <a:buSzPct val="100000"/>
              <a:buFont typeface="Times New Roman"/>
              <a:buChar char="•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 there is a wumpus in [1,3] or in [2,2]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40640">
              <a:buClr>
                <a:srgbClr val="FDFDC5"/>
              </a:buClr>
              <a:buSzPct val="100000"/>
              <a:buFont typeface="Times New Roman"/>
              <a:buChar char="•"/>
              <a:defRPr sz="1800"/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 there is no wumpus in [2,2]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grpSp>
        <p:nvGrpSpPr>
          <p:cNvPr id="220" name="Group 220"/>
          <p:cNvGrpSpPr/>
          <p:nvPr/>
        </p:nvGrpSpPr>
        <p:grpSpPr>
          <a:xfrm>
            <a:off x="5959475" y="1206500"/>
            <a:ext cx="1295400" cy="1600201"/>
            <a:chOff x="0" y="0"/>
            <a:chExt cx="1295400" cy="1600200"/>
          </a:xfrm>
        </p:grpSpPr>
        <p:sp>
          <p:nvSpPr>
            <p:cNvPr id="218" name="Shape 218"/>
            <p:cNvSpPr/>
            <p:nvPr/>
          </p:nvSpPr>
          <p:spPr>
            <a:xfrm>
              <a:off x="0" y="0"/>
              <a:ext cx="1295400" cy="1600201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"/>
                <a:defRPr sz="1800"/>
              </a:pP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¬</a:t>
              </a:r>
              <a:r>
                <a:rPr b="1"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0" y="395925"/>
              <a:ext cx="1282883" cy="150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23" name="Group 223"/>
          <p:cNvGrpSpPr/>
          <p:nvPr/>
        </p:nvGrpSpPr>
        <p:grpSpPr>
          <a:xfrm>
            <a:off x="3579018" y="1206500"/>
            <a:ext cx="2019303" cy="1612900"/>
            <a:chOff x="0" y="0"/>
            <a:chExt cx="2019301" cy="1612899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2019302" cy="16129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351" y="389932"/>
              <a:ext cx="2002056" cy="162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24" name="Shape 224"/>
          <p:cNvSpPr/>
          <p:nvPr/>
        </p:nvSpPr>
        <p:spPr>
          <a:xfrm>
            <a:off x="5588000" y="1760537"/>
            <a:ext cx="3339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52A9"/>
              </a:buClr>
              <a:buFont typeface="Times"/>
              <a:def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</a:rPr>
              <a:t>∧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12, 2013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81061" indent="-181061" defTabSz="777240">
              <a:spcBef>
                <a:spcPts val="17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53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3900" indent="-177038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7 continued: Bender vs. Optimus Prime Argument</a:t>
            </a: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55050" indent="-172120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9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Goal of See the Reason </a:t>
            </a:r>
            <a:endParaRPr sz="119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989091" indent="-165973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make as many of your side's posts tentatively-true (green) as possible, and as many of the other side's posts tentatively-false (red) as possible</a:t>
            </a:r>
            <a:endParaRPr sz="102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 marL="755050" indent="-172120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9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 Web form survey by Tue, Nov. 19</a:t>
            </a:r>
            <a:endParaRPr sz="119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73900" indent="-177038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8: Agents and the Wumpus World</a:t>
            </a: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81061" indent="-181061" defTabSz="777240">
              <a:spcBef>
                <a:spcPts val="17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A1 Informed Search</a:t>
            </a:r>
            <a:endParaRPr sz="153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73900" indent="-177038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A1 grading in progress (demos continued during the lab)</a:t>
            </a: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81061" indent="-181061" defTabSz="777240">
              <a:spcBef>
                <a:spcPts val="17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53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56628" indent="-159765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</a:t>
            </a: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9366" indent="-136436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9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form, no programming required</a:t>
            </a:r>
            <a:endParaRPr sz="119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19366" indent="-136436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9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14</a:t>
            </a:r>
            <a:endParaRPr sz="119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56628" indent="-159765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9366" indent="-136436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9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21</a:t>
            </a:r>
            <a:endParaRPr sz="119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43524" indent="-143524" defTabSz="777240">
              <a:spcBef>
                <a:spcPts val="17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3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53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37197" indent="-140335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Implementation coming up this week</a:t>
            </a:r>
            <a:endParaRPr sz="13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19366" indent="-136436" defTabSz="777240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9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 start grading on Friday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`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8" name="Shape 228"/>
          <p:cNvSpPr/>
          <p:nvPr/>
        </p:nvSpPr>
        <p:spPr>
          <a:xfrm>
            <a:off x="7250112" y="3559175"/>
            <a:ext cx="48994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52A9"/>
              </a:buClr>
              <a:buFont typeface="Times"/>
              <a:def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</a:rPr>
              <a:t>⇒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2070100" y="3022600"/>
            <a:ext cx="1231900" cy="1727200"/>
            <a:chOff x="0" y="0"/>
            <a:chExt cx="1231900" cy="17272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1231900" cy="1727200"/>
            </a:xfrm>
            <a:prstGeom prst="rect">
              <a:avLst/>
            </a:prstGeom>
            <a:solidFill>
              <a:srgbClr val="FF52A9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⇒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Q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304800"/>
              <a:ext cx="1219200" cy="1624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1308100" y="3022600"/>
            <a:ext cx="774700" cy="1727200"/>
            <a:chOff x="0" y="0"/>
            <a:chExt cx="774700" cy="1727199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774700" cy="1727200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Q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 True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310210"/>
              <a:ext cx="762000" cy="1662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546100" y="3022600"/>
            <a:ext cx="774700" cy="1727201"/>
            <a:chOff x="0" y="0"/>
            <a:chExt cx="774700" cy="1727200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774700" cy="1727201"/>
            </a:xfrm>
            <a:prstGeom prst="rect">
              <a:avLst/>
            </a:prstGeom>
            <a:solidFill>
              <a:srgbClr val="00D5D7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endPara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0" y="304705"/>
              <a:ext cx="762000" cy="1219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38" name="Shape 238"/>
          <p:cNvSpPr/>
          <p:nvPr/>
        </p:nvSpPr>
        <p:spPr>
          <a:xfrm>
            <a:off x="4851400" y="4864100"/>
            <a:ext cx="4229100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Question</a:t>
            </a: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: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Can we conclude that </a:t>
            </a:r>
            <a:endParaRPr sz="20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the wumpus is in [1,3]?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40" name="Shape 240"/>
          <p:cNvSpPr/>
          <p:nvPr/>
        </p:nvSpPr>
        <p:spPr>
          <a:xfrm>
            <a:off x="76200" y="4864100"/>
            <a:ext cx="3683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Valid Sentence Definition:</a:t>
            </a:r>
            <a:endParaRPr b="1" sz="20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For all possible combinations, the value of the sentence must be </a:t>
            </a:r>
            <a:r>
              <a:rPr sz="20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true.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5959475" y="1206500"/>
            <a:ext cx="1295400" cy="1600201"/>
            <a:chOff x="0" y="0"/>
            <a:chExt cx="1295400" cy="1600200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1295400" cy="1600201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"/>
                <a:defRPr sz="1800"/>
              </a:pP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¬</a:t>
              </a:r>
              <a:r>
                <a:rPr b="1"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395925"/>
              <a:ext cx="1282883" cy="150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3579018" y="1206500"/>
            <a:ext cx="2019303" cy="1612900"/>
            <a:chOff x="0" y="0"/>
            <a:chExt cx="2019301" cy="1612899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2019302" cy="16129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2351" y="389932"/>
              <a:ext cx="2002056" cy="162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3581400" y="3035300"/>
            <a:ext cx="3670300" cy="1592380"/>
            <a:chOff x="0" y="0"/>
            <a:chExt cx="3670300" cy="1592379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3670300" cy="159238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22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)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∧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¬</a:t>
              </a:r>
              <a:r>
                <a:rPr b="1"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379821"/>
              <a:ext cx="3657600" cy="1589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7697787" y="3035300"/>
            <a:ext cx="1079501" cy="1612900"/>
            <a:chOff x="0" y="0"/>
            <a:chExt cx="1079500" cy="16129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1079500" cy="16129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373995"/>
              <a:ext cx="1066763" cy="109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53" name="Shape 253"/>
          <p:cNvSpPr/>
          <p:nvPr/>
        </p:nvSpPr>
        <p:spPr>
          <a:xfrm>
            <a:off x="5588000" y="1760537"/>
            <a:ext cx="3339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52A9"/>
              </a:buClr>
              <a:buFont typeface="Times"/>
              <a:def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</a:rPr>
              <a:t>∧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Example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pSp>
        <p:nvGrpSpPr>
          <p:cNvPr id="259" name="Group 259"/>
          <p:cNvGrpSpPr/>
          <p:nvPr/>
        </p:nvGrpSpPr>
        <p:grpSpPr>
          <a:xfrm>
            <a:off x="3581400" y="4876800"/>
            <a:ext cx="5194300" cy="1592380"/>
            <a:chOff x="0" y="0"/>
            <a:chExt cx="5194300" cy="1592379"/>
          </a:xfrm>
        </p:grpSpPr>
        <p:sp>
          <p:nvSpPr>
            <p:cNvPr id="257" name="Shape 257"/>
            <p:cNvSpPr/>
            <p:nvPr/>
          </p:nvSpPr>
          <p:spPr>
            <a:xfrm>
              <a:off x="0" y="0"/>
              <a:ext cx="5194300" cy="159238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((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22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)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∧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¬</a:t>
              </a:r>
              <a:r>
                <a:rPr b="1"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)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⇒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417921"/>
              <a:ext cx="5181600" cy="1589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5959475" y="1206500"/>
            <a:ext cx="1295400" cy="1600201"/>
            <a:chOff x="0" y="0"/>
            <a:chExt cx="1295400" cy="1600200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1295400" cy="1600201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"/>
                <a:defRPr sz="1800"/>
              </a:pP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¬</a:t>
              </a:r>
              <a:r>
                <a:rPr b="1"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0" y="395925"/>
              <a:ext cx="1282883" cy="150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3579018" y="1206500"/>
            <a:ext cx="2019303" cy="1612900"/>
            <a:chOff x="0" y="0"/>
            <a:chExt cx="2019301" cy="1612899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2019302" cy="16129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351" y="389932"/>
              <a:ext cx="2002056" cy="1627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3581400" y="3035300"/>
            <a:ext cx="3670300" cy="1592380"/>
            <a:chOff x="0" y="0"/>
            <a:chExt cx="3670300" cy="1592379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3670300" cy="159238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∨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22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)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∧</a:t>
              </a:r>
              <a:r>
                <a:rPr b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Symbol"/>
                  <a:ea typeface="Symbol"/>
                  <a:cs typeface="Symbol"/>
                  <a:sym typeface="Symbol"/>
                </a:rPr>
                <a:t>¬</a:t>
              </a:r>
              <a:r>
                <a:rPr b="1"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22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405221"/>
              <a:ext cx="3657600" cy="1589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7697787" y="3035300"/>
            <a:ext cx="1079501" cy="1612900"/>
            <a:chOff x="0" y="0"/>
            <a:chExt cx="1079500" cy="1612900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1079500" cy="16129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00032B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b="1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baseline="-34499" i="1" sz="16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False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  <a:endParaRPr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algn="ctr">
                <a:buClr>
                  <a:srgbClr val="01116D"/>
                </a:buClr>
                <a:buFont typeface="Times New Roman"/>
                <a:defRPr sz="1800"/>
              </a:pPr>
              <a:r>
                <a:rPr i="1" sz="2000">
                  <a:solidFill>
                    <a:srgbClr val="01116D"/>
                  </a:solidFill>
                  <a:uFill>
                    <a:solidFill>
                      <a:srgbClr val="01116D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True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399395"/>
              <a:ext cx="1066763" cy="1095"/>
            </a:xfrm>
            <a:prstGeom prst="line">
              <a:avLst/>
            </a:prstGeom>
            <a:noFill/>
            <a:ln w="12700" cap="flat">
              <a:solidFill>
                <a:srgbClr val="00032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72" name="Shape 272"/>
          <p:cNvSpPr/>
          <p:nvPr/>
        </p:nvSpPr>
        <p:spPr>
          <a:xfrm>
            <a:off x="5588000" y="1760537"/>
            <a:ext cx="3339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52A9"/>
              </a:buClr>
              <a:buFont typeface="Times"/>
              <a:def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</a:rPr>
              <a:t>∧</a:t>
            </a:r>
          </a:p>
        </p:txBody>
      </p:sp>
      <p:sp>
        <p:nvSpPr>
          <p:cNvPr id="273" name="Shape 273"/>
          <p:cNvSpPr/>
          <p:nvPr/>
        </p:nvSpPr>
        <p:spPr>
          <a:xfrm>
            <a:off x="7262812" y="3609975"/>
            <a:ext cx="48994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F52A9"/>
              </a:buClr>
              <a:buFont typeface="Times"/>
              <a:def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52A9"/>
                </a:solidFill>
                <a:uFill>
                  <a:solidFill>
                    <a:srgbClr val="FF52A9"/>
                  </a:solidFill>
                </a:uFill>
              </a:rPr>
              <a:t>⇒</a:t>
            </a:r>
          </a:p>
        </p:txBody>
      </p:sp>
      <p:sp>
        <p:nvSpPr>
          <p:cNvPr id="274" name="Shape 2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  <p:sp>
        <p:nvSpPr>
          <p:cNvPr id="275" name="Shape 275"/>
          <p:cNvSpPr/>
          <p:nvPr/>
        </p:nvSpPr>
        <p:spPr>
          <a:xfrm>
            <a:off x="127000" y="4216400"/>
            <a:ext cx="3225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b="1" sz="20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Valid Sentence Definition:</a:t>
            </a:r>
            <a:endParaRPr b="1" sz="20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FDFDC5"/>
              </a:buClr>
              <a:buFont typeface="Times New Roman"/>
              <a:defRPr sz="1800"/>
            </a:pPr>
            <a:r>
              <a:rPr sz="20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For all possible combinations, the value of the sentence must be </a:t>
            </a:r>
            <a:r>
              <a:rPr sz="2000">
                <a:uFill>
                  <a:solidFill/>
                </a:uFill>
                <a:latin typeface="Courier"/>
                <a:ea typeface="Courier"/>
                <a:cs typeface="Courier"/>
                <a:sym typeface="Courier"/>
              </a:rPr>
              <a:t>true.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Validity and Computers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computer may not have access to the real world, to check the truth value of sentences (facts)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humans often can do that, which greatly decreases the complexity of reasoning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humans also have experience in considering only important aspects, neglecting others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 a conclusion can be drawn from premises, independent of their truth values, then the sentence is valid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too tedious for humans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exclude potentially interesting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where some, but not all interpretations are true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Models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 there is an interpretation for a sentence such that the sentence is true in a particular world, that world is called a </a:t>
            </a:r>
            <a: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refers to specific interpretations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models can also be thought of as mathematical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these mathematical models can be viewed as equivalence classes for worlds that have the truth values indicated by the mapping under that interpretation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model then is a mapping from proposition symbols to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or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False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Models and Entailment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sentence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</a:t>
            </a:r>
            <a: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entailed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by a knowledge base KB if the models of the knowledge base KB are also models of the sentence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			KB |=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Symbol"/>
              <a:ea typeface="Symbol"/>
              <a:cs typeface="Symbol"/>
              <a:sym typeface="Symbol"/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Symbol"/>
              <a:ea typeface="Symbol"/>
              <a:cs typeface="Symbol"/>
              <a:sym typeface="Symbol"/>
            </a:endParaRPr>
          </a:p>
          <a:p>
            <a:pPr lvl="1" marL="0" indent="349250"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here: reasoning at the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level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Inference and Derivation</a:t>
            </a:r>
          </a:p>
        </p:txBody>
      </p:sp>
      <p:sp>
        <p:nvSpPr>
          <p:cNvPr id="290" name="Shape 290"/>
          <p:cNvSpPr/>
          <p:nvPr/>
        </p:nvSpPr>
        <p:spPr>
          <a:xfrm>
            <a:off x="5392737" y="2654300"/>
            <a:ext cx="939801" cy="1181100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sz="3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endParaRPr sz="36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Times"/>
              <a:ea typeface="Times"/>
              <a:cs typeface="Times"/>
              <a:sym typeface="Times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sz="3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</a:p>
        </p:txBody>
      </p:sp>
      <p:sp>
        <p:nvSpPr>
          <p:cNvPr id="291" name="Shape 291"/>
          <p:cNvSpPr/>
          <p:nvPr/>
        </p:nvSpPr>
        <p:spPr>
          <a:xfrm>
            <a:off x="5410200" y="3225800"/>
            <a:ext cx="9144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92" name="Shape 292"/>
          <p:cNvSpPr/>
          <p:nvPr/>
        </p:nvSpPr>
        <p:spPr>
          <a:xfrm>
            <a:off x="2946400" y="2916237"/>
            <a:ext cx="1841501" cy="698501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ctr" defTabSz="584200">
              <a:buClr>
                <a:srgbClr val="00032B"/>
              </a:buClr>
              <a:buFont typeface="Times"/>
              <a:defRPr sz="1800"/>
            </a:pPr>
            <a:r>
              <a:rPr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|-</a:t>
            </a:r>
            <a:r>
              <a:rPr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3800">
                <a:solidFill>
                  <a:srgbClr val="00032B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	</a:t>
            </a:r>
          </a:p>
        </p:txBody>
      </p:sp>
      <p:sp>
        <p:nvSpPr>
          <p:cNvPr id="293" name="Shape 293"/>
          <p:cNvSpPr/>
          <p:nvPr/>
        </p:nvSpPr>
        <p:spPr>
          <a:xfrm>
            <a:off x="4648200" y="3124200"/>
            <a:ext cx="258168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FDFDC5"/>
              </a:buClr>
              <a:buFont typeface="Times"/>
              <a:defRPr sz="1600">
                <a:uFill>
                  <a:solidFill/>
                </a:u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or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inference rules allow the construction of new sentences from existing sentences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notation: a sentence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can be derived from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α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inference procedure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generates new sentences on the basis of inference rules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 all the new sentences are entailed, the inference procedure is called </a:t>
            </a:r>
            <a: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sound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or </a:t>
            </a:r>
            <a: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truth-preserving</a:t>
            </a:r>
            <a:b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br>
              <a:rPr b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here: reasoning at the 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syntactic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level</a:t>
            </a:r>
          </a:p>
        </p:txBody>
      </p:sp>
      <p:sp>
        <p:nvSpPr>
          <p:cNvPr id="295" name="Shape 2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Inference Rules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550862" y="1612900"/>
            <a:ext cx="4223347" cy="4775200"/>
          </a:xfrm>
          <a:prstGeom prst="rect">
            <a:avLst/>
          </a:prstGeom>
        </p:spPr>
        <p:txBody>
          <a:bodyPr/>
          <a:lstStyle/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modus ponens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from an implication and its premise one can infer the conclusion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and-elimination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from a conjunct, one can infer any of the conjuncts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and-introduction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from a list of sentences, one can infer their conjunction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or-introduction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from a sentence, one can infer its disjunction with anything else</a:t>
            </a:r>
          </a:p>
        </p:txBody>
      </p:sp>
      <p:sp>
        <p:nvSpPr>
          <p:cNvPr id="299" name="Shape 299"/>
          <p:cNvSpPr/>
          <p:nvPr/>
        </p:nvSpPr>
        <p:spPr>
          <a:xfrm>
            <a:off x="5543550" y="1130300"/>
            <a:ext cx="3048000" cy="11811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 ⇒ β, 	 α</a:t>
            </a:r>
            <a:endParaRPr b="1" sz="24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β</a:t>
            </a:r>
          </a:p>
        </p:txBody>
      </p:sp>
      <p:sp>
        <p:nvSpPr>
          <p:cNvPr id="300" name="Shape 300"/>
          <p:cNvSpPr/>
          <p:nvPr/>
        </p:nvSpPr>
        <p:spPr>
          <a:xfrm>
            <a:off x="5543550" y="2520950"/>
            <a:ext cx="3048000" cy="11684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1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∧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2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∧... ∧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n</a:t>
            </a:r>
            <a:endParaRPr b="1" baseline="-25000" sz="24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i</a:t>
            </a:r>
          </a:p>
        </p:txBody>
      </p:sp>
      <p:sp>
        <p:nvSpPr>
          <p:cNvPr id="301" name="Shape 301"/>
          <p:cNvSpPr/>
          <p:nvPr/>
        </p:nvSpPr>
        <p:spPr>
          <a:xfrm>
            <a:off x="5543550" y="3898900"/>
            <a:ext cx="3048000" cy="11430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1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,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2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, … ,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n</a:t>
            </a:r>
            <a:endParaRPr b="1" baseline="-25000" sz="24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1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∧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2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∧... ∧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n</a:t>
            </a:r>
          </a:p>
        </p:txBody>
      </p:sp>
      <p:sp>
        <p:nvSpPr>
          <p:cNvPr id="302" name="Shape 302"/>
          <p:cNvSpPr/>
          <p:nvPr/>
        </p:nvSpPr>
        <p:spPr>
          <a:xfrm flipV="1">
            <a:off x="5943600" y="4470400"/>
            <a:ext cx="22860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3" name="Shape 303"/>
          <p:cNvSpPr/>
          <p:nvPr/>
        </p:nvSpPr>
        <p:spPr>
          <a:xfrm>
            <a:off x="5543550" y="5257800"/>
            <a:ext cx="3048000" cy="11430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i</a:t>
            </a:r>
            <a:endParaRPr b="1" baseline="-25000" sz="24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1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∨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2</a:t>
            </a: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∨... ∨ α</a:t>
            </a:r>
            <a:r>
              <a:rPr b="1" baseline="-25000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n</a:t>
            </a:r>
          </a:p>
        </p:txBody>
      </p:sp>
      <p:sp>
        <p:nvSpPr>
          <p:cNvPr id="304" name="Shape 304"/>
          <p:cNvSpPr/>
          <p:nvPr/>
        </p:nvSpPr>
        <p:spPr>
          <a:xfrm>
            <a:off x="5943600" y="5829300"/>
            <a:ext cx="22860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5" name="Shape 305"/>
          <p:cNvSpPr/>
          <p:nvPr/>
        </p:nvSpPr>
        <p:spPr>
          <a:xfrm flipV="1">
            <a:off x="5943600" y="3098800"/>
            <a:ext cx="22860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6" name="Shape 306"/>
          <p:cNvSpPr/>
          <p:nvPr/>
        </p:nvSpPr>
        <p:spPr>
          <a:xfrm flipV="1">
            <a:off x="5930900" y="1714500"/>
            <a:ext cx="22860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7" name="Shape 3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Inference Rules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550862" y="1638300"/>
            <a:ext cx="3792737" cy="4775200"/>
          </a:xfrm>
          <a:prstGeom prst="rect">
            <a:avLst/>
          </a:prstGeom>
        </p:spPr>
        <p:txBody>
          <a:bodyPr/>
          <a:lstStyle/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double-negation elimination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double negations infers the positive sentence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unit resolution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if one of the disjuncts in a disjunction is false, then the other one must be true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resolution</a:t>
            </a:r>
            <a:endParaRPr b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cannot be true and false, so one of the other disjuncts must be true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also be restated as “implication is transitive”</a:t>
            </a:r>
          </a:p>
        </p:txBody>
      </p:sp>
      <p:sp>
        <p:nvSpPr>
          <p:cNvPr id="311" name="Shape 311"/>
          <p:cNvSpPr/>
          <p:nvPr/>
        </p:nvSpPr>
        <p:spPr>
          <a:xfrm>
            <a:off x="5638800" y="1219200"/>
            <a:ext cx="2641600" cy="10287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2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 ¬ ¬α</a:t>
            </a:r>
            <a:endParaRPr b="1" sz="24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</a:p>
        </p:txBody>
      </p:sp>
      <p:sp>
        <p:nvSpPr>
          <p:cNvPr id="312" name="Shape 312"/>
          <p:cNvSpPr/>
          <p:nvPr/>
        </p:nvSpPr>
        <p:spPr>
          <a:xfrm>
            <a:off x="5638800" y="1727200"/>
            <a:ext cx="2662833" cy="10720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3" name="Shape 313"/>
          <p:cNvSpPr/>
          <p:nvPr/>
        </p:nvSpPr>
        <p:spPr>
          <a:xfrm>
            <a:off x="5645150" y="2565400"/>
            <a:ext cx="2654300" cy="10668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 ∨ β,	      ¬ β</a:t>
            </a:r>
            <a:endParaRPr b="1" sz="24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</a:t>
            </a:r>
          </a:p>
        </p:txBody>
      </p:sp>
      <p:sp>
        <p:nvSpPr>
          <p:cNvPr id="314" name="Shape 314"/>
          <p:cNvSpPr/>
          <p:nvPr/>
        </p:nvSpPr>
        <p:spPr>
          <a:xfrm>
            <a:off x="5638800" y="3136900"/>
            <a:ext cx="26670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5" name="Shape 315"/>
          <p:cNvSpPr/>
          <p:nvPr/>
        </p:nvSpPr>
        <p:spPr>
          <a:xfrm>
            <a:off x="5645150" y="3949700"/>
            <a:ext cx="2641600" cy="1066800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 ∨ β,	  ¬ β ∨ γ </a:t>
            </a:r>
            <a:endParaRPr b="1" sz="24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4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α ∨ γ</a:t>
            </a:r>
          </a:p>
        </p:txBody>
      </p:sp>
      <p:sp>
        <p:nvSpPr>
          <p:cNvPr id="316" name="Shape 316"/>
          <p:cNvSpPr/>
          <p:nvPr/>
        </p:nvSpPr>
        <p:spPr>
          <a:xfrm>
            <a:off x="5645150" y="5329237"/>
            <a:ext cx="2628900" cy="1206501"/>
          </a:xfrm>
          <a:prstGeom prst="rect">
            <a:avLst/>
          </a:prstGeom>
          <a:solidFill>
            <a:srgbClr val="FDFDC5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ctr">
              <a:spcBef>
                <a:spcPts val="17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¬ α ⇒ β,  β ⇒ γ </a:t>
            </a:r>
            <a:endParaRPr b="1" sz="240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algn="ctr">
              <a:spcBef>
                <a:spcPts val="1700"/>
              </a:spcBef>
              <a:buClr>
                <a:srgbClr val="00032B"/>
              </a:buClr>
              <a:buFont typeface="Times"/>
              <a:defRPr sz="1800"/>
            </a:pPr>
            <a:r>
              <a:rPr b="1" sz="2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+mj-lt"/>
                <a:ea typeface="+mj-ea"/>
                <a:cs typeface="+mj-cs"/>
                <a:sym typeface="News Gothic MT"/>
              </a:rPr>
              <a:t>¬ α ⇒ γ</a:t>
            </a:r>
          </a:p>
        </p:txBody>
      </p:sp>
      <p:sp>
        <p:nvSpPr>
          <p:cNvPr id="317" name="Shape 317"/>
          <p:cNvSpPr/>
          <p:nvPr/>
        </p:nvSpPr>
        <p:spPr>
          <a:xfrm>
            <a:off x="5626100" y="5930900"/>
            <a:ext cx="2645718" cy="4272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8" name="Shape 318"/>
          <p:cNvSpPr/>
          <p:nvPr/>
        </p:nvSpPr>
        <p:spPr>
          <a:xfrm>
            <a:off x="5638800" y="4521200"/>
            <a:ext cx="2667000" cy="1588"/>
          </a:xfrm>
          <a:prstGeom prst="line">
            <a:avLst/>
          </a:prstGeom>
          <a:ln w="38100">
            <a:solidFill>
              <a:srgbClr val="00032B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Complexity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truth-table method to inference is complete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enumerate the 2</a:t>
            </a:r>
            <a:r>
              <a:rPr baseline="31999" sz="23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rows of a table involving n symbols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computation time is exponential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satisfiability for a set of sentences is NP-complete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 most likely there is no polynomial-time algorithm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many practical cases, proofs can be found with moderate effort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there is a class of sentences with polynomial inference procedures (Horn sentences or Horn clauses)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P1 ∧ P2 ∧ ... ∧ Pn ⇒ Q</a:t>
            </a:r>
          </a:p>
        </p:txBody>
      </p:sp>
      <p:sp>
        <p:nvSpPr>
          <p:cNvPr id="323" name="Shape 3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Wumpus Logic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can use propositional logic to reason about the Wumpus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 base contains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percepts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rules</a:t>
            </a:r>
          </a:p>
        </p:txBody>
      </p:sp>
      <p:sp>
        <p:nvSpPr>
          <p:cNvPr id="327" name="Shape 327"/>
          <p:cNvSpPr/>
          <p:nvPr/>
        </p:nvSpPr>
        <p:spPr>
          <a:xfrm>
            <a:off x="152399" y="3657600"/>
            <a:ext cx="1155701" cy="1032128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r">
              <a:buClr>
                <a:srgbClr val="01116D"/>
              </a:buClr>
              <a:buFont typeface="Times"/>
              <a:defRPr sz="1800"/>
            </a:pP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>
              <a:buClr>
                <a:srgbClr val="01116D"/>
              </a:buClr>
              <a:buFont typeface="Times"/>
              <a:defRPr sz="1800"/>
            </a:pP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>
              <a:buClr>
                <a:srgbClr val="01116D"/>
              </a:buClr>
              <a:buFont typeface="Times New Roman"/>
              <a:defRPr sz="1800"/>
            </a:pP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</a:p>
        </p:txBody>
      </p:sp>
      <p:sp>
        <p:nvSpPr>
          <p:cNvPr id="328" name="Shape 328"/>
          <p:cNvSpPr/>
          <p:nvPr/>
        </p:nvSpPr>
        <p:spPr>
          <a:xfrm>
            <a:off x="152399" y="4876800"/>
            <a:ext cx="1155701" cy="979616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r">
              <a:buClr>
                <a:srgbClr val="01116D"/>
              </a:buClr>
              <a:buFont typeface="Times"/>
              <a:defRPr sz="1800"/>
            </a:pP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>
              <a:buClr>
                <a:srgbClr val="01116D"/>
              </a:buClr>
              <a:buFont typeface="Times New Roman"/>
              <a:defRPr sz="1800"/>
            </a:pP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>
              <a:buClr>
                <a:srgbClr val="01116D"/>
              </a:buClr>
              <a:buFont typeface="Times"/>
              <a:defRPr sz="1800"/>
            </a:pP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</a:p>
        </p:txBody>
      </p:sp>
      <p:sp>
        <p:nvSpPr>
          <p:cNvPr id="329" name="Shape 329"/>
          <p:cNvSpPr/>
          <p:nvPr/>
        </p:nvSpPr>
        <p:spPr>
          <a:xfrm>
            <a:off x="2133600" y="3657600"/>
            <a:ext cx="6642100" cy="2463800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R1: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R2: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2,1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2,1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2,2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3,1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R3: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2,2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1,3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R4:    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1,2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2,2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1,3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1116D"/>
              </a:buClr>
              <a:buFont typeface="Times New Roman"/>
              <a:defRPr sz="1800"/>
            </a:pP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. . .</a:t>
            </a:r>
          </a:p>
        </p:txBody>
      </p:sp>
      <p:sp>
        <p:nvSpPr>
          <p:cNvPr id="330" name="Shape 3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cont.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22884" indent="-222884" defTabSz="713231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03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Enchant.js Game Engine Presentation and Workshop</a:t>
            </a:r>
            <a:endParaRPr sz="1403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Fri, Nov. 15, 4:10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workshop Sat, Nov. 15, 10 am - 4 pm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22884" indent="-222884" defTabSz="713231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03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Guest Presentation Today</a:t>
            </a:r>
            <a:endParaRPr sz="1403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Dr. Mehul Bhatt, University of Bremen, Germany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topic “DESIGNSPACE  - Spatial Cognition for Architecture Design”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Tue, Nov. 12, 3:10 - 4:00 PM, 14-257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480-03 afternoon section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also: discussion of theses, senior projects, possible summer internships in 2014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after the talk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22884" indent="-222884" defTabSz="713231">
              <a:spcBef>
                <a:spcPts val="1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403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 sz="1403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Megan Arnez: AI in Movies-Agents and Motion Capture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James Aldag: Starcraft AIs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Nick Katsantones: Game Solving: Sudoku (moved to afternoon section)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Ronald Rosales: Emotional Robots: Feasibility, Usability, and Consequences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82422" indent="-210007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2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 sz="12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Kevin Brewer: Machine Gambling: Addictive Design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Kevin Weber: Speech Recognition</a:t>
            </a:r>
            <a:endParaRPr sz="10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706352" indent="-171428" defTabSz="713231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Kyle Patterson: Virtual Reality/Oculus, applications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Finding the Wumpus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two options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construct truth table to show that W</a:t>
            </a:r>
            <a:r>
              <a:rPr baseline="-5999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1,3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is a valid sentence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rather tedious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 inference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apply some inference rules to sentences already in the knowledge base</a:t>
            </a:r>
          </a:p>
        </p:txBody>
      </p:sp>
      <p:sp>
        <p:nvSpPr>
          <p:cNvPr id="334" name="Shape 3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Action in the Wumpus World</a:t>
            </a:r>
          </a:p>
        </p:txBody>
      </p:sp>
      <p:sp>
        <p:nvSpPr>
          <p:cNvPr id="337" name="Shape 33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additional rules are required to determine actions for the agent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agent also needs to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Ask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the knowledge base what to do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ask specific questions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I go to the next square X</a:t>
            </a:r>
            <a:r>
              <a:rPr baseline="-5999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i,j</a:t>
            </a: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?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“next” is easy for humans, but must be enumerated here by giving a specific location </a:t>
            </a:r>
            <a:endParaRPr sz="12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general questions are not possible in propositional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Where should I go? </a:t>
            </a:r>
          </a:p>
        </p:txBody>
      </p:sp>
      <p:sp>
        <p:nvSpPr>
          <p:cNvPr id="338" name="Shape 338"/>
          <p:cNvSpPr/>
          <p:nvPr/>
        </p:nvSpPr>
        <p:spPr>
          <a:xfrm>
            <a:off x="1016000" y="2120900"/>
            <a:ext cx="6642100" cy="1028700"/>
          </a:xfrm>
          <a:prstGeom prst="rect">
            <a:avLst/>
          </a:prstGeom>
          <a:solidFill>
            <a:srgbClr val="FDFDC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RM: A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1,1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East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2,1 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8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b="1" i="1" sz="20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Forward</a:t>
            </a:r>
            <a:r>
              <a:rPr b="1" baseline="-34499" i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baseline="-34499" i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RM + 1:    . . .</a:t>
            </a:r>
            <a:endParaRPr b="1" sz="1600">
              <a:solidFill>
                <a:srgbClr val="01116D"/>
              </a:solidFill>
              <a:uFill>
                <a:solidFill>
                  <a:srgbClr val="01116D"/>
                </a:solidFill>
              </a:uFill>
              <a:latin typeface="Times"/>
              <a:ea typeface="Times"/>
              <a:cs typeface="Times"/>
              <a:sym typeface="Times"/>
            </a:endParaRPr>
          </a:p>
          <a:p>
            <a:pPr lvl="0">
              <a:buClr>
                <a:srgbClr val="01116D"/>
              </a:buClr>
              <a:buFont typeface="Times"/>
              <a:defRPr sz="1800"/>
            </a:pPr>
            <a:r>
              <a:rPr b="1" sz="1600">
                <a:solidFill>
                  <a:srgbClr val="01116D"/>
                </a:solidFill>
                <a:uFill>
                  <a:solidFill>
                    <a:srgbClr val="01116D"/>
                  </a:solidFill>
                </a:uFill>
                <a:latin typeface="Times"/>
                <a:ea typeface="Times"/>
                <a:cs typeface="Times"/>
                <a:sym typeface="Times"/>
              </a:rPr>
              <a:t>. . .</a:t>
            </a:r>
          </a:p>
        </p:txBody>
      </p:sp>
      <p:sp>
        <p:nvSpPr>
          <p:cNvPr id="339" name="Shape 3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Propositional Wumpus Agent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82892" indent="-282892" defTabSz="905255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size of the knowledge base even  for a small wumpus world becomes immense</a:t>
            </a:r>
            <a:endParaRPr sz="178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explicit statements about the state of each square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additional statements for actions, time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easily reaches thousands of sentences for very small configurations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2892" indent="-282892" defTabSz="905255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completely unmanageable for humans</a:t>
            </a:r>
            <a:endParaRPr sz="178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size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lack of expressiveness, abstraction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2892" indent="-282892" defTabSz="905255">
              <a:spcBef>
                <a:spcPts val="19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efficient methods exist for computers</a:t>
            </a:r>
            <a:endParaRPr sz="178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optimized variants of search algorithms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12305" indent="-266547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5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sequential circuits</a:t>
            </a:r>
            <a:endParaRPr sz="15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96524" indent="-21758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combinations of gates and registers</a:t>
            </a:r>
            <a:endParaRPr sz="138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96524" indent="-21758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more efficient treatment of time</a:t>
            </a:r>
            <a:endParaRPr sz="138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96524" indent="-21758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effectively a reflex agent with state</a:t>
            </a:r>
            <a:endParaRPr sz="138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96524" indent="-217582" defTabSz="905255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8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implemented in hardware</a:t>
            </a:r>
          </a:p>
        </p:txBody>
      </p:sp>
      <p:sp>
        <p:nvSpPr>
          <p:cNvPr id="343" name="Shape 3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Wumpus World in Propositional Logic</a:t>
            </a:r>
          </a:p>
        </p:txBody>
      </p:sp>
      <p:sp>
        <p:nvSpPr>
          <p:cNvPr id="346" name="Shape 34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express important knowledge about the Wumpus world through sentences in propositional logic format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status of the environment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percepts of the agent in a specific situation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new insights obtained by reasoning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rules for the derivation of new sentences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new sentences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decisions made by the agent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performed by the agent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changes in the environment as a consequence of the actions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background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general properties of the Wumpus world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experience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general properties of the Wumpus world</a:t>
            </a:r>
          </a:p>
        </p:txBody>
      </p:sp>
      <p:sp>
        <p:nvSpPr>
          <p:cNvPr id="347" name="Shape 3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 </a:t>
            </a: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51" name="Shape 351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Limitations of Propositional Logic </a:t>
            </a:r>
          </a:p>
        </p:txBody>
      </p:sp>
      <p:sp>
        <p:nvSpPr>
          <p:cNvPr id="354" name="Shape 35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number of propositions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since everything has to be spelled out explicitly, the number of rules is immense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dealing with change (monotonicity)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even in very simple worlds, there is change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agent’s position changes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time-dependent propositions and rules can be used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even more propositions and rules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 has only one representational device, the proposition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difficult to represent objects and relations, properties, functions, variables, ...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13, 2012</a:t>
            </a:r>
          </a:p>
        </p:txBody>
      </p:sp>
      <p:sp>
        <p:nvSpPr>
          <p:cNvPr id="358" name="Shape 35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74307" indent="-174307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7278" indent="-16423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Vansteenwyk, Donald W.: Crosswords and Computers (delayed from Nov. 6)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Ken Ugo: AI In Search Engines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Trevor DeVore: AI in Aerial Vehicles (delayed to Nov. 15 or 20)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trike="sngStrike"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Kevin Schapansky: Autonomous Underwater Vehicles</a:t>
            </a:r>
            <a:endParaRPr strike="sngStrike"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trike="sngStrike"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Joshua Beeston: Pandora Recommender</a:t>
            </a:r>
            <a:endParaRPr strike="sngStrike"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377278" indent="-16423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Kane Carroll: Facial Recognition Software (delayed from Nov. 6)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John Biddle: IBM's Watson, the Jeopardy! Playing Robot (delayed from Nov. 6)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Steve Choo: AI and Space Exploration (standby starting Nov. 15)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Michael Attenberger: AI technology in the Mars Science Laboratory Mission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Elaine Lau: Artificial Emotional Intelligence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Status update during lab today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7 - Reasoning &amp; Logic available on Tue, Nov. 13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 due Tue, Nov 13: Reasoning and Knowledge in the Wumpus World (Web form)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new lab this week; feel free to check out Lab 9 (Decision Tree Learning) and Lab 10 (AI and Humor)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27698" indent="-114655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 was due Thu, Nov 8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327698" indent="-114655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16251" indent="-97913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Thu, Nov. 15</a:t>
            </a:r>
          </a:p>
        </p:txBody>
      </p:sp>
      <p:sp>
        <p:nvSpPr>
          <p:cNvPr id="359" name="Shape 359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From Propositional to </a:t>
            </a:r>
            <a:endParaRPr b="1" sz="4000">
              <a:solidFill>
                <a:srgbClr val="29708A"/>
              </a:solidFill>
              <a:uFill>
                <a:solidFill>
                  <a:srgbClr val="29708A"/>
                </a:solidFill>
              </a:uFill>
            </a:endParaRPr>
          </a:p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Predicate Logic</a:t>
            </a:r>
          </a:p>
        </p:txBody>
      </p:sp>
      <p:sp>
        <p:nvSpPr>
          <p:cNvPr id="362" name="Shape 3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limitations of propositional logic in the Wumpus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enumeration of statements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change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 as “representational device”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limited expressiveness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not very compatible with human reasoning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usefulness of objects and relations between them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internal structure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arbitrary relations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functions</a:t>
            </a:r>
          </a:p>
        </p:txBody>
      </p:sp>
      <p:sp>
        <p:nvSpPr>
          <p:cNvPr id="363" name="Shape 3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principles of propositional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sentences, syntax, semantics, inference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major limitations of propositional logic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Knowledge Representation and Commitments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ontological commitment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describes the basic entities that are used to describe  the world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propositional logic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226740" indent="-258365">
              <a:buClr>
                <a:srgbClr val="FF9300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facts expressed through propositional symbols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first-order predicate logic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 marL="1226740" indent="-258365">
              <a:buClr>
                <a:srgbClr val="FF9300"/>
              </a:buClr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facts, objects (terms), relations (predicates)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epistemological commitment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describes how an agent expresses its believes about facts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true, false, unknown in binary logic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i="1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n+1</a:t>
            </a: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truth values in </a:t>
            </a:r>
            <a:r>
              <a:rPr i="1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</a:t>
            </a: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-ary logic</a:t>
            </a:r>
          </a:p>
        </p:txBody>
      </p:sp>
      <p:sp>
        <p:nvSpPr>
          <p:cNvPr id="371" name="Shape 3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6, 2012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85737" indent="-185737" defTabSz="594359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</a:t>
            </a:r>
            <a:endParaRPr sz="11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02018" indent="-175005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88627" indent="-142857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none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02018" indent="-175005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88627" indent="-142857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Bryan Stoll: Virtual Composer (delayed from Oct. 25)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88627" indent="-142857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Spencer Lines: What IBM's Watson has been up to since it won in 2011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88627" indent="-142857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Marcus Jackson: Creating an Artificial Human Brain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88627" indent="-142857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Diedrich: Artificial intelligence with Quadrocopters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88627" indent="-142857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Jennifer Gaona: Neural Networks in Prosthetics (postponed to Nov. 8)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38458" indent="-138458" defTabSz="594359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</a:t>
            </a:r>
            <a:endParaRPr sz="11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62394" indent="-135382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quiz this week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38458" indent="-138458" defTabSz="594359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1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62394" indent="-135382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7 due tonight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362394" indent="-135382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 out: Reasoning and Knowledge in the Wumpus World (Web form)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77391" indent="-131621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related to A2 Part 1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38458" indent="-138458" defTabSz="594359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1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9186" indent="-122173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50103" indent="-104333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form, no programming required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0103" indent="-104333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8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349186" indent="-122173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0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50103" indent="-104333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09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15</a:t>
            </a:r>
            <a:endParaRPr sz="909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38458" indent="-138458" defTabSz="594359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17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A3 Competitions converted to optional</a:t>
            </a:r>
            <a:endParaRPr sz="117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9186" indent="-122173" defTabSz="594359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weight of remaining assignments adjusted accordingly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Commitments in FOL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ontological commitments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facts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same as in propositional logic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corresponds to entities in the real world (physical objects, concepts)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connects objects to each other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epistemological commitments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true, false, unknown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same as in propositional logic</a:t>
            </a:r>
          </a:p>
        </p:txBody>
      </p:sp>
      <p:sp>
        <p:nvSpPr>
          <p:cNvPr id="375" name="Shape 375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Formal Languages and Commitments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379" name="Table 379"/>
          <p:cNvGraphicFramePr/>
          <p:nvPr/>
        </p:nvGraphicFramePr>
        <p:xfrm>
          <a:off x="228600" y="1447800"/>
          <a:ext cx="8839200" cy="526256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2946400"/>
                <a:gridCol w="2946400"/>
                <a:gridCol w="2946400"/>
              </a:tblGrid>
              <a:tr h="944562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Language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Ontological Commitment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Epistemological Commitment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36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Propositional Logic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facts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true, false,  unknown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36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First-order Logic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facts, objects, relations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true, false,  unknown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36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Temporal Logic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facts, objects, relations, times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true, false,  unknown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36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Probability Theory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facts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degree of belief </a:t>
                      </a:r>
                      <a:b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600">
                          <a:uFill>
                            <a:solidFill/>
                          </a:u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∈</a:t>
                      </a: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 [0,1]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63600">
                <a:tc>
                  <a:txBody>
                    <a:bodyPr/>
                    <a:lstStyle/>
                    <a:p>
                      <a:pPr lvl="0" defTabSz="914400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sym typeface="News Gothic MT"/>
                        </a:rPr>
                        <a:t>Fuzzy Logic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facts with degree of truth </a:t>
                      </a:r>
                      <a:b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</a:br>
                      <a:r>
                        <a:rPr sz="1600">
                          <a:uFill>
                            <a:solidFill/>
                          </a:uFill>
                          <a:latin typeface="Symbol"/>
                          <a:ea typeface="Symbol"/>
                          <a:cs typeface="Symbol"/>
                          <a:sym typeface="Symbol"/>
                        </a:rPr>
                        <a:t>∈</a:t>
                      </a: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 [0,1]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40639" defTabSz="914400">
                        <a:spcBef>
                          <a:spcPts val="500"/>
                        </a:spcBef>
                        <a:defRPr sz="1800">
                          <a:uFillTx/>
                        </a:defRPr>
                      </a:pPr>
                      <a:r>
                        <a:rPr sz="1600">
                          <a:uFill>
                            <a:solidFill/>
                          </a:uFill>
                          <a:latin typeface="Arial"/>
                          <a:ea typeface="Arial"/>
                          <a:cs typeface="Arial"/>
                        </a:rPr>
                        <a:t>known interval value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80" name="Shape 3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19, 2013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08597" indent="-208597" defTabSz="667512">
              <a:spcBef>
                <a:spcPts val="1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31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7 continued: Bender vs. Optimus Prime Argument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 survey due Tue, Nov. 19</a:t>
            </a:r>
            <a:endParaRPr sz="102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8: Agents and the Wumpus World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 today, Nov. 19</a:t>
            </a:r>
            <a:endParaRPr sz="102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9 cancelled (Debate counts for two)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10 AI and Humor coming up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 Tue, Dec. 3</a:t>
            </a:r>
            <a:endParaRPr sz="102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08597" indent="-208597" defTabSz="667512">
              <a:spcBef>
                <a:spcPts val="1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 </a:t>
            </a:r>
            <a:endParaRPr sz="131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Quiz 7 - Reasoning and Propositional Logic</a:t>
            </a: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today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3" invalidUrl="" action="" tgtFrame="" tooltip="" history="1" highlightClick="0" endSnd="0"/>
              </a:rPr>
              <a:t>Quiz 8 - Predicate Logic and Knowledge-Based Systems</a:t>
            </a: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next Tuesday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08597" indent="-208597" defTabSz="667512">
              <a:spcBef>
                <a:spcPts val="1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31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Thu, Nov. 21</a:t>
            </a:r>
            <a:endParaRPr sz="102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Demos in lab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08597" indent="-208597" defTabSz="667512">
              <a:spcBef>
                <a:spcPts val="14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31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31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51497" indent="-196545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possible dates for end-of-quarter project displays</a:t>
            </a:r>
            <a:endParaRPr sz="11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Thu, Dec 5, lecture + lab time</a:t>
            </a:r>
            <a:endParaRPr sz="102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Tue, Dec 3, lecture + lab time</a:t>
            </a:r>
            <a:endParaRPr sz="102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61073" indent="-160439" defTabSz="667512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02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Thu, Dec. 12, final exam time</a:t>
            </a:r>
          </a:p>
        </p:txBody>
      </p:sp>
      <p:sp>
        <p:nvSpPr>
          <p:cNvPr id="384" name="Shape 384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cont.</a:t>
            </a:r>
          </a:p>
        </p:txBody>
      </p:sp>
      <p:sp>
        <p:nvSpPr>
          <p:cNvPr id="387" name="Shape 38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Matthew Gerdt: AI in pop culture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Nick Clarke: History of AI in pop culture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Tony Chen: Facial Recognition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Brian Burnett: Teaching Computers to See (Standby)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Chris Walsvick: High Frequency Trading and AI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Michael Fulgencio: AI in the FIFA Video Game Series</a:t>
            </a:r>
          </a:p>
        </p:txBody>
      </p:sp>
      <p:sp>
        <p:nvSpPr>
          <p:cNvPr id="388" name="Shape 388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Predicate Logic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new concepts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complex objects and their properties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terms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predicates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quantifiers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inference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usage</a:t>
            </a:r>
          </a:p>
        </p:txBody>
      </p:sp>
      <p:sp>
        <p:nvSpPr>
          <p:cNvPr id="392" name="Shape 3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of Objects, Relations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“The smelly wumpus occupies square [1,3]”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objects: wumpus, square</a:t>
            </a:r>
            <a:r>
              <a:rPr baseline="-5999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1,3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property: smelly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relation: occupies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“Two plus two equals four”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objects: two, four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relation: equals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function: plus</a:t>
            </a:r>
          </a:p>
        </p:txBody>
      </p:sp>
      <p:sp>
        <p:nvSpPr>
          <p:cNvPr id="396" name="Shape 3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Objects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primarily distinguishable things in the real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people, cars, computers, programs, ...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set of objects determines the domain of a model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frequently includes abstract concepts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colors, stories, light, money, love, ...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contrast to physical 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properties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describe specific aspects of 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green, round, heavy, visible,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used to distinguish between objects</a:t>
            </a:r>
          </a:p>
        </p:txBody>
      </p:sp>
      <p:sp>
        <p:nvSpPr>
          <p:cNvPr id="400" name="Shape 40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Relations</a:t>
            </a:r>
          </a:p>
        </p:txBody>
      </p:sp>
      <p:sp>
        <p:nvSpPr>
          <p:cNvPr id="403" name="Shape 40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83130" indent="-248602" defTabSz="795527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8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used to establish connections between objects</a:t>
            </a:r>
            <a:endParaRPr sz="208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unary relations refer to a single object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mother-of(John), brother-of(Jill), spouse-of(Joe)</a:t>
            </a:r>
            <a:endParaRPr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2" marL="885300" indent="-154686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21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often called functions</a:t>
            </a:r>
            <a:endParaRPr sz="1218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binary relations relate two objects to each other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twins(John,Jill), married(Joe, Jane)</a:t>
            </a:r>
            <a:endParaRPr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1" marL="631173" indent="-248602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-ary relations relate </a:t>
            </a:r>
            <a:r>
              <a:rPr i="1"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objects to each other</a:t>
            </a:r>
            <a:endParaRPr sz="17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triplets(Jim, Tim, Wim), seven-dwarfs(D1, ..., D7)</a:t>
            </a:r>
            <a:endParaRPr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283130" indent="-248602" defTabSz="795527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8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relations can be defined by the designer or user</a:t>
            </a:r>
            <a:endParaRPr sz="208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81453" indent="-198881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neighbor, successor, next to, taller than, younger than, …</a:t>
            </a:r>
            <a:endParaRPr sz="139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3130" indent="-248602" defTabSz="795527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08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functions are a special type of relation</a:t>
            </a:r>
            <a:endParaRPr sz="208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1173" indent="-248602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non-ambiguous: only one output for a given input</a:t>
            </a:r>
            <a:endParaRPr sz="17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1173" indent="-248602" defTabSz="795527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distinguished from similar binary relations by appending </a:t>
            </a: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-of 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2" marL="929496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father(John, Jim) 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vs. 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father-of(John)</a:t>
            </a:r>
            <a:endParaRPr sz="1566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3" marL="1227819" indent="-198881" defTabSz="795527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bro</a:t>
            </a:r>
            <a:r>
              <a:rPr sz="15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ther-of(John)</a:t>
            </a:r>
            <a:r>
              <a:rPr sz="1218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sz="174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is not a good example: ambiguous</a:t>
            </a:r>
          </a:p>
        </p:txBody>
      </p:sp>
      <p:sp>
        <p:nvSpPr>
          <p:cNvPr id="404" name="Shape 4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Syntax</a:t>
            </a:r>
          </a:p>
        </p:txBody>
      </p:sp>
      <p:sp>
        <p:nvSpPr>
          <p:cNvPr id="407" name="Shape 40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based on sentences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complex than propositional logic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constants (propositional symbols), predicates, terms, quantifiers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constant symbols 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A, B, C, Franz, Square</a:t>
            </a:r>
            <a:r>
              <a:rPr baseline="-35555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1,3,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…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stand for unique objects ( in a specific context)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symbols 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Adjacent-To, Younger-Than, ...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describes relations between 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function symbols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Father-Of, Square-Position, …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given object is related to exactly one other object</a:t>
            </a:r>
          </a:p>
        </p:txBody>
      </p:sp>
      <p:sp>
        <p:nvSpPr>
          <p:cNvPr id="408" name="Shape 4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Semantics</a:t>
            </a: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relates sentences to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order to determine their truth values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provided by interpretations for the basic constructs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usually suggested by meaningful names (intended interpretations)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constants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interpretation identifies the object in the real world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symbols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 interpretation specifies the particular relation in a model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be explicitly defined through the set of tuples of objects that satisfy the relation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 symbols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identifies the object referred to by a tuple of objects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be defined implicitly through other functions, or explicitly through tables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interpretations for complex constructs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constructed from basic building blocks (“compositional semantics”)</a:t>
            </a:r>
          </a:p>
        </p:txBody>
      </p:sp>
      <p:sp>
        <p:nvSpPr>
          <p:cNvPr id="412" name="Shape 4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8, 2012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74307" indent="-174307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7278" indent="-16423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William Dugger: Object Recognition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Vansteenwyk, Donald W.: Crosswords and Computers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377278" indent="-16423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Diedrich: Artificial intelligence with Quadrocopters (delayed from Nov. 6)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Jennifer Gaona: Neural Networks in Prosthetics (postponed to Nov. 8)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Son Thai: Machine Translation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Kane Carroll: Facial Recognition Software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52404" indent="-134066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John Biddle: IBM's Watson, the Jeopardy! Playing Robot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Status update during lab today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7 - Reasoning &amp; Logic coming up on Tue, Nov. 13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40093" indent="-127050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8 due Tue, Nov 13: Reasoning and Knowledge in the Wumpus World (Web form)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41859" indent="-123521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related to A2 Part 1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29938" indent="-129938" defTabSz="557784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09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09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27698" indent="-114655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1: Knowledge Representation and Reasoning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16251" indent="-97913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Web form, no programming required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516251" indent="-97913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today</a:t>
            </a:r>
            <a:endParaRPr sz="854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327698" indent="-114655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7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97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16251" indent="-97913" defTabSz="557784">
              <a:spcBef>
                <a:spcPts val="3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854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Due: Nov. 15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BNF Grammar Predicate Logic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prstGeom prst="rect">
            <a:avLst/>
          </a:prstGeom>
          <a:solidFill>
            <a:srgbClr val="FDFDC5"/>
          </a:solidFill>
        </p:spPr>
        <p:txBody>
          <a:bodyPr/>
          <a:lstStyle/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Sentence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AtomicSentence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			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| (Sentence Connective Sentence)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			 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| Quantifier Variable, ... Sentence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			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Sentence 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AtomicSentence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Predicate(Term,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…)	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| Term = Term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Term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Function(Term,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…)	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| Constant 	| Variable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Connective	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 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 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 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endParaRPr sz="151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Quantifier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endParaRPr sz="151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Constant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A, B, C, X</a:t>
            </a:r>
            <a:r>
              <a:rPr baseline="-33142"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33142"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, Jim, Jack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Variable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a, b, c, x</a:t>
            </a:r>
            <a:r>
              <a:rPr baseline="-33142"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33142"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, counter, position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Predicate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Adjacent-To, Younger-Than, 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Function		</a:t>
            </a:r>
            <a:r>
              <a:rPr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rPr i="1" sz="126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Arial"/>
                <a:ea typeface="Arial"/>
                <a:cs typeface="Arial"/>
                <a:sym typeface="Arial"/>
              </a:rPr>
              <a:t> Father-Of, Square-Position, Sqrt, Cosine</a:t>
            </a:r>
            <a:endParaRPr i="1" sz="1260">
              <a:solidFill>
                <a:srgbClr val="00032B"/>
              </a:solidFill>
              <a:uFill>
                <a:solidFill>
                  <a:srgbClr val="00032B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endParaRPr sz="12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05025" indent="-180022" defTabSz="576072">
              <a:spcBef>
                <a:spcPts val="12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ambiguities are resolved through precedence or parentheses</a:t>
            </a:r>
          </a:p>
        </p:txBody>
      </p:sp>
      <p:sp>
        <p:nvSpPr>
          <p:cNvPr id="416" name="Shape 4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Terms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logical expressions that specify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constants and variables are terms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complex terms are constructed from function symbols and simpler terms, enclosed in parentheses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basically a complicated name of an object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semantics is constructed from the basic components, and the definition of the functions involved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either through explicit descriptions (e.g. table), or via other functions</a:t>
            </a:r>
          </a:p>
        </p:txBody>
      </p:sp>
      <p:sp>
        <p:nvSpPr>
          <p:cNvPr id="420" name="Shape 4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Atomic Sentences</a:t>
            </a:r>
          </a:p>
        </p:txBody>
      </p:sp>
      <p:sp>
        <p:nvSpPr>
          <p:cNvPr id="423" name="Shape 42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 facts about objects and their relations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specified through predicates and terms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predicate identifies the relation, the terms identify the objects that have the relation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atomic sentence is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if the relation between the objects holds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can be verified by looking it up in the set of tuples that define the relation</a:t>
            </a:r>
          </a:p>
        </p:txBody>
      </p:sp>
      <p:sp>
        <p:nvSpPr>
          <p:cNvPr id="424" name="Shape 4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Atomic Sentences</a:t>
            </a:r>
          </a:p>
        </p:txBody>
      </p:sp>
      <p:sp>
        <p:nvSpPr>
          <p:cNvPr id="427" name="Shape 42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Father(Jack, John)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Mother(Jill, John)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Sister(Jane, John)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Parents(Jack, Jill, John, Jane)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Married(Jack, Jill)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Married(Father-Of(John), Mother-Of(John))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Married(Father-Of(John), Mother-Of(Jane))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Married(Parents(Jack, Jill, John, Jane))</a:t>
            </a:r>
          </a:p>
        </p:txBody>
      </p:sp>
      <p:sp>
        <p:nvSpPr>
          <p:cNvPr id="428" name="Shape 4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Complex Sentences</a:t>
            </a:r>
          </a:p>
        </p:txBody>
      </p:sp>
      <p:sp>
        <p:nvSpPr>
          <p:cNvPr id="431" name="Shape 4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logical connectives can be used to build more complex sentences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semantics is specified as in propositional logic</a:t>
            </a:r>
          </a:p>
        </p:txBody>
      </p:sp>
      <p:sp>
        <p:nvSpPr>
          <p:cNvPr id="432" name="Shape 4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Complex Sentences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Father(Jack, John)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Mother(Jill, John)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Sister(Jane, John)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Sister(John, Jane)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Parents(Jack, Jill, John, Jane)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Married(Jack, Jill)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Parents(Jack, Jill, John, Jane)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Married(Jack, Jill)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Older-Than(Jane, John)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Older-Than(John, Jane)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Older(Father-Of(John), 30)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Older (Mother-Of(John), 20)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0" indent="3968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0" marL="325436" indent="-246063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Attention: Some sentences may look like tautologies, but only because we “automatically” assume the meaning of the name as the only interpretation (parasitic interpretation) </a:t>
            </a:r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Quantifiers</a:t>
            </a:r>
          </a:p>
        </p:txBody>
      </p:sp>
      <p:sp>
        <p:nvSpPr>
          <p:cNvPr id="439" name="Shape 43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used to express properties of collections of objects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eliminates the need to explicitly enumerate all objects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 uses two quantifiers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universal quantifier </a:t>
            </a:r>
            <a:r>
              <a:rPr sz="23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∀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existential quantifier </a:t>
            </a:r>
            <a:r>
              <a:rPr sz="23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∃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</a:p>
        </p:txBody>
      </p:sp>
      <p:sp>
        <p:nvSpPr>
          <p:cNvPr id="440" name="Shape 4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Universal Quantification</a:t>
            </a:r>
          </a:p>
        </p:txBody>
      </p:sp>
      <p:sp>
        <p:nvSpPr>
          <p:cNvPr id="443" name="Shape 44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 that a predicate 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holds for all objects 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in the universe under discourse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 P(x)</a:t>
            </a:r>
            <a:endParaRPr i="1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sentence is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if and only if all the individual sentences where the variable 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replaced by the individual objects it can stand for are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</a:p>
        </p:txBody>
      </p:sp>
      <p:sp>
        <p:nvSpPr>
          <p:cNvPr id="444" name="Shape 4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Universal Quantification</a:t>
            </a:r>
          </a:p>
        </p:txBody>
      </p:sp>
      <p:sp>
        <p:nvSpPr>
          <p:cNvPr id="447" name="Shape 44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51414" indent="-311727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assume that </a:t>
            </a:r>
            <a:r>
              <a:rPr i="1"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denotes the squares in the wumpus world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Is-Empty(x) 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Contains-Agent(x) 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Contains-Wumpus(x)  </a:t>
            </a:r>
            <a:b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true if and only if all of the following sentences are true: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68387" indent="-228600">
              <a:buClr>
                <a:srgbClr val="FF52A9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	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Is-empty(S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Contains-Agent(S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Contains-Wumpus(S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Is-empty(S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Contains-Agent(S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Contains-Wumpus(S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Is-empty(S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Contains-Agent(S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Contains-Wumpus(S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. . .</a:t>
            </a:r>
            <a:b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 Is-empty(S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Contains-Agent(S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Contains-Wumpus(S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 . . .</a:t>
            </a:r>
            <a:b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 Is-empty(S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Contains-Agent(S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Contains-Wumpus(S</a:t>
            </a:r>
            <a:r>
              <a:rPr baseline="-25000"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6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beware of the implicit (parasitic) interpretation fallacy!</a:t>
            </a:r>
          </a:p>
        </p:txBody>
      </p:sp>
      <p:sp>
        <p:nvSpPr>
          <p:cNvPr id="448" name="Shape 4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Usage of Universal Qualification</a:t>
            </a:r>
          </a:p>
        </p:txBody>
      </p:sp>
      <p:sp>
        <p:nvSpPr>
          <p:cNvPr id="451" name="Shape 4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universal quantification is frequently used to make statements like “All humans are mortal”, “All cats are mammals”, “All birds can fly”, …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BFA00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can be expressed through sentences like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 Human(x)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Mortal(x) </a:t>
            </a:r>
            <a:b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 Cat(x)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Mammal(x) </a:t>
            </a:r>
            <a:b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 Bird(x)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Can-Fly(x)</a:t>
            </a:r>
            <a:endParaRPr i="1" sz="24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68337" indent="-228600">
              <a:buClr>
                <a:srgbClr val="FBFA00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these sentences are equivalent to the explicit sentence about individuals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Human(John)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Mortal(John)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Human(Jane)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Mortal(Jane)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</a:b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Human(Jill)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Mortal(Jill)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 </a:t>
            </a:r>
            <a:r>
              <a:rPr sz="24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. . .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  <p:sp>
        <p:nvSpPr>
          <p:cNvPr id="452" name="Shape 4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Why Logic in the Wumpus World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5436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survival in the wumpus world requires advanced skills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explore the environment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remember information about the environment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connect different pieces of information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make decisions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evaluate risks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5436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most animals are not “smart” enough to do well in the wumpus world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25436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computers can perform the above activities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but some are difficult (the last three above)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 algorithmic solution may be possible, but not very flexible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logic provides a framework for knowledge representation and reasoning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Existential Quantification</a:t>
            </a:r>
          </a:p>
        </p:txBody>
      </p:sp>
      <p:sp>
        <p:nvSpPr>
          <p:cNvPr id="455" name="Shape 45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states that a predicate P holds for some objects in the universe</a:t>
            </a:r>
            <a:b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x  P(x)</a:t>
            </a:r>
            <a:endParaRPr i="1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sentence is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if and only if there is at least one 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individual sentence where the variable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is replaced by the individual objects it can stand for</a:t>
            </a:r>
          </a:p>
        </p:txBody>
      </p:sp>
      <p:sp>
        <p:nvSpPr>
          <p:cNvPr id="456" name="Shape 4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 Existential Quantification</a:t>
            </a:r>
          </a:p>
        </p:txBody>
      </p:sp>
      <p:sp>
        <p:nvSpPr>
          <p:cNvPr id="459" name="Shape 45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assume that </a:t>
            </a:r>
            <a:r>
              <a:rPr i="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denotes the squares in the wumpus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SzTx/>
              <a:buFont typeface="Symbol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Glitter(x)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true if and only if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at least one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of the following sentences is true: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SzTx/>
              <a:buFont typeface="Symbol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Glitter(S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Glitter(S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Glitter(S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. . .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Glitter(S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. . .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Glitter(S</a:t>
            </a:r>
            <a:r>
              <a:rPr baseline="-25000"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460" name="Shape 4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Usage of Existential Qualification</a:t>
            </a:r>
          </a:p>
        </p:txBody>
      </p:sp>
      <p:sp>
        <p:nvSpPr>
          <p:cNvPr id="463" name="Shape 46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9786" indent="-283671" defTabSz="832104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existential quantification is used to make statements like</a:t>
            </a:r>
            <a:endParaRPr sz="218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712199" indent="-312039" defTabSz="832104">
              <a:spcBef>
                <a:spcPts val="500"/>
              </a:spcBef>
              <a:buClr>
                <a:srgbClr val="FBFA00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“Some humans are computer scientists”, </a:t>
            </a:r>
            <a:b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“John has a sister who is a computer scientist”</a:t>
            </a:r>
            <a:b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218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“Some birds can’t fly”, …</a:t>
            </a:r>
            <a:endParaRPr sz="218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9786" indent="-283671" defTabSz="832104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this can be expressed through sentences like</a:t>
            </a:r>
            <a:endParaRPr sz="16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08186" indent="-208026" defTabSz="832104">
              <a:spcBef>
                <a:spcPts val="500"/>
              </a:spcBef>
              <a:buClr>
                <a:srgbClr val="FBFA00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 Human(x)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Computer-Scientist(x) </a:t>
            </a:r>
            <a:b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 Sister(x, John)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Computer-Scientist(x) </a:t>
            </a:r>
            <a:b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 Bird(x)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Can-Fly(x)</a:t>
            </a:r>
            <a:endParaRPr i="1" sz="182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19786" indent="-283671" defTabSz="832104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8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these sentences are equivalent to the explicit sentence about individuals</a:t>
            </a:r>
            <a:endParaRPr sz="163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0193" indent="-260032" defTabSz="832104">
              <a:spcBef>
                <a:spcPts val="500"/>
              </a:spcBef>
              <a:buClr>
                <a:srgbClr val="FBFA00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Human(John)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Computer-Scientist(John) 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Human(Jane)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Computer-Scientist(Jane) 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Human(Jill)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Computer-Scientist(Jill)  </a:t>
            </a: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∨</a:t>
            </a:r>
            <a:r>
              <a:rPr i="1" sz="14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i="1" sz="14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sz="182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. . .</a:t>
            </a:r>
            <a:r>
              <a:rPr sz="145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 </a:t>
            </a:r>
          </a:p>
        </p:txBody>
      </p:sp>
      <p:sp>
        <p:nvSpPr>
          <p:cNvPr id="464" name="Shape 4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Multiple Quantifiers</a:t>
            </a:r>
          </a:p>
        </p:txBody>
      </p:sp>
      <p:sp>
        <p:nvSpPr>
          <p:cNvPr id="467" name="Shape 46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complex sentences can be formulated by using multiple variables and by nesting quantifiers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order of quantification is important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variables must be introduced by quantifiers, and belong to the innermost quantifier that mention them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examples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x, y  Parent(x,y)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Child(y,x)</a:t>
            </a:r>
            <a:b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Human(x)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y  Mother(y,x)</a:t>
            </a:r>
            <a:b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Human(x)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y  Loves(x, y)</a:t>
            </a:r>
            <a:b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Human(x)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y  Loves(x, y)</a:t>
            </a:r>
            <a:b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Human(x)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y  Loves(y,x)</a:t>
            </a:r>
          </a:p>
        </p:txBody>
      </p:sp>
      <p:sp>
        <p:nvSpPr>
          <p:cNvPr id="468" name="Shape 4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Connections between </a:t>
            </a:r>
            <a:r>
              <a: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and</a:t>
            </a:r>
            <a:r>
              <a:rPr i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471" name="Shape 47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all statements made with one quantifier can be converted into equivalent statements with the other quantifier by using negation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 is a conjunction over all objects under discourse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is a disjunction over all objects under discourse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De Morgan’s rules apply to quantified sentences</a:t>
            </a:r>
            <a:b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P(x)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≡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¬∃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 P(x)	 	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¬∀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P(x)  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≡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P(x)</a:t>
            </a:r>
            <a:b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P(x)  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≡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¬∃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P(x)	 	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¬∀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P(x)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≡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20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  P(x)</a:t>
            </a:r>
            <a:endParaRPr i="1" sz="20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strictly speaking, only one quantifier is necessary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using both is more convenient</a:t>
            </a:r>
          </a:p>
        </p:txBody>
      </p:sp>
      <p:sp>
        <p:nvSpPr>
          <p:cNvPr id="472" name="Shape 4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Equality</a:t>
            </a:r>
          </a:p>
        </p:txBody>
      </p:sp>
      <p:sp>
        <p:nvSpPr>
          <p:cNvPr id="475" name="Shape 47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3482" indent="-233795"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equality indicates that two terms refer to the same object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equality symbol “=“ is an (in-fix) shorthand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e.g. </a:t>
            </a:r>
            <a:r>
              <a:rPr i="1"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Father(Jane) = Jim</a:t>
            </a:r>
            <a:endParaRPr i="1" sz="160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equality by reference and equality by value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sometimes the distinction between referring to the same object and referring to two objects that are identical (indistinguishable) can be important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Jim is Jane’s and John’s father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the individual sheets of paper in a ream are “equal”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61753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equality is technically a second-order construct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makes statements about predicates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since it is so useful it is sometimes included in first-order logic (“FOL with equality”)</a:t>
            </a:r>
          </a:p>
        </p:txBody>
      </p:sp>
      <p:sp>
        <p:nvSpPr>
          <p:cNvPr id="476" name="Shape 476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Domains</a:t>
            </a:r>
          </a:p>
        </p:txBody>
      </p:sp>
      <p:sp>
        <p:nvSpPr>
          <p:cNvPr id="479" name="Shape 47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89638" indent="-254317" defTabSz="813816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section of the world we want to reason about</a:t>
            </a:r>
            <a:endParaRPr sz="213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89638" indent="-254317" defTabSz="813816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assertion</a:t>
            </a:r>
            <a:endParaRPr sz="213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83" indent="-254317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sentence added to the knowledge about the domain</a:t>
            </a:r>
            <a:endParaRPr sz="177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5683" indent="-254317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uses the 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Tell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construct</a:t>
            </a:r>
            <a:endParaRPr sz="177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950864" indent="-203454" defTabSz="813816">
              <a:spcBef>
                <a:spcPts val="500"/>
              </a:spcBef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60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</a:t>
            </a:r>
            <a:r>
              <a:rPr sz="160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Tell</a:t>
            </a:r>
            <a:r>
              <a:rPr sz="160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sz="160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Courier"/>
                <a:ea typeface="Courier"/>
                <a:cs typeface="Courier"/>
                <a:sym typeface="Courier"/>
              </a:rPr>
              <a:t>(KB-Fam, (Father(John) = Jim))</a:t>
            </a:r>
            <a:endParaRPr sz="1602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Courier"/>
              <a:ea typeface="Courier"/>
              <a:cs typeface="Courier"/>
              <a:sym typeface="Courier"/>
            </a:endParaRPr>
          </a:p>
          <a:p>
            <a:pPr lvl="1" marL="645683" indent="-254317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sometimes 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Assert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, 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Retract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and 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Capitals"/>
                <a:ea typeface="Capitals"/>
                <a:cs typeface="Capitals"/>
                <a:sym typeface="Capitals"/>
              </a:rPr>
              <a:t>Modify</a:t>
            </a:r>
            <a:r>
              <a:rPr sz="177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construct are used to make, withdraw and modify statements</a:t>
            </a:r>
            <a:endParaRPr sz="177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9638" indent="-254317" defTabSz="813816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axiom</a:t>
            </a:r>
            <a:endParaRPr sz="213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4819" indent="-203454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2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statement with basic, factual, undisputed information about the domain</a:t>
            </a:r>
            <a:endParaRPr sz="142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94819" indent="-203454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2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used as definitions to specify predicates in terms of already defined predicates</a:t>
            </a:r>
            <a:endParaRPr sz="142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89638" indent="-254317" defTabSz="813816">
              <a:spcBef>
                <a:spcPts val="17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13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theorem</a:t>
            </a:r>
            <a:endParaRPr sz="213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94819" indent="-203454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2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statement entailed by the axioms</a:t>
            </a:r>
            <a:endParaRPr sz="142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94819" indent="-203454" defTabSz="813816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42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follows logically from the axioms </a:t>
            </a:r>
          </a:p>
        </p:txBody>
      </p:sp>
      <p:sp>
        <p:nvSpPr>
          <p:cNvPr id="480" name="Shape 4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Example: Family Relationships</a:t>
            </a:r>
          </a:p>
        </p:txBody>
      </p:sp>
      <p:sp>
        <p:nvSpPr>
          <p:cNvPr id="483" name="Shape 48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objects: people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properties: gender, …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expressed as unary predicates </a:t>
            </a:r>
            <a:r>
              <a:rPr i="1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Male(x), Female(y)</a:t>
            </a:r>
            <a:endParaRPr i="1" sz="14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relations: parenthood, brotherhood, marriage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expressed through binary predicates </a:t>
            </a:r>
            <a:r>
              <a:rPr i="1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Parent(x,y), Brother(x,y), …</a:t>
            </a:r>
            <a:endParaRPr i="1" sz="14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68337" indent="-228600"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functions: motherhood, fatherhood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i="1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Mother(x), Father(y)</a:t>
            </a:r>
            <a:endParaRPr i="1" sz="14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because every person has exactly one mother and one father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1017587" indent="-177800">
              <a:buClr>
                <a:srgbClr val="FF52A9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there may also be a relation </a:t>
            </a:r>
            <a:r>
              <a:rPr i="1"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Arial"/>
                <a:ea typeface="Arial"/>
                <a:cs typeface="Arial"/>
                <a:sym typeface="Arial"/>
              </a:rPr>
              <a:t>Mother-of(x,y), Father-of(x,y)</a:t>
            </a:r>
          </a:p>
        </p:txBody>
      </p:sp>
      <p:sp>
        <p:nvSpPr>
          <p:cNvPr id="484" name="Shape 4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Family Relationships</a:t>
            </a:r>
          </a:p>
        </p:txBody>
      </p:sp>
      <p:sp>
        <p:nvSpPr>
          <p:cNvPr id="487" name="Shape 48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2543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m,c Mother(c) = m 	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Female(m)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Parent(m,c)</a:t>
            </a:r>
            <a:endParaRPr i="1"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2543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w,h Husband(h,w) 	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Male(h)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Spouse(h,w)</a:t>
            </a:r>
            <a:endParaRPr i="1"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2543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 Male(x) 		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Female(x)</a:t>
            </a:r>
            <a:endParaRPr i="1"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2543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g,c Grandparent(g,c) 	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p Parent(g,p)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Parent(p,c) </a:t>
            </a:r>
            <a:endParaRPr i="1"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2543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x,y Sibling(x,y) 	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(x=y)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p Parent(p,x)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Parent(p,y) </a:t>
            </a:r>
            <a:endParaRPr i="1" sz="20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325436"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. . . </a:t>
            </a:r>
          </a:p>
        </p:txBody>
      </p:sp>
      <p:sp>
        <p:nvSpPr>
          <p:cNvPr id="488" name="Shape 4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User Friendly and Wumpus</a:t>
            </a:r>
          </a:p>
        </p:txBody>
      </p:sp>
      <p:sp>
        <p:nvSpPr>
          <p:cNvPr id="491" name="Shape 49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95400"/>
            <a:ext cx="9144000" cy="34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hape 493"/>
          <p:cNvSpPr/>
          <p:nvPr/>
        </p:nvSpPr>
        <p:spPr>
          <a:xfrm>
            <a:off x="3886200" y="6553200"/>
            <a:ext cx="18161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FDFDC5"/>
              </a:buClr>
              <a:buFont typeface="Arial"/>
              <a:defRPr sz="1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[Illiad: User Friendly]</a:t>
            </a:r>
          </a:p>
        </p:txBody>
      </p:sp>
      <p:sp>
        <p:nvSpPr>
          <p:cNvPr id="494" name="Shape 494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Logic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validity and inference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inference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complexity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limitations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Wumpus agents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Principles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objects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relations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properties 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Extensions and Variations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Usage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 and the Wumpus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reflex agent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change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 rot="20667953">
            <a:off x="7080337" y="6316537"/>
            <a:ext cx="138343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Are you Mr. Wumpus?</a:t>
            </a:r>
          </a:p>
        </p:txBody>
      </p:sp>
      <p:sp>
        <p:nvSpPr>
          <p:cNvPr id="497" name="Shape 49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8" name="Shape 498"/>
          <p:cNvSpPr/>
          <p:nvPr/>
        </p:nvSpPr>
        <p:spPr>
          <a:xfrm>
            <a:off x="3886200" y="6553200"/>
            <a:ext cx="18161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FDFDC5"/>
              </a:buClr>
              <a:buFont typeface="Arial"/>
              <a:defRPr sz="1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1400">
                <a:uFill>
                  <a:solidFill/>
                </a:uFill>
              </a:rPr>
              <a:t>[Illiad: User Friendly]</a:t>
            </a:r>
          </a:p>
        </p:txBody>
      </p:sp>
      <p:pic>
        <p:nvPicPr>
          <p:cNvPr id="49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89100"/>
            <a:ext cx="9144000" cy="34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Shape 500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- Nov. 15, 2012</a:t>
            </a:r>
          </a:p>
        </p:txBody>
      </p:sp>
      <p:sp>
        <p:nvSpPr>
          <p:cNvPr id="503" name="Shape 50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97167" indent="-197167" defTabSz="630936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presentations scheduled</a:t>
            </a:r>
            <a:endParaRPr sz="124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26758" indent="-185775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</a:t>
            </a:r>
            <a:endParaRPr sz="110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Ken Ugo: AI In Search Engines (delayed from Nov. 13)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Forrest Reiling: Interaction between Humans and Machines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Trevor DeVore: AI in Aerial Vehicles (delayed to Nov. 15 or 20)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426758" indent="-185775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3:</a:t>
            </a:r>
            <a:endParaRPr sz="110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Ian Sellar: ASIMO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Halli Meth: Intelligent Character Recognition: queFX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Daniel Crawford: Hule Face Match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Steve Shenouda: Simulated Therapists (??)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Vansteenwyk, Donald W.: Crosswords and Computers (delayed from Nov. 6)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Kane Carroll: Facial Recognition Software (delayed from Nov. 6)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John Biddle: IBM's Watson, the Jeopardy! Playing Robot (delayed from Nov. 6)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624850" indent="-151648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Steve Choo: AI and Space Exploration (standby starting Nov. 15)</a:t>
            </a:r>
            <a:endParaRPr sz="966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146979" indent="-146979" defTabSz="630936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</a:t>
            </a:r>
            <a:endParaRPr sz="124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46979" indent="-146979" defTabSz="630936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</a:t>
            </a:r>
            <a:endParaRPr sz="124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46979" indent="-146979" defTabSz="630936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Labs</a:t>
            </a:r>
            <a:endParaRPr sz="124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84695" indent="-143713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new lab this week; feel free to check out Lab 9 (Decision Tree Learning) and Lab 10 (AI and Humor)</a:t>
            </a:r>
            <a:endParaRPr sz="110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146979" indent="-146979" defTabSz="630936">
              <a:spcBef>
                <a:spcPts val="13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24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A2 Wumpus World</a:t>
            </a:r>
            <a:endParaRPr sz="124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370674" indent="-129692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04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 2: Implementation</a:t>
            </a:r>
            <a:endParaRPr sz="1104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583956" indent="-110754" defTabSz="630936">
              <a:spcBef>
                <a:spcPts val="4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966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Due today,  Thu, Nov. 15, midnight</a:t>
            </a:r>
          </a:p>
        </p:txBody>
      </p:sp>
      <p:sp>
        <p:nvSpPr>
          <p:cNvPr id="504" name="Shape 504"/>
          <p:cNvSpPr/>
          <p:nvPr>
            <p:ph type="sldNum" sz="quarter" idx="2"/>
          </p:nvPr>
        </p:nvSpPr>
        <p:spPr>
          <a:xfrm rot="20077841">
            <a:off x="7101763" y="6250789"/>
            <a:ext cx="165139" cy="1994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9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Logic and the Wumpus World</a:t>
            </a:r>
          </a:p>
        </p:txBody>
      </p:sp>
      <p:sp>
        <p:nvSpPr>
          <p:cNvPr id="507" name="Shape 50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representation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suitability of logic to represent the critical aspects of the Wumpus World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reflex agent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specification of a reflex agent for the Wumpus World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change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dealing with aspects of the Wumpus World that change over time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model-based agent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specification using logic</a:t>
            </a:r>
          </a:p>
        </p:txBody>
      </p:sp>
      <p:sp>
        <p:nvSpPr>
          <p:cNvPr id="508" name="Shape 5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in the Wumpus World</a:t>
            </a:r>
          </a:p>
        </p:txBody>
      </p:sp>
      <p:sp>
        <p:nvSpPr>
          <p:cNvPr id="511" name="Shape 51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35447" indent="-208857" defTabSz="612648">
              <a:spcBef>
                <a:spcPts val="13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rules that directly connect percepts to actions</a:t>
            </a:r>
            <a:br>
              <a:rPr sz="16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16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s,b,g,u,c,t	 Percept([s, b, Glitter, u,c], 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Action(Grab(treasure(Glitter)), 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466931" indent="-172307" defTabSz="612648"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Grab(x) </a:t>
            </a:r>
            <a:r>
              <a:rPr sz="107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a predicate that indicates the agent is now holding x</a:t>
            </a:r>
            <a:endParaRPr i="1" sz="1206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466931" indent="-172307" defTabSz="612648">
              <a:lnSpc>
                <a:spcPct val="10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Action(a,t) </a:t>
            </a:r>
            <a:r>
              <a:rPr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indicates the agent is performing action </a:t>
            </a:r>
            <a:r>
              <a:rPr i="1"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</a:t>
            </a:r>
            <a:r>
              <a:rPr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at time </a:t>
            </a:r>
            <a:r>
              <a:rPr i="1"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</a:t>
            </a:r>
            <a:endParaRPr i="1" sz="1206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466931" indent="-172307" defTabSz="612648">
              <a:lnSpc>
                <a:spcPct val="100000"/>
              </a:lnSpc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i="1"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treasure(Glitter) </a:t>
            </a:r>
            <a:r>
              <a:rPr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a function that returns the object with the property </a:t>
            </a:r>
            <a:r>
              <a:rPr i="1"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Glitter</a:t>
            </a:r>
            <a:endParaRPr i="1" sz="1206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466931" indent="-172307" defTabSz="612648"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20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requires many rules for different combinations of percepts at different times</a:t>
            </a:r>
            <a:endParaRPr sz="1206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35447" indent="-208857" defTabSz="612648">
              <a:spcBef>
                <a:spcPts val="13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6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be simplified by intermediate predicates</a:t>
            </a:r>
            <a:br>
              <a:rPr sz="16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160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 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s,b,g,u,c,t	 Percept([Stench, b, g, u, c], 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Stench(t)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18042" indent="-191452" defTabSz="612648">
              <a:spcBef>
                <a:spcPts val="13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	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s,b,g,u,c,t	 Percept([s, Breeze, g, u, c], 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Breeze(t)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18042" indent="-191452" defTabSz="612648">
              <a:spcBef>
                <a:spcPts val="13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	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s,b,g,u,c,t	 Percept([s, b, Glitter, u, c], 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AtGold(t)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18042" indent="-191452" defTabSz="612648">
              <a:spcBef>
                <a:spcPts val="13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	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s,b,g,u,c,t	 Percept([s, b, g, Bump, c], 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Bump(t)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18042" indent="-191452" defTabSz="612648">
              <a:spcBef>
                <a:spcPts val="13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	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s,b,g,u,c,t	 Percept([s, b, g, u, Scream], 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Scream(t)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18042" indent="-191452" defTabSz="612648">
              <a:spcBef>
                <a:spcPts val="13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	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 t 		 AtGold(t) 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Action(Grab(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treasure(Glitter))</a:t>
            </a: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, t)</a:t>
            </a:r>
            <a:endParaRPr i="1" sz="120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18042" indent="-191452" defTabSz="612648">
              <a:spcBef>
                <a:spcPts val="1300"/>
              </a:spcBef>
              <a:buClr>
                <a:srgbClr val="FBFA00"/>
              </a:buClr>
              <a:buSzTx/>
              <a:buFont typeface="Wingdings"/>
              <a:buNone/>
              <a:defRPr>
                <a:solidFill>
                  <a:srgbClr val="000000"/>
                </a:solidFill>
                <a:uFillTx/>
              </a:defRPr>
            </a:pPr>
            <a:r>
              <a:rPr i="1"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120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. . .</a:t>
            </a:r>
            <a:endParaRPr sz="1206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486076" indent="-191452" defTabSz="612648"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mainly abstraction over time</a:t>
            </a:r>
            <a:endParaRPr sz="13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708161" indent="-145503" defTabSz="612648">
              <a:spcBef>
                <a:spcPts val="400"/>
              </a:spcBef>
              <a:buClr>
                <a:srgbClr val="FF2734"/>
              </a:buClr>
              <a:buSzPct val="65000"/>
              <a:defRPr sz="1800">
                <a:solidFill>
                  <a:srgbClr val="000000"/>
                </a:solidFill>
                <a:uFillTx/>
              </a:defRPr>
            </a:pPr>
            <a:r>
              <a:rPr sz="1273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does not deal with duration (intervals)</a:t>
            </a:r>
            <a:endParaRPr sz="134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486076" indent="-191452" defTabSz="612648">
              <a:spcBef>
                <a:spcPts val="4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is it still a </a:t>
            </a:r>
            <a:r>
              <a:rPr i="1"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reflex</a:t>
            </a:r>
            <a:r>
              <a:rPr sz="134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agent?</a:t>
            </a:r>
          </a:p>
        </p:txBody>
      </p:sp>
      <p:sp>
        <p:nvSpPr>
          <p:cNvPr id="512" name="Shape 5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Limitations of Reflex Agents</a:t>
            </a:r>
          </a:p>
        </p:txBody>
      </p:sp>
      <p:sp>
        <p:nvSpPr>
          <p:cNvPr id="515" name="Shape 51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 doesn’t know its state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doesn’t know when to perform the climb action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doesn’t know if it has the gold, nor where the agent is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agent may get into infinite loops 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will have to perform the same action for the same percepts</a:t>
            </a:r>
          </a:p>
        </p:txBody>
      </p:sp>
      <p:sp>
        <p:nvSpPr>
          <p:cNvPr id="516" name="Shape 5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Change in the Wumpus World</a:t>
            </a:r>
          </a:p>
        </p:txBody>
      </p:sp>
      <p:sp>
        <p:nvSpPr>
          <p:cNvPr id="519" name="Shape 51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principle, the percept history contains all the relevant knowledge for the agent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writing rules that can access past percepts, the agent can take into account previous information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is sufficient for optimal action under given circumstances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very tedious, involving many rules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is usually better to keep a set of sentences about the current state of the world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must be updated for every percept and every action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considered a model of the world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Movement</a:t>
            </a:r>
          </a:p>
        </p:txBody>
      </p:sp>
      <p:sp>
        <p:nvSpPr>
          <p:cNvPr id="523" name="Shape 52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68012" indent="-229119" defTabSz="896111">
              <a:spcBef>
                <a:spcPts val="19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constructs that help the agent keep track of 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4970" indent="-224027" defTabSz="896111">
              <a:spcBef>
                <a:spcPts val="500"/>
              </a:spcBef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its location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4970" indent="-224027" defTabSz="896111">
              <a:spcBef>
                <a:spcPts val="500"/>
              </a:spcBef>
              <a:buClr>
                <a:srgbClr val="FF2600"/>
              </a:buClr>
              <a:buFont typeface="Zapf Dingbats"/>
              <a:buChar char="❖"/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how it can move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68012" indent="-229119" defTabSz="896111">
              <a:spcBef>
                <a:spcPts val="19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17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creates a simple map for the agent</a:t>
            </a:r>
            <a:endParaRPr sz="17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54970" indent="-224027" defTabSz="896111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current location of the agent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0977" indent="-280035" defTabSz="896111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At(Agent, [1,1], S</a:t>
            </a:r>
            <a:r>
              <a:rPr baseline="-25387"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9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10977" indent="-280035" defTabSz="896111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	uses a Situation parameter </a:t>
            </a: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387"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to keep track of changes</a:t>
            </a:r>
            <a:b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</a:b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independent of specific time points</a:t>
            </a:r>
            <a:endParaRPr sz="196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54970" indent="-224027" defTabSz="896111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orientation of the agent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0977" indent="-280035" defTabSz="896111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Orientation(Agent, S</a:t>
            </a:r>
            <a:r>
              <a:rPr baseline="-25387"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9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54970" indent="-224027" defTabSz="896111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arrangement of locations, i.e. a map</a:t>
            </a:r>
            <a:endParaRPr sz="156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10977" indent="-280035" defTabSz="896111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x, y 	LocationToward([x,y],0)   = [x+1,y]</a:t>
            </a:r>
            <a:endParaRPr i="1" sz="19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10977" indent="-280035" defTabSz="896111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x, y 	LocationToward([x,y],90) = [x, y+1]</a:t>
            </a:r>
            <a:endParaRPr i="1" sz="1960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710977" indent="-280035" defTabSz="896111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96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156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. . . </a:t>
            </a:r>
          </a:p>
        </p:txBody>
      </p:sp>
      <p:sp>
        <p:nvSpPr>
          <p:cNvPr id="524" name="Shape 5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Agent</a:t>
            </a:r>
          </a:p>
        </p:txBody>
      </p:sp>
      <p:sp>
        <p:nvSpPr>
          <p:cNvPr id="527" name="Shape 52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2419" indent="-274320" defTabSz="877823">
              <a:spcBef>
                <a:spcPts val="1900"/>
              </a:spcBef>
              <a:buClr>
                <a:srgbClr val="FBFA00"/>
              </a:buClr>
              <a:buFont typeface="Wingdings"/>
              <a:buChar char=""/>
              <a:defRPr>
                <a:solidFill>
                  <a:srgbClr val="000000"/>
                </a:solidFill>
                <a:uFillTx/>
              </a:defRPr>
            </a:pPr>
            <a:r>
              <a:rPr sz="23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knows about locations through its map</a:t>
            </a:r>
            <a:endParaRPr sz="23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1603" indent="-219455" defTabSz="877823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associate properties with the locations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1603" indent="-219455" defTabSz="877823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53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used to reason about safe places, the presence of gold, pits, the wumpus, etc. </a:t>
            </a:r>
            <a:endParaRPr sz="153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l,s 	At(Agent,l,s)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Breeze(s)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Breezy(l)</a:t>
            </a:r>
            <a:endParaRPr i="1" sz="1727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. . .</a:t>
            </a:r>
            <a:endParaRPr sz="1727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,s   	At(Wumpus,l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,s)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Adjacent(l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Smelly(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)</a:t>
            </a:r>
            <a:endParaRPr sz="1727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		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. . .</a:t>
            </a:r>
            <a:endParaRPr sz="1727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s 	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Smelly(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)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(</a:t>
            </a:r>
            <a:r>
              <a:rPr sz="19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∃</a:t>
            </a:r>
            <a:r>
              <a:rPr i="1" sz="19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9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At(Wumpus,l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,s)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(l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(Adjacent(l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))</a:t>
            </a:r>
            <a:endParaRPr i="1" sz="1727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. . .</a:t>
            </a:r>
            <a:endParaRPr sz="1727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∀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, x, t  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At(Wumpus, x,t)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(l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= l</a:t>
            </a:r>
            <a:r>
              <a:rPr baseline="-25791"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∧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Pit(x) ) </a:t>
            </a:r>
            <a:r>
              <a:rPr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Symbol"/>
                <a:ea typeface="Symbol"/>
                <a:cs typeface="Symbol"/>
                <a:sym typeface="Symbol"/>
              </a:rPr>
              <a:t>⇔</a:t>
            </a:r>
            <a:r>
              <a:rPr i="1" sz="1727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Arial"/>
                <a:ea typeface="Arial"/>
                <a:cs typeface="Arial"/>
                <a:sym typeface="Arial"/>
              </a:rPr>
              <a:t> OK(x)</a:t>
            </a:r>
            <a:endParaRPr i="1" sz="1727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such an agent will find the gold provided there is a safe sequence</a:t>
            </a:r>
            <a:endParaRPr sz="1919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96467" indent="-274320" defTabSz="877823">
              <a:spcBef>
                <a:spcPts val="500"/>
              </a:spcBef>
              <a:buClr>
                <a:srgbClr val="FF2734"/>
              </a:buClr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1919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returning to the exit with the gold is difficult</a:t>
            </a:r>
          </a:p>
        </p:txBody>
      </p:sp>
      <p:sp>
        <p:nvSpPr>
          <p:cNvPr id="528" name="Shape 5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</a:t>
            </a:r>
          </a:p>
        </p:txBody>
      </p:sp>
      <p:sp>
        <p:nvSpPr>
          <p:cNvPr id="531" name="Shape 5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once the agent has the gold, it needs to return to the exit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∀ s Holding(Gold, s) ⇒ GoalLocation([1,1],s)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 can calculate a sequence of actions that will take it safely there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through inference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computationally rather expensive for larger worlds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difficult to distinguish good and bad solutions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through search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e.g. via the best-first search method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through planning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requires a special-purpose reasoning system</a:t>
            </a:r>
          </a:p>
        </p:txBody>
      </p:sp>
      <p:sp>
        <p:nvSpPr>
          <p:cNvPr id="532" name="Shape 5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</a:t>
            </a:r>
          </a:p>
        </p:txBody>
      </p:sp>
      <p:sp>
        <p:nvSpPr>
          <p:cNvPr id="535" name="Shape 5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can distinguish between more and less desirable states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goals, pits, ...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pots with different amounts of gold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find multiple solutions and distinguish between them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optimization of the route back to the exit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metrics to compare important properties of the route</a:t>
            </a:r>
            <a:endParaRPr sz="14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measure for the agent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the ability to deal with natural numbers in the knowledge representation scheme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possible in predicate logic, but tedious</a:t>
            </a:r>
          </a:p>
        </p:txBody>
      </p:sp>
      <p:sp>
        <p:nvSpPr>
          <p:cNvPr id="536" name="Shape 5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Midterm Exam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539" name="Shape 53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translation of natural language statements into logic sentences 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formulation of a simple domain in terms of predicate logic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inference rules to specific situations in such a domain</a:t>
            </a:r>
          </a:p>
        </p:txBody>
      </p:sp>
      <p:sp>
        <p:nvSpPr>
          <p:cNvPr id="540" name="Shape 540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543" name="Shape 54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544" name="Shape 544"/>
          <p:cNvSpPr/>
          <p:nvPr>
            <p:ph type="sldNum" sz="quarter" idx="2"/>
          </p:nvPr>
        </p:nvSpPr>
        <p:spPr>
          <a:xfrm rot="20250106">
            <a:off x="7076223" y="6326170"/>
            <a:ext cx="148196" cy="1621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547" name="Shape 54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and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atomic sentence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automated reasoning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completeness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conjunction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constant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disjunction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domain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existential quantifier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fact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false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function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implication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inference mechanism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inference rule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interpretation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or 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property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symbol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quantifier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query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agent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reflex agent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relation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resolution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satisfiable sentence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semantics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sentence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soundness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syntax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term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true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universal quantifier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valid sentence</a:t>
            </a:r>
            <a:endParaRPr sz="792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25729" indent="-125729" defTabSz="402336">
              <a:spcBef>
                <a:spcPts val="8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7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variable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551" name="Shape 5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logic can be used as the basis of formal knowledge representation and processing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syntax specifies the rules for constructing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semantics establishes a relation between the sentences and their counterparts in the real world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sentences can be combined into more complex ones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new knowledge can be generated through inference rules from existing sentences</a:t>
            </a:r>
            <a:endParaRPr sz="1600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propositional logic encodes knowledge about the world in simple sentences or formulae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predicate logic is a formal language with constructs for the specifications of objects and their relations</a:t>
            </a:r>
            <a:endParaRPr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models of reasonably complex worlds and agents can be constructed with predicate logic</a:t>
            </a:r>
          </a:p>
        </p:txBody>
      </p:sp>
      <p:sp>
        <p:nvSpPr>
          <p:cNvPr id="552" name="Shape 5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5" name="Shape 55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6" name="Shape 5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7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 Rounded MT Bold"/>
        <a:ea typeface="Arial Rounded MT Bold"/>
        <a:cs typeface="Arial Rounded MT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 Rounded MT Bold"/>
        <a:ea typeface="Arial Rounded MT Bold"/>
        <a:cs typeface="Arial Rounded MT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j-lt"/>
            <a:ea typeface="+mj-ea"/>
            <a:cs typeface="+mj-cs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