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</p:sldIdLst>
  <p:sldSz cx="9144000" cy="68580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FDFDC5"/>
        </a:fontRef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DFDC5"/>
        </a:fontRef>
        <a:srgbClr val="FDFDC5"/>
      </a:tcTxStyle>
      <a:tcStyle>
        <a:tcBdr>
          <a:left>
            <a:ln w="28575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FDFDC5"/>
        </a:fontRef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28575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FDFDC5"/>
        </a:fontRef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28575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gif"/><Relationship Id="rId4" Type="http://schemas.openxmlformats.org/officeDocument/2006/relationships/image" Target="../media/image1.png"/><Relationship Id="rId5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aima.eecs.berkeley.edu/slides-ppt/" TargetMode="Externa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grpSp>
        <p:nvGrpSpPr>
          <p:cNvPr id="21" name="Group 21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id="19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0" name="Shape 20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40" marR="40640">
                <a:lnSpc>
                  <a:spcPct val="94000"/>
                </a:lnSpc>
                <a:defRPr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178800" y="6400799"/>
            <a:ext cx="698500" cy="419101"/>
            <a:chOff x="0" y="0"/>
            <a:chExt cx="698500" cy="419100"/>
          </a:xfrm>
        </p:grpSpPr>
        <p:pic>
          <p:nvPicPr>
            <p:cNvPr id="22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0" cy="190500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23" name="Shape 23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" name="Shape 24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 rot="16200000">
              <a:off x="425450" y="273050"/>
              <a:ext cx="1016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8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647" y="6858282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685799" y="229393"/>
            <a:ext cx="7772401" cy="28321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30" name="Shape 30"/>
          <p:cNvSpPr/>
          <p:nvPr/>
        </p:nvSpPr>
        <p:spPr>
          <a:xfrm>
            <a:off x="1753141" y="3248422"/>
            <a:ext cx="5840919" cy="130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Visiting Professor</a:t>
            </a:r>
            <a:endParaRPr b="1" i="1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Department of Computer Science and Mathematics</a:t>
            </a:r>
            <a:endParaRPr b="1" i="1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Munich University of Applied Sciences</a:t>
            </a:r>
            <a:endParaRPr b="1" i="1">
              <a:solidFill>
                <a:srgbClr val="7A81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1-W12 - Title and Content">
    <p:bg>
      <p:bgPr>
        <a:gradFill flip="none" rotWithShape="1">
          <a:gsLst>
            <a:gs pos="0">
              <a:srgbClr val="D7ECF4">
                <a:alpha val="52999"/>
              </a:srgbClr>
            </a:gs>
            <a:gs pos="4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1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id="9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00" name="Shape 100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102" name="Shape 102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349250" marR="0" indent="-349250" defTabSz="914400">
              <a:lnSpc>
                <a:spcPct val="100000"/>
              </a:lnSpc>
              <a:spcBef>
                <a:spcPts val="2000"/>
              </a:spcBef>
              <a:buClr>
                <a:srgbClr val="002E7A">
                  <a:alpha val="44000"/>
                </a:srgbClr>
              </a:buClr>
              <a:buSzPct val="75000"/>
              <a:def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85800" marR="0" indent="-336550" defTabSz="914400">
              <a:lnSpc>
                <a:spcPct val="100000"/>
              </a:lnSpc>
              <a:spcBef>
                <a:spcPts val="600"/>
              </a:spcBef>
              <a:buClr>
                <a:srgbClr val="0042AA">
                  <a:alpha val="49000"/>
                </a:srgbClr>
              </a:buClr>
              <a:buSzPct val="75000"/>
              <a:buFont typeface="Wingdings"/>
              <a:buChar char=""/>
              <a:def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68375" marR="0" indent="-282575" defTabSz="914400">
              <a:lnSpc>
                <a:spcPct val="100000"/>
              </a:lnSpc>
              <a:spcBef>
                <a:spcPts val="600"/>
              </a:spcBef>
              <a:buClr>
                <a:srgbClr val="0056D6">
                  <a:alpha val="50000"/>
                </a:srgbClr>
              </a:buClr>
              <a:buSzPct val="75000"/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63650" marR="0" indent="-295275" defTabSz="914400">
              <a:lnSpc>
                <a:spcPct val="100000"/>
              </a:lnSpc>
              <a:spcBef>
                <a:spcPts val="600"/>
              </a:spcBef>
              <a:buClr>
                <a:srgbClr val="006D8F">
                  <a:alpha val="52000"/>
                </a:srgbClr>
              </a:buClr>
              <a:buSzPct val="75000"/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46225" marR="0" indent="-282575" defTabSz="914400">
              <a:lnSpc>
                <a:spcPct val="100000"/>
              </a:lnSpc>
              <a:spcBef>
                <a:spcPts val="600"/>
              </a:spcBef>
              <a:buClr>
                <a:srgbClr val="00A3D7">
                  <a:alpha val="50000"/>
                </a:srgbClr>
              </a:buClr>
              <a:buSzPct val="75000"/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8775632" y="6533357"/>
            <a:ext cx="216037" cy="199461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>
              <a:defRPr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1-W12 - New Section">
    <p:bg>
      <p:bgPr>
        <a:gradFill flip="none" rotWithShape="1">
          <a:gsLst>
            <a:gs pos="0">
              <a:srgbClr val="4F8F00">
                <a:alpha val="30000"/>
              </a:srgbClr>
            </a:gs>
            <a:gs pos="100000">
              <a:srgbClr val="FFFB00">
                <a:alpha val="30000"/>
              </a:srgb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id="10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08" name="Shape 108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110" name="Shape 110"/>
          <p:cNvSpPr/>
          <p:nvPr/>
        </p:nvSpPr>
        <p:spPr>
          <a:xfrm>
            <a:off x="1328166" y="1295400"/>
            <a:ext cx="6500369" cy="315288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635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30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111" name="Shape 111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4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0" marR="0" indent="0" algn="ctr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22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0" marR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0" marR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0" marR="0" indent="0" algn="ctr" defTabSz="9144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4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2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6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8775632" y="6533357"/>
            <a:ext cx="216037" cy="199461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>
              <a:defRPr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1-W12 - Title and Content">
    <p:bg>
      <p:bgPr>
        <a:gradFill flip="none" rotWithShape="1">
          <a:gsLst>
            <a:gs pos="0">
              <a:srgbClr val="D7ECF4">
                <a:alpha val="52999"/>
              </a:srgbClr>
            </a:gs>
            <a:gs pos="4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id="115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118" name="Shape 118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349250" marR="0" indent="-349250" defTabSz="914400">
              <a:lnSpc>
                <a:spcPct val="100000"/>
              </a:lnSpc>
              <a:spcBef>
                <a:spcPts val="2000"/>
              </a:spcBef>
              <a:buClr>
                <a:srgbClr val="002E7A">
                  <a:alpha val="44000"/>
                </a:srgbClr>
              </a:buClr>
              <a:buSzPct val="75000"/>
              <a:def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85800" marR="0" indent="-336550" defTabSz="914400">
              <a:lnSpc>
                <a:spcPct val="100000"/>
              </a:lnSpc>
              <a:spcBef>
                <a:spcPts val="600"/>
              </a:spcBef>
              <a:buClr>
                <a:srgbClr val="0042AA">
                  <a:alpha val="49000"/>
                </a:srgbClr>
              </a:buClr>
              <a:buSzPct val="75000"/>
              <a:buFont typeface="Wingdings"/>
              <a:buChar char=""/>
              <a:def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68375" marR="0" indent="-282575" defTabSz="914400">
              <a:lnSpc>
                <a:spcPct val="100000"/>
              </a:lnSpc>
              <a:spcBef>
                <a:spcPts val="600"/>
              </a:spcBef>
              <a:buClr>
                <a:srgbClr val="0056D6">
                  <a:alpha val="50000"/>
                </a:srgbClr>
              </a:buClr>
              <a:buSzPct val="75000"/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63650" marR="0" indent="-295275" defTabSz="914400">
              <a:lnSpc>
                <a:spcPct val="100000"/>
              </a:lnSpc>
              <a:spcBef>
                <a:spcPts val="600"/>
              </a:spcBef>
              <a:buClr>
                <a:srgbClr val="006D8F">
                  <a:alpha val="52000"/>
                </a:srgbClr>
              </a:buClr>
              <a:buSzPct val="75000"/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46225" marR="0" indent="-282575" defTabSz="914400">
              <a:lnSpc>
                <a:spcPct val="100000"/>
              </a:lnSpc>
              <a:spcBef>
                <a:spcPts val="600"/>
              </a:spcBef>
              <a:buClr>
                <a:srgbClr val="00A3D7">
                  <a:alpha val="50000"/>
                </a:srgbClr>
              </a:buClr>
              <a:buSzPct val="75000"/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8775632" y="6533357"/>
            <a:ext cx="216037" cy="199461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>
              <a:defRPr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- Kevin McCullou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7"/>
          <p:cNvGrpSpPr/>
          <p:nvPr/>
        </p:nvGrpSpPr>
        <p:grpSpPr>
          <a:xfrm>
            <a:off x="-1" y="0"/>
            <a:ext cx="9144001" cy="6858000"/>
            <a:chOff x="0" y="0"/>
            <a:chExt cx="9144000" cy="6858000"/>
          </a:xfrm>
        </p:grpSpPr>
        <p:grpSp>
          <p:nvGrpSpPr>
            <p:cNvPr id="177" name="Group 177"/>
            <p:cNvGrpSpPr/>
            <p:nvPr/>
          </p:nvGrpSpPr>
          <p:grpSpPr>
            <a:xfrm>
              <a:off x="0" y="0"/>
              <a:ext cx="9144001" cy="6858000"/>
              <a:chOff x="0" y="0"/>
              <a:chExt cx="9144000" cy="6858000"/>
            </a:xfrm>
          </p:grpSpPr>
          <p:sp>
            <p:nvSpPr>
              <p:cNvPr id="123" name="Shape 123"/>
              <p:cNvSpPr/>
              <p:nvPr/>
            </p:nvSpPr>
            <p:spPr>
              <a:xfrm>
                <a:off x="3352800" y="0"/>
                <a:ext cx="5791201" cy="152400"/>
              </a:xfrm>
              <a:prstGeom prst="rect">
                <a:avLst/>
              </a:prstGeom>
              <a:solidFill>
                <a:srgbClr val="D8E3FE"/>
              </a:solidFill>
              <a:ln w="952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solidFill>
                      <a:srgbClr val="515A9E"/>
                    </a:solidFill>
                    <a:uFill>
                      <a:solidFill>
                        <a:srgbClr val="515A9E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175" name="Group 17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24" name="Shape 124"/>
                <p:cNvSpPr/>
                <p:nvPr/>
              </p:nvSpPr>
              <p:spPr>
                <a:xfrm>
                  <a:off x="0" y="304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0" y="609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>
                  <a:off x="0" y="914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0" y="1219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0" y="1524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0" y="1828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0" y="2133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0" y="2438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0" y="2743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0" y="3048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0" y="3352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0" y="3657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0" y="3962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0" y="4267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0" y="4572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0" y="4876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0" y="5181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0" y="5486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0" y="5791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0" y="6096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0" y="6400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0" y="6705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304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609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914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1219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1524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1828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2133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2438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2743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5" name="Shape 155"/>
                <p:cNvSpPr/>
                <p:nvPr/>
              </p:nvSpPr>
              <p:spPr>
                <a:xfrm>
                  <a:off x="3048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>
                  <a:off x="3352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3657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3962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4267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4572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>
                  <a:off x="4876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5181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3" name="Shape 163"/>
                <p:cNvSpPr/>
                <p:nvPr/>
              </p:nvSpPr>
              <p:spPr>
                <a:xfrm>
                  <a:off x="5486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5791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6096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>
                  <a:off x="6400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6705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7010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7315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7620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7924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8229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8534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8839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</p:grpSp>
          <p:sp>
            <p:nvSpPr>
              <p:cNvPr id="176" name="Shape 176"/>
              <p:cNvSpPr/>
              <p:nvPr/>
            </p:nvSpPr>
            <p:spPr>
              <a:xfrm>
                <a:off x="8839200" y="0"/>
                <a:ext cx="1588" cy="2362200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  <p:grpSp>
          <p:nvGrpSpPr>
            <p:cNvPr id="182" name="Group 182"/>
            <p:cNvGrpSpPr/>
            <p:nvPr/>
          </p:nvGrpSpPr>
          <p:grpSpPr>
            <a:xfrm>
              <a:off x="4762" y="887412"/>
              <a:ext cx="6654801" cy="2851151"/>
              <a:chOff x="0" y="0"/>
              <a:chExt cx="6654800" cy="2851150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798512" y="0"/>
                <a:ext cx="1588" cy="2851150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79" name="Shape 179"/>
              <p:cNvSpPr/>
              <p:nvPr/>
            </p:nvSpPr>
            <p:spPr>
              <a:xfrm flipH="1" flipV="1">
                <a:off x="0" y="2166937"/>
                <a:ext cx="5097463" cy="1588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 flipV="1">
                <a:off x="604837" y="601662"/>
                <a:ext cx="6049963" cy="1588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 rot="16200000">
                <a:off x="670717" y="478630"/>
                <a:ext cx="247653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343" fill="norm" stroke="1" extrusionOk="0">
                    <a:moveTo>
                      <a:pt x="10495" y="2"/>
                    </a:moveTo>
                    <a:cubicBezTo>
                      <a:pt x="16423" y="-129"/>
                      <a:pt x="21336" y="4541"/>
                      <a:pt x="21468" y="10433"/>
                    </a:cubicBezTo>
                    <a:cubicBezTo>
                      <a:pt x="21600" y="16326"/>
                      <a:pt x="16901" y="21209"/>
                      <a:pt x="10973" y="21340"/>
                    </a:cubicBezTo>
                    <a:cubicBezTo>
                      <a:pt x="5045" y="21471"/>
                      <a:pt x="132" y="16801"/>
                      <a:pt x="0" y="10909"/>
                    </a:cubicBezTo>
                    <a:cubicBezTo>
                      <a:pt x="0" y="10905"/>
                      <a:pt x="0" y="10900"/>
                      <a:pt x="0" y="10896"/>
                    </a:cubicBezTo>
                  </a:path>
                </a:pathLst>
              </a:cu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solidFill>
                      <a:srgbClr val="515A9E"/>
                    </a:solidFill>
                    <a:uFill>
                      <a:solidFill>
                        <a:srgbClr val="515A9E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2349500" y="3098800"/>
              <a:ext cx="6045201" cy="2876550"/>
              <a:chOff x="0" y="0"/>
              <a:chExt cx="6045200" cy="2876550"/>
            </a:xfrm>
          </p:grpSpPr>
          <p:sp>
            <p:nvSpPr>
              <p:cNvPr id="183" name="Shape 183"/>
              <p:cNvSpPr/>
              <p:nvPr/>
            </p:nvSpPr>
            <p:spPr>
              <a:xfrm flipV="1">
                <a:off x="0" y="2365375"/>
                <a:ext cx="6045200" cy="1588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84" name="Shape 184"/>
              <p:cNvSpPr/>
              <p:nvPr/>
            </p:nvSpPr>
            <p:spPr>
              <a:xfrm flipH="1">
                <a:off x="5861050" y="0"/>
                <a:ext cx="1588" cy="2876550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85" name="Shape 185"/>
              <p:cNvSpPr/>
              <p:nvPr/>
            </p:nvSpPr>
            <p:spPr>
              <a:xfrm rot="5400000">
                <a:off x="5741192" y="2213767"/>
                <a:ext cx="247653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343" fill="norm" stroke="1" extrusionOk="0">
                    <a:moveTo>
                      <a:pt x="10495" y="2"/>
                    </a:moveTo>
                    <a:cubicBezTo>
                      <a:pt x="16423" y="-129"/>
                      <a:pt x="21336" y="4541"/>
                      <a:pt x="21468" y="10433"/>
                    </a:cubicBezTo>
                    <a:cubicBezTo>
                      <a:pt x="21600" y="16326"/>
                      <a:pt x="16901" y="21209"/>
                      <a:pt x="10973" y="21340"/>
                    </a:cubicBezTo>
                    <a:cubicBezTo>
                      <a:pt x="5045" y="21471"/>
                      <a:pt x="132" y="16801"/>
                      <a:pt x="0" y="10909"/>
                    </a:cubicBezTo>
                    <a:cubicBezTo>
                      <a:pt x="0" y="10905"/>
                      <a:pt x="0" y="10900"/>
                      <a:pt x="0" y="10896"/>
                    </a:cubicBezTo>
                  </a:path>
                </a:pathLst>
              </a:cu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solidFill>
                      <a:srgbClr val="515A9E"/>
                    </a:solidFill>
                    <a:uFill>
                      <a:solidFill>
                        <a:srgbClr val="515A9E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188" name="Shape 188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Kevin McCullough, CSC 581-S03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990600" y="38100"/>
            <a:ext cx="7772400" cy="2857500"/>
          </a:xfrm>
          <a:prstGeom prst="rect">
            <a:avLst/>
          </a:prstGeom>
        </p:spPr>
        <p:txBody>
          <a:bodyPr anchor="b">
            <a:noAutofit/>
          </a:bodyPr>
          <a:lstStyle>
            <a:lvl1pPr marL="40639" marR="40639" algn="l" defTabSz="914400">
              <a:lnSpc>
                <a:spcPct val="100000"/>
              </a:lnSpc>
              <a:defRPr b="0" sz="4400">
                <a:solidFill>
                  <a:srgbClr val="7B1979"/>
                </a:solidFill>
                <a:uFill>
                  <a:solidFill>
                    <a:srgbClr val="7B1979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7B1979"/>
                </a:solidFill>
                <a:uFill>
                  <a:solidFill>
                    <a:srgbClr val="7B1979"/>
                  </a:solidFill>
                </a:uFill>
              </a:rPr>
              <a:t>Title Text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990600" y="3309937"/>
            <a:ext cx="6400800" cy="3467101"/>
          </a:xfrm>
          <a:prstGeom prst="rect">
            <a:avLst/>
          </a:prstGeom>
        </p:spPr>
        <p:txBody>
          <a:bodyPr>
            <a:noAutofit/>
          </a:bodyPr>
          <a:lstStyle>
            <a:lvl1pPr marL="40639" marR="40639" indent="0" defTabSz="914400">
              <a:lnSpc>
                <a:spcPct val="100000"/>
              </a:lnSpc>
              <a:spcBef>
                <a:spcPts val="700"/>
              </a:spcBef>
              <a:buClr>
                <a:srgbClr val="829FF9"/>
              </a:buClr>
              <a:buSzTx/>
              <a:buFont typeface="Wingdings"/>
              <a:buNone/>
              <a:defRPr sz="32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  <a:lvl2pPr marL="497840" marR="40639" indent="0" algn="ctr" defTabSz="914400">
              <a:lnSpc>
                <a:spcPct val="100000"/>
              </a:lnSpc>
              <a:spcBef>
                <a:spcPts val="600"/>
              </a:spcBef>
              <a:buClr>
                <a:srgbClr val="515A9E"/>
              </a:buClr>
              <a:buSzTx/>
              <a:buFont typeface="Wingdings"/>
              <a:buNone/>
              <a:defRPr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2pPr>
            <a:lvl3pPr marL="955039" marR="40639" indent="0" algn="ctr" defTabSz="914400">
              <a:lnSpc>
                <a:spcPct val="100000"/>
              </a:lnSpc>
              <a:spcBef>
                <a:spcPts val="500"/>
              </a:spcBef>
              <a:buClr>
                <a:srgbClr val="829FF9"/>
              </a:buClr>
              <a:buSzTx/>
              <a:buFont typeface="Wingdings"/>
              <a:buNone/>
              <a:defRPr sz="2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3pPr>
            <a:lvl4pPr marL="1412239" marR="40639" indent="0" algn="ctr" defTabSz="914400">
              <a:lnSpc>
                <a:spcPct val="100000"/>
              </a:lnSpc>
              <a:spcBef>
                <a:spcPts val="400"/>
              </a:spcBef>
              <a:buClr>
                <a:srgbClr val="515A9E"/>
              </a:buClr>
              <a:buSzTx/>
              <a:buFont typeface="Wingdings"/>
              <a:buNone/>
              <a:def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4pPr>
            <a:lvl5pPr marL="1869439" marR="40639" indent="0" algn="ctr" defTabSz="914400">
              <a:lnSpc>
                <a:spcPct val="100000"/>
              </a:lnSpc>
              <a:spcBef>
                <a:spcPts val="400"/>
              </a:spcBef>
              <a:buClr>
                <a:srgbClr val="829FF9"/>
              </a:buClr>
              <a:buSzTx/>
              <a:buFont typeface="Wingdings"/>
              <a:buNone/>
              <a:def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One</a:t>
            </a:r>
            <a:endParaRPr sz="32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Two</a:t>
            </a:r>
            <a:endParaRPr sz="28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Three</a:t>
            </a:r>
            <a:endParaRPr sz="24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Four</a:t>
            </a:r>
            <a:endParaRPr sz="20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Five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7351489" y="6388100"/>
            <a:ext cx="308422" cy="317500"/>
          </a:xfrm>
          <a:prstGeom prst="rect">
            <a:avLst/>
          </a:prstGeom>
        </p:spPr>
        <p:txBody>
          <a:bodyPr anchor="b"/>
          <a:lstStyle>
            <a:lvl1pPr defTabSz="584200">
              <a:defRPr b="0" sz="1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- Kevin McCullou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3"/>
          <p:cNvGrpSpPr/>
          <p:nvPr/>
        </p:nvGrpSpPr>
        <p:grpSpPr>
          <a:xfrm>
            <a:off x="-1" y="0"/>
            <a:ext cx="9144001" cy="6858000"/>
            <a:chOff x="0" y="0"/>
            <a:chExt cx="9144000" cy="6858000"/>
          </a:xfrm>
        </p:grpSpPr>
        <p:grpSp>
          <p:nvGrpSpPr>
            <p:cNvPr id="246" name="Group 24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15" name="Group 215"/>
              <p:cNvGrpSpPr/>
              <p:nvPr/>
            </p:nvGrpSpPr>
            <p:grpSpPr>
              <a:xfrm>
                <a:off x="0" y="304800"/>
                <a:ext cx="9144000" cy="6402388"/>
                <a:chOff x="0" y="0"/>
                <a:chExt cx="9144000" cy="6402387"/>
              </a:xfrm>
            </p:grpSpPr>
            <p:sp>
              <p:nvSpPr>
                <p:cNvPr id="193" name="Shape 193"/>
                <p:cNvSpPr/>
                <p:nvPr/>
              </p:nvSpPr>
              <p:spPr>
                <a:xfrm>
                  <a:off x="0" y="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0" y="304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0" y="609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0" y="914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0" y="1219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0" y="1524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0" y="1828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0" y="2133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0" y="2438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0" y="2743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0" y="3048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0" y="3352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0" y="3657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3962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0" y="4267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4572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4876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0" y="51816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0" y="54864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0" y="57912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0" y="60960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0" y="6400800"/>
                  <a:ext cx="9144000" cy="1588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</p:grpSp>
          <p:grpSp>
            <p:nvGrpSpPr>
              <p:cNvPr id="245" name="Group 245"/>
              <p:cNvGrpSpPr/>
              <p:nvPr/>
            </p:nvGrpSpPr>
            <p:grpSpPr>
              <a:xfrm>
                <a:off x="304800" y="0"/>
                <a:ext cx="8535988" cy="6858000"/>
                <a:chOff x="0" y="0"/>
                <a:chExt cx="8535987" cy="6858000"/>
              </a:xfrm>
            </p:grpSpPr>
            <p:sp>
              <p:nvSpPr>
                <p:cNvPr id="216" name="Shape 216"/>
                <p:cNvSpPr/>
                <p:nvPr/>
              </p:nvSpPr>
              <p:spPr>
                <a:xfrm>
                  <a:off x="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304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609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914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1219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1524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1828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2133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2438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2743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3048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3352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3657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>
                  <a:off x="3962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4267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4572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4876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5181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5486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5791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6096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6400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6705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7010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73152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76200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79248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82296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8534400" y="0"/>
                  <a:ext cx="1588" cy="6858000"/>
                </a:xfrm>
                <a:prstGeom prst="line">
                  <a:avLst/>
                </a:prstGeom>
                <a:noFill/>
                <a:ln w="9525" cap="flat">
                  <a:solidFill>
                    <a:srgbClr val="D8E3FE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</a:p>
              </p:txBody>
            </p:sp>
          </p:grpSp>
        </p:grpSp>
        <p:sp>
          <p:nvSpPr>
            <p:cNvPr id="247" name="Shape 247"/>
            <p:cNvSpPr/>
            <p:nvPr/>
          </p:nvSpPr>
          <p:spPr>
            <a:xfrm>
              <a:off x="3352800" y="0"/>
              <a:ext cx="5791201" cy="152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952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defTabSz="914400">
                <a:defRPr sz="24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8839200" y="0"/>
              <a:ext cx="1588" cy="2362200"/>
            </a:xfrm>
            <a:prstGeom prst="line">
              <a:avLst/>
            </a:prstGeom>
            <a:noFill/>
            <a:ln w="9525" cap="flat">
              <a:solidFill>
                <a:srgbClr val="829FF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grpSp>
          <p:nvGrpSpPr>
            <p:cNvPr id="252" name="Group 252"/>
            <p:cNvGrpSpPr/>
            <p:nvPr/>
          </p:nvGrpSpPr>
          <p:grpSpPr>
            <a:xfrm>
              <a:off x="414337" y="1416049"/>
              <a:ext cx="1784351" cy="2324101"/>
              <a:chOff x="0" y="0"/>
              <a:chExt cx="1784350" cy="2324100"/>
            </a:xfrm>
          </p:grpSpPr>
          <p:sp>
            <p:nvSpPr>
              <p:cNvPr id="249" name="Shape 249"/>
              <p:cNvSpPr/>
              <p:nvPr/>
            </p:nvSpPr>
            <p:spPr>
              <a:xfrm flipH="1">
                <a:off x="0" y="97780"/>
                <a:ext cx="1784350" cy="1589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93951" y="3232"/>
                <a:ext cx="1588" cy="2320869"/>
              </a:xfrm>
              <a:prstGeom prst="line">
                <a:avLst/>
              </a:pr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97783" y="-1"/>
                <a:ext cx="193145" cy="1931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343" fill="norm" stroke="1" extrusionOk="0">
                    <a:moveTo>
                      <a:pt x="10495" y="2"/>
                    </a:moveTo>
                    <a:cubicBezTo>
                      <a:pt x="16423" y="-129"/>
                      <a:pt x="21336" y="4541"/>
                      <a:pt x="21468" y="10433"/>
                    </a:cubicBezTo>
                    <a:cubicBezTo>
                      <a:pt x="21600" y="16326"/>
                      <a:pt x="16901" y="21209"/>
                      <a:pt x="10973" y="21340"/>
                    </a:cubicBezTo>
                    <a:cubicBezTo>
                      <a:pt x="5045" y="21471"/>
                      <a:pt x="132" y="16801"/>
                      <a:pt x="0" y="10909"/>
                    </a:cubicBezTo>
                    <a:cubicBezTo>
                      <a:pt x="0" y="10905"/>
                      <a:pt x="0" y="10900"/>
                      <a:pt x="0" y="10896"/>
                    </a:cubicBezTo>
                  </a:path>
                </a:pathLst>
              </a:custGeom>
              <a:noFill/>
              <a:ln w="9525" cap="flat">
                <a:solidFill>
                  <a:srgbClr val="829FF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solidFill>
                      <a:srgbClr val="515A9E"/>
                    </a:solidFill>
                    <a:uFill>
                      <a:solidFill>
                        <a:srgbClr val="515A9E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</p:grpSp>
      <p:sp>
        <p:nvSpPr>
          <p:cNvPr id="254" name="Shape 254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Kevin McCullough, CSC 581-S03</a:t>
            </a:r>
          </a:p>
        </p:txBody>
      </p:sp>
      <p:sp>
        <p:nvSpPr>
          <p:cNvPr id="255" name="Shape 255"/>
          <p:cNvSpPr/>
          <p:nvPr>
            <p:ph type="title"/>
          </p:nvPr>
        </p:nvSpPr>
        <p:spPr>
          <a:xfrm>
            <a:off x="609600" y="0"/>
            <a:ext cx="7772400" cy="1447800"/>
          </a:xfrm>
          <a:prstGeom prst="rect">
            <a:avLst/>
          </a:prstGeom>
        </p:spPr>
        <p:txBody>
          <a:bodyPr anchor="b">
            <a:noAutofit/>
          </a:bodyPr>
          <a:lstStyle>
            <a:lvl1pPr marL="40639" marR="40639" algn="l" defTabSz="914400">
              <a:lnSpc>
                <a:spcPct val="100000"/>
              </a:lnSpc>
              <a:defRPr b="0" sz="4400">
                <a:solidFill>
                  <a:srgbClr val="7B1979"/>
                </a:solidFill>
                <a:uFill>
                  <a:solidFill>
                    <a:srgbClr val="7B1979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7B1979"/>
                </a:solidFill>
                <a:uFill>
                  <a:solidFill>
                    <a:srgbClr val="7B1979"/>
                  </a:solidFill>
                </a:uFill>
              </a:rPr>
              <a:t>Title Text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838200" y="1905000"/>
            <a:ext cx="7772400" cy="4953000"/>
          </a:xfrm>
          <a:prstGeom prst="rect">
            <a:avLst/>
          </a:prstGeom>
        </p:spPr>
        <p:txBody>
          <a:bodyPr/>
          <a:lstStyle>
            <a:lvl1pPr marL="383540" marR="40639" indent="-342900" defTabSz="914400">
              <a:lnSpc>
                <a:spcPct val="100000"/>
              </a:lnSpc>
              <a:spcBef>
                <a:spcPts val="700"/>
              </a:spcBef>
              <a:buClr>
                <a:srgbClr val="829FF9"/>
              </a:buClr>
              <a:buSzPct val="71500"/>
              <a:buFont typeface="Wingdings"/>
              <a:buBlip>
                <a:blip r:embed="rId3"/>
              </a:buBlip>
              <a:defRPr sz="32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  <a:lvl2pPr marL="783590" marR="40639" indent="-285750" defTabSz="914400">
              <a:lnSpc>
                <a:spcPct val="100000"/>
              </a:lnSpc>
              <a:spcBef>
                <a:spcPts val="600"/>
              </a:spcBef>
              <a:buClr>
                <a:srgbClr val="515A9E"/>
              </a:buClr>
              <a:buFont typeface="Wingdings"/>
              <a:buChar char=""/>
              <a:defRPr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2pPr>
            <a:lvl3pPr marL="1183639" marR="40639" indent="-228600" defTabSz="914400">
              <a:lnSpc>
                <a:spcPct val="100000"/>
              </a:lnSpc>
              <a:spcBef>
                <a:spcPts val="500"/>
              </a:spcBef>
              <a:buClr>
                <a:srgbClr val="829FF9"/>
              </a:buClr>
              <a:buSzPct val="95000"/>
              <a:buFont typeface="Wingdings"/>
              <a:buChar char=""/>
              <a:defRPr sz="2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3pPr>
            <a:lvl4pPr marL="1640839" marR="40639" indent="-228600" defTabSz="914400">
              <a:lnSpc>
                <a:spcPct val="100000"/>
              </a:lnSpc>
              <a:spcBef>
                <a:spcPts val="400"/>
              </a:spcBef>
              <a:buClr>
                <a:srgbClr val="515A9E"/>
              </a:buClr>
              <a:buSzPct val="65000"/>
              <a:buFont typeface="Wingdings"/>
              <a:buChar char=""/>
              <a:def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4pPr>
            <a:lvl5pPr marL="2098039" marR="40639" indent="-228600" defTabSz="914400">
              <a:lnSpc>
                <a:spcPct val="100000"/>
              </a:lnSpc>
              <a:spcBef>
                <a:spcPts val="400"/>
              </a:spcBef>
              <a:buClr>
                <a:srgbClr val="829FF9"/>
              </a:buClr>
              <a:buFont typeface="Wingdings"/>
              <a:buChar char=""/>
              <a:def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One</a:t>
            </a:r>
            <a:endParaRPr sz="32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Two</a:t>
            </a:r>
            <a:endParaRPr sz="28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Three</a:t>
            </a:r>
            <a:endParaRPr sz="24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Four</a:t>
            </a:r>
            <a:endParaRPr sz="20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Body Level Five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xfrm>
            <a:off x="7351489" y="6388100"/>
            <a:ext cx="308422" cy="317500"/>
          </a:xfrm>
          <a:prstGeom prst="rect">
            <a:avLst/>
          </a:prstGeom>
        </p:spPr>
        <p:txBody>
          <a:bodyPr anchor="b"/>
          <a:lstStyle>
            <a:lvl1pPr defTabSz="584200">
              <a:defRPr b="0" sz="1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Peter F. Patel-Schneider, ENC 2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228600" y="355600"/>
            <a:ext cx="104775" cy="610870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00AAD6"/>
              </a:gs>
            </a:gsLst>
            <a:lin ang="16200000"/>
          </a:gradFill>
          <a:ln>
            <a:round/>
          </a:ln>
        </p:spPr>
        <p:txBody>
          <a:bodyPr lIns="0" tIns="0" rIns="0" bIns="0" anchor="ctr"/>
          <a:lstStyle/>
          <a:p>
            <a:pPr lvl="0" marL="40639" marR="40639" defTabSz="914400">
              <a:def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28600" y="247650"/>
            <a:ext cx="5624513" cy="107950"/>
          </a:xfrm>
          <a:prstGeom prst="rect">
            <a:avLst/>
          </a:prstGeom>
          <a:gradFill>
            <a:gsLst>
              <a:gs pos="0">
                <a:srgbClr val="00AAD6"/>
              </a:gs>
              <a:gs pos="100000">
                <a:srgbClr val="EEEEEE"/>
              </a:gs>
            </a:gsLst>
          </a:gradFill>
          <a:ln>
            <a:round/>
          </a:ln>
        </p:spPr>
        <p:txBody>
          <a:bodyPr lIns="0" tIns="0" rIns="0" bIns="0" anchor="ctr"/>
          <a:lstStyle/>
          <a:p>
            <a:pPr lvl="0" marL="40639" marR="40639" defTabSz="914400">
              <a:def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1" name="Shape 261"/>
          <p:cNvSpPr/>
          <p:nvPr/>
        </p:nvSpPr>
        <p:spPr>
          <a:xfrm rot="10800000">
            <a:off x="8872537" y="455612"/>
            <a:ext cx="104776" cy="6108701"/>
          </a:xfrm>
          <a:prstGeom prst="rect">
            <a:avLst/>
          </a:prstGeom>
          <a:gradFill>
            <a:gsLst>
              <a:gs pos="0">
                <a:srgbClr val="00AAD6"/>
              </a:gs>
              <a:gs pos="100000">
                <a:srgbClr val="EEEEEE"/>
              </a:gs>
            </a:gsLst>
            <a:lin ang="16200000"/>
          </a:gradFill>
          <a:ln>
            <a:round/>
          </a:ln>
        </p:spPr>
        <p:txBody>
          <a:bodyPr lIns="0" tIns="0" rIns="0" bIns="0" anchor="ctr"/>
          <a:lstStyle/>
          <a:p>
            <a:pPr lvl="0" marL="40639" marR="40639" defTabSz="914400">
              <a:def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2" name="Shape 262"/>
          <p:cNvSpPr/>
          <p:nvPr/>
        </p:nvSpPr>
        <p:spPr>
          <a:xfrm rot="10800000">
            <a:off x="3351212" y="6564312"/>
            <a:ext cx="5624513" cy="107951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00AAD6"/>
              </a:gs>
            </a:gsLst>
          </a:gradFill>
          <a:ln>
            <a:round/>
          </a:ln>
        </p:spPr>
        <p:txBody>
          <a:bodyPr lIns="0" tIns="0" rIns="0" bIns="0" anchor="ctr"/>
          <a:lstStyle/>
          <a:p>
            <a:pPr lvl="0" marL="40639" marR="40639" defTabSz="914400">
              <a:defRPr sz="24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48431" y="6477396"/>
            <a:ext cx="2984501" cy="2413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Peter F. Patel-Schneider, ENC 2004</a:t>
            </a:r>
          </a:p>
        </p:txBody>
      </p:sp>
      <p:sp>
        <p:nvSpPr>
          <p:cNvPr id="264" name="Shape 264"/>
          <p:cNvSpPr/>
          <p:nvPr>
            <p:ph type="title"/>
          </p:nvPr>
        </p:nvSpPr>
        <p:spPr>
          <a:xfrm>
            <a:off x="685800" y="0"/>
            <a:ext cx="7772400" cy="23622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40639" marR="40639" defTabSz="914400">
              <a:lnSpc>
                <a:spcPct val="100000"/>
              </a:lnSpc>
              <a:defRPr b="0" sz="40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0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rPr>
              <a:t>Title Text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685800" y="1752600"/>
            <a:ext cx="7772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83540" marR="40639" indent="-342900" defTabSz="914400">
              <a:lnSpc>
                <a:spcPct val="10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•"/>
              <a:defRPr b="1" sz="2000">
                <a:solidFill>
                  <a:srgbClr val="000000"/>
                </a:solidFill>
              </a:defRPr>
            </a:lvl1pPr>
            <a:lvl2pPr marL="783590" marR="40639" indent="-285750" defTabSz="914400">
              <a:lnSpc>
                <a:spcPct val="10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–"/>
              <a:defRPr b="1" sz="1800">
                <a:solidFill>
                  <a:srgbClr val="000000"/>
                </a:solidFill>
              </a:defRPr>
            </a:lvl2pPr>
            <a:lvl3pPr marL="1183639" marR="40639" indent="-228600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•"/>
              <a:defRPr b="1" sz="1800">
                <a:solidFill>
                  <a:srgbClr val="000000"/>
                </a:solidFill>
              </a:defRPr>
            </a:lvl3pPr>
            <a:lvl4pPr marL="1640839" marR="40639" indent="-228600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–"/>
              <a:defRPr b="1" sz="1800">
                <a:solidFill>
                  <a:srgbClr val="000000"/>
                </a:solidFill>
              </a:defRPr>
            </a:lvl4pPr>
            <a:lvl5pPr marL="2098039" marR="40639" indent="-228600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»"/>
              <a:defRPr b="1" sz="1800">
                <a:solidFill>
                  <a:srgbClr val="000000"/>
                </a:solidFill>
              </a:defRPr>
            </a:lvl5pPr>
          </a:lstStyle>
          <a:p>
            <a:pPr lvl="0">
              <a:defRPr b="0" sz="1800">
                <a:uFillTx/>
              </a:defRPr>
            </a:pPr>
            <a:r>
              <a:rPr b="1" sz="2000">
                <a:uFill>
                  <a:solidFill/>
                </a:uFill>
              </a:rPr>
              <a:t>Body Level One</a:t>
            </a:r>
            <a:endParaRPr b="1" sz="2000">
              <a:uFill>
                <a:solidFill/>
              </a:uFill>
            </a:endParaRPr>
          </a:p>
          <a:p>
            <a:pPr lvl="1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Body Level Two</a:t>
            </a:r>
            <a:endParaRPr b="1">
              <a:uFill>
                <a:solidFill/>
              </a:uFill>
            </a:endParaRPr>
          </a:p>
          <a:p>
            <a:pPr lvl="2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Body Level Three</a:t>
            </a:r>
            <a:endParaRPr b="1">
              <a:uFill>
                <a:solidFill/>
              </a:uFill>
            </a:endParaRPr>
          </a:p>
          <a:p>
            <a:pPr lvl="3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Body Level Four</a:t>
            </a:r>
            <a:endParaRPr b="1">
              <a:uFill>
                <a:solidFill/>
              </a:uFill>
            </a:endParaRPr>
          </a:p>
          <a:p>
            <a:pPr lvl="4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Body Level Five</a:t>
            </a: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xfrm>
            <a:off x="8007350" y="6248400"/>
            <a:ext cx="292100" cy="297247"/>
          </a:xfrm>
          <a:prstGeom prst="rect">
            <a:avLst/>
          </a:prstGeom>
        </p:spPr>
        <p:txBody>
          <a:bodyPr/>
          <a:lstStyle>
            <a:lvl1pPr defTabSz="584200"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32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3" name="Shape 33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35" name="Shape 35"/>
          <p:cNvSpPr/>
          <p:nvPr/>
        </p:nvSpPr>
        <p:spPr>
          <a:xfrm>
            <a:off x="1328165" y="1295400"/>
            <a:ext cx="6500370" cy="315288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26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0" marR="0" indent="0" algn="ctr" defTabSz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8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0" marR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0" marR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4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0" marR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2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0" marR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4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2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 rot="20134435">
            <a:off x="7084095" y="6286145"/>
            <a:ext cx="187785" cy="162193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lIns="38100" tIns="38100" rIns="38100" bIns="38100"/>
          <a:lstStyle>
            <a:lvl1pPr>
              <a:defRPr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9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43205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Logistics"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sp>
        <p:nvSpPr>
          <p:cNvPr id="42" name="Shape 42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3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747" y="7036082"/>
            <a:ext cx="2313809" cy="1638301"/>
          </a:xfrm>
          <a:prstGeom prst="rect">
            <a:avLst/>
          </a:prstGeom>
          <a:ln w="3175">
            <a:round/>
          </a:ln>
        </p:spPr>
      </p:pic>
      <p:grpSp>
        <p:nvGrpSpPr>
          <p:cNvPr id="46" name="Group 46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44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3175" cap="flat">
              <a:noFill/>
              <a:round/>
            </a:ln>
            <a:effectLst/>
          </p:spPr>
        </p:pic>
        <p:sp>
          <p:nvSpPr>
            <p:cNvPr id="45" name="Shape 45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25500">
                <a:buClr>
                  <a:srgbClr val="000000"/>
                </a:buClr>
                <a:defRPr sz="5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47" name="Shape 47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</p:spPr>
        <p:txBody>
          <a:bodyPr lIns="38100" tIns="38100" rIns="38100" bIns="38100"/>
          <a:lstStyle>
            <a:lvl1pPr marL="285750" marR="0" indent="-285750" defTabSz="914400">
              <a:lnSpc>
                <a:spcPct val="90000"/>
              </a:lnSpc>
              <a:spcBef>
                <a:spcPts val="2000"/>
              </a:spcBef>
              <a:buClr>
                <a:srgbClr val="002E7A">
                  <a:alpha val="44000"/>
                </a:srgbClr>
              </a:buClr>
              <a:buSzPct val="75000"/>
              <a:defRPr sz="1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18490" marR="0" indent="-269240" defTabSz="914400">
              <a:lnSpc>
                <a:spcPct val="90000"/>
              </a:lnSpc>
              <a:spcBef>
                <a:spcPts val="600"/>
              </a:spcBef>
              <a:buClr>
                <a:srgbClr val="0042AA">
                  <a:alpha val="49000"/>
                </a:srgbClr>
              </a:buClr>
              <a:buSzPct val="75000"/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05580" marR="0" indent="-219780" defTabSz="914400">
              <a:lnSpc>
                <a:spcPct val="90000"/>
              </a:lnSpc>
              <a:spcBef>
                <a:spcPts val="600"/>
              </a:spcBef>
              <a:buClr>
                <a:srgbClr val="0056D6">
                  <a:alpha val="50000"/>
                </a:srgbClr>
              </a:buClr>
              <a:buSzPct val="75000"/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189831" marR="0" indent="-221456" defTabSz="914400">
              <a:lnSpc>
                <a:spcPct val="90000"/>
              </a:lnSpc>
              <a:spcBef>
                <a:spcPts val="600"/>
              </a:spcBef>
              <a:buClr>
                <a:srgbClr val="006D8F">
                  <a:alpha val="52000"/>
                </a:srgbClr>
              </a:buClr>
              <a:buSzPct val="75000"/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85673" marR="0" indent="-222023" defTabSz="914400">
              <a:lnSpc>
                <a:spcPct val="90000"/>
              </a:lnSpc>
              <a:spcBef>
                <a:spcPts val="600"/>
              </a:spcBef>
              <a:buClr>
                <a:srgbClr val="00A3D7">
                  <a:alpha val="50000"/>
                </a:srgbClr>
              </a:buClr>
              <a:buSzPct val="75000"/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 rot="20077841">
            <a:off x="7076314" y="6250789"/>
            <a:ext cx="216037" cy="199462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lIns="38100" tIns="38100" rIns="38100" bIns="38100"/>
          <a:lstStyle>
            <a:lvl1pPr>
              <a:defRPr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3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51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2" name="Shape 52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54" name="Shape 54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285750" marR="0" indent="-285750" defTabSz="9144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SzPct val="75000"/>
              <a:defRPr sz="1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18490" marR="0" indent="-269240" defTabSz="914400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05580" marR="0" indent="-219780" defTabSz="914400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189831" marR="0" indent="-221456" defTabSz="914400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85673" marR="0" indent="-222023" defTabSz="914400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 rot="20250106">
            <a:off x="7056429" y="6326170"/>
            <a:ext cx="187785" cy="162193"/>
          </a:xfrm>
          <a:prstGeom prst="rect">
            <a:avLst/>
          </a:prstGeom>
          <a:solidFill>
            <a:srgbClr val="FFFB00"/>
          </a:solidFill>
          <a:ln w="3175">
            <a:round/>
          </a:ln>
        </p:spPr>
        <p:txBody>
          <a:bodyPr lIns="38100" tIns="38100" rIns="38100" bIns="38100"/>
          <a:lstStyle>
            <a:lvl1pPr>
              <a:defRPr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8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McCullough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2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60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1" name="Shape 61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63" name="Shape 63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Franz J. Kurfess, based on Kevin McCullough, CSC 581-S03</a:t>
            </a:r>
          </a:p>
        </p:txBody>
      </p:sp>
      <p:sp>
        <p:nvSpPr>
          <p:cNvPr id="64" name="Shape 64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285750" marR="0" indent="-285750" defTabSz="9144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SzPct val="75000"/>
              <a:defRPr sz="1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18490" marR="0" indent="-269240" defTabSz="914400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05580" marR="0" indent="-219780" defTabSz="914400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189831" marR="0" indent="-221456" defTabSz="914400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85673" marR="0" indent="-222023" defTabSz="914400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 rot="20250106">
            <a:off x="7056429" y="6326170"/>
            <a:ext cx="187785" cy="162193"/>
          </a:xfrm>
          <a:prstGeom prst="rect">
            <a:avLst/>
          </a:prstGeom>
          <a:solidFill>
            <a:srgbClr val="FFFB00"/>
          </a:solidFill>
          <a:ln w="3175">
            <a:round/>
          </a:ln>
        </p:spPr>
        <p:txBody>
          <a:bodyPr lIns="38100" tIns="38100" rIns="38100" bIns="38100"/>
          <a:lstStyle>
            <a:lvl1pPr>
              <a:defRPr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7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Patel-Schneider ENC 2004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1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6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70" name="Shape 70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72" name="Shape 72"/>
          <p:cNvSpPr/>
          <p:nvPr/>
        </p:nvSpPr>
        <p:spPr>
          <a:xfrm>
            <a:off x="2675582" y="6508749"/>
            <a:ext cx="3792836" cy="203202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Franz J. Kurfess, based on Peter F. Patel-Schneider, ENC 2004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285750" marR="0" indent="-285750" defTabSz="9144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SzPct val="75000"/>
              <a:defRPr sz="1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18490" marR="0" indent="-269240" defTabSz="914400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05580" marR="0" indent="-219780" defTabSz="914400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189831" marR="0" indent="-221456" defTabSz="914400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85673" marR="0" indent="-222023" defTabSz="914400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 rot="20250106">
            <a:off x="7056429" y="6326170"/>
            <a:ext cx="187785" cy="162193"/>
          </a:xfrm>
          <a:prstGeom prst="rect">
            <a:avLst/>
          </a:prstGeom>
          <a:solidFill>
            <a:srgbClr val="FFFB00"/>
          </a:solidFill>
          <a:ln w="3175">
            <a:round/>
          </a:ln>
        </p:spPr>
        <p:txBody>
          <a:bodyPr lIns="38100" tIns="38100" rIns="38100" bIns="38100"/>
          <a:lstStyle>
            <a:lvl1pPr>
              <a:defRPr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6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80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7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79" name="Shape 79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81" name="Shape 81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3175">
            <a:round/>
          </a:ln>
        </p:spPr>
        <p:txBody>
          <a:bodyPr lIns="38100" tIns="38100" rIns="38100" bIns="38100" numCol="2" spcCol="401954"/>
          <a:lstStyle>
            <a:lvl1pPr marL="285750" marR="0" indent="-285750" defTabSz="914400">
              <a:lnSpc>
                <a:spcPct val="90000"/>
              </a:lnSpc>
              <a:spcBef>
                <a:spcPts val="2000"/>
              </a:spcBef>
              <a:buClr>
                <a:srgbClr val="FF2600"/>
              </a:buClr>
              <a:buSzPct val="75000"/>
              <a:defRPr sz="18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18490" marR="0" indent="-269240" defTabSz="914400">
              <a:lnSpc>
                <a:spcPct val="9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05580" marR="0" indent="-219780" defTabSz="914400">
              <a:lnSpc>
                <a:spcPct val="9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189831" marR="0" indent="-221456" defTabSz="914400">
              <a:lnSpc>
                <a:spcPct val="9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485673" marR="0" indent="-222023" defTabSz="914400">
              <a:lnSpc>
                <a:spcPct val="9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 rot="20667953">
            <a:off x="7055616" y="6316537"/>
            <a:ext cx="187785" cy="162193"/>
          </a:xfrm>
          <a:prstGeom prst="rect">
            <a:avLst/>
          </a:prstGeom>
          <a:solidFill>
            <a:srgbClr val="FFFB00"/>
          </a:solidFill>
          <a:ln w="3175">
            <a:round/>
          </a:ln>
        </p:spPr>
        <p:txBody>
          <a:bodyPr lIns="38100" tIns="38100" rIns="38100" bIns="38100"/>
          <a:lstStyle>
            <a:lvl1pPr>
              <a:defRPr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2849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id="8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88" name="Shape 88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90" name="Shape 9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216056" cy="30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defTabSz="914400">
              <a:defRPr sz="15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0" marR="0" defTabSz="914400">
              <a:lnSpc>
                <a:spcPct val="100000"/>
              </a:lnSpc>
              <a:defRPr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>
            <a:round/>
          </a:ln>
        </p:spPr>
        <p:txBody>
          <a:bodyPr lIns="38100" tIns="38100" rIns="38100" bIns="38100"/>
          <a:lstStyle>
            <a:lvl1pPr marL="349250" marR="0" indent="-349250" defTabSz="914400">
              <a:lnSpc>
                <a:spcPct val="100000"/>
              </a:lnSpc>
              <a:spcBef>
                <a:spcPts val="2000"/>
              </a:spcBef>
              <a:buClr>
                <a:srgbClr val="FF2600"/>
              </a:buClr>
              <a:buSzPct val="75000"/>
              <a:def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  <a:lvl2pPr marL="685800" marR="0" indent="-336550" defTabSz="914400">
              <a:lnSpc>
                <a:spcPct val="100000"/>
              </a:lnSpc>
              <a:spcBef>
                <a:spcPts val="600"/>
              </a:spcBef>
              <a:buClr>
                <a:srgbClr val="FF7E79"/>
              </a:buClr>
              <a:buSzPct val="75000"/>
              <a:buFont typeface="Wingdings"/>
              <a:buChar char=""/>
              <a:def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2pPr>
            <a:lvl3pPr marL="968375" marR="0" indent="-282575" defTabSz="914400">
              <a:lnSpc>
                <a:spcPct val="100000"/>
              </a:lnSpc>
              <a:spcBef>
                <a:spcPts val="600"/>
              </a:spcBef>
              <a:buClr>
                <a:srgbClr val="FF9300"/>
              </a:buClr>
              <a:buSzPct val="75000"/>
              <a:buFont typeface="Wingdings"/>
              <a:buChar char=""/>
              <a:defRPr sz="18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3pPr>
            <a:lvl4pPr marL="1263650" marR="0" indent="-295275" defTabSz="914400">
              <a:lnSpc>
                <a:spcPct val="100000"/>
              </a:lnSpc>
              <a:spcBef>
                <a:spcPts val="600"/>
              </a:spcBef>
              <a:buClr>
                <a:srgbClr val="FFD479"/>
              </a:buClr>
              <a:buSzPct val="75000"/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4pPr>
            <a:lvl5pPr marL="1546225" marR="0" indent="-282575" defTabSz="914400">
              <a:lnSpc>
                <a:spcPct val="100000"/>
              </a:lnSpc>
              <a:spcBef>
                <a:spcPts val="600"/>
              </a:spcBef>
              <a:buClr>
                <a:srgbClr val="FFFC79"/>
              </a:buClr>
              <a:buSzPct val="75000"/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8775632" y="6533357"/>
            <a:ext cx="216037" cy="199461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>
              <a:defRPr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, 1 Col -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09099" indent="-253999">
              <a:spcBef>
                <a:spcPts val="700"/>
              </a:spcBef>
              <a:defRPr sz="2400">
                <a:solidFill>
                  <a:srgbClr val="0329D6"/>
                </a:solidFill>
              </a:defRPr>
            </a:lvl2pPr>
            <a:lvl3pPr marL="699600" indent="-203200">
              <a:spcBef>
                <a:spcPts val="600"/>
              </a:spcBef>
              <a:defRPr sz="1800">
                <a:solidFill>
                  <a:srgbClr val="0433FF"/>
                </a:solidFill>
              </a:defRPr>
            </a:lvl3pPr>
            <a:lvl4pPr marL="864699" indent="-177799">
              <a:spcBef>
                <a:spcPts val="500"/>
              </a:spcBef>
              <a:defRPr sz="1600">
                <a:solidFill>
                  <a:srgbClr val="4353FF"/>
                </a:solidFill>
              </a:defRPr>
            </a:lvl4pPr>
            <a:lvl5pPr marL="1017099" indent="-152400">
              <a:spcBef>
                <a:spcPts val="500"/>
              </a:spcBef>
              <a:defRPr sz="1600">
                <a:solidFill>
                  <a:srgbClr val="7A81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21EAA"/>
                </a:solidFill>
                <a:uFill>
                  <a:solidFill/>
                </a:uFill>
              </a:rPr>
              <a:t>Body Level One</a:t>
            </a:r>
            <a:endParaRPr sz="2800">
              <a:solidFill>
                <a:srgbClr val="021EAA"/>
              </a:solidFill>
              <a:uFill>
                <a:solidFill/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329D6"/>
                </a:solidFill>
                <a:uFill>
                  <a:solidFill/>
                </a:uFill>
              </a:rPr>
              <a:t>Body Level Two</a:t>
            </a:r>
            <a:endParaRPr sz="2400">
              <a:solidFill>
                <a:srgbClr val="0329D6"/>
              </a:solidFill>
              <a:uFill>
                <a:solidFill/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433FF"/>
                </a:solidFill>
                <a:uFill>
                  <a:solidFill/>
                </a:uFill>
              </a:rPr>
              <a:t>Body Level Three</a:t>
            </a:r>
            <a:endParaRPr>
              <a:solidFill>
                <a:srgbClr val="0433FF"/>
              </a:solidFill>
              <a:uFill>
                <a:solidFill/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4353FF"/>
                </a:solidFill>
                <a:uFill>
                  <a:solidFill/>
                </a:uFill>
              </a:rPr>
              <a:t>Body Level Four</a:t>
            </a:r>
            <a:endParaRPr sz="1600">
              <a:solidFill>
                <a:srgbClr val="4353FF"/>
              </a:solidFill>
              <a:uFill>
                <a:solidFill/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7A81FF"/>
                </a:solidFill>
                <a:uFill>
                  <a:solidFill/>
                </a:uFill>
              </a:rPr>
              <a:t>Body Level Five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0" y="6369050"/>
            <a:ext cx="9110914" cy="495300"/>
            <a:chOff x="0" y="0"/>
            <a:chExt cx="9110913" cy="495300"/>
          </a:xfrm>
        </p:grpSpPr>
        <p:sp>
          <p:nvSpPr>
            <p:cNvPr id="2" name="Shape 2"/>
            <p:cNvSpPr/>
            <p:nvPr/>
          </p:nvSpPr>
          <p:spPr>
            <a:xfrm>
              <a:off x="3156150" y="130342"/>
              <a:ext cx="3058748" cy="260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marL="40640" marR="40640" algn="ctr">
                <a:lnSpc>
                  <a:spcPct val="94000"/>
                </a:lnSpc>
                <a:defRPr b="1" sz="900">
                  <a:solidFill>
                    <a:srgbClr val="0048AA">
                      <a:alpha val="31000"/>
                    </a:srgbClr>
                  </a:solidFill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900">
                  <a:solidFill>
                    <a:srgbClr val="0048AA">
                      <a:alpha val="31000"/>
                    </a:srgbClr>
                  </a:solidFill>
                  <a:uFill>
                    <a:solidFill/>
                  </a:uFill>
                </a:rPr>
                <a:t>Franz Kurfess: Reasoning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0"/>
              <a:ext cx="9110914" cy="495300"/>
              <a:chOff x="0" y="0"/>
              <a:chExt cx="9110913" cy="495300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0" y="0"/>
                <a:ext cx="1329490" cy="495300"/>
                <a:chOff x="0" y="0"/>
                <a:chExt cx="1329489" cy="495300"/>
              </a:xfrm>
            </p:grpSpPr>
            <p:pic>
              <p:nvPicPr>
                <p:cNvPr id="3" name="cp-c100.gif"/>
                <p:cNvPicPr/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13034" y="91239"/>
                  <a:ext cx="1303423" cy="377993"/>
                </a:xfrm>
                <a:prstGeom prst="rect">
                  <a:avLst/>
                </a:prstGeom>
                <a:ln w="12700" cap="flat">
                  <a:noFill/>
                  <a:round/>
                </a:ln>
                <a:effectLst/>
              </p:spPr>
            </p:pic>
            <p:sp>
              <p:nvSpPr>
                <p:cNvPr id="4" name="Shape 4"/>
                <p:cNvSpPr/>
                <p:nvPr/>
              </p:nvSpPr>
              <p:spPr>
                <a:xfrm>
                  <a:off x="0" y="0"/>
                  <a:ext cx="1329490" cy="495300"/>
                </a:xfrm>
                <a:prstGeom prst="rect">
                  <a:avLst/>
                </a:prstGeom>
                <a:solidFill>
                  <a:srgbClr val="F8FC85">
                    <a:alpha val="48000"/>
                  </a:srgbClr>
                </a:solidFill>
                <a:ln w="12700" cap="flat">
                  <a:solidFill>
                    <a:srgbClr val="000000">
                      <a:alpha val="48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40" marR="40640">
                    <a:lnSpc>
                      <a:spcPct val="94000"/>
                    </a:lnSpc>
                    <a:defRPr sz="1400">
                      <a:uFill>
                        <a:solidFill/>
                      </a:uFill>
                      <a:latin typeface="+mj-lt"/>
                      <a:ea typeface="+mj-ea"/>
                      <a:cs typeface="+mj-cs"/>
                      <a:sym typeface="Arial"/>
                    </a:defRPr>
                  </a:pPr>
                </a:p>
              </p:txBody>
            </p:sp>
          </p:grpSp>
          <p:grpSp>
            <p:nvGrpSpPr>
              <p:cNvPr id="11" name="Group 11"/>
              <p:cNvGrpSpPr/>
              <p:nvPr/>
            </p:nvGrpSpPr>
            <p:grpSpPr>
              <a:xfrm>
                <a:off x="8394031" y="39103"/>
                <a:ext cx="716883" cy="430129"/>
                <a:chOff x="0" y="0"/>
                <a:chExt cx="716882" cy="430128"/>
              </a:xfrm>
            </p:grpSpPr>
            <p:pic>
              <p:nvPicPr>
                <p:cNvPr id="6" name="nav_home.png"/>
                <p:cNvPicPr/>
                <p:nvPr/>
              </p:nvPicPr>
              <p:blipFill>
                <a:blip r:embed="rId3">
                  <a:alphaModFix amt="60000"/>
                  <a:extLst/>
                </a:blip>
                <a:stretch>
                  <a:fillRect/>
                </a:stretch>
              </p:blipFill>
              <p:spPr>
                <a:xfrm>
                  <a:off x="0" y="117307"/>
                  <a:ext cx="195514" cy="19551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</p:spPr>
            </p:pic>
            <p:sp>
              <p:nvSpPr>
                <p:cNvPr id="7" name="Shape 7">
                  <a:hlinkClick r:id="" invalidUrl="" action="ppaction://hlinkshowjump?jump=nextslide" tgtFrame="" tooltip="" history="1" highlightClick="0" endSnd="0"/>
                </p:cNvPr>
                <p:cNvSpPr/>
                <p:nvPr/>
              </p:nvSpPr>
              <p:spPr>
                <a:xfrm>
                  <a:off x="612608" y="117307"/>
                  <a:ext cx="104275" cy="195514"/>
                </a:xfrm>
                <a:prstGeom prst="rightArrow">
                  <a:avLst>
                    <a:gd name="adj1" fmla="val 40741"/>
                    <a:gd name="adj2" fmla="val 194872"/>
                  </a:avLst>
                </a:prstGeom>
                <a:solidFill>
                  <a:srgbClr val="FFFFFF">
                    <a:alpha val="60000"/>
                  </a:srgbClr>
                </a:solidFill>
                <a:ln w="25400" cap="flat">
                  <a:noFill/>
                  <a:miter lim="400000"/>
                </a:ln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584200">
                    <a:defRPr sz="2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" name="Shape 8">
                  <a:hlinkClick r:id="" invalidUrl="" action="ppaction://hlinkshowjump?jump=previousslide" tgtFrame="" tooltip="" history="1" highlightClick="0" endSnd="0"/>
                </p:cNvPr>
                <p:cNvSpPr/>
                <p:nvPr/>
              </p:nvSpPr>
              <p:spPr>
                <a:xfrm>
                  <a:off x="260684" y="117307"/>
                  <a:ext cx="104274" cy="1955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5200"/>
                      </a:moveTo>
                      <a:lnTo>
                        <a:pt x="21600" y="21600"/>
                      </a:lnTo>
                      <a:lnTo>
                        <a:pt x="0" y="10800"/>
                      </a:lnTo>
                      <a:lnTo>
                        <a:pt x="21600" y="0"/>
                      </a:lnTo>
                      <a:lnTo>
                        <a:pt x="21600" y="6400"/>
                      </a:lnTo>
                      <a:lnTo>
                        <a:pt x="21600" y="6400"/>
                      </a:lnTo>
                      <a:lnTo>
                        <a:pt x="21600" y="1520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25400" cap="flat">
                  <a:noFill/>
                  <a:miter lim="400000"/>
                </a:ln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584200">
                    <a:defRPr sz="2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" name="Shape 9"/>
                <p:cNvSpPr/>
                <p:nvPr/>
              </p:nvSpPr>
              <p:spPr>
                <a:xfrm rot="5400000">
                  <a:off x="436645" y="-45620"/>
                  <a:ext cx="104275" cy="1955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600" y="21600"/>
                      </a:lnTo>
                      <a:lnTo>
                        <a:pt x="0" y="10800"/>
                      </a:ln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25400" cap="flat">
                  <a:noFill/>
                  <a:miter lim="400000"/>
                </a:ln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584200">
                    <a:defRPr sz="2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 rot="16200000">
                  <a:off x="436646" y="280235"/>
                  <a:ext cx="104274" cy="1955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4133"/>
                      </a:moveTo>
                      <a:lnTo>
                        <a:pt x="21600" y="21600"/>
                      </a:lnTo>
                      <a:lnTo>
                        <a:pt x="0" y="10800"/>
                      </a:lnTo>
                      <a:lnTo>
                        <a:pt x="21600" y="0"/>
                      </a:lnTo>
                      <a:lnTo>
                        <a:pt x="21600" y="7467"/>
                      </a:lnTo>
                      <a:lnTo>
                        <a:pt x="21600" y="7467"/>
                      </a:lnTo>
                      <a:lnTo>
                        <a:pt x="21600" y="14133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25400" cap="flat">
                  <a:noFill/>
                  <a:miter lim="400000"/>
                </a:ln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 defTabSz="584200">
                    <a:defRPr sz="24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</p:grpSp>
      <p:sp>
        <p:nvSpPr>
          <p:cNvPr id="14" name="Shape 14"/>
          <p:cNvSpPr/>
          <p:nvPr>
            <p:ph type="title"/>
          </p:nvPr>
        </p:nvSpPr>
        <p:spPr>
          <a:xfrm>
            <a:off x="341312" y="152400"/>
            <a:ext cx="8458201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41312" y="1587500"/>
            <a:ext cx="8458201" cy="477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509099" indent="-253999">
              <a:spcBef>
                <a:spcPts val="700"/>
              </a:spcBef>
              <a:defRPr sz="2400">
                <a:solidFill>
                  <a:srgbClr val="0329D6"/>
                </a:solidFill>
              </a:defRPr>
            </a:lvl2pPr>
            <a:lvl3pPr marL="699600" indent="-203200">
              <a:spcBef>
                <a:spcPts val="600"/>
              </a:spcBef>
              <a:defRPr sz="1800">
                <a:solidFill>
                  <a:srgbClr val="0433FF"/>
                </a:solidFill>
              </a:defRPr>
            </a:lvl3pPr>
            <a:lvl4pPr marL="864699" indent="-177799">
              <a:spcBef>
                <a:spcPts val="500"/>
              </a:spcBef>
              <a:defRPr sz="1600">
                <a:solidFill>
                  <a:srgbClr val="4353FF"/>
                </a:solidFill>
              </a:defRPr>
            </a:lvl4pPr>
            <a:lvl5pPr marL="1017099" indent="-152400">
              <a:spcBef>
                <a:spcPts val="500"/>
              </a:spcBef>
              <a:defRPr sz="1600">
                <a:solidFill>
                  <a:srgbClr val="7A81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21EAA"/>
                </a:solidFill>
                <a:uFill>
                  <a:solidFill/>
                </a:uFill>
              </a:rPr>
              <a:t>Body Level One</a:t>
            </a:r>
            <a:endParaRPr sz="2800">
              <a:solidFill>
                <a:srgbClr val="021EAA"/>
              </a:solidFill>
              <a:uFill>
                <a:solidFill/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329D6"/>
                </a:solidFill>
                <a:uFill>
                  <a:solidFill/>
                </a:uFill>
              </a:rPr>
              <a:t>Body Level Two</a:t>
            </a:r>
            <a:endParaRPr sz="2400">
              <a:solidFill>
                <a:srgbClr val="0329D6"/>
              </a:solidFill>
              <a:uFill>
                <a:solidFill/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433FF"/>
                </a:solidFill>
                <a:uFill>
                  <a:solidFill/>
                </a:uFill>
              </a:rPr>
              <a:t>Body Level Three</a:t>
            </a:r>
            <a:endParaRPr>
              <a:solidFill>
                <a:srgbClr val="0433FF"/>
              </a:solidFill>
              <a:uFill>
                <a:solidFill/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4353FF"/>
                </a:solidFill>
                <a:uFill>
                  <a:solidFill/>
                </a:uFill>
              </a:rPr>
              <a:t>Body Level Four</a:t>
            </a:r>
            <a:endParaRPr sz="1600">
              <a:solidFill>
                <a:srgbClr val="4353FF"/>
              </a:solidFill>
              <a:uFill>
                <a:solidFill/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7A81FF"/>
                </a:solidFill>
                <a:uFill>
                  <a:solidFill/>
                </a:u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8756290" y="6511528"/>
            <a:ext cx="255564" cy="2371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b="1" sz="1000">
                <a:solidFill>
                  <a:srgbClr val="0048AA">
                    <a:alpha val="78000"/>
                  </a:srgbClr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spd="med" advClick="1"/>
  <p:txStyles>
    <p:titleStyle>
      <a:lvl1pPr marL="39199" marR="39199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1pPr>
      <a:lvl2pPr marL="39199" marR="39199" indent="2286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2pPr>
      <a:lvl3pPr marL="39199" marR="39199" indent="4572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3pPr>
      <a:lvl4pPr marL="39199" marR="39199" indent="6858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4pPr>
      <a:lvl5pPr marL="39199" marR="39199" indent="9144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5pPr>
      <a:lvl6pPr marL="39199" marR="39199" indent="11430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6pPr>
      <a:lvl7pPr marL="39199" marR="39199" indent="13716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7pPr>
      <a:lvl8pPr marL="39199" marR="39199" indent="1600199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8pPr>
      <a:lvl9pPr marL="39199" marR="39199" indent="1828800" algn="ctr" defTabSz="457200">
        <a:lnSpc>
          <a:spcPct val="94000"/>
        </a:lnSpc>
        <a:defRPr b="1" sz="4200">
          <a:solidFill>
            <a:srgbClr val="011279"/>
          </a:solidFill>
          <a:uFill>
            <a:solidFill>
              <a:srgbClr val="011279"/>
            </a:solidFill>
          </a:u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17500" marR="39199" indent="-317500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1pPr>
      <a:lvl2pPr marL="551433" marR="39199" indent="-296333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2pPr>
      <a:lvl3pPr marL="812488" marR="39199" indent="-316088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3pPr>
      <a:lvl4pPr marL="998049" marR="39199" indent="-311149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4pPr>
      <a:lvl5pPr marL="1131399" marR="39199" indent="-266700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5pPr>
      <a:lvl6pPr marL="1309199" marR="39199" indent="-266700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6pPr>
      <a:lvl7pPr marL="1486999" marR="39199" indent="-266700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7pPr>
      <a:lvl8pPr marL="1664799" marR="39199" indent="-266700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8pPr>
      <a:lvl9pPr marL="1842600" marR="39199" indent="-266700" defTabSz="457200">
        <a:lnSpc>
          <a:spcPct val="94000"/>
        </a:lnSpc>
        <a:spcBef>
          <a:spcPts val="800"/>
        </a:spcBef>
        <a:buSzPct val="60000"/>
        <a:buFont typeface="Zapf Dingbats"/>
        <a:buChar char="❖"/>
        <a:defRPr sz="2800">
          <a:solidFill>
            <a:srgbClr val="021EAA"/>
          </a:solidFill>
          <a:uFill>
            <a:solidFill/>
          </a:uFill>
          <a:latin typeface="+mj-lt"/>
          <a:ea typeface="+mj-ea"/>
          <a:cs typeface="+mj-cs"/>
          <a:sym typeface="Arial"/>
        </a:defRPr>
      </a:lvl9pPr>
    </p:bodyStyle>
    <p:otherStyle>
      <a:lvl1pPr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457200">
        <a:defRPr b="1" sz="1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Emil_Post" TargetMode="External"/><Relationship Id="rId3" Type="http://schemas.openxmlformats.org/officeDocument/2006/relationships/image" Target="../media/image18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hyperlink" Target="http://en.wikipedia.org/wiki/File:Rete.JPG" TargetMode="Externa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://www.asterix.tm.fr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hyperlink" Target="http://www.asterix.tm.fr/" TargetMode="Externa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olylearn.calpoly.edu/AY_2013-2014/mod/quiz/view.php?id=40775" TargetMode="Externa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fps@lucent.com" TargetMode="Externa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hyperlink" Target="file://localhost/fkurfess/Teaching/Courses/Vilnius%20University/CSKM-UCD-Internet2/1-Vilnius-Computers-Knowledge.key?id=BGSlide-0" TargetMode="Externa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876710" y="4902200"/>
            <a:ext cx="5390580" cy="130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Professor</a:t>
            </a:r>
            <a:endParaRPr b="1" i="1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Computer Science Department</a:t>
            </a:r>
            <a:endParaRPr b="1" i="1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California Polytechnic State University</a:t>
            </a:r>
            <a:endParaRPr b="1" i="1">
              <a:solidFill>
                <a:srgbClr val="76D6FF"/>
              </a:solidFill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San Luis Obispo, CA, U.S.A.</a:t>
            </a:r>
          </a:p>
        </p:txBody>
      </p:sp>
      <p:sp>
        <p:nvSpPr>
          <p:cNvPr id="271" name="Shape 271"/>
          <p:cNvSpPr/>
          <p:nvPr/>
        </p:nvSpPr>
        <p:spPr>
          <a:xfrm>
            <a:off x="3055317" y="2495550"/>
            <a:ext cx="3033367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39199" algn="ctr">
              <a:lnSpc>
                <a:spcPct val="94000"/>
              </a:lnSpc>
              <a:spcBef>
                <a:spcPts val="500"/>
              </a:spcBef>
              <a:buFont typeface="Zapf Dingbats"/>
              <a:defRPr b="1" i="1" sz="2400">
                <a:solidFill>
                  <a:srgbClr val="0433FF"/>
                </a:solidFill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24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without a good knowledge representation scheme, reasoning becomes very difficult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balance must be found between expressiveness of the representation language, understandability, and efficiency of the inference mechanism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is good to have a general-purpose methodology that can be refined for specific domains or problems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performance reasons, sometimes specific schemes, methods, or inference mechanisms are used</a:t>
            </a:r>
          </a:p>
        </p:txBody>
      </p:sp>
      <p:sp>
        <p:nvSpPr>
          <p:cNvPr id="309" name="Shape 309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 Example</a:t>
            </a:r>
          </a:p>
        </p:txBody>
      </p:sp>
      <p:sp>
        <p:nvSpPr>
          <p:cNvPr id="1280" name="Shape 1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281" name="Shape 1281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284" name="Group 1284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282" name="Shape 1282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85" name="Shape 1285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286" name="Shape 1286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287" name="Shape 1287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sp>
        <p:nvSpPr>
          <p:cNvPr id="1288" name="Shape 1288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289" name="Shape 1289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294" name="Group 1294"/>
          <p:cNvGrpSpPr/>
          <p:nvPr/>
        </p:nvGrpSpPr>
        <p:grpSpPr>
          <a:xfrm flipH="1" rot="1200000">
            <a:off x="5253038" y="5110162"/>
            <a:ext cx="1538288" cy="182561"/>
            <a:chOff x="0" y="0"/>
            <a:chExt cx="1538286" cy="182559"/>
          </a:xfrm>
        </p:grpSpPr>
        <p:sp>
          <p:nvSpPr>
            <p:cNvPr id="1290" name="Shape 1290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299" name="Group 1299"/>
          <p:cNvGrpSpPr/>
          <p:nvPr/>
        </p:nvGrpSpPr>
        <p:grpSpPr>
          <a:xfrm flipH="1" rot="1200000">
            <a:off x="6021388" y="4303712"/>
            <a:ext cx="1538288" cy="182561"/>
            <a:chOff x="0" y="0"/>
            <a:chExt cx="1538286" cy="182559"/>
          </a:xfrm>
        </p:grpSpPr>
        <p:sp>
          <p:nvSpPr>
            <p:cNvPr id="1295" name="Shape 1295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02" name="Group 1302"/>
          <p:cNvGrpSpPr/>
          <p:nvPr/>
        </p:nvGrpSpPr>
        <p:grpSpPr>
          <a:xfrm>
            <a:off x="8491538" y="4495800"/>
            <a:ext cx="471488" cy="928689"/>
            <a:chOff x="0" y="0"/>
            <a:chExt cx="471487" cy="928688"/>
          </a:xfrm>
        </p:grpSpPr>
        <p:sp>
          <p:nvSpPr>
            <p:cNvPr id="1300" name="Shape 1300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301" name="Shape 1301"/>
            <p:cNvSpPr/>
            <p:nvPr/>
          </p:nvSpPr>
          <p:spPr>
            <a:xfrm flipH="1" rot="16200000">
              <a:off x="82549" y="539751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05" name="Group 1305"/>
          <p:cNvGrpSpPr/>
          <p:nvPr/>
        </p:nvGrpSpPr>
        <p:grpSpPr>
          <a:xfrm>
            <a:off x="6934199" y="3429000"/>
            <a:ext cx="463551" cy="936626"/>
            <a:chOff x="0" y="0"/>
            <a:chExt cx="463549" cy="936625"/>
          </a:xfrm>
        </p:grpSpPr>
        <p:sp>
          <p:nvSpPr>
            <p:cNvPr id="1303" name="Shape 1303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304" name="Shape 1304"/>
            <p:cNvSpPr/>
            <p:nvPr/>
          </p:nvSpPr>
          <p:spPr>
            <a:xfrm flipH="1" rot="10800000">
              <a:off x="82549" y="539750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06" name="Shape 1306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311" name="Group 1311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307" name="Shape 1307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 Example</a:t>
            </a:r>
          </a:p>
        </p:txBody>
      </p:sp>
      <p:sp>
        <p:nvSpPr>
          <p:cNvPr id="1314" name="Shape 13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315" name="Shape 1315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318" name="Group 1318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316" name="Shape 1316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19" name="Shape 1319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  x  )</a:t>
            </a:r>
          </a:p>
        </p:txBody>
      </p:sp>
      <p:sp>
        <p:nvSpPr>
          <p:cNvPr id="1320" name="Shape 1320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321" name="Shape 1321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322" name="Shape 1322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sp>
        <p:nvSpPr>
          <p:cNvPr id="1323" name="Shape 1323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324" name="Shape 1324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329" name="Group 1329"/>
          <p:cNvGrpSpPr/>
          <p:nvPr/>
        </p:nvGrpSpPr>
        <p:grpSpPr>
          <a:xfrm flipH="1" rot="1200000">
            <a:off x="5253038" y="5110162"/>
            <a:ext cx="1538288" cy="182561"/>
            <a:chOff x="0" y="0"/>
            <a:chExt cx="1538286" cy="182559"/>
          </a:xfrm>
        </p:grpSpPr>
        <p:sp>
          <p:nvSpPr>
            <p:cNvPr id="1325" name="Shape 1325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34" name="Group 1334"/>
          <p:cNvGrpSpPr/>
          <p:nvPr/>
        </p:nvGrpSpPr>
        <p:grpSpPr>
          <a:xfrm flipH="1" rot="1200000">
            <a:off x="6021388" y="4303712"/>
            <a:ext cx="1538288" cy="182561"/>
            <a:chOff x="0" y="0"/>
            <a:chExt cx="1538286" cy="182559"/>
          </a:xfrm>
        </p:grpSpPr>
        <p:sp>
          <p:nvSpPr>
            <p:cNvPr id="1330" name="Shape 1330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37" name="Group 1337"/>
          <p:cNvGrpSpPr/>
          <p:nvPr/>
        </p:nvGrpSpPr>
        <p:grpSpPr>
          <a:xfrm>
            <a:off x="8491538" y="4495800"/>
            <a:ext cx="471488" cy="928689"/>
            <a:chOff x="0" y="0"/>
            <a:chExt cx="471487" cy="928688"/>
          </a:xfrm>
        </p:grpSpPr>
        <p:sp>
          <p:nvSpPr>
            <p:cNvPr id="1335" name="Shape 1335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336" name="Shape 1336"/>
            <p:cNvSpPr/>
            <p:nvPr/>
          </p:nvSpPr>
          <p:spPr>
            <a:xfrm flipH="1" rot="16200000">
              <a:off x="82549" y="539751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40" name="Group 1340"/>
          <p:cNvGrpSpPr/>
          <p:nvPr/>
        </p:nvGrpSpPr>
        <p:grpSpPr>
          <a:xfrm>
            <a:off x="6934199" y="3429000"/>
            <a:ext cx="463551" cy="936626"/>
            <a:chOff x="0" y="0"/>
            <a:chExt cx="463549" cy="936625"/>
          </a:xfrm>
        </p:grpSpPr>
        <p:sp>
          <p:nvSpPr>
            <p:cNvPr id="1338" name="Shape 1338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339" name="Shape 1339"/>
            <p:cNvSpPr/>
            <p:nvPr/>
          </p:nvSpPr>
          <p:spPr>
            <a:xfrm flipH="1" rot="10800000">
              <a:off x="82549" y="539750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43" name="Group 1343"/>
          <p:cNvGrpSpPr/>
          <p:nvPr/>
        </p:nvGrpSpPr>
        <p:grpSpPr>
          <a:xfrm>
            <a:off x="4754562" y="5943600"/>
            <a:ext cx="742977" cy="616719"/>
            <a:chOff x="0" y="0"/>
            <a:chExt cx="742975" cy="616718"/>
          </a:xfrm>
        </p:grpSpPr>
        <p:sp>
          <p:nvSpPr>
            <p:cNvPr id="1341" name="Shape 1341"/>
            <p:cNvSpPr/>
            <p:nvPr/>
          </p:nvSpPr>
          <p:spPr>
            <a:xfrm>
              <a:off x="34925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342" name="Shape 1342"/>
            <p:cNvSpPr/>
            <p:nvPr/>
          </p:nvSpPr>
          <p:spPr>
            <a:xfrm flipH="1" rot="16200000">
              <a:off x="7937" y="182562"/>
              <a:ext cx="381001" cy="396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44" name="Shape 1344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349" name="Group 1349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345" name="Shape 1345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Shape 1351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 Example</a:t>
            </a:r>
          </a:p>
        </p:txBody>
      </p:sp>
      <p:sp>
        <p:nvSpPr>
          <p:cNvPr id="1352" name="Shape 13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353" name="Shape 1353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356" name="Group 1356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354" name="Shape 1354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57" name="Shape 1357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358" name="Shape 1358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359" name="Shape 1359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360" name="Shape 1360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grpSp>
        <p:nvGrpSpPr>
          <p:cNvPr id="1365" name="Group 1365"/>
          <p:cNvGrpSpPr/>
          <p:nvPr/>
        </p:nvGrpSpPr>
        <p:grpSpPr>
          <a:xfrm rot="20100000">
            <a:off x="3275012" y="5870574"/>
            <a:ext cx="990601" cy="190499"/>
            <a:chOff x="0" y="0"/>
            <a:chExt cx="990600" cy="190497"/>
          </a:xfrm>
        </p:grpSpPr>
        <p:sp>
          <p:nvSpPr>
            <p:cNvPr id="1361" name="Shape 1361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237" y="17462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620711" y="20637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7649" y="20637"/>
              <a:ext cx="49530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66" name="Shape 1366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367" name="Shape 1367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372" name="Group 1372"/>
          <p:cNvGrpSpPr/>
          <p:nvPr/>
        </p:nvGrpSpPr>
        <p:grpSpPr>
          <a:xfrm flipH="1" rot="1200000">
            <a:off x="5253038" y="5110162"/>
            <a:ext cx="1538288" cy="182561"/>
            <a:chOff x="0" y="0"/>
            <a:chExt cx="1538286" cy="182559"/>
          </a:xfrm>
        </p:grpSpPr>
        <p:sp>
          <p:nvSpPr>
            <p:cNvPr id="1368" name="Shape 1368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377" name="Group 1377"/>
          <p:cNvGrpSpPr/>
          <p:nvPr/>
        </p:nvGrpSpPr>
        <p:grpSpPr>
          <a:xfrm flipH="1" rot="1200000">
            <a:off x="6021388" y="4303712"/>
            <a:ext cx="1538288" cy="182561"/>
            <a:chOff x="0" y="0"/>
            <a:chExt cx="1538286" cy="182559"/>
          </a:xfrm>
        </p:grpSpPr>
        <p:sp>
          <p:nvSpPr>
            <p:cNvPr id="1373" name="Shape 1373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378" name="Shape 1378"/>
          <p:cNvSpPr/>
          <p:nvPr/>
        </p:nvSpPr>
        <p:spPr>
          <a:xfrm flipH="1" rot="16200000">
            <a:off x="8102600" y="510381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79" name="Shape 1379"/>
          <p:cNvSpPr/>
          <p:nvPr/>
        </p:nvSpPr>
        <p:spPr>
          <a:xfrm flipH="1" rot="10800000">
            <a:off x="7016750" y="3968750"/>
            <a:ext cx="381000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80" name="Shape 1380"/>
          <p:cNvSpPr/>
          <p:nvPr/>
        </p:nvSpPr>
        <p:spPr>
          <a:xfrm flipH="1" rot="16200000">
            <a:off x="4365626" y="58594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81" name="Shape 1381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386" name="Group 1386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382" name="Shape 1382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vs. Backward Chaining</a:t>
            </a:r>
          </a:p>
        </p:txBody>
      </p:sp>
      <p:sp>
        <p:nvSpPr>
          <p:cNvPr id="1389" name="Shape 13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graphicFrame>
        <p:nvGraphicFramePr>
          <p:cNvPr id="1390" name="Table 1390"/>
          <p:cNvGraphicFramePr/>
          <p:nvPr/>
        </p:nvGraphicFramePr>
        <p:xfrm>
          <a:off x="457200" y="1382713"/>
          <a:ext cx="8229600" cy="48298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4114800"/>
                <a:gridCol w="4114800"/>
              </a:tblGrid>
              <a:tr h="628503">
                <a:tc>
                  <a:txBody>
                    <a:bodyPr/>
                    <a:lstStyle/>
                    <a:p>
                      <a:pPr lvl="0" marR="40640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sz="24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Forward Chaining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sz="24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Backward Chaining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76D6FF"/>
                    </a:solidFill>
                  </a:tcPr>
                </a:tc>
              </a:tr>
              <a:tr h="614000"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planning, control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diagnosis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EFF"/>
                    </a:solidFill>
                  </a:tcPr>
                </a:tc>
              </a:tr>
              <a:tr h="615611"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data-driven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goal-driven (hypothesis)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EFF"/>
                    </a:solidFill>
                  </a:tcPr>
                </a:tc>
              </a:tr>
              <a:tr h="615611"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bottom-up reasoning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top-down reasoning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EFF"/>
                    </a:solidFill>
                  </a:tcPr>
                </a:tc>
              </a:tr>
              <a:tr h="870235"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 possible conclusions supported by given facts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 facts that support a given hypothesis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EFF"/>
                    </a:solidFill>
                  </a:tcPr>
                </a:tc>
              </a:tr>
              <a:tr h="614000"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similar to breadth-first search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similar to depth-first search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EFF"/>
                    </a:solidFill>
                  </a:tcPr>
                </a:tc>
              </a:tr>
              <a:tr h="871848"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antecedents (LHS) control evaluation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DD5"/>
                    </a:solidFill>
                  </a:tcPr>
                </a:tc>
                <a:tc>
                  <a:txBody>
                    <a:bodyPr/>
                    <a:lstStyle/>
                    <a:p>
                      <a:pPr lvl="0" marR="40640" algn="l" defTabSz="914400">
                        <a:tabLst>
                          <a:tab pos="5588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6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consequents (RHS) control evaluation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A9A9A9"/>
                      </a:solidFill>
                      <a:round/>
                    </a:lnL>
                    <a:lnR w="3175">
                      <a:solidFill>
                        <a:srgbClr val="A9A9A9"/>
                      </a:solidFill>
                      <a:round/>
                    </a:lnR>
                    <a:lnT w="3175">
                      <a:solidFill>
                        <a:srgbClr val="A9A9A9"/>
                      </a:solidFill>
                      <a:round/>
                    </a:lnT>
                    <a:lnB w="3175">
                      <a:solidFill>
                        <a:srgbClr val="A9A9A9"/>
                      </a:solidFill>
                      <a:round/>
                    </a:lnB>
                    <a:solidFill>
                      <a:srgbClr val="D4FEFF"/>
                    </a:solidFill>
                  </a:tcPr>
                </a:tc>
              </a:tr>
            </a:tbl>
          </a:graphicData>
        </a:graphic>
      </p:graphicFrame>
      <p:sp>
        <p:nvSpPr>
          <p:cNvPr id="1391" name="Shape 1391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Expert Systems (ES)</a:t>
            </a:r>
          </a:p>
        </p:txBody>
      </p:sp>
      <p:sp>
        <p:nvSpPr>
          <p:cNvPr id="1394" name="Shape 13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ES Elements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ES Structure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Rule-Based ES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Inference Engine Cycle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Foundations of ES</a:t>
            </a:r>
          </a:p>
        </p:txBody>
      </p:sp>
      <p:sp>
        <p:nvSpPr>
          <p:cNvPr id="1395" name="Shape 13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ES Elements</a:t>
            </a:r>
          </a:p>
        </p:txBody>
      </p:sp>
      <p:sp>
        <p:nvSpPr>
          <p:cNvPr id="1398" name="Shape 13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base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inference engine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working memory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agenda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explanation facility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acquisition facility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user interface</a:t>
            </a:r>
          </a:p>
        </p:txBody>
      </p:sp>
      <p:sp>
        <p:nvSpPr>
          <p:cNvPr id="1399" name="Shape 13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Shape 1401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ES Structure</a:t>
            </a:r>
          </a:p>
        </p:txBody>
      </p:sp>
      <p:sp>
        <p:nvSpPr>
          <p:cNvPr id="1402" name="Shape 14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228600" y="1219200"/>
            <a:ext cx="8851900" cy="5181600"/>
          </a:xfrm>
          <a:prstGeom prst="rect">
            <a:avLst/>
          </a:prstGeom>
          <a:solidFill>
            <a:srgbClr val="FDFDC5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1406" name="Group 1406"/>
          <p:cNvGrpSpPr/>
          <p:nvPr/>
        </p:nvGrpSpPr>
        <p:grpSpPr>
          <a:xfrm>
            <a:off x="5105400" y="1524000"/>
            <a:ext cx="3746500" cy="1295400"/>
            <a:chOff x="0" y="0"/>
            <a:chExt cx="3746500" cy="1295400"/>
          </a:xfrm>
        </p:grpSpPr>
        <p:sp>
          <p:nvSpPr>
            <p:cNvPr id="1404" name="Shape 1404"/>
            <p:cNvSpPr/>
            <p:nvPr/>
          </p:nvSpPr>
          <p:spPr>
            <a:xfrm>
              <a:off x="0" y="0"/>
              <a:ext cx="3746500" cy="1295400"/>
            </a:xfrm>
            <a:prstGeom prst="rect">
              <a:avLst/>
            </a:prstGeom>
            <a:solidFill>
              <a:srgbClr val="00D5D7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179034" y="549008"/>
              <a:ext cx="1386844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Knowledge Base</a:t>
              </a:r>
            </a:p>
          </p:txBody>
        </p:sp>
      </p:grpSp>
      <p:grpSp>
        <p:nvGrpSpPr>
          <p:cNvPr id="1409" name="Group 1409"/>
          <p:cNvGrpSpPr/>
          <p:nvPr/>
        </p:nvGrpSpPr>
        <p:grpSpPr>
          <a:xfrm>
            <a:off x="5105400" y="3200400"/>
            <a:ext cx="3746500" cy="1295400"/>
            <a:chOff x="0" y="0"/>
            <a:chExt cx="3746500" cy="1295400"/>
          </a:xfrm>
        </p:grpSpPr>
        <p:sp>
          <p:nvSpPr>
            <p:cNvPr id="1407" name="Shape 1407"/>
            <p:cNvSpPr/>
            <p:nvPr/>
          </p:nvSpPr>
          <p:spPr>
            <a:xfrm>
              <a:off x="0" y="0"/>
              <a:ext cx="3746500" cy="1295400"/>
            </a:xfrm>
            <a:prstGeom prst="rect">
              <a:avLst/>
            </a:prstGeom>
            <a:solidFill>
              <a:srgbClr val="FF2734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0" y="549008"/>
              <a:ext cx="1446139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 Inference Engine</a:t>
              </a:r>
            </a:p>
          </p:txBody>
        </p:sp>
      </p:grpSp>
      <p:sp>
        <p:nvSpPr>
          <p:cNvPr id="1410" name="Shape 1410"/>
          <p:cNvSpPr/>
          <p:nvPr/>
        </p:nvSpPr>
        <p:spPr>
          <a:xfrm rot="5400000">
            <a:off x="6553200" y="2589211"/>
            <a:ext cx="838201" cy="841376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BFA00"/>
          </a:solidFill>
          <a:ln w="12700">
            <a:solidFill>
              <a:srgbClr val="FBFA00"/>
            </a:solidFill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413" name="Group 1413"/>
          <p:cNvGrpSpPr/>
          <p:nvPr/>
        </p:nvGrpSpPr>
        <p:grpSpPr>
          <a:xfrm>
            <a:off x="5105400" y="4876800"/>
            <a:ext cx="3746500" cy="1295400"/>
            <a:chOff x="0" y="0"/>
            <a:chExt cx="3746500" cy="1295400"/>
          </a:xfrm>
        </p:grpSpPr>
        <p:sp>
          <p:nvSpPr>
            <p:cNvPr id="1411" name="Shape 1411"/>
            <p:cNvSpPr/>
            <p:nvPr/>
          </p:nvSpPr>
          <p:spPr>
            <a:xfrm>
              <a:off x="0" y="0"/>
              <a:ext cx="3746500" cy="1295400"/>
            </a:xfrm>
            <a:prstGeom prst="rect">
              <a:avLst/>
            </a:prstGeom>
            <a:solidFill>
              <a:srgbClr val="00F90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176083" y="549008"/>
              <a:ext cx="1392747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Working Memory</a:t>
              </a:r>
            </a:p>
          </p:txBody>
        </p:sp>
      </p:grpSp>
      <p:sp>
        <p:nvSpPr>
          <p:cNvPr id="1414" name="Shape 1414"/>
          <p:cNvSpPr/>
          <p:nvPr/>
        </p:nvSpPr>
        <p:spPr>
          <a:xfrm rot="5400000">
            <a:off x="6630988" y="4265612"/>
            <a:ext cx="838201" cy="841376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BFA00"/>
          </a:solidFill>
          <a:ln w="12700">
            <a:solidFill>
              <a:srgbClr val="FBFA00"/>
            </a:solidFill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417" name="Group 1417"/>
          <p:cNvGrpSpPr/>
          <p:nvPr/>
        </p:nvGrpSpPr>
        <p:grpSpPr>
          <a:xfrm rot="16200000">
            <a:off x="-1250951" y="3232149"/>
            <a:ext cx="4648201" cy="1231902"/>
            <a:chOff x="0" y="0"/>
            <a:chExt cx="4648200" cy="1231900"/>
          </a:xfrm>
        </p:grpSpPr>
        <p:sp>
          <p:nvSpPr>
            <p:cNvPr id="1415" name="Shape 1415"/>
            <p:cNvSpPr/>
            <p:nvPr/>
          </p:nvSpPr>
          <p:spPr>
            <a:xfrm rot="5400000">
              <a:off x="1708150" y="-1708150"/>
              <a:ext cx="1231900" cy="4648200"/>
            </a:xfrm>
            <a:prstGeom prst="rect">
              <a:avLst/>
            </a:prstGeom>
            <a:solidFill>
              <a:srgbClr val="FFEB6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339850" y="379412"/>
              <a:ext cx="1169021" cy="19738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User Interface</a:t>
              </a:r>
            </a:p>
          </p:txBody>
        </p:sp>
      </p:grpSp>
      <p:grpSp>
        <p:nvGrpSpPr>
          <p:cNvPr id="1424" name="Group 1424"/>
          <p:cNvGrpSpPr/>
          <p:nvPr/>
        </p:nvGrpSpPr>
        <p:grpSpPr>
          <a:xfrm>
            <a:off x="2266950" y="2057400"/>
            <a:ext cx="2222500" cy="3581400"/>
            <a:chOff x="0" y="0"/>
            <a:chExt cx="2222500" cy="3581399"/>
          </a:xfrm>
        </p:grpSpPr>
        <p:grpSp>
          <p:nvGrpSpPr>
            <p:cNvPr id="1420" name="Group 1420"/>
            <p:cNvGrpSpPr/>
            <p:nvPr/>
          </p:nvGrpSpPr>
          <p:grpSpPr>
            <a:xfrm>
              <a:off x="0" y="0"/>
              <a:ext cx="2222500" cy="1447800"/>
              <a:chOff x="0" y="0"/>
              <a:chExt cx="2222500" cy="1447799"/>
            </a:xfrm>
          </p:grpSpPr>
          <p:sp>
            <p:nvSpPr>
              <p:cNvPr id="1418" name="Shape 1418"/>
              <p:cNvSpPr/>
              <p:nvPr/>
            </p:nvSpPr>
            <p:spPr>
              <a:xfrm>
                <a:off x="0" y="0"/>
                <a:ext cx="2222500" cy="1447800"/>
              </a:xfrm>
              <a:prstGeom prst="rect">
                <a:avLst/>
              </a:prstGeom>
              <a:solidFill>
                <a:srgbClr val="71DBBA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40640" marR="40640">
                  <a:lnSpc>
                    <a:spcPct val="94000"/>
                  </a:lnSpc>
                  <a:buClr>
                    <a:srgbClr val="000000"/>
                  </a:buClr>
                  <a:defRPr sz="1400">
                    <a:uFill>
                      <a:solidFill/>
                    </a:uFill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0" y="529529"/>
                <a:ext cx="2222500" cy="388742"/>
              </a:xfrm>
              <a:prstGeom prst="rect">
                <a:avLst/>
              </a:prstGeom>
              <a:noFill/>
              <a:ln w="9525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9687" marR="40640" algn="ctr">
                  <a:lnSpc>
                    <a:spcPct val="94000"/>
                  </a:lnSpc>
                  <a:buClr>
                    <a:srgbClr val="01116D"/>
                  </a:buClr>
                  <a:buFont typeface="Arial"/>
                  <a:defRPr sz="1400">
                    <a:solidFill>
                      <a:srgbClr val="01116D"/>
                    </a:solidFill>
                    <a:uFill>
                      <a:solidFill>
                        <a:srgbClr val="01116D"/>
                      </a:solidFill>
                    </a:uFill>
                    <a:latin typeface="+mj-lt"/>
                    <a:ea typeface="+mj-ea"/>
                    <a:cs typeface="+mj-cs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01116D"/>
                    </a:solidFill>
                    <a:uFill>
                      <a:solidFill>
                        <a:srgbClr val="01116D"/>
                      </a:solidFill>
                    </a:uFill>
                  </a:rPr>
                  <a:t>Knowledge Acquisition Facility</a:t>
                </a:r>
              </a:p>
            </p:txBody>
          </p:sp>
        </p:grpSp>
        <p:grpSp>
          <p:nvGrpSpPr>
            <p:cNvPr id="1423" name="Group 1423"/>
            <p:cNvGrpSpPr/>
            <p:nvPr/>
          </p:nvGrpSpPr>
          <p:grpSpPr>
            <a:xfrm>
              <a:off x="0" y="2133600"/>
              <a:ext cx="2222500" cy="1447800"/>
              <a:chOff x="0" y="0"/>
              <a:chExt cx="2222500" cy="1447799"/>
            </a:xfrm>
          </p:grpSpPr>
          <p:sp>
            <p:nvSpPr>
              <p:cNvPr id="1421" name="Shape 1421"/>
              <p:cNvSpPr/>
              <p:nvPr/>
            </p:nvSpPr>
            <p:spPr>
              <a:xfrm>
                <a:off x="0" y="0"/>
                <a:ext cx="2222500" cy="1447800"/>
              </a:xfrm>
              <a:prstGeom prst="rect">
                <a:avLst/>
              </a:prstGeom>
              <a:solidFill>
                <a:srgbClr val="FF52A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40640" marR="40640">
                  <a:lnSpc>
                    <a:spcPct val="94000"/>
                  </a:lnSpc>
                  <a:buClr>
                    <a:srgbClr val="000000"/>
                  </a:buClr>
                  <a:defRPr sz="1400">
                    <a:uFill>
                      <a:solidFill/>
                    </a:uFill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0" y="625207"/>
                <a:ext cx="2222500" cy="197385"/>
              </a:xfrm>
              <a:prstGeom prst="rect">
                <a:avLst/>
              </a:prstGeom>
              <a:noFill/>
              <a:ln w="9525" cap="flat">
                <a:noFill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marL="39687" marR="40640" algn="ctr">
                  <a:lnSpc>
                    <a:spcPct val="94000"/>
                  </a:lnSpc>
                  <a:buClr>
                    <a:srgbClr val="01116D"/>
                  </a:buClr>
                  <a:buFont typeface="Arial"/>
                  <a:defRPr sz="1400">
                    <a:solidFill>
                      <a:srgbClr val="01116D"/>
                    </a:solidFill>
                    <a:uFill>
                      <a:solidFill>
                        <a:srgbClr val="01116D"/>
                      </a:solidFill>
                    </a:uFill>
                    <a:latin typeface="+mj-lt"/>
                    <a:ea typeface="+mj-ea"/>
                    <a:cs typeface="+mj-cs"/>
                    <a:sym typeface="Arial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1400">
                    <a:solidFill>
                      <a:srgbClr val="01116D"/>
                    </a:solidFill>
                    <a:uFill>
                      <a:solidFill>
                        <a:srgbClr val="01116D"/>
                      </a:solidFill>
                    </a:uFill>
                  </a:rPr>
                  <a:t>Explanation Facility</a:t>
                </a:r>
              </a:p>
            </p:txBody>
          </p:sp>
        </p:grpSp>
      </p:grpSp>
      <p:grpSp>
        <p:nvGrpSpPr>
          <p:cNvPr id="1427" name="Group 1427"/>
          <p:cNvGrpSpPr/>
          <p:nvPr/>
        </p:nvGrpSpPr>
        <p:grpSpPr>
          <a:xfrm>
            <a:off x="7467600" y="3390900"/>
            <a:ext cx="1231900" cy="914400"/>
            <a:chOff x="0" y="0"/>
            <a:chExt cx="1231900" cy="914400"/>
          </a:xfrm>
        </p:grpSpPr>
        <p:sp>
          <p:nvSpPr>
            <p:cNvPr id="1425" name="Shape 1425"/>
            <p:cNvSpPr/>
            <p:nvPr/>
          </p:nvSpPr>
          <p:spPr>
            <a:xfrm>
              <a:off x="0" y="0"/>
              <a:ext cx="1231900" cy="914400"/>
            </a:xfrm>
            <a:prstGeom prst="rect">
              <a:avLst/>
            </a:prstGeom>
            <a:solidFill>
              <a:srgbClr val="FFBC1C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82457" y="358508"/>
              <a:ext cx="665399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Agenda</a:t>
              </a:r>
            </a:p>
          </p:txBody>
        </p:sp>
      </p:grpSp>
      <p:grpSp>
        <p:nvGrpSpPr>
          <p:cNvPr id="1430" name="Group 1430"/>
          <p:cNvGrpSpPr/>
          <p:nvPr/>
        </p:nvGrpSpPr>
        <p:grpSpPr>
          <a:xfrm>
            <a:off x="4118211" y="2910498"/>
            <a:ext cx="1285402" cy="1873615"/>
            <a:chOff x="0" y="0"/>
            <a:chExt cx="1285400" cy="1873614"/>
          </a:xfrm>
        </p:grpSpPr>
        <p:sp>
          <p:nvSpPr>
            <p:cNvPr id="1428" name="Shape 1428"/>
            <p:cNvSpPr/>
            <p:nvPr/>
          </p:nvSpPr>
          <p:spPr>
            <a:xfrm rot="2040000">
              <a:off x="-5006" y="329868"/>
              <a:ext cx="1295412" cy="378146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BFA00"/>
            </a:solidFill>
            <a:ln w="12700" cap="flat">
              <a:solidFill>
                <a:srgbClr val="FBFA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29" name="Shape 1429"/>
            <p:cNvSpPr/>
            <p:nvPr/>
          </p:nvSpPr>
          <p:spPr>
            <a:xfrm flipH="1" rot="19560000">
              <a:off x="-5005" y="1165601"/>
              <a:ext cx="1295412" cy="378146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BFA00"/>
            </a:solidFill>
            <a:ln w="12700" cap="flat">
              <a:solidFill>
                <a:srgbClr val="FBFA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433" name="Group 1433"/>
          <p:cNvGrpSpPr/>
          <p:nvPr/>
        </p:nvGrpSpPr>
        <p:grpSpPr>
          <a:xfrm flipH="1">
            <a:off x="1298812" y="2945423"/>
            <a:ext cx="1285401" cy="1873615"/>
            <a:chOff x="0" y="0"/>
            <a:chExt cx="1285400" cy="1873614"/>
          </a:xfrm>
        </p:grpSpPr>
        <p:sp>
          <p:nvSpPr>
            <p:cNvPr id="1431" name="Shape 1431"/>
            <p:cNvSpPr/>
            <p:nvPr/>
          </p:nvSpPr>
          <p:spPr>
            <a:xfrm rot="2040000">
              <a:off x="-5006" y="329868"/>
              <a:ext cx="1295412" cy="378146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BFA00"/>
            </a:solidFill>
            <a:ln w="12700" cap="flat">
              <a:solidFill>
                <a:srgbClr val="FBFA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32" name="Shape 1432"/>
            <p:cNvSpPr/>
            <p:nvPr/>
          </p:nvSpPr>
          <p:spPr>
            <a:xfrm flipH="1" rot="19560000">
              <a:off x="-5006" y="1165601"/>
              <a:ext cx="1295412" cy="378146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BFA00"/>
            </a:solidFill>
            <a:ln w="12700" cap="flat">
              <a:solidFill>
                <a:srgbClr val="FBFA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434" name="Shape 1434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Rule-Based ES</a:t>
            </a:r>
          </a:p>
        </p:txBody>
      </p:sp>
      <p:sp>
        <p:nvSpPr>
          <p:cNvPr id="1437" name="Shape 14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is encoded as IF … THEN rules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these rules can also be written as production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inference engine determines which rule antecedents are satisfied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left-hand side must “match” a fact in the working memory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satisfied rules are placed on the agenda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rules on the agenda can be activated (“fired”)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 activated rule may generate new facts through its right-hand side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activation of one rule may subsequently cause the activation of other rules</a:t>
            </a:r>
          </a:p>
        </p:txBody>
      </p:sp>
      <p:sp>
        <p:nvSpPr>
          <p:cNvPr id="1438" name="Shape 14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>
            <p:ph type="title"/>
          </p:nvPr>
        </p:nvSpPr>
        <p:spPr>
          <a:xfrm>
            <a:off x="549274" y="-1"/>
            <a:ext cx="8042277" cy="839517"/>
          </a:xfrm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Rules</a:t>
            </a:r>
          </a:p>
        </p:txBody>
      </p:sp>
      <p:sp>
        <p:nvSpPr>
          <p:cNvPr id="1441" name="Shape 14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grpSp>
        <p:nvGrpSpPr>
          <p:cNvPr id="1444" name="Group 1444"/>
          <p:cNvGrpSpPr/>
          <p:nvPr/>
        </p:nvGrpSpPr>
        <p:grpSpPr>
          <a:xfrm>
            <a:off x="165099" y="4572000"/>
            <a:ext cx="8851901" cy="1905000"/>
            <a:chOff x="0" y="0"/>
            <a:chExt cx="8851900" cy="1905000"/>
          </a:xfrm>
        </p:grpSpPr>
        <p:sp>
          <p:nvSpPr>
            <p:cNvPr id="1442" name="Shape 1442"/>
            <p:cNvSpPr/>
            <p:nvPr/>
          </p:nvSpPr>
          <p:spPr>
            <a:xfrm>
              <a:off x="0" y="0"/>
              <a:ext cx="8851900" cy="1905000"/>
            </a:xfrm>
            <a:prstGeom prst="rect">
              <a:avLst/>
            </a:prstGeom>
            <a:solidFill>
              <a:srgbClr val="FDFDC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0" y="373285"/>
              <a:ext cx="2809764" cy="1158431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marL="39687" marR="40640">
                <a:lnSpc>
                  <a:spcPct val="94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defRPr sz="1800"/>
              </a:pPr>
              <a:r>
                <a:rPr sz="28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rPr>
                <a:t>Production Rules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the light is red ==&gt; stop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endParaRPr b="1" sz="14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the light is green ==&gt; go</a:t>
              </a:r>
            </a:p>
          </p:txBody>
        </p:sp>
      </p:grpSp>
      <p:sp>
        <p:nvSpPr>
          <p:cNvPr id="1445" name="Shape 1445"/>
          <p:cNvSpPr/>
          <p:nvPr/>
        </p:nvSpPr>
        <p:spPr>
          <a:xfrm>
            <a:off x="107950" y="5310037"/>
            <a:ext cx="1896605" cy="381001"/>
          </a:xfrm>
          <a:prstGeom prst="rect">
            <a:avLst/>
          </a:prstGeom>
          <a:ln w="57150">
            <a:solidFill>
              <a:srgbClr val="CE31CC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46" name="Shape 1446"/>
          <p:cNvSpPr/>
          <p:nvPr/>
        </p:nvSpPr>
        <p:spPr>
          <a:xfrm>
            <a:off x="3200399" y="4572000"/>
            <a:ext cx="2081983" cy="195647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CE31CC"/>
              </a:buClr>
              <a:buFont typeface="Times New Roman"/>
              <a:defRPr b="1" sz="14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4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antecedent (left-hand-side)</a:t>
            </a:r>
          </a:p>
        </p:txBody>
      </p:sp>
      <p:sp>
        <p:nvSpPr>
          <p:cNvPr id="1447" name="Shape 1447"/>
          <p:cNvSpPr/>
          <p:nvPr/>
        </p:nvSpPr>
        <p:spPr>
          <a:xfrm>
            <a:off x="4165600" y="5503390"/>
            <a:ext cx="1390924" cy="393701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39687" marR="40640">
              <a:lnSpc>
                <a:spcPct val="94000"/>
              </a:lnSpc>
              <a:buClr>
                <a:srgbClr val="1D5F94"/>
              </a:buClr>
              <a:buFont typeface="Times New Roman"/>
              <a:defRPr sz="1800"/>
            </a:pPr>
            <a:r>
              <a:rPr b="1" sz="1400">
                <a:solidFill>
                  <a:srgbClr val="1D5F94"/>
                </a:solidFill>
                <a:uFill>
                  <a:solidFill>
                    <a:srgbClr val="1D5F9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consequent 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1D5F94"/>
              </a:buClr>
              <a:buFont typeface="Times New Roman"/>
              <a:defRPr sz="1800"/>
            </a:pPr>
            <a:r>
              <a:rPr b="1" sz="1400">
                <a:solidFill>
                  <a:srgbClr val="1D5F94"/>
                </a:solidFill>
                <a:uFill>
                  <a:solidFill>
                    <a:srgbClr val="1D5F9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(right-hand-side)</a:t>
            </a:r>
          </a:p>
        </p:txBody>
      </p:sp>
      <p:sp>
        <p:nvSpPr>
          <p:cNvPr id="1448" name="Shape 1448"/>
          <p:cNvSpPr/>
          <p:nvPr/>
        </p:nvSpPr>
        <p:spPr>
          <a:xfrm>
            <a:off x="2363303" y="5327848"/>
            <a:ext cx="685016" cy="336551"/>
          </a:xfrm>
          <a:prstGeom prst="rect">
            <a:avLst/>
          </a:prstGeom>
          <a:ln w="57150">
            <a:solidFill>
              <a:srgbClr val="1D5F94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49" name="Shape 1449"/>
          <p:cNvSpPr/>
          <p:nvPr/>
        </p:nvSpPr>
        <p:spPr>
          <a:xfrm>
            <a:off x="83988" y="5816600"/>
            <a:ext cx="2098652" cy="381000"/>
          </a:xfrm>
          <a:prstGeom prst="rect">
            <a:avLst/>
          </a:prstGeom>
          <a:ln w="57150">
            <a:solidFill>
              <a:srgbClr val="CE31CC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50" name="Shape 1450"/>
          <p:cNvSpPr/>
          <p:nvPr/>
        </p:nvSpPr>
        <p:spPr>
          <a:xfrm>
            <a:off x="2541206" y="5832673"/>
            <a:ext cx="527299" cy="336551"/>
          </a:xfrm>
          <a:prstGeom prst="rect">
            <a:avLst/>
          </a:prstGeom>
          <a:ln w="57150">
            <a:solidFill>
              <a:srgbClr val="1D5F94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51" name="Shape 1451"/>
          <p:cNvSpPr/>
          <p:nvPr/>
        </p:nvSpPr>
        <p:spPr>
          <a:xfrm flipH="1" flipV="1">
            <a:off x="3100910" y="5482633"/>
            <a:ext cx="1039211" cy="221131"/>
          </a:xfrm>
          <a:prstGeom prst="line">
            <a:avLst/>
          </a:prstGeom>
          <a:ln w="12700">
            <a:solidFill>
              <a:srgbClr val="1D5F9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52" name="Shape 1452"/>
          <p:cNvSpPr/>
          <p:nvPr/>
        </p:nvSpPr>
        <p:spPr>
          <a:xfrm flipH="1">
            <a:off x="3155235" y="5735860"/>
            <a:ext cx="950321" cy="290843"/>
          </a:xfrm>
          <a:prstGeom prst="line">
            <a:avLst/>
          </a:prstGeom>
          <a:ln w="12700">
            <a:solidFill>
              <a:srgbClr val="1D5F9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53" name="Shape 1453"/>
          <p:cNvSpPr/>
          <p:nvPr/>
        </p:nvSpPr>
        <p:spPr>
          <a:xfrm flipH="1">
            <a:off x="2045762" y="4760921"/>
            <a:ext cx="1148551" cy="527787"/>
          </a:xfrm>
          <a:prstGeom prst="line">
            <a:avLst/>
          </a:prstGeom>
          <a:ln w="127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456" name="Group 1456"/>
          <p:cNvGrpSpPr/>
          <p:nvPr/>
        </p:nvGrpSpPr>
        <p:grpSpPr>
          <a:xfrm>
            <a:off x="165099" y="914400"/>
            <a:ext cx="8851901" cy="3429000"/>
            <a:chOff x="0" y="0"/>
            <a:chExt cx="8851900" cy="3429000"/>
          </a:xfrm>
        </p:grpSpPr>
        <p:sp>
          <p:nvSpPr>
            <p:cNvPr id="1454" name="Shape 1454"/>
            <p:cNvSpPr/>
            <p:nvPr/>
          </p:nvSpPr>
          <p:spPr>
            <a:xfrm>
              <a:off x="0" y="0"/>
              <a:ext cx="8851900" cy="3429000"/>
            </a:xfrm>
            <a:prstGeom prst="rect">
              <a:avLst/>
            </a:prstGeom>
            <a:solidFill>
              <a:srgbClr val="FDFDC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0" y="604973"/>
              <a:ext cx="3030278" cy="221905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marL="39687" marR="40640">
                <a:lnSpc>
                  <a:spcPct val="94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defRPr sz="1800"/>
              </a:pP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600"/>
                </a:spcBef>
                <a:buClr>
                  <a:srgbClr val="000000"/>
                </a:buClr>
                <a:buFont typeface="Courier New"/>
                <a:defRPr sz="1800"/>
              </a:pPr>
              <a:r>
                <a:rPr b="1" sz="28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IF … THEN</a:t>
              </a:r>
              <a:r>
                <a:rPr sz="28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rPr>
                <a:t> Rules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Rule: Red_Light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IF the light is red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1" marL="39687" marR="40640" indent="34290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THEN	stop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Rule: Green_Light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IF the light is green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1" marL="39687" marR="40640" indent="34290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b="1"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THEN	go</a:t>
              </a:r>
            </a:p>
          </p:txBody>
        </p:sp>
      </p:grpSp>
      <p:sp>
        <p:nvSpPr>
          <p:cNvPr id="1457" name="Shape 1457"/>
          <p:cNvSpPr/>
          <p:nvPr/>
        </p:nvSpPr>
        <p:spPr>
          <a:xfrm>
            <a:off x="5629504" y="1614487"/>
            <a:ext cx="1953755" cy="635001"/>
          </a:xfrm>
          <a:prstGeom prst="rect">
            <a:avLst/>
          </a:prstGeom>
          <a:solidFill>
            <a:srgbClr val="FDFDC5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39687" marR="40640">
              <a:lnSpc>
                <a:spcPct val="94000"/>
              </a:lnSpc>
              <a:buClr>
                <a:srgbClr val="CE31CC"/>
              </a:buClr>
              <a:buFont typeface="Times New Roman"/>
              <a:defRPr sz="1800"/>
            </a:pPr>
            <a:r>
              <a:rPr b="1" sz="2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antecedent</a:t>
            </a:r>
            <a:endParaRPr sz="22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CE31CC"/>
              </a:buClr>
              <a:buFont typeface="Times New Roman"/>
              <a:defRPr sz="1800"/>
            </a:pPr>
            <a:r>
              <a:rPr b="1" sz="22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(left-hand-side)</a:t>
            </a:r>
          </a:p>
        </p:txBody>
      </p:sp>
      <p:sp>
        <p:nvSpPr>
          <p:cNvPr id="1458" name="Shape 1458"/>
          <p:cNvSpPr/>
          <p:nvPr/>
        </p:nvSpPr>
        <p:spPr>
          <a:xfrm>
            <a:off x="5753112" y="2822575"/>
            <a:ext cx="2155802" cy="635000"/>
          </a:xfrm>
          <a:prstGeom prst="rect">
            <a:avLst/>
          </a:prstGeom>
          <a:solidFill>
            <a:srgbClr val="FDFDC5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39687" marR="40640">
              <a:lnSpc>
                <a:spcPct val="94000"/>
              </a:lnSpc>
              <a:buClr>
                <a:srgbClr val="1D5F94"/>
              </a:buClr>
              <a:buFont typeface="Times New Roman"/>
              <a:defRPr sz="1800"/>
            </a:pPr>
            <a:r>
              <a:rPr b="1" sz="2200">
                <a:solidFill>
                  <a:srgbClr val="1D5F94"/>
                </a:solidFill>
                <a:uFill>
                  <a:solidFill>
                    <a:srgbClr val="1D5F9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consequent </a:t>
            </a:r>
            <a:endParaRPr sz="22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1D5F94"/>
              </a:buClr>
              <a:buFont typeface="Times New Roman"/>
              <a:defRPr sz="1800"/>
            </a:pPr>
            <a:r>
              <a:rPr b="1" sz="2200">
                <a:solidFill>
                  <a:srgbClr val="1D5F94"/>
                </a:solidFill>
                <a:uFill>
                  <a:solidFill>
                    <a:srgbClr val="1D5F9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(right-hand-side)</a:t>
            </a:r>
          </a:p>
        </p:txBody>
      </p:sp>
      <p:sp>
        <p:nvSpPr>
          <p:cNvPr id="1459" name="Shape 1459"/>
          <p:cNvSpPr/>
          <p:nvPr/>
        </p:nvSpPr>
        <p:spPr>
          <a:xfrm>
            <a:off x="705485" y="2454339"/>
            <a:ext cx="1896605" cy="314261"/>
          </a:xfrm>
          <a:prstGeom prst="rect">
            <a:avLst/>
          </a:prstGeom>
          <a:ln w="57150">
            <a:solidFill>
              <a:srgbClr val="CE31CC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0" name="Shape 1460"/>
          <p:cNvSpPr/>
          <p:nvPr/>
        </p:nvSpPr>
        <p:spPr>
          <a:xfrm>
            <a:off x="1434547" y="2721039"/>
            <a:ext cx="698501" cy="314261"/>
          </a:xfrm>
          <a:prstGeom prst="rect">
            <a:avLst/>
          </a:prstGeom>
          <a:ln w="57150">
            <a:solidFill>
              <a:srgbClr val="1D5F94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1" name="Shape 1461"/>
          <p:cNvSpPr/>
          <p:nvPr/>
        </p:nvSpPr>
        <p:spPr>
          <a:xfrm>
            <a:off x="692150" y="3251200"/>
            <a:ext cx="2024833" cy="279400"/>
          </a:xfrm>
          <a:prstGeom prst="rect">
            <a:avLst/>
          </a:prstGeom>
          <a:ln w="57150">
            <a:solidFill>
              <a:srgbClr val="CE31CC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2" name="Shape 1462"/>
          <p:cNvSpPr/>
          <p:nvPr/>
        </p:nvSpPr>
        <p:spPr>
          <a:xfrm>
            <a:off x="1354137" y="3517900"/>
            <a:ext cx="527300" cy="249585"/>
          </a:xfrm>
          <a:prstGeom prst="rect">
            <a:avLst/>
          </a:prstGeom>
          <a:ln w="57150">
            <a:solidFill>
              <a:srgbClr val="1D5F94"/>
            </a:solidFill>
            <a:miter lim="400000"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3" name="Shape 1463"/>
          <p:cNvSpPr/>
          <p:nvPr/>
        </p:nvSpPr>
        <p:spPr>
          <a:xfrm flipH="1">
            <a:off x="2572510" y="1941029"/>
            <a:ext cx="3142489" cy="613461"/>
          </a:xfrm>
          <a:prstGeom prst="line">
            <a:avLst/>
          </a:prstGeom>
          <a:ln w="127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64" name="Shape 1464"/>
          <p:cNvSpPr/>
          <p:nvPr/>
        </p:nvSpPr>
        <p:spPr>
          <a:xfrm flipH="1">
            <a:off x="2746227" y="1942889"/>
            <a:ext cx="3003422" cy="1377231"/>
          </a:xfrm>
          <a:prstGeom prst="line">
            <a:avLst/>
          </a:prstGeom>
          <a:ln w="127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65" name="Shape 1465"/>
          <p:cNvSpPr/>
          <p:nvPr/>
        </p:nvSpPr>
        <p:spPr>
          <a:xfrm flipH="1">
            <a:off x="1891936" y="4780365"/>
            <a:ext cx="1337758" cy="1003489"/>
          </a:xfrm>
          <a:prstGeom prst="line">
            <a:avLst/>
          </a:prstGeom>
          <a:ln w="127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66" name="Shape 1466"/>
          <p:cNvSpPr/>
          <p:nvPr/>
        </p:nvSpPr>
        <p:spPr>
          <a:xfrm flipH="1">
            <a:off x="1922421" y="3238087"/>
            <a:ext cx="3909944" cy="494285"/>
          </a:xfrm>
          <a:prstGeom prst="line">
            <a:avLst/>
          </a:prstGeom>
          <a:ln w="12700">
            <a:solidFill>
              <a:srgbClr val="1D5F9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67" name="Shape 1467"/>
          <p:cNvSpPr/>
          <p:nvPr/>
        </p:nvSpPr>
        <p:spPr>
          <a:xfrm flipH="1" flipV="1">
            <a:off x="1683669" y="2886261"/>
            <a:ext cx="4153063" cy="307133"/>
          </a:xfrm>
          <a:prstGeom prst="line">
            <a:avLst/>
          </a:prstGeom>
          <a:ln w="12700">
            <a:solidFill>
              <a:srgbClr val="1D5F94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68" name="Shape 1468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MYCIN Sample Rule</a:t>
            </a:r>
          </a:p>
        </p:txBody>
      </p:sp>
      <p:sp>
        <p:nvSpPr>
          <p:cNvPr id="1471" name="Shape 14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grpSp>
        <p:nvGrpSpPr>
          <p:cNvPr id="1474" name="Group 1474"/>
          <p:cNvGrpSpPr/>
          <p:nvPr/>
        </p:nvGrpSpPr>
        <p:grpSpPr>
          <a:xfrm>
            <a:off x="104738" y="1168400"/>
            <a:ext cx="8947224" cy="2849761"/>
            <a:chOff x="0" y="0"/>
            <a:chExt cx="8947222" cy="2849759"/>
          </a:xfrm>
        </p:grpSpPr>
        <p:sp>
          <p:nvSpPr>
            <p:cNvPr id="1472" name="Shape 1472"/>
            <p:cNvSpPr/>
            <p:nvPr/>
          </p:nvSpPr>
          <p:spPr>
            <a:xfrm>
              <a:off x="0" y="0"/>
              <a:ext cx="8947223" cy="2849760"/>
            </a:xfrm>
            <a:prstGeom prst="rect">
              <a:avLst/>
            </a:prstGeom>
            <a:solidFill>
              <a:srgbClr val="FDFDC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19100" y="414853"/>
              <a:ext cx="4703106" cy="174065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39687" marR="40640">
                <a:lnSpc>
                  <a:spcPct val="94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defRPr sz="1800"/>
              </a:pPr>
              <a:r>
                <a:rPr sz="28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rPr>
                <a:t>Human-Readable Format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IF	</a:t>
              </a: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the stain of the organism is gram negative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AND	</a:t>
              </a: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the morphology of the organism is rod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AND	</a:t>
              </a: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the aerobiocity of the organism is gram anaerobic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THEN	</a:t>
              </a: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the there is strongly suggestive evidence (0.8) 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Arial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	that the class of the organism is enterobacteriaceae</a:t>
              </a:r>
            </a:p>
          </p:txBody>
        </p:sp>
      </p:grpSp>
      <p:grpSp>
        <p:nvGrpSpPr>
          <p:cNvPr id="1477" name="Group 1477"/>
          <p:cNvGrpSpPr/>
          <p:nvPr/>
        </p:nvGrpSpPr>
        <p:grpSpPr>
          <a:xfrm>
            <a:off x="129506" y="3517900"/>
            <a:ext cx="8851901" cy="2581275"/>
            <a:chOff x="0" y="0"/>
            <a:chExt cx="8851900" cy="2581275"/>
          </a:xfrm>
        </p:grpSpPr>
        <p:sp>
          <p:nvSpPr>
            <p:cNvPr id="1475" name="Shape 1475"/>
            <p:cNvSpPr/>
            <p:nvPr/>
          </p:nvSpPr>
          <p:spPr>
            <a:xfrm>
              <a:off x="0" y="0"/>
              <a:ext cx="8851900" cy="2581275"/>
            </a:xfrm>
            <a:prstGeom prst="rect">
              <a:avLst/>
            </a:prstGeom>
            <a:solidFill>
              <a:srgbClr val="FDFDC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266700" y="456914"/>
              <a:ext cx="5116563" cy="1667447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marL="39687" marR="40640">
                <a:lnSpc>
                  <a:spcPct val="94000"/>
                </a:lnSpc>
                <a:spcBef>
                  <a:spcPts val="600"/>
                </a:spcBef>
                <a:buClr>
                  <a:srgbClr val="000000"/>
                </a:buClr>
                <a:buFont typeface="Arial"/>
                <a:defRPr sz="1800"/>
              </a:pPr>
              <a:r>
                <a:rPr sz="28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rPr>
                <a:t>MYCIN Format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IF	(AND (SAME CNTEXT GRAM GRAMNEG)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	(SAME CNTEXT MORPH ROD)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	(SAME CNTEXT AIR AEROBIC)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THEN (CONCLUDE CNTEXT CLASS ENTEROBACTERIACEAE 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500"/>
                </a:spcBef>
                <a:buClr>
                  <a:srgbClr val="01116D"/>
                </a:buClr>
                <a:buFont typeface="Courier New"/>
                <a:defRPr sz="1800"/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 TALLY .8)</a:t>
              </a:r>
            </a:p>
          </p:txBody>
        </p:sp>
      </p:grpSp>
      <p:sp>
        <p:nvSpPr>
          <p:cNvPr id="1478" name="Shape 1478"/>
          <p:cNvSpPr/>
          <p:nvPr/>
        </p:nvSpPr>
        <p:spPr>
          <a:xfrm>
            <a:off x="7381059" y="5757184"/>
            <a:ext cx="1505262" cy="215901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000"/>
              </a:buClr>
              <a:buFont typeface="Helvetica"/>
              <a:defRPr sz="1400">
                <a:uFill>
                  <a:solidFill/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[Durkin 94, p. 133]</a:t>
            </a:r>
          </a:p>
        </p:txBody>
      </p:sp>
      <p:sp>
        <p:nvSpPr>
          <p:cNvPr id="1479" name="Shape 1479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distinguish between different phases in the knowledge representation process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 to apply the concepts of predicate logic for the representation of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 the difficulties of finding a good knowledge representation scheme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general-purpose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domain- or task-specific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distinguish the tasks and activities of a knowledge engineer from those of a system designer of programmer</a:t>
            </a:r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Inference Engine Cycle</a:t>
            </a:r>
          </a:p>
        </p:txBody>
      </p:sp>
      <p:sp>
        <p:nvSpPr>
          <p:cNvPr id="1482" name="Shape 14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describes the execution of rules by the inference engine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conflict resolution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select the rule with the highest priority from the agenda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execution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perform the actions on the consequent of the selected rule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remove the rule from the agenda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match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update the agenda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add rules whose antecedents are satisfied to the agenda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remove rules with non-satisfied agendas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cycle ends when no more rules are on the agenda, or when an explicit stop command is encountered</a:t>
            </a:r>
          </a:p>
        </p:txBody>
      </p:sp>
      <p:sp>
        <p:nvSpPr>
          <p:cNvPr id="1483" name="Shape 14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and Backward Chaining</a:t>
            </a:r>
          </a:p>
        </p:txBody>
      </p:sp>
      <p:sp>
        <p:nvSpPr>
          <p:cNvPr id="1486" name="Shape 14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different methods of rule activation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forward chaining (data-driven)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reasoning from facts to the conclusion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as soon as facts are available, they are used to match antecedents of rules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rule can be activated if all parts of the antecedent are satisfied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often used for real-time expert systems in monitoring and control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examples: CLIPS, OPS5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backward chaining (query-driven)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starting from a hypothesis (query), supporting rules and facts are sought until all parts of the antecedent of the hypothesis are satisfied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often used in diagnostic and consultation systems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examples: EMYCIN</a:t>
            </a:r>
          </a:p>
        </p:txBody>
      </p:sp>
      <p:sp>
        <p:nvSpPr>
          <p:cNvPr id="1487" name="Shape 14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>
            <a:lvl1pPr>
              <a:defRPr sz="414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14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Foundations of Expert Systems</a:t>
            </a:r>
          </a:p>
        </p:txBody>
      </p:sp>
      <p:sp>
        <p:nvSpPr>
          <p:cNvPr id="1490" name="Shape 14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491" name="Shape 1491"/>
          <p:cNvSpPr/>
          <p:nvPr/>
        </p:nvSpPr>
        <p:spPr>
          <a:xfrm>
            <a:off x="381000" y="1219200"/>
            <a:ext cx="8547100" cy="5181600"/>
          </a:xfrm>
          <a:prstGeom prst="rect">
            <a:avLst/>
          </a:prstGeom>
          <a:solidFill>
            <a:srgbClr val="FDFDC5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 marL="40640" marR="40640">
              <a:lnSpc>
                <a:spcPct val="94000"/>
              </a:lnSpc>
              <a:buClr>
                <a:srgbClr val="000000"/>
              </a:buClr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1494" name="Group 1494"/>
          <p:cNvGrpSpPr/>
          <p:nvPr/>
        </p:nvGrpSpPr>
        <p:grpSpPr>
          <a:xfrm>
            <a:off x="2209800" y="1371600"/>
            <a:ext cx="4889500" cy="533400"/>
            <a:chOff x="0" y="0"/>
            <a:chExt cx="4889500" cy="533400"/>
          </a:xfrm>
        </p:grpSpPr>
        <p:sp>
          <p:nvSpPr>
            <p:cNvPr id="1492" name="Shape 1492"/>
            <p:cNvSpPr/>
            <p:nvPr/>
          </p:nvSpPr>
          <p:spPr>
            <a:xfrm>
              <a:off x="0" y="0"/>
              <a:ext cx="4889500" cy="533400"/>
            </a:xfrm>
            <a:prstGeom prst="rect">
              <a:avLst/>
            </a:prstGeom>
            <a:solidFill>
              <a:srgbClr val="01116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370756" y="168082"/>
              <a:ext cx="2146401" cy="195648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AED1F3"/>
                </a:buClr>
                <a:buFont typeface="Times New Roman"/>
                <a:defRPr b="1" sz="1400">
                  <a:solidFill>
                    <a:srgbClr val="AED1F3"/>
                  </a:solidFill>
                  <a:uFill>
                    <a:solidFill>
                      <a:srgbClr val="AED1F3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1400">
                  <a:solidFill>
                    <a:srgbClr val="AED1F3"/>
                  </a:solidFill>
                  <a:uFill>
                    <a:solidFill>
                      <a:srgbClr val="AED1F3"/>
                    </a:solidFill>
                  </a:uFill>
                </a:rPr>
                <a:t>Rule-Based Expert Systems</a:t>
              </a:r>
            </a:p>
          </p:txBody>
        </p:sp>
      </p:grpSp>
      <p:grpSp>
        <p:nvGrpSpPr>
          <p:cNvPr id="1497" name="Group 1497"/>
          <p:cNvGrpSpPr/>
          <p:nvPr/>
        </p:nvGrpSpPr>
        <p:grpSpPr>
          <a:xfrm>
            <a:off x="5143499" y="2171700"/>
            <a:ext cx="2832100" cy="838200"/>
            <a:chOff x="0" y="0"/>
            <a:chExt cx="2832099" cy="838200"/>
          </a:xfrm>
        </p:grpSpPr>
        <p:sp>
          <p:nvSpPr>
            <p:cNvPr id="1495" name="Shape 1495"/>
            <p:cNvSpPr/>
            <p:nvPr/>
          </p:nvSpPr>
          <p:spPr>
            <a:xfrm>
              <a:off x="0" y="0"/>
              <a:ext cx="2832100" cy="838200"/>
            </a:xfrm>
            <a:prstGeom prst="rect">
              <a:avLst/>
            </a:prstGeom>
            <a:solidFill>
              <a:srgbClr val="00D5D7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721834" y="320408"/>
              <a:ext cx="1386844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Knowledge Base</a:t>
              </a:r>
            </a:p>
          </p:txBody>
        </p:sp>
      </p:grpSp>
      <p:grpSp>
        <p:nvGrpSpPr>
          <p:cNvPr id="1500" name="Group 1500"/>
          <p:cNvGrpSpPr/>
          <p:nvPr/>
        </p:nvGrpSpPr>
        <p:grpSpPr>
          <a:xfrm>
            <a:off x="1331912" y="2171700"/>
            <a:ext cx="2681288" cy="838200"/>
            <a:chOff x="0" y="0"/>
            <a:chExt cx="2681287" cy="838200"/>
          </a:xfrm>
        </p:grpSpPr>
        <p:sp>
          <p:nvSpPr>
            <p:cNvPr id="1498" name="Shape 1498"/>
            <p:cNvSpPr/>
            <p:nvPr/>
          </p:nvSpPr>
          <p:spPr>
            <a:xfrm>
              <a:off x="0" y="0"/>
              <a:ext cx="2681288" cy="838200"/>
            </a:xfrm>
            <a:prstGeom prst="rect">
              <a:avLst/>
            </a:prstGeom>
            <a:solidFill>
              <a:srgbClr val="FF2734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41478" y="320408"/>
              <a:ext cx="1396741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Inference Engine</a:t>
              </a:r>
            </a:p>
          </p:txBody>
        </p:sp>
      </p:grpSp>
      <p:grpSp>
        <p:nvGrpSpPr>
          <p:cNvPr id="1503" name="Group 1503"/>
          <p:cNvGrpSpPr/>
          <p:nvPr/>
        </p:nvGrpSpPr>
        <p:grpSpPr>
          <a:xfrm>
            <a:off x="7239000" y="3257550"/>
            <a:ext cx="1460500" cy="838200"/>
            <a:chOff x="0" y="0"/>
            <a:chExt cx="1460500" cy="838200"/>
          </a:xfrm>
        </p:grpSpPr>
        <p:sp>
          <p:nvSpPr>
            <p:cNvPr id="1501" name="Shape 1501"/>
            <p:cNvSpPr/>
            <p:nvPr/>
          </p:nvSpPr>
          <p:spPr>
            <a:xfrm>
              <a:off x="0" y="0"/>
              <a:ext cx="1460500" cy="838200"/>
            </a:xfrm>
            <a:prstGeom prst="rect">
              <a:avLst/>
            </a:prstGeom>
            <a:solidFill>
              <a:srgbClr val="00D5D7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475977" y="320408"/>
              <a:ext cx="506959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Rules</a:t>
              </a:r>
            </a:p>
          </p:txBody>
        </p:sp>
      </p:grpSp>
      <p:grpSp>
        <p:nvGrpSpPr>
          <p:cNvPr id="1506" name="Group 1506"/>
          <p:cNvGrpSpPr/>
          <p:nvPr/>
        </p:nvGrpSpPr>
        <p:grpSpPr>
          <a:xfrm>
            <a:off x="609600" y="3257550"/>
            <a:ext cx="1917700" cy="838200"/>
            <a:chOff x="0" y="0"/>
            <a:chExt cx="1917700" cy="838200"/>
          </a:xfrm>
        </p:grpSpPr>
        <p:sp>
          <p:nvSpPr>
            <p:cNvPr id="1504" name="Shape 1504"/>
            <p:cNvSpPr/>
            <p:nvPr/>
          </p:nvSpPr>
          <p:spPr>
            <a:xfrm>
              <a:off x="0" y="0"/>
              <a:ext cx="1917700" cy="838200"/>
            </a:xfrm>
            <a:prstGeom prst="rect">
              <a:avLst/>
            </a:prstGeom>
            <a:solidFill>
              <a:srgbClr val="FF52A9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0" y="320407"/>
              <a:ext cx="1917700" cy="19738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Pattern Matching</a:t>
              </a:r>
            </a:p>
          </p:txBody>
        </p:sp>
      </p:grpSp>
      <p:grpSp>
        <p:nvGrpSpPr>
          <p:cNvPr id="1509" name="Group 1509"/>
          <p:cNvGrpSpPr/>
          <p:nvPr/>
        </p:nvGrpSpPr>
        <p:grpSpPr>
          <a:xfrm>
            <a:off x="5867400" y="3257550"/>
            <a:ext cx="1155700" cy="838200"/>
            <a:chOff x="0" y="0"/>
            <a:chExt cx="1155700" cy="838200"/>
          </a:xfrm>
        </p:grpSpPr>
        <p:sp>
          <p:nvSpPr>
            <p:cNvPr id="1507" name="Shape 1507"/>
            <p:cNvSpPr/>
            <p:nvPr/>
          </p:nvSpPr>
          <p:spPr>
            <a:xfrm>
              <a:off x="0" y="0"/>
              <a:ext cx="1155700" cy="838200"/>
            </a:xfrm>
            <a:prstGeom prst="rect">
              <a:avLst/>
            </a:prstGeom>
            <a:solidFill>
              <a:srgbClr val="00F90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333516" y="320408"/>
              <a:ext cx="487079" cy="197384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Facts</a:t>
              </a:r>
            </a:p>
          </p:txBody>
        </p:sp>
      </p:grpSp>
      <p:grpSp>
        <p:nvGrpSpPr>
          <p:cNvPr id="1512" name="Group 1512"/>
          <p:cNvGrpSpPr/>
          <p:nvPr/>
        </p:nvGrpSpPr>
        <p:grpSpPr>
          <a:xfrm>
            <a:off x="609600" y="4343400"/>
            <a:ext cx="1917700" cy="838200"/>
            <a:chOff x="0" y="0"/>
            <a:chExt cx="1917700" cy="838200"/>
          </a:xfrm>
        </p:grpSpPr>
        <p:sp>
          <p:nvSpPr>
            <p:cNvPr id="1510" name="Shape 1510"/>
            <p:cNvSpPr/>
            <p:nvPr/>
          </p:nvSpPr>
          <p:spPr>
            <a:xfrm>
              <a:off x="0" y="0"/>
              <a:ext cx="1917700" cy="838200"/>
            </a:xfrm>
            <a:prstGeom prst="rect">
              <a:avLst/>
            </a:prstGeom>
            <a:solidFill>
              <a:srgbClr val="FF52A9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0" y="320407"/>
              <a:ext cx="1917700" cy="19738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Rete Algorithm</a:t>
              </a:r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09600" y="5448300"/>
            <a:ext cx="1917700" cy="838200"/>
            <a:chOff x="0" y="0"/>
            <a:chExt cx="1917700" cy="838200"/>
          </a:xfrm>
        </p:grpSpPr>
        <p:sp>
          <p:nvSpPr>
            <p:cNvPr id="1513" name="Shape 1513"/>
            <p:cNvSpPr/>
            <p:nvPr/>
          </p:nvSpPr>
          <p:spPr>
            <a:xfrm>
              <a:off x="0" y="0"/>
              <a:ext cx="1917700" cy="838200"/>
            </a:xfrm>
            <a:prstGeom prst="rect">
              <a:avLst/>
            </a:prstGeom>
            <a:solidFill>
              <a:srgbClr val="FF52A9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0" y="320407"/>
              <a:ext cx="1917700" cy="19738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Markov Algorithm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7239000" y="4343400"/>
            <a:ext cx="1536700" cy="838200"/>
            <a:chOff x="0" y="0"/>
            <a:chExt cx="1536700" cy="838200"/>
          </a:xfrm>
        </p:grpSpPr>
        <p:sp>
          <p:nvSpPr>
            <p:cNvPr id="1516" name="Shape 1516"/>
            <p:cNvSpPr/>
            <p:nvPr/>
          </p:nvSpPr>
          <p:spPr>
            <a:xfrm>
              <a:off x="0" y="0"/>
              <a:ext cx="1536700" cy="838200"/>
            </a:xfrm>
            <a:prstGeom prst="rect">
              <a:avLst/>
            </a:prstGeom>
            <a:solidFill>
              <a:srgbClr val="00D5D7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0" y="224729"/>
              <a:ext cx="1536700" cy="388742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Post Production Rules</a:t>
              </a:r>
            </a:p>
          </p:txBody>
        </p:sp>
      </p:grpSp>
      <p:grpSp>
        <p:nvGrpSpPr>
          <p:cNvPr id="1521" name="Group 1521"/>
          <p:cNvGrpSpPr/>
          <p:nvPr/>
        </p:nvGrpSpPr>
        <p:grpSpPr>
          <a:xfrm>
            <a:off x="3581400" y="3505200"/>
            <a:ext cx="1917700" cy="838200"/>
            <a:chOff x="0" y="0"/>
            <a:chExt cx="1917700" cy="838200"/>
          </a:xfrm>
        </p:grpSpPr>
        <p:sp>
          <p:nvSpPr>
            <p:cNvPr id="1519" name="Shape 1519"/>
            <p:cNvSpPr/>
            <p:nvPr/>
          </p:nvSpPr>
          <p:spPr>
            <a:xfrm>
              <a:off x="0" y="0"/>
              <a:ext cx="1917700" cy="838200"/>
            </a:xfrm>
            <a:prstGeom prst="rect">
              <a:avLst/>
            </a:prstGeom>
            <a:solidFill>
              <a:srgbClr val="CE31CC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0" y="320407"/>
              <a:ext cx="1917700" cy="19738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Conflict Resolution</a:t>
              </a:r>
            </a:p>
          </p:txBody>
        </p:sp>
      </p:grpSp>
      <p:grpSp>
        <p:nvGrpSpPr>
          <p:cNvPr id="1524" name="Group 1524"/>
          <p:cNvGrpSpPr/>
          <p:nvPr/>
        </p:nvGrpSpPr>
        <p:grpSpPr>
          <a:xfrm>
            <a:off x="2743200" y="4724400"/>
            <a:ext cx="1917700" cy="838200"/>
            <a:chOff x="0" y="0"/>
            <a:chExt cx="1917700" cy="838200"/>
          </a:xfrm>
        </p:grpSpPr>
        <p:sp>
          <p:nvSpPr>
            <p:cNvPr id="1522" name="Shape 1522"/>
            <p:cNvSpPr/>
            <p:nvPr/>
          </p:nvSpPr>
          <p:spPr>
            <a:xfrm>
              <a:off x="0" y="0"/>
              <a:ext cx="1917700" cy="838200"/>
            </a:xfrm>
            <a:prstGeom prst="rect">
              <a:avLst/>
            </a:prstGeom>
            <a:solidFill>
              <a:srgbClr val="FFBC1C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40640" marR="40640">
                <a:lnSpc>
                  <a:spcPct val="94000"/>
                </a:lnSpc>
                <a:buClr>
                  <a:srgbClr val="000000"/>
                </a:buClr>
                <a:defRPr sz="1400">
                  <a:uFill>
                    <a:solidFill/>
                  </a:u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0" y="320407"/>
              <a:ext cx="1917700" cy="197385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marL="39687" marR="40640" algn="ctr">
                <a:lnSpc>
                  <a:spcPct val="94000"/>
                </a:lnSpc>
                <a:buClr>
                  <a:srgbClr val="01116D"/>
                </a:buClr>
                <a:buFont typeface="Arial"/>
                <a:def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</a:rPr>
                <a:t>Action Execution</a:t>
              </a:r>
            </a:p>
          </p:txBody>
        </p:sp>
      </p:grpSp>
      <p:sp>
        <p:nvSpPr>
          <p:cNvPr id="1525" name="Shape 1525"/>
          <p:cNvSpPr/>
          <p:nvPr/>
        </p:nvSpPr>
        <p:spPr>
          <a:xfrm flipH="1">
            <a:off x="2667000" y="1638300"/>
            <a:ext cx="1981200" cy="95250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26" name="Shape 1526"/>
          <p:cNvSpPr/>
          <p:nvPr/>
        </p:nvSpPr>
        <p:spPr>
          <a:xfrm>
            <a:off x="4648200" y="1638300"/>
            <a:ext cx="1905000" cy="95250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27" name="Shape 1527"/>
          <p:cNvSpPr/>
          <p:nvPr/>
        </p:nvSpPr>
        <p:spPr>
          <a:xfrm>
            <a:off x="6553200" y="2590800"/>
            <a:ext cx="1409700" cy="108585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28" name="Shape 1528"/>
          <p:cNvSpPr/>
          <p:nvPr/>
        </p:nvSpPr>
        <p:spPr>
          <a:xfrm flipH="1">
            <a:off x="6438900" y="2590800"/>
            <a:ext cx="114300" cy="108585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29" name="Shape 1529"/>
          <p:cNvSpPr/>
          <p:nvPr/>
        </p:nvSpPr>
        <p:spPr>
          <a:xfrm>
            <a:off x="7962900" y="3676650"/>
            <a:ext cx="38100" cy="108585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30" name="Shape 1530"/>
          <p:cNvSpPr/>
          <p:nvPr/>
        </p:nvSpPr>
        <p:spPr>
          <a:xfrm>
            <a:off x="2667000" y="2590800"/>
            <a:ext cx="1028700" cy="255270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31" name="Shape 1531"/>
          <p:cNvSpPr/>
          <p:nvPr/>
        </p:nvSpPr>
        <p:spPr>
          <a:xfrm flipH="1">
            <a:off x="1562100" y="2590800"/>
            <a:ext cx="1104900" cy="108585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32" name="Shape 1532"/>
          <p:cNvSpPr/>
          <p:nvPr/>
        </p:nvSpPr>
        <p:spPr>
          <a:xfrm flipH="1">
            <a:off x="1562100" y="3676650"/>
            <a:ext cx="1" cy="108585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33" name="Shape 1533"/>
          <p:cNvSpPr/>
          <p:nvPr/>
        </p:nvSpPr>
        <p:spPr>
          <a:xfrm flipH="1">
            <a:off x="1562100" y="4762500"/>
            <a:ext cx="1" cy="110490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34" name="Shape 1534"/>
          <p:cNvSpPr/>
          <p:nvPr/>
        </p:nvSpPr>
        <p:spPr>
          <a:xfrm>
            <a:off x="2667000" y="2590800"/>
            <a:ext cx="1866900" cy="133350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535" name="Shape 1535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 Production Systems</a:t>
            </a:r>
          </a:p>
        </p:txBody>
      </p:sp>
      <p:sp>
        <p:nvSpPr>
          <p:cNvPr id="1538" name="Shape 15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production rules were used by the logician Emil L. Post in the early 40s in symbolic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Post’s theoretical result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any system in mathematics or logic can be written as a production system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principle of production rules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set of rules governs the conversion of a set of strings into another set of strings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these rules are also known as rewrite rules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simple syntactic string manipulation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understanding or interpretation is required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also used to define grammars of languages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BNF grammars of programming languages</a:t>
            </a:r>
          </a:p>
        </p:txBody>
      </p:sp>
      <p:sp>
        <p:nvSpPr>
          <p:cNvPr id="1539" name="Shape 15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Emil Post</a:t>
            </a:r>
          </a:p>
        </p:txBody>
      </p:sp>
      <p:sp>
        <p:nvSpPr>
          <p:cNvPr id="1542" name="Shape 1542"/>
          <p:cNvSpPr/>
          <p:nvPr>
            <p:ph type="body" idx="1"/>
          </p:nvPr>
        </p:nvSpPr>
        <p:spPr>
          <a:xfrm>
            <a:off x="550862" y="1612900"/>
            <a:ext cx="4833939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20th century mathematician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worked in logic, formal languages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truth tables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completeness proof of the propositional calculus as presented in Principia Mathematica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recursion theory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mathematical model of computation similar to the Turing machine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not related to Emily Post ;-)</a:t>
            </a:r>
          </a:p>
        </p:txBody>
      </p:sp>
      <p:sp>
        <p:nvSpPr>
          <p:cNvPr id="1543" name="Shape 1543"/>
          <p:cNvSpPr/>
          <p:nvPr/>
        </p:nvSpPr>
        <p:spPr>
          <a:xfrm>
            <a:off x="4584700" y="5803900"/>
            <a:ext cx="3080046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>
              <a:lnSpc>
                <a:spcPct val="94000"/>
              </a:lnSpc>
              <a:def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  <a:hlinkClick r:id="rId2" invalidUrl="" action="" tgtFrame="" tooltip="" history="1" highlightClick="0" endSnd="0"/>
              </a:rPr>
              <a:t>http://en.wikipedia.org/wiki/Emil_Post</a:t>
            </a:r>
          </a:p>
        </p:txBody>
      </p:sp>
      <p:pic>
        <p:nvPicPr>
          <p:cNvPr id="154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0300" y="1600200"/>
            <a:ext cx="3035300" cy="4140200"/>
          </a:xfrm>
          <a:prstGeom prst="rect">
            <a:avLst/>
          </a:prstGeom>
          <a:ln w="12700">
            <a:round/>
          </a:ln>
        </p:spPr>
      </p:pic>
      <p:sp>
        <p:nvSpPr>
          <p:cNvPr id="1545" name="Shape 15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Markov Algorithms</a:t>
            </a:r>
          </a:p>
        </p:txBody>
      </p:sp>
      <p:sp>
        <p:nvSpPr>
          <p:cNvPr id="1548" name="Shape 15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the 1950s, A. A. Markov introduced priorities as a control structure for production systems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rules with higher priorities are applied first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more efficient execution of production systems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but still not efficient enough for expert systems with large sets of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he is the son of Andrey Markov, who developed Markov chains </a:t>
            </a:r>
          </a:p>
        </p:txBody>
      </p:sp>
      <p:sp>
        <p:nvSpPr>
          <p:cNvPr id="1549" name="Shape 1549"/>
          <p:cNvSpPr/>
          <p:nvPr>
            <p:ph type="sldNum" sz="quarter" idx="2"/>
          </p:nvPr>
        </p:nvSpPr>
        <p:spPr>
          <a:xfrm rot="20250106">
            <a:off x="7031708" y="6326170"/>
            <a:ext cx="237227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Rete Algorithm</a:t>
            </a:r>
          </a:p>
        </p:txBody>
      </p:sp>
      <p:sp>
        <p:nvSpPr>
          <p:cNvPr id="1552" name="Shape 15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developed by Charles L. Forgy in the late 70s for CMU’s OPS (Official Production System) shell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stores information about the antecedents in a network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every cycle, it only checks for changes in the networks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greatly improves efficiency</a:t>
            </a:r>
          </a:p>
        </p:txBody>
      </p:sp>
      <p:sp>
        <p:nvSpPr>
          <p:cNvPr id="1553" name="Shape 1553"/>
          <p:cNvSpPr/>
          <p:nvPr>
            <p:ph type="sldNum" sz="quarter" idx="2"/>
          </p:nvPr>
        </p:nvSpPr>
        <p:spPr>
          <a:xfrm rot="20250106">
            <a:off x="7031708" y="6326170"/>
            <a:ext cx="237227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Rete Network</a:t>
            </a:r>
          </a:p>
        </p:txBody>
      </p:sp>
      <p:sp>
        <p:nvSpPr>
          <p:cNvPr id="1556" name="Shape 15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557" name="Shape 1557"/>
          <p:cNvSpPr/>
          <p:nvPr>
            <p:ph type="sldNum" sz="quarter" idx="2"/>
          </p:nvPr>
        </p:nvSpPr>
        <p:spPr>
          <a:xfrm rot="20250106">
            <a:off x="7001160" y="6323817"/>
            <a:ext cx="321985" cy="2240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55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0" y="0"/>
            <a:ext cx="9804400" cy="6858000"/>
          </a:xfrm>
          <a:prstGeom prst="rect">
            <a:avLst/>
          </a:prstGeom>
          <a:ln w="12700">
            <a:round/>
          </a:ln>
        </p:spPr>
      </p:pic>
      <p:sp>
        <p:nvSpPr>
          <p:cNvPr id="1559" name="Shape 1559"/>
          <p:cNvSpPr/>
          <p:nvPr/>
        </p:nvSpPr>
        <p:spPr>
          <a:xfrm>
            <a:off x="368300" y="6337300"/>
            <a:ext cx="3283782" cy="203200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212121"/>
              </a:buClr>
              <a:buFont typeface="Arial"/>
              <a:defRPr sz="1400">
                <a:solidFill>
                  <a:srgbClr val="8448B0"/>
                </a:solidFill>
                <a:uFill>
                  <a:solidFill>
                    <a:srgbClr val="8448B0"/>
                  </a:solidFill>
                </a:uFill>
                <a:latin typeface="+mj-lt"/>
                <a:ea typeface="+mj-ea"/>
                <a:cs typeface="+mj-cs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448B0"/>
                </a:solidFill>
                <a:uFill>
                  <a:solidFill>
                    <a:srgbClr val="8448B0"/>
                  </a:solidFill>
                </a:uFill>
                <a:hlinkClick r:id="rId3" invalidUrl="" action="" tgtFrame="" tooltip="" history="1" highlightClick="0" endSnd="0"/>
              </a:rPr>
              <a:t>http://en.wikipedia.org/wiki/File:Rete.JPG</a:t>
            </a:r>
          </a:p>
        </p:txBody>
      </p:sp>
    </p:spTree>
  </p:cSld>
  <p:clrMapOvr>
    <a:masterClrMapping/>
  </p:clrMapOvr>
  <p:transition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Shape 156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1562" name="Shape 15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phases of the knowledge engineering methodology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significance of ontologies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relevant aspects of ontologies</a:t>
            </a:r>
          </a:p>
        </p:txBody>
      </p:sp>
      <p:sp>
        <p:nvSpPr>
          <p:cNvPr id="1563" name="Shape 1563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Shape 15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1566" name="Shape 15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1567" name="Shape 1567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7" name="Shape 317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1570" name="Shape 157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automated reasoning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belief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category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change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composite object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domain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event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hierarchy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inference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engineering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measure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mental object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ontology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physical object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process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rule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space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substance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time</a:t>
            </a:r>
            <a:endParaRPr sz="135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14312" indent="-214312" defTabSz="685800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5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vocabulary</a:t>
            </a:r>
          </a:p>
        </p:txBody>
      </p:sp>
      <p:sp>
        <p:nvSpPr>
          <p:cNvPr id="1571" name="Shape 1571"/>
          <p:cNvSpPr/>
          <p:nvPr>
            <p:ph type="sldNum" sz="quarter" idx="2"/>
          </p:nvPr>
        </p:nvSpPr>
        <p:spPr>
          <a:xfrm rot="20667953">
            <a:off x="7030895" y="6316537"/>
            <a:ext cx="237227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Shape 157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1574" name="Shape 157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 is a fundamental aspect of reasoning systems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 is often done in stages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domain selection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vocabulary definition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encoding of background knowledge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specification of the problem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formulation of queries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ontologies are used for capturing the terminology of a domain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engineers act as intermediaries between users, domain experts and programmers</a:t>
            </a:r>
          </a:p>
        </p:txBody>
      </p:sp>
      <p:sp>
        <p:nvSpPr>
          <p:cNvPr id="1575" name="Shape 1575"/>
          <p:cNvSpPr/>
          <p:nvPr>
            <p:ph type="sldNum" sz="quarter" idx="2"/>
          </p:nvPr>
        </p:nvSpPr>
        <p:spPr>
          <a:xfrm rot="20250106">
            <a:off x="7031708" y="6326170"/>
            <a:ext cx="237227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sz="4400"/>
            </a:pPr>
          </a:p>
        </p:txBody>
      </p:sp>
      <p:sp>
        <p:nvSpPr>
          <p:cNvPr id="1578" name="Shape 15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79" name="Shape 1579"/>
          <p:cNvSpPr/>
          <p:nvPr>
            <p:ph type="sldNum" sz="quarter" idx="2"/>
          </p:nvPr>
        </p:nvSpPr>
        <p:spPr>
          <a:xfrm rot="20250106">
            <a:off x="7031708" y="6326170"/>
            <a:ext cx="237227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Knowledge Engineering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performed by a knowledge engineer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intermediary between users, domain experts and programmers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know enough about the domain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objects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relationships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be comfortable in the representation language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encoding of objects and relationships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understand the implementation of the inference mechanism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performance issues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explanation of results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Knowledge Engineering Methodology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domain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objects, facts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vocabulary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predicates, functions, constants in the language of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ideally results in an ontology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background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general knowledge about the domain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specify the axioms about the terms in the ontology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specific problem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description of the instances of concepts and objects that determine the problem to be investigated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queries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requests answers from the knowledge base/inference mechanism</a:t>
            </a:r>
          </a:p>
        </p:txBody>
      </p:sp>
      <p:sp>
        <p:nvSpPr>
          <p:cNvPr id="325" name="Shape 325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Electronic Circuits</a:t>
            </a:r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3130" indent="-248602" defTabSz="795527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8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domain</a:t>
            </a:r>
            <a:endParaRPr sz="208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1173" indent="-248602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digital circuits, wires, gates, signals, input and output terminals</a:t>
            </a:r>
            <a:endParaRPr sz="17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1173" indent="-248602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types of gates: </a:t>
            </a:r>
            <a:r>
              <a:rPr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AND, OR, XOR, NOT</a:t>
            </a:r>
            <a:endParaRPr i="1" sz="174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283130" indent="-248602" defTabSz="795527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8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vocabulary</a:t>
            </a:r>
            <a:endParaRPr sz="208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1173" indent="-248602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constants for naming gates: </a:t>
            </a:r>
            <a:r>
              <a:rPr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aseline="-27839"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X</a:t>
            </a:r>
            <a:r>
              <a:rPr baseline="-27839"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…</a:t>
            </a:r>
            <a:endParaRPr i="1" sz="174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functions for gate types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Type(X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XOR</a:t>
            </a:r>
            <a:endParaRPr i="1"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functions for terminals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Out(1, 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for the only output of 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endParaRPr baseline="-27839" i="1"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In(n, 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for the input n of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X</a:t>
            </a:r>
            <a:r>
              <a:rPr baseline="-27839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1</a:t>
            </a:r>
            <a:endParaRPr baseline="-27839" sz="15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predicates for connectivity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Connected(Out(1, 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), In(2, 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 )</a:t>
            </a:r>
            <a:endParaRPr i="1"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two objects and a function for the signal values 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On, Off</a:t>
            </a:r>
            <a:endParaRPr i="1"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Signal(Out(1, X</a:t>
            </a:r>
            <a:r>
              <a:rPr baseline="-27839"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))</a:t>
            </a:r>
          </a:p>
        </p:txBody>
      </p:sp>
      <p:sp>
        <p:nvSpPr>
          <p:cNvPr id="329" name="Shape 329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Electronic Circuits (cont.)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9875" indent="-245745" defTabSz="786384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7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background knowledge</a:t>
            </a:r>
            <a:endParaRPr sz="17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23918" indent="-245745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two connected terminals have the same signal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,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 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Connected(t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,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	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Signal(t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</a:t>
            </a:r>
            <a:endParaRPr i="1" sz="137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623918" indent="-245745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signals must be either on of off, but not both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Signal(t)	= On  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Signal(t) = Off</a:t>
            </a:r>
            <a:b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</a:b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On 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Off</a:t>
            </a:r>
            <a:endParaRPr sz="137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23918" indent="-245745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connections go both ways (commutative)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,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 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Connected(t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,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 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Connected(t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, t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)</a:t>
            </a:r>
            <a:endParaRPr i="1" sz="137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9344" indent="-221170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definition of </a:t>
            </a:r>
            <a:r>
              <a:rPr i="1"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OR</a:t>
            </a:r>
            <a:endParaRPr i="1" sz="1548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g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Type(g)	= OR 	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Signal(Out(1,g)) = On 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n Signal(In(n,g)) = On</a:t>
            </a:r>
            <a:endParaRPr i="1" sz="137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9344" indent="-221170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definition of </a:t>
            </a:r>
            <a:r>
              <a:rPr i="1"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AND</a:t>
            </a:r>
            <a:endParaRPr i="1" sz="1548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g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Type(g)	= AND 	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Signal(Out(1,g)) = Off 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n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Signal(In(n,g)) = Off</a:t>
            </a:r>
            <a:endParaRPr i="1" sz="137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9344" indent="-221170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definition of </a:t>
            </a:r>
            <a:r>
              <a:rPr i="1"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XOR </a:t>
            </a: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(sometimes denoted by </a:t>
            </a: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⊕</a:t>
            </a: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)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g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Type(g)	= XOR 	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b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</a:b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	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Signal(Out(1,g)) = On	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Signal(In(1,g))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Signal(In(2,g))</a:t>
            </a:r>
            <a:endParaRPr i="1" sz="137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9344" indent="-221170" defTabSz="786384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definition of </a:t>
            </a:r>
            <a:r>
              <a:rPr i="1"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NOT</a:t>
            </a:r>
            <a:endParaRPr i="1" sz="1548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2" marL="896968" indent="-174752" defTabSz="786384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g</a:t>
            </a:r>
            <a:r>
              <a:rPr baseline="-28093"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Type(g)	= NOT 	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Signal(Out(1,g)) </a:t>
            </a:r>
            <a:r>
              <a:rPr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rPr i="1" sz="13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Arial"/>
              </a:rPr>
              <a:t> Signal(In(1,g))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Electronic Circuits (cont.)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765675" y="1612900"/>
            <a:ext cx="3824288" cy="4632182"/>
          </a:xfrm>
          <a:prstGeom prst="rect">
            <a:avLst/>
          </a:prstGeom>
        </p:spPr>
        <p:txBody>
          <a:bodyPr/>
          <a:lstStyle/>
          <a:p>
            <a:pPr lvl="0" marL="245556" indent="-213013" defTabSz="749808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40">
                <a:uFill>
                  <a:solidFill/>
                </a:uFill>
              </a:rPr>
              <a:t>specific problem: circuit </a:t>
            </a:r>
            <a:r>
              <a:rPr i="1" sz="164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</a:t>
            </a:r>
            <a:r>
              <a:rPr baseline="-29170" i="1" sz="164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sz="1640">
                <a:uFill>
                  <a:solidFill/>
                </a:uFill>
              </a:rPr>
              <a:t> to be modeled</a:t>
            </a:r>
            <a:endParaRPr sz="1640">
              <a:uFill>
                <a:solidFill/>
              </a:uFill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Type(X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 = XOR; Type(X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 = XOR;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Type(A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 = AND; Type(A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 = AND;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Type(O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 = OR;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Connected(In(1,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In(1,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Connected(In(1,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In(1, 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Connected(In(2,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In(2,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Connected(In(2,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In(2, 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Connected(In(3,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In(2,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Connected(In(3,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In(1, 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Connected(Out(1,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In(1,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Connected(Out(1,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In(2, 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Connected(Out(1, 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In(1, O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Connected(Out(1, A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In(2, O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Connected(Out(1, X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Out(1,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  <a:endParaRPr i="1" sz="1312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4899" indent="-234315" defTabSz="749808">
              <a:spcBef>
                <a:spcPts val="4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Connected(Out(1, O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), Out(2, C</a:t>
            </a:r>
            <a:r>
              <a:rPr baseline="-29170"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1312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));</a:t>
            </a:r>
          </a:p>
        </p:txBody>
      </p:sp>
      <p:sp>
        <p:nvSpPr>
          <p:cNvPr id="337" name="Shape 337"/>
          <p:cNvSpPr/>
          <p:nvPr/>
        </p:nvSpPr>
        <p:spPr>
          <a:xfrm>
            <a:off x="609600" y="2209800"/>
            <a:ext cx="3886200" cy="2971801"/>
          </a:xfrm>
          <a:prstGeom prst="rect">
            <a:avLst/>
          </a:prstGeom>
          <a:solidFill>
            <a:srgbClr val="74A7FE">
              <a:alpha val="32143"/>
            </a:srgbClr>
          </a:solidFill>
          <a:ln w="12700">
            <a:solidFill>
              <a:srgbClr val="00032B">
                <a:alpha val="32143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4135437" y="2130425"/>
            <a:ext cx="366507" cy="40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C</a:t>
            </a:r>
            <a:r>
              <a:rPr baseline="-25000"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1295400" y="4343400"/>
            <a:ext cx="304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DFDC5"/>
          </a:solidFill>
          <a:ln w="381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2667000" y="3581400"/>
            <a:ext cx="304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DFDC5"/>
          </a:solidFill>
          <a:ln w="381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41" name="Shape 341"/>
          <p:cNvSpPr/>
          <p:nvPr/>
        </p:nvSpPr>
        <p:spPr>
          <a:xfrm flipH="1">
            <a:off x="3505195" y="4267200"/>
            <a:ext cx="381006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4835"/>
                  <a:pt x="0" y="10800"/>
                </a:cubicBezTo>
                <a:cubicBezTo>
                  <a:pt x="0" y="16765"/>
                  <a:pt x="9671" y="21600"/>
                  <a:pt x="21600" y="21600"/>
                </a:cubicBezTo>
                <a:lnTo>
                  <a:pt x="21600" y="21600"/>
                </a:lnTo>
                <a:cubicBezTo>
                  <a:pt x="12600" y="15103"/>
                  <a:pt x="12600" y="6497"/>
                  <a:pt x="21600" y="0"/>
                </a:cubicBezTo>
                <a:close/>
              </a:path>
            </a:pathLst>
          </a:custGeom>
          <a:solidFill>
            <a:srgbClr val="FDFDC5"/>
          </a:solidFill>
          <a:ln w="38100">
            <a:solidFill>
              <a:srgbClr val="00032B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grpSp>
        <p:nvGrpSpPr>
          <p:cNvPr id="344" name="Group 344"/>
          <p:cNvGrpSpPr/>
          <p:nvPr/>
        </p:nvGrpSpPr>
        <p:grpSpPr>
          <a:xfrm>
            <a:off x="1219200" y="2590800"/>
            <a:ext cx="457200" cy="457200"/>
            <a:chOff x="0" y="0"/>
            <a:chExt cx="457200" cy="457200"/>
          </a:xfrm>
        </p:grpSpPr>
        <p:sp>
          <p:nvSpPr>
            <p:cNvPr id="342" name="Shape 342"/>
            <p:cNvSpPr/>
            <p:nvPr/>
          </p:nvSpPr>
          <p:spPr>
            <a:xfrm flipH="1">
              <a:off x="76195" y="0"/>
              <a:ext cx="381005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4835"/>
                    <a:pt x="0" y="10800"/>
                  </a:cubicBezTo>
                  <a:cubicBezTo>
                    <a:pt x="0" y="16765"/>
                    <a:pt x="9671" y="21600"/>
                    <a:pt x="21600" y="21600"/>
                  </a:cubicBezTo>
                  <a:lnTo>
                    <a:pt x="21600" y="21600"/>
                  </a:lnTo>
                  <a:cubicBezTo>
                    <a:pt x="12600" y="15103"/>
                    <a:pt x="12600" y="6497"/>
                    <a:pt x="21600" y="0"/>
                  </a:cubicBezTo>
                  <a:close/>
                </a:path>
              </a:pathLst>
            </a:custGeom>
            <a:solidFill>
              <a:srgbClr val="FDFDC5"/>
            </a:solidFill>
            <a:ln w="381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0"/>
              <a:ext cx="1524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2590800" y="2667000"/>
            <a:ext cx="457200" cy="457200"/>
            <a:chOff x="0" y="0"/>
            <a:chExt cx="457200" cy="457200"/>
          </a:xfrm>
        </p:grpSpPr>
        <p:sp>
          <p:nvSpPr>
            <p:cNvPr id="345" name="Shape 345"/>
            <p:cNvSpPr/>
            <p:nvPr/>
          </p:nvSpPr>
          <p:spPr>
            <a:xfrm flipH="1">
              <a:off x="76195" y="0"/>
              <a:ext cx="381005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4835"/>
                    <a:pt x="0" y="10800"/>
                  </a:cubicBezTo>
                  <a:cubicBezTo>
                    <a:pt x="0" y="16765"/>
                    <a:pt x="9671" y="21600"/>
                    <a:pt x="21600" y="21600"/>
                  </a:cubicBezTo>
                  <a:lnTo>
                    <a:pt x="21600" y="21600"/>
                  </a:lnTo>
                  <a:cubicBezTo>
                    <a:pt x="12600" y="15103"/>
                    <a:pt x="12600" y="6497"/>
                    <a:pt x="21600" y="0"/>
                  </a:cubicBezTo>
                  <a:close/>
                </a:path>
              </a:pathLst>
            </a:custGeom>
            <a:solidFill>
              <a:srgbClr val="FDFDC5"/>
            </a:solidFill>
            <a:ln w="38100" cap="flat">
              <a:solidFill>
                <a:srgbClr val="00032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0"/>
              <a:ext cx="1524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348" name="Shape 348"/>
          <p:cNvSpPr/>
          <p:nvPr/>
        </p:nvSpPr>
        <p:spPr>
          <a:xfrm>
            <a:off x="381000" y="2743200"/>
            <a:ext cx="9906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49" name="Shape 349"/>
          <p:cNvSpPr/>
          <p:nvPr/>
        </p:nvSpPr>
        <p:spPr>
          <a:xfrm>
            <a:off x="381000" y="2895600"/>
            <a:ext cx="9906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0" name="Shape 350"/>
          <p:cNvSpPr/>
          <p:nvPr/>
        </p:nvSpPr>
        <p:spPr>
          <a:xfrm>
            <a:off x="1676400" y="2819400"/>
            <a:ext cx="10668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1" name="Shape 351"/>
          <p:cNvSpPr/>
          <p:nvPr/>
        </p:nvSpPr>
        <p:spPr>
          <a:xfrm>
            <a:off x="2286000" y="2971800"/>
            <a:ext cx="4572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2" name="Shape 352"/>
          <p:cNvSpPr/>
          <p:nvPr/>
        </p:nvSpPr>
        <p:spPr>
          <a:xfrm>
            <a:off x="380999" y="3733800"/>
            <a:ext cx="2286001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3" name="Shape 353"/>
          <p:cNvSpPr/>
          <p:nvPr/>
        </p:nvSpPr>
        <p:spPr>
          <a:xfrm>
            <a:off x="2057400" y="3886200"/>
            <a:ext cx="6096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4" name="Shape 354"/>
          <p:cNvSpPr/>
          <p:nvPr/>
        </p:nvSpPr>
        <p:spPr>
          <a:xfrm>
            <a:off x="3276600" y="4419600"/>
            <a:ext cx="3048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5" name="Shape 355"/>
          <p:cNvSpPr/>
          <p:nvPr/>
        </p:nvSpPr>
        <p:spPr>
          <a:xfrm>
            <a:off x="1676400" y="4572000"/>
            <a:ext cx="19050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6" name="Shape 356"/>
          <p:cNvSpPr/>
          <p:nvPr/>
        </p:nvSpPr>
        <p:spPr>
          <a:xfrm>
            <a:off x="990600" y="4495800"/>
            <a:ext cx="3048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7" name="Shape 357"/>
          <p:cNvSpPr/>
          <p:nvPr/>
        </p:nvSpPr>
        <p:spPr>
          <a:xfrm>
            <a:off x="838200" y="4648200"/>
            <a:ext cx="4572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8" name="Shape 358"/>
          <p:cNvSpPr/>
          <p:nvPr/>
        </p:nvSpPr>
        <p:spPr>
          <a:xfrm>
            <a:off x="3886200" y="4495800"/>
            <a:ext cx="8382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59" name="Shape 359"/>
          <p:cNvSpPr/>
          <p:nvPr/>
        </p:nvSpPr>
        <p:spPr>
          <a:xfrm>
            <a:off x="3048000" y="2895600"/>
            <a:ext cx="16764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0" name="Shape 360"/>
          <p:cNvSpPr/>
          <p:nvPr/>
        </p:nvSpPr>
        <p:spPr>
          <a:xfrm>
            <a:off x="2971800" y="3810000"/>
            <a:ext cx="304800" cy="1588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1" name="Shape 361"/>
          <p:cNvSpPr/>
          <p:nvPr/>
        </p:nvSpPr>
        <p:spPr>
          <a:xfrm flipV="1">
            <a:off x="3275806" y="3810793"/>
            <a:ext cx="1588" cy="609601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2" name="Shape 362"/>
          <p:cNvSpPr/>
          <p:nvPr/>
        </p:nvSpPr>
        <p:spPr>
          <a:xfrm flipV="1">
            <a:off x="989806" y="2743993"/>
            <a:ext cx="1588" cy="1752601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3" name="Shape 363"/>
          <p:cNvSpPr/>
          <p:nvPr/>
        </p:nvSpPr>
        <p:spPr>
          <a:xfrm flipV="1">
            <a:off x="837406" y="2896393"/>
            <a:ext cx="1588" cy="1752601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4" name="Shape 364"/>
          <p:cNvSpPr/>
          <p:nvPr/>
        </p:nvSpPr>
        <p:spPr>
          <a:xfrm flipV="1">
            <a:off x="2285206" y="2972593"/>
            <a:ext cx="1588" cy="762001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5" name="Shape 365"/>
          <p:cNvSpPr/>
          <p:nvPr/>
        </p:nvSpPr>
        <p:spPr>
          <a:xfrm flipV="1">
            <a:off x="2056606" y="2820193"/>
            <a:ext cx="1588" cy="1066801"/>
          </a:xfrm>
          <a:prstGeom prst="line">
            <a:avLst/>
          </a:prstGeom>
          <a:ln w="28575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66" name="Shape 366"/>
          <p:cNvSpPr/>
          <p:nvPr/>
        </p:nvSpPr>
        <p:spPr>
          <a:xfrm>
            <a:off x="2012950" y="2776537"/>
            <a:ext cx="76200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2246312" y="3687762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947737" y="2700337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790575" y="2852737"/>
            <a:ext cx="76200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366712" y="2708275"/>
            <a:ext cx="76201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366712" y="2860675"/>
            <a:ext cx="76201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368300" y="3698875"/>
            <a:ext cx="7620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724400" y="2854325"/>
            <a:ext cx="76200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4725987" y="4454525"/>
            <a:ext cx="76201" cy="7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32B"/>
          </a:solidFill>
          <a:ln w="12700">
            <a:solidFill>
              <a:srgbClr val="00032B"/>
            </a:solidFill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1389062" y="2652712"/>
            <a:ext cx="27341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32B"/>
              </a:buClr>
              <a:buFont typeface="Arial"/>
              <a:defRPr sz="1800"/>
            </a:pPr>
            <a:r>
              <a:rPr b="1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="1" baseline="-25000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</a:p>
        </p:txBody>
      </p:sp>
      <p:sp>
        <p:nvSpPr>
          <p:cNvPr id="376" name="Shape 376"/>
          <p:cNvSpPr/>
          <p:nvPr/>
        </p:nvSpPr>
        <p:spPr>
          <a:xfrm>
            <a:off x="2763837" y="2743200"/>
            <a:ext cx="27341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32B"/>
              </a:buClr>
              <a:buFont typeface="Arial"/>
              <a:defRPr sz="1800"/>
            </a:pPr>
            <a:r>
              <a:rPr b="1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X</a:t>
            </a:r>
            <a:r>
              <a:rPr b="1" baseline="-25000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2690812" y="3657600"/>
            <a:ext cx="28322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32B"/>
              </a:buClr>
              <a:buFont typeface="Arial"/>
              <a:defRPr sz="1800"/>
            </a:pPr>
            <a:r>
              <a:rPr b="1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A</a:t>
            </a:r>
            <a:r>
              <a:rPr b="1" baseline="-25000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</a:p>
        </p:txBody>
      </p:sp>
      <p:sp>
        <p:nvSpPr>
          <p:cNvPr id="378" name="Shape 378"/>
          <p:cNvSpPr/>
          <p:nvPr/>
        </p:nvSpPr>
        <p:spPr>
          <a:xfrm>
            <a:off x="1309687" y="4419600"/>
            <a:ext cx="28322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32B"/>
              </a:buClr>
              <a:buFont typeface="Arial"/>
              <a:defRPr sz="1800"/>
            </a:pPr>
            <a:r>
              <a:rPr b="1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A</a:t>
            </a:r>
            <a:r>
              <a:rPr b="1" baseline="-25000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</a:p>
        </p:txBody>
      </p:sp>
      <p:sp>
        <p:nvSpPr>
          <p:cNvPr id="379" name="Shape 379"/>
          <p:cNvSpPr/>
          <p:nvPr/>
        </p:nvSpPr>
        <p:spPr>
          <a:xfrm>
            <a:off x="3590925" y="4343400"/>
            <a:ext cx="29312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32B"/>
              </a:buClr>
              <a:buFont typeface="Arial"/>
              <a:defRPr sz="1800"/>
            </a:pPr>
            <a:r>
              <a:rPr b="1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O</a:t>
            </a:r>
            <a:r>
              <a:rPr b="1" baseline="-25000"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</a:p>
        </p:txBody>
      </p:sp>
      <p:sp>
        <p:nvSpPr>
          <p:cNvPr id="380" name="Shape 380"/>
          <p:cNvSpPr/>
          <p:nvPr/>
        </p:nvSpPr>
        <p:spPr>
          <a:xfrm>
            <a:off x="76200" y="2547937"/>
            <a:ext cx="20191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81" name="Shape 381"/>
          <p:cNvSpPr/>
          <p:nvPr/>
        </p:nvSpPr>
        <p:spPr>
          <a:xfrm>
            <a:off x="76200" y="2755900"/>
            <a:ext cx="20191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82" name="Shape 382"/>
          <p:cNvSpPr/>
          <p:nvPr/>
        </p:nvSpPr>
        <p:spPr>
          <a:xfrm>
            <a:off x="76200" y="3581400"/>
            <a:ext cx="20191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3</a:t>
            </a:r>
          </a:p>
        </p:txBody>
      </p:sp>
      <p:sp>
        <p:nvSpPr>
          <p:cNvPr id="383" name="Shape 383"/>
          <p:cNvSpPr/>
          <p:nvPr/>
        </p:nvSpPr>
        <p:spPr>
          <a:xfrm>
            <a:off x="4773612" y="2711450"/>
            <a:ext cx="20191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1</a:t>
            </a:r>
          </a:p>
        </p:txBody>
      </p:sp>
      <p:sp>
        <p:nvSpPr>
          <p:cNvPr id="384" name="Shape 384"/>
          <p:cNvSpPr/>
          <p:nvPr/>
        </p:nvSpPr>
        <p:spPr>
          <a:xfrm>
            <a:off x="4781550" y="4311650"/>
            <a:ext cx="201911" cy="29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Arial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2</a:t>
            </a:r>
          </a:p>
        </p:txBody>
      </p:sp>
      <p:sp>
        <p:nvSpPr>
          <p:cNvPr id="385" name="Shape 385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Electronic Circuits (cont.)</a:t>
            </a:r>
          </a:p>
        </p:txBody>
      </p:sp>
      <p:sp>
        <p:nvSpPr>
          <p:cNvPr id="388" name="Shape 3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queries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When is the first output of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C</a:t>
            </a:r>
            <a:r>
              <a:rPr baseline="-34499"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(sum bit) off and the second one (carry bit) on?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3 	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Signal(In(1,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	=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Signal(In(2,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Signal(In(3,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3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Signal(Out(1,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Off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Signal(Out(2,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On</a:t>
            </a:r>
            <a:endParaRPr i="1" sz="20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Give all combinations of the values for the terminals of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C</a:t>
            </a:r>
            <a:r>
              <a:rPr baseline="-34499"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3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o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, o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Signal(In(1,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	=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Signal(In(2,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Signal(In(3,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i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3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b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Signal(Out(1,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o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Signal(Out(2, C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) = o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2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 </a:t>
            </a:r>
          </a:p>
        </p:txBody>
      </p:sp>
      <p:sp>
        <p:nvSpPr>
          <p:cNvPr id="389" name="Shape 389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Knowledge Representation (KR)</a:t>
            </a:r>
          </a:p>
        </p:txBody>
      </p:sp>
      <p:sp>
        <p:nvSpPr>
          <p:cNvPr id="392" name="Shape 3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Knowledge Types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KR Methods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Production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 Nets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Schemata and Frames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Logic</a:t>
            </a:r>
          </a:p>
        </p:txBody>
      </p:sp>
      <p:sp>
        <p:nvSpPr>
          <p:cNvPr id="393" name="Shape 393"/>
          <p:cNvSpPr/>
          <p:nvPr>
            <p:ph type="sldNum" sz="quarter" idx="2"/>
          </p:nvPr>
        </p:nvSpPr>
        <p:spPr>
          <a:xfrm rot="20134435">
            <a:off x="7108816" y="6286145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276" name="Shape 276"/>
          <p:cNvSpPr/>
          <p:nvPr>
            <p:ph type="sldNum" sz="quarter" idx="2"/>
          </p:nvPr>
        </p:nvSpPr>
        <p:spPr>
          <a:xfrm rot="20667953">
            <a:off x="7080337" y="6316537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77" name="Shape 277"/>
          <p:cNvSpPr/>
          <p:nvPr/>
        </p:nvSpPr>
        <p:spPr>
          <a:xfrm>
            <a:off x="286667" y="5873948"/>
            <a:ext cx="793503" cy="691952"/>
          </a:xfrm>
          <a:prstGeom prst="rightArrow">
            <a:avLst>
              <a:gd name="adj1" fmla="val 32000"/>
              <a:gd name="adj2" fmla="val 73393"/>
            </a:avLst>
          </a:prstGeom>
          <a:solidFill>
            <a:srgbClr val="C82506"/>
          </a:solidFill>
          <a:ln w="12700">
            <a:solidFill/>
            <a:round/>
          </a:ln>
        </p:spPr>
        <p:txBody>
          <a:bodyPr lIns="50800" tIns="50800" rIns="50800" bIns="508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Types of Knowledge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priori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comes before knowledge perceived through senses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considered to be universally true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posteriori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verifiable through the senses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not always be reliable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procedural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knowing how to do something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declarative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knowing that something is true or false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tacit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not easily expressed by language</a:t>
            </a:r>
          </a:p>
        </p:txBody>
      </p:sp>
      <p:sp>
        <p:nvSpPr>
          <p:cNvPr id="397" name="Shape 3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Knowledge in Expert Systems</a:t>
            </a:r>
          </a:p>
        </p:txBody>
      </p:sp>
      <p:sp>
        <p:nvSpPr>
          <p:cNvPr id="400" name="Shape 40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Conventional Programming		Knowledge-Based Systems   </a:t>
            </a:r>
          </a:p>
        </p:txBody>
      </p:sp>
      <p:sp>
        <p:nvSpPr>
          <p:cNvPr id="401" name="Shape 401"/>
          <p:cNvSpPr/>
          <p:nvPr/>
        </p:nvSpPr>
        <p:spPr>
          <a:xfrm>
            <a:off x="685800" y="2286000"/>
            <a:ext cx="3352800" cy="2057400"/>
          </a:xfrm>
          <a:prstGeom prst="rect">
            <a:avLst/>
          </a:prstGeom>
          <a:solidFill>
            <a:srgbClr val="F5D328">
              <a:alpha val="45307"/>
            </a:srgbClr>
          </a:solidFill>
          <a:ln w="25400">
            <a:solidFill>
              <a:srgbClr val="000000">
                <a:alpha val="4530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1496119" y="2863850"/>
            <a:ext cx="192464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000"/>
              </a:buClr>
              <a:defRPr sz="1800"/>
            </a:pPr>
            <a:r>
              <a: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  Data Structures </a:t>
            </a:r>
            <a:endParaRPr sz="16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000000"/>
              </a:buClr>
              <a:defRPr sz="1800"/>
            </a:pPr>
            <a:r>
              <a: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+ Algorithms </a:t>
            </a:r>
            <a:endParaRPr sz="16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000000"/>
              </a:buClr>
              <a:defRPr sz="1800"/>
            </a:pPr>
            <a:r>
              <a: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Programs</a:t>
            </a:r>
          </a:p>
        </p:txBody>
      </p:sp>
      <p:sp>
        <p:nvSpPr>
          <p:cNvPr id="403" name="Shape 403"/>
          <p:cNvSpPr/>
          <p:nvPr/>
        </p:nvSpPr>
        <p:spPr>
          <a:xfrm>
            <a:off x="5105400" y="2286000"/>
            <a:ext cx="3352800" cy="2057400"/>
          </a:xfrm>
          <a:prstGeom prst="rect">
            <a:avLst/>
          </a:prstGeom>
          <a:solidFill>
            <a:srgbClr val="74A7FE">
              <a:alpha val="47801"/>
            </a:srgbClr>
          </a:solidFill>
          <a:ln w="25400">
            <a:solidFill>
              <a:srgbClr val="000000">
                <a:alpha val="47801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5989191" y="2863850"/>
            <a:ext cx="1695153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000000"/>
              </a:buClr>
              <a:defRPr sz="1800"/>
            </a:pPr>
            <a:r>
              <a: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   Knowledge</a:t>
            </a:r>
            <a:endParaRPr sz="16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000000"/>
              </a:buClr>
              <a:defRPr sz="1800"/>
            </a:pPr>
            <a:r>
              <a: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+ Inference </a:t>
            </a:r>
            <a:endParaRPr sz="1600">
              <a:uFill>
                <a:solidFill/>
              </a:uFill>
              <a:latin typeface="+mn-lt"/>
              <a:ea typeface="+mn-ea"/>
              <a:cs typeface="+mn-cs"/>
              <a:sym typeface="News Gothic MT"/>
            </a:endParaRPr>
          </a:p>
          <a:p>
            <a:pPr lvl="0">
              <a:buClr>
                <a:srgbClr val="000000"/>
              </a:buClr>
              <a:defRPr sz="1800"/>
            </a:pPr>
            <a:r>
              <a: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rPr>
              <a:t>= Expert System</a:t>
            </a:r>
          </a:p>
        </p:txBody>
      </p:sp>
      <p:sp>
        <p:nvSpPr>
          <p:cNvPr id="405" name="Shape 405"/>
          <p:cNvSpPr/>
          <p:nvPr/>
        </p:nvSpPr>
        <p:spPr>
          <a:xfrm>
            <a:off x="2590800" y="4495800"/>
            <a:ext cx="146050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N. Wirth</a:t>
            </a:r>
          </a:p>
        </p:txBody>
      </p:sp>
      <p:sp>
        <p:nvSpPr>
          <p:cNvPr id="406" name="Shape 406"/>
          <p:cNvSpPr/>
          <p:nvPr>
            <p:ph type="sldNum" sz="quarter" idx="2"/>
          </p:nvPr>
        </p:nvSpPr>
        <p:spPr>
          <a:xfrm rot="20250106">
            <a:off x="7058881" y="6326170"/>
            <a:ext cx="182880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Terminology</a:t>
            </a:r>
          </a:p>
        </p:txBody>
      </p:sp>
      <p:sp>
        <p:nvSpPr>
          <p:cNvPr id="409" name="Shape 4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Data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fixed relations between individual items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arranged as vectors or arrays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interpretation is usually provided for the collection of data as a whole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separate, possibly dynamic relations between individual items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interpretation must be done for individual items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generic term, used in a very general sense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precisely defined for information theory</a:t>
            </a:r>
          </a:p>
        </p:txBody>
      </p:sp>
      <p:sp>
        <p:nvSpPr>
          <p:cNvPr id="410" name="Shape 4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Knowledge Pyramid</a:t>
            </a:r>
          </a:p>
        </p:txBody>
      </p:sp>
      <p:sp>
        <p:nvSpPr>
          <p:cNvPr id="413" name="Shape 4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4" name="Shape 4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425" name="Group 425"/>
          <p:cNvGrpSpPr/>
          <p:nvPr/>
        </p:nvGrpSpPr>
        <p:grpSpPr>
          <a:xfrm>
            <a:off x="305948" y="1143000"/>
            <a:ext cx="8532105" cy="5181600"/>
            <a:chOff x="659960" y="0"/>
            <a:chExt cx="8532104" cy="5181600"/>
          </a:xfrm>
        </p:grpSpPr>
        <p:sp>
          <p:nvSpPr>
            <p:cNvPr id="415" name="Shape 415"/>
            <p:cNvSpPr/>
            <p:nvPr/>
          </p:nvSpPr>
          <p:spPr>
            <a:xfrm>
              <a:off x="659960" y="0"/>
              <a:ext cx="8532105" cy="5181600"/>
            </a:xfrm>
            <a:prstGeom prst="triangle">
              <a:avLst/>
            </a:prstGeom>
            <a:gradFill flip="none" rotWithShape="1">
              <a:gsLst>
                <a:gs pos="0">
                  <a:srgbClr val="FA5722"/>
                </a:gs>
                <a:gs pos="100000">
                  <a:srgbClr val="FBFA00"/>
                </a:gs>
              </a:gsLst>
              <a:lin ang="16200000" scaled="0"/>
            </a:gradFill>
            <a:ln w="38100" cap="flat">
              <a:solidFill>
                <a:srgbClr val="FDFDC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defTabSz="914400">
                <a:defRPr sz="2400">
                  <a:solidFill>
                    <a:srgbClr val="FDFDC5"/>
                  </a:solidFill>
                  <a:uFill>
                    <a:solidFill>
                      <a:srgbClr val="FDFDC5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497012" y="4144962"/>
              <a:ext cx="6858001" cy="1588"/>
            </a:xfrm>
            <a:prstGeom prst="line">
              <a:avLst/>
            </a:prstGeom>
            <a:noFill/>
            <a:ln w="9525" cap="flat">
              <a:solidFill>
                <a:srgbClr val="FDFDC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2411412" y="3108325"/>
              <a:ext cx="5029201" cy="1588"/>
            </a:xfrm>
            <a:prstGeom prst="line">
              <a:avLst/>
            </a:prstGeom>
            <a:noFill/>
            <a:ln w="9525" cap="flat">
              <a:solidFill>
                <a:srgbClr val="FDFDC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173412" y="2071687"/>
              <a:ext cx="3505201" cy="1588"/>
            </a:xfrm>
            <a:prstGeom prst="line">
              <a:avLst/>
            </a:prstGeom>
            <a:noFill/>
            <a:ln w="9525" cap="flat">
              <a:solidFill>
                <a:srgbClr val="FDFDC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19" name="Shape 419"/>
            <p:cNvSpPr/>
            <p:nvPr/>
          </p:nvSpPr>
          <p:spPr>
            <a:xfrm flipV="1">
              <a:off x="4049712" y="1066800"/>
              <a:ext cx="1752601" cy="1588"/>
            </a:xfrm>
            <a:prstGeom prst="line">
              <a:avLst/>
            </a:prstGeom>
            <a:noFill/>
            <a:ln w="9525" cap="flat">
              <a:solidFill>
                <a:srgbClr val="FDFDC5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249612" y="4343400"/>
              <a:ext cx="33655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 defTabSz="914400">
                <a:spcBef>
                  <a:spcPts val="1900"/>
                </a:spcBef>
                <a:buClr>
                  <a:srgbClr val="00032B"/>
                </a:buClr>
                <a:buFont typeface="Times"/>
                <a:def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Noise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3249612" y="3352800"/>
              <a:ext cx="33655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 defTabSz="914400">
                <a:spcBef>
                  <a:spcPts val="1900"/>
                </a:spcBef>
                <a:buClr>
                  <a:srgbClr val="00032B"/>
                </a:buClr>
                <a:buFont typeface="Times"/>
                <a:def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Data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3249612" y="2362200"/>
              <a:ext cx="33655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 defTabSz="914400">
                <a:spcBef>
                  <a:spcPts val="1900"/>
                </a:spcBef>
                <a:buClr>
                  <a:srgbClr val="00032B"/>
                </a:buClr>
                <a:buFont typeface="Times"/>
                <a:def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Information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249612" y="1371600"/>
              <a:ext cx="33655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 defTabSz="914400">
                <a:spcBef>
                  <a:spcPts val="1900"/>
                </a:spcBef>
                <a:buClr>
                  <a:srgbClr val="00032B"/>
                </a:buClr>
                <a:buFont typeface="Times"/>
                <a:def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Knowledge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3249612" y="517525"/>
              <a:ext cx="3365501" cy="584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algn="ctr" defTabSz="914400">
                <a:spcBef>
                  <a:spcPts val="1900"/>
                </a:spcBef>
                <a:buClr>
                  <a:srgbClr val="00032B"/>
                </a:buClr>
                <a:buFont typeface="Times"/>
                <a:def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2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Meta-</a:t>
              </a:r>
            </a:p>
          </p:txBody>
        </p:sp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Knowledge Representation Methods</a:t>
            </a:r>
          </a:p>
        </p:txBody>
      </p:sp>
      <p:sp>
        <p:nvSpPr>
          <p:cNvPr id="428" name="Shape 4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(subset of) first order predicate logic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Production Rules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if-then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 Nets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graph-oriented representation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Schemata and Frames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templates</a:t>
            </a:r>
          </a:p>
        </p:txBody>
      </p:sp>
      <p:sp>
        <p:nvSpPr>
          <p:cNvPr id="429" name="Shape 4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Logic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first-order predicate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Horn clauses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augmented with higher-order logic constructs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equality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math functions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procedural constructs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performance, program evaluation control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fuzzy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used mostly for control applications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convenient features for KR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“linguistic variables”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flexible truth values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based on membership in fuzzy sets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epistemological commitment</a:t>
            </a:r>
          </a:p>
        </p:txBody>
      </p:sp>
      <p:sp>
        <p:nvSpPr>
          <p:cNvPr id="433" name="Shape 4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Production Rules</a:t>
            </a:r>
          </a:p>
        </p:txBody>
      </p:sp>
      <p:sp>
        <p:nvSpPr>
          <p:cNvPr id="436" name="Shape 43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 used to formulate the knowledge in expert systems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formal variation is Backus-Naur form (BNF)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metalanguage for the definition of language syntax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grammar is a complete, unambiguous set of production rules for a specific language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parse tree is a graphic representation of a sentence in that language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only a syntactic description of the language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not all sentences make sense</a:t>
            </a:r>
          </a:p>
        </p:txBody>
      </p:sp>
      <p:sp>
        <p:nvSpPr>
          <p:cNvPr id="437" name="Shape 4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1 Production Rules</a:t>
            </a:r>
          </a:p>
        </p:txBody>
      </p:sp>
      <p:sp>
        <p:nvSpPr>
          <p:cNvPr id="440" name="Shape 44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a subset of the English language</a:t>
            </a:r>
          </a:p>
        </p:txBody>
      </p:sp>
      <p:grpSp>
        <p:nvGrpSpPr>
          <p:cNvPr id="443" name="Group 443"/>
          <p:cNvGrpSpPr/>
          <p:nvPr/>
        </p:nvGrpSpPr>
        <p:grpSpPr>
          <a:xfrm>
            <a:off x="0" y="2438400"/>
            <a:ext cx="8839200" cy="2120901"/>
            <a:chOff x="0" y="0"/>
            <a:chExt cx="8839200" cy="2120900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8839200" cy="2120901"/>
            </a:xfrm>
            <a:prstGeom prst="rect">
              <a:avLst/>
            </a:prstGeom>
            <a:solidFill>
              <a:srgbClr val="F5D32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8100" y="209468"/>
              <a:ext cx="8750300" cy="1713035"/>
            </a:xfrm>
            <a:prstGeom prst="rect">
              <a:avLst/>
            </a:prstGeom>
            <a:solidFill>
              <a:srgbClr val="F5D32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>
                <a:buClr>
                  <a:srgbClr val="000000"/>
                </a:buClr>
                <a:defRPr sz="1800"/>
              </a:pPr>
              <a:r>
                <a: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rPr>
                <a:t>&lt;sentence&gt; 	-&gt; &lt;subject&gt; &lt;verb&gt; &lt;object&gt; &lt;modifier&gt;</a:t>
              </a:r>
              <a:endPara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endParaRPr>
            </a:p>
            <a:p>
              <a:pPr lvl="0">
                <a:buClr>
                  <a:srgbClr val="000000"/>
                </a:buClr>
                <a:defRPr sz="1800"/>
              </a:pPr>
              <a:r>
                <a: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rPr>
                <a:t>&lt;subject&gt; 	-&gt; &lt;noun&gt;</a:t>
              </a:r>
              <a:endPara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endParaRPr>
            </a:p>
            <a:p>
              <a:pPr lvl="0">
                <a:buClr>
                  <a:srgbClr val="000000"/>
                </a:buClr>
                <a:defRPr sz="1800"/>
              </a:pPr>
              <a:r>
                <a: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rPr>
                <a:t>&lt;object&gt; 	-&gt; &lt;noun&gt;</a:t>
              </a:r>
              <a:endPara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endParaRPr>
            </a:p>
            <a:p>
              <a:pPr lvl="0">
                <a:buClr>
                  <a:srgbClr val="000000"/>
                </a:buClr>
                <a:defRPr sz="1800"/>
              </a:pPr>
              <a:r>
                <a: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rPr>
                <a:t>&lt;noun&gt; 		-&gt; man | woman</a:t>
              </a:r>
              <a:endPara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endParaRPr>
            </a:p>
            <a:p>
              <a:pPr lvl="0">
                <a:buClr>
                  <a:srgbClr val="000000"/>
                </a:buClr>
                <a:defRPr sz="1800"/>
              </a:pPr>
              <a:r>
                <a: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rPr>
                <a:t>&lt;verb&gt; 		-&gt; loves | hates | marries | divorces</a:t>
              </a:r>
              <a:endPara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endParaRPr>
            </a:p>
            <a:p>
              <a:pPr lvl="0">
                <a:buClr>
                  <a:srgbClr val="000000"/>
                </a:buClr>
                <a:defRPr sz="1800"/>
              </a:pPr>
              <a:r>
                <a: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rPr>
                <a:t>&lt;modifier&gt; 	-&gt; a little | a lot | forever | sometimes</a:t>
              </a:r>
            </a:p>
          </p:txBody>
        </p:sp>
      </p:grpSp>
      <p:sp>
        <p:nvSpPr>
          <p:cNvPr id="444" name="Shape 4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oup 448"/>
          <p:cNvGrpSpPr/>
          <p:nvPr/>
        </p:nvGrpSpPr>
        <p:grpSpPr>
          <a:xfrm>
            <a:off x="263525" y="2222500"/>
            <a:ext cx="8610600" cy="3886200"/>
            <a:chOff x="0" y="0"/>
            <a:chExt cx="8610600" cy="3886200"/>
          </a:xfrm>
        </p:grpSpPr>
        <p:sp>
          <p:nvSpPr>
            <p:cNvPr id="446" name="Shape 446"/>
            <p:cNvSpPr/>
            <p:nvPr/>
          </p:nvSpPr>
          <p:spPr>
            <a:xfrm>
              <a:off x="0" y="0"/>
              <a:ext cx="8610600" cy="38862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>
              <a:off x="0" y="0"/>
              <a:ext cx="88900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>
                <a:buClr>
                  <a:srgbClr val="000000"/>
                </a:buClr>
                <a:def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</p:grpSp>
      <p:sp>
        <p:nvSpPr>
          <p:cNvPr id="449" name="Shape 449"/>
          <p:cNvSpPr/>
          <p:nvPr/>
        </p:nvSpPr>
        <p:spPr>
          <a:xfrm>
            <a:off x="1241425" y="5562600"/>
            <a:ext cx="51464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man</a:t>
            </a:r>
          </a:p>
        </p:txBody>
      </p:sp>
      <p:sp>
        <p:nvSpPr>
          <p:cNvPr id="450" name="Shape 450"/>
          <p:cNvSpPr/>
          <p:nvPr/>
        </p:nvSpPr>
        <p:spPr>
          <a:xfrm>
            <a:off x="2860675" y="5562600"/>
            <a:ext cx="56128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loves</a:t>
            </a:r>
          </a:p>
        </p:txBody>
      </p:sp>
      <p:sp>
        <p:nvSpPr>
          <p:cNvPr id="451" name="Shape 451"/>
          <p:cNvSpPr/>
          <p:nvPr/>
        </p:nvSpPr>
        <p:spPr>
          <a:xfrm>
            <a:off x="4664075" y="5562600"/>
            <a:ext cx="77926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woman</a:t>
            </a:r>
          </a:p>
        </p:txBody>
      </p:sp>
      <p:sp>
        <p:nvSpPr>
          <p:cNvPr id="452" name="Shape 452"/>
          <p:cNvSpPr/>
          <p:nvPr/>
        </p:nvSpPr>
        <p:spPr>
          <a:xfrm>
            <a:off x="6392862" y="5562600"/>
            <a:ext cx="74037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forever</a:t>
            </a:r>
          </a:p>
        </p:txBody>
      </p:sp>
      <p:sp>
        <p:nvSpPr>
          <p:cNvPr id="453" name="Shape 453"/>
          <p:cNvSpPr/>
          <p:nvPr/>
        </p:nvSpPr>
        <p:spPr>
          <a:xfrm>
            <a:off x="3581400" y="2578100"/>
            <a:ext cx="121751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&lt;sentence&gt;</a:t>
            </a:r>
          </a:p>
        </p:txBody>
      </p:sp>
      <p:sp>
        <p:nvSpPr>
          <p:cNvPr id="454" name="Shape 454"/>
          <p:cNvSpPr/>
          <p:nvPr/>
        </p:nvSpPr>
        <p:spPr>
          <a:xfrm>
            <a:off x="4549775" y="3657600"/>
            <a:ext cx="94873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&lt;object&gt;</a:t>
            </a:r>
          </a:p>
        </p:txBody>
      </p:sp>
      <p:sp>
        <p:nvSpPr>
          <p:cNvPr id="455" name="Shape 455"/>
          <p:cNvSpPr/>
          <p:nvPr/>
        </p:nvSpPr>
        <p:spPr>
          <a:xfrm>
            <a:off x="1012825" y="4572000"/>
            <a:ext cx="83869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&lt;noun&gt;</a:t>
            </a:r>
          </a:p>
        </p:txBody>
      </p:sp>
      <p:sp>
        <p:nvSpPr>
          <p:cNvPr id="456" name="Shape 456"/>
          <p:cNvSpPr/>
          <p:nvPr/>
        </p:nvSpPr>
        <p:spPr>
          <a:xfrm>
            <a:off x="4562475" y="4572000"/>
            <a:ext cx="83869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&lt;noun&gt;</a:t>
            </a:r>
          </a:p>
        </p:txBody>
      </p:sp>
      <p:sp>
        <p:nvSpPr>
          <p:cNvPr id="457" name="Shape 457"/>
          <p:cNvSpPr/>
          <p:nvPr/>
        </p:nvSpPr>
        <p:spPr>
          <a:xfrm>
            <a:off x="784225" y="3657600"/>
            <a:ext cx="105658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&lt;subject&gt;</a:t>
            </a:r>
          </a:p>
        </p:txBody>
      </p:sp>
      <p:sp>
        <p:nvSpPr>
          <p:cNvPr id="458" name="Shape 458"/>
          <p:cNvSpPr/>
          <p:nvPr/>
        </p:nvSpPr>
        <p:spPr>
          <a:xfrm>
            <a:off x="2960687" y="3657600"/>
            <a:ext cx="77083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&lt;verb&gt;</a:t>
            </a:r>
          </a:p>
        </p:txBody>
      </p:sp>
      <p:sp>
        <p:nvSpPr>
          <p:cNvPr id="459" name="Shape 459"/>
          <p:cNvSpPr/>
          <p:nvPr/>
        </p:nvSpPr>
        <p:spPr>
          <a:xfrm>
            <a:off x="6164262" y="3657600"/>
            <a:ext cx="116443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&lt;modifier&gt;</a:t>
            </a:r>
          </a:p>
        </p:txBody>
      </p:sp>
      <p:cxnSp>
        <p:nvCxnSpPr>
          <p:cNvPr id="460" name="Connector 460"/>
          <p:cNvCxnSpPr>
            <a:stCxn id="453" idx="0"/>
            <a:endCxn id="457" idx="0"/>
          </p:cNvCxnSpPr>
          <p:nvPr/>
        </p:nvCxnSpPr>
        <p:spPr>
          <a:xfrm flipH="1">
            <a:off x="1312515" y="2743200"/>
            <a:ext cx="2877642" cy="1079500"/>
          </a:xfrm>
          <a:prstGeom prst="straightConnector1">
            <a:avLst/>
          </a:prstGeom>
          <a:ln w="12700" cap="sq">
            <a:solidFill/>
            <a:miter lim="400000"/>
          </a:ln>
        </p:spPr>
      </p:cxnSp>
      <p:cxnSp>
        <p:nvCxnSpPr>
          <p:cNvPr id="461" name="Connector 461"/>
          <p:cNvCxnSpPr>
            <a:stCxn id="453" idx="0"/>
            <a:endCxn id="458" idx="0"/>
          </p:cNvCxnSpPr>
          <p:nvPr/>
        </p:nvCxnSpPr>
        <p:spPr>
          <a:xfrm flipH="1">
            <a:off x="3346102" y="2743200"/>
            <a:ext cx="844055" cy="10795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2" name="Connector 462"/>
          <p:cNvCxnSpPr>
            <a:stCxn id="453" idx="0"/>
            <a:endCxn id="454" idx="0"/>
          </p:cNvCxnSpPr>
          <p:nvPr/>
        </p:nvCxnSpPr>
        <p:spPr>
          <a:xfrm>
            <a:off x="4190156" y="2743200"/>
            <a:ext cx="833984" cy="10795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3" name="Connector 463"/>
          <p:cNvCxnSpPr>
            <a:stCxn id="453" idx="0"/>
            <a:endCxn id="459" idx="0"/>
          </p:cNvCxnSpPr>
          <p:nvPr/>
        </p:nvCxnSpPr>
        <p:spPr>
          <a:xfrm>
            <a:off x="4190156" y="2743200"/>
            <a:ext cx="2556323" cy="10795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4" name="Connector 464"/>
          <p:cNvCxnSpPr>
            <a:stCxn id="459" idx="0"/>
            <a:endCxn id="452" idx="0"/>
          </p:cNvCxnSpPr>
          <p:nvPr/>
        </p:nvCxnSpPr>
        <p:spPr>
          <a:xfrm>
            <a:off x="6746478" y="3822700"/>
            <a:ext cx="16570" cy="19050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5" name="Connector 465"/>
          <p:cNvCxnSpPr>
            <a:stCxn id="458" idx="0"/>
            <a:endCxn id="450" idx="0"/>
          </p:cNvCxnSpPr>
          <p:nvPr/>
        </p:nvCxnSpPr>
        <p:spPr>
          <a:xfrm flipH="1">
            <a:off x="3141315" y="3822700"/>
            <a:ext cx="204788" cy="19050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6" name="Connector 466"/>
          <p:cNvCxnSpPr>
            <a:stCxn id="457" idx="0"/>
            <a:endCxn id="455" idx="0"/>
          </p:cNvCxnSpPr>
          <p:nvPr/>
        </p:nvCxnSpPr>
        <p:spPr>
          <a:xfrm>
            <a:off x="1312515" y="3822700"/>
            <a:ext cx="119659" cy="9144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7" name="Connector 467"/>
          <p:cNvCxnSpPr>
            <a:stCxn id="455" idx="0"/>
            <a:endCxn id="449" idx="0"/>
          </p:cNvCxnSpPr>
          <p:nvPr/>
        </p:nvCxnSpPr>
        <p:spPr>
          <a:xfrm>
            <a:off x="1432173" y="4737100"/>
            <a:ext cx="66576" cy="9906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8" name="Connector 468"/>
          <p:cNvCxnSpPr>
            <a:stCxn id="454" idx="0"/>
            <a:endCxn id="456" idx="0"/>
          </p:cNvCxnSpPr>
          <p:nvPr/>
        </p:nvCxnSpPr>
        <p:spPr>
          <a:xfrm flipH="1">
            <a:off x="4981823" y="3822700"/>
            <a:ext cx="42317" cy="9144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cxnSp>
        <p:nvCxnSpPr>
          <p:cNvPr id="469" name="Connector 469"/>
          <p:cNvCxnSpPr>
            <a:stCxn id="456" idx="0"/>
            <a:endCxn id="451" idx="0"/>
          </p:cNvCxnSpPr>
          <p:nvPr/>
        </p:nvCxnSpPr>
        <p:spPr>
          <a:xfrm>
            <a:off x="4981823" y="4737100"/>
            <a:ext cx="71885" cy="990600"/>
          </a:xfrm>
          <a:prstGeom prst="straightConnector1">
            <a:avLst/>
          </a:prstGeom>
          <a:ln>
            <a:solidFill>
              <a:srgbClr val="00032B"/>
            </a:solidFill>
            <a:round/>
          </a:ln>
        </p:spPr>
      </p:cxnSp>
      <p:sp>
        <p:nvSpPr>
          <p:cNvPr id="470" name="Shape 47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1 Parse Tree</a:t>
            </a:r>
          </a:p>
        </p:txBody>
      </p:sp>
      <p:sp>
        <p:nvSpPr>
          <p:cNvPr id="471" name="Shape 4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Example sentence: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 loves woman forever”</a:t>
            </a:r>
          </a:p>
        </p:txBody>
      </p:sp>
      <p:sp>
        <p:nvSpPr>
          <p:cNvPr id="472" name="Shape 4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2 Production Rules</a:t>
            </a:r>
          </a:p>
        </p:txBody>
      </p:sp>
      <p:sp>
        <p:nvSpPr>
          <p:cNvPr id="475" name="Shape 47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>
            <a:lvl1pPr marL="273482" indent="-233795">
              <a:buClr>
                <a:srgbClr val="FBFA00"/>
              </a:buClr>
              <a:buFont typeface="Wingdings"/>
              <a:buChar char=""/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a subset of the German language</a:t>
            </a:r>
          </a:p>
        </p:txBody>
      </p:sp>
      <p:grpSp>
        <p:nvGrpSpPr>
          <p:cNvPr id="478" name="Group 478"/>
          <p:cNvGrpSpPr/>
          <p:nvPr/>
        </p:nvGrpSpPr>
        <p:grpSpPr>
          <a:xfrm>
            <a:off x="51320" y="2133600"/>
            <a:ext cx="9131300" cy="2819400"/>
            <a:chOff x="0" y="0"/>
            <a:chExt cx="9131298" cy="2819400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8958445" cy="2819400"/>
            </a:xfrm>
            <a:prstGeom prst="rect">
              <a:avLst/>
            </a:prstGeom>
            <a:solidFill>
              <a:srgbClr val="FFEB6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0" y="0"/>
              <a:ext cx="9131299" cy="270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&lt;sentence&gt; 		  -&gt; &lt;subject phrase&gt; &lt;verb&gt; &lt;object phrase&gt;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&lt;subject phrase&gt; -&gt; &lt;determiner&gt; &lt;adjective&gt; &lt;noun&gt;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&lt;object phrase&gt;  -&gt; &lt;determiner&gt; &lt;adjective&gt; &lt;noun&gt;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&lt;determiner&gt; 	  -&gt; der | die | das | den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&lt;noun&gt; 		     -&gt; Mann | Frau | Kind | Hund | Katze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&lt;verb&gt; 		     -&gt; mag | schimpft | vergisst| 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			        verehrt | verzehrt</a:t>
              </a:r>
              <a:endPara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buClr>
                  <a:srgbClr val="00032B"/>
                </a:buClr>
                <a:buFont typeface="Courier New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&lt;adjective&gt;      -&gt; schoene | starke | laute | duenne</a:t>
              </a:r>
            </a:p>
          </p:txBody>
        </p:sp>
      </p:grpSp>
      <p:sp>
        <p:nvSpPr>
          <p:cNvPr id="479" name="Shape 4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Deadline Part 2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Assignment of Evaluation Teams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Draft of Assignment 3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Final Exam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Take-Home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Extra Credit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“AI Nuggets”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2 Parse Tree</a:t>
            </a:r>
          </a:p>
        </p:txBody>
      </p:sp>
      <p:sp>
        <p:nvSpPr>
          <p:cNvPr id="482" name="Shape 4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construct a sample sentence according to the German grammar in the previous slide, and draw its corresponding parse tree</a:t>
            </a:r>
          </a:p>
        </p:txBody>
      </p:sp>
      <p:grpSp>
        <p:nvGrpSpPr>
          <p:cNvPr id="485" name="Group 485"/>
          <p:cNvGrpSpPr/>
          <p:nvPr/>
        </p:nvGrpSpPr>
        <p:grpSpPr>
          <a:xfrm>
            <a:off x="225425" y="2781300"/>
            <a:ext cx="8610600" cy="3695700"/>
            <a:chOff x="0" y="0"/>
            <a:chExt cx="8610600" cy="3695699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8610600" cy="3695700"/>
            </a:xfrm>
            <a:prstGeom prst="rect">
              <a:avLst/>
            </a:prstGeom>
            <a:solidFill>
              <a:srgbClr val="FFEB6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0" y="0"/>
              <a:ext cx="88900" cy="31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>
                <a:buClr>
                  <a:srgbClr val="00032B"/>
                </a:buClr>
                <a:buFont typeface="Courier New"/>
                <a:def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486" name="Shape 486"/>
          <p:cNvSpPr/>
          <p:nvPr/>
        </p:nvSpPr>
        <p:spPr>
          <a:xfrm>
            <a:off x="3454400" y="2781300"/>
            <a:ext cx="161314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Courier New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&lt;sentence&gt;</a:t>
            </a:r>
          </a:p>
        </p:txBody>
      </p:sp>
      <p:sp>
        <p:nvSpPr>
          <p:cNvPr id="487" name="Shape 487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Suitability of Production Rules</a:t>
            </a:r>
          </a:p>
        </p:txBody>
      </p:sp>
      <p:sp>
        <p:nvSpPr>
          <p:cNvPr id="490" name="Shape 49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expressiveness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relevant aspects of the domain knowledge be stated through rules?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efficiency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are the computations required by the program feasible?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easy to understand?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humans interpret the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easy to generate?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how difficult is it for humans to construct rules that reflect the domain knowledge</a:t>
            </a:r>
          </a:p>
        </p:txBody>
      </p:sp>
      <p:sp>
        <p:nvSpPr>
          <p:cNvPr id="491" name="Shape 4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Case Studies </a:t>
            </a:r>
            <a:endParaRPr b="1" sz="40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Production Rules</a:t>
            </a:r>
          </a:p>
        </p:txBody>
      </p:sp>
      <p:sp>
        <p:nvSpPr>
          <p:cNvPr id="494" name="Shape 49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sample domains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theorem proving, determination of prime numbers, distinction of objects (e.g. types of fruit, trees vs. telephone poles, churches vs. houses, animal species)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suitability of production rules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basic production rules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87468" indent="-21538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 salience, certainty factors, arithmetic</a:t>
            </a:r>
            <a:endParaRPr sz="13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rules in ES/KBS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87468" indent="-21538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salience, certainty factors, arithmetic</a:t>
            </a:r>
            <a:endParaRPr sz="13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87468" indent="-21538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CLIPS, Jess</a:t>
            </a:r>
            <a:endParaRPr sz="13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enhanced rules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87468" indent="-21538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procedural constructs</a:t>
            </a:r>
            <a:endParaRPr sz="13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166034" indent="-217027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6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loops</a:t>
            </a:r>
            <a:endParaRPr sz="1176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 marL="887468" indent="-21538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objects</a:t>
            </a:r>
            <a:endParaRPr sz="13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166034" indent="-217027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6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COOL, Java objects</a:t>
            </a:r>
            <a:endParaRPr sz="1176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 marL="887468" indent="-215384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7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fuzzy logic</a:t>
            </a:r>
            <a:endParaRPr sz="137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166034" indent="-217027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6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FuzzyCLIPS, FuzzyJ</a:t>
            </a:r>
          </a:p>
        </p:txBody>
      </p:sp>
      <p:sp>
        <p:nvSpPr>
          <p:cNvPr id="495" name="Shape 4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Trees and Telephone Poles</a:t>
            </a:r>
          </a:p>
        </p:txBody>
      </p:sp>
      <p:sp>
        <p:nvSpPr>
          <p:cNvPr id="498" name="Shape 49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distinguish between stick diagrams of trees and telephone poles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expressiveness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it possible to specify a set of rules that captures the distinction?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efficiency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are the computations required by the program feasible?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easy to understand?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rules can be phrased in such a way that humans can understand them with moderate effort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easy to generate?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difficult; the problem is to identify criteria that are common for trees, but not shared with telephone poles</a:t>
            </a:r>
          </a:p>
        </p:txBody>
      </p:sp>
      <p:sp>
        <p:nvSpPr>
          <p:cNvPr id="499" name="Shape 4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Identification and Generation of Prime Numbers</a:t>
            </a:r>
          </a:p>
        </p:txBody>
      </p:sp>
      <p:sp>
        <p:nvSpPr>
          <p:cNvPr id="502" name="Shape 50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identification: for a given number, determine if it is prime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generation: compute the sequence of prime numbers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expressiveness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is possible to specify identification as well as generation in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efficiency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reasonable if arithmetic is available, very poor if not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easy to understand?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rules can be formulated in an understandable way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easy to generate?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require a good math background</a:t>
            </a:r>
          </a:p>
        </p:txBody>
      </p:sp>
      <p:sp>
        <p:nvSpPr>
          <p:cNvPr id="503" name="Shape 5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Advantages of Production Rules</a:t>
            </a:r>
          </a:p>
        </p:txBody>
      </p:sp>
      <p:sp>
        <p:nvSpPr>
          <p:cNvPr id="506" name="Shape 50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and easy to understand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straightforward implementation in computers possible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 foundations for some variants</a:t>
            </a:r>
          </a:p>
        </p:txBody>
      </p:sp>
      <p:sp>
        <p:nvSpPr>
          <p:cNvPr id="507" name="Shape 5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Problems with Production Rules</a:t>
            </a:r>
          </a:p>
        </p:txBody>
      </p:sp>
      <p:sp>
        <p:nvSpPr>
          <p:cNvPr id="510" name="Shape 51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implementations are very inefficient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types of knowledge are not easily expressed in such rules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large sets of rules become difficult to understand and maintain</a:t>
            </a:r>
          </a:p>
        </p:txBody>
      </p:sp>
      <p:sp>
        <p:nvSpPr>
          <p:cNvPr id="511" name="Shape 5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Semantic Nets</a:t>
            </a:r>
          </a:p>
        </p:txBody>
      </p:sp>
      <p:sp>
        <p:nvSpPr>
          <p:cNvPr id="514" name="Shape 51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graphical representation for propositional information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originally developed by M. R. Quillian as a model for human memory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labeled, directed graph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nodes represent objects, concepts, or situations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labels indicate the name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nodes can be instances (individual objects) or classes (generic nodes)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links represent relationships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relationships contain the structural information of the knowledge to be represented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label indicates the type of the relationship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Semantix Net Example </a:t>
            </a:r>
          </a:p>
        </p:txBody>
      </p:sp>
      <p:sp>
        <p:nvSpPr>
          <p:cNvPr id="518" name="Shape 51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9" name="Shape 519"/>
          <p:cNvSpPr/>
          <p:nvPr/>
        </p:nvSpPr>
        <p:spPr>
          <a:xfrm>
            <a:off x="1866899" y="21335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7985124" y="36194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3809999" y="16763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1333499" y="3887787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grpSp>
        <p:nvGrpSpPr>
          <p:cNvPr id="525" name="Group 525"/>
          <p:cNvGrpSpPr/>
          <p:nvPr/>
        </p:nvGrpSpPr>
        <p:grpSpPr>
          <a:xfrm>
            <a:off x="4098924" y="3116262"/>
            <a:ext cx="677864" cy="723901"/>
            <a:chOff x="0" y="0"/>
            <a:chExt cx="677862" cy="723900"/>
          </a:xfrm>
        </p:grpSpPr>
        <p:sp>
          <p:nvSpPr>
            <p:cNvPr id="523" name="Shape 523"/>
            <p:cNvSpPr/>
            <p:nvPr/>
          </p:nvSpPr>
          <p:spPr>
            <a:xfrm>
              <a:off x="-1" y="0"/>
              <a:ext cx="677864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BC1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59946" y="203200"/>
              <a:ext cx="557971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Gaul</a:t>
              </a:r>
            </a:p>
          </p:txBody>
        </p:sp>
      </p:grpSp>
      <p:sp>
        <p:nvSpPr>
          <p:cNvPr id="526" name="Shape 526"/>
          <p:cNvSpPr/>
          <p:nvPr/>
        </p:nvSpPr>
        <p:spPr>
          <a:xfrm>
            <a:off x="2684462" y="54133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6748462" y="53339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372314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6130924" y="1789112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cxnSp>
        <p:nvCxnSpPr>
          <p:cNvPr id="529" name="Connector 529"/>
          <p:cNvCxnSpPr>
            <a:stCxn id="521" idx="0"/>
            <a:endCxn id="528" idx="0"/>
          </p:cNvCxnSpPr>
          <p:nvPr/>
        </p:nvCxnSpPr>
        <p:spPr>
          <a:xfrm>
            <a:off x="4076700" y="1943100"/>
            <a:ext cx="2320925" cy="112713"/>
          </a:xfrm>
          <a:prstGeom prst="straightConnector1">
            <a:avLst/>
          </a:prstGeom>
          <a:ln w="38100">
            <a:solidFill>
              <a:srgbClr val="FDFDC5"/>
            </a:solidFill>
            <a:round/>
            <a:tailEnd type="triangle"/>
          </a:ln>
        </p:spPr>
      </p:cxnSp>
      <p:sp>
        <p:nvSpPr>
          <p:cNvPr id="584" name="Shape 584"/>
          <p:cNvSpPr/>
          <p:nvPr/>
        </p:nvSpPr>
        <p:spPr>
          <a:xfrm>
            <a:off x="4140696" y="2215121"/>
            <a:ext cx="211652" cy="89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531" name="Connector 531"/>
          <p:cNvCxnSpPr>
            <a:stCxn id="528" idx="0"/>
            <a:endCxn id="520" idx="0"/>
          </p:cNvCxnSpPr>
          <p:nvPr/>
        </p:nvCxnSpPr>
        <p:spPr>
          <a:xfrm>
            <a:off x="6397625" y="2055812"/>
            <a:ext cx="1854200" cy="1830388"/>
          </a:xfrm>
          <a:prstGeom prst="straightConnector1">
            <a:avLst/>
          </a:prstGeom>
          <a:ln w="38100">
            <a:solidFill>
              <a:srgbClr val="FDFDC5"/>
            </a:solidFill>
            <a:round/>
            <a:headEnd type="triangle"/>
            <a:tailEnd type="triangle"/>
          </a:ln>
        </p:spPr>
      </p:cxnSp>
      <p:cxnSp>
        <p:nvCxnSpPr>
          <p:cNvPr id="532" name="Connector 532"/>
          <p:cNvCxnSpPr>
            <a:stCxn id="520" idx="0"/>
            <a:endCxn id="527" idx="0"/>
          </p:cNvCxnSpPr>
          <p:nvPr/>
        </p:nvCxnSpPr>
        <p:spPr>
          <a:xfrm flipH="1">
            <a:off x="7015162" y="3886200"/>
            <a:ext cx="1236663" cy="1714500"/>
          </a:xfrm>
          <a:prstGeom prst="straightConnector1">
            <a:avLst/>
          </a:prstGeom>
          <a:ln w="38100">
            <a:solidFill>
              <a:srgbClr val="FDFDC5"/>
            </a:solidFill>
            <a:round/>
            <a:tailEnd type="triangle"/>
          </a:ln>
        </p:spPr>
      </p:cxnSp>
      <p:sp>
        <p:nvSpPr>
          <p:cNvPr id="585" name="Shape 585"/>
          <p:cNvSpPr/>
          <p:nvPr/>
        </p:nvSpPr>
        <p:spPr>
          <a:xfrm>
            <a:off x="4787734" y="3515639"/>
            <a:ext cx="3186266" cy="340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534" name="Connector 534"/>
          <p:cNvCxnSpPr>
            <a:stCxn id="527" idx="0"/>
            <a:endCxn id="526" idx="0"/>
          </p:cNvCxnSpPr>
          <p:nvPr/>
        </p:nvCxnSpPr>
        <p:spPr>
          <a:xfrm flipH="1">
            <a:off x="2951162" y="5600700"/>
            <a:ext cx="4064001" cy="79375"/>
          </a:xfrm>
          <a:prstGeom prst="straightConnector1">
            <a:avLst/>
          </a:prstGeom>
          <a:ln w="38100">
            <a:solidFill>
              <a:srgbClr val="FDFDC5"/>
            </a:solidFill>
            <a:round/>
            <a:tailEnd type="triangle"/>
          </a:ln>
        </p:spPr>
      </p:cxnSp>
      <p:cxnSp>
        <p:nvCxnSpPr>
          <p:cNvPr id="535" name="Connector 535"/>
          <p:cNvCxnSpPr>
            <a:stCxn id="526" idx="0"/>
            <a:endCxn id="522" idx="0"/>
          </p:cNvCxnSpPr>
          <p:nvPr/>
        </p:nvCxnSpPr>
        <p:spPr>
          <a:xfrm flipH="1" flipV="1">
            <a:off x="1600200" y="4154487"/>
            <a:ext cx="1350963" cy="1525588"/>
          </a:xfrm>
          <a:prstGeom prst="straightConnector1">
            <a:avLst/>
          </a:prstGeom>
          <a:ln w="38100">
            <a:solidFill>
              <a:srgbClr val="FDFDC5"/>
            </a:solidFill>
            <a:round/>
            <a:tailEnd type="triangle"/>
          </a:ln>
        </p:spPr>
      </p:cxnSp>
      <p:cxnSp>
        <p:nvCxnSpPr>
          <p:cNvPr id="536" name="Connector 536"/>
          <p:cNvCxnSpPr>
            <a:stCxn id="521" idx="0"/>
            <a:endCxn id="519" idx="0"/>
          </p:cNvCxnSpPr>
          <p:nvPr/>
        </p:nvCxnSpPr>
        <p:spPr>
          <a:xfrm flipH="1">
            <a:off x="2133600" y="1943100"/>
            <a:ext cx="1943100" cy="457200"/>
          </a:xfrm>
          <a:prstGeom prst="straightConnector1">
            <a:avLst/>
          </a:prstGeom>
          <a:ln w="38100">
            <a:solidFill>
              <a:srgbClr val="FDFDC5"/>
            </a:solidFill>
            <a:round/>
            <a:tailEnd type="triangle"/>
          </a:ln>
        </p:spPr>
      </p:cxnSp>
      <p:cxnSp>
        <p:nvCxnSpPr>
          <p:cNvPr id="537" name="Connector 537"/>
          <p:cNvCxnSpPr>
            <a:stCxn id="522" idx="0"/>
            <a:endCxn id="519" idx="0"/>
          </p:cNvCxnSpPr>
          <p:nvPr/>
        </p:nvCxnSpPr>
        <p:spPr>
          <a:xfrm flipV="1">
            <a:off x="1600200" y="2400300"/>
            <a:ext cx="533400" cy="1754188"/>
          </a:xfrm>
          <a:prstGeom prst="straightConnector1">
            <a:avLst/>
          </a:prstGeom>
          <a:ln w="38100">
            <a:solidFill>
              <a:srgbClr val="FDFDC5"/>
            </a:solidFill>
            <a:round/>
            <a:tailEnd type="triangle"/>
          </a:ln>
        </p:spPr>
      </p:cxnSp>
      <p:sp>
        <p:nvSpPr>
          <p:cNvPr id="586" name="Shape 586"/>
          <p:cNvSpPr/>
          <p:nvPr/>
        </p:nvSpPr>
        <p:spPr>
          <a:xfrm>
            <a:off x="3107589" y="3782402"/>
            <a:ext cx="1124879" cy="166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87" name="Shape 587"/>
          <p:cNvSpPr/>
          <p:nvPr/>
        </p:nvSpPr>
        <p:spPr>
          <a:xfrm>
            <a:off x="6527245" y="4638734"/>
            <a:ext cx="361473" cy="712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88" name="Shape 588"/>
          <p:cNvSpPr/>
          <p:nvPr/>
        </p:nvSpPr>
        <p:spPr>
          <a:xfrm>
            <a:off x="4728509" y="2220010"/>
            <a:ext cx="1442887" cy="1047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89" name="Shape 589"/>
          <p:cNvSpPr/>
          <p:nvPr/>
        </p:nvSpPr>
        <p:spPr>
          <a:xfrm>
            <a:off x="2386789" y="2518739"/>
            <a:ext cx="1729040" cy="808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90" name="Shape 590"/>
          <p:cNvSpPr/>
          <p:nvPr/>
        </p:nvSpPr>
        <p:spPr>
          <a:xfrm>
            <a:off x="1872035" y="3559999"/>
            <a:ext cx="2222641" cy="529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45" name="Group 545"/>
          <p:cNvGrpSpPr/>
          <p:nvPr/>
        </p:nvGrpSpPr>
        <p:grpSpPr>
          <a:xfrm>
            <a:off x="6134099" y="4122737"/>
            <a:ext cx="533401" cy="533401"/>
            <a:chOff x="0" y="0"/>
            <a:chExt cx="533400" cy="533400"/>
          </a:xfrm>
        </p:grpSpPr>
        <p:sp>
          <p:nvSpPr>
            <p:cNvPr id="543" name="Shape 543"/>
            <p:cNvSpPr/>
            <p:nvPr/>
          </p:nvSpPr>
          <p:spPr>
            <a:xfrm>
              <a:off x="-1" y="-1"/>
              <a:ext cx="533401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6F4E2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7302" y="107950"/>
              <a:ext cx="478795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Dog</a:t>
              </a:r>
            </a:p>
          </p:txBody>
        </p:sp>
      </p:grpSp>
      <p:sp>
        <p:nvSpPr>
          <p:cNvPr id="591" name="Shape 591"/>
          <p:cNvSpPr/>
          <p:nvPr/>
        </p:nvSpPr>
        <p:spPr>
          <a:xfrm>
            <a:off x="4829788" y="4468787"/>
            <a:ext cx="1303667" cy="38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FDFDC5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547" name="Connector 547"/>
          <p:cNvCxnSpPr>
            <a:stCxn id="526" idx="0"/>
            <a:endCxn id="519" idx="0"/>
          </p:cNvCxnSpPr>
          <p:nvPr/>
        </p:nvCxnSpPr>
        <p:spPr>
          <a:xfrm flipH="1" flipV="1">
            <a:off x="2133600" y="2400300"/>
            <a:ext cx="817563" cy="3279775"/>
          </a:xfrm>
          <a:prstGeom prst="straightConnector1">
            <a:avLst/>
          </a:prstGeom>
          <a:ln w="38100">
            <a:solidFill>
              <a:srgbClr val="FDFDC5"/>
            </a:solidFill>
            <a:round/>
            <a:headEnd type="triangle"/>
            <a:tailEnd type="triangle"/>
          </a:ln>
        </p:spPr>
      </p:cxnSp>
      <p:grpSp>
        <p:nvGrpSpPr>
          <p:cNvPr id="550" name="Group 550"/>
          <p:cNvGrpSpPr/>
          <p:nvPr/>
        </p:nvGrpSpPr>
        <p:grpSpPr>
          <a:xfrm>
            <a:off x="4045960" y="4610100"/>
            <a:ext cx="783793" cy="723900"/>
            <a:chOff x="0" y="0"/>
            <a:chExt cx="783791" cy="723900"/>
          </a:xfrm>
        </p:grpSpPr>
        <p:sp>
          <p:nvSpPr>
            <p:cNvPr id="548" name="Shape 548"/>
            <p:cNvSpPr/>
            <p:nvPr/>
          </p:nvSpPr>
          <p:spPr>
            <a:xfrm>
              <a:off x="52964" y="0"/>
              <a:ext cx="677864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BC1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203200"/>
              <a:ext cx="783792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Human</a:t>
              </a:r>
            </a:p>
          </p:txBody>
        </p:sp>
      </p:grpSp>
      <p:sp>
        <p:nvSpPr>
          <p:cNvPr id="592" name="Shape 592"/>
          <p:cNvSpPr/>
          <p:nvPr/>
        </p:nvSpPr>
        <p:spPr>
          <a:xfrm>
            <a:off x="4437856" y="3852862"/>
            <a:ext cx="1" cy="744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FDFDC5"/>
            </a:solidFill>
            <a:round/>
          </a:ln>
        </p:spPr>
        <p:txBody>
          <a:bodyPr/>
          <a:lstStyle/>
          <a:p>
            <a:pPr lvl="0"/>
          </a:p>
        </p:txBody>
      </p:sp>
      <p:grpSp>
        <p:nvGrpSpPr>
          <p:cNvPr id="582" name="Group 582"/>
          <p:cNvGrpSpPr/>
          <p:nvPr/>
        </p:nvGrpSpPr>
        <p:grpSpPr>
          <a:xfrm>
            <a:off x="-26988" y="0"/>
            <a:ext cx="9170988" cy="6924675"/>
            <a:chOff x="0" y="0"/>
            <a:chExt cx="9170987" cy="6924675"/>
          </a:xfrm>
        </p:grpSpPr>
        <p:sp>
          <p:nvSpPr>
            <p:cNvPr id="552" name="Shape 552"/>
            <p:cNvSpPr/>
            <p:nvPr/>
          </p:nvSpPr>
          <p:spPr>
            <a:xfrm>
              <a:off x="5694362" y="1331912"/>
              <a:ext cx="720825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Astérix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8012112" y="3046412"/>
              <a:ext cx="664667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Obélix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6278562" y="5791200"/>
              <a:ext cx="585788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Idéfix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2522537" y="1143000"/>
              <a:ext cx="1371899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Abraracourcix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71437" y="4191000"/>
              <a:ext cx="1048346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Panoramix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1514475" y="5943600"/>
              <a:ext cx="1296591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Ordralfabetix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71437" y="1943100"/>
              <a:ext cx="1273970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Cétautomatix</a:t>
              </a:r>
            </a:p>
          </p:txBody>
        </p:sp>
        <p:sp>
          <p:nvSpPr>
            <p:cNvPr id="559" name="Shape 559"/>
            <p:cNvSpPr/>
            <p:nvPr/>
          </p:nvSpPr>
          <p:spPr>
            <a:xfrm rot="20700000">
              <a:off x="2879700" y="3734523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0" name="Shape 560"/>
            <p:cNvSpPr/>
            <p:nvPr/>
          </p:nvSpPr>
          <p:spPr>
            <a:xfrm rot="1200000">
              <a:off x="2948318" y="2905298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1" name="Shape 561"/>
            <p:cNvSpPr/>
            <p:nvPr/>
          </p:nvSpPr>
          <p:spPr>
            <a:xfrm rot="4200000">
              <a:off x="4105054" y="2526423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2" name="Shape 562"/>
            <p:cNvSpPr/>
            <p:nvPr/>
          </p:nvSpPr>
          <p:spPr>
            <a:xfrm rot="19320000">
              <a:off x="5179136" y="2608040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3" name="Shape 563"/>
            <p:cNvSpPr/>
            <p:nvPr/>
          </p:nvSpPr>
          <p:spPr>
            <a:xfrm rot="420000">
              <a:off x="6058920" y="3353830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4" name="Shape 564"/>
            <p:cNvSpPr/>
            <p:nvPr/>
          </p:nvSpPr>
          <p:spPr>
            <a:xfrm rot="4200000">
              <a:off x="6162251" y="4936221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5" name="Shape 565"/>
            <p:cNvSpPr/>
            <p:nvPr/>
          </p:nvSpPr>
          <p:spPr>
            <a:xfrm rot="18120000">
              <a:off x="2901427" y="4486619"/>
              <a:ext cx="9906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is-a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4176712" y="5562600"/>
              <a:ext cx="1422401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barks-at</a:t>
              </a:r>
            </a:p>
          </p:txBody>
        </p:sp>
        <p:sp>
          <p:nvSpPr>
            <p:cNvPr id="567" name="Shape 567"/>
            <p:cNvSpPr/>
            <p:nvPr/>
          </p:nvSpPr>
          <p:spPr>
            <a:xfrm rot="18120000">
              <a:off x="6840383" y="4481621"/>
              <a:ext cx="19304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takes-care-of</a:t>
              </a:r>
            </a:p>
          </p:txBody>
        </p:sp>
        <p:sp>
          <p:nvSpPr>
            <p:cNvPr id="568" name="Shape 568"/>
            <p:cNvSpPr/>
            <p:nvPr/>
          </p:nvSpPr>
          <p:spPr>
            <a:xfrm rot="2700000">
              <a:off x="6694210" y="2675985"/>
              <a:ext cx="19304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is-friend-of</a:t>
              </a:r>
            </a:p>
          </p:txBody>
        </p:sp>
        <p:sp>
          <p:nvSpPr>
            <p:cNvPr id="569" name="Shape 569"/>
            <p:cNvSpPr/>
            <p:nvPr/>
          </p:nvSpPr>
          <p:spPr>
            <a:xfrm rot="240000">
              <a:off x="4522154" y="1522447"/>
              <a:ext cx="19304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is-boss-of</a:t>
              </a:r>
            </a:p>
          </p:txBody>
        </p:sp>
        <p:sp>
          <p:nvSpPr>
            <p:cNvPr id="570" name="Shape 570"/>
            <p:cNvSpPr/>
            <p:nvPr/>
          </p:nvSpPr>
          <p:spPr>
            <a:xfrm rot="20580000">
              <a:off x="2397583" y="1642864"/>
              <a:ext cx="14605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is-boss-of</a:t>
              </a:r>
            </a:p>
          </p:txBody>
        </p:sp>
        <p:sp>
          <p:nvSpPr>
            <p:cNvPr id="571" name="Shape 571"/>
            <p:cNvSpPr/>
            <p:nvPr/>
          </p:nvSpPr>
          <p:spPr>
            <a:xfrm rot="4380000">
              <a:off x="1871585" y="3573477"/>
              <a:ext cx="17780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fights-with</a:t>
              </a:r>
            </a:p>
          </p:txBody>
        </p:sp>
        <p:sp>
          <p:nvSpPr>
            <p:cNvPr id="572" name="Shape 572"/>
            <p:cNvSpPr/>
            <p:nvPr/>
          </p:nvSpPr>
          <p:spPr>
            <a:xfrm rot="2640000">
              <a:off x="1495397" y="4981310"/>
              <a:ext cx="14224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sells-to</a:t>
              </a:r>
            </a:p>
          </p:txBody>
        </p:sp>
        <p:sp>
          <p:nvSpPr>
            <p:cNvPr id="573" name="Shape 573"/>
            <p:cNvSpPr/>
            <p:nvPr/>
          </p:nvSpPr>
          <p:spPr>
            <a:xfrm rot="17220000">
              <a:off x="698625" y="2887811"/>
              <a:ext cx="1714501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900"/>
                </a:spcBef>
                <a:buClr>
                  <a:srgbClr val="FDFDC5"/>
                </a:buClr>
                <a:buFont typeface="Apple Chancery"/>
                <a:defRPr sz="1600">
                  <a:uFill>
                    <a:solidFill/>
                  </a:uFill>
                  <a:latin typeface="Apple Chancery"/>
                  <a:ea typeface="Apple Chancery"/>
                  <a:cs typeface="Apple Chancery"/>
                  <a:sym typeface="Apple Chancery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buys-from</a:t>
              </a:r>
            </a:p>
          </p:txBody>
        </p:sp>
        <p:sp>
          <p:nvSpPr>
            <p:cNvPr id="574" name="Shape 574"/>
            <p:cNvSpPr/>
            <p:nvPr/>
          </p:nvSpPr>
          <p:spPr>
            <a:xfrm rot="20280000">
              <a:off x="4930858" y="4601967"/>
              <a:ext cx="13335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lives-with</a:t>
              </a:r>
            </a:p>
          </p:txBody>
        </p:sp>
        <p:sp>
          <p:nvSpPr>
            <p:cNvPr id="575" name="Shape 575"/>
            <p:cNvSpPr/>
            <p:nvPr/>
          </p:nvSpPr>
          <p:spPr>
            <a:xfrm rot="16200000">
              <a:off x="4103687" y="3917950"/>
              <a:ext cx="990601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spcBef>
                  <a:spcPts val="1300"/>
                </a:spcBef>
                <a:buClr>
                  <a:srgbClr val="FDFDC5"/>
                </a:buClr>
                <a:buFont typeface="Courier New"/>
                <a:def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AKO</a:t>
              </a:r>
            </a:p>
          </p:txBody>
        </p:sp>
        <p:pic>
          <p:nvPicPr>
            <p:cNvPr id="576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94587" y="4578350"/>
              <a:ext cx="1676401" cy="2190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3698875" y="5334000"/>
              <a:ext cx="2536826" cy="1392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 578"/>
            <p:cNvSpPr/>
            <p:nvPr/>
          </p:nvSpPr>
          <p:spPr>
            <a:xfrm>
              <a:off x="3455987" y="6629400"/>
              <a:ext cx="1985926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CE31CC"/>
                </a:buClr>
                <a:buFont typeface="Helvetica"/>
                <a:defRPr sz="14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hlinkClick r:id="rId4" invalidUrl="" action="" tgtFrame="" tooltip="" history="1" highlightClick="0" endSnd="0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hlinkClick r:id="rId4" invalidUrl="" action="" tgtFrame="" tooltip="" history="1" highlightClick="0" endSnd="0"/>
                </a:rPr>
                <a:t>[http://www.asterix.tm.fr]</a:t>
              </a:r>
            </a:p>
          </p:txBody>
        </p:sp>
        <p:pic>
          <p:nvPicPr>
            <p:cNvPr id="579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>
              <a:off x="7412037" y="28575"/>
              <a:ext cx="1758951" cy="2638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0" name="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1437" y="0"/>
              <a:ext cx="1206501" cy="2190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1" name="image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flipH="1">
              <a:off x="-1" y="4594225"/>
              <a:ext cx="1433514" cy="23304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3" name="Shape 583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65200" y="330200"/>
            <a:ext cx="129540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2600" y="237540"/>
            <a:ext cx="1930400" cy="2023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2400" y="1852573"/>
            <a:ext cx="1384300" cy="2236827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Semantix Net Example </a:t>
            </a:r>
          </a:p>
        </p:txBody>
      </p:sp>
      <p:sp>
        <p:nvSpPr>
          <p:cNvPr id="598" name="Shape 598"/>
          <p:cNvSpPr/>
          <p:nvPr/>
        </p:nvSpPr>
        <p:spPr>
          <a:xfrm>
            <a:off x="1866899" y="21335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7985124" y="36194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3809999" y="16763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1333499" y="3887787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grpSp>
        <p:nvGrpSpPr>
          <p:cNvPr id="604" name="Group 604"/>
          <p:cNvGrpSpPr/>
          <p:nvPr/>
        </p:nvGrpSpPr>
        <p:grpSpPr>
          <a:xfrm>
            <a:off x="4073524" y="3141662"/>
            <a:ext cx="677864" cy="723901"/>
            <a:chOff x="0" y="0"/>
            <a:chExt cx="677862" cy="723900"/>
          </a:xfrm>
        </p:grpSpPr>
        <p:sp>
          <p:nvSpPr>
            <p:cNvPr id="602" name="Shape 602"/>
            <p:cNvSpPr/>
            <p:nvPr/>
          </p:nvSpPr>
          <p:spPr>
            <a:xfrm>
              <a:off x="-1" y="0"/>
              <a:ext cx="677864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9666" y="203200"/>
              <a:ext cx="527249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buClr>
                  <a:srgbClr val="000000"/>
                </a:buClr>
                <a:defRPr sz="1600">
                  <a:uFill>
                    <a:solidFill/>
                  </a:uFill>
                  <a:latin typeface="+mn-lt"/>
                  <a:ea typeface="+mn-ea"/>
                  <a:cs typeface="+mn-cs"/>
                  <a:sym typeface="News Gothic M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1600">
                  <a:uFill>
                    <a:solidFill/>
                  </a:uFill>
                </a:rPr>
                <a:t>Gaul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2684462" y="54133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6748462" y="5333999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6130924" y="1789112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cxnSp>
        <p:nvCxnSpPr>
          <p:cNvPr id="608" name="Connector 608"/>
          <p:cNvCxnSpPr>
            <a:stCxn id="600" idx="0"/>
            <a:endCxn id="607" idx="0"/>
          </p:cNvCxnSpPr>
          <p:nvPr/>
        </p:nvCxnSpPr>
        <p:spPr>
          <a:xfrm>
            <a:off x="4076700" y="1943100"/>
            <a:ext cx="2320925" cy="112713"/>
          </a:xfrm>
          <a:prstGeom prst="straightConnector1">
            <a:avLst/>
          </a:prstGeom>
          <a:ln w="38100" cap="sq">
            <a:solidFill>
              <a:srgbClr val="5E30EB"/>
            </a:solidFill>
            <a:miter lim="400000"/>
          </a:ln>
        </p:spPr>
      </p:cxnSp>
      <p:sp>
        <p:nvSpPr>
          <p:cNvPr id="665" name="Shape 665"/>
          <p:cNvSpPr/>
          <p:nvPr/>
        </p:nvSpPr>
        <p:spPr>
          <a:xfrm>
            <a:off x="4135478" y="2216289"/>
            <a:ext cx="198398" cy="92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610" name="Connector 610"/>
          <p:cNvCxnSpPr>
            <a:stCxn id="607" idx="0"/>
            <a:endCxn id="599" idx="0"/>
          </p:cNvCxnSpPr>
          <p:nvPr/>
        </p:nvCxnSpPr>
        <p:spPr>
          <a:xfrm>
            <a:off x="6397625" y="2055812"/>
            <a:ext cx="1854200" cy="1830388"/>
          </a:xfrm>
          <a:prstGeom prst="straightConnector1">
            <a:avLst/>
          </a:prstGeom>
          <a:ln w="38100">
            <a:solidFill>
              <a:srgbClr val="5E30EB"/>
            </a:solidFill>
            <a:round/>
            <a:headEnd type="triangle"/>
            <a:tailEnd type="triangle"/>
          </a:ln>
        </p:spPr>
      </p:cxnSp>
      <p:cxnSp>
        <p:nvCxnSpPr>
          <p:cNvPr id="611" name="Connector 611"/>
          <p:cNvCxnSpPr>
            <a:stCxn id="599" idx="0"/>
            <a:endCxn id="606" idx="0"/>
          </p:cNvCxnSpPr>
          <p:nvPr/>
        </p:nvCxnSpPr>
        <p:spPr>
          <a:xfrm flipH="1">
            <a:off x="7015162" y="3886200"/>
            <a:ext cx="1236663" cy="1714500"/>
          </a:xfrm>
          <a:prstGeom prst="straightConnector1">
            <a:avLst/>
          </a:prstGeom>
          <a:ln w="38100">
            <a:solidFill>
              <a:srgbClr val="5E30EB"/>
            </a:solidFill>
            <a:round/>
            <a:tailEnd type="triangle"/>
          </a:ln>
        </p:spPr>
      </p:cxnSp>
      <p:sp>
        <p:nvSpPr>
          <p:cNvPr id="666" name="Shape 666"/>
          <p:cNvSpPr/>
          <p:nvPr/>
        </p:nvSpPr>
        <p:spPr>
          <a:xfrm>
            <a:off x="4762565" y="3538500"/>
            <a:ext cx="3211228" cy="3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613" name="Connector 613"/>
          <p:cNvCxnSpPr>
            <a:stCxn id="606" idx="0"/>
            <a:endCxn id="605" idx="0"/>
          </p:cNvCxnSpPr>
          <p:nvPr/>
        </p:nvCxnSpPr>
        <p:spPr>
          <a:xfrm flipH="1">
            <a:off x="2951162" y="5600700"/>
            <a:ext cx="4064001" cy="79375"/>
          </a:xfrm>
          <a:prstGeom prst="straightConnector1">
            <a:avLst/>
          </a:prstGeom>
          <a:ln w="38100">
            <a:solidFill>
              <a:srgbClr val="5E30EB"/>
            </a:solidFill>
            <a:round/>
            <a:tailEnd type="triangle"/>
          </a:ln>
        </p:spPr>
      </p:cxnSp>
      <p:cxnSp>
        <p:nvCxnSpPr>
          <p:cNvPr id="614" name="Connector 614"/>
          <p:cNvCxnSpPr>
            <a:stCxn id="605" idx="0"/>
            <a:endCxn id="601" idx="0"/>
          </p:cNvCxnSpPr>
          <p:nvPr/>
        </p:nvCxnSpPr>
        <p:spPr>
          <a:xfrm flipH="1" flipV="1">
            <a:off x="1600200" y="4154487"/>
            <a:ext cx="1350963" cy="1525588"/>
          </a:xfrm>
          <a:prstGeom prst="straightConnector1">
            <a:avLst/>
          </a:prstGeom>
          <a:ln w="38100">
            <a:solidFill>
              <a:srgbClr val="5E30EB"/>
            </a:solidFill>
            <a:round/>
            <a:tailEnd type="triangle"/>
          </a:ln>
        </p:spPr>
      </p:cxnSp>
      <p:cxnSp>
        <p:nvCxnSpPr>
          <p:cNvPr id="615" name="Connector 615"/>
          <p:cNvCxnSpPr>
            <a:stCxn id="600" idx="0"/>
            <a:endCxn id="598" idx="0"/>
          </p:cNvCxnSpPr>
          <p:nvPr/>
        </p:nvCxnSpPr>
        <p:spPr>
          <a:xfrm flipH="1">
            <a:off x="2133600" y="1943100"/>
            <a:ext cx="1943100" cy="457200"/>
          </a:xfrm>
          <a:prstGeom prst="straightConnector1">
            <a:avLst/>
          </a:prstGeom>
          <a:ln w="38100">
            <a:solidFill>
              <a:srgbClr val="5E30EB"/>
            </a:solidFill>
            <a:round/>
            <a:tailEnd type="triangle"/>
          </a:ln>
        </p:spPr>
      </p:cxnSp>
      <p:cxnSp>
        <p:nvCxnSpPr>
          <p:cNvPr id="616" name="Connector 616"/>
          <p:cNvCxnSpPr>
            <a:stCxn id="601" idx="0"/>
            <a:endCxn id="598" idx="0"/>
          </p:cNvCxnSpPr>
          <p:nvPr/>
        </p:nvCxnSpPr>
        <p:spPr>
          <a:xfrm flipV="1">
            <a:off x="1600200" y="2400300"/>
            <a:ext cx="533400" cy="1754188"/>
          </a:xfrm>
          <a:prstGeom prst="straightConnector1">
            <a:avLst/>
          </a:prstGeom>
          <a:ln w="38100">
            <a:solidFill>
              <a:srgbClr val="5E30EB"/>
            </a:solidFill>
            <a:round/>
            <a:tailEnd type="triangle"/>
          </a:ln>
        </p:spPr>
      </p:cxnSp>
      <p:sp>
        <p:nvSpPr>
          <p:cNvPr id="617" name="Shape 617"/>
          <p:cNvSpPr/>
          <p:nvPr/>
        </p:nvSpPr>
        <p:spPr>
          <a:xfrm>
            <a:off x="6416675" y="1420812"/>
            <a:ext cx="72082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Astérix</a:t>
            </a:r>
          </a:p>
        </p:txBody>
      </p:sp>
      <p:sp>
        <p:nvSpPr>
          <p:cNvPr id="618" name="Shape 618"/>
          <p:cNvSpPr/>
          <p:nvPr/>
        </p:nvSpPr>
        <p:spPr>
          <a:xfrm>
            <a:off x="8404225" y="4214812"/>
            <a:ext cx="66466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Obélix</a:t>
            </a:r>
          </a:p>
        </p:txBody>
      </p:sp>
      <p:sp>
        <p:nvSpPr>
          <p:cNvPr id="619" name="Shape 619"/>
          <p:cNvSpPr/>
          <p:nvPr/>
        </p:nvSpPr>
        <p:spPr>
          <a:xfrm>
            <a:off x="5972175" y="5664200"/>
            <a:ext cx="585788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Idéfix</a:t>
            </a:r>
          </a:p>
        </p:txBody>
      </p:sp>
      <p:sp>
        <p:nvSpPr>
          <p:cNvPr id="667" name="Shape 667"/>
          <p:cNvSpPr/>
          <p:nvPr/>
        </p:nvSpPr>
        <p:spPr>
          <a:xfrm>
            <a:off x="3106984" y="3808386"/>
            <a:ext cx="1100845" cy="163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68" name="Shape 668"/>
          <p:cNvSpPr/>
          <p:nvPr/>
        </p:nvSpPr>
        <p:spPr>
          <a:xfrm>
            <a:off x="6527245" y="4638734"/>
            <a:ext cx="361473" cy="712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69" name="Shape 669"/>
          <p:cNvSpPr/>
          <p:nvPr/>
        </p:nvSpPr>
        <p:spPr>
          <a:xfrm>
            <a:off x="4702611" y="2220528"/>
            <a:ext cx="1469162" cy="1071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70" name="Shape 670"/>
          <p:cNvSpPr/>
          <p:nvPr/>
        </p:nvSpPr>
        <p:spPr>
          <a:xfrm>
            <a:off x="2385190" y="2522107"/>
            <a:ext cx="1707074" cy="826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71" name="Shape 671"/>
          <p:cNvSpPr/>
          <p:nvPr/>
        </p:nvSpPr>
        <p:spPr>
          <a:xfrm>
            <a:off x="1872450" y="3583146"/>
            <a:ext cx="2196362" cy="508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627" name="Group 627"/>
          <p:cNvGrpSpPr/>
          <p:nvPr/>
        </p:nvGrpSpPr>
        <p:grpSpPr>
          <a:xfrm>
            <a:off x="6134099" y="4122737"/>
            <a:ext cx="533401" cy="533401"/>
            <a:chOff x="0" y="0"/>
            <a:chExt cx="533400" cy="533400"/>
          </a:xfrm>
        </p:grpSpPr>
        <p:sp>
          <p:nvSpPr>
            <p:cNvPr id="625" name="Shape 625"/>
            <p:cNvSpPr/>
            <p:nvPr/>
          </p:nvSpPr>
          <p:spPr>
            <a:xfrm>
              <a:off x="-1" y="-1"/>
              <a:ext cx="533401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6F4E2E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626" name="Shape 626"/>
            <p:cNvSpPr/>
            <p:nvPr/>
          </p:nvSpPr>
          <p:spPr>
            <a:xfrm>
              <a:off x="27302" y="107950"/>
              <a:ext cx="478795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Dog</a:t>
              </a:r>
            </a:p>
          </p:txBody>
        </p:sp>
      </p:grpSp>
      <p:sp>
        <p:nvSpPr>
          <p:cNvPr id="672" name="Shape 672"/>
          <p:cNvSpPr/>
          <p:nvPr/>
        </p:nvSpPr>
        <p:spPr>
          <a:xfrm>
            <a:off x="4880588" y="4469091"/>
            <a:ext cx="1252961" cy="373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>
            <a:solidFill>
              <a:srgbClr val="5E30EB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9" name="Shape 629"/>
          <p:cNvSpPr/>
          <p:nvPr/>
        </p:nvSpPr>
        <p:spPr>
          <a:xfrm>
            <a:off x="2787650" y="1270000"/>
            <a:ext cx="1371898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Abraracourcix</a:t>
            </a:r>
          </a:p>
        </p:txBody>
      </p:sp>
      <p:sp>
        <p:nvSpPr>
          <p:cNvPr id="630" name="Shape 630"/>
          <p:cNvSpPr/>
          <p:nvPr/>
        </p:nvSpPr>
        <p:spPr>
          <a:xfrm>
            <a:off x="2825750" y="6057900"/>
            <a:ext cx="104834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</a:rPr>
              <a:t>Panoramix</a:t>
            </a:r>
          </a:p>
        </p:txBody>
      </p:sp>
      <p:sp>
        <p:nvSpPr>
          <p:cNvPr id="631" name="Shape 631"/>
          <p:cNvSpPr/>
          <p:nvPr/>
        </p:nvSpPr>
        <p:spPr>
          <a:xfrm>
            <a:off x="1587" y="4102100"/>
            <a:ext cx="129659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Ordralfabetix</a:t>
            </a:r>
          </a:p>
        </p:txBody>
      </p:sp>
      <p:sp>
        <p:nvSpPr>
          <p:cNvPr id="632" name="Shape 632"/>
          <p:cNvSpPr/>
          <p:nvPr/>
        </p:nvSpPr>
        <p:spPr>
          <a:xfrm>
            <a:off x="806450" y="1981200"/>
            <a:ext cx="127396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Cétautomatix</a:t>
            </a:r>
          </a:p>
        </p:txBody>
      </p:sp>
      <p:sp>
        <p:nvSpPr>
          <p:cNvPr id="633" name="Shape 633"/>
          <p:cNvSpPr/>
          <p:nvPr/>
        </p:nvSpPr>
        <p:spPr>
          <a:xfrm rot="20700000">
            <a:off x="2852713" y="3734523"/>
            <a:ext cx="9906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sp>
        <p:nvSpPr>
          <p:cNvPr id="634" name="Shape 634"/>
          <p:cNvSpPr/>
          <p:nvPr/>
        </p:nvSpPr>
        <p:spPr>
          <a:xfrm rot="1200000">
            <a:off x="2921330" y="2905298"/>
            <a:ext cx="9906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sp>
        <p:nvSpPr>
          <p:cNvPr id="635" name="Shape 635"/>
          <p:cNvSpPr/>
          <p:nvPr/>
        </p:nvSpPr>
        <p:spPr>
          <a:xfrm rot="4200000">
            <a:off x="4078067" y="2526423"/>
            <a:ext cx="9906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sp>
        <p:nvSpPr>
          <p:cNvPr id="636" name="Shape 636"/>
          <p:cNvSpPr/>
          <p:nvPr/>
        </p:nvSpPr>
        <p:spPr>
          <a:xfrm rot="19320000">
            <a:off x="5152148" y="2608040"/>
            <a:ext cx="9906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sp>
        <p:nvSpPr>
          <p:cNvPr id="637" name="Shape 637"/>
          <p:cNvSpPr/>
          <p:nvPr/>
        </p:nvSpPr>
        <p:spPr>
          <a:xfrm rot="420000">
            <a:off x="6031933" y="3353830"/>
            <a:ext cx="9906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sp>
        <p:nvSpPr>
          <p:cNvPr id="638" name="Shape 638"/>
          <p:cNvSpPr/>
          <p:nvPr/>
        </p:nvSpPr>
        <p:spPr>
          <a:xfrm rot="4200000">
            <a:off x="6218331" y="4902876"/>
            <a:ext cx="622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sp>
        <p:nvSpPr>
          <p:cNvPr id="639" name="Shape 639"/>
          <p:cNvSpPr/>
          <p:nvPr/>
        </p:nvSpPr>
        <p:spPr>
          <a:xfrm rot="18120000">
            <a:off x="2874439" y="4486619"/>
            <a:ext cx="9906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is-a</a:t>
            </a:r>
          </a:p>
        </p:txBody>
      </p:sp>
      <p:cxnSp>
        <p:nvCxnSpPr>
          <p:cNvPr id="640" name="Connector 640"/>
          <p:cNvCxnSpPr>
            <a:stCxn id="605" idx="0"/>
            <a:endCxn id="598" idx="0"/>
          </p:cNvCxnSpPr>
          <p:nvPr/>
        </p:nvCxnSpPr>
        <p:spPr>
          <a:xfrm flipH="1" flipV="1">
            <a:off x="2133600" y="2400300"/>
            <a:ext cx="817563" cy="3279775"/>
          </a:xfrm>
          <a:prstGeom prst="straightConnector1">
            <a:avLst/>
          </a:prstGeom>
          <a:ln w="38100">
            <a:solidFill>
              <a:srgbClr val="5E30EB"/>
            </a:solidFill>
            <a:round/>
            <a:headEnd type="triangle"/>
            <a:tailEnd type="triangle"/>
          </a:ln>
        </p:spPr>
      </p:cxnSp>
      <p:sp>
        <p:nvSpPr>
          <p:cNvPr id="641" name="Shape 641"/>
          <p:cNvSpPr/>
          <p:nvPr/>
        </p:nvSpPr>
        <p:spPr>
          <a:xfrm>
            <a:off x="4149725" y="5562600"/>
            <a:ext cx="142240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barks-at</a:t>
            </a:r>
          </a:p>
        </p:txBody>
      </p:sp>
      <p:sp>
        <p:nvSpPr>
          <p:cNvPr id="642" name="Shape 642"/>
          <p:cNvSpPr/>
          <p:nvPr/>
        </p:nvSpPr>
        <p:spPr>
          <a:xfrm rot="18120000">
            <a:off x="6980556" y="4783187"/>
            <a:ext cx="12192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takes-care-of</a:t>
            </a:r>
          </a:p>
        </p:txBody>
      </p:sp>
      <p:sp>
        <p:nvSpPr>
          <p:cNvPr id="643" name="Shape 643"/>
          <p:cNvSpPr/>
          <p:nvPr/>
        </p:nvSpPr>
        <p:spPr>
          <a:xfrm rot="2700000">
            <a:off x="6927814" y="2561927"/>
            <a:ext cx="11049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is-friend-of</a:t>
            </a:r>
          </a:p>
        </p:txBody>
      </p:sp>
      <p:sp>
        <p:nvSpPr>
          <p:cNvPr id="644" name="Shape 644"/>
          <p:cNvSpPr/>
          <p:nvPr/>
        </p:nvSpPr>
        <p:spPr>
          <a:xfrm rot="240000">
            <a:off x="4636073" y="1919696"/>
            <a:ext cx="939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is-boss-of</a:t>
            </a:r>
          </a:p>
        </p:txBody>
      </p:sp>
      <p:sp>
        <p:nvSpPr>
          <p:cNvPr id="645" name="Shape 645"/>
          <p:cNvSpPr/>
          <p:nvPr/>
        </p:nvSpPr>
        <p:spPr>
          <a:xfrm rot="20580000">
            <a:off x="2370595" y="1642864"/>
            <a:ext cx="14605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is-boss-of</a:t>
            </a:r>
          </a:p>
        </p:txBody>
      </p:sp>
      <p:sp>
        <p:nvSpPr>
          <p:cNvPr id="646" name="Shape 646"/>
          <p:cNvSpPr/>
          <p:nvPr/>
        </p:nvSpPr>
        <p:spPr>
          <a:xfrm rot="4380000">
            <a:off x="1844597" y="3573477"/>
            <a:ext cx="17780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fights-with</a:t>
            </a:r>
          </a:p>
        </p:txBody>
      </p:sp>
      <p:sp>
        <p:nvSpPr>
          <p:cNvPr id="647" name="Shape 647"/>
          <p:cNvSpPr/>
          <p:nvPr/>
        </p:nvSpPr>
        <p:spPr>
          <a:xfrm rot="2640000">
            <a:off x="1519210" y="4854310"/>
            <a:ext cx="14224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sells-to</a:t>
            </a:r>
          </a:p>
        </p:txBody>
      </p:sp>
      <p:sp>
        <p:nvSpPr>
          <p:cNvPr id="648" name="Shape 648"/>
          <p:cNvSpPr/>
          <p:nvPr/>
        </p:nvSpPr>
        <p:spPr>
          <a:xfrm rot="17220000">
            <a:off x="671637" y="2887811"/>
            <a:ext cx="17145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900"/>
              </a:spcBef>
              <a:buClr>
                <a:srgbClr val="FDFDC5"/>
              </a:buClr>
              <a:buFont typeface="Apple Chancery"/>
              <a:defRPr sz="1600">
                <a:uFill>
                  <a:solidFill/>
                </a:u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buys-from</a:t>
            </a:r>
          </a:p>
        </p:txBody>
      </p:sp>
      <p:sp>
        <p:nvSpPr>
          <p:cNvPr id="649" name="Shape 649"/>
          <p:cNvSpPr/>
          <p:nvPr/>
        </p:nvSpPr>
        <p:spPr>
          <a:xfrm rot="20280000">
            <a:off x="4878470" y="4716267"/>
            <a:ext cx="13335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lives-with</a:t>
            </a:r>
          </a:p>
        </p:txBody>
      </p:sp>
      <p:grpSp>
        <p:nvGrpSpPr>
          <p:cNvPr id="652" name="Group 652"/>
          <p:cNvGrpSpPr/>
          <p:nvPr/>
        </p:nvGrpSpPr>
        <p:grpSpPr>
          <a:xfrm>
            <a:off x="4096760" y="4597400"/>
            <a:ext cx="783793" cy="723900"/>
            <a:chOff x="0" y="0"/>
            <a:chExt cx="783791" cy="723900"/>
          </a:xfrm>
        </p:grpSpPr>
        <p:sp>
          <p:nvSpPr>
            <p:cNvPr id="650" name="Shape 650"/>
            <p:cNvSpPr/>
            <p:nvPr/>
          </p:nvSpPr>
          <p:spPr>
            <a:xfrm>
              <a:off x="52964" y="0"/>
              <a:ext cx="677864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BC1C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News Gothic MT"/>
                </a:defRPr>
              </a:pPr>
            </a:p>
          </p:txBody>
        </p:sp>
        <p:sp>
          <p:nvSpPr>
            <p:cNvPr id="651" name="Shape 651"/>
            <p:cNvSpPr/>
            <p:nvPr/>
          </p:nvSpPr>
          <p:spPr>
            <a:xfrm>
              <a:off x="0" y="203200"/>
              <a:ext cx="783792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>
                <a:buClr>
                  <a:srgbClr val="FDFDC5"/>
                </a:buClr>
                <a:buFont typeface="Times"/>
                <a:defRPr b="1" sz="1600">
                  <a:uFill>
                    <a:solidFill/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 sz="1800">
                  <a:uFillTx/>
                </a:defRPr>
              </a:pPr>
              <a:r>
                <a:rPr b="1" sz="1600">
                  <a:uFill>
                    <a:solidFill/>
                  </a:uFill>
                </a:rPr>
                <a:t>Human</a:t>
              </a:r>
            </a:p>
          </p:txBody>
        </p:sp>
      </p:grpSp>
      <p:sp>
        <p:nvSpPr>
          <p:cNvPr id="673" name="Shape 673"/>
          <p:cNvSpPr/>
          <p:nvPr/>
        </p:nvSpPr>
        <p:spPr>
          <a:xfrm>
            <a:off x="4432036" y="3877684"/>
            <a:ext cx="37040" cy="707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 cap="sq">
            <a:solidFill>
              <a:srgbClr val="5E30EB"/>
            </a:solidFill>
            <a:round/>
          </a:ln>
        </p:spPr>
        <p:txBody>
          <a:bodyPr/>
          <a:lstStyle/>
          <a:p>
            <a:pPr lvl="0"/>
          </a:p>
        </p:txBody>
      </p:sp>
      <p:sp>
        <p:nvSpPr>
          <p:cNvPr id="654" name="Shape 654"/>
          <p:cNvSpPr/>
          <p:nvPr/>
        </p:nvSpPr>
        <p:spPr>
          <a:xfrm rot="16200000">
            <a:off x="4406900" y="4108450"/>
            <a:ext cx="4572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spcBef>
                <a:spcPts val="1300"/>
              </a:spcBef>
              <a:buClr>
                <a:srgbClr val="FDFDC5"/>
              </a:buClr>
              <a:buFont typeface="Courier New"/>
              <a:defRPr sz="16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AKO</a:t>
            </a:r>
          </a:p>
        </p:txBody>
      </p:sp>
      <p:pic>
        <p:nvPicPr>
          <p:cNvPr id="655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7600" y="4578350"/>
            <a:ext cx="1676400" cy="2190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5611812" y="6015037"/>
            <a:ext cx="1866901" cy="787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Shape 657"/>
          <p:cNvSpPr/>
          <p:nvPr/>
        </p:nvSpPr>
        <p:spPr>
          <a:xfrm>
            <a:off x="3086100" y="6337300"/>
            <a:ext cx="1985926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CE31CC"/>
              </a:buClr>
              <a:buFont typeface="Helvetica"/>
              <a:defRPr sz="14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hlinkClick r:id="rId7" invalidUrl="" action="" tgtFrame="" tooltip="" history="1" highlightClick="0" endSnd="0"/>
              </a:rPr>
              <a:t>[http://www.asterix.tm.fr]</a:t>
            </a:r>
          </a:p>
        </p:txBody>
      </p:sp>
      <p:pic>
        <p:nvPicPr>
          <p:cNvPr id="658" name="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7029450" y="92075"/>
            <a:ext cx="1758950" cy="2638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-234950" y="-330200"/>
            <a:ext cx="1206501" cy="2190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1281112" y="4911725"/>
            <a:ext cx="1433513" cy="2330450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2" name="Shape 6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663" name="Shape 663"/>
          <p:cNvSpPr/>
          <p:nvPr/>
        </p:nvSpPr>
        <p:spPr>
          <a:xfrm>
            <a:off x="647700" y="88900"/>
            <a:ext cx="214868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b="1"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M. et Mme. Agecanonix</a:t>
            </a:r>
          </a:p>
        </p:txBody>
      </p:sp>
      <p:pic>
        <p:nvPicPr>
          <p:cNvPr id="664" name="dropped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-368300" y="4390048"/>
            <a:ext cx="1841500" cy="1820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</a:pP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6" name="Shape 6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7" name="Shape 677"/>
          <p:cNvSpPr/>
          <p:nvPr>
            <p:ph type="sldNum" sz="quarter" idx="2"/>
          </p:nvPr>
        </p:nvSpPr>
        <p:spPr>
          <a:xfrm>
            <a:off x="8775632" y="6533357"/>
            <a:ext cx="216037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Semantix Net Cheats</a:t>
            </a:r>
          </a:p>
        </p:txBody>
      </p:sp>
      <p:sp>
        <p:nvSpPr>
          <p:cNvPr id="680" name="Shape 6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3603" indent="-231457" defTabSz="740663">
              <a:lnSpc>
                <a:spcPct val="90000"/>
              </a:lnSpc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colors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should properly be encoded as separate nodes with relationships to the respective objects</a:t>
            </a:r>
            <a:endParaRPr sz="16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lnSpc>
                <a:spcPct val="90000"/>
              </a:lnSpc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font types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implies different types of relationships</a:t>
            </a:r>
            <a:endParaRPr sz="16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again would require additional nodes and relationships</a:t>
            </a:r>
            <a:endParaRPr sz="16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lnSpc>
                <a:spcPct val="90000"/>
              </a:lnSpc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class relationships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all dogs live with Gauls</a:t>
            </a:r>
            <a:endParaRPr sz="16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AKO (a-kind-of) relationship is special (inheritance)</a:t>
            </a:r>
            <a:endParaRPr sz="16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3603" indent="-231457" defTabSz="740663">
              <a:lnSpc>
                <a:spcPct val="90000"/>
              </a:lnSpc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instances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arrows from individual humans to the class Human omitted</a:t>
            </a:r>
            <a:endParaRPr sz="162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5393" indent="-185165" defTabSz="740663">
              <a:lnSpc>
                <a:spcPct val="90000"/>
              </a:lnSpc>
              <a:spcBef>
                <a:spcPts val="400"/>
              </a:spcBef>
              <a:buClr>
                <a:srgbClr val="FF52A9"/>
              </a:buClr>
              <a:buSzPct val="65000"/>
              <a:defRPr>
                <a:solidFill>
                  <a:srgbClr val="000000"/>
                </a:solidFill>
                <a:uFillTx/>
              </a:defRPr>
            </a:pPr>
            <a:r>
              <a:rPr sz="145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assumes that AKO allows inheritance</a:t>
            </a:r>
            <a:endParaRPr sz="145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63603" indent="-231457" defTabSz="740663">
              <a:lnSpc>
                <a:spcPct val="90000"/>
              </a:lnSpc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directionality</a:t>
            </a:r>
            <a:endParaRPr sz="19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7644" indent="-231457" defTabSz="740663">
              <a:lnSpc>
                <a:spcPct val="9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direction of the arrows matters, not that of the text</a:t>
            </a:r>
          </a:p>
        </p:txBody>
      </p:sp>
      <p:sp>
        <p:nvSpPr>
          <p:cNvPr id="681" name="Shape 681"/>
          <p:cNvSpPr/>
          <p:nvPr>
            <p:ph type="sldNum" sz="quarter" idx="2"/>
          </p:nvPr>
        </p:nvSpPr>
        <p:spPr>
          <a:xfrm>
            <a:off x="8775632" y="6533357"/>
            <a:ext cx="216037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Relationships</a:t>
            </a:r>
          </a:p>
        </p:txBody>
      </p:sp>
      <p:sp>
        <p:nvSpPr>
          <p:cNvPr id="684" name="Shape 68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without relationships, knowledge is an unrelated collection of facts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about these facts is not very interesting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inductive reasoning is possible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relationships express structure in the collection of facts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allows the generation of meaningful new knowledge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generation of new facts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generation of new relationships</a:t>
            </a:r>
          </a:p>
        </p:txBody>
      </p:sp>
      <p:sp>
        <p:nvSpPr>
          <p:cNvPr id="685" name="Shape 6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Types of Relationships</a:t>
            </a:r>
          </a:p>
        </p:txBody>
      </p:sp>
      <p:sp>
        <p:nvSpPr>
          <p:cNvPr id="688" name="Shape 6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relationships can be arbitrarily defined by the knowledge engineer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great flexibility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reasoning, the inference mechanism must know how relationships can be used to generate new knowledge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inference methods may have to be specified for every relationship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 used relationships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IS-A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relates an instance (individual node) to a class (generic node)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AKO (a-kind-of)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relates one class (subclass) to another class (superclass)</a:t>
            </a:r>
          </a:p>
        </p:txBody>
      </p:sp>
      <p:sp>
        <p:nvSpPr>
          <p:cNvPr id="689" name="Shape 6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Objects and Attributes</a:t>
            </a:r>
          </a:p>
        </p:txBody>
      </p:sp>
      <p:sp>
        <p:nvSpPr>
          <p:cNvPr id="692" name="Shape 6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attributes provide more detailed information on nodes in a semantic network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expressed as properties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combination of attribute and value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attributes can be expressed as relationships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has-attribute</a:t>
            </a:r>
          </a:p>
        </p:txBody>
      </p:sp>
      <p:sp>
        <p:nvSpPr>
          <p:cNvPr id="693" name="Shape 6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Implementation Questions</a:t>
            </a:r>
          </a:p>
        </p:txBody>
      </p:sp>
      <p:sp>
        <p:nvSpPr>
          <p:cNvPr id="696" name="Shape 6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and efficient representation schemes for semantic nets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tables that list all objects and their properties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tables or linked lists for relationships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conversion into different representation methods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nodes correspond variables or constants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links correspond to predicates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nodes and links have to be translated into propositional variables and properly combined with logical connectives</a:t>
            </a:r>
          </a:p>
        </p:txBody>
      </p:sp>
      <p:sp>
        <p:nvSpPr>
          <p:cNvPr id="697" name="Shape 6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OAV-Triples</a:t>
            </a:r>
          </a:p>
        </p:txBody>
      </p:sp>
      <p:sp>
        <p:nvSpPr>
          <p:cNvPr id="700" name="Shape 70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object-attribute-value triples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used to characterize the knowledge in a semantic net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quickly leads to huge tables</a:t>
            </a:r>
          </a:p>
        </p:txBody>
      </p:sp>
      <p:graphicFrame>
        <p:nvGraphicFramePr>
          <p:cNvPr id="701" name="Table 701"/>
          <p:cNvGraphicFramePr/>
          <p:nvPr/>
        </p:nvGraphicFramePr>
        <p:xfrm>
          <a:off x="1295400" y="3243262"/>
          <a:ext cx="6096000" cy="33861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032000"/>
                <a:gridCol w="2032000"/>
                <a:gridCol w="2032000"/>
              </a:tblGrid>
              <a:tr h="677862"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Object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Attribute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Astérix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profession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warrior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</a:tr>
              <a:tr h="6778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Obélix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extra large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</a:tr>
              <a:tr h="677862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Idéfix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petite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Panoramix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wisdom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  <a:tc>
                  <a:txBody>
                    <a:bodyPr/>
                    <a:lstStyle/>
                    <a:p>
                      <a:pPr lvl="0" marL="40639" algn="l" defTabSz="914400">
                        <a:spcBef>
                          <a:spcPts val="500"/>
                        </a:spcBef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rgbClr val="00032B"/>
                          </a:solidFill>
                          <a:uFill>
                            <a:solidFill>
                              <a:srgbClr val="00032B"/>
                            </a:solidFill>
                          </a:uFill>
                        </a:rPr>
                        <a:t>infinite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32B"/>
                      </a:solidFill>
                      <a:round/>
                    </a:lnL>
                    <a:lnR w="12700">
                      <a:solidFill>
                        <a:srgbClr val="00032B"/>
                      </a:solidFill>
                      <a:round/>
                    </a:lnR>
                    <a:lnT w="12700">
                      <a:solidFill>
                        <a:srgbClr val="00032B"/>
                      </a:solidFill>
                      <a:round/>
                    </a:lnT>
                    <a:lnB w="12700">
                      <a:solidFill>
                        <a:srgbClr val="00032B"/>
                      </a:solidFill>
                      <a:round/>
                    </a:lnB>
                    <a:solidFill>
                      <a:srgbClr val="FFEB69"/>
                    </a:solidFill>
                  </a:tcPr>
                </a:tc>
              </a:tr>
            </a:tbl>
          </a:graphicData>
        </a:graphic>
      </p:graphicFrame>
      <p:sp>
        <p:nvSpPr>
          <p:cNvPr id="702" name="Shape 7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Problems Semantic Nets</a:t>
            </a:r>
          </a:p>
        </p:txBody>
      </p:sp>
      <p:sp>
        <p:nvSpPr>
          <p:cNvPr id="705" name="Shape 7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expressiveness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internal structure of nodes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relationships between multiple nodes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easy way to represent heuristic information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extensions are possible, but cumbersome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 suited for binary relationships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efficiency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result in large sets of nodes and links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may lead to combinatorial explosion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especially for queries with negative results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usability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lack of standards for link types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naming of nodes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classes, instances</a:t>
            </a:r>
          </a:p>
        </p:txBody>
      </p:sp>
      <p:sp>
        <p:nvSpPr>
          <p:cNvPr id="706" name="Shape 7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Schemata</a:t>
            </a:r>
          </a:p>
        </p:txBody>
      </p:sp>
      <p:sp>
        <p:nvSpPr>
          <p:cNvPr id="709" name="Shape 7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suitable for the representation of more complex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causal relationships between a percept or action and its outcome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“deeper” knowledge than semantic networks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nodes can have an internal structure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humans often tacit knowledge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related to the notion of records in  computer science</a:t>
            </a:r>
          </a:p>
        </p:txBody>
      </p:sp>
      <p:sp>
        <p:nvSpPr>
          <p:cNvPr id="710" name="Shape 7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Concept Schema</a:t>
            </a:r>
          </a:p>
        </p:txBody>
      </p:sp>
      <p:sp>
        <p:nvSpPr>
          <p:cNvPr id="713" name="Shape 71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abstraction that captures general/typical properties of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has the most important properties that one usually associates with an object of that type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be dependent on task, context, background and capabilities of the user, …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stereotypes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makes reasoning simpler by concentrating on the essential aspects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still require relationship-specific inference methods</a:t>
            </a:r>
          </a:p>
        </p:txBody>
      </p:sp>
      <p:sp>
        <p:nvSpPr>
          <p:cNvPr id="714" name="Shape 7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</a:pPr>
          </a:p>
        </p:txBody>
      </p:sp>
      <p:sp>
        <p:nvSpPr>
          <p:cNvPr id="289" name="Shape 289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Schema Examples</a:t>
            </a:r>
          </a:p>
        </p:txBody>
      </p:sp>
      <p:sp>
        <p:nvSpPr>
          <p:cNvPr id="717" name="Shape 7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most frequently used instances of schemata are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frames [Minsky 1975]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scripts [Schank 1977]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frames consist of a group of slots and fillers to define a stereotypical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scripts are time-ordered sequences of frames</a:t>
            </a:r>
          </a:p>
        </p:txBody>
      </p:sp>
      <p:sp>
        <p:nvSpPr>
          <p:cNvPr id="718" name="Shape 7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Frames</a:t>
            </a:r>
          </a:p>
        </p:txBody>
      </p:sp>
      <p:sp>
        <p:nvSpPr>
          <p:cNvPr id="721" name="Shape 7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frame represents related knowledge about a subject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default values for most slots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frames are organized hierarchically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the use of inheritance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is usually organized according to cause and effect relationships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slots can contain all kinds of items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rules, facts, images, video, comments, debugging info, questions, hypotheses, other frames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slots can also have procedural attachments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procedures that are invoked in specific situations involving a particular slot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on creation, modification, removal of the slot value</a:t>
            </a:r>
          </a:p>
        </p:txBody>
      </p:sp>
      <p:sp>
        <p:nvSpPr>
          <p:cNvPr id="722" name="Shape 7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Simple Frame Example</a:t>
            </a:r>
          </a:p>
        </p:txBody>
      </p:sp>
      <p:graphicFrame>
        <p:nvGraphicFramePr>
          <p:cNvPr id="725" name="Table 725"/>
          <p:cNvGraphicFramePr/>
          <p:nvPr/>
        </p:nvGraphicFramePr>
        <p:xfrm>
          <a:off x="1524000" y="1397000"/>
          <a:ext cx="6096000" cy="4064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3048000"/>
                <a:gridCol w="3048000"/>
              </a:tblGrid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Slot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Filler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Astérix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height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small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low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profession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warrior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armor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helmet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intelligence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very high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BE9E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marital 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+mn-lt"/>
                          <a:ea typeface="+mn-ea"/>
                          <a:cs typeface="+mn-cs"/>
                          <a:sym typeface="News Gothic MT"/>
                        </a:rPr>
                        <a:t>presumed single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F5F8"/>
                    </a:solidFill>
                  </a:tcPr>
                </a:tc>
              </a:tr>
            </a:tbl>
          </a:graphicData>
        </a:graphic>
      </p:graphicFrame>
      <p:sp>
        <p:nvSpPr>
          <p:cNvPr id="726" name="Shape 72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27" name="Shape 7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Overview of Frame Structure</a:t>
            </a:r>
          </a:p>
        </p:txBody>
      </p:sp>
      <p:sp>
        <p:nvSpPr>
          <p:cNvPr id="730" name="Shape 73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two basic elements: slots and facets (fillers, values, etc.); 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typically have parent and offspring slots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used to establish a property inheritance hierarchy </a:t>
            </a:r>
            <a:b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(e.g., specialization-of) 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descriptive slots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contain declarative information or data (static knowledge) 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procedural attachments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contain functions which can direct the reasoning process (dynamic knowledge) </a:t>
            </a:r>
            <a:b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(e.g., "activate a certain rule if a value exceeds a given level") 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data-driven, event-driven ( bottom-up reasoning) 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expectation-drive or top-down reasoning 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pointers to related frames/scripts - can be used to transfer control to a more appropriate frame </a:t>
            </a:r>
          </a:p>
        </p:txBody>
      </p:sp>
      <p:sp>
        <p:nvSpPr>
          <p:cNvPr id="731" name="Shape 731"/>
          <p:cNvSpPr/>
          <p:nvPr/>
        </p:nvSpPr>
        <p:spPr>
          <a:xfrm>
            <a:off x="2125662" y="6565900"/>
            <a:ext cx="112057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[Rogers 1999]</a:t>
            </a:r>
          </a:p>
        </p:txBody>
      </p:sp>
      <p:sp>
        <p:nvSpPr>
          <p:cNvPr id="732" name="Shape 7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Slots</a:t>
            </a:r>
          </a:p>
        </p:txBody>
      </p:sp>
      <p:sp>
        <p:nvSpPr>
          <p:cNvPr id="735" name="Shape 7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each slot contains one or more facets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facets may take the following forms: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values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default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used if there is not other value present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range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 kind of information can appear in the slot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if-added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procedural attachment which specifies an action to be taken when a value in the slot is added or modified (data-driven, event-driven or bottom-up reasoning)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if-needed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procedural attachment which triggers a procedure which goes out to get information which the slot doesn't have (expectation-driven; top-down reasoning)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other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contain frames, rules, semantic networks, or other types of knowledge </a:t>
            </a:r>
          </a:p>
        </p:txBody>
      </p:sp>
      <p:sp>
        <p:nvSpPr>
          <p:cNvPr id="736" name="Shape 736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737" name="Shape 737"/>
          <p:cNvSpPr/>
          <p:nvPr/>
        </p:nvSpPr>
        <p:spPr>
          <a:xfrm>
            <a:off x="2125662" y="6565900"/>
            <a:ext cx="112057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[Rogers 1999]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Usage of Frames</a:t>
            </a:r>
          </a:p>
        </p:txBody>
      </p:sp>
      <p:sp>
        <p:nvSpPr>
          <p:cNvPr id="740" name="Shape 74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filling slots in frames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inherit the value directly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get a default value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these two are relatively inexpensive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derive information through the attached procedures (or methods) that also take advantage of current context (slot-specific heuristics)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filling in slots also confirms that frame or script is appropriate for this particular situation </a:t>
            </a:r>
          </a:p>
        </p:txBody>
      </p:sp>
      <p:sp>
        <p:nvSpPr>
          <p:cNvPr id="741" name="Shape 7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742" name="Shape 742"/>
          <p:cNvSpPr/>
          <p:nvPr/>
        </p:nvSpPr>
        <p:spPr>
          <a:xfrm>
            <a:off x="2125662" y="6565900"/>
            <a:ext cx="112057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[Rogers 1999]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Restaurant Frame Example</a:t>
            </a:r>
          </a:p>
        </p:txBody>
      </p:sp>
      <p:sp>
        <p:nvSpPr>
          <p:cNvPr id="745" name="Shape 7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generic template for restaurants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types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default values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script for a typical sequence of activities at a restaurant</a:t>
            </a:r>
          </a:p>
        </p:txBody>
      </p:sp>
      <p:sp>
        <p:nvSpPr>
          <p:cNvPr id="746" name="Shape 7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747" name="Shape 747"/>
          <p:cNvSpPr/>
          <p:nvPr/>
        </p:nvSpPr>
        <p:spPr>
          <a:xfrm>
            <a:off x="2125662" y="6565900"/>
            <a:ext cx="112057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[Rogers 1999]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Generic Restaurant Frame</a:t>
            </a:r>
          </a:p>
        </p:txBody>
      </p:sp>
      <p:sp>
        <p:nvSpPr>
          <p:cNvPr id="750" name="Shape 750"/>
          <p:cNvSpPr/>
          <p:nvPr>
            <p:ph type="body" idx="1"/>
          </p:nvPr>
        </p:nvSpPr>
        <p:spPr>
          <a:prstGeom prst="rect">
            <a:avLst/>
          </a:prstGeom>
          <a:solidFill>
            <a:srgbClr val="FFEB69"/>
          </a:solidFill>
        </p:spPr>
        <p:txBody>
          <a:bodyPr/>
          <a:lstStyle/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Generic RESTAURANT Fram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e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Specialization-o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f:  Business-Establishment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Types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range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(Cafeteria, Fast-Food, Seat-Yourself, Wait-To-Be-Seated)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default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Seat-Yourself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if-needed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IF plastic-orange-counter THEN Fast-Food,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                   IF stack-of-trays THEN Cafeteria,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                   IF wait-for-waitress-sign or reservations-made THEN Wait-To-Be-Seated,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                        OTHERWISE Seat-Yourself.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Location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range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 an ADDRESS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if-needed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(Look at the MENU)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Name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if-needed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(Look at the MENU)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Food-Style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range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(Burgers, Chinese, American, Seafood, French)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default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American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if-added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(Update Alternatives of Restaurant)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Times-of-Operation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range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a Time-of-Day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default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open evenings except Mondays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Payment-Form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range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(Cash, CreditCard, Check, Washing-Dishes-Script)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Event-Sequence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default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Eat-at-Restaurant Script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Alternatives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range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all restaurants with same Foodstyle</a:t>
            </a:r>
            <a:endParaRPr sz="56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30174" indent="-114300" defTabSz="365760">
              <a:spcBef>
                <a:spcPts val="8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</a:t>
            </a:r>
            <a:r>
              <a:rPr b="1"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if-needed</a:t>
            </a:r>
            <a:r>
              <a:rPr sz="56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(Find all Restaurants with the same Foodstyle)</a:t>
            </a:r>
          </a:p>
        </p:txBody>
      </p:sp>
      <p:sp>
        <p:nvSpPr>
          <p:cNvPr id="751" name="Shape 751"/>
          <p:cNvSpPr/>
          <p:nvPr/>
        </p:nvSpPr>
        <p:spPr>
          <a:xfrm>
            <a:off x="6242050" y="6553200"/>
            <a:ext cx="1205794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Helvetica"/>
              <a:defRPr sz="14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[Rogers 1999]</a:t>
            </a:r>
          </a:p>
        </p:txBody>
      </p:sp>
      <p:sp>
        <p:nvSpPr>
          <p:cNvPr id="752" name="Shape 7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Restaurant Script</a:t>
            </a:r>
          </a:p>
        </p:txBody>
      </p:sp>
      <p:sp>
        <p:nvSpPr>
          <p:cNvPr id="755" name="Shape 755"/>
          <p:cNvSpPr/>
          <p:nvPr>
            <p:ph type="body" idx="1"/>
          </p:nvPr>
        </p:nvSpPr>
        <p:spPr>
          <a:prstGeom prst="rect">
            <a:avLst/>
          </a:prstGeom>
          <a:solidFill>
            <a:srgbClr val="FFEB69"/>
          </a:solidFill>
        </p:spPr>
        <p:txBody>
          <a:bodyPr/>
          <a:lstStyle/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EAT-AT-RESTAURANT Script</a:t>
            </a:r>
            <a:endParaRPr b="1"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Props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                  (Restaurant, Money, Food, Menu, Tables, Chairs)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Roles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                   (Hungry-Persons, Wait-Persons, Chef-Persons)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Point-of-View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    Hungry-Persons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Time-of-Occurrence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(Times-of-Operation of Restaurant)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Place-of-Occurrence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(Location of Restaurant)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Event-Sequence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first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Enter-Restaurant 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then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if (Wait-To-Be-Seated-Sign or Reservations)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                 then Get-Maitre-d's-Attention 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then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Please-Be-Seated 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then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Order-Food-Script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then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Eat-Food-Script unless (Long-Wait) when Exit-Restaurant-Angry 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then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if (Food-Quality was better than Palatable)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                  then Compliments-To-The-Chef 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then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   Pay-For-It-Script</a:t>
            </a:r>
            <a:endParaRPr sz="896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 marL="182244" indent="-160020" defTabSz="512063">
              <a:spcBef>
                <a:spcPts val="11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      </a:t>
            </a:r>
            <a:r>
              <a:rPr b="1"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finally</a:t>
            </a:r>
            <a:r>
              <a:rPr sz="896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:      Leave-Restaurant Script</a:t>
            </a:r>
          </a:p>
        </p:txBody>
      </p:sp>
      <p:sp>
        <p:nvSpPr>
          <p:cNvPr id="756" name="Shape 7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757" name="Shape 757"/>
          <p:cNvSpPr/>
          <p:nvPr/>
        </p:nvSpPr>
        <p:spPr>
          <a:xfrm>
            <a:off x="2125662" y="6565900"/>
            <a:ext cx="1120578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000"/>
              </a:buClr>
              <a:defRPr>
                <a:uFill>
                  <a:solidFill/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[Rogers 1999]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Frame Advantages</a:t>
            </a:r>
          </a:p>
        </p:txBody>
      </p:sp>
      <p:sp>
        <p:nvSpPr>
          <p:cNvPr id="760" name="Shape 76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fairly intuitive for many applications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human knowledge organization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suitable for causal knowledge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easier to understand than logic or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very flexible</a:t>
            </a:r>
          </a:p>
        </p:txBody>
      </p:sp>
      <p:sp>
        <p:nvSpPr>
          <p:cNvPr id="761" name="Shape 7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14, 2013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7 continued: Bender vs. Optimus Prime Argument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 survey due Tue, Nov. 19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8: Agents and the Wumpus World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A1 Informed Search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 grading in progress (demos continued during the lab)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form, no programming required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Today, Thu, Nov. 14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Thu, Nov. 21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Implementation documentation coming up this week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 start grading on Friday</a:t>
            </a:r>
          </a:p>
        </p:txBody>
      </p:sp>
      <p:sp>
        <p:nvSpPr>
          <p:cNvPr id="293" name="Shape 293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Frame Problems</a:t>
            </a:r>
          </a:p>
        </p:txBody>
      </p:sp>
      <p:sp>
        <p:nvSpPr>
          <p:cNvPr id="764" name="Shape 76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is tempting to use frames as definitions of concepts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appropriate because there may be valid instances of a concept that do not fit the stereotype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exceptions can be used to overcome this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get very messy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inheritance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all properties of a class stereotype should be propagated to subclasses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alteration of slots can have unintended consequences in subclasses</a:t>
            </a:r>
          </a:p>
        </p:txBody>
      </p:sp>
      <p:sp>
        <p:nvSpPr>
          <p:cNvPr id="765" name="Shape 7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type="title"/>
          </p:nvPr>
        </p:nvSpPr>
        <p:spPr>
          <a:xfrm>
            <a:off x="549275" y="-27940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KR Methods</a:t>
            </a:r>
          </a:p>
        </p:txBody>
      </p:sp>
      <p:sp>
        <p:nvSpPr>
          <p:cNvPr id="768" name="Shape 7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6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92187"/>
            <a:ext cx="9144000" cy="5865813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Shape 770"/>
          <p:cNvSpPr/>
          <p:nvPr/>
        </p:nvSpPr>
        <p:spPr>
          <a:xfrm>
            <a:off x="106821" y="6326187"/>
            <a:ext cx="16915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[Guinness 1995]</a:t>
            </a:r>
          </a:p>
        </p:txBody>
      </p:sp>
      <p:sp>
        <p:nvSpPr>
          <p:cNvPr id="771" name="Shape 7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Ontologies</a:t>
            </a:r>
          </a:p>
        </p:txBody>
      </p:sp>
      <p:sp>
        <p:nvSpPr>
          <p:cNvPr id="774" name="Shape 77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define the terminology about the objects and their relationships in a systematic way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closely related to taxonomies, classifications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ontologies don’t have to be hierarchical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emphasis on the terms to describe objects, relationships, not on the properties of objects or specific relationships between objects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general ontology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convergence of a multitude of special-purpose ontologies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should be applicable to any special-purpose domain</a:t>
            </a:r>
          </a:p>
        </p:txBody>
      </p:sp>
      <p:sp>
        <p:nvSpPr>
          <p:cNvPr id="775" name="Shape 7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0" y="1066800"/>
            <a:ext cx="9144000" cy="5105400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584200"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News Gothic MT"/>
              </a:defRPr>
            </a:pPr>
          </a:p>
        </p:txBody>
      </p:sp>
      <p:sp>
        <p:nvSpPr>
          <p:cNvPr id="778" name="Shape 7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General Ontology</a:t>
            </a:r>
          </a:p>
        </p:txBody>
      </p:sp>
      <p:sp>
        <p:nvSpPr>
          <p:cNvPr id="779" name="Shape 779"/>
          <p:cNvSpPr/>
          <p:nvPr>
            <p:ph type="body" idx="1"/>
          </p:nvPr>
        </p:nvSpPr>
        <p:spPr>
          <a:xfrm>
            <a:off x="550862" y="6045200"/>
            <a:ext cx="8039101" cy="368300"/>
          </a:xfrm>
          <a:prstGeom prst="rect">
            <a:avLst/>
          </a:prstGeom>
        </p:spPr>
        <p:txBody>
          <a:bodyPr/>
          <a:lstStyle>
            <a:lvl1pPr marL="325436">
              <a:buClr>
                <a:srgbClr val="FBFA00"/>
              </a:buClr>
              <a:buSzTx/>
              <a:buFont typeface="Wingdings"/>
              <a:buNone/>
              <a:defRPr i="1" sz="20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there is no widely agreed upon general (universal) ontology</a:t>
            </a:r>
          </a:p>
        </p:txBody>
      </p:sp>
      <p:sp>
        <p:nvSpPr>
          <p:cNvPr id="780" name="Shape 780"/>
          <p:cNvSpPr/>
          <p:nvPr/>
        </p:nvSpPr>
        <p:spPr>
          <a:xfrm>
            <a:off x="4075112" y="1316037"/>
            <a:ext cx="950814" cy="355601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Anything</a:t>
            </a:r>
          </a:p>
        </p:txBody>
      </p:sp>
      <p:sp>
        <p:nvSpPr>
          <p:cNvPr id="781" name="Shape 781"/>
          <p:cNvSpPr/>
          <p:nvPr/>
        </p:nvSpPr>
        <p:spPr>
          <a:xfrm>
            <a:off x="776287" y="2497137"/>
            <a:ext cx="1647032" cy="355601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AbstractObjects</a:t>
            </a:r>
          </a:p>
        </p:txBody>
      </p:sp>
      <p:sp>
        <p:nvSpPr>
          <p:cNvPr id="782" name="Shape 782"/>
          <p:cNvSpPr/>
          <p:nvPr/>
        </p:nvSpPr>
        <p:spPr>
          <a:xfrm>
            <a:off x="3900487" y="2497137"/>
            <a:ext cx="1640087" cy="355601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PhysicalObjects</a:t>
            </a:r>
          </a:p>
        </p:txBody>
      </p:sp>
      <p:sp>
        <p:nvSpPr>
          <p:cNvPr id="783" name="Shape 783"/>
          <p:cNvSpPr/>
          <p:nvPr/>
        </p:nvSpPr>
        <p:spPr>
          <a:xfrm>
            <a:off x="7086600" y="2497137"/>
            <a:ext cx="743248" cy="355601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Events</a:t>
            </a:r>
          </a:p>
        </p:txBody>
      </p:sp>
      <p:sp>
        <p:nvSpPr>
          <p:cNvPr id="784" name="Shape 784"/>
          <p:cNvSpPr/>
          <p:nvPr/>
        </p:nvSpPr>
        <p:spPr>
          <a:xfrm>
            <a:off x="-1" y="3581400"/>
            <a:ext cx="533501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Sets</a:t>
            </a:r>
          </a:p>
        </p:txBody>
      </p:sp>
      <p:sp>
        <p:nvSpPr>
          <p:cNvPr id="785" name="Shape 785"/>
          <p:cNvSpPr/>
          <p:nvPr/>
        </p:nvSpPr>
        <p:spPr>
          <a:xfrm>
            <a:off x="685800" y="3581400"/>
            <a:ext cx="1001217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Numbers</a:t>
            </a:r>
          </a:p>
        </p:txBody>
      </p:sp>
      <p:sp>
        <p:nvSpPr>
          <p:cNvPr id="786" name="Shape 786"/>
          <p:cNvSpPr/>
          <p:nvPr/>
        </p:nvSpPr>
        <p:spPr>
          <a:xfrm>
            <a:off x="1752600" y="3581400"/>
            <a:ext cx="2449315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RepresentationalObjects</a:t>
            </a:r>
          </a:p>
        </p:txBody>
      </p:sp>
      <p:sp>
        <p:nvSpPr>
          <p:cNvPr id="787" name="Shape 787"/>
          <p:cNvSpPr/>
          <p:nvPr/>
        </p:nvSpPr>
        <p:spPr>
          <a:xfrm>
            <a:off x="0" y="4724400"/>
            <a:ext cx="1134666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Categories</a:t>
            </a:r>
          </a:p>
        </p:txBody>
      </p:sp>
      <p:sp>
        <p:nvSpPr>
          <p:cNvPr id="788" name="Shape 788"/>
          <p:cNvSpPr/>
          <p:nvPr/>
        </p:nvSpPr>
        <p:spPr>
          <a:xfrm>
            <a:off x="1143000" y="4724400"/>
            <a:ext cx="1103115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Sentences</a:t>
            </a:r>
          </a:p>
        </p:txBody>
      </p:sp>
      <p:sp>
        <p:nvSpPr>
          <p:cNvPr id="789" name="Shape 789"/>
          <p:cNvSpPr/>
          <p:nvPr/>
        </p:nvSpPr>
        <p:spPr>
          <a:xfrm>
            <a:off x="4271962" y="3581400"/>
            <a:ext cx="749797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Things</a:t>
            </a:r>
          </a:p>
        </p:txBody>
      </p:sp>
      <p:sp>
        <p:nvSpPr>
          <p:cNvPr id="790" name="Shape 790"/>
          <p:cNvSpPr/>
          <p:nvPr/>
        </p:nvSpPr>
        <p:spPr>
          <a:xfrm>
            <a:off x="5110162" y="3581400"/>
            <a:ext cx="573882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Stuff</a:t>
            </a:r>
          </a:p>
        </p:txBody>
      </p:sp>
      <p:sp>
        <p:nvSpPr>
          <p:cNvPr id="791" name="Shape 791"/>
          <p:cNvSpPr/>
          <p:nvPr/>
        </p:nvSpPr>
        <p:spPr>
          <a:xfrm>
            <a:off x="8191500" y="3581400"/>
            <a:ext cx="943769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Intervals</a:t>
            </a:r>
          </a:p>
        </p:txBody>
      </p:sp>
      <p:sp>
        <p:nvSpPr>
          <p:cNvPr id="792" name="Shape 792"/>
          <p:cNvSpPr/>
          <p:nvPr/>
        </p:nvSpPr>
        <p:spPr>
          <a:xfrm>
            <a:off x="7359650" y="3581400"/>
            <a:ext cx="744836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Places</a:t>
            </a:r>
          </a:p>
        </p:txBody>
      </p:sp>
      <p:sp>
        <p:nvSpPr>
          <p:cNvPr id="793" name="Shape 793"/>
          <p:cNvSpPr/>
          <p:nvPr/>
        </p:nvSpPr>
        <p:spPr>
          <a:xfrm>
            <a:off x="6292850" y="3581400"/>
            <a:ext cx="1089621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Processes</a:t>
            </a:r>
          </a:p>
        </p:txBody>
      </p:sp>
      <p:sp>
        <p:nvSpPr>
          <p:cNvPr id="794" name="Shape 794"/>
          <p:cNvSpPr/>
          <p:nvPr/>
        </p:nvSpPr>
        <p:spPr>
          <a:xfrm>
            <a:off x="2209800" y="4724400"/>
            <a:ext cx="1530747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Measurements</a:t>
            </a:r>
          </a:p>
        </p:txBody>
      </p:sp>
      <p:sp>
        <p:nvSpPr>
          <p:cNvPr id="795" name="Shape 795"/>
          <p:cNvSpPr/>
          <p:nvPr/>
        </p:nvSpPr>
        <p:spPr>
          <a:xfrm>
            <a:off x="3760787" y="4724400"/>
            <a:ext cx="886719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Animals</a:t>
            </a:r>
          </a:p>
        </p:txBody>
      </p:sp>
      <p:sp>
        <p:nvSpPr>
          <p:cNvPr id="796" name="Shape 796"/>
          <p:cNvSpPr/>
          <p:nvPr/>
        </p:nvSpPr>
        <p:spPr>
          <a:xfrm>
            <a:off x="4724400" y="4724400"/>
            <a:ext cx="764382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Agents</a:t>
            </a:r>
          </a:p>
        </p:txBody>
      </p:sp>
      <p:sp>
        <p:nvSpPr>
          <p:cNvPr id="797" name="Shape 797"/>
          <p:cNvSpPr/>
          <p:nvPr/>
        </p:nvSpPr>
        <p:spPr>
          <a:xfrm>
            <a:off x="4343400" y="5670550"/>
            <a:ext cx="914797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Humans</a:t>
            </a:r>
          </a:p>
        </p:txBody>
      </p:sp>
      <p:sp>
        <p:nvSpPr>
          <p:cNvPr id="798" name="Shape 798"/>
          <p:cNvSpPr/>
          <p:nvPr/>
        </p:nvSpPr>
        <p:spPr>
          <a:xfrm>
            <a:off x="8162925" y="4724400"/>
            <a:ext cx="977900" cy="609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Moments</a:t>
            </a:r>
          </a:p>
        </p:txBody>
      </p:sp>
      <p:sp>
        <p:nvSpPr>
          <p:cNvPr id="799" name="Shape 799"/>
          <p:cNvSpPr/>
          <p:nvPr/>
        </p:nvSpPr>
        <p:spPr>
          <a:xfrm>
            <a:off x="5697537" y="4724400"/>
            <a:ext cx="601167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Solid</a:t>
            </a:r>
          </a:p>
        </p:txBody>
      </p:sp>
      <p:sp>
        <p:nvSpPr>
          <p:cNvPr id="800" name="Shape 800"/>
          <p:cNvSpPr/>
          <p:nvPr/>
        </p:nvSpPr>
        <p:spPr>
          <a:xfrm>
            <a:off x="6383337" y="4724400"/>
            <a:ext cx="715666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Liquid</a:t>
            </a:r>
          </a:p>
        </p:txBody>
      </p:sp>
      <p:sp>
        <p:nvSpPr>
          <p:cNvPr id="801" name="Shape 801"/>
          <p:cNvSpPr/>
          <p:nvPr/>
        </p:nvSpPr>
        <p:spPr>
          <a:xfrm>
            <a:off x="7183437" y="4724400"/>
            <a:ext cx="478434" cy="355600"/>
          </a:xfrm>
          <a:prstGeom prst="rect">
            <a:avLst/>
          </a:prstGeom>
          <a:solidFill>
            <a:srgbClr val="00D5D7"/>
          </a:solidFill>
          <a:ln w="12700"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0032B"/>
              </a:buClr>
              <a:buFont typeface="Times New Roman"/>
              <a:def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n-lt"/>
                <a:ea typeface="+mn-ea"/>
                <a:cs typeface="+mn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Gas</a:t>
            </a:r>
          </a:p>
        </p:txBody>
      </p:sp>
      <p:cxnSp>
        <p:nvCxnSpPr>
          <p:cNvPr id="802" name="Connector 802"/>
          <p:cNvCxnSpPr>
            <a:stCxn id="780" idx="0"/>
            <a:endCxn id="781" idx="0"/>
          </p:cNvCxnSpPr>
          <p:nvPr/>
        </p:nvCxnSpPr>
        <p:spPr>
          <a:xfrm flipH="1">
            <a:off x="1599803" y="1493837"/>
            <a:ext cx="2950717" cy="118110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3" name="Connector 803"/>
          <p:cNvCxnSpPr>
            <a:stCxn id="780" idx="0"/>
            <a:endCxn id="782" idx="0"/>
          </p:cNvCxnSpPr>
          <p:nvPr/>
        </p:nvCxnSpPr>
        <p:spPr>
          <a:xfrm>
            <a:off x="4550519" y="1493837"/>
            <a:ext cx="170012" cy="118110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4" name="Connector 804"/>
          <p:cNvCxnSpPr>
            <a:stCxn id="780" idx="0"/>
            <a:endCxn id="783" idx="0"/>
          </p:cNvCxnSpPr>
          <p:nvPr/>
        </p:nvCxnSpPr>
        <p:spPr>
          <a:xfrm>
            <a:off x="4550519" y="1493837"/>
            <a:ext cx="2907705" cy="1181101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5" name="Connector 805"/>
          <p:cNvCxnSpPr>
            <a:stCxn id="783" idx="0"/>
            <a:endCxn id="791" idx="0"/>
          </p:cNvCxnSpPr>
          <p:nvPr/>
        </p:nvCxnSpPr>
        <p:spPr>
          <a:xfrm>
            <a:off x="7458223" y="2674937"/>
            <a:ext cx="1205162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6" name="Connector 806"/>
          <p:cNvCxnSpPr>
            <a:stCxn id="783" idx="0"/>
            <a:endCxn id="792" idx="0"/>
          </p:cNvCxnSpPr>
          <p:nvPr/>
        </p:nvCxnSpPr>
        <p:spPr>
          <a:xfrm>
            <a:off x="7458223" y="2674937"/>
            <a:ext cx="273845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7" name="Connector 807"/>
          <p:cNvCxnSpPr>
            <a:stCxn id="783" idx="0"/>
            <a:endCxn id="793" idx="0"/>
          </p:cNvCxnSpPr>
          <p:nvPr/>
        </p:nvCxnSpPr>
        <p:spPr>
          <a:xfrm flipH="1">
            <a:off x="6837660" y="2674937"/>
            <a:ext cx="620564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8" name="Connector 808"/>
          <p:cNvCxnSpPr>
            <a:stCxn id="782" idx="0"/>
            <a:endCxn id="790" idx="0"/>
          </p:cNvCxnSpPr>
          <p:nvPr/>
        </p:nvCxnSpPr>
        <p:spPr>
          <a:xfrm>
            <a:off x="4720530" y="2674937"/>
            <a:ext cx="676574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09" name="Connector 809"/>
          <p:cNvCxnSpPr>
            <a:stCxn id="782" idx="0"/>
            <a:endCxn id="789" idx="0"/>
          </p:cNvCxnSpPr>
          <p:nvPr/>
        </p:nvCxnSpPr>
        <p:spPr>
          <a:xfrm flipH="1">
            <a:off x="4646860" y="2674937"/>
            <a:ext cx="73671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0" name="Connector 810"/>
          <p:cNvCxnSpPr>
            <a:stCxn id="781" idx="0"/>
            <a:endCxn id="786" idx="0"/>
          </p:cNvCxnSpPr>
          <p:nvPr/>
        </p:nvCxnSpPr>
        <p:spPr>
          <a:xfrm>
            <a:off x="1599803" y="2674937"/>
            <a:ext cx="1377455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1" name="Connector 811"/>
          <p:cNvCxnSpPr>
            <a:stCxn id="781" idx="0"/>
            <a:endCxn id="785" idx="0"/>
          </p:cNvCxnSpPr>
          <p:nvPr/>
        </p:nvCxnSpPr>
        <p:spPr>
          <a:xfrm flipH="1">
            <a:off x="1186408" y="2674937"/>
            <a:ext cx="413396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2" name="Connector 812"/>
          <p:cNvCxnSpPr>
            <a:stCxn id="781" idx="0"/>
            <a:endCxn id="784" idx="0"/>
          </p:cNvCxnSpPr>
          <p:nvPr/>
        </p:nvCxnSpPr>
        <p:spPr>
          <a:xfrm flipH="1">
            <a:off x="266749" y="2674937"/>
            <a:ext cx="1333055" cy="1084263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3" name="Connector 813"/>
          <p:cNvCxnSpPr>
            <a:stCxn id="791" idx="0"/>
            <a:endCxn id="798" idx="0"/>
          </p:cNvCxnSpPr>
          <p:nvPr/>
        </p:nvCxnSpPr>
        <p:spPr>
          <a:xfrm flipH="1">
            <a:off x="8651875" y="3759200"/>
            <a:ext cx="11510" cy="1270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4" name="Connector 814"/>
          <p:cNvCxnSpPr>
            <a:stCxn id="790" idx="0"/>
            <a:endCxn id="801" idx="0"/>
          </p:cNvCxnSpPr>
          <p:nvPr/>
        </p:nvCxnSpPr>
        <p:spPr>
          <a:xfrm>
            <a:off x="5397103" y="3759200"/>
            <a:ext cx="2025551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5" name="Connector 815"/>
          <p:cNvCxnSpPr>
            <a:stCxn id="790" idx="0"/>
            <a:endCxn id="800" idx="0"/>
          </p:cNvCxnSpPr>
          <p:nvPr/>
        </p:nvCxnSpPr>
        <p:spPr>
          <a:xfrm>
            <a:off x="5397103" y="3759200"/>
            <a:ext cx="1344067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6" name="Connector 816"/>
          <p:cNvCxnSpPr>
            <a:stCxn id="790" idx="0"/>
            <a:endCxn id="799" idx="0"/>
          </p:cNvCxnSpPr>
          <p:nvPr/>
        </p:nvCxnSpPr>
        <p:spPr>
          <a:xfrm>
            <a:off x="5397103" y="3759200"/>
            <a:ext cx="601018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7" name="Connector 817"/>
          <p:cNvCxnSpPr>
            <a:stCxn id="789" idx="0"/>
            <a:endCxn id="796" idx="0"/>
          </p:cNvCxnSpPr>
          <p:nvPr/>
        </p:nvCxnSpPr>
        <p:spPr>
          <a:xfrm>
            <a:off x="4646860" y="3759200"/>
            <a:ext cx="459731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8" name="Connector 818"/>
          <p:cNvCxnSpPr>
            <a:stCxn id="789" idx="0"/>
            <a:endCxn id="795" idx="0"/>
          </p:cNvCxnSpPr>
          <p:nvPr/>
        </p:nvCxnSpPr>
        <p:spPr>
          <a:xfrm flipH="1">
            <a:off x="4204146" y="3759200"/>
            <a:ext cx="442715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19" name="Connector 819"/>
          <p:cNvCxnSpPr>
            <a:stCxn id="786" idx="0"/>
            <a:endCxn id="794" idx="0"/>
          </p:cNvCxnSpPr>
          <p:nvPr/>
        </p:nvCxnSpPr>
        <p:spPr>
          <a:xfrm flipH="1">
            <a:off x="2975173" y="3759200"/>
            <a:ext cx="2085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20" name="Connector 820"/>
          <p:cNvCxnSpPr>
            <a:stCxn id="786" idx="0"/>
            <a:endCxn id="788" idx="0"/>
          </p:cNvCxnSpPr>
          <p:nvPr/>
        </p:nvCxnSpPr>
        <p:spPr>
          <a:xfrm flipH="1">
            <a:off x="1694557" y="3759200"/>
            <a:ext cx="1282701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21" name="Connector 821"/>
          <p:cNvCxnSpPr>
            <a:stCxn id="784" idx="0"/>
            <a:endCxn id="787" idx="0"/>
          </p:cNvCxnSpPr>
          <p:nvPr/>
        </p:nvCxnSpPr>
        <p:spPr>
          <a:xfrm>
            <a:off x="266749" y="3759200"/>
            <a:ext cx="300584" cy="114300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22" name="Connector 822"/>
          <p:cNvCxnSpPr>
            <a:stCxn id="795" idx="0"/>
            <a:endCxn id="797" idx="0"/>
          </p:cNvCxnSpPr>
          <p:nvPr/>
        </p:nvCxnSpPr>
        <p:spPr>
          <a:xfrm>
            <a:off x="4204146" y="4902200"/>
            <a:ext cx="596653" cy="94615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cxnSp>
        <p:nvCxnSpPr>
          <p:cNvPr id="823" name="Connector 823"/>
          <p:cNvCxnSpPr>
            <a:stCxn id="796" idx="0"/>
            <a:endCxn id="797" idx="0"/>
          </p:cNvCxnSpPr>
          <p:nvPr/>
        </p:nvCxnSpPr>
        <p:spPr>
          <a:xfrm flipH="1">
            <a:off x="4800798" y="4902200"/>
            <a:ext cx="305793" cy="946150"/>
          </a:xfrm>
          <a:prstGeom prst="straightConnector1">
            <a:avLst/>
          </a:prstGeom>
          <a:ln w="12700">
            <a:solidFill>
              <a:srgbClr val="00032B"/>
            </a:solidFill>
            <a:round/>
          </a:ln>
        </p:spPr>
      </p:cxnSp>
      <p:sp>
        <p:nvSpPr>
          <p:cNvPr id="824" name="Shape 8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Issues for Ontologies</a:t>
            </a:r>
          </a:p>
        </p:txBody>
      </p:sp>
      <p:sp>
        <p:nvSpPr>
          <p:cNvPr id="827" name="Shape 82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categories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measures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composite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time, space, and change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events and processes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physical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substances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mental objects and beliefs</a:t>
            </a:r>
          </a:p>
        </p:txBody>
      </p:sp>
      <p:sp>
        <p:nvSpPr>
          <p:cNvPr id="828" name="Shape 8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Categories</a:t>
            </a:r>
          </a:p>
        </p:txBody>
      </p:sp>
      <p:sp>
        <p:nvSpPr>
          <p:cNvPr id="831" name="Shape 8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categories are very important for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almost always organized as taxonomic hierarchies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general statements about related objects can be made easily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specific properties of instances can either be inferred, or specified explicitly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inheritance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similar to OO programming</a:t>
            </a:r>
          </a:p>
        </p:txBody>
      </p:sp>
      <p:sp>
        <p:nvSpPr>
          <p:cNvPr id="832" name="Shape 8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Measures</a:t>
            </a:r>
          </a:p>
        </p:txBody>
      </p:sp>
      <p:sp>
        <p:nvSpPr>
          <p:cNvPr id="835" name="Shape 8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values for properties of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 expressed quantitatively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and unit function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the use of ordering function on objects</a:t>
            </a:r>
          </a:p>
        </p:txBody>
      </p:sp>
      <p:sp>
        <p:nvSpPr>
          <p:cNvPr id="836" name="Shape 8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Composite Objects</a:t>
            </a:r>
          </a:p>
        </p:txBody>
      </p:sp>
      <p:sp>
        <p:nvSpPr>
          <p:cNvPr id="839" name="Shape 83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objects frequently can be decomposed into parts, or composed into larger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expressed through PartOf relation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grouping of objects into hierarchies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 the internal structure of objects is of importance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general reasoning about certain aspects of 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logics, terms can be used to describe the structure of objects</a:t>
            </a:r>
          </a:p>
        </p:txBody>
      </p:sp>
      <p:sp>
        <p:nvSpPr>
          <p:cNvPr id="840" name="Shape 8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Time, Space, and Change</a:t>
            </a:r>
          </a:p>
        </p:txBody>
      </p:sp>
      <p:sp>
        <p:nvSpPr>
          <p:cNvPr id="843" name="Shape 84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described around the notion of events and processes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events are discrete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processes are continuous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sometimes also called liquid events</a:t>
            </a:r>
          </a:p>
        </p:txBody>
      </p:sp>
      <p:sp>
        <p:nvSpPr>
          <p:cNvPr id="844" name="Shape 8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Events</a:t>
            </a:r>
          </a:p>
        </p:txBody>
      </p:sp>
      <p:sp>
        <p:nvSpPr>
          <p:cNvPr id="847" name="Shape 84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event is an object with temporal and spatial extent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occurs somewhere for a certain duration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viewpoint implies some similarities with physical 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also have temporal and spatial extent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events may also have internal structure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intervals are special events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include all sub-events during a given time period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places are special events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fixed in time, with a temporal extent</a:t>
            </a:r>
          </a:p>
        </p:txBody>
      </p:sp>
      <p:sp>
        <p:nvSpPr>
          <p:cNvPr id="848" name="Shape 8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cont.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Enchant.js Game Engine Presentation and Workshop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Fri, Nov. 15, 4:10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workshop Sat, Nov. 15, 10 am - 4 pm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CSC Talk today, 11 am, ATL: “Urban Dictionary, Arduino &amp; Startups”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Julia Grace, CSC IAB Member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Michael Wong: Natural Language Processing with Automated Essay Grading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Devon Govett: Spam Detection and Bayesian Classifiers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Donovan McKelvey: Artifical Intelligence to Create Art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Ejay Landicho: Brain-Computer Interface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Joey Wilson: Object Tracking</a:t>
            </a:r>
          </a:p>
        </p:txBody>
      </p:sp>
      <p:sp>
        <p:nvSpPr>
          <p:cNvPr id="297" name="Shape 297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Objects</a:t>
            </a:r>
          </a:p>
        </p:txBody>
      </p:sp>
      <p:sp>
        <p:nvSpPr>
          <p:cNvPr id="851" name="Shape 8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sometimes it is useful to view some types of objects as “fluents”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change during its existence, but still be considered as an object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the country of Germany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president of the U.S. </a:t>
            </a:r>
          </a:p>
        </p:txBody>
      </p:sp>
      <p:sp>
        <p:nvSpPr>
          <p:cNvPr id="852" name="Shape 8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Substances</a:t>
            </a:r>
          </a:p>
        </p:txBody>
      </p:sp>
      <p:sp>
        <p:nvSpPr>
          <p:cNvPr id="855" name="Shape 85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allows the grouping of large numbers of primitive objects into “stuff”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denoted by mass nouns in contrast to count nouns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dividing stuff into smaller pieces yields the same type of stuff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quantity is different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intrinsic properties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belong to the substance of an object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are retained under subdivisions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extrinsic properties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come from the specific object as a whole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change or get lost under subdivision</a:t>
            </a:r>
          </a:p>
        </p:txBody>
      </p:sp>
      <p:sp>
        <p:nvSpPr>
          <p:cNvPr id="856" name="Shape 8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Mental Objects and Beliefs</a:t>
            </a:r>
          </a:p>
        </p:txBody>
      </p:sp>
      <p:sp>
        <p:nvSpPr>
          <p:cNvPr id="859" name="Shape 85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mental objects are “in one’s head”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allows the agent to reason about its mental processes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some mental processes are the reasoning processes themselves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agent then can perform higher-level reasoning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leads to considerable technical and philosophical complications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assumed to be a pre-condition for consciousness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beliefs are used to make statements about mental objects</a:t>
            </a:r>
          </a:p>
        </p:txBody>
      </p:sp>
      <p:sp>
        <p:nvSpPr>
          <p:cNvPr id="860" name="Shape 8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Domains</a:t>
            </a:r>
          </a:p>
        </p:txBody>
      </p:sp>
      <p:sp>
        <p:nvSpPr>
          <p:cNvPr id="863" name="Shape 86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Internet Shopping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see [AIMA-2, Chapter 10]</a:t>
            </a:r>
          </a:p>
        </p:txBody>
      </p:sp>
      <p:sp>
        <p:nvSpPr>
          <p:cNvPr id="864" name="Shape 864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Semantic Web and RDF</a:t>
            </a:r>
          </a:p>
        </p:txBody>
      </p:sp>
      <p:sp>
        <p:nvSpPr>
          <p:cNvPr id="867" name="Shape 8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Enhancing the World Wide Web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sophisticated knowledge representation methods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meta-data, ontologies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commonly used basis: Resource Description Format (RDF)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foundation for reasoning</a:t>
            </a:r>
          </a:p>
        </p:txBody>
      </p:sp>
      <p:sp>
        <p:nvSpPr>
          <p:cNvPr id="868" name="Shape 8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7B1979"/>
                </a:solidFill>
                <a:uFill>
                  <a:solidFill>
                    <a:srgbClr val="7B1979"/>
                  </a:solidFill>
                </a:uFill>
              </a:rPr>
              <a:t>Semantic Web</a:t>
            </a:r>
          </a:p>
        </p:txBody>
      </p:sp>
      <p:sp>
        <p:nvSpPr>
          <p:cNvPr id="871" name="Shape 8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By Kevin McCullough</a:t>
            </a:r>
            <a:endParaRPr sz="3200">
              <a:solidFill>
                <a:srgbClr val="515A9E"/>
              </a:solidFill>
              <a:uFill>
                <a:solidFill>
                  <a:srgbClr val="515A9E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CSC 581 Dr. Franz Kurfess</a:t>
            </a:r>
          </a:p>
        </p:txBody>
      </p:sp>
      <p:sp>
        <p:nvSpPr>
          <p:cNvPr id="872" name="Shape 872"/>
          <p:cNvSpPr/>
          <p:nvPr>
            <p:ph type="sldNum" sz="quarter" idx="2"/>
          </p:nvPr>
        </p:nvSpPr>
        <p:spPr>
          <a:xfrm>
            <a:off x="7396937" y="6388100"/>
            <a:ext cx="217526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4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What is the Resource Description Format (RDF)?</a:t>
            </a:r>
          </a:p>
        </p:txBody>
      </p:sp>
      <p:sp>
        <p:nvSpPr>
          <p:cNvPr id="875" name="Shape 8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Foundation for processing metadata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interoperability between applications that exchange machine-understandable information on the Web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Arbitrarily expressive language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Syntax-neutral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although it uses XML as the basis</a:t>
            </a:r>
          </a:p>
        </p:txBody>
      </p:sp>
      <p:sp>
        <p:nvSpPr>
          <p:cNvPr id="876" name="Shape 8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What can you do with RDF?</a:t>
            </a:r>
          </a:p>
        </p:txBody>
      </p:sp>
      <p:sp>
        <p:nvSpPr>
          <p:cNvPr id="879" name="Shape 8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Resource discovery 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better search engine capabilities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Cataloging 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describing the content and content relationships of a particular Web site, page, or digital library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software agents 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 facilitate knowledge sharing and exchange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Content rating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describing collections of pages that represent a single logical "document”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Describing intellectual property rights of Web pages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0035" indent="-280035" defTabSz="896111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Expressing privacy preferences 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user as well 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6120" indent="-263855" defTabSz="896111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privacy policies of a Web site</a:t>
            </a:r>
          </a:p>
        </p:txBody>
      </p:sp>
      <p:sp>
        <p:nvSpPr>
          <p:cNvPr id="880" name="Shape 8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More RDF</a:t>
            </a:r>
          </a:p>
        </p:txBody>
      </p:sp>
      <p:sp>
        <p:nvSpPr>
          <p:cNvPr id="883" name="Shape 8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RDF should be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domain neutral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evolvable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capable of acquiring and merging knowledge (“learning”)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mixing previous knowledge and data with that acquired on the semantic web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RDF does not specify a mechanism for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viewed as a simple frame system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reasoning mechanism can be built on top of this frame system</a:t>
            </a:r>
          </a:p>
        </p:txBody>
      </p:sp>
      <p:sp>
        <p:nvSpPr>
          <p:cNvPr id="884" name="Shape 8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RDF structure example</a:t>
            </a:r>
          </a:p>
        </p:txBody>
      </p:sp>
      <p:sp>
        <p:nvSpPr>
          <p:cNvPr id="887" name="Shape 8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88" name="Shape 8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889" name="Shape 889"/>
          <p:cNvSpPr/>
          <p:nvPr/>
        </p:nvSpPr>
        <p:spPr>
          <a:xfrm>
            <a:off x="838200" y="1676400"/>
            <a:ext cx="774718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515A9E"/>
              </a:buClr>
              <a:buFont typeface="Tahoma"/>
              <a:defRPr sz="18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Ora Lassila is the creator of the resource http://www.w3.org/Home/Lassila </a:t>
            </a:r>
          </a:p>
        </p:txBody>
      </p:sp>
      <p:grpSp>
        <p:nvGrpSpPr>
          <p:cNvPr id="922" name="Group 922"/>
          <p:cNvGrpSpPr/>
          <p:nvPr/>
        </p:nvGrpSpPr>
        <p:grpSpPr>
          <a:xfrm>
            <a:off x="914400" y="1986298"/>
            <a:ext cx="7696200" cy="1671302"/>
            <a:chOff x="0" y="0"/>
            <a:chExt cx="7696200" cy="1671301"/>
          </a:xfrm>
        </p:grpSpPr>
        <p:grpSp>
          <p:nvGrpSpPr>
            <p:cNvPr id="920" name="Group 920"/>
            <p:cNvGrpSpPr/>
            <p:nvPr/>
          </p:nvGrpSpPr>
          <p:grpSpPr>
            <a:xfrm>
              <a:off x="8323" y="0"/>
              <a:ext cx="7679554" cy="1667501"/>
              <a:chOff x="0" y="0"/>
              <a:chExt cx="7679553" cy="1667500"/>
            </a:xfrm>
          </p:grpSpPr>
          <p:grpSp>
            <p:nvGrpSpPr>
              <p:cNvPr id="894" name="Group 894"/>
              <p:cNvGrpSpPr/>
              <p:nvPr/>
            </p:nvGrpSpPr>
            <p:grpSpPr>
              <a:xfrm>
                <a:off x="0" y="0"/>
                <a:ext cx="3037974" cy="660400"/>
                <a:chOff x="0" y="0"/>
                <a:chExt cx="3037973" cy="660400"/>
              </a:xfrm>
            </p:grpSpPr>
            <p:grpSp>
              <p:nvGrpSpPr>
                <p:cNvPr id="892" name="Group 892"/>
                <p:cNvGrpSpPr/>
                <p:nvPr/>
              </p:nvGrpSpPr>
              <p:grpSpPr>
                <a:xfrm>
                  <a:off x="33292" y="0"/>
                  <a:ext cx="2971801" cy="660400"/>
                  <a:chOff x="0" y="0"/>
                  <a:chExt cx="2971800" cy="660400"/>
                </a:xfrm>
              </p:grpSpPr>
              <p:sp>
                <p:nvSpPr>
                  <p:cNvPr id="890" name="Shape 890"/>
                  <p:cNvSpPr/>
                  <p:nvPr/>
                </p:nvSpPr>
                <p:spPr>
                  <a:xfrm>
                    <a:off x="0" y="90106"/>
                    <a:ext cx="2971389" cy="480188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515A9E"/>
                    </a:solidFill>
                    <a:prstDash val="solid"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defTabSz="914400">
                      <a:defRPr sz="24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891" name="Shape 891"/>
                  <p:cNvSpPr/>
                  <p:nvPr/>
                </p:nvSpPr>
                <p:spPr>
                  <a:xfrm>
                    <a:off x="0" y="0"/>
                    <a:ext cx="2971801" cy="6604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marL="40639" marR="40639" defTabSz="914400">
                      <a:buClr>
                        <a:srgbClr val="515A9E"/>
                      </a:buClr>
                      <a:buFont typeface="Tahoma"/>
                      <a:defRPr sz="18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</a:rPr>
                      <a:t> Subject (Resource) (*record) </a:t>
                    </a:r>
                  </a:p>
                </p:txBody>
              </p:sp>
            </p:grpSp>
            <p:sp>
              <p:nvSpPr>
                <p:cNvPr id="893" name="Shape 893"/>
                <p:cNvSpPr/>
                <p:nvPr/>
              </p:nvSpPr>
              <p:spPr>
                <a:xfrm>
                  <a:off x="0" y="74902"/>
                  <a:ext cx="3037974" cy="510596"/>
                </a:xfrm>
                <a:prstGeom prst="rect">
                  <a:avLst/>
                </a:prstGeom>
                <a:noFill/>
                <a:ln w="3175" cap="flat">
                  <a:solidFill>
                    <a:srgbClr val="515A9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defTabSz="914400">
                    <a:defRPr sz="2400">
                      <a:solidFill>
                        <a:srgbClr val="515A9E"/>
                      </a:solidFill>
                      <a:uFill>
                        <a:solidFill>
                          <a:srgbClr val="515A9E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899" name="Group 899"/>
              <p:cNvGrpSpPr/>
              <p:nvPr/>
            </p:nvGrpSpPr>
            <p:grpSpPr>
              <a:xfrm>
                <a:off x="3037973" y="74902"/>
                <a:ext cx="4641581" cy="510596"/>
                <a:chOff x="0" y="0"/>
                <a:chExt cx="4641579" cy="510594"/>
              </a:xfrm>
            </p:grpSpPr>
            <p:grpSp>
              <p:nvGrpSpPr>
                <p:cNvPr id="897" name="Group 897"/>
                <p:cNvGrpSpPr/>
                <p:nvPr/>
              </p:nvGrpSpPr>
              <p:grpSpPr>
                <a:xfrm>
                  <a:off x="33293" y="15203"/>
                  <a:ext cx="4574995" cy="480188"/>
                  <a:chOff x="0" y="0"/>
                  <a:chExt cx="4574994" cy="480186"/>
                </a:xfrm>
              </p:grpSpPr>
              <p:sp>
                <p:nvSpPr>
                  <p:cNvPr id="895" name="Shape 895"/>
                  <p:cNvSpPr/>
                  <p:nvPr/>
                </p:nvSpPr>
                <p:spPr>
                  <a:xfrm>
                    <a:off x="0" y="0"/>
                    <a:ext cx="4574995" cy="480187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515A9E"/>
                    </a:solidFill>
                    <a:prstDash val="solid"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defTabSz="914400">
                      <a:defRPr sz="24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896" name="Shape 896"/>
                  <p:cNvSpPr/>
                  <p:nvPr/>
                </p:nvSpPr>
                <p:spPr>
                  <a:xfrm>
                    <a:off x="0" y="49593"/>
                    <a:ext cx="4572000" cy="381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marL="40639" marR="40639" defTabSz="914400">
                      <a:buClr>
                        <a:srgbClr val="515A9E"/>
                      </a:buClr>
                      <a:buFont typeface="Tahoma"/>
                      <a:defRPr sz="18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</a:rPr>
                      <a:t> http://www.w3.org/Home/Lassila </a:t>
                    </a:r>
                  </a:p>
                </p:txBody>
              </p:sp>
            </p:grpSp>
            <p:sp>
              <p:nvSpPr>
                <p:cNvPr id="898" name="Shape 898"/>
                <p:cNvSpPr/>
                <p:nvPr/>
              </p:nvSpPr>
              <p:spPr>
                <a:xfrm>
                  <a:off x="0" y="0"/>
                  <a:ext cx="4641580" cy="510595"/>
                </a:xfrm>
                <a:prstGeom prst="rect">
                  <a:avLst/>
                </a:prstGeom>
                <a:noFill/>
                <a:ln w="3175" cap="flat">
                  <a:solidFill>
                    <a:srgbClr val="515A9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defTabSz="914400">
                    <a:defRPr sz="2400">
                      <a:solidFill>
                        <a:srgbClr val="515A9E"/>
                      </a:solidFill>
                      <a:uFill>
                        <a:solidFill>
                          <a:srgbClr val="515A9E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904" name="Group 904"/>
              <p:cNvGrpSpPr/>
              <p:nvPr/>
            </p:nvGrpSpPr>
            <p:grpSpPr>
              <a:xfrm>
                <a:off x="0" y="541001"/>
                <a:ext cx="3037974" cy="660401"/>
                <a:chOff x="0" y="0"/>
                <a:chExt cx="3037973" cy="660400"/>
              </a:xfrm>
            </p:grpSpPr>
            <p:grpSp>
              <p:nvGrpSpPr>
                <p:cNvPr id="902" name="Group 902"/>
                <p:cNvGrpSpPr/>
                <p:nvPr/>
              </p:nvGrpSpPr>
              <p:grpSpPr>
                <a:xfrm>
                  <a:off x="33292" y="0"/>
                  <a:ext cx="2971801" cy="660400"/>
                  <a:chOff x="0" y="0"/>
                  <a:chExt cx="2971800" cy="660400"/>
                </a:xfrm>
              </p:grpSpPr>
              <p:sp>
                <p:nvSpPr>
                  <p:cNvPr id="900" name="Shape 900"/>
                  <p:cNvSpPr/>
                  <p:nvPr/>
                </p:nvSpPr>
                <p:spPr>
                  <a:xfrm>
                    <a:off x="0" y="90106"/>
                    <a:ext cx="2971389" cy="480188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515A9E"/>
                    </a:solidFill>
                    <a:prstDash val="solid"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defTabSz="914400">
                      <a:defRPr sz="24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901" name="Shape 901"/>
                  <p:cNvSpPr/>
                  <p:nvPr/>
                </p:nvSpPr>
                <p:spPr>
                  <a:xfrm>
                    <a:off x="0" y="0"/>
                    <a:ext cx="2971801" cy="6604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marL="40639" marR="40639" defTabSz="914400">
                      <a:buClr>
                        <a:srgbClr val="515A9E"/>
                      </a:buClr>
                      <a:buFont typeface="Tahoma"/>
                      <a:defRPr sz="18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</a:rPr>
                      <a:t> Predicate (Property) (*column)</a:t>
                    </a:r>
                  </a:p>
                </p:txBody>
              </p:sp>
            </p:grpSp>
            <p:sp>
              <p:nvSpPr>
                <p:cNvPr id="903" name="Shape 903"/>
                <p:cNvSpPr/>
                <p:nvPr/>
              </p:nvSpPr>
              <p:spPr>
                <a:xfrm>
                  <a:off x="0" y="74902"/>
                  <a:ext cx="3037974" cy="510596"/>
                </a:xfrm>
                <a:prstGeom prst="rect">
                  <a:avLst/>
                </a:prstGeom>
                <a:noFill/>
                <a:ln w="3175" cap="flat">
                  <a:solidFill>
                    <a:srgbClr val="515A9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defTabSz="914400">
                    <a:defRPr sz="2400">
                      <a:solidFill>
                        <a:srgbClr val="515A9E"/>
                      </a:solidFill>
                      <a:uFill>
                        <a:solidFill>
                          <a:srgbClr val="515A9E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909" name="Group 909"/>
              <p:cNvGrpSpPr/>
              <p:nvPr/>
            </p:nvGrpSpPr>
            <p:grpSpPr>
              <a:xfrm>
                <a:off x="3037973" y="615904"/>
                <a:ext cx="4641581" cy="510595"/>
                <a:chOff x="0" y="0"/>
                <a:chExt cx="4641579" cy="510594"/>
              </a:xfrm>
            </p:grpSpPr>
            <p:grpSp>
              <p:nvGrpSpPr>
                <p:cNvPr id="907" name="Group 907"/>
                <p:cNvGrpSpPr/>
                <p:nvPr/>
              </p:nvGrpSpPr>
              <p:grpSpPr>
                <a:xfrm>
                  <a:off x="33293" y="15203"/>
                  <a:ext cx="4574995" cy="480188"/>
                  <a:chOff x="0" y="0"/>
                  <a:chExt cx="4574994" cy="480186"/>
                </a:xfrm>
              </p:grpSpPr>
              <p:sp>
                <p:nvSpPr>
                  <p:cNvPr id="905" name="Shape 905"/>
                  <p:cNvSpPr/>
                  <p:nvPr/>
                </p:nvSpPr>
                <p:spPr>
                  <a:xfrm>
                    <a:off x="0" y="0"/>
                    <a:ext cx="4574995" cy="480187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515A9E"/>
                    </a:solidFill>
                    <a:prstDash val="solid"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defTabSz="914400">
                      <a:defRPr sz="24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906" name="Shape 906"/>
                  <p:cNvSpPr/>
                  <p:nvPr/>
                </p:nvSpPr>
                <p:spPr>
                  <a:xfrm>
                    <a:off x="0" y="49593"/>
                    <a:ext cx="4572000" cy="381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marL="40639" marR="40639" defTabSz="914400">
                      <a:buClr>
                        <a:srgbClr val="515A9E"/>
                      </a:buClr>
                      <a:buFont typeface="Tahoma"/>
                      <a:defRPr sz="18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</a:rPr>
                      <a:t> Creator</a:t>
                    </a:r>
                  </a:p>
                </p:txBody>
              </p:sp>
            </p:grpSp>
            <p:sp>
              <p:nvSpPr>
                <p:cNvPr id="908" name="Shape 908"/>
                <p:cNvSpPr/>
                <p:nvPr/>
              </p:nvSpPr>
              <p:spPr>
                <a:xfrm>
                  <a:off x="0" y="0"/>
                  <a:ext cx="4641580" cy="510595"/>
                </a:xfrm>
                <a:prstGeom prst="rect">
                  <a:avLst/>
                </a:prstGeom>
                <a:noFill/>
                <a:ln w="3175" cap="flat">
                  <a:solidFill>
                    <a:srgbClr val="515A9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defTabSz="914400">
                    <a:defRPr sz="2400">
                      <a:solidFill>
                        <a:srgbClr val="515A9E"/>
                      </a:solidFill>
                      <a:uFill>
                        <a:solidFill>
                          <a:srgbClr val="515A9E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914" name="Group 914"/>
              <p:cNvGrpSpPr/>
              <p:nvPr/>
            </p:nvGrpSpPr>
            <p:grpSpPr>
              <a:xfrm>
                <a:off x="0" y="1156906"/>
                <a:ext cx="3037974" cy="510595"/>
                <a:chOff x="0" y="0"/>
                <a:chExt cx="3037973" cy="510594"/>
              </a:xfrm>
            </p:grpSpPr>
            <p:grpSp>
              <p:nvGrpSpPr>
                <p:cNvPr id="912" name="Group 912"/>
                <p:cNvGrpSpPr/>
                <p:nvPr/>
              </p:nvGrpSpPr>
              <p:grpSpPr>
                <a:xfrm>
                  <a:off x="33292" y="15203"/>
                  <a:ext cx="2971801" cy="480188"/>
                  <a:chOff x="0" y="0"/>
                  <a:chExt cx="2971800" cy="480186"/>
                </a:xfrm>
              </p:grpSpPr>
              <p:sp>
                <p:nvSpPr>
                  <p:cNvPr id="910" name="Shape 910"/>
                  <p:cNvSpPr/>
                  <p:nvPr/>
                </p:nvSpPr>
                <p:spPr>
                  <a:xfrm>
                    <a:off x="0" y="0"/>
                    <a:ext cx="2971389" cy="480187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515A9E"/>
                    </a:solidFill>
                    <a:prstDash val="solid"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defTabSz="914400">
                      <a:defRPr sz="24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911" name="Shape 911"/>
                  <p:cNvSpPr/>
                  <p:nvPr/>
                </p:nvSpPr>
                <p:spPr>
                  <a:xfrm>
                    <a:off x="0" y="49593"/>
                    <a:ext cx="2971801" cy="381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marL="40639" marR="40639" defTabSz="914400">
                      <a:buClr>
                        <a:srgbClr val="515A9E"/>
                      </a:buClr>
                      <a:buFont typeface="Tahoma"/>
                      <a:defRPr sz="18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</a:rPr>
                      <a:t> Object (literal) (*cell) </a:t>
                    </a:r>
                  </a:p>
                </p:txBody>
              </p:sp>
            </p:grpSp>
            <p:sp>
              <p:nvSpPr>
                <p:cNvPr id="913" name="Shape 913"/>
                <p:cNvSpPr/>
                <p:nvPr/>
              </p:nvSpPr>
              <p:spPr>
                <a:xfrm>
                  <a:off x="0" y="0"/>
                  <a:ext cx="3037974" cy="510595"/>
                </a:xfrm>
                <a:prstGeom prst="rect">
                  <a:avLst/>
                </a:prstGeom>
                <a:noFill/>
                <a:ln w="3175" cap="flat">
                  <a:solidFill>
                    <a:srgbClr val="515A9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defTabSz="914400">
                    <a:defRPr sz="2400">
                      <a:solidFill>
                        <a:srgbClr val="515A9E"/>
                      </a:solidFill>
                      <a:uFill>
                        <a:solidFill>
                          <a:srgbClr val="515A9E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919" name="Group 919"/>
              <p:cNvGrpSpPr/>
              <p:nvPr/>
            </p:nvGrpSpPr>
            <p:grpSpPr>
              <a:xfrm>
                <a:off x="3037973" y="1156906"/>
                <a:ext cx="4641581" cy="510595"/>
                <a:chOff x="0" y="0"/>
                <a:chExt cx="4641579" cy="510594"/>
              </a:xfrm>
            </p:grpSpPr>
            <p:grpSp>
              <p:nvGrpSpPr>
                <p:cNvPr id="917" name="Group 917"/>
                <p:cNvGrpSpPr/>
                <p:nvPr/>
              </p:nvGrpSpPr>
              <p:grpSpPr>
                <a:xfrm>
                  <a:off x="33293" y="15203"/>
                  <a:ext cx="4574995" cy="480188"/>
                  <a:chOff x="0" y="0"/>
                  <a:chExt cx="4574994" cy="480186"/>
                </a:xfrm>
              </p:grpSpPr>
              <p:sp>
                <p:nvSpPr>
                  <p:cNvPr id="915" name="Shape 915"/>
                  <p:cNvSpPr/>
                  <p:nvPr/>
                </p:nvSpPr>
                <p:spPr>
                  <a:xfrm>
                    <a:off x="0" y="0"/>
                    <a:ext cx="4574995" cy="480187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515A9E"/>
                    </a:solidFill>
                    <a:prstDash val="solid"/>
                    <a:round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marL="40639" marR="40639" defTabSz="914400">
                      <a:defRPr sz="24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916" name="Shape 916"/>
                  <p:cNvSpPr/>
                  <p:nvPr/>
                </p:nvSpPr>
                <p:spPr>
                  <a:xfrm>
                    <a:off x="0" y="49593"/>
                    <a:ext cx="4572000" cy="3810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spAutoFit/>
                  </a:bodyPr>
                  <a:lstStyle>
                    <a:lvl1pPr marL="40639" marR="40639" defTabSz="914400">
                      <a:buClr>
                        <a:srgbClr val="515A9E"/>
                      </a:buClr>
                      <a:buFont typeface="Tahoma"/>
                      <a:defRPr sz="1800"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>
                        <a:solidFill>
                          <a:srgbClr val="000000"/>
                        </a:solidFill>
                        <a:uFillTx/>
                      </a:defRPr>
                    </a:pPr>
                    <a:r>
                      <a:rPr>
                        <a:solidFill>
                          <a:srgbClr val="515A9E"/>
                        </a:solidFill>
                        <a:uFill>
                          <a:solidFill>
                            <a:srgbClr val="515A9E"/>
                          </a:solidFill>
                        </a:uFill>
                      </a:rPr>
                      <a:t> "Ora Lassila"</a:t>
                    </a:r>
                  </a:p>
                </p:txBody>
              </p:sp>
            </p:grpSp>
            <p:sp>
              <p:nvSpPr>
                <p:cNvPr id="918" name="Shape 918"/>
                <p:cNvSpPr/>
                <p:nvPr/>
              </p:nvSpPr>
              <p:spPr>
                <a:xfrm>
                  <a:off x="0" y="0"/>
                  <a:ext cx="4641580" cy="510595"/>
                </a:xfrm>
                <a:prstGeom prst="rect">
                  <a:avLst/>
                </a:prstGeom>
                <a:noFill/>
                <a:ln w="3175" cap="flat">
                  <a:solidFill>
                    <a:srgbClr val="515A9E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marL="40639" marR="40639" defTabSz="914400">
                    <a:defRPr sz="2400">
                      <a:solidFill>
                        <a:srgbClr val="515A9E"/>
                      </a:solidFill>
                      <a:uFill>
                        <a:solidFill>
                          <a:srgbClr val="515A9E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  <p:sp>
          <p:nvSpPr>
            <p:cNvPr id="921" name="Shape 921"/>
            <p:cNvSpPr/>
            <p:nvPr/>
          </p:nvSpPr>
          <p:spPr>
            <a:xfrm>
              <a:off x="0" y="71101"/>
              <a:ext cx="7696200" cy="1600201"/>
            </a:xfrm>
            <a:prstGeom prst="rect">
              <a:avLst/>
            </a:prstGeom>
            <a:noFill/>
            <a:ln w="9525" cap="flat">
              <a:solidFill>
                <a:srgbClr val="515A9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defTabSz="914400">
                <a:defRPr sz="24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grpSp>
        <p:nvGrpSpPr>
          <p:cNvPr id="925" name="Group 925"/>
          <p:cNvGrpSpPr/>
          <p:nvPr/>
        </p:nvGrpSpPr>
        <p:grpSpPr>
          <a:xfrm>
            <a:off x="380999" y="4267200"/>
            <a:ext cx="4267201" cy="1447800"/>
            <a:chOff x="0" y="0"/>
            <a:chExt cx="4267200" cy="1447800"/>
          </a:xfrm>
        </p:grpSpPr>
        <p:sp>
          <p:nvSpPr>
            <p:cNvPr id="923" name="Shape 923"/>
            <p:cNvSpPr/>
            <p:nvPr/>
          </p:nvSpPr>
          <p:spPr>
            <a:xfrm>
              <a:off x="-1" y="0"/>
              <a:ext cx="4267201" cy="144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515A9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defTabSz="914400">
                <a:defRPr sz="24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24" name="Shape 924"/>
            <p:cNvSpPr/>
            <p:nvPr/>
          </p:nvSpPr>
          <p:spPr>
            <a:xfrm>
              <a:off x="205475" y="533400"/>
              <a:ext cx="3856250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949" marR="39949" algn="ctr" defTabSz="914400">
                <a:buClr>
                  <a:srgbClr val="515A9E"/>
                </a:buClr>
                <a:buFont typeface="Tahoma"/>
                <a:defRPr sz="20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0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</a:rPr>
                <a:t>http://www.w3.org/Home/Lassila</a:t>
              </a:r>
            </a:p>
          </p:txBody>
        </p:sp>
      </p:grpSp>
      <p:grpSp>
        <p:nvGrpSpPr>
          <p:cNvPr id="928" name="Group 928"/>
          <p:cNvGrpSpPr/>
          <p:nvPr/>
        </p:nvGrpSpPr>
        <p:grpSpPr>
          <a:xfrm>
            <a:off x="6248400" y="4572000"/>
            <a:ext cx="2209800" cy="1143000"/>
            <a:chOff x="0" y="0"/>
            <a:chExt cx="2209800" cy="1143000"/>
          </a:xfrm>
        </p:grpSpPr>
        <p:sp>
          <p:nvSpPr>
            <p:cNvPr id="926" name="Shape 926"/>
            <p:cNvSpPr/>
            <p:nvPr/>
          </p:nvSpPr>
          <p:spPr>
            <a:xfrm>
              <a:off x="0" y="0"/>
              <a:ext cx="2209800" cy="11430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515A9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39" marR="40639" defTabSz="914400">
                <a:defRPr sz="24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19591" y="368300"/>
              <a:ext cx="1370619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515A9E"/>
                </a:buClr>
                <a:buFont typeface="Tahoma"/>
                <a:defRPr sz="20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000">
                  <a:solidFill>
                    <a:srgbClr val="515A9E"/>
                  </a:solidFill>
                  <a:uFill>
                    <a:solidFill>
                      <a:srgbClr val="515A9E"/>
                    </a:solidFill>
                  </a:uFill>
                </a:rPr>
                <a:t>Ora Lassila</a:t>
              </a:r>
            </a:p>
          </p:txBody>
        </p:sp>
      </p:grpSp>
      <p:sp>
        <p:nvSpPr>
          <p:cNvPr id="929" name="Shape 929"/>
          <p:cNvSpPr/>
          <p:nvPr/>
        </p:nvSpPr>
        <p:spPr>
          <a:xfrm>
            <a:off x="4648200" y="5029200"/>
            <a:ext cx="1600200" cy="1588"/>
          </a:xfrm>
          <a:prstGeom prst="line">
            <a:avLst/>
          </a:prstGeom>
          <a:ln>
            <a:solidFill>
              <a:srgbClr val="515A9E"/>
            </a:solidFill>
            <a:round/>
            <a:tailEnd type="triangle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930" name="Shape 930"/>
          <p:cNvSpPr/>
          <p:nvPr/>
        </p:nvSpPr>
        <p:spPr>
          <a:xfrm>
            <a:off x="4937125" y="4654550"/>
            <a:ext cx="9792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515A9E"/>
              </a:buClr>
              <a:buFont typeface="Tahoma"/>
              <a:def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515A9E"/>
                </a:solidFill>
                <a:uFill>
                  <a:solidFill>
                    <a:srgbClr val="515A9E"/>
                  </a:solidFill>
                </a:uFill>
              </a:rPr>
              <a:t>Creator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21, 2013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9 cancelled (Lab 7 Debate counts for two)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10 AI and Humor coming up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 Tue, Dec. 3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Quiz 8 - Predicate Logic and Knowledge-Based Systems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next Tuesday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tonight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Demos in lab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end-of-quarter project displays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Thu, Dec 5, lecture + lab time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space assignments as for the mid-quarter event</a:t>
            </a: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type="title"/>
          </p:nvPr>
        </p:nvSpPr>
        <p:spPr>
          <a:xfrm>
            <a:off x="813581" y="-1"/>
            <a:ext cx="7516839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The Semantic Web</a:t>
            </a:r>
            <a:endParaRPr b="1" sz="4000">
              <a:solidFill>
                <a:srgbClr val="368FAF"/>
              </a:solidFill>
              <a:uFill>
                <a:solidFill>
                  <a:srgbClr val="368FAF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and (vs?)</a:t>
            </a:r>
            <a:endParaRPr b="1" sz="4000">
              <a:solidFill>
                <a:srgbClr val="368FAF"/>
              </a:solidFill>
              <a:uFill>
                <a:solidFill>
                  <a:srgbClr val="368FAF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Knowledge Representation</a:t>
            </a:r>
          </a:p>
        </p:txBody>
      </p:sp>
      <p:sp>
        <p:nvSpPr>
          <p:cNvPr id="933" name="Shape 933"/>
          <p:cNvSpPr/>
          <p:nvPr>
            <p:ph type="body" idx="1"/>
          </p:nvPr>
        </p:nvSpPr>
        <p:spPr>
          <a:xfrm>
            <a:off x="1327150" y="3505200"/>
            <a:ext cx="6502400" cy="89980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ENC 2004, September 2004</a:t>
            </a:r>
          </a:p>
        </p:txBody>
      </p:sp>
      <p:sp>
        <p:nvSpPr>
          <p:cNvPr id="934" name="Shape 9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935" name="Shape 935"/>
          <p:cNvSpPr/>
          <p:nvPr/>
        </p:nvSpPr>
        <p:spPr>
          <a:xfrm>
            <a:off x="2940372" y="4661334"/>
            <a:ext cx="32759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sz="1200"/>
              <a:t>Peter F. Patel-Schneider</a:t>
            </a:r>
            <a:endParaRPr sz="1200"/>
          </a:p>
          <a:p>
            <a:pPr lvl="0" algn="ctr">
              <a:defRPr sz="1800"/>
            </a:pPr>
            <a:r>
              <a:rPr sz="1200"/>
              <a:t>Bell Labs Research</a:t>
            </a:r>
            <a:endParaRPr sz="1200"/>
          </a:p>
          <a:p>
            <a:pPr lvl="0" algn="ctr">
              <a:defRPr sz="1800"/>
            </a:pPr>
            <a:r>
              <a:rPr sz="1200"/>
              <a:t>Murray Hill, NJ, USA</a:t>
            </a:r>
            <a:endParaRPr sz="1200"/>
          </a:p>
          <a:p>
            <a:pPr lvl="0" algn="ctr">
              <a:defRPr sz="1800"/>
            </a:pPr>
            <a:r>
              <a:rPr sz="1200">
                <a:hlinkClick r:id="rId2" invalidUrl="" action="" tgtFrame="" tooltip="" history="1" highlightClick="0" endSnd="0"/>
              </a:rPr>
              <a:t>pfps@lucent.com</a:t>
            </a:r>
          </a:p>
        </p:txBody>
      </p:sp>
      <p:sp>
        <p:nvSpPr>
          <p:cNvPr id="936" name="Shape 936"/>
          <p:cNvSpPr/>
          <p:nvPr/>
        </p:nvSpPr>
        <p:spPr>
          <a:xfrm>
            <a:off x="3079750" y="6382146"/>
            <a:ext cx="29845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Peter F. Patel-Schneider, ENC 2004</a:t>
            </a:r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The RDF Data Model</a:t>
            </a:r>
          </a:p>
        </p:txBody>
      </p:sp>
      <p:sp>
        <p:nvSpPr>
          <p:cNvPr id="939" name="Shape 9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8610" indent="-308610"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Statements are &lt;subject, predicate, object&gt; triples: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3590" indent="-28575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Arial"/>
              </a:rPr>
              <a:t>	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&lt;Ian,hasColleague,Uli&gt;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8610" indent="-308610"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represented as a graph:</a:t>
            </a:r>
          </a:p>
        </p:txBody>
      </p:sp>
      <p:sp>
        <p:nvSpPr>
          <p:cNvPr id="940" name="Shape 9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949" name="Group 949"/>
          <p:cNvGrpSpPr/>
          <p:nvPr/>
        </p:nvGrpSpPr>
        <p:grpSpPr>
          <a:xfrm>
            <a:off x="1444476" y="2607250"/>
            <a:ext cx="4762329" cy="1246625"/>
            <a:chOff x="-538311" y="-135949"/>
            <a:chExt cx="4762328" cy="1246623"/>
          </a:xfrm>
        </p:grpSpPr>
        <p:grpSp>
          <p:nvGrpSpPr>
            <p:cNvPr id="943" name="Group 943"/>
            <p:cNvGrpSpPr/>
            <p:nvPr/>
          </p:nvGrpSpPr>
          <p:grpSpPr>
            <a:xfrm>
              <a:off x="-538312" y="-135950"/>
              <a:ext cx="1144737" cy="1246625"/>
              <a:chOff x="0" y="0"/>
              <a:chExt cx="1144736" cy="1246623"/>
            </a:xfrm>
          </p:grpSpPr>
          <p:sp>
            <p:nvSpPr>
              <p:cNvPr id="941" name="Shape 941"/>
              <p:cNvSpPr/>
              <p:nvPr/>
            </p:nvSpPr>
            <p:spPr>
              <a:xfrm>
                <a:off x="-1" y="128858"/>
                <a:ext cx="1144738" cy="988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D47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uFill>
                      <a:solidFill/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164818" y="0"/>
                <a:ext cx="815101" cy="12466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marL="39949" marR="39949" algn="ctr" defTabSz="914400">
                  <a:buClr>
                    <a:srgbClr val="000000"/>
                  </a:buClr>
                  <a:buFont typeface="Arial Narrow"/>
                  <a:defRPr sz="2000">
                    <a:uFill>
                      <a:solidFill/>
                    </a:u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000">
                    <a:uFill>
                      <a:solidFill/>
                    </a:uFill>
                  </a:rPr>
                  <a:t>Ian</a:t>
                </a:r>
              </a:p>
            </p:txBody>
          </p:sp>
        </p:grpSp>
        <p:grpSp>
          <p:nvGrpSpPr>
            <p:cNvPr id="946" name="Group 946"/>
            <p:cNvGrpSpPr/>
            <p:nvPr/>
          </p:nvGrpSpPr>
          <p:grpSpPr>
            <a:xfrm>
              <a:off x="3351212" y="88484"/>
              <a:ext cx="872805" cy="813632"/>
              <a:chOff x="0" y="106018"/>
              <a:chExt cx="872804" cy="813631"/>
            </a:xfrm>
          </p:grpSpPr>
          <p:sp>
            <p:nvSpPr>
              <p:cNvPr id="944" name="Shape 944"/>
              <p:cNvSpPr/>
              <p:nvPr/>
            </p:nvSpPr>
            <p:spPr>
              <a:xfrm>
                <a:off x="0" y="106018"/>
                <a:ext cx="872805" cy="813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D47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uFill>
                      <a:solidFill/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54474" y="226830"/>
                <a:ext cx="762394" cy="5720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marL="39949" marR="39949" algn="ctr" defTabSz="914400">
                  <a:buClr>
                    <a:srgbClr val="000000"/>
                  </a:buClr>
                  <a:buFont typeface="Arial Narrow"/>
                  <a:defRPr sz="2000">
                    <a:uFill>
                      <a:solidFill/>
                    </a:u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000">
                    <a:uFill>
                      <a:solidFill/>
                    </a:uFill>
                  </a:rPr>
                  <a:t>Uli</a:t>
                </a:r>
              </a:p>
            </p:txBody>
          </p:sp>
        </p:grpSp>
        <p:sp>
          <p:nvSpPr>
            <p:cNvPr id="947" name="Shape 947"/>
            <p:cNvSpPr/>
            <p:nvPr/>
          </p:nvSpPr>
          <p:spPr>
            <a:xfrm>
              <a:off x="608012" y="457200"/>
              <a:ext cx="2743201" cy="1588"/>
            </a:xfrm>
            <a:prstGeom prst="line">
              <a:avLst/>
            </a:prstGeom>
            <a:noFill/>
            <a:ln w="63500" cap="flat">
              <a:solidFill>
                <a:srgbClr val="0042A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17612" y="88900"/>
              <a:ext cx="1536701" cy="368300"/>
            </a:xfrm>
            <a:prstGeom prst="rect">
              <a:avLst/>
            </a:prstGeom>
            <a:solidFill>
              <a:srgbClr val="00C5FF">
                <a:alpha val="53728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defTabSz="914400">
                <a:spcBef>
                  <a:spcPts val="1000"/>
                </a:spcBef>
                <a:buClr>
                  <a:srgbClr val="000000"/>
                </a:buClr>
                <a:buFont typeface="Arial Narrow"/>
                <a:defRPr sz="1800">
                  <a:uFill>
                    <a:solidFill/>
                  </a:u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hasColleague</a:t>
              </a:r>
            </a:p>
          </p:txBody>
        </p:sp>
      </p:grpSp>
      <p:sp>
        <p:nvSpPr>
          <p:cNvPr id="950" name="Shape 950"/>
          <p:cNvSpPr/>
          <p:nvPr/>
        </p:nvSpPr>
        <p:spPr>
          <a:xfrm>
            <a:off x="685800" y="3733800"/>
            <a:ext cx="7785100" cy="250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83540" marR="40639" indent="-34290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•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Statements describe properties of resources</a:t>
            </a:r>
            <a:endParaRPr sz="20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83540" marR="40639" indent="-34290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•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 resource is any object that can be pointed to by a URI:</a:t>
            </a:r>
            <a:endParaRPr sz="20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783590" marR="40639" indent="-28575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–"/>
              <a:defRPr sz="1800"/>
            </a:pPr>
            <a:r>
              <a:rPr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 document, a picture, a paragraph on the Web;</a:t>
            </a:r>
            <a:endParaRPr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783590" marR="40639" indent="-28575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–"/>
              <a:defRPr sz="1800"/>
            </a:pPr>
            <a:r>
              <a:rPr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http://www.cs.man.ac.uk/index.html</a:t>
            </a:r>
            <a:endParaRPr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783590" marR="40639" indent="-28575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–"/>
              <a:defRPr sz="1800"/>
            </a:pPr>
            <a:r>
              <a:rPr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a book in the library, a real person (?)</a:t>
            </a:r>
            <a:endParaRPr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783590" marR="40639" indent="-28575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–"/>
              <a:defRPr sz="1800"/>
            </a:pPr>
            <a:r>
              <a:rPr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isbn://5031-4444-3333</a:t>
            </a:r>
            <a:endParaRPr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783590" marR="40639" indent="-28575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–"/>
              <a:defRPr sz="1800"/>
            </a:pPr>
            <a:r>
              <a:rPr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…</a:t>
            </a:r>
            <a:endParaRPr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83540" marR="40639" indent="-342900" defTabSz="914400">
              <a:lnSpc>
                <a:spcPct val="90000"/>
              </a:lnSpc>
              <a:spcBef>
                <a:spcPts val="400"/>
              </a:spcBef>
              <a:buClr>
                <a:srgbClr val="AB4500"/>
              </a:buClr>
              <a:buSzPct val="100000"/>
              <a:buFont typeface="Arial"/>
              <a:buChar char="•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Properties themselves are also resources (URIs)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9" grpId="2"/>
      <p:bldP build="p" bldLvl="5" animBg="1" rev="0" advAuto="0" spid="950" grpId="3"/>
      <p:bldP build="p" bldLvl="1" animBg="1" rev="0" advAuto="0" spid="939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URIs</a:t>
            </a:r>
          </a:p>
        </p:txBody>
      </p:sp>
      <p:sp>
        <p:nvSpPr>
          <p:cNvPr id="953" name="Shape 9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6042" indent="-336042" defTabSz="896111">
              <a:lnSpc>
                <a:spcPct val="115000"/>
              </a:lnSpc>
              <a:spcBef>
                <a:spcPts val="19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URI = Uniform Resource Identifier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36042" indent="-336042" defTabSz="896111">
              <a:lnSpc>
                <a:spcPct val="115000"/>
              </a:lnSpc>
              <a:spcBef>
                <a:spcPts val="19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"The generic set of all names/addresses that are short strings that refer to resources"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36042" indent="-336042" defTabSz="896111">
              <a:lnSpc>
                <a:spcPct val="115000"/>
              </a:lnSpc>
              <a:spcBef>
                <a:spcPts val="19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URLs (Uniform Resource Locators) are a particular type of URI, used for resources that can be accessed on the WWW (e.g., web pages)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36042" indent="-336042" defTabSz="896111">
              <a:lnSpc>
                <a:spcPct val="115000"/>
              </a:lnSpc>
              <a:spcBef>
                <a:spcPts val="19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RDF, URIs typically look like “normal” URLs, often with fragment identifiers to point at specific parts of a document:</a:t>
            </a:r>
            <a:endParaRPr sz="235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22300" indent="-280035" defTabSz="896111">
              <a:lnSpc>
                <a:spcPct val="115000"/>
              </a:lnSpc>
              <a:spcBef>
                <a:spcPts val="500"/>
              </a:spcBef>
              <a:buChar char="–"/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http://www.somedomain.com/some/path/to/file#fragmentID</a:t>
            </a:r>
          </a:p>
        </p:txBody>
      </p:sp>
      <p:sp>
        <p:nvSpPr>
          <p:cNvPr id="954" name="Shape 9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53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Linking Statements</a:t>
            </a:r>
          </a:p>
        </p:txBody>
      </p:sp>
      <p:sp>
        <p:nvSpPr>
          <p:cNvPr id="957" name="Shape 9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7749" indent="-277749" defTabSz="822959"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subject of one statement can be the object of another</a:t>
            </a: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7749" indent="-277749" defTabSz="822959"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Such collections of statements form a directed, labeled graph</a:t>
            </a: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7749" indent="-277749" defTabSz="822959"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57175" indent="-257175" defTabSz="822959">
              <a:spcBef>
                <a:spcPts val="1800"/>
              </a:spcBef>
              <a:defRPr>
                <a:solidFill>
                  <a:srgbClr val="000000"/>
                </a:solidFill>
                <a:uFillTx/>
              </a:defRPr>
            </a:pPr>
            <a:endParaRPr sz="161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7749" indent="-277749" defTabSz="822959"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1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Note that the object of a triple can also be a “literal” (a string)</a:t>
            </a:r>
          </a:p>
        </p:txBody>
      </p:sp>
      <p:sp>
        <p:nvSpPr>
          <p:cNvPr id="958" name="Shape 9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977" name="Group 977"/>
          <p:cNvGrpSpPr/>
          <p:nvPr/>
        </p:nvGrpSpPr>
        <p:grpSpPr>
          <a:xfrm>
            <a:off x="1601787" y="3043237"/>
            <a:ext cx="7073901" cy="2124076"/>
            <a:chOff x="0" y="0"/>
            <a:chExt cx="7073900" cy="2124074"/>
          </a:xfrm>
        </p:grpSpPr>
        <p:grpSp>
          <p:nvGrpSpPr>
            <p:cNvPr id="961" name="Group 961"/>
            <p:cNvGrpSpPr/>
            <p:nvPr/>
          </p:nvGrpSpPr>
          <p:grpSpPr>
            <a:xfrm>
              <a:off x="-1" y="157162"/>
              <a:ext cx="606426" cy="660401"/>
              <a:chOff x="0" y="0"/>
              <a:chExt cx="606425" cy="660400"/>
            </a:xfrm>
          </p:grpSpPr>
          <p:sp>
            <p:nvSpPr>
              <p:cNvPr id="959" name="Shape 959"/>
              <p:cNvSpPr/>
              <p:nvPr/>
            </p:nvSpPr>
            <p:spPr>
              <a:xfrm>
                <a:off x="-1" y="68262"/>
                <a:ext cx="606426" cy="523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D47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uFill>
                      <a:solidFill/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87312" y="0"/>
                <a:ext cx="431801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marL="39949" marR="39949" algn="ctr" defTabSz="914400">
                  <a:buClr>
                    <a:srgbClr val="000000"/>
                  </a:buClr>
                  <a:buFont typeface="Arial Narrow"/>
                  <a:defRPr sz="2000">
                    <a:uFill>
                      <a:solidFill/>
                    </a:u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000">
                    <a:uFill>
                      <a:solidFill/>
                    </a:uFill>
                  </a:rPr>
                  <a:t>Ian</a:t>
                </a:r>
              </a:p>
            </p:txBody>
          </p:sp>
        </p:grpSp>
        <p:grpSp>
          <p:nvGrpSpPr>
            <p:cNvPr id="964" name="Group 964"/>
            <p:cNvGrpSpPr/>
            <p:nvPr/>
          </p:nvGrpSpPr>
          <p:grpSpPr>
            <a:xfrm>
              <a:off x="3351212" y="165100"/>
              <a:ext cx="561976" cy="660400"/>
              <a:chOff x="0" y="0"/>
              <a:chExt cx="561975" cy="660400"/>
            </a:xfrm>
          </p:grpSpPr>
          <p:sp>
            <p:nvSpPr>
              <p:cNvPr id="962" name="Shape 962"/>
              <p:cNvSpPr/>
              <p:nvPr/>
            </p:nvSpPr>
            <p:spPr>
              <a:xfrm>
                <a:off x="0" y="68262"/>
                <a:ext cx="561975" cy="523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D47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uFill>
                      <a:solidFill/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84137" y="0"/>
                <a:ext cx="393701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marL="39949" marR="39949" algn="ctr" defTabSz="914400">
                  <a:buClr>
                    <a:srgbClr val="000000"/>
                  </a:buClr>
                  <a:buFont typeface="Arial Narrow"/>
                  <a:defRPr sz="2000">
                    <a:uFill>
                      <a:solidFill/>
                    </a:u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000">
                    <a:uFill>
                      <a:solidFill/>
                    </a:uFill>
                  </a:rPr>
                  <a:t>Uli</a:t>
                </a:r>
              </a:p>
            </p:txBody>
          </p:sp>
        </p:grpSp>
        <p:sp>
          <p:nvSpPr>
            <p:cNvPr id="965" name="Shape 965"/>
            <p:cNvSpPr/>
            <p:nvPr/>
          </p:nvSpPr>
          <p:spPr>
            <a:xfrm>
              <a:off x="608012" y="457200"/>
              <a:ext cx="2743201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1217612" y="0"/>
              <a:ext cx="1536701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defTabSz="914400">
                <a:spcBef>
                  <a:spcPts val="1000"/>
                </a:spcBef>
                <a:buClr>
                  <a:srgbClr val="000000"/>
                </a:buClr>
                <a:buFont typeface="Arial Narrow"/>
                <a:defRPr sz="1800">
                  <a:uFill>
                    <a:solidFill/>
                  </a:u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hasColleague</a:t>
              </a:r>
            </a:p>
          </p:txBody>
        </p:sp>
        <p:grpSp>
          <p:nvGrpSpPr>
            <p:cNvPr id="969" name="Group 969"/>
            <p:cNvGrpSpPr/>
            <p:nvPr/>
          </p:nvGrpSpPr>
          <p:grpSpPr>
            <a:xfrm>
              <a:off x="1142999" y="1600199"/>
              <a:ext cx="1136651" cy="523876"/>
              <a:chOff x="0" y="0"/>
              <a:chExt cx="1136650" cy="523875"/>
            </a:xfrm>
          </p:grpSpPr>
          <p:sp>
            <p:nvSpPr>
              <p:cNvPr id="967" name="Shape 967"/>
              <p:cNvSpPr/>
              <p:nvPr/>
            </p:nvSpPr>
            <p:spPr>
              <a:xfrm>
                <a:off x="-1" y="-1"/>
                <a:ext cx="1136651" cy="523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D47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uFill>
                      <a:solidFill/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166445" y="77787"/>
                <a:ext cx="803760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marL="39949" marR="39949" algn="ctr" defTabSz="914400">
                  <a:buClr>
                    <a:srgbClr val="000000"/>
                  </a:buClr>
                  <a:buFont typeface="Arial Narrow"/>
                  <a:defRPr sz="2000">
                    <a:uFill>
                      <a:solidFill/>
                    </a:u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000">
                    <a:uFill>
                      <a:solidFill/>
                    </a:uFill>
                  </a:rPr>
                  <a:t>Carole</a:t>
                </a:r>
              </a:p>
            </p:txBody>
          </p:sp>
        </p:grpSp>
        <p:grpSp>
          <p:nvGrpSpPr>
            <p:cNvPr id="972" name="Group 972"/>
            <p:cNvGrpSpPr/>
            <p:nvPr/>
          </p:nvGrpSpPr>
          <p:grpSpPr>
            <a:xfrm>
              <a:off x="2825750" y="1598612"/>
              <a:ext cx="4248150" cy="481013"/>
              <a:chOff x="0" y="0"/>
              <a:chExt cx="4248150" cy="481012"/>
            </a:xfrm>
          </p:grpSpPr>
          <p:sp>
            <p:nvSpPr>
              <p:cNvPr id="970" name="Shape 970"/>
              <p:cNvSpPr/>
              <p:nvPr/>
            </p:nvSpPr>
            <p:spPr>
              <a:xfrm>
                <a:off x="0" y="0"/>
                <a:ext cx="4248150" cy="481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D479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marL="40639" marR="40639" defTabSz="914400">
                  <a:defRPr sz="2400">
                    <a:uFill>
                      <a:solidFill/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22078" y="69056"/>
                <a:ext cx="3003994" cy="342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marL="39949" marR="39949" algn="ctr" defTabSz="914400">
                  <a:buClr>
                    <a:srgbClr val="000000"/>
                  </a:buClr>
                  <a:buFont typeface="Arial Narrow"/>
                  <a:defRPr sz="1800">
                    <a:uFill>
                      <a:solidFill/>
                    </a:u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 lvl="0">
                  <a:defRPr>
                    <a:uFillTx/>
                  </a:defRPr>
                </a:pPr>
                <a:r>
                  <a:rPr>
                    <a:uFill>
                      <a:solidFill/>
                    </a:uFill>
                  </a:rPr>
                  <a:t>http://www.cs.mam.ac.uk/~sattler</a:t>
                </a:r>
              </a:p>
            </p:txBody>
          </p:sp>
        </p:grpSp>
        <p:sp>
          <p:nvSpPr>
            <p:cNvPr id="973" name="Shape 973"/>
            <p:cNvSpPr/>
            <p:nvPr/>
          </p:nvSpPr>
          <p:spPr>
            <a:xfrm>
              <a:off x="3884612" y="609600"/>
              <a:ext cx="1295401" cy="914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74" name="Shape 974"/>
            <p:cNvSpPr/>
            <p:nvPr/>
          </p:nvSpPr>
          <p:spPr>
            <a:xfrm flipV="1">
              <a:off x="1751012" y="685800"/>
              <a:ext cx="1676401" cy="9144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75" name="Shape 975"/>
            <p:cNvSpPr/>
            <p:nvPr/>
          </p:nvSpPr>
          <p:spPr>
            <a:xfrm>
              <a:off x="1217612" y="838200"/>
              <a:ext cx="1536701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defTabSz="914400">
                <a:spcBef>
                  <a:spcPts val="1000"/>
                </a:spcBef>
                <a:buClr>
                  <a:srgbClr val="000000"/>
                </a:buClr>
                <a:buFont typeface="Arial Narrow"/>
                <a:defRPr sz="1800">
                  <a:uFill>
                    <a:solidFill/>
                  </a:u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hasColleague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4418012" y="609600"/>
              <a:ext cx="1536701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40639" marR="40639" defTabSz="914400">
                <a:spcBef>
                  <a:spcPts val="1000"/>
                </a:spcBef>
                <a:buClr>
                  <a:srgbClr val="000000"/>
                </a:buClr>
                <a:buFont typeface="Arial Narrow"/>
                <a:defRPr sz="1800">
                  <a:uFill>
                    <a:solidFill/>
                  </a:u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hasHomePage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7" grpId="2"/>
      <p:bldP build="p" bldLvl="1" animBg="1" rev="0" advAuto="0" spid="957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RDF Syntax</a:t>
            </a:r>
          </a:p>
        </p:txBody>
      </p:sp>
      <p:sp>
        <p:nvSpPr>
          <p:cNvPr id="980" name="Shape 9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19113" indent="-219113" defTabSz="649223">
              <a:lnSpc>
                <a:spcPct val="95000"/>
              </a:lnSpc>
              <a:spcBef>
                <a:spcPts val="14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278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RDF has an XML syntax</a:t>
            </a:r>
            <a:endParaRPr sz="1278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219113" indent="-219113" defTabSz="649223">
              <a:lnSpc>
                <a:spcPct val="95000"/>
              </a:lnSpc>
              <a:spcBef>
                <a:spcPts val="14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278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Every </a:t>
            </a:r>
            <a:r>
              <a:rPr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sz="1278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 element describes a resource</a:t>
            </a:r>
            <a:endParaRPr sz="1278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219113" indent="-219113" defTabSz="649223">
              <a:lnSpc>
                <a:spcPct val="95000"/>
              </a:lnSpc>
              <a:spcBef>
                <a:spcPts val="14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278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Every attribute or nested element inside a </a:t>
            </a:r>
            <a:r>
              <a:rPr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sz="1278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  is a</a:t>
            </a:r>
            <a:r>
              <a:rPr sz="127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27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278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of that Resource</a:t>
            </a:r>
            <a:endParaRPr sz="1278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243459" indent="-243459" defTabSz="649223">
              <a:lnSpc>
                <a:spcPct val="95000"/>
              </a:lnSpc>
              <a:spcBef>
                <a:spcPts val="14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27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 can refer to resources by using URIs</a:t>
            </a:r>
            <a:endParaRPr sz="127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endParaRPr sz="1278">
              <a:solidFill>
                <a:srgbClr val="FF2600"/>
              </a:solidFill>
              <a:uFill>
                <a:solidFill>
                  <a:srgbClr val="FF26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278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&lt;Description </a:t>
            </a:r>
            <a:r>
              <a:rPr b="1" sz="1136">
                <a:solidFill>
                  <a:srgbClr val="B9342B"/>
                </a:solidFill>
                <a:uFill>
                  <a:solidFill>
                    <a:srgbClr val="B934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="some.uri/person/ian_horrocks"&gt;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&lt;hasColleague </a:t>
            </a:r>
            <a:r>
              <a:rPr b="1" sz="1136">
                <a:solidFill>
                  <a:srgbClr val="B9342B"/>
                </a:solidFill>
                <a:uFill>
                  <a:solidFill>
                    <a:srgbClr val="B934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="some.uri/person/uli_sattler"/&gt;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/Description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&lt;Description </a:t>
            </a:r>
            <a:r>
              <a:rPr b="1" sz="1136">
                <a:solidFill>
                  <a:srgbClr val="B9342B"/>
                </a:solidFill>
                <a:uFill>
                  <a:solidFill>
                    <a:srgbClr val="B934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="some.uri/person/uli_sattler"&gt;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&lt;hasHomePage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sz="113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http://www.cs.mam.ac.uk/~sattler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/hasHomePage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/Description&gt;</a:t>
            </a:r>
            <a:endParaRPr b="1" sz="1136">
              <a:solidFill>
                <a:srgbClr val="FF2600"/>
              </a:solidFill>
              <a:uFill>
                <a:solidFill>
                  <a:srgbClr val="FF26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&lt;Description </a:t>
            </a:r>
            <a:r>
              <a:rPr b="1" sz="1136">
                <a:solidFill>
                  <a:srgbClr val="B9342B"/>
                </a:solidFill>
                <a:uFill>
                  <a:solidFill>
                    <a:srgbClr val="B934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="some.uri/person/carole_goble"&gt;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&lt;hasColleague </a:t>
            </a:r>
            <a:r>
              <a:rPr b="1" sz="1136">
                <a:solidFill>
                  <a:srgbClr val="B9342B"/>
                </a:solidFill>
                <a:uFill>
                  <a:solidFill>
                    <a:srgbClr val="B9342B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resource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="some.uri/person/uli_sattler"/&gt;</a:t>
            </a:r>
            <a:endParaRPr b="1" sz="1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2313" indent="-243459" defTabSz="649223">
              <a:lnSpc>
                <a:spcPct val="95000"/>
              </a:lnSpc>
              <a:spcBef>
                <a:spcPts val="1400"/>
              </a:spcBef>
              <a:buSzTx/>
              <a:buFont typeface="Courier New"/>
              <a:buNone/>
              <a:defRPr>
                <a:solidFill>
                  <a:srgbClr val="000000"/>
                </a:solidFill>
                <a:uFillTx/>
              </a:defRPr>
            </a:pP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sz="1136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/Description</a:t>
            </a:r>
            <a:r>
              <a:rPr b="1" sz="1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981" name="Shape 9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80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RDF Schema (RDFS)</a:t>
            </a:r>
          </a:p>
        </p:txBody>
      </p:sp>
      <p:sp>
        <p:nvSpPr>
          <p:cNvPr id="984" name="Shape 9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2325" indent="-322325" defTabSz="859536">
              <a:lnSpc>
                <a:spcPct val="110000"/>
              </a:lnSpc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RDF gives a language for meta data annotation, and a way to write it down in XML, but it does not provide any way to structure the annotations</a:t>
            </a:r>
            <a:endParaRPr sz="16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22325" indent="-322325" defTabSz="859536">
              <a:lnSpc>
                <a:spcPct val="110000"/>
              </a:lnSpc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RDF Schema augments RDF to allow you to define vocabulary terms and the relations between those terms</a:t>
            </a:r>
            <a:endParaRPr sz="16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6900" marR="38201" indent="-268604" defTabSz="859536">
              <a:lnSpc>
                <a:spcPct val="110000"/>
              </a:lnSpc>
              <a:spcBef>
                <a:spcPts val="300"/>
              </a:spcBef>
              <a:buChar char="–"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it gives “extra meaning” to particular RDF predicates and resources</a:t>
            </a:r>
            <a:endParaRPr sz="1504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1" marL="596900" marR="38201" indent="-268604" defTabSz="859536">
              <a:lnSpc>
                <a:spcPct val="110000"/>
              </a:lnSpc>
              <a:spcBef>
                <a:spcPts val="300"/>
              </a:spcBef>
              <a:buChar char="–"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+mj-lt"/>
                <a:ea typeface="+mj-ea"/>
                <a:cs typeface="+mj-cs"/>
                <a:sym typeface="Arial"/>
              </a:rPr>
              <a:t>e.g., Class, subClassOf, domain, range</a:t>
            </a:r>
            <a:endParaRPr sz="1504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22325" indent="-322325" defTabSz="859536">
              <a:spcBef>
                <a:spcPts val="1800"/>
              </a:spcBef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16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These terms are the RDF Schema building blocks (constructors) used to create vocabularies:</a:t>
            </a:r>
            <a:endParaRPr sz="16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&lt;Person,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&lt;hasColleague,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&lt;hasColleague,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,Person&gt;</a:t>
            </a:r>
            <a:endParaRPr sz="15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&lt;hasColleague,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,Person&gt;</a:t>
            </a:r>
            <a:endParaRPr sz="15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&lt;Professor,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,Person&gt;</a:t>
            </a:r>
            <a:endParaRPr sz="15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&lt;Carole,</a:t>
            </a:r>
            <a:r>
              <a:rPr sz="1504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z="15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,Professor&gt;</a:t>
            </a:r>
            <a:endParaRPr sz="150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6574" indent="-268604" defTabSz="859536">
              <a:spcBef>
                <a:spcPts val="500"/>
              </a:spcBef>
              <a:buSzTx/>
              <a:buFont typeface="Courier New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50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&lt;Carole,hasColleague,Ian&gt;</a:t>
            </a:r>
          </a:p>
        </p:txBody>
      </p:sp>
      <p:sp>
        <p:nvSpPr>
          <p:cNvPr id="985" name="Shape 9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84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Knowledge-Based Systems</a:t>
            </a:r>
            <a:endParaRPr b="1" sz="4000">
              <a:solidFill>
                <a:srgbClr val="368FAF"/>
              </a:solidFill>
              <a:uFill>
                <a:solidFill>
                  <a:srgbClr val="368FAF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and Reasoning</a:t>
            </a:r>
          </a:p>
        </p:txBody>
      </p:sp>
      <p:sp>
        <p:nvSpPr>
          <p:cNvPr id="988" name="Shape 9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9" name="Shape 9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Shallow and Deep Reasoning</a:t>
            </a:r>
          </a:p>
        </p:txBody>
      </p:sp>
      <p:sp>
        <p:nvSpPr>
          <p:cNvPr id="992" name="Shape 9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shallow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called experiential reasoning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aims at describing aspects of the world heuristically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short inference chains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possibly complex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deep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called causal reasoning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aims at building a model of the world that behaves like the “real thing”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long inference chains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simple rules that describe cause and effect relationships</a:t>
            </a:r>
          </a:p>
        </p:txBody>
      </p:sp>
      <p:sp>
        <p:nvSpPr>
          <p:cNvPr id="993" name="Shape 9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Shallow and Deep Reasoning</a:t>
            </a:r>
          </a:p>
        </p:txBody>
      </p:sp>
      <p:sp>
        <p:nvSpPr>
          <p:cNvPr id="996" name="Shape 996"/>
          <p:cNvSpPr/>
          <p:nvPr>
            <p:ph type="body" idx="1"/>
          </p:nvPr>
        </p:nvSpPr>
        <p:spPr>
          <a:prstGeom prst="rect">
            <a:avLst/>
          </a:prstGeom>
          <a:ln w="9525"/>
        </p:spPr>
        <p:txBody>
          <a:bodyPr/>
          <a:lstStyle>
            <a:lvl1pPr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rPr>
              <a:t>shallow reasoning</a:t>
            </a:r>
          </a:p>
        </p:txBody>
      </p:sp>
      <p:grpSp>
        <p:nvGrpSpPr>
          <p:cNvPr id="1006" name="Group 1006"/>
          <p:cNvGrpSpPr/>
          <p:nvPr/>
        </p:nvGrpSpPr>
        <p:grpSpPr>
          <a:xfrm>
            <a:off x="0" y="6369050"/>
            <a:ext cx="9110663" cy="495300"/>
            <a:chOff x="0" y="0"/>
            <a:chExt cx="9110662" cy="495300"/>
          </a:xfrm>
        </p:grpSpPr>
        <p:grpSp>
          <p:nvGrpSpPr>
            <p:cNvPr id="999" name="Group 999"/>
            <p:cNvGrpSpPr/>
            <p:nvPr/>
          </p:nvGrpSpPr>
          <p:grpSpPr>
            <a:xfrm>
              <a:off x="0" y="0"/>
              <a:ext cx="1341438" cy="495300"/>
              <a:chOff x="0" y="0"/>
              <a:chExt cx="1341437" cy="495300"/>
            </a:xfrm>
          </p:grpSpPr>
          <p:pic>
            <p:nvPicPr>
              <p:cNvPr id="997" name="image2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700" y="90487"/>
                <a:ext cx="1303338" cy="377826"/>
              </a:xfrm>
              <a:prstGeom prst="rect">
                <a:avLst/>
              </a:prstGeom>
              <a:ln w="12700" cap="flat">
                <a:noFill/>
                <a:round/>
              </a:ln>
              <a:effectLst/>
            </p:spPr>
          </p:pic>
          <p:sp>
            <p:nvSpPr>
              <p:cNvPr id="998" name="Shape 998"/>
              <p:cNvSpPr/>
              <p:nvPr/>
            </p:nvSpPr>
            <p:spPr>
              <a:xfrm>
                <a:off x="0" y="0"/>
                <a:ext cx="1341438" cy="495300"/>
              </a:xfrm>
              <a:prstGeom prst="rect">
                <a:avLst/>
              </a:prstGeom>
              <a:solidFill>
                <a:srgbClr val="F8FC84">
                  <a:alpha val="48000"/>
                </a:srgbClr>
              </a:solidFill>
              <a:ln w="12700" cap="flat">
                <a:solidFill>
                  <a:srgbClr val="000000">
                    <a:alpha val="48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40640" marR="40640">
                  <a:lnSpc>
                    <a:spcPct val="94000"/>
                  </a:lnSpc>
                  <a:buClr>
                    <a:srgbClr val="000000"/>
                  </a:buClr>
                  <a:defRPr sz="1400">
                    <a:uFill>
                      <a:solidFill/>
                    </a:uFill>
                    <a:latin typeface="+mj-lt"/>
                    <a:ea typeface="+mj-ea"/>
                    <a:cs typeface="+mj-cs"/>
                    <a:sym typeface="Arial"/>
                  </a:defRPr>
                </a:pPr>
              </a:p>
            </p:txBody>
          </p:sp>
        </p:grpSp>
        <p:grpSp>
          <p:nvGrpSpPr>
            <p:cNvPr id="1005" name="Group 1005"/>
            <p:cNvGrpSpPr/>
            <p:nvPr/>
          </p:nvGrpSpPr>
          <p:grpSpPr>
            <a:xfrm>
              <a:off x="8393113" y="38897"/>
              <a:ext cx="717550" cy="429415"/>
              <a:chOff x="0" y="0"/>
              <a:chExt cx="717549" cy="429414"/>
            </a:xfrm>
          </p:grpSpPr>
          <p:pic>
            <p:nvPicPr>
              <p:cNvPr id="1000" name="image3.png"/>
              <p:cNvPicPr/>
              <p:nvPr/>
            </p:nvPicPr>
            <p:blipFill>
              <a:blip r:embed="rId3">
                <a:alphaModFix amt="60000"/>
                <a:extLst/>
              </a:blip>
              <a:stretch>
                <a:fillRect/>
              </a:stretch>
            </p:blipFill>
            <p:spPr>
              <a:xfrm>
                <a:off x="0" y="115519"/>
                <a:ext cx="195696" cy="197580"/>
              </a:xfrm>
              <a:prstGeom prst="rect">
                <a:avLst/>
              </a:prstGeom>
              <a:ln w="12700" cap="flat">
                <a:noFill/>
                <a:round/>
              </a:ln>
              <a:effectLst>
                <a:outerShdw sx="100000" sy="100000" kx="0" ky="0" algn="b" rotWithShape="0" blurRad="25400" dist="12699" dir="16200000">
                  <a:srgbClr val="DDF0F6">
                    <a:alpha val="79999"/>
                  </a:srgbClr>
                </a:outerShdw>
              </a:effectLst>
            </p:spPr>
          </p:pic>
          <p:sp>
            <p:nvSpPr>
              <p:cNvPr id="1001" name="Shape 1001">
                <a:hlinkClick r:id="" invalidUrl="" action="ppaction://hlinkshowjump?jump=nextslide" tgtFrame="" tooltip="" history="1" highlightClick="0" endSnd="0"/>
              </p:cNvPr>
              <p:cNvSpPr/>
              <p:nvPr/>
            </p:nvSpPr>
            <p:spPr>
              <a:xfrm>
                <a:off x="612542" y="115519"/>
                <a:ext cx="105008" cy="197580"/>
              </a:xfrm>
              <a:prstGeom prst="rightArrow">
                <a:avLst>
                  <a:gd name="adj1" fmla="val 40741"/>
                  <a:gd name="adj2" fmla="val 194871"/>
                </a:avLst>
              </a:prstGeom>
              <a:solidFill>
                <a:srgbClr val="FFFFFF">
                  <a:alpha val="59999"/>
                </a:srgbClr>
              </a:solidFill>
              <a:ln w="9525" cap="flat">
                <a:noFill/>
                <a:round/>
              </a:ln>
              <a:effectLst>
                <a:outerShdw sx="100000" sy="100000" kx="0" ky="0" algn="b" rotWithShape="0" blurRad="25400" dist="12699" dir="16200000">
                  <a:srgbClr val="DDF0F6">
                    <a:alpha val="79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002" name="Shape 1002">
                <a:hlinkClick r:id="" invalidUrl="" action="ppaction://hlinkshowjump?jump=previousslide" tgtFrame="" tooltip="" history="1" highlightClick="0" endSnd="0"/>
              </p:cNvPr>
              <p:cNvSpPr/>
              <p:nvPr/>
            </p:nvSpPr>
            <p:spPr>
              <a:xfrm flipH="1">
                <a:off x="260928" y="115519"/>
                <a:ext cx="103417" cy="197580"/>
              </a:xfrm>
              <a:prstGeom prst="rightArrow">
                <a:avLst>
                  <a:gd name="adj1" fmla="val 40741"/>
                  <a:gd name="adj2" fmla="val 194871"/>
                </a:avLst>
              </a:prstGeom>
              <a:solidFill>
                <a:srgbClr val="FFFFFF">
                  <a:alpha val="59999"/>
                </a:srgbClr>
              </a:solidFill>
              <a:ln w="9525" cap="flat">
                <a:noFill/>
                <a:round/>
              </a:ln>
              <a:effectLst>
                <a:outerShdw sx="100000" sy="100000" kx="0" ky="0" algn="b" rotWithShape="0" blurRad="25400" dist="12699" dir="16200000">
                  <a:srgbClr val="DDF0F6">
                    <a:alpha val="79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003" name="Shape 1003">
                <a:hlinkClick r:id="rId4" invalidUrl="" action="" tgtFrame="" tooltip="" history="1" highlightClick="0" endSnd="0"/>
              </p:cNvPr>
              <p:cNvSpPr/>
              <p:nvPr/>
            </p:nvSpPr>
            <p:spPr>
              <a:xfrm flipH="1" rot="5400000">
                <a:off x="435862" y="-45268"/>
                <a:ext cx="103570" cy="194105"/>
              </a:xfrm>
              <a:prstGeom prst="rightArrow">
                <a:avLst>
                  <a:gd name="adj1" fmla="val 100000"/>
                  <a:gd name="adj2" fmla="val 328845"/>
                </a:avLst>
              </a:prstGeom>
              <a:solidFill>
                <a:srgbClr val="FFFFFF">
                  <a:alpha val="59999"/>
                </a:srgbClr>
              </a:solidFill>
              <a:ln w="9525" cap="flat">
                <a:noFill/>
                <a:round/>
              </a:ln>
              <a:effectLst>
                <a:outerShdw sx="100000" sy="100000" kx="0" ky="0" algn="b" rotWithShape="0" blurRad="25400" dist="12699" dir="16200000">
                  <a:srgbClr val="DDF0F6">
                    <a:alpha val="79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1004" name="Shape 1004">
                <a:hlinkClick r:id="rId4" invalidUrl="" action="" tgtFrame="" tooltip="" history="1" highlightClick="0" endSnd="0"/>
              </p:cNvPr>
              <p:cNvSpPr/>
              <p:nvPr/>
            </p:nvSpPr>
            <p:spPr>
              <a:xfrm flipH="1" rot="16200000">
                <a:off x="437453" y="279782"/>
                <a:ext cx="103570" cy="195696"/>
              </a:xfrm>
              <a:prstGeom prst="rightArrow">
                <a:avLst>
                  <a:gd name="adj1" fmla="val 30870"/>
                  <a:gd name="adj2" fmla="val 207052"/>
                </a:avLst>
              </a:prstGeom>
              <a:solidFill>
                <a:srgbClr val="FFFFFF">
                  <a:alpha val="59999"/>
                </a:srgbClr>
              </a:solidFill>
              <a:ln w="9525" cap="flat">
                <a:noFill/>
                <a:round/>
              </a:ln>
              <a:effectLst>
                <a:outerShdw sx="100000" sy="100000" kx="0" ky="0" algn="b" rotWithShape="0" blurRad="25400" dist="12699" dir="16200000">
                  <a:srgbClr val="DDF0F6">
                    <a:alpha val="79999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</p:grpSp>
      <p:sp>
        <p:nvSpPr>
          <p:cNvPr id="1007" name="Shape 1007"/>
          <p:cNvSpPr/>
          <p:nvPr/>
        </p:nvSpPr>
        <p:spPr>
          <a:xfrm>
            <a:off x="4724400" y="1447800"/>
            <a:ext cx="4368800" cy="394767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609600" marR="40640" indent="-571500">
              <a:lnSpc>
                <a:spcPct val="94000"/>
              </a:lnSpc>
              <a:spcBef>
                <a:spcPts val="800"/>
              </a:spcBef>
              <a:buClr>
                <a:srgbClr val="005493"/>
              </a:buClr>
              <a:buSzPct val="60000"/>
              <a:buFont typeface="Zapf Dingbats"/>
              <a:buChar char="❖"/>
              <a:defRPr sz="28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</a:rPr>
              <a:t>deep reasoning</a:t>
            </a:r>
          </a:p>
        </p:txBody>
      </p:sp>
      <p:sp>
        <p:nvSpPr>
          <p:cNvPr id="1008" name="Shape 1008"/>
          <p:cNvSpPr/>
          <p:nvPr/>
        </p:nvSpPr>
        <p:spPr>
          <a:xfrm>
            <a:off x="0" y="2057400"/>
            <a:ext cx="3835400" cy="26035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a car has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a good battery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good spark plugs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gas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good tires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 THEN the car can move </a:t>
            </a:r>
          </a:p>
        </p:txBody>
      </p:sp>
      <p:sp>
        <p:nvSpPr>
          <p:cNvPr id="1009" name="Shape 1009"/>
          <p:cNvSpPr/>
          <p:nvPr/>
        </p:nvSpPr>
        <p:spPr>
          <a:xfrm>
            <a:off x="4038600" y="2057400"/>
            <a:ext cx="5054600" cy="3733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the battery is good</a:t>
            </a:r>
            <a:b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there is electricity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there is electricity AND	good spark plugs</a:t>
            </a:r>
            <a:b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the spark plugs will fire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the spark plugs fire AND</a:t>
            </a:r>
            <a:b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there is gas</a:t>
            </a:r>
            <a:b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the engine will run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the engine runs AND </a:t>
            </a:r>
            <a:b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	there are good tires</a:t>
            </a:r>
            <a:b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THEN the car can move </a:t>
            </a:r>
          </a:p>
        </p:txBody>
      </p:sp>
      <p:sp>
        <p:nvSpPr>
          <p:cNvPr id="1010" name="Shape 1010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</a:t>
            </a:r>
          </a:p>
        </p:txBody>
      </p:sp>
      <p:sp>
        <p:nvSpPr>
          <p:cNvPr id="1013" name="Shape 10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given a set of basic facts, we try to derive a conclusion from these facts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example: What can we conjecture about Clyde?</a:t>
            </a:r>
          </a:p>
        </p:txBody>
      </p:sp>
      <p:sp>
        <p:nvSpPr>
          <p:cNvPr id="1014" name="Shape 1014"/>
          <p:cNvSpPr/>
          <p:nvPr/>
        </p:nvSpPr>
        <p:spPr>
          <a:xfrm>
            <a:off x="2209800" y="3048000"/>
            <a:ext cx="4902200" cy="12954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 (Clyde)</a:t>
            </a:r>
          </a:p>
        </p:txBody>
      </p:sp>
      <p:grpSp>
        <p:nvGrpSpPr>
          <p:cNvPr id="1017" name="Group 1017"/>
          <p:cNvGrpSpPr/>
          <p:nvPr/>
        </p:nvGrpSpPr>
        <p:grpSpPr>
          <a:xfrm>
            <a:off x="711200" y="4505325"/>
            <a:ext cx="3530600" cy="1803400"/>
            <a:chOff x="0" y="0"/>
            <a:chExt cx="3530600" cy="1803400"/>
          </a:xfrm>
        </p:grpSpPr>
        <p:sp>
          <p:nvSpPr>
            <p:cNvPr id="1015" name="Shape 1015"/>
            <p:cNvSpPr/>
            <p:nvPr/>
          </p:nvSpPr>
          <p:spPr>
            <a:xfrm>
              <a:off x="0" y="0"/>
              <a:ext cx="3530600" cy="1803400"/>
            </a:xfrm>
            <a:prstGeom prst="rect">
              <a:avLst/>
            </a:prstGeom>
            <a:solidFill>
              <a:srgbClr val="FFBC1C"/>
            </a:solidFill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0" y="1539875"/>
              <a:ext cx="35052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18" name="Shape 1018"/>
          <p:cNvSpPr/>
          <p:nvPr/>
        </p:nvSpPr>
        <p:spPr>
          <a:xfrm>
            <a:off x="5105400" y="4740275"/>
            <a:ext cx="3530600" cy="1333501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019" name="Shape 1019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024" name="Group 1024"/>
          <p:cNvGrpSpPr/>
          <p:nvPr/>
        </p:nvGrpSpPr>
        <p:grpSpPr>
          <a:xfrm>
            <a:off x="7000044" y="5839292"/>
            <a:ext cx="990601" cy="190498"/>
            <a:chOff x="0" y="0"/>
            <a:chExt cx="990600" cy="190497"/>
          </a:xfrm>
        </p:grpSpPr>
        <p:sp>
          <p:nvSpPr>
            <p:cNvPr id="1020" name="Shape 1020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cont.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Antonio Leija: Home is where the AI is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Ian Mitchell: Capture the Flag AI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Justin Penalosa: Autonomous Robot Soccer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Patrick Herrmann: Traffic Light Coordination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Brian Burnett: Teaching Computers to See (Standby)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Alex Bozarth: IJCAI and AI Birds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Brent Williams: Flocking</a:t>
            </a:r>
          </a:p>
        </p:txBody>
      </p:sp>
      <p:sp>
        <p:nvSpPr>
          <p:cNvPr id="305" name="Shape 305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 Example</a:t>
            </a:r>
          </a:p>
        </p:txBody>
      </p:sp>
      <p:sp>
        <p:nvSpPr>
          <p:cNvPr id="1027" name="Shape 10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028" name="Shape 1028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031" name="Group 1031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029" name="Shape 1029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32" name="Shape 1032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033" name="Shape 1033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  x  ) THEN mammal(  x  )</a:t>
            </a:r>
          </a:p>
        </p:txBody>
      </p:sp>
      <p:sp>
        <p:nvSpPr>
          <p:cNvPr id="1034" name="Shape 1034"/>
          <p:cNvSpPr/>
          <p:nvPr/>
        </p:nvSpPr>
        <p:spPr>
          <a:xfrm flipH="1" rot="5400000">
            <a:off x="1349375" y="55927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35" name="Shape 1035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036" name="Shape 1036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041" name="Group 1041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037" name="Shape 1037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42" name="Shape 1042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 Example</a:t>
            </a:r>
          </a:p>
        </p:txBody>
      </p:sp>
      <p:sp>
        <p:nvSpPr>
          <p:cNvPr id="1045" name="Shape 10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046" name="Shape 1046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049" name="Group 1049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047" name="Shape 1047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50" name="Shape 1050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052" name="Shape 1052"/>
          <p:cNvSpPr/>
          <p:nvPr/>
        </p:nvSpPr>
        <p:spPr>
          <a:xfrm flipH="1" rot="5400000">
            <a:off x="1349375" y="55927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057" name="Group 1057"/>
          <p:cNvGrpSpPr/>
          <p:nvPr/>
        </p:nvGrpSpPr>
        <p:grpSpPr>
          <a:xfrm rot="20100000">
            <a:off x="3275012" y="5870574"/>
            <a:ext cx="990601" cy="190499"/>
            <a:chOff x="0" y="0"/>
            <a:chExt cx="990600" cy="190497"/>
          </a:xfrm>
        </p:grpSpPr>
        <p:sp>
          <p:nvSpPr>
            <p:cNvPr id="1053" name="Shape 1053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49237" y="17462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20711" y="20637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47649" y="20637"/>
              <a:ext cx="49530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58" name="Shape 1058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059" name="Shape 1059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60" name="Shape 1060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065" name="Group 1065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061" name="Shape 1061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 Example</a:t>
            </a:r>
          </a:p>
        </p:txBody>
      </p:sp>
      <p:sp>
        <p:nvSpPr>
          <p:cNvPr id="1068" name="Shape 10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069" name="Shape 1069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072" name="Group 1072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070" name="Shape 1070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73" name="Shape 1073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074" name="Shape 1074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075" name="Shape 1075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  x  ) THEN animal(  x  )</a:t>
            </a:r>
          </a:p>
        </p:txBody>
      </p:sp>
      <p:sp>
        <p:nvSpPr>
          <p:cNvPr id="1076" name="Shape 1076"/>
          <p:cNvSpPr/>
          <p:nvPr/>
        </p:nvSpPr>
        <p:spPr>
          <a:xfrm flipH="1" rot="5400000">
            <a:off x="1349375" y="55927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77" name="Shape 1077"/>
          <p:cNvSpPr/>
          <p:nvPr/>
        </p:nvSpPr>
        <p:spPr>
          <a:xfrm flipH="1" rot="5400000">
            <a:off x="2370138" y="4694237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082" name="Group 1082"/>
          <p:cNvGrpSpPr/>
          <p:nvPr/>
        </p:nvGrpSpPr>
        <p:grpSpPr>
          <a:xfrm rot="20100000">
            <a:off x="3275012" y="5870574"/>
            <a:ext cx="990601" cy="190499"/>
            <a:chOff x="0" y="0"/>
            <a:chExt cx="990600" cy="190497"/>
          </a:xfrm>
        </p:grpSpPr>
        <p:sp>
          <p:nvSpPr>
            <p:cNvPr id="1078" name="Shape 1078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49237" y="17462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620711" y="20637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47649" y="20637"/>
              <a:ext cx="49530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83" name="Shape 1083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084" name="Shape 1084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85" name="Shape 1085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090" name="Group 1090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086" name="Shape 1086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 Example</a:t>
            </a:r>
          </a:p>
        </p:txBody>
      </p:sp>
      <p:sp>
        <p:nvSpPr>
          <p:cNvPr id="1093" name="Shape 10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094" name="Shape 1094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097" name="Group 1097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095" name="Shape 1095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098" name="Shape 1098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099" name="Shape 1099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100" name="Shape 1100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101" name="Shape 1101"/>
          <p:cNvSpPr/>
          <p:nvPr/>
        </p:nvSpPr>
        <p:spPr>
          <a:xfrm flipH="1" rot="5400000">
            <a:off x="1349375" y="55927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102" name="Shape 1102"/>
          <p:cNvSpPr/>
          <p:nvPr/>
        </p:nvSpPr>
        <p:spPr>
          <a:xfrm flipH="1" rot="5400000">
            <a:off x="2370138" y="4694237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107" name="Group 1107"/>
          <p:cNvGrpSpPr/>
          <p:nvPr/>
        </p:nvGrpSpPr>
        <p:grpSpPr>
          <a:xfrm rot="20100000">
            <a:off x="3275012" y="5870574"/>
            <a:ext cx="990601" cy="190499"/>
            <a:chOff x="0" y="0"/>
            <a:chExt cx="990600" cy="190497"/>
          </a:xfrm>
        </p:grpSpPr>
        <p:sp>
          <p:nvSpPr>
            <p:cNvPr id="1103" name="Shape 1103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49237" y="17462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620711" y="20637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47649" y="20637"/>
              <a:ext cx="49530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08" name="Shape 1108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109" name="Shape 1109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114" name="Group 1114"/>
          <p:cNvGrpSpPr/>
          <p:nvPr/>
        </p:nvGrpSpPr>
        <p:grpSpPr>
          <a:xfrm flipH="1" rot="1200000">
            <a:off x="5253038" y="5110162"/>
            <a:ext cx="1538288" cy="182561"/>
            <a:chOff x="0" y="0"/>
            <a:chExt cx="1538286" cy="182559"/>
          </a:xfrm>
        </p:grpSpPr>
        <p:sp>
          <p:nvSpPr>
            <p:cNvPr id="1110" name="Shape 1110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15" name="Shape 1115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120" name="Group 1120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116" name="Shape 1116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 Example</a:t>
            </a:r>
          </a:p>
        </p:txBody>
      </p:sp>
      <p:sp>
        <p:nvSpPr>
          <p:cNvPr id="1123" name="Shape 1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127" name="Group 1127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125" name="Shape 1125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28" name="Shape 1128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129" name="Shape 1129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130" name="Shape 1130"/>
          <p:cNvSpPr/>
          <p:nvPr/>
        </p:nvSpPr>
        <p:spPr>
          <a:xfrm flipH="1" rot="5400000">
            <a:off x="3575051" y="39163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131" name="Shape 1131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132" name="Shape 1132"/>
          <p:cNvSpPr/>
          <p:nvPr/>
        </p:nvSpPr>
        <p:spPr>
          <a:xfrm flipH="1" rot="5400000">
            <a:off x="1349375" y="55927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133" name="Shape 1133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  x  )</a:t>
            </a:r>
          </a:p>
        </p:txBody>
      </p:sp>
      <p:sp>
        <p:nvSpPr>
          <p:cNvPr id="1134" name="Shape 1134"/>
          <p:cNvSpPr/>
          <p:nvPr/>
        </p:nvSpPr>
        <p:spPr>
          <a:xfrm flipH="1" rot="5400000">
            <a:off x="2370138" y="4694237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139" name="Group 1139"/>
          <p:cNvGrpSpPr/>
          <p:nvPr/>
        </p:nvGrpSpPr>
        <p:grpSpPr>
          <a:xfrm rot="20100000">
            <a:off x="3275012" y="5870574"/>
            <a:ext cx="990601" cy="190499"/>
            <a:chOff x="0" y="0"/>
            <a:chExt cx="990600" cy="190497"/>
          </a:xfrm>
        </p:grpSpPr>
        <p:sp>
          <p:nvSpPr>
            <p:cNvPr id="1135" name="Shape 1135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249237" y="17462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620711" y="20637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247649" y="20637"/>
              <a:ext cx="49530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40" name="Shape 1140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141" name="Shape 1141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146" name="Group 1146"/>
          <p:cNvGrpSpPr/>
          <p:nvPr/>
        </p:nvGrpSpPr>
        <p:grpSpPr>
          <a:xfrm flipH="1" rot="1200000">
            <a:off x="5253038" y="5110162"/>
            <a:ext cx="1538288" cy="182561"/>
            <a:chOff x="0" y="0"/>
            <a:chExt cx="1538286" cy="182559"/>
          </a:xfrm>
        </p:grpSpPr>
        <p:sp>
          <p:nvSpPr>
            <p:cNvPr id="1142" name="Shape 1142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47" name="Shape 1147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152" name="Group 1152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148" name="Shape 1148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Forward Chaining Example</a:t>
            </a:r>
          </a:p>
        </p:txBody>
      </p:sp>
      <p:sp>
        <p:nvSpPr>
          <p:cNvPr id="1155" name="Shape 1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156" name="Shape 1156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159" name="Group 1159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157" name="Shape 1157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60" name="Shape 1160"/>
          <p:cNvSpPr/>
          <p:nvPr/>
        </p:nvSpPr>
        <p:spPr>
          <a:xfrm>
            <a:off x="1001513" y="6172200"/>
            <a:ext cx="2491186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elephant (Clyde)</a:t>
            </a:r>
          </a:p>
        </p:txBody>
      </p:sp>
      <p:sp>
        <p:nvSpPr>
          <p:cNvPr id="1161" name="Shape 1161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elephant(Clyde) THEN mammal(Clyde)</a:t>
            </a:r>
          </a:p>
        </p:txBody>
      </p:sp>
      <p:sp>
        <p:nvSpPr>
          <p:cNvPr id="1162" name="Shape 1162"/>
          <p:cNvSpPr/>
          <p:nvPr/>
        </p:nvSpPr>
        <p:spPr>
          <a:xfrm flipH="1" rot="5400000">
            <a:off x="3575051" y="39163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163" name="Shape 1163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164" name="Shape 1164"/>
          <p:cNvSpPr/>
          <p:nvPr/>
        </p:nvSpPr>
        <p:spPr>
          <a:xfrm flipH="1" rot="5400000">
            <a:off x="1349375" y="5592762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165" name="Shape 1165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sp>
        <p:nvSpPr>
          <p:cNvPr id="1166" name="Shape 1166"/>
          <p:cNvSpPr/>
          <p:nvPr/>
        </p:nvSpPr>
        <p:spPr>
          <a:xfrm flipH="1" rot="5400000">
            <a:off x="2370138" y="4694237"/>
            <a:ext cx="381001" cy="39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171" name="Group 1171"/>
          <p:cNvGrpSpPr/>
          <p:nvPr/>
        </p:nvGrpSpPr>
        <p:grpSpPr>
          <a:xfrm rot="20100000">
            <a:off x="3275012" y="5870574"/>
            <a:ext cx="990601" cy="190499"/>
            <a:chOff x="0" y="0"/>
            <a:chExt cx="990600" cy="190497"/>
          </a:xfrm>
        </p:grpSpPr>
        <p:sp>
          <p:nvSpPr>
            <p:cNvPr id="1167" name="Shape 1167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49237" y="17462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20711" y="20637"/>
              <a:ext cx="123826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47649" y="20637"/>
              <a:ext cx="495301" cy="1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72" name="Shape 1172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173" name="Shape 1173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178" name="Group 1178"/>
          <p:cNvGrpSpPr/>
          <p:nvPr/>
        </p:nvGrpSpPr>
        <p:grpSpPr>
          <a:xfrm flipH="1" rot="1200000">
            <a:off x="5253038" y="5110162"/>
            <a:ext cx="1538288" cy="182561"/>
            <a:chOff x="0" y="0"/>
            <a:chExt cx="1538286" cy="182559"/>
          </a:xfrm>
        </p:grpSpPr>
        <p:sp>
          <p:nvSpPr>
            <p:cNvPr id="1174" name="Shape 1174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183" name="Group 1183"/>
          <p:cNvGrpSpPr/>
          <p:nvPr/>
        </p:nvGrpSpPr>
        <p:grpSpPr>
          <a:xfrm flipH="1" rot="1200000">
            <a:off x="6021388" y="4303712"/>
            <a:ext cx="1538288" cy="182561"/>
            <a:chOff x="0" y="0"/>
            <a:chExt cx="1538286" cy="182559"/>
          </a:xfrm>
        </p:grpSpPr>
        <p:sp>
          <p:nvSpPr>
            <p:cNvPr id="1179" name="Shape 1179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84" name="Shape 1184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189" name="Group 1189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185" name="Shape 1185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</a:t>
            </a:r>
          </a:p>
        </p:txBody>
      </p:sp>
      <p:sp>
        <p:nvSpPr>
          <p:cNvPr id="1192" name="Shape 1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try to find supportive evidence (i.e. facts) for a hypothesis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example: Is there evidence that Clyde is an animal?</a:t>
            </a:r>
          </a:p>
        </p:txBody>
      </p:sp>
      <p:sp>
        <p:nvSpPr>
          <p:cNvPr id="1193" name="Shape 1193"/>
          <p:cNvSpPr/>
          <p:nvPr/>
        </p:nvSpPr>
        <p:spPr>
          <a:xfrm>
            <a:off x="2209800" y="3048000"/>
            <a:ext cx="4902200" cy="12954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 (Clyde)</a:t>
            </a:r>
          </a:p>
        </p:txBody>
      </p:sp>
      <p:grpSp>
        <p:nvGrpSpPr>
          <p:cNvPr id="1196" name="Group 1196"/>
          <p:cNvGrpSpPr/>
          <p:nvPr/>
        </p:nvGrpSpPr>
        <p:grpSpPr>
          <a:xfrm>
            <a:off x="685800" y="4511675"/>
            <a:ext cx="3530600" cy="1803400"/>
            <a:chOff x="0" y="0"/>
            <a:chExt cx="3530600" cy="1803400"/>
          </a:xfrm>
        </p:grpSpPr>
        <p:sp>
          <p:nvSpPr>
            <p:cNvPr id="1194" name="Shape 1194"/>
            <p:cNvSpPr/>
            <p:nvPr/>
          </p:nvSpPr>
          <p:spPr>
            <a:xfrm>
              <a:off x="0" y="0"/>
              <a:ext cx="3530600" cy="1803400"/>
            </a:xfrm>
            <a:prstGeom prst="rect">
              <a:avLst/>
            </a:prstGeom>
            <a:solidFill>
              <a:srgbClr val="FFBC1C"/>
            </a:solidFill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0" y="1539875"/>
              <a:ext cx="35052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197" name="Shape 1197"/>
          <p:cNvSpPr/>
          <p:nvPr/>
        </p:nvSpPr>
        <p:spPr>
          <a:xfrm>
            <a:off x="5105400" y="4740275"/>
            <a:ext cx="3530600" cy="1333501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198" name="Shape 1198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203" name="Group 1203"/>
          <p:cNvGrpSpPr/>
          <p:nvPr/>
        </p:nvGrpSpPr>
        <p:grpSpPr>
          <a:xfrm>
            <a:off x="6784144" y="5791199"/>
            <a:ext cx="990601" cy="190499"/>
            <a:chOff x="0" y="0"/>
            <a:chExt cx="990600" cy="190497"/>
          </a:xfrm>
        </p:grpSpPr>
        <p:sp>
          <p:nvSpPr>
            <p:cNvPr id="1199" name="Shape 1199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 Example</a:t>
            </a:r>
          </a:p>
        </p:txBody>
      </p:sp>
      <p:sp>
        <p:nvSpPr>
          <p:cNvPr id="1206" name="Shape 1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207" name="Shape 1207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210" name="Group 1210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208" name="Shape 1208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11" name="Shape 1211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  x  ) THEN animal(  x  )</a:t>
            </a:r>
          </a:p>
        </p:txBody>
      </p:sp>
      <p:sp>
        <p:nvSpPr>
          <p:cNvPr id="1212" name="Shape 1212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sp>
        <p:nvSpPr>
          <p:cNvPr id="1213" name="Shape 1213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214" name="Shape 1214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217" name="Group 1217"/>
          <p:cNvGrpSpPr/>
          <p:nvPr/>
        </p:nvGrpSpPr>
        <p:grpSpPr>
          <a:xfrm>
            <a:off x="6934199" y="3429000"/>
            <a:ext cx="463551" cy="936626"/>
            <a:chOff x="0" y="0"/>
            <a:chExt cx="463549" cy="936625"/>
          </a:xfrm>
        </p:grpSpPr>
        <p:sp>
          <p:nvSpPr>
            <p:cNvPr id="1215" name="Shape 1215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216" name="Shape 1216"/>
            <p:cNvSpPr/>
            <p:nvPr/>
          </p:nvSpPr>
          <p:spPr>
            <a:xfrm flipH="1" rot="10800000">
              <a:off x="82549" y="539750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18" name="Shape 1218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223" name="Group 1223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219" name="Shape 1219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 Example</a:t>
            </a:r>
          </a:p>
        </p:txBody>
      </p:sp>
      <p:sp>
        <p:nvSpPr>
          <p:cNvPr id="1226" name="Shape 12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227" name="Shape 1227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230" name="Group 1230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228" name="Shape 1228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31" name="Shape 1231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232" name="Shape 1232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sp>
        <p:nvSpPr>
          <p:cNvPr id="1233" name="Shape 1233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234" name="Shape 1234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239" name="Group 1239"/>
          <p:cNvGrpSpPr/>
          <p:nvPr/>
        </p:nvGrpSpPr>
        <p:grpSpPr>
          <a:xfrm flipH="1" rot="1200000">
            <a:off x="6021388" y="4303712"/>
            <a:ext cx="1538288" cy="182561"/>
            <a:chOff x="0" y="0"/>
            <a:chExt cx="1538286" cy="182559"/>
          </a:xfrm>
        </p:grpSpPr>
        <p:sp>
          <p:nvSpPr>
            <p:cNvPr id="1235" name="Shape 1235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242" name="Group 1242"/>
          <p:cNvGrpSpPr/>
          <p:nvPr/>
        </p:nvGrpSpPr>
        <p:grpSpPr>
          <a:xfrm>
            <a:off x="6934199" y="3429000"/>
            <a:ext cx="463551" cy="936626"/>
            <a:chOff x="0" y="0"/>
            <a:chExt cx="463549" cy="936625"/>
          </a:xfrm>
        </p:grpSpPr>
        <p:sp>
          <p:nvSpPr>
            <p:cNvPr id="1240" name="Shape 1240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241" name="Shape 1241"/>
            <p:cNvSpPr/>
            <p:nvPr/>
          </p:nvSpPr>
          <p:spPr>
            <a:xfrm flipH="1" rot="10800000">
              <a:off x="82549" y="539750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43" name="Shape 1243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248" name="Group 1248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244" name="Shape 1244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/>
          <p:nvPr>
            <p:ph type="title"/>
          </p:nvPr>
        </p:nvSpPr>
        <p:spPr>
          <a:prstGeom prst="rect">
            <a:avLst/>
          </a:prstGeom>
          <a:ln w="9525"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Backward Chaining Example</a:t>
            </a:r>
          </a:p>
        </p:txBody>
      </p:sp>
      <p:sp>
        <p:nvSpPr>
          <p:cNvPr id="1251" name="Shape 1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9250" indent="-349250">
              <a:lnSpc>
                <a:spcPct val="100000"/>
              </a:lnSpc>
              <a:buClr>
                <a:srgbClr val="709701"/>
              </a:buClr>
              <a:buFont typeface="Wingdings"/>
              <a:buChar char=""/>
              <a:defRPr sz="2400">
                <a:solidFill>
                  <a:srgbClr val="4EA1E8"/>
                </a:solidFill>
                <a:uFill>
                  <a:solidFill>
                    <a:srgbClr val="4EA1E8"/>
                  </a:solidFill>
                </a:uFill>
              </a:defRPr>
            </a:pPr>
          </a:p>
        </p:txBody>
      </p:sp>
      <p:sp>
        <p:nvSpPr>
          <p:cNvPr id="1252" name="Shape 1252"/>
          <p:cNvSpPr/>
          <p:nvPr/>
        </p:nvSpPr>
        <p:spPr>
          <a:xfrm>
            <a:off x="76200" y="1143000"/>
            <a:ext cx="4902200" cy="1320800"/>
          </a:xfrm>
          <a:prstGeom prst="rect">
            <a:avLst/>
          </a:prstGeom>
          <a:solidFill>
            <a:srgbClr val="FFEB69"/>
          </a:solidFill>
          <a:ln>
            <a:solidFill>
              <a:srgbClr val="0003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elephant(x) THEN mammal(x)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IF mammal(x) THEN animal(x)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spcBef>
                <a:spcPts val="1200"/>
              </a:spcBef>
              <a:buClr>
                <a:srgbClr val="00032B"/>
              </a:buClr>
              <a:buFont typeface="Courier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elephant(Clyde)</a:t>
            </a:r>
          </a:p>
        </p:txBody>
      </p:sp>
      <p:grpSp>
        <p:nvGrpSpPr>
          <p:cNvPr id="1255" name="Group 1255"/>
          <p:cNvGrpSpPr/>
          <p:nvPr/>
        </p:nvGrpSpPr>
        <p:grpSpPr>
          <a:xfrm>
            <a:off x="152399" y="2681288"/>
            <a:ext cx="2844801" cy="1549401"/>
            <a:chOff x="0" y="0"/>
            <a:chExt cx="2844800" cy="1549400"/>
          </a:xfrm>
        </p:grpSpPr>
        <p:sp>
          <p:nvSpPr>
            <p:cNvPr id="1253" name="Shape 1253"/>
            <p:cNvSpPr/>
            <p:nvPr/>
          </p:nvSpPr>
          <p:spPr>
            <a:xfrm>
              <a:off x="0" y="0"/>
              <a:ext cx="2844801" cy="1549400"/>
            </a:xfrm>
            <a:prstGeom prst="rect">
              <a:avLst/>
            </a:prstGeom>
            <a:solidFill>
              <a:srgbClr val="FFBC1C"/>
            </a:solidFill>
            <a:ln w="9525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Arial"/>
                <a:defRPr sz="1800"/>
              </a:pPr>
              <a:r>
                <a:rPr sz="28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+mj-lt"/>
                  <a:ea typeface="+mj-ea"/>
                  <a:cs typeface="+mj-cs"/>
                  <a:sym typeface="Arial"/>
                </a:rPr>
                <a:t>modus ponens: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IF p THEN q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p</a:t>
              </a:r>
              <a:endParaRPr sz="1400">
                <a:uFill>
                  <a:solidFill/>
                </a:uFill>
                <a:latin typeface="+mj-lt"/>
                <a:ea typeface="+mj-ea"/>
                <a:cs typeface="+mj-cs"/>
                <a:sym typeface="Arial"/>
              </a:endParaRPr>
            </a:p>
            <a:p>
              <a:pPr lvl="0" marL="39687" marR="40640">
                <a:lnSpc>
                  <a:spcPct val="94000"/>
                </a:lnSpc>
                <a:spcBef>
                  <a:spcPts val="1200"/>
                </a:spcBef>
                <a:buClr>
                  <a:srgbClr val="00032B"/>
                </a:buClr>
                <a:buFont typeface="Courier"/>
                <a:defRPr sz="1800"/>
              </a:pPr>
              <a:r>
                <a:rPr sz="20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Courier"/>
                  <a:ea typeface="Courier"/>
                  <a:cs typeface="Courier"/>
                  <a:sym typeface="Courier"/>
                </a:rPr>
                <a:t>q</a:t>
              </a: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0" y="1219200"/>
              <a:ext cx="2819400" cy="1588"/>
            </a:xfrm>
            <a:prstGeom prst="line">
              <a:avLst/>
            </a:prstGeom>
            <a:noFill/>
            <a:ln w="381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56" name="Shape 1256"/>
          <p:cNvSpPr/>
          <p:nvPr/>
        </p:nvSpPr>
        <p:spPr>
          <a:xfrm>
            <a:off x="2054559" y="5353050"/>
            <a:ext cx="5692107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elephant(  x  ) THEN mammal(  x  )</a:t>
            </a:r>
          </a:p>
        </p:txBody>
      </p:sp>
      <p:sp>
        <p:nvSpPr>
          <p:cNvPr id="1257" name="Shape 1257"/>
          <p:cNvSpPr/>
          <p:nvPr/>
        </p:nvSpPr>
        <p:spPr>
          <a:xfrm>
            <a:off x="3029309" y="4535487"/>
            <a:ext cx="5387257" cy="304801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IF mammal(Clyde) THEN animal(Clyde)</a:t>
            </a:r>
          </a:p>
        </p:txBody>
      </p:sp>
      <p:sp>
        <p:nvSpPr>
          <p:cNvPr id="1258" name="Shape 1258"/>
          <p:cNvSpPr/>
          <p:nvPr/>
        </p:nvSpPr>
        <p:spPr>
          <a:xfrm>
            <a:off x="4324188" y="3717925"/>
            <a:ext cx="2033912" cy="304800"/>
          </a:xfrm>
          <a:prstGeom prst="rect">
            <a:avLst/>
          </a:prstGeom>
          <a:solidFill>
            <a:srgbClr val="FFEB69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9687" marR="40640">
              <a:lnSpc>
                <a:spcPct val="94000"/>
              </a:lnSpc>
              <a:buClr>
                <a:srgbClr val="00032B"/>
              </a:buClr>
              <a:buFont typeface="Courier"/>
              <a:def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animal(Clyde)</a:t>
            </a:r>
          </a:p>
        </p:txBody>
      </p:sp>
      <p:sp>
        <p:nvSpPr>
          <p:cNvPr id="1259" name="Shape 1259"/>
          <p:cNvSpPr/>
          <p:nvPr/>
        </p:nvSpPr>
        <p:spPr>
          <a:xfrm>
            <a:off x="5562600" y="1143000"/>
            <a:ext cx="3302000" cy="1041400"/>
          </a:xfrm>
          <a:prstGeom prst="rect">
            <a:avLst/>
          </a:prstGeom>
          <a:solidFill>
            <a:srgbClr val="FA5722"/>
          </a:solidFill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unification:</a:t>
            </a:r>
            <a:endParaRPr sz="1400">
              <a:uFill>
                <a:solidFill/>
              </a:uFill>
              <a:latin typeface="+mj-lt"/>
              <a:ea typeface="+mj-ea"/>
              <a:cs typeface="+mj-cs"/>
              <a:sym typeface="Arial"/>
            </a:endParaRPr>
          </a:p>
          <a:p>
            <a:pPr lvl="0" marL="39687" marR="40640">
              <a:lnSpc>
                <a:spcPct val="94000"/>
              </a:lnSpc>
              <a:buClr>
                <a:srgbClr val="00032B"/>
              </a:buClr>
              <a:buFont typeface="Arial"/>
              <a:defRPr sz="1800"/>
            </a:pPr>
            <a:r>
              <a:rPr sz="20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Arial"/>
              </a:rPr>
              <a:t>find compatible values for variables</a:t>
            </a:r>
          </a:p>
        </p:txBody>
      </p:sp>
      <p:sp>
        <p:nvSpPr>
          <p:cNvPr id="1260" name="Shape 1260"/>
          <p:cNvSpPr/>
          <p:nvPr/>
        </p:nvSpPr>
        <p:spPr>
          <a:xfrm flipH="1" rot="16200000">
            <a:off x="1989138" y="3702050"/>
            <a:ext cx="381001" cy="39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BFA00"/>
          </a:solidFill>
          <a:ln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1265" name="Group 1265"/>
          <p:cNvGrpSpPr/>
          <p:nvPr/>
        </p:nvGrpSpPr>
        <p:grpSpPr>
          <a:xfrm flipH="1" rot="1200000">
            <a:off x="6021388" y="4303712"/>
            <a:ext cx="1538288" cy="182561"/>
            <a:chOff x="0" y="0"/>
            <a:chExt cx="1538286" cy="182559"/>
          </a:xfrm>
        </p:grpSpPr>
        <p:sp>
          <p:nvSpPr>
            <p:cNvPr id="1261" name="Shape 1261"/>
            <p:cNvSpPr/>
            <p:nvPr/>
          </p:nvSpPr>
          <p:spPr>
            <a:xfrm>
              <a:off x="0" y="0"/>
              <a:ext cx="1538287" cy="18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6042"/>
                  </a:moveTo>
                  <a:cubicBezTo>
                    <a:pt x="1692" y="16944"/>
                    <a:pt x="3508" y="17630"/>
                    <a:pt x="5400" y="18081"/>
                  </a:cubicBezTo>
                  <a:lnTo>
                    <a:pt x="5400" y="20755"/>
                  </a:lnTo>
                  <a:cubicBezTo>
                    <a:pt x="8942" y="21600"/>
                    <a:pt x="12658" y="21600"/>
                    <a:pt x="16200" y="20755"/>
                  </a:cubicBezTo>
                  <a:lnTo>
                    <a:pt x="16200" y="18081"/>
                  </a:lnTo>
                  <a:cubicBezTo>
                    <a:pt x="18092" y="17630"/>
                    <a:pt x="19908" y="16944"/>
                    <a:pt x="21600" y="16042"/>
                  </a:cubicBezTo>
                  <a:lnTo>
                    <a:pt x="18900" y="9239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lnTo>
                    <a:pt x="13500" y="5191"/>
                  </a:lnTo>
                  <a:cubicBezTo>
                    <a:pt x="11707" y="5399"/>
                    <a:pt x="9893" y="5399"/>
                    <a:pt x="8100" y="5191"/>
                  </a:cubicBezTo>
                  <a:lnTo>
                    <a:pt x="8100" y="2517"/>
                  </a:lnTo>
                  <a:cubicBezTo>
                    <a:pt x="5245" y="2185"/>
                    <a:pt x="2492" y="1329"/>
                    <a:pt x="0" y="0"/>
                  </a:cubicBezTo>
                  <a:lnTo>
                    <a:pt x="2700" y="9239"/>
                  </a:lnTo>
                  <a:lnTo>
                    <a:pt x="0" y="16042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384175" y="22225"/>
              <a:ext cx="192088" cy="2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20744"/>
                    <a:pt x="7105" y="19457"/>
                    <a:pt x="0" y="17746"/>
                  </a:cubicBezTo>
                  <a:lnTo>
                    <a:pt x="21600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960437" y="22225"/>
              <a:ext cx="192088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20744"/>
                    <a:pt x="14495" y="19457"/>
                    <a:pt x="21600" y="17746"/>
                  </a:cubicBezTo>
                  <a:lnTo>
                    <a:pt x="0" y="0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384175" y="22225"/>
              <a:ext cx="768350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3711"/>
                  </a:moveTo>
                  <a:cubicBezTo>
                    <a:pt x="3580" y="3564"/>
                    <a:pt x="1776" y="3343"/>
                    <a:pt x="0" y="3049"/>
                  </a:cubicBezTo>
                  <a:lnTo>
                    <a:pt x="5400" y="0"/>
                  </a:lnTo>
                  <a:moveTo>
                    <a:pt x="16200" y="3711"/>
                  </a:moveTo>
                  <a:cubicBezTo>
                    <a:pt x="18020" y="3564"/>
                    <a:pt x="19824" y="3343"/>
                    <a:pt x="21600" y="3049"/>
                  </a:cubicBezTo>
                  <a:lnTo>
                    <a:pt x="16200" y="0"/>
                  </a:lnTo>
                  <a:moveTo>
                    <a:pt x="0" y="21600"/>
                  </a:moveTo>
                  <a:lnTo>
                    <a:pt x="0" y="3049"/>
                  </a:lnTo>
                  <a:moveTo>
                    <a:pt x="21600" y="21600"/>
                  </a:moveTo>
                  <a:lnTo>
                    <a:pt x="21600" y="3049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268" name="Group 1268"/>
          <p:cNvGrpSpPr/>
          <p:nvPr/>
        </p:nvGrpSpPr>
        <p:grpSpPr>
          <a:xfrm>
            <a:off x="6934199" y="3429000"/>
            <a:ext cx="463551" cy="936626"/>
            <a:chOff x="0" y="0"/>
            <a:chExt cx="463549" cy="936625"/>
          </a:xfrm>
        </p:grpSpPr>
        <p:sp>
          <p:nvSpPr>
            <p:cNvPr id="1266" name="Shape 1266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267" name="Shape 1267"/>
            <p:cNvSpPr/>
            <p:nvPr/>
          </p:nvSpPr>
          <p:spPr>
            <a:xfrm flipH="1" rot="10800000">
              <a:off x="82549" y="539750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271" name="Group 1271"/>
          <p:cNvGrpSpPr/>
          <p:nvPr/>
        </p:nvGrpSpPr>
        <p:grpSpPr>
          <a:xfrm>
            <a:off x="8491538" y="4495800"/>
            <a:ext cx="471488" cy="928689"/>
            <a:chOff x="0" y="0"/>
            <a:chExt cx="471487" cy="928688"/>
          </a:xfrm>
        </p:grpSpPr>
        <p:sp>
          <p:nvSpPr>
            <p:cNvPr id="1269" name="Shape 1269"/>
            <p:cNvSpPr/>
            <p:nvPr/>
          </p:nvSpPr>
          <p:spPr>
            <a:xfrm>
              <a:off x="0" y="0"/>
              <a:ext cx="393726" cy="616719"/>
            </a:xfrm>
            <a:prstGeom prst="rect">
              <a:avLst/>
            </a:prstGeom>
            <a:noFill/>
            <a:ln w="9525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39687" marR="40640">
                <a:lnSpc>
                  <a:spcPct val="94000"/>
                </a:lnSpc>
                <a:buClr>
                  <a:srgbClr val="FF2734"/>
                </a:buClr>
                <a:def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44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?</a:t>
              </a:r>
            </a:p>
          </p:txBody>
        </p:sp>
        <p:sp>
          <p:nvSpPr>
            <p:cNvPr id="1270" name="Shape 1270"/>
            <p:cNvSpPr/>
            <p:nvPr/>
          </p:nvSpPr>
          <p:spPr>
            <a:xfrm flipH="1" rot="16200000">
              <a:off x="82549" y="539751"/>
              <a:ext cx="381001" cy="3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BFA00"/>
            </a:solidFill>
            <a:ln w="9525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272" name="Shape 1272"/>
          <p:cNvSpPr/>
          <p:nvPr>
            <p:ph type="sldNum" sz="quarter" idx="2"/>
          </p:nvPr>
        </p:nvSpPr>
        <p:spPr>
          <a:xfrm rot="20250106">
            <a:off x="7040008" y="6323817"/>
            <a:ext cx="244289" cy="2240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1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1277" name="Group 1277"/>
          <p:cNvGrpSpPr/>
          <p:nvPr/>
        </p:nvGrpSpPr>
        <p:grpSpPr>
          <a:xfrm>
            <a:off x="7241344" y="1892299"/>
            <a:ext cx="990601" cy="190499"/>
            <a:chOff x="0" y="0"/>
            <a:chExt cx="990600" cy="190497"/>
          </a:xfrm>
        </p:grpSpPr>
        <p:sp>
          <p:nvSpPr>
            <p:cNvPr id="1273" name="Shape 1273"/>
            <p:cNvSpPr/>
            <p:nvPr/>
          </p:nvSpPr>
          <p:spPr>
            <a:xfrm>
              <a:off x="0" y="0"/>
              <a:ext cx="990600" cy="19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8715"/>
                  </a:moveTo>
                  <a:cubicBezTo>
                    <a:pt x="1692" y="19618"/>
                    <a:pt x="3508" y="20304"/>
                    <a:pt x="5400" y="20755"/>
                  </a:cubicBezTo>
                  <a:cubicBezTo>
                    <a:pt x="8942" y="21600"/>
                    <a:pt x="12658" y="21600"/>
                    <a:pt x="16200" y="20755"/>
                  </a:cubicBezTo>
                  <a:cubicBezTo>
                    <a:pt x="18092" y="20304"/>
                    <a:pt x="19908" y="19618"/>
                    <a:pt x="21600" y="18715"/>
                  </a:cubicBezTo>
                  <a:lnTo>
                    <a:pt x="18900" y="10576"/>
                  </a:lnTo>
                  <a:lnTo>
                    <a:pt x="21600" y="0"/>
                  </a:lnTo>
                  <a:cubicBezTo>
                    <a:pt x="19108" y="1329"/>
                    <a:pt x="16355" y="2185"/>
                    <a:pt x="13500" y="2517"/>
                  </a:cubicBezTo>
                  <a:cubicBezTo>
                    <a:pt x="11707" y="2726"/>
                    <a:pt x="9893" y="2726"/>
                    <a:pt x="8100" y="2517"/>
                  </a:cubicBezTo>
                  <a:cubicBezTo>
                    <a:pt x="5245" y="2185"/>
                    <a:pt x="2492" y="1329"/>
                    <a:pt x="0" y="0"/>
                  </a:cubicBezTo>
                  <a:lnTo>
                    <a:pt x="2700" y="10576"/>
                  </a:lnTo>
                  <a:lnTo>
                    <a:pt x="0" y="18715"/>
                  </a:lnTo>
                  <a:close/>
                </a:path>
              </a:pathLst>
            </a:custGeom>
            <a:solidFill>
              <a:srgbClr val="368FA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47650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21600"/>
                  </a:moveTo>
                  <a:cubicBezTo>
                    <a:pt x="14319" y="16805"/>
                    <a:pt x="7105" y="9590"/>
                    <a:pt x="0" y="0"/>
                  </a:cubicBezTo>
                  <a:lnTo>
                    <a:pt x="21600" y="21559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19125" y="17462"/>
              <a:ext cx="123825" cy="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21600"/>
                  </a:moveTo>
                  <a:cubicBezTo>
                    <a:pt x="7281" y="16805"/>
                    <a:pt x="14495" y="9590"/>
                    <a:pt x="21600" y="0"/>
                  </a:cubicBezTo>
                  <a:lnTo>
                    <a:pt x="0" y="21559"/>
                  </a:lnTo>
                  <a:lnTo>
                    <a:pt x="1" y="21600"/>
                  </a:lnTo>
                  <a:close/>
                </a:path>
              </a:pathLst>
            </a:custGeom>
            <a:solidFill>
              <a:srgbClr val="D51F2A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46062" y="17462"/>
              <a:ext cx="496888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51"/>
                  </a:moveTo>
                  <a:cubicBezTo>
                    <a:pt x="3580" y="429"/>
                    <a:pt x="1776" y="245"/>
                    <a:pt x="0" y="0"/>
                  </a:cubicBezTo>
                  <a:lnTo>
                    <a:pt x="5400" y="550"/>
                  </a:lnTo>
                  <a:moveTo>
                    <a:pt x="16200" y="551"/>
                  </a:moveTo>
                  <a:cubicBezTo>
                    <a:pt x="18020" y="429"/>
                    <a:pt x="19824" y="245"/>
                    <a:pt x="21600" y="0"/>
                  </a:cubicBezTo>
                  <a:lnTo>
                    <a:pt x="16200" y="550"/>
                  </a:lnTo>
                  <a:moveTo>
                    <a:pt x="0" y="21600"/>
                  </a:moveTo>
                  <a:lnTo>
                    <a:pt x="0" y="0"/>
                  </a:lnTo>
                  <a:moveTo>
                    <a:pt x="21600" y="21600"/>
                  </a:move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32B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News Gothic MT"/>
        <a:ea typeface="News Gothic MT"/>
        <a:cs typeface="News Gothic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32B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