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</p:sldIdLst>
  <p:sldSz cx="13004800" cy="9753600"/>
  <p:notesSz cx="6858000" cy="9144000"/>
  <p:defaultTextStyle>
    <a:lvl1pPr defTabSz="457200">
      <a:defRPr sz="1600">
        <a:latin typeface="Helvetica"/>
        <a:ea typeface="Helvetica"/>
        <a:cs typeface="Helvetica"/>
        <a:sym typeface="Helvetica"/>
      </a:defRPr>
    </a:lvl1pPr>
    <a:lvl2pPr indent="228600" defTabSz="457200">
      <a:defRPr sz="1600">
        <a:latin typeface="Helvetica"/>
        <a:ea typeface="Helvetica"/>
        <a:cs typeface="Helvetica"/>
        <a:sym typeface="Helvetica"/>
      </a:defRPr>
    </a:lvl2pPr>
    <a:lvl3pPr indent="457200" defTabSz="457200">
      <a:defRPr sz="1600">
        <a:latin typeface="Helvetica"/>
        <a:ea typeface="Helvetica"/>
        <a:cs typeface="Helvetica"/>
        <a:sym typeface="Helvetica"/>
      </a:defRPr>
    </a:lvl3pPr>
    <a:lvl4pPr indent="685800" defTabSz="457200">
      <a:defRPr sz="1600">
        <a:latin typeface="Helvetica"/>
        <a:ea typeface="Helvetica"/>
        <a:cs typeface="Helvetica"/>
        <a:sym typeface="Helvetica"/>
      </a:defRPr>
    </a:lvl4pPr>
    <a:lvl5pPr indent="914400" defTabSz="457200">
      <a:defRPr sz="1600">
        <a:latin typeface="Helvetica"/>
        <a:ea typeface="Helvetica"/>
        <a:cs typeface="Helvetica"/>
        <a:sym typeface="Helvetica"/>
      </a:defRPr>
    </a:lvl5pPr>
    <a:lvl6pPr indent="1143000" defTabSz="457200">
      <a:defRPr sz="1600">
        <a:latin typeface="Helvetica"/>
        <a:ea typeface="Helvetica"/>
        <a:cs typeface="Helvetica"/>
        <a:sym typeface="Helvetica"/>
      </a:defRPr>
    </a:lvl6pPr>
    <a:lvl7pPr indent="1371600" defTabSz="457200">
      <a:defRPr sz="1600">
        <a:latin typeface="Helvetica"/>
        <a:ea typeface="Helvetica"/>
        <a:cs typeface="Helvetica"/>
        <a:sym typeface="Helvetica"/>
      </a:defRPr>
    </a:lvl7pPr>
    <a:lvl8pPr indent="1600200" defTabSz="457200">
      <a:defRPr sz="1600">
        <a:latin typeface="Helvetica"/>
        <a:ea typeface="Helvetica"/>
        <a:cs typeface="Helvetica"/>
        <a:sym typeface="Helvetica"/>
      </a:defRPr>
    </a:lvl8pPr>
    <a:lvl9pPr indent="1828800" defTabSz="457200">
      <a:defRPr sz="1600">
        <a:latin typeface="Helvetica"/>
        <a:ea typeface="Helvetica"/>
        <a:cs typeface="Helvetica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E9EF"/>
          </a:solidFill>
        </a:fill>
      </a:tcStyle>
    </a:wholeTbl>
    <a:band2H>
      <a:tcTxStyle b="def" i="def"/>
      <a:tcStyle>
        <a:tcBdr/>
        <a:fill>
          <a:solidFill>
            <a:srgbClr val="EFF5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68FAF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68FA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68FAF"/>
          </a:solidFill>
        </a:fill>
      </a:tcStyle>
    </a:firstRow>
  </a:tblStyle>
  <a:tblStyle styleId="{D51ADE6A-740E-44AE-83CC-AE7238B6C88D}" styleName="">
    <a:tblBg/>
    <a:wholeTbl>
      <a:tcTxStyle b="off" i="off">
        <a:fontRef idx="minor">
          <a:srgbClr val="FDFDC5"/>
        </a:fontRef>
        <a:srgbClr val="FDFDC5"/>
      </a:tcTxStyle>
      <a:tcStyle>
        <a:tcBdr>
          <a:left>
            <a:ln w="12700" cap="flat">
              <a:solidFill>
                <a:srgbClr val="FDFDC5"/>
              </a:solidFill>
              <a:prstDash val="solid"/>
              <a:miter lim="400000"/>
            </a:ln>
          </a:left>
          <a:right>
            <a:ln w="12700" cap="flat">
              <a:solidFill>
                <a:srgbClr val="FDFDC5"/>
              </a:solidFill>
              <a:prstDash val="solid"/>
              <a:miter lim="400000"/>
            </a:ln>
          </a:right>
          <a:top>
            <a:ln w="12700" cap="flat">
              <a:solidFill>
                <a:srgbClr val="FDFDC5"/>
              </a:solidFill>
              <a:prstDash val="solid"/>
              <a:miter lim="400000"/>
            </a:ln>
          </a:top>
          <a:bottom>
            <a:ln w="12700" cap="flat">
              <a:solidFill>
                <a:srgbClr val="FDFDC5"/>
              </a:solidFill>
              <a:prstDash val="solid"/>
              <a:miter lim="400000"/>
            </a:ln>
          </a:bottom>
          <a:insideH>
            <a:ln w="12700" cap="flat">
              <a:solidFill>
                <a:srgbClr val="FDFDC5"/>
              </a:solidFill>
              <a:prstDash val="solid"/>
              <a:miter lim="400000"/>
            </a:ln>
          </a:insideH>
          <a:insideV>
            <a:ln w="12700" cap="flat">
              <a:solidFill>
                <a:srgbClr val="FDFDC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DFDC5"/>
        </a:fontRef>
        <a:srgbClr val="FDFDC5"/>
      </a:tcTxStyle>
      <a:tcStyle>
        <a:tcBdr>
          <a:left>
            <a:ln w="28575" cap="flat">
              <a:solidFill>
                <a:srgbClr val="FDFDC5"/>
              </a:solidFill>
              <a:prstDash val="solid"/>
              <a:miter lim="400000"/>
            </a:ln>
          </a:left>
          <a:right>
            <a:ln w="12700" cap="flat">
              <a:solidFill>
                <a:srgbClr val="FDFDC5"/>
              </a:solidFill>
              <a:prstDash val="solid"/>
              <a:miter lim="400000"/>
            </a:ln>
          </a:right>
          <a:top>
            <a:ln w="12700" cap="flat">
              <a:solidFill>
                <a:srgbClr val="FDFDC5"/>
              </a:solidFill>
              <a:prstDash val="solid"/>
              <a:miter lim="400000"/>
            </a:ln>
          </a:top>
          <a:bottom>
            <a:ln w="12700" cap="flat">
              <a:solidFill>
                <a:srgbClr val="FDFDC5"/>
              </a:solidFill>
              <a:prstDash val="solid"/>
              <a:miter lim="400000"/>
            </a:ln>
          </a:bottom>
          <a:insideH>
            <a:ln w="12700" cap="flat">
              <a:solidFill>
                <a:srgbClr val="FDFDC5"/>
              </a:solidFill>
              <a:prstDash val="solid"/>
              <a:miter lim="400000"/>
            </a:ln>
          </a:insideH>
          <a:insideV>
            <a:ln w="12700" cap="flat">
              <a:solidFill>
                <a:srgbClr val="FDFDC5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DFDC5"/>
        </a:fontRef>
        <a:srgbClr val="FDFDC5"/>
      </a:tcTxStyle>
      <a:tcStyle>
        <a:tcBdr>
          <a:left>
            <a:ln w="12700" cap="flat">
              <a:solidFill>
                <a:srgbClr val="FDFDC5"/>
              </a:solidFill>
              <a:prstDash val="solid"/>
              <a:miter lim="400000"/>
            </a:ln>
          </a:left>
          <a:right>
            <a:ln w="12700" cap="flat">
              <a:solidFill>
                <a:srgbClr val="FDFDC5"/>
              </a:solidFill>
              <a:prstDash val="solid"/>
              <a:miter lim="400000"/>
            </a:ln>
          </a:right>
          <a:top>
            <a:ln w="12700" cap="flat">
              <a:solidFill>
                <a:srgbClr val="FDFDC5"/>
              </a:solidFill>
              <a:prstDash val="solid"/>
              <a:miter lim="400000"/>
            </a:ln>
          </a:top>
          <a:bottom>
            <a:ln w="28575" cap="flat">
              <a:solidFill>
                <a:srgbClr val="FDFDC5"/>
              </a:solidFill>
              <a:prstDash val="solid"/>
              <a:miter lim="400000"/>
            </a:ln>
          </a:bottom>
          <a:insideH>
            <a:ln w="12700" cap="flat">
              <a:solidFill>
                <a:srgbClr val="FDFDC5"/>
              </a:solidFill>
              <a:prstDash val="solid"/>
              <a:miter lim="400000"/>
            </a:ln>
          </a:insideH>
          <a:insideV>
            <a:ln w="12700" cap="flat">
              <a:solidFill>
                <a:srgbClr val="FDFDC5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FDFDC5"/>
        </a:fontRef>
        <a:srgbClr val="FDFDC5"/>
      </a:tcTxStyle>
      <a:tcStyle>
        <a:tcBdr>
          <a:left>
            <a:ln w="12700" cap="flat">
              <a:solidFill>
                <a:srgbClr val="FDFDC5"/>
              </a:solidFill>
              <a:prstDash val="solid"/>
              <a:miter lim="400000"/>
            </a:ln>
          </a:left>
          <a:right>
            <a:ln w="12700" cap="flat">
              <a:solidFill>
                <a:srgbClr val="FDFDC5"/>
              </a:solidFill>
              <a:prstDash val="solid"/>
              <a:miter lim="400000"/>
            </a:ln>
          </a:right>
          <a:top>
            <a:ln w="28575" cap="flat">
              <a:solidFill>
                <a:srgbClr val="FDFDC5"/>
              </a:solidFill>
              <a:prstDash val="solid"/>
              <a:miter lim="400000"/>
            </a:ln>
          </a:top>
          <a:bottom>
            <a:ln w="12700" cap="flat">
              <a:solidFill>
                <a:srgbClr val="FDFDC5"/>
              </a:solidFill>
              <a:prstDash val="solid"/>
              <a:miter lim="400000"/>
            </a:ln>
          </a:bottom>
          <a:insideH>
            <a:ln w="12700" cap="flat">
              <a:solidFill>
                <a:srgbClr val="FDFDC5"/>
              </a:solidFill>
              <a:prstDash val="solid"/>
              <a:miter lim="400000"/>
            </a:ln>
          </a:insideH>
          <a:insideV>
            <a:ln w="12700" cap="flat">
              <a:solidFill>
                <a:srgbClr val="FDFDC5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4A9BC294-FFE2-49D5-8D69-9E1BD2C41BD5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BBFC77FB-9ED0-4EC9-95AA-A1379042E64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E9EF"/>
          </a:solidFill>
        </a:fill>
      </a:tcStyle>
    </a:wholeTbl>
    <a:band2H>
      <a:tcTxStyle b="def" i="def"/>
      <a:tcStyle>
        <a:tcBdr/>
        <a:fill>
          <a:solidFill>
            <a:srgbClr val="EFF5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68FAF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68FA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68FAF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5" name="Shape 8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317500">
      <a:defRPr sz="1100">
        <a:uFill>
          <a:solidFill/>
        </a:uFill>
        <a:latin typeface="+mj-lt"/>
        <a:ea typeface="+mj-ea"/>
        <a:cs typeface="+mj-cs"/>
        <a:sym typeface="News Gothic MT"/>
      </a:defRPr>
    </a:lvl1pPr>
    <a:lvl2pPr indent="228600" defTabSz="317500">
      <a:defRPr sz="1100">
        <a:uFill>
          <a:solidFill/>
        </a:uFill>
        <a:latin typeface="+mj-lt"/>
        <a:ea typeface="+mj-ea"/>
        <a:cs typeface="+mj-cs"/>
        <a:sym typeface="News Gothic MT"/>
      </a:defRPr>
    </a:lvl2pPr>
    <a:lvl3pPr indent="457200" defTabSz="317500">
      <a:defRPr sz="1100">
        <a:uFill>
          <a:solidFill/>
        </a:uFill>
        <a:latin typeface="+mj-lt"/>
        <a:ea typeface="+mj-ea"/>
        <a:cs typeface="+mj-cs"/>
        <a:sym typeface="News Gothic MT"/>
      </a:defRPr>
    </a:lvl3pPr>
    <a:lvl4pPr indent="685800" defTabSz="317500">
      <a:defRPr sz="1100">
        <a:uFill>
          <a:solidFill/>
        </a:uFill>
        <a:latin typeface="+mj-lt"/>
        <a:ea typeface="+mj-ea"/>
        <a:cs typeface="+mj-cs"/>
        <a:sym typeface="News Gothic MT"/>
      </a:defRPr>
    </a:lvl4pPr>
    <a:lvl5pPr indent="914400" defTabSz="317500">
      <a:defRPr sz="1100">
        <a:uFill>
          <a:solidFill/>
        </a:uFill>
        <a:latin typeface="+mj-lt"/>
        <a:ea typeface="+mj-ea"/>
        <a:cs typeface="+mj-cs"/>
        <a:sym typeface="News Gothic MT"/>
      </a:defRPr>
    </a:lvl5pPr>
    <a:lvl6pPr indent="1143000" defTabSz="317500">
      <a:defRPr sz="1100">
        <a:uFill>
          <a:solidFill/>
        </a:uFill>
        <a:latin typeface="+mj-lt"/>
        <a:ea typeface="+mj-ea"/>
        <a:cs typeface="+mj-cs"/>
        <a:sym typeface="News Gothic MT"/>
      </a:defRPr>
    </a:lvl6pPr>
    <a:lvl7pPr indent="1371600" defTabSz="317500">
      <a:defRPr sz="1100">
        <a:uFill>
          <a:solidFill/>
        </a:uFill>
        <a:latin typeface="+mj-lt"/>
        <a:ea typeface="+mj-ea"/>
        <a:cs typeface="+mj-cs"/>
        <a:sym typeface="News Gothic MT"/>
      </a:defRPr>
    </a:lvl7pPr>
    <a:lvl8pPr indent="1600200" defTabSz="317500">
      <a:defRPr sz="1100">
        <a:uFill>
          <a:solidFill/>
        </a:uFill>
        <a:latin typeface="+mj-lt"/>
        <a:ea typeface="+mj-ea"/>
        <a:cs typeface="+mj-cs"/>
        <a:sym typeface="News Gothic MT"/>
      </a:defRPr>
    </a:lvl8pPr>
    <a:lvl9pPr indent="1828800" defTabSz="317500">
      <a:defRPr sz="1100">
        <a:uFill>
          <a:solidFill/>
        </a:uFill>
        <a:latin typeface="+mj-lt"/>
        <a:ea typeface="+mj-ea"/>
        <a:cs typeface="+mj-cs"/>
        <a:sym typeface="News Gothic MT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gif"/><Relationship Id="rId4" Type="http://schemas.openxmlformats.org/officeDocument/2006/relationships/image" Target="../media/image2.png"/><Relationship Id="rId5" Type="http://schemas.openxmlformats.org/officeDocument/2006/relationships/image" Target="../media/image1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://aima.eecs.berkeley.edu/slides-ppt/" TargetMode="Externa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80-S15 Title Page - Cal Poly + MU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asted-image.png"/>
          <p:cNvPicPr/>
          <p:nvPr/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xfrm>
            <a:off x="9031111" y="8100907"/>
            <a:ext cx="3973690" cy="1643663"/>
          </a:xfrm>
          <a:prstGeom prst="rect">
            <a:avLst/>
          </a:prstGeom>
          <a:ln w="12700">
            <a:round/>
          </a:ln>
        </p:spPr>
      </p:pic>
      <p:grpSp>
        <p:nvGrpSpPr>
          <p:cNvPr id="11" name="Group 11"/>
          <p:cNvGrpSpPr/>
          <p:nvPr/>
        </p:nvGrpSpPr>
        <p:grpSpPr>
          <a:xfrm>
            <a:off x="-1" y="9067235"/>
            <a:ext cx="1842348" cy="686366"/>
            <a:chOff x="0" y="0"/>
            <a:chExt cx="1842346" cy="686364"/>
          </a:xfrm>
        </p:grpSpPr>
        <p:pic>
          <p:nvPicPr>
            <p:cNvPr id="9" name="cp-c100.gi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8062" y="108373"/>
              <a:ext cx="1806223" cy="523805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10" name="Shape 10"/>
            <p:cNvSpPr/>
            <p:nvPr/>
          </p:nvSpPr>
          <p:spPr>
            <a:xfrm>
              <a:off x="0" y="0"/>
              <a:ext cx="1842347" cy="686365"/>
            </a:xfrm>
            <a:prstGeom prst="rect">
              <a:avLst/>
            </a:prstGeom>
            <a:solidFill>
              <a:srgbClr val="F8FC85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40" marR="40640">
                <a:lnSpc>
                  <a:spcPct val="94000"/>
                </a:lnSpc>
                <a:defRPr>
                  <a:uFill>
                    <a:solidFill/>
                  </a:u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632071" y="9103359"/>
            <a:ext cx="993423" cy="596055"/>
            <a:chOff x="0" y="0"/>
            <a:chExt cx="993422" cy="596053"/>
          </a:xfrm>
        </p:grpSpPr>
        <p:pic>
          <p:nvPicPr>
            <p:cNvPr id="12" name="nav_home.png"/>
            <p:cNvPicPr/>
            <p:nvPr/>
          </p:nvPicPr>
          <p:blipFill>
            <a:blip r:embed="rId4">
              <a:alphaModFix amt="60000"/>
              <a:extLst/>
            </a:blip>
            <a:stretch>
              <a:fillRect/>
            </a:stretch>
          </p:blipFill>
          <p:spPr>
            <a:xfrm>
              <a:off x="0" y="162560"/>
              <a:ext cx="270934" cy="270934"/>
            </a:xfrm>
            <a:prstGeom prst="rect">
              <a:avLst/>
            </a:prstGeom>
            <a:ln w="3175" cap="flat">
              <a:noFill/>
              <a:miter lim="400000"/>
            </a:ln>
            <a:effectLst>
              <a:outerShdw sx="100000" sy="100000" kx="0" ky="0" algn="b" rotWithShape="0" blurRad="0" dist="0" dir="16200000">
                <a:srgbClr val="000000">
                  <a:alpha val="80000"/>
                </a:srgbClr>
              </a:outerShdw>
            </a:effectLst>
          </p:spPr>
        </p:pic>
        <p:sp>
          <p:nvSpPr>
            <p:cNvPr id="13" name="Shape 13">
              <a:hlinkClick r:id="" invalidUrl="" action="ppaction://hlinkshowjump?jump=nextslide" tgtFrame="" tooltip="" history="1" highlightClick="0" endSnd="0"/>
            </p:cNvPr>
            <p:cNvSpPr/>
            <p:nvPr/>
          </p:nvSpPr>
          <p:spPr>
            <a:xfrm>
              <a:off x="848924" y="162560"/>
              <a:ext cx="144499" cy="270934"/>
            </a:xfrm>
            <a:prstGeom prst="rightArrow">
              <a:avLst>
                <a:gd name="adj1" fmla="val 40741"/>
                <a:gd name="adj2" fmla="val 140625"/>
              </a:avLst>
            </a:prstGeom>
            <a:solidFill>
              <a:srgbClr val="FFFFFF">
                <a:alpha val="60000"/>
              </a:srgbClr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162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34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4" name="Shape 14">
              <a:hlinkClick r:id="" invalidUrl="" action="ppaction://hlinkshowjump?jump=previousslide" tgtFrame="" tooltip="" history="1" highlightClick="0" endSnd="0"/>
            </p:cNvPr>
            <p:cNvSpPr/>
            <p:nvPr/>
          </p:nvSpPr>
          <p:spPr>
            <a:xfrm>
              <a:off x="361244" y="162560"/>
              <a:ext cx="144499" cy="270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5200"/>
                  </a:moveTo>
                  <a:lnTo>
                    <a:pt x="21600" y="21600"/>
                  </a:lnTo>
                  <a:lnTo>
                    <a:pt x="0" y="10800"/>
                  </a:lnTo>
                  <a:lnTo>
                    <a:pt x="21600" y="0"/>
                  </a:lnTo>
                  <a:lnTo>
                    <a:pt x="21600" y="6400"/>
                  </a:lnTo>
                  <a:lnTo>
                    <a:pt x="21600" y="6400"/>
                  </a:lnTo>
                  <a:lnTo>
                    <a:pt x="21600" y="152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162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34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5" name="Shape 15"/>
            <p:cNvSpPr/>
            <p:nvPr/>
          </p:nvSpPr>
          <p:spPr>
            <a:xfrm rot="5400000">
              <a:off x="605084" y="-63218"/>
              <a:ext cx="144499" cy="270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0" y="108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162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34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6" name="Shape 16"/>
            <p:cNvSpPr/>
            <p:nvPr/>
          </p:nvSpPr>
          <p:spPr>
            <a:xfrm rot="16200000">
              <a:off x="605084" y="388337"/>
              <a:ext cx="144499" cy="270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133"/>
                  </a:moveTo>
                  <a:lnTo>
                    <a:pt x="21600" y="21600"/>
                  </a:lnTo>
                  <a:lnTo>
                    <a:pt x="0" y="10800"/>
                  </a:lnTo>
                  <a:lnTo>
                    <a:pt x="21600" y="0"/>
                  </a:lnTo>
                  <a:lnTo>
                    <a:pt x="21600" y="7467"/>
                  </a:lnTo>
                  <a:lnTo>
                    <a:pt x="21600" y="7467"/>
                  </a:lnTo>
                  <a:lnTo>
                    <a:pt x="21600" y="14133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162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34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pic>
        <p:nvPicPr>
          <p:cNvPr id="18" name="2011-CSE-Logo-512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627587" y="9754001"/>
            <a:ext cx="3290751" cy="2330028"/>
          </a:xfrm>
          <a:prstGeom prst="rect">
            <a:avLst/>
          </a:prstGeom>
          <a:ln w="12700">
            <a:round/>
          </a:ln>
        </p:spPr>
      </p:pic>
      <p:sp>
        <p:nvSpPr>
          <p:cNvPr id="19" name="Shape 19"/>
          <p:cNvSpPr/>
          <p:nvPr>
            <p:ph type="title"/>
          </p:nvPr>
        </p:nvSpPr>
        <p:spPr>
          <a:xfrm>
            <a:off x="975359" y="326248"/>
            <a:ext cx="11054082" cy="4027877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39199" marR="39199" defTabSz="457200">
              <a:lnSpc>
                <a:spcPct val="94000"/>
              </a:lnSpc>
              <a:defRPr b="1" sz="5800">
                <a:solidFill>
                  <a:srgbClr val="011279"/>
                </a:solidFill>
                <a:uFill>
                  <a:solidFill>
                    <a:srgbClr val="011279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011279"/>
                </a:solidFill>
                <a:uFill>
                  <a:solidFill>
                    <a:srgbClr val="011279"/>
                  </a:solidFill>
                </a:uFill>
              </a:rPr>
              <a:t>Title Text</a:t>
            </a:r>
          </a:p>
        </p:txBody>
      </p:sp>
      <p:sp>
        <p:nvSpPr>
          <p:cNvPr id="20" name="Shape 20"/>
          <p:cNvSpPr/>
          <p:nvPr/>
        </p:nvSpPr>
        <p:spPr>
          <a:xfrm>
            <a:off x="2750553" y="4619978"/>
            <a:ext cx="7792690" cy="1685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5" marR="39199" indent="0" algn="ctr">
              <a:lnSpc>
                <a:spcPct val="94000"/>
              </a:lnSpc>
              <a:spcBef>
                <a:spcPts val="500"/>
              </a:spcBef>
              <a:buFont typeface="Zapf Dingbats"/>
              <a:defRPr sz="1800"/>
            </a:pPr>
            <a:r>
              <a:rPr b="1" i="1" sz="2400">
                <a:solidFill>
                  <a:srgbClr val="7A81FF"/>
                </a:solidFill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Visiting Professor</a:t>
            </a:r>
            <a:endParaRPr b="1" i="1" sz="2400">
              <a:solidFill>
                <a:srgbClr val="7A81FF"/>
              </a:solidFill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5" marR="39199" indent="0" algn="ctr">
              <a:lnSpc>
                <a:spcPct val="94000"/>
              </a:lnSpc>
              <a:spcBef>
                <a:spcPts val="500"/>
              </a:spcBef>
              <a:buFont typeface="Zapf Dingbats"/>
              <a:defRPr sz="1800"/>
            </a:pPr>
            <a:r>
              <a:rPr b="1" i="1" sz="2400">
                <a:solidFill>
                  <a:srgbClr val="7A81FF"/>
                </a:solidFill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Department of Computer Science and Mathematics</a:t>
            </a:r>
            <a:endParaRPr b="1" i="1" sz="2400">
              <a:solidFill>
                <a:srgbClr val="7A81FF"/>
              </a:solidFill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5" marR="39199" indent="0" algn="ctr">
              <a:lnSpc>
                <a:spcPct val="94000"/>
              </a:lnSpc>
              <a:spcBef>
                <a:spcPts val="500"/>
              </a:spcBef>
              <a:buFont typeface="Zapf Dingbats"/>
              <a:defRPr sz="1800"/>
            </a:pPr>
            <a:r>
              <a:rPr b="1" i="1" sz="2400">
                <a:solidFill>
                  <a:srgbClr val="7A81FF"/>
                </a:solidFill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Munich University of Applied Sciences</a:t>
            </a:r>
            <a:endParaRPr b="1" i="1" sz="2400">
              <a:solidFill>
                <a:srgbClr val="7A81FF"/>
              </a:solidFill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5" marR="39199" indent="0" algn="ctr">
              <a:lnSpc>
                <a:spcPct val="94000"/>
              </a:lnSpc>
              <a:spcBef>
                <a:spcPts val="500"/>
              </a:spcBef>
              <a:buFont typeface="Zapf Dingbats"/>
              <a:defRPr sz="1800"/>
            </a:pPr>
            <a:r>
              <a:rPr b="1" i="1" sz="2400">
                <a:solidFill>
                  <a:srgbClr val="7A81FF"/>
                </a:solidFill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Germany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758613" y="1842346"/>
            <a:ext cx="11487574" cy="1"/>
          </a:xfrm>
          <a:prstGeom prst="line">
            <a:avLst/>
          </a:prstGeom>
          <a:ln w="101600">
            <a:solidFill>
              <a:srgbClr val="FF5050"/>
            </a:solidFill>
            <a:round/>
          </a:ln>
        </p:spPr>
        <p:txBody>
          <a:bodyPr lIns="65023" tIns="65023" rIns="65023" bIns="65023"/>
          <a:lstStyle/>
          <a:p>
            <a:pPr lvl="0"/>
          </a:p>
        </p:txBody>
      </p:sp>
      <p:sp>
        <p:nvSpPr>
          <p:cNvPr id="77" name="Shape 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758613" y="1842346"/>
            <a:ext cx="11487574" cy="1"/>
          </a:xfrm>
          <a:prstGeom prst="line">
            <a:avLst/>
          </a:prstGeom>
          <a:ln w="101600">
            <a:solidFill>
              <a:srgbClr val="FF5050"/>
            </a:solidFill>
            <a:round/>
          </a:ln>
        </p:spPr>
        <p:txBody>
          <a:bodyPr lIns="65023" tIns="65023" rIns="65023" bIns="65023"/>
          <a:lstStyle/>
          <a:p>
            <a:pPr lvl="0"/>
          </a:p>
        </p:txBody>
      </p:sp>
      <p:sp>
        <p:nvSpPr>
          <p:cNvPr id="80" name="Shape 8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758613" y="1842346"/>
            <a:ext cx="11487574" cy="1"/>
          </a:xfrm>
          <a:prstGeom prst="line">
            <a:avLst/>
          </a:prstGeom>
          <a:ln w="101600">
            <a:solidFill>
              <a:srgbClr val="FF5050"/>
            </a:solidFill>
            <a:round/>
          </a:ln>
        </p:spPr>
        <p:txBody>
          <a:bodyPr lIns="65023" tIns="65023" rIns="65023" bIns="65023"/>
          <a:lstStyle/>
          <a:p>
            <a:pPr lvl="0"/>
          </a:p>
        </p:txBody>
      </p:sp>
      <p:sp>
        <p:nvSpPr>
          <p:cNvPr id="83" name="Shape 8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80-S15 - New Section">
    <p:bg>
      <p:bgPr>
        <a:solidFill>
          <a:srgbClr val="FDFD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4"/>
          <p:cNvGrpSpPr/>
          <p:nvPr/>
        </p:nvGrpSpPr>
        <p:grpSpPr>
          <a:xfrm>
            <a:off x="18061" y="9049173"/>
            <a:ext cx="1907824" cy="704427"/>
            <a:chOff x="0" y="0"/>
            <a:chExt cx="1907823" cy="704426"/>
          </a:xfrm>
        </p:grpSpPr>
        <p:pic>
          <p:nvPicPr>
            <p:cNvPr id="22" name="image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062" y="128693"/>
              <a:ext cx="1853637" cy="537352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23" name="Shape 23"/>
            <p:cNvSpPr/>
            <p:nvPr/>
          </p:nvSpPr>
          <p:spPr>
            <a:xfrm>
              <a:off x="0" y="0"/>
              <a:ext cx="1907824" cy="704427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584200">
                <a:buClr>
                  <a:srgbClr val="000000"/>
                </a:buClr>
                <a:defRPr sz="4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</p:grpSp>
      <p:sp>
        <p:nvSpPr>
          <p:cNvPr id="25" name="Shape 25"/>
          <p:cNvSpPr/>
          <p:nvPr/>
        </p:nvSpPr>
        <p:spPr>
          <a:xfrm>
            <a:off x="1888946" y="1842346"/>
            <a:ext cx="9244970" cy="4484108"/>
          </a:xfrm>
          <a:prstGeom prst="rect">
            <a:avLst/>
          </a:prstGeom>
          <a:ln w="3175">
            <a:solidFill>
              <a:srgbClr val="FFFFFF"/>
            </a:solidFill>
            <a:round/>
          </a:ln>
          <a:effectLst>
            <a:outerShdw sx="100000" sy="100000" kx="0" ky="0" algn="b" rotWithShape="0" blurRad="50800" dist="0" dir="0">
              <a:srgbClr val="000000">
                <a:alpha val="50000"/>
              </a:srgbClr>
            </a:outerShdw>
          </a:effectLst>
        </p:spPr>
        <p:txBody>
          <a:bodyPr lIns="54186" tIns="54186" rIns="54186" bIns="54186"/>
          <a:lstStyle/>
          <a:p>
            <a:pPr lvl="0" defTabSz="914400">
              <a:spcBef>
                <a:spcPts val="2000"/>
              </a:spcBef>
              <a:buClr>
                <a:srgbClr val="80C4DF"/>
              </a:buClr>
              <a:defRPr sz="3600">
                <a:solidFill>
                  <a:srgbClr val="6C6C6C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6C6C6C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26" name="Shape 26"/>
          <p:cNvSpPr/>
          <p:nvPr>
            <p:ph type="title"/>
          </p:nvPr>
        </p:nvSpPr>
        <p:spPr>
          <a:xfrm>
            <a:off x="1881487" y="-1"/>
            <a:ext cx="9241827" cy="4620611"/>
          </a:xfrm>
          <a:prstGeom prst="rect">
            <a:avLst/>
          </a:prstGeom>
          <a:ln w="3175">
            <a:round/>
          </a:ln>
        </p:spPr>
        <p:txBody>
          <a:bodyPr lIns="54186" tIns="54186" rIns="54186" bIns="54186">
            <a:normAutofit fontScale="100000" lnSpcReduction="0"/>
          </a:bodyPr>
          <a:lstStyle>
            <a:lvl1pPr>
              <a:defRPr b="1" sz="56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rPr>
              <a:t>Title Text</a:t>
            </a: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xfrm>
            <a:off x="1839330" y="4985173"/>
            <a:ext cx="9247859" cy="3341512"/>
          </a:xfrm>
          <a:prstGeom prst="rect">
            <a:avLst/>
          </a:prstGeom>
          <a:ln w="3175">
            <a:round/>
          </a:ln>
        </p:spPr>
        <p:txBody>
          <a:bodyPr lIns="54186" tIns="54186" rIns="54186" bIns="54186">
            <a:normAutofit fontScale="100000" lnSpcReduction="0"/>
          </a:bodyPr>
          <a:lstStyle>
            <a:lvl1pPr marL="0" indent="0" algn="ctr">
              <a:spcBef>
                <a:spcPts val="300"/>
              </a:spcBef>
              <a:buClrTx/>
              <a:buSzTx/>
              <a:buNone/>
              <a:defRPr sz="24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  <a:lvl2pPr marL="0" indent="0" algn="ctr">
              <a:lnSpc>
                <a:spcPct val="90000"/>
              </a:lnSpc>
              <a:spcBef>
                <a:spcPts val="600"/>
              </a:spcBef>
              <a:buClrTx/>
              <a:buSzTx/>
              <a:buNone/>
              <a:def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2pPr>
            <a:lvl3pPr marL="0" indent="0" algn="ctr">
              <a:lnSpc>
                <a:spcPct val="90000"/>
              </a:lnSpc>
              <a:spcBef>
                <a:spcPts val="600"/>
              </a:spcBef>
              <a:buClrTx/>
              <a:buSzTx/>
              <a:buNone/>
              <a:defRPr sz="1800">
                <a:solidFill>
                  <a:srgbClr val="0061FF"/>
                </a:solidFill>
                <a:uFill>
                  <a:solidFill>
                    <a:srgbClr val="0061F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3pPr>
            <a:lvl4pPr marL="0" indent="0" algn="ctr">
              <a:lnSpc>
                <a:spcPct val="90000"/>
              </a:lnSpc>
              <a:spcBef>
                <a:spcPts val="600"/>
              </a:spcBef>
              <a:buClrTx/>
              <a:buSzTx/>
              <a:buNone/>
              <a:defRPr sz="1600">
                <a:solidFill>
                  <a:srgbClr val="3A88FE"/>
                </a:solidFill>
                <a:uFill>
                  <a:solidFill>
                    <a:srgbClr val="3A88FE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4pPr>
            <a:lvl5pPr marL="0" indent="0" algn="ctr">
              <a:lnSpc>
                <a:spcPct val="90000"/>
              </a:lnSpc>
              <a:spcBef>
                <a:spcPts val="600"/>
              </a:spcBef>
              <a:buClrTx/>
              <a:buSzTx/>
              <a:buNone/>
              <a:defRPr sz="1400">
                <a:solidFill>
                  <a:srgbClr val="74A7FE"/>
                </a:solidFill>
                <a:uFill>
                  <a:solidFill>
                    <a:srgbClr val="74A7FE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Body Level One</a:t>
            </a:r>
            <a:endParaRPr sz="24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61FF"/>
                </a:solidFill>
                <a:uFill>
                  <a:solidFill>
                    <a:srgbClr val="0061FF"/>
                  </a:solidFill>
                </a:uFill>
              </a:rPr>
              <a:t>Body Level Three</a:t>
            </a:r>
            <a:endParaRPr>
              <a:solidFill>
                <a:srgbClr val="0061FF"/>
              </a:solidFill>
              <a:uFill>
                <a:solidFill>
                  <a:srgbClr val="0061FF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3A88FE"/>
                </a:solidFill>
                <a:uFill>
                  <a:solidFill>
                    <a:srgbClr val="3A88FE"/>
                  </a:solidFill>
                </a:uFill>
              </a:rPr>
              <a:t>Body Level Four</a:t>
            </a:r>
            <a:endParaRPr sz="1600">
              <a:solidFill>
                <a:srgbClr val="3A88FE"/>
              </a:solidFill>
              <a:uFill>
                <a:solidFill>
                  <a:srgbClr val="3A88FE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74A7FE"/>
                </a:solidFill>
                <a:uFill>
                  <a:solidFill>
                    <a:srgbClr val="74A7FE"/>
                  </a:solidFill>
                </a:uFill>
              </a:rPr>
              <a:t>Body Level Five</a:t>
            </a:r>
          </a:p>
        </p:txBody>
      </p:sp>
      <p:sp>
        <p:nvSpPr>
          <p:cNvPr id="28" name="Shape 28"/>
          <p:cNvSpPr/>
          <p:nvPr>
            <p:ph type="sldNum" sz="quarter" idx="2"/>
          </p:nvPr>
        </p:nvSpPr>
        <p:spPr>
          <a:xfrm rot="20134435">
            <a:off x="10084787" y="8940253"/>
            <a:ext cx="248211" cy="231635"/>
          </a:xfrm>
          <a:prstGeom prst="rect">
            <a:avLst/>
          </a:prstGeom>
          <a:solidFill>
            <a:srgbClr val="F5D328"/>
          </a:solidFill>
          <a:ln w="3175">
            <a:round/>
          </a:ln>
        </p:spPr>
        <p:txBody>
          <a:bodyPr wrap="none" lIns="54186" tIns="54186" rIns="54186" bIns="54186"/>
          <a:lstStyle>
            <a:lvl1pPr algn="ctr" defTabSz="457200">
              <a:def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29" name="pasted-image.png"/>
          <p:cNvPicPr/>
          <p:nvPr/>
        </p:nvPicPr>
        <p:blipFill>
          <a:blip r:embed="rId3">
            <a:alphaModFix amt="50000"/>
            <a:extLst/>
          </a:blip>
          <a:stretch>
            <a:fillRect/>
          </a:stretch>
        </p:blipFill>
        <p:spPr>
          <a:xfrm>
            <a:off x="9021447" y="8086178"/>
            <a:ext cx="3973690" cy="1643663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80-S15 Logistics">
    <p:bg>
      <p:bgPr>
        <a:gradFill flip="none" rotWithShape="1">
          <a:gsLst>
            <a:gs pos="0">
              <a:srgbClr val="D4FEFF"/>
            </a:gs>
            <a:gs pos="100000">
              <a:srgbClr val="A8D5D6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31111" y="8100907"/>
            <a:ext cx="3973690" cy="1643663"/>
          </a:xfrm>
          <a:prstGeom prst="rect">
            <a:avLst/>
          </a:prstGeom>
          <a:ln w="12700">
            <a:round/>
          </a:ln>
        </p:spPr>
      </p:pic>
      <p:sp>
        <p:nvSpPr>
          <p:cNvPr id="32" name="Shape 32"/>
          <p:cNvSpPr/>
          <p:nvPr/>
        </p:nvSpPr>
        <p:spPr>
          <a:xfrm>
            <a:off x="4365414" y="9320671"/>
            <a:ext cx="4244623" cy="343183"/>
          </a:xfrm>
          <a:prstGeom prst="rect">
            <a:avLst/>
          </a:prstGeom>
          <a:ln w="3175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186" tIns="54186" rIns="54186" bIns="54186" anchor="ctr">
            <a:spAutoFit/>
          </a:bodyPr>
          <a:lstStyle>
            <a:lvl1pPr algn="ctr">
              <a:buClr>
                <a:srgbClr val="80C4DF"/>
              </a:buClr>
              <a:defRPr sz="11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</a:rPr>
              <a:t>© Franz J. Kurfess</a:t>
            </a:r>
          </a:p>
        </p:txBody>
      </p:sp>
      <p:pic>
        <p:nvPicPr>
          <p:cNvPr id="33" name="2011-CSE-Logo-512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20529" y="10006872"/>
            <a:ext cx="3290751" cy="2330027"/>
          </a:xfrm>
          <a:prstGeom prst="rect">
            <a:avLst/>
          </a:prstGeom>
          <a:ln w="3175">
            <a:round/>
          </a:ln>
        </p:spPr>
      </p:pic>
      <p:grpSp>
        <p:nvGrpSpPr>
          <p:cNvPr id="36" name="Group 36"/>
          <p:cNvGrpSpPr/>
          <p:nvPr/>
        </p:nvGrpSpPr>
        <p:grpSpPr>
          <a:xfrm>
            <a:off x="-54188" y="9095357"/>
            <a:ext cx="1896535" cy="694367"/>
            <a:chOff x="0" y="0"/>
            <a:chExt cx="1896533" cy="694366"/>
          </a:xfrm>
        </p:grpSpPr>
        <p:pic>
          <p:nvPicPr>
            <p:cNvPr id="34" name="image2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5249" y="122040"/>
              <a:ext cx="1842670" cy="534173"/>
            </a:xfrm>
            <a:prstGeom prst="rect">
              <a:avLst/>
            </a:prstGeom>
            <a:ln w="3175" cap="flat">
              <a:noFill/>
              <a:round/>
            </a:ln>
            <a:effectLst/>
          </p:spPr>
        </p:pic>
        <p:sp>
          <p:nvSpPr>
            <p:cNvPr id="35" name="Shape 35"/>
            <p:cNvSpPr/>
            <p:nvPr/>
          </p:nvSpPr>
          <p:spPr>
            <a:xfrm>
              <a:off x="0" y="0"/>
              <a:ext cx="1896534" cy="694367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825500">
                <a:buClr>
                  <a:srgbClr val="000000"/>
                </a:buClr>
                <a:defRPr sz="7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</p:grpSp>
      <p:sp>
        <p:nvSpPr>
          <p:cNvPr id="37" name="Shape 37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  <a:gradFill>
            <a:gsLst>
              <a:gs pos="0">
                <a:srgbClr val="008F00">
                  <a:alpha val="21000"/>
                </a:srgbClr>
              </a:gs>
              <a:gs pos="100000">
                <a:srgbClr val="FFFFFF">
                  <a:alpha val="6000"/>
                </a:srgbClr>
              </a:gs>
            </a:gsLst>
            <a:path>
              <a:fillToRect l="50000" t="50000" r="50000" b="50000"/>
            </a:path>
          </a:gradFill>
          <a:ln w="3175">
            <a:round/>
          </a:ln>
        </p:spPr>
        <p:txBody>
          <a:bodyPr lIns="54186" tIns="54186" rIns="54186" bIns="54186">
            <a:normAutofit fontScale="100000" lnSpcReduction="0"/>
          </a:bodyPr>
          <a:lstStyle>
            <a:lvl1pPr>
              <a:def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783449" y="2293902"/>
            <a:ext cx="11433387" cy="6791396"/>
          </a:xfrm>
          <a:prstGeom prst="rect">
            <a:avLst/>
          </a:prstGeom>
          <a:gradFill>
            <a:gsLst>
              <a:gs pos="0">
                <a:srgbClr val="008F00">
                  <a:alpha val="4500"/>
                </a:srgbClr>
              </a:gs>
              <a:gs pos="100000">
                <a:srgbClr val="FFFFFF">
                  <a:alpha val="3000"/>
                </a:srgbClr>
              </a:gs>
            </a:gsLst>
            <a:lin ang="5400000"/>
          </a:gradFill>
        </p:spPr>
        <p:txBody>
          <a:bodyPr lIns="54186" tIns="54186" rIns="54186" bIns="54186">
            <a:normAutofit fontScale="100000" lnSpcReduction="0"/>
          </a:bodyPr>
          <a:lstStyle>
            <a:lvl1pPr marL="381000" indent="-381000">
              <a:lnSpc>
                <a:spcPct val="90000"/>
              </a:lnSpc>
              <a:spcBef>
                <a:spcPts val="2000"/>
              </a:spcBef>
              <a:buClr>
                <a:srgbClr val="002E7A">
                  <a:alpha val="44000"/>
                </a:srgbClr>
              </a:buClr>
              <a:buSzPct val="75000"/>
              <a:buFont typeface="Zapf Dingbats"/>
              <a:buChar char="❖"/>
              <a:def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  <a:lvl2pPr marL="719455" indent="-370205">
              <a:lnSpc>
                <a:spcPct val="90000"/>
              </a:lnSpc>
              <a:spcBef>
                <a:spcPts val="600"/>
              </a:spcBef>
              <a:buClr>
                <a:srgbClr val="0042AA">
                  <a:alpha val="49000"/>
                </a:srgbClr>
              </a:buClr>
              <a:buSzPct val="75000"/>
              <a:buFont typeface="Wingdings"/>
              <a:buChar char=""/>
              <a:def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2pPr>
            <a:lvl3pPr marL="968375" indent="-282575">
              <a:lnSpc>
                <a:spcPct val="90000"/>
              </a:lnSpc>
              <a:spcBef>
                <a:spcPts val="600"/>
              </a:spcBef>
              <a:buClr>
                <a:srgbClr val="0056D6">
                  <a:alpha val="50000"/>
                </a:srgbClr>
              </a:buClr>
              <a:buSzPct val="75000"/>
              <a:buFont typeface="Wingdings"/>
              <a:buChar char=""/>
              <a:defRPr sz="18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3pPr>
            <a:lvl4pPr marL="1263650" indent="-295275">
              <a:lnSpc>
                <a:spcPct val="90000"/>
              </a:lnSpc>
              <a:spcBef>
                <a:spcPts val="600"/>
              </a:spcBef>
              <a:buClr>
                <a:srgbClr val="006D8F">
                  <a:alpha val="52000"/>
                </a:srgbClr>
              </a:buClr>
              <a:buSzPct val="75000"/>
              <a:buFont typeface="Wingdings"/>
              <a:buChar char=""/>
              <a:defRPr sz="16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4pPr>
            <a:lvl5pPr marL="1546225" indent="-282575">
              <a:lnSpc>
                <a:spcPct val="90000"/>
              </a:lnSpc>
              <a:spcBef>
                <a:spcPts val="600"/>
              </a:spcBef>
              <a:buClr>
                <a:srgbClr val="00A3D7">
                  <a:alpha val="50000"/>
                </a:srgbClr>
              </a:buClr>
              <a:buSzPct val="75000"/>
              <a:buFont typeface="Wingdings"/>
              <a:buChar char=""/>
              <a:defRPr sz="14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16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xfrm rot="20077841">
            <a:off x="10071890" y="8890132"/>
            <a:ext cx="290589" cy="281189"/>
          </a:xfrm>
          <a:prstGeom prst="rect">
            <a:avLst/>
          </a:prstGeom>
          <a:solidFill>
            <a:srgbClr val="F5D328"/>
          </a:solidFill>
          <a:ln w="3175">
            <a:round/>
          </a:ln>
        </p:spPr>
        <p:txBody>
          <a:bodyPr wrap="none" lIns="54186" tIns="54186" rIns="54186" bIns="54186"/>
          <a:lstStyle>
            <a:lvl1pPr algn="ctr" defTabSz="457200">
              <a:defRPr b="1" sz="12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80-S15 - Title and Content">
    <p:bg>
      <p:bgPr>
        <a:gradFill flip="none" rotWithShape="1">
          <a:gsLst>
            <a:gs pos="0">
              <a:srgbClr val="FDFDC5"/>
            </a:gs>
            <a:gs pos="100000">
              <a:srgbClr val="FFFF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3"/>
          <p:cNvGrpSpPr/>
          <p:nvPr/>
        </p:nvGrpSpPr>
        <p:grpSpPr>
          <a:xfrm>
            <a:off x="18061" y="9049173"/>
            <a:ext cx="1907824" cy="704427"/>
            <a:chOff x="0" y="0"/>
            <a:chExt cx="1907823" cy="704426"/>
          </a:xfrm>
        </p:grpSpPr>
        <p:pic>
          <p:nvPicPr>
            <p:cNvPr id="41" name="image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062" y="128693"/>
              <a:ext cx="1853637" cy="537352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42" name="Shape 42"/>
            <p:cNvSpPr/>
            <p:nvPr/>
          </p:nvSpPr>
          <p:spPr>
            <a:xfrm>
              <a:off x="0" y="0"/>
              <a:ext cx="1907824" cy="704427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584200">
                <a:buClr>
                  <a:srgbClr val="000000"/>
                </a:buClr>
                <a:defRPr sz="4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</p:grpSp>
      <p:sp>
        <p:nvSpPr>
          <p:cNvPr id="44" name="Shape 44"/>
          <p:cNvSpPr/>
          <p:nvPr/>
        </p:nvSpPr>
        <p:spPr>
          <a:xfrm>
            <a:off x="4365414" y="9320671"/>
            <a:ext cx="4244623" cy="343183"/>
          </a:xfrm>
          <a:prstGeom prst="rect">
            <a:avLst/>
          </a:prstGeom>
          <a:ln w="3175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186" tIns="54186" rIns="54186" bIns="54186" anchor="ctr">
            <a:spAutoFit/>
          </a:bodyPr>
          <a:lstStyle>
            <a:lvl1pPr algn="ctr">
              <a:defRPr sz="11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</a:rPr>
              <a:t>© Franz J. Kurfess</a:t>
            </a:r>
          </a:p>
        </p:txBody>
      </p:sp>
      <p:sp>
        <p:nvSpPr>
          <p:cNvPr id="45" name="Shape 45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  <a:ln w="3175">
            <a:round/>
          </a:ln>
        </p:spPr>
        <p:txBody>
          <a:bodyPr lIns="54186" tIns="54186" rIns="54186" bIns="54186">
            <a:normAutofit fontScale="100000" lnSpcReduction="0"/>
          </a:bodyPr>
          <a:lstStyle>
            <a:lvl1pPr>
              <a:def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xfrm>
            <a:off x="783449" y="2293902"/>
            <a:ext cx="11433387" cy="6791396"/>
          </a:xfrm>
          <a:prstGeom prst="rect">
            <a:avLst/>
          </a:prstGeom>
          <a:ln w="3175">
            <a:round/>
          </a:ln>
        </p:spPr>
        <p:txBody>
          <a:bodyPr lIns="54186" tIns="54186" rIns="54186" bIns="54186">
            <a:normAutofit fontScale="100000" lnSpcReduction="0"/>
          </a:bodyPr>
          <a:lstStyle>
            <a:lvl1pPr marL="381000" indent="-381000">
              <a:lnSpc>
                <a:spcPct val="90000"/>
              </a:lnSpc>
              <a:spcBef>
                <a:spcPts val="2000"/>
              </a:spcBef>
              <a:buClr>
                <a:srgbClr val="FF2600"/>
              </a:buClr>
              <a:buSzPct val="75000"/>
              <a:buFont typeface="Zapf Dingbats"/>
              <a:buChar char="❖"/>
              <a:def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  <a:lvl2pPr marL="719455" indent="-370205">
              <a:lnSpc>
                <a:spcPct val="90000"/>
              </a:lnSpc>
              <a:spcBef>
                <a:spcPts val="600"/>
              </a:spcBef>
              <a:buClr>
                <a:srgbClr val="FF7E79"/>
              </a:buClr>
              <a:buSzPct val="75000"/>
              <a:buFont typeface="Wingdings"/>
              <a:buChar char=""/>
              <a:def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2pPr>
            <a:lvl3pPr marL="968375" indent="-282575">
              <a:lnSpc>
                <a:spcPct val="90000"/>
              </a:lnSpc>
              <a:spcBef>
                <a:spcPts val="600"/>
              </a:spcBef>
              <a:buClr>
                <a:srgbClr val="FF9300"/>
              </a:buClr>
              <a:buSzPct val="75000"/>
              <a:buFont typeface="Wingdings"/>
              <a:buChar char=""/>
              <a:defRPr sz="18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3pPr>
            <a:lvl4pPr marL="1263650" indent="-295275">
              <a:lnSpc>
                <a:spcPct val="90000"/>
              </a:lnSpc>
              <a:spcBef>
                <a:spcPts val="600"/>
              </a:spcBef>
              <a:buClr>
                <a:srgbClr val="FFD479"/>
              </a:buClr>
              <a:buSzPct val="75000"/>
              <a:buFont typeface="Wingdings"/>
              <a:buChar char=""/>
              <a:defRPr sz="16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4pPr>
            <a:lvl5pPr marL="1546225" indent="-282575">
              <a:lnSpc>
                <a:spcPct val="90000"/>
              </a:lnSpc>
              <a:spcBef>
                <a:spcPts val="600"/>
              </a:spcBef>
              <a:buClr>
                <a:srgbClr val="FFFC79"/>
              </a:buClr>
              <a:buSzPct val="75000"/>
              <a:buFont typeface="Wingdings"/>
              <a:buChar char=""/>
              <a:defRPr sz="14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16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47" name="Shape 47"/>
          <p:cNvSpPr/>
          <p:nvPr>
            <p:ph type="sldNum" sz="quarter" idx="2"/>
          </p:nvPr>
        </p:nvSpPr>
        <p:spPr>
          <a:xfrm rot="20250106">
            <a:off x="10045424" y="8997183"/>
            <a:ext cx="248211" cy="231635"/>
          </a:xfrm>
          <a:prstGeom prst="rect">
            <a:avLst/>
          </a:prstGeom>
          <a:solidFill>
            <a:srgbClr val="FFFB00"/>
          </a:solidFill>
          <a:ln w="3175">
            <a:round/>
          </a:ln>
        </p:spPr>
        <p:txBody>
          <a:bodyPr wrap="none" lIns="54186" tIns="54186" rIns="54186" bIns="54186"/>
          <a:lstStyle>
            <a:lvl1pPr algn="ctr" defTabSz="457200">
              <a:def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48" name="pasted-image.png"/>
          <p:cNvPicPr/>
          <p:nvPr/>
        </p:nvPicPr>
        <p:blipFill>
          <a:blip r:embed="rId3">
            <a:alphaModFix amt="50000"/>
            <a:extLst/>
          </a:blip>
          <a:stretch>
            <a:fillRect/>
          </a:stretch>
        </p:blipFill>
        <p:spPr>
          <a:xfrm>
            <a:off x="9016382" y="8086178"/>
            <a:ext cx="3973690" cy="1643663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80-S15 - Title and Content 2 Columns">
    <p:bg>
      <p:bgPr>
        <a:gradFill flip="none" rotWithShape="1">
          <a:gsLst>
            <a:gs pos="0">
              <a:srgbClr val="FDFDC5"/>
            </a:gs>
            <a:gs pos="100000">
              <a:srgbClr val="FFFF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2"/>
          <p:cNvGrpSpPr/>
          <p:nvPr/>
        </p:nvGrpSpPr>
        <p:grpSpPr>
          <a:xfrm>
            <a:off x="18061" y="9049173"/>
            <a:ext cx="1907824" cy="704427"/>
            <a:chOff x="0" y="0"/>
            <a:chExt cx="1907823" cy="704426"/>
          </a:xfrm>
        </p:grpSpPr>
        <p:pic>
          <p:nvPicPr>
            <p:cNvPr id="50" name="image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062" y="128693"/>
              <a:ext cx="1853637" cy="537352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51" name="Shape 51"/>
            <p:cNvSpPr/>
            <p:nvPr/>
          </p:nvSpPr>
          <p:spPr>
            <a:xfrm>
              <a:off x="0" y="0"/>
              <a:ext cx="1907824" cy="704427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584200">
                <a:buClr>
                  <a:srgbClr val="000000"/>
                </a:buClr>
                <a:defRPr sz="4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</p:grpSp>
      <p:sp>
        <p:nvSpPr>
          <p:cNvPr id="53" name="Shape 53"/>
          <p:cNvSpPr/>
          <p:nvPr/>
        </p:nvSpPr>
        <p:spPr>
          <a:xfrm>
            <a:off x="4365414" y="9320671"/>
            <a:ext cx="4244623" cy="343183"/>
          </a:xfrm>
          <a:prstGeom prst="rect">
            <a:avLst/>
          </a:prstGeom>
          <a:ln w="3175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186" tIns="54186" rIns="54186" bIns="54186" anchor="ctr">
            <a:spAutoFit/>
          </a:bodyPr>
          <a:lstStyle>
            <a:lvl1pPr algn="ctr">
              <a:defRPr sz="11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</a:rPr>
              <a:t>© Franz J. Kurfess</a:t>
            </a:r>
          </a:p>
        </p:txBody>
      </p:sp>
      <p:sp>
        <p:nvSpPr>
          <p:cNvPr id="54" name="Shape 54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  <a:ln w="3175">
            <a:round/>
          </a:ln>
        </p:spPr>
        <p:txBody>
          <a:bodyPr lIns="54186" tIns="54186" rIns="54186" bIns="54186">
            <a:normAutofit fontScale="100000" lnSpcReduction="0"/>
          </a:bodyPr>
          <a:lstStyle>
            <a:lvl1pPr>
              <a:def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xfrm>
            <a:off x="783449" y="2293902"/>
            <a:ext cx="11433387" cy="6791396"/>
          </a:xfrm>
          <a:prstGeom prst="rect">
            <a:avLst/>
          </a:prstGeom>
          <a:ln w="3175">
            <a:round/>
          </a:ln>
        </p:spPr>
        <p:txBody>
          <a:bodyPr lIns="54186" tIns="54186" rIns="54186" bIns="54186" numCol="2" spcCol="571669">
            <a:normAutofit fontScale="100000" lnSpcReduction="0"/>
          </a:bodyPr>
          <a:lstStyle>
            <a:lvl1pPr marL="381000" indent="-381000">
              <a:lnSpc>
                <a:spcPct val="90000"/>
              </a:lnSpc>
              <a:spcBef>
                <a:spcPts val="2000"/>
              </a:spcBef>
              <a:buClr>
                <a:srgbClr val="FF2600"/>
              </a:buClr>
              <a:buSzPct val="75000"/>
              <a:buFont typeface="Zapf Dingbats"/>
              <a:buChar char="❖"/>
              <a:def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  <a:lvl2pPr marL="719455" indent="-370205">
              <a:lnSpc>
                <a:spcPct val="90000"/>
              </a:lnSpc>
              <a:spcBef>
                <a:spcPts val="600"/>
              </a:spcBef>
              <a:buClr>
                <a:srgbClr val="FF7E79"/>
              </a:buClr>
              <a:buSzPct val="75000"/>
              <a:buFont typeface="Wingdings"/>
              <a:buChar char=""/>
              <a:def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2pPr>
            <a:lvl3pPr marL="968375" indent="-282575">
              <a:lnSpc>
                <a:spcPct val="90000"/>
              </a:lnSpc>
              <a:spcBef>
                <a:spcPts val="600"/>
              </a:spcBef>
              <a:buClr>
                <a:srgbClr val="FF9300"/>
              </a:buClr>
              <a:buSzPct val="75000"/>
              <a:buFont typeface="Wingdings"/>
              <a:buChar char=""/>
              <a:defRPr sz="18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3pPr>
            <a:lvl4pPr marL="1263650" indent="-295275">
              <a:lnSpc>
                <a:spcPct val="90000"/>
              </a:lnSpc>
              <a:spcBef>
                <a:spcPts val="600"/>
              </a:spcBef>
              <a:buClr>
                <a:srgbClr val="FFD479"/>
              </a:buClr>
              <a:buSzPct val="75000"/>
              <a:buFont typeface="Wingdings"/>
              <a:buChar char=""/>
              <a:defRPr sz="16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4pPr>
            <a:lvl5pPr marL="1546225" indent="-282575">
              <a:lnSpc>
                <a:spcPct val="90000"/>
              </a:lnSpc>
              <a:spcBef>
                <a:spcPts val="600"/>
              </a:spcBef>
              <a:buClr>
                <a:srgbClr val="FFFC79"/>
              </a:buClr>
              <a:buSzPct val="75000"/>
              <a:buFont typeface="Wingdings"/>
              <a:buChar char=""/>
              <a:defRPr sz="14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16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56" name="Shape 56"/>
          <p:cNvSpPr/>
          <p:nvPr>
            <p:ph type="sldNum" sz="quarter" idx="2"/>
          </p:nvPr>
        </p:nvSpPr>
        <p:spPr>
          <a:xfrm rot="20667953">
            <a:off x="10044213" y="8983502"/>
            <a:ext cx="248211" cy="231635"/>
          </a:xfrm>
          <a:prstGeom prst="rect">
            <a:avLst/>
          </a:prstGeom>
          <a:solidFill>
            <a:srgbClr val="FFFB00"/>
          </a:solidFill>
          <a:ln w="3175">
            <a:round/>
          </a:ln>
        </p:spPr>
        <p:txBody>
          <a:bodyPr wrap="none" lIns="54186" tIns="54186" rIns="54186" bIns="54186"/>
          <a:lstStyle>
            <a:lvl1pPr algn="ctr" defTabSz="457200">
              <a:def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57" name="pasted-image.png"/>
          <p:cNvPicPr/>
          <p:nvPr/>
        </p:nvPicPr>
        <p:blipFill>
          <a:blip r:embed="rId3">
            <a:alphaModFix amt="50000"/>
            <a:extLst/>
          </a:blip>
          <a:stretch>
            <a:fillRect/>
          </a:stretch>
        </p:blipFill>
        <p:spPr>
          <a:xfrm>
            <a:off x="9006720" y="8100907"/>
            <a:ext cx="3973689" cy="1643663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IMA Slides">
    <p:bg>
      <p:bgPr>
        <a:gradFill flip="none" rotWithShape="1">
          <a:gsLst>
            <a:gs pos="0">
              <a:srgbClr val="DCDEE0"/>
            </a:gs>
            <a:gs pos="100000">
              <a:srgbClr val="FFFF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1"/>
          <p:cNvGrpSpPr/>
          <p:nvPr/>
        </p:nvGrpSpPr>
        <p:grpSpPr>
          <a:xfrm>
            <a:off x="18062" y="9049173"/>
            <a:ext cx="1907824" cy="704427"/>
            <a:chOff x="0" y="0"/>
            <a:chExt cx="1907823" cy="704426"/>
          </a:xfrm>
        </p:grpSpPr>
        <p:pic>
          <p:nvPicPr>
            <p:cNvPr id="59" name="image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062" y="128693"/>
              <a:ext cx="1853637" cy="537352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60" name="Shape 60"/>
            <p:cNvSpPr/>
            <p:nvPr/>
          </p:nvSpPr>
          <p:spPr>
            <a:xfrm>
              <a:off x="0" y="0"/>
              <a:ext cx="1907824" cy="704427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12700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584200">
                <a:buClr>
                  <a:srgbClr val="000000"/>
                </a:buClr>
                <a:defRPr sz="54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</p:grpSp>
      <p:sp>
        <p:nvSpPr>
          <p:cNvPr id="62" name="Shape 62">
            <a:hlinkClick r:id="" invalidUrl="" action="ppaction://hlinkshowjump?jump=nextslide" tgtFrame="" tooltip="" history="1" highlightClick="0" endSnd="0"/>
          </p:cNvPr>
          <p:cNvSpPr/>
          <p:nvPr/>
        </p:nvSpPr>
        <p:spPr>
          <a:xfrm>
            <a:off x="4154311" y="9283982"/>
            <a:ext cx="4573946" cy="433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40640" marR="40640" defTabSz="914400">
              <a:defRPr sz="2000" u="sng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hlinkClick r:id="rId3" invalidUrl="" action="" tgtFrame="" tooltip="" history="1" highlightClick="0" endSnd="0"/>
              </a:rPr>
              <a:t>http://aima.eecs.berkeley.edu/slides-ppt/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  <a:ln>
            <a:round/>
          </a:ln>
        </p:spPr>
        <p:txBody>
          <a:bodyPr lIns="54186" tIns="54186" rIns="54186" bIns="54186">
            <a:normAutofit fontScale="100000" lnSpcReduction="0"/>
          </a:bodyPr>
          <a:lstStyle>
            <a:lvl1pPr>
              <a:def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783449" y="2293902"/>
            <a:ext cx="11433387" cy="6791396"/>
          </a:xfrm>
          <a:prstGeom prst="rect">
            <a:avLst/>
          </a:prstGeom>
          <a:ln>
            <a:round/>
          </a:ln>
        </p:spPr>
        <p:txBody>
          <a:bodyPr lIns="54186" tIns="54186" rIns="54186" bIns="54186">
            <a:normAutofit fontScale="100000" lnSpcReduction="0"/>
          </a:bodyPr>
          <a:lstStyle>
            <a:lvl1pPr marL="476250" indent="-476250">
              <a:spcBef>
                <a:spcPts val="2000"/>
              </a:spcBef>
              <a:buClr>
                <a:srgbClr val="FF2600"/>
              </a:buClr>
              <a:buSzPct val="75000"/>
              <a:buFont typeface="Zapf Dingbats"/>
              <a:buChar char="❖"/>
              <a:def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  <a:lvl2pPr marL="820420" indent="-471170">
              <a:spcBef>
                <a:spcPts val="600"/>
              </a:spcBef>
              <a:buClr>
                <a:srgbClr val="FF7E79"/>
              </a:buClr>
              <a:buSzPct val="75000"/>
              <a:buFont typeface="Wingdings"/>
              <a:buChar char=""/>
              <a:def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2pPr>
            <a:lvl3pPr marL="1062566" indent="-376766">
              <a:spcBef>
                <a:spcPts val="600"/>
              </a:spcBef>
              <a:buClr>
                <a:srgbClr val="FF9300"/>
              </a:buClr>
              <a:buSzPct val="75000"/>
              <a:buFont typeface="Wingdings"/>
              <a:buChar char=""/>
              <a:defRPr sz="2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3pPr>
            <a:lvl4pPr marL="1374378" indent="-406003">
              <a:spcBef>
                <a:spcPts val="600"/>
              </a:spcBef>
              <a:buClr>
                <a:srgbClr val="FFD479"/>
              </a:buClr>
              <a:buSzPct val="75000"/>
              <a:buFont typeface="Wingdings"/>
              <a:buChar char=""/>
              <a:defRPr sz="2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4pPr>
            <a:lvl5pPr marL="1626960" indent="-363310">
              <a:spcBef>
                <a:spcPts val="600"/>
              </a:spcBef>
              <a:buClr>
                <a:srgbClr val="FFFC79"/>
              </a:buClr>
              <a:buSzPct val="75000"/>
              <a:buFont typeface="Wingdings"/>
              <a:buChar char=""/>
              <a:defRPr sz="18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 sz="2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22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xfrm>
            <a:off x="12489231" y="9291885"/>
            <a:ext cx="290589" cy="281189"/>
          </a:xfrm>
          <a:prstGeom prst="rect">
            <a:avLst/>
          </a:prstGeom>
          <a:ln>
            <a:round/>
          </a:ln>
        </p:spPr>
        <p:txBody>
          <a:bodyPr wrap="none" lIns="54186" tIns="54186" rIns="54186" bIns="54186"/>
          <a:lstStyle>
            <a:lvl1pPr algn="ctr" defTabSz="457200">
              <a:def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Moon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3333FF"/>
                </a:solidFill>
              </a:rPr>
              <a:t>Title Text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  <p:sp>
        <p:nvSpPr>
          <p:cNvPr id="69" name="Shape 6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oon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758613" y="1842346"/>
            <a:ext cx="11487574" cy="1"/>
          </a:xfrm>
          <a:prstGeom prst="line">
            <a:avLst/>
          </a:prstGeom>
          <a:ln w="101600">
            <a:solidFill>
              <a:srgbClr val="FF5050"/>
            </a:solidFill>
            <a:round/>
          </a:ln>
        </p:spPr>
        <p:txBody>
          <a:bodyPr lIns="65023" tIns="65023" rIns="65023" bIns="65023"/>
          <a:lstStyle/>
          <a:p>
            <a:pPr lvl="0"/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758613" y="1842346"/>
            <a:ext cx="11487574" cy="1"/>
          </a:xfrm>
          <a:prstGeom prst="line">
            <a:avLst/>
          </a:prstGeom>
          <a:ln w="101600">
            <a:solidFill>
              <a:srgbClr val="FF5050"/>
            </a:solidFill>
            <a:round/>
          </a:ln>
        </p:spPr>
        <p:txBody>
          <a:bodyPr lIns="65023" tIns="65023" rIns="65023" bIns="65023"/>
          <a:lstStyle/>
          <a:p>
            <a:pPr lvl="0"/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975359" y="108373"/>
            <a:ext cx="11054082" cy="1842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3333FF"/>
                </a:solidFill>
              </a:rP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975359" y="1950719"/>
            <a:ext cx="11054082" cy="7248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/>
          <a:lstStyle/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9861973" y="9103360"/>
            <a:ext cx="2709334" cy="371349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>
            <a:spAutoFit/>
          </a:bodyPr>
          <a:lstStyle>
            <a:lvl1pPr algn="r" defTabSz="914400"/>
          </a:lstStyle>
          <a:p>
            <a:pPr lvl="0"/>
            <a:fld id="{86CB4B4D-7CA3-9044-876B-883B54F8677D}" type="slidenum"/>
          </a:p>
        </p:txBody>
      </p:sp>
      <p:sp>
        <p:nvSpPr>
          <p:cNvPr id="6" name="Shape 6"/>
          <p:cNvSpPr/>
          <p:nvPr/>
        </p:nvSpPr>
        <p:spPr>
          <a:xfrm>
            <a:off x="1297743" y="9105809"/>
            <a:ext cx="9860197" cy="36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defTabSz="914400">
              <a:lnSpc>
                <a:spcPct val="90000"/>
              </a:lnSpc>
              <a:spcBef>
                <a:spcPts val="2000"/>
              </a:spcBef>
              <a:buClr>
                <a:srgbClr val="FF2600"/>
              </a:buClr>
              <a:buFont typeface="Zapf Dingbats"/>
              <a:def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Raymond J. Mooney, University of Texas at Austin. CS 388: Natural Language Processing - Introduction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>
        <a:defRPr sz="5000">
          <a:solidFill>
            <a:srgbClr val="3333FF"/>
          </a:solidFill>
          <a:latin typeface="Times New Roman"/>
          <a:ea typeface="Times New Roman"/>
          <a:cs typeface="Times New Roman"/>
          <a:sym typeface="Times New Roman"/>
        </a:defRPr>
      </a:lvl1pPr>
      <a:lvl2pPr algn="ctr">
        <a:defRPr sz="5000">
          <a:solidFill>
            <a:srgbClr val="3333FF"/>
          </a:solidFill>
          <a:latin typeface="Times New Roman"/>
          <a:ea typeface="Times New Roman"/>
          <a:cs typeface="Times New Roman"/>
          <a:sym typeface="Times New Roman"/>
        </a:defRPr>
      </a:lvl2pPr>
      <a:lvl3pPr algn="ctr">
        <a:defRPr sz="5000">
          <a:solidFill>
            <a:srgbClr val="3333FF"/>
          </a:solidFill>
          <a:latin typeface="Times New Roman"/>
          <a:ea typeface="Times New Roman"/>
          <a:cs typeface="Times New Roman"/>
          <a:sym typeface="Times New Roman"/>
        </a:defRPr>
      </a:lvl3pPr>
      <a:lvl4pPr algn="ctr">
        <a:defRPr sz="5000">
          <a:solidFill>
            <a:srgbClr val="3333FF"/>
          </a:solidFill>
          <a:latin typeface="Times New Roman"/>
          <a:ea typeface="Times New Roman"/>
          <a:cs typeface="Times New Roman"/>
          <a:sym typeface="Times New Roman"/>
        </a:defRPr>
      </a:lvl4pPr>
      <a:lvl5pPr algn="ctr">
        <a:defRPr sz="5000">
          <a:solidFill>
            <a:srgbClr val="3333FF"/>
          </a:solidFill>
          <a:latin typeface="Times New Roman"/>
          <a:ea typeface="Times New Roman"/>
          <a:cs typeface="Times New Roman"/>
          <a:sym typeface="Times New Roman"/>
        </a:defRPr>
      </a:lvl5pPr>
      <a:lvl6pPr indent="457200" algn="ctr">
        <a:defRPr sz="5000">
          <a:solidFill>
            <a:srgbClr val="3333FF"/>
          </a:solidFill>
          <a:latin typeface="Times New Roman"/>
          <a:ea typeface="Times New Roman"/>
          <a:cs typeface="Times New Roman"/>
          <a:sym typeface="Times New Roman"/>
        </a:defRPr>
      </a:lvl6pPr>
      <a:lvl7pPr indent="914400" algn="ctr">
        <a:defRPr sz="5000">
          <a:solidFill>
            <a:srgbClr val="3333FF"/>
          </a:solidFill>
          <a:latin typeface="Times New Roman"/>
          <a:ea typeface="Times New Roman"/>
          <a:cs typeface="Times New Roman"/>
          <a:sym typeface="Times New Roman"/>
        </a:defRPr>
      </a:lvl7pPr>
      <a:lvl8pPr indent="1371600" algn="ctr">
        <a:defRPr sz="5000">
          <a:solidFill>
            <a:srgbClr val="3333FF"/>
          </a:solidFill>
          <a:latin typeface="Times New Roman"/>
          <a:ea typeface="Times New Roman"/>
          <a:cs typeface="Times New Roman"/>
          <a:sym typeface="Times New Roman"/>
        </a:defRPr>
      </a:lvl8pPr>
      <a:lvl9pPr indent="1828800" algn="ctr">
        <a:defRPr sz="5000">
          <a:solidFill>
            <a:srgbClr val="3333FF"/>
          </a:solidFill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471487" indent="-471487">
        <a:spcBef>
          <a:spcPts val="700"/>
        </a:spcBef>
        <a:buClr>
          <a:srgbClr val="FF0000"/>
        </a:buClr>
        <a:buSzPct val="100000"/>
        <a:buChar char="»"/>
        <a:defRPr sz="4400">
          <a:latin typeface="Times New Roman"/>
          <a:ea typeface="Times New Roman"/>
          <a:cs typeface="Times New Roman"/>
          <a:sym typeface="Times New Roman"/>
        </a:defRPr>
      </a:lvl1pPr>
      <a:lvl2pPr marL="906235" indent="-449035">
        <a:spcBef>
          <a:spcPts val="700"/>
        </a:spcBef>
        <a:buClr>
          <a:srgbClr val="FF0000"/>
        </a:buClr>
        <a:buSzPct val="100000"/>
        <a:buChar char="–"/>
        <a:defRPr sz="4400">
          <a:latin typeface="Times New Roman"/>
          <a:ea typeface="Times New Roman"/>
          <a:cs typeface="Times New Roman"/>
          <a:sym typeface="Times New Roman"/>
        </a:defRPr>
      </a:lvl2pPr>
      <a:lvl3pPr marL="1333500" indent="-419100">
        <a:spcBef>
          <a:spcPts val="700"/>
        </a:spcBef>
        <a:buClr>
          <a:srgbClr val="FF0000"/>
        </a:buClr>
        <a:buSzPct val="100000"/>
        <a:buChar char="•"/>
        <a:defRPr sz="4400">
          <a:latin typeface="Times New Roman"/>
          <a:ea typeface="Times New Roman"/>
          <a:cs typeface="Times New Roman"/>
          <a:sym typeface="Times New Roman"/>
        </a:defRPr>
      </a:lvl3pPr>
      <a:lvl4pPr marL="1874520" indent="-502920">
        <a:spcBef>
          <a:spcPts val="700"/>
        </a:spcBef>
        <a:buClr>
          <a:srgbClr val="FF0000"/>
        </a:buClr>
        <a:buSzPct val="100000"/>
        <a:buChar char="–"/>
        <a:defRPr sz="4400">
          <a:latin typeface="Times New Roman"/>
          <a:ea typeface="Times New Roman"/>
          <a:cs typeface="Times New Roman"/>
          <a:sym typeface="Times New Roman"/>
        </a:defRPr>
      </a:lvl4pPr>
      <a:lvl5pPr marL="2387600" indent="-558800">
        <a:spcBef>
          <a:spcPts val="700"/>
        </a:spcBef>
        <a:buClr>
          <a:srgbClr val="FF0000"/>
        </a:buClr>
        <a:buSzPct val="100000"/>
        <a:buChar char="»"/>
        <a:defRPr sz="4400">
          <a:latin typeface="Times New Roman"/>
          <a:ea typeface="Times New Roman"/>
          <a:cs typeface="Times New Roman"/>
          <a:sym typeface="Times New Roman"/>
        </a:defRPr>
      </a:lvl5pPr>
      <a:lvl6pPr marL="2844800" indent="-558800">
        <a:spcBef>
          <a:spcPts val="700"/>
        </a:spcBef>
        <a:buClr>
          <a:srgbClr val="FF0000"/>
        </a:buClr>
        <a:buSzPct val="100000"/>
        <a:buChar char="•"/>
        <a:defRPr sz="4400">
          <a:latin typeface="Times New Roman"/>
          <a:ea typeface="Times New Roman"/>
          <a:cs typeface="Times New Roman"/>
          <a:sym typeface="Times New Roman"/>
        </a:defRPr>
      </a:lvl6pPr>
      <a:lvl7pPr marL="3302000" indent="-558800">
        <a:spcBef>
          <a:spcPts val="700"/>
        </a:spcBef>
        <a:buClr>
          <a:srgbClr val="FF0000"/>
        </a:buClr>
        <a:buSzPct val="100000"/>
        <a:buChar char="•"/>
        <a:defRPr sz="4400">
          <a:latin typeface="Times New Roman"/>
          <a:ea typeface="Times New Roman"/>
          <a:cs typeface="Times New Roman"/>
          <a:sym typeface="Times New Roman"/>
        </a:defRPr>
      </a:lvl7pPr>
      <a:lvl8pPr marL="3759200" indent="-558800">
        <a:spcBef>
          <a:spcPts val="700"/>
        </a:spcBef>
        <a:buClr>
          <a:srgbClr val="FF0000"/>
        </a:buClr>
        <a:buSzPct val="100000"/>
        <a:buChar char="•"/>
        <a:defRPr sz="4400">
          <a:latin typeface="Times New Roman"/>
          <a:ea typeface="Times New Roman"/>
          <a:cs typeface="Times New Roman"/>
          <a:sym typeface="Times New Roman"/>
        </a:defRPr>
      </a:lvl8pPr>
      <a:lvl9pPr marL="4216400" indent="-558800">
        <a:spcBef>
          <a:spcPts val="700"/>
        </a:spcBef>
        <a:buClr>
          <a:srgbClr val="FF0000"/>
        </a:buClr>
        <a:buSzPct val="100000"/>
        <a:buChar char="•"/>
        <a:defRPr sz="4400"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algn="r">
        <a:defRPr sz="1600">
          <a:solidFill>
            <a:schemeClr val="tx1"/>
          </a:solidFill>
          <a:latin typeface="+mn-lt"/>
          <a:ea typeface="+mn-ea"/>
          <a:cs typeface="+mn-cs"/>
          <a:sym typeface="Helvetica"/>
        </a:defRPr>
      </a:lvl1pPr>
      <a:lvl2pPr indent="457200" algn="r">
        <a:defRPr sz="1600">
          <a:solidFill>
            <a:schemeClr val="tx1"/>
          </a:solidFill>
          <a:latin typeface="+mn-lt"/>
          <a:ea typeface="+mn-ea"/>
          <a:cs typeface="+mn-cs"/>
          <a:sym typeface="Helvetica"/>
        </a:defRPr>
      </a:lvl2pPr>
      <a:lvl3pPr indent="914400" algn="r">
        <a:defRPr sz="1600">
          <a:solidFill>
            <a:schemeClr val="tx1"/>
          </a:solidFill>
          <a:latin typeface="+mn-lt"/>
          <a:ea typeface="+mn-ea"/>
          <a:cs typeface="+mn-cs"/>
          <a:sym typeface="Helvetica"/>
        </a:defRPr>
      </a:lvl3pPr>
      <a:lvl4pPr indent="1371600" algn="r">
        <a:defRPr sz="1600">
          <a:solidFill>
            <a:schemeClr val="tx1"/>
          </a:solidFill>
          <a:latin typeface="+mn-lt"/>
          <a:ea typeface="+mn-ea"/>
          <a:cs typeface="+mn-cs"/>
          <a:sym typeface="Helvetica"/>
        </a:defRPr>
      </a:lvl4pPr>
      <a:lvl5pPr indent="1828800" algn="r">
        <a:defRPr sz="1600">
          <a:solidFill>
            <a:schemeClr val="tx1"/>
          </a:solidFill>
          <a:latin typeface="+mn-lt"/>
          <a:ea typeface="+mn-ea"/>
          <a:cs typeface="+mn-cs"/>
          <a:sym typeface="Helvetica"/>
        </a:defRPr>
      </a:lvl5pPr>
      <a:lvl6pPr algn="r">
        <a:defRPr sz="1600">
          <a:solidFill>
            <a:schemeClr val="tx1"/>
          </a:solidFill>
          <a:latin typeface="+mn-lt"/>
          <a:ea typeface="+mn-ea"/>
          <a:cs typeface="+mn-cs"/>
          <a:sym typeface="Helvetica"/>
        </a:defRPr>
      </a:lvl6pPr>
      <a:lvl7pPr algn="r">
        <a:defRPr sz="1600">
          <a:solidFill>
            <a:schemeClr val="tx1"/>
          </a:solidFill>
          <a:latin typeface="+mn-lt"/>
          <a:ea typeface="+mn-ea"/>
          <a:cs typeface="+mn-cs"/>
          <a:sym typeface="Helvetica"/>
        </a:defRPr>
      </a:lvl7pPr>
      <a:lvl8pPr algn="r">
        <a:defRPr sz="1600">
          <a:solidFill>
            <a:schemeClr val="tx1"/>
          </a:solidFill>
          <a:latin typeface="+mn-lt"/>
          <a:ea typeface="+mn-ea"/>
          <a:cs typeface="+mn-cs"/>
          <a:sym typeface="Helvetica"/>
        </a:defRPr>
      </a:lvl8pPr>
      <a:lvl9pPr algn="r">
        <a:defRPr sz="1600">
          <a:solidFill>
            <a:schemeClr val="tx1"/>
          </a:solid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imdb.com/name/nm0000634/" TargetMode="External"/><Relationship Id="rId3" Type="http://schemas.openxmlformats.org/officeDocument/2006/relationships/hyperlink" Target="http://www.imdb.com/name/nm0073539/" TargetMode="Externa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2669099" y="6972017"/>
            <a:ext cx="7666603" cy="1685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5" marR="39199" indent="0" algn="ctr">
              <a:lnSpc>
                <a:spcPct val="94000"/>
              </a:lnSpc>
              <a:spcBef>
                <a:spcPts val="500"/>
              </a:spcBef>
              <a:buFont typeface="Zapf Dingbats"/>
              <a:defRPr sz="1800"/>
            </a:pPr>
            <a:r>
              <a:rPr b="1" i="1" sz="2400">
                <a:solidFill>
                  <a:srgbClr val="76D6FF"/>
                </a:solidFill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Professor</a:t>
            </a:r>
            <a:endParaRPr b="1" i="1" sz="2400">
              <a:solidFill>
                <a:srgbClr val="76D6FF"/>
              </a:solidFill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5" marR="39199" indent="0" algn="ctr">
              <a:lnSpc>
                <a:spcPct val="94000"/>
              </a:lnSpc>
              <a:spcBef>
                <a:spcPts val="500"/>
              </a:spcBef>
              <a:buFont typeface="Zapf Dingbats"/>
              <a:defRPr sz="1800"/>
            </a:pPr>
            <a:r>
              <a:rPr b="1" i="1" sz="2400">
                <a:solidFill>
                  <a:srgbClr val="76D6FF"/>
                </a:solidFill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Computer Science Department</a:t>
            </a:r>
            <a:endParaRPr b="1" i="1" sz="2400">
              <a:solidFill>
                <a:srgbClr val="76D6FF"/>
              </a:solidFill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5" marR="39199" indent="0" algn="ctr">
              <a:lnSpc>
                <a:spcPct val="94000"/>
              </a:lnSpc>
              <a:spcBef>
                <a:spcPts val="500"/>
              </a:spcBef>
              <a:buFont typeface="Zapf Dingbats"/>
              <a:defRPr sz="1800"/>
            </a:pPr>
            <a:r>
              <a:rPr b="1" i="1" sz="2400">
                <a:solidFill>
                  <a:srgbClr val="76D6FF"/>
                </a:solidFill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California Polytechnic State University</a:t>
            </a:r>
            <a:endParaRPr b="1" i="1" sz="2400">
              <a:solidFill>
                <a:srgbClr val="76D6FF"/>
              </a:solidFill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5" marR="39199" indent="0" algn="ctr">
              <a:lnSpc>
                <a:spcPct val="94000"/>
              </a:lnSpc>
              <a:spcBef>
                <a:spcPts val="500"/>
              </a:spcBef>
              <a:buFont typeface="Zapf Dingbats"/>
              <a:defRPr sz="1800"/>
            </a:pPr>
            <a:r>
              <a:rPr b="1" i="1" sz="2400">
                <a:solidFill>
                  <a:srgbClr val="76D6FF"/>
                </a:solidFill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San Luis Obispo, CA, U.S.A.</a:t>
            </a:r>
          </a:p>
        </p:txBody>
      </p:sp>
      <p:sp>
        <p:nvSpPr>
          <p:cNvPr id="88" name="Shape 88"/>
          <p:cNvSpPr/>
          <p:nvPr/>
        </p:nvSpPr>
        <p:spPr>
          <a:xfrm>
            <a:off x="4345340" y="3549226"/>
            <a:ext cx="4314121" cy="704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R="39199" algn="ctr">
              <a:lnSpc>
                <a:spcPct val="94000"/>
              </a:lnSpc>
              <a:spcBef>
                <a:spcPts val="500"/>
              </a:spcBef>
              <a:buFont typeface="Zapf Dingbats"/>
              <a:defRPr b="1" i="1" sz="3400">
                <a:solidFill>
                  <a:srgbClr val="0433FF"/>
                </a:solidFill>
                <a:uFill>
                  <a:solidFill/>
                </a:u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b="0" i="0" sz="1800">
                <a:solidFill>
                  <a:srgbClr val="000000"/>
                </a:solidFill>
                <a:uFillTx/>
              </a:defRPr>
            </a:pPr>
            <a:r>
              <a:rPr b="1" i="1" sz="3400">
                <a:solidFill>
                  <a:srgbClr val="0433FF"/>
                </a:solidFill>
                <a:uFill>
                  <a:solidFill/>
                </a:uFill>
              </a:rPr>
              <a:t>Franz J. Kurfess</a:t>
            </a:r>
          </a:p>
        </p:txBody>
      </p:sp>
      <p:sp>
        <p:nvSpPr>
          <p:cNvPr id="89" name="Shape 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800">
                <a:solidFill>
                  <a:srgbClr val="011279"/>
                </a:solidFill>
                <a:uFill>
                  <a:solidFill>
                    <a:srgbClr val="011279"/>
                  </a:solidFill>
                </a:uFill>
              </a:rPr>
              <a:t>CSC 480: Artificial Intelligence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rPr>
              <a:t>Introduction NLP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Terminology</a:t>
            </a:r>
            <a:endParaRPr sz="24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Related Areas</a:t>
            </a:r>
          </a:p>
        </p:txBody>
      </p:sp>
      <p:sp>
        <p:nvSpPr>
          <p:cNvPr id="126" name="Shape 126"/>
          <p:cNvSpPr/>
          <p:nvPr>
            <p:ph type="sldNum" sz="quarter" idx="2"/>
          </p:nvPr>
        </p:nvSpPr>
        <p:spPr>
          <a:xfrm rot="20134435">
            <a:off x="10116571" y="8940253"/>
            <a:ext cx="184643" cy="2316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Natural vs. Artificial Language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natural languages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primarily used by people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spoken language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written language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evolved over time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frequently with complex, but flexible grammatical structures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artificial languages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designed and created for specific uses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“neutral” language independent of nationalistic or ethnic influences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Esperanto</a:t>
            </a:r>
            <a:endParaRPr sz="16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Lojban</a:t>
            </a:r>
            <a:endParaRPr sz="16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some are primarily intended for computers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programming languages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knowledge representation languages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grammatical structures are often simple, but rigid</a:t>
            </a: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xfrm rot="20250106">
            <a:off x="10077208" y="8997183"/>
            <a:ext cx="184643" cy="2316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Related Areas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Computational Linguistics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use of computational methods in linguistics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Information and Knowledge Extraction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analysis of texts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Formal Languages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artificial languages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emphasis on certain abstract properties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Cognitive Science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language and its use by humans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Machine Learning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acquisition of language properties from data sets</a:t>
            </a:r>
          </a:p>
        </p:txBody>
      </p:sp>
      <p:sp>
        <p:nvSpPr>
          <p:cNvPr id="134" name="Shape 134"/>
          <p:cNvSpPr/>
          <p:nvPr>
            <p:ph type="sldNum" sz="quarter" idx="2"/>
          </p:nvPr>
        </p:nvSpPr>
        <p:spPr>
          <a:xfrm rot="20250106">
            <a:off x="10077208" y="8997183"/>
            <a:ext cx="184643" cy="2316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rPr>
              <a:t>Communication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Roles: Speaker, Hearer</a:t>
            </a:r>
            <a:endParaRPr sz="24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Communication Channels</a:t>
            </a:r>
          </a:p>
        </p:txBody>
      </p:sp>
      <p:sp>
        <p:nvSpPr>
          <p:cNvPr id="138" name="Shape 138"/>
          <p:cNvSpPr/>
          <p:nvPr>
            <p:ph type="sldNum" sz="quarter" idx="2"/>
          </p:nvPr>
        </p:nvSpPr>
        <p:spPr>
          <a:xfrm rot="20134435">
            <a:off x="10116571" y="8940253"/>
            <a:ext cx="184643" cy="2316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Communication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exchange of information between two or more participants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requires a common communication infrastructure and method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communication channel(s)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infrastructure for the information exchange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physical communication medium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sound over the air for spoken language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alphabet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set of symbols comprehensible to speaker and hearer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language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method for constructing longer sequences of symbols for richer and more effective communication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discourse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conventions and rules about behavior during communication</a:t>
            </a:r>
          </a:p>
        </p:txBody>
      </p:sp>
      <p:sp>
        <p:nvSpPr>
          <p:cNvPr id="142" name="Shape 142"/>
          <p:cNvSpPr/>
          <p:nvPr>
            <p:ph type="sldNum" sz="quarter" idx="2"/>
          </p:nvPr>
        </p:nvSpPr>
        <p:spPr>
          <a:xfrm rot="20250106">
            <a:off x="10077208" y="8997183"/>
            <a:ext cx="184643" cy="2316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Communication: Speaker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Intention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Generation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Synthesis</a:t>
            </a:r>
          </a:p>
        </p:txBody>
      </p:sp>
      <p:sp>
        <p:nvSpPr>
          <p:cNvPr id="146" name="Shape 146"/>
          <p:cNvSpPr/>
          <p:nvPr>
            <p:ph type="sldNum" sz="quarter" idx="2"/>
          </p:nvPr>
        </p:nvSpPr>
        <p:spPr>
          <a:xfrm rot="20250106">
            <a:off x="10077208" y="8997183"/>
            <a:ext cx="184643" cy="2316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Communication: Hearer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Perception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Analysis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Incorporation</a:t>
            </a:r>
          </a:p>
        </p:txBody>
      </p:sp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rPr>
              <a:t>Transfer of Knowledge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Communication</a:t>
            </a:r>
            <a:endParaRPr sz="24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Basic Concepts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Language and Communication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61FF"/>
                </a:solidFill>
                <a:uFill>
                  <a:solidFill>
                    <a:srgbClr val="0061FF"/>
                  </a:solidFill>
                </a:uFill>
              </a:rPr>
              <a:t>Natural Language</a:t>
            </a:r>
            <a:endParaRPr>
              <a:solidFill>
                <a:srgbClr val="0061FF"/>
              </a:solidFill>
              <a:uFill>
                <a:solidFill>
                  <a:srgbClr val="0061FF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61FF"/>
                </a:solidFill>
                <a:uFill>
                  <a:solidFill>
                    <a:srgbClr val="0061FF"/>
                  </a:solidFill>
                </a:uFill>
              </a:rPr>
              <a:t>Formal Languages</a:t>
            </a:r>
            <a:endParaRPr>
              <a:solidFill>
                <a:srgbClr val="0061FF"/>
              </a:solidFill>
              <a:uFill>
                <a:solidFill>
                  <a:srgbClr val="0061FF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Communication Models</a:t>
            </a:r>
          </a:p>
        </p:txBody>
      </p:sp>
      <p:sp>
        <p:nvSpPr>
          <p:cNvPr id="154" name="Shape 154"/>
          <p:cNvSpPr/>
          <p:nvPr>
            <p:ph type="sldNum" sz="quarter" idx="2"/>
          </p:nvPr>
        </p:nvSpPr>
        <p:spPr>
          <a:xfrm rot="20134435">
            <a:off x="10087940" y="8940253"/>
            <a:ext cx="241905" cy="2316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xfrm>
            <a:off x="781191" y="0"/>
            <a:ext cx="11437904" cy="2207443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Basic Concepts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communication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exchange of information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requires a shared system of signs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greatly enhanced by language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speaker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produces signs as utterances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general: not only spoken language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listener (hearer)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perceives and interprets signs</a:t>
            </a:r>
          </a:p>
        </p:txBody>
      </p:sp>
      <p:sp>
        <p:nvSpPr>
          <p:cNvPr id="158" name="Shape 15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xfrm>
            <a:off x="781191" y="0"/>
            <a:ext cx="11437904" cy="2207443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Purpose of Communication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sharing of information among agents or systems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query other agents for information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responses to queries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requests or commands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actions to be performed for another agent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offer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proposition for collaboration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acknowledgement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confirmation of requests, offers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sharing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of experiences, feelings</a:t>
            </a:r>
          </a:p>
        </p:txBody>
      </p:sp>
      <p:sp>
        <p:nvSpPr>
          <p:cNvPr id="162" name="Shape 16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Course Overview</a:t>
            </a:r>
          </a:p>
        </p:txBody>
      </p:sp>
      <p:sp>
        <p:nvSpPr>
          <p:cNvPr id="92" name="Shape 92"/>
          <p:cNvSpPr/>
          <p:nvPr>
            <p:ph type="body" idx="1"/>
          </p:nvPr>
        </p:nvSpPr>
        <p:spPr>
          <a:xfrm>
            <a:off x="783449" y="2293902"/>
            <a:ext cx="11433387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Introduction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Intelligent Agents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Search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problem solving through search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uninformed search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informed search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Games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games as search problems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Knowledge and Reasoning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reasoning agents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propositional logic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predicate logic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knowledge-based systems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Learning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PAC learning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learning from observation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neural networks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Natural Language Processing (NLP)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Conclusions</a:t>
            </a:r>
          </a:p>
        </p:txBody>
      </p:sp>
      <p:sp>
        <p:nvSpPr>
          <p:cNvPr id="93" name="Shape 93"/>
          <p:cNvSpPr/>
          <p:nvPr>
            <p:ph type="sldNum" sz="quarter" idx="2"/>
          </p:nvPr>
        </p:nvSpPr>
        <p:spPr>
          <a:xfrm rot="20667953">
            <a:off x="10075997" y="8983502"/>
            <a:ext cx="184643" cy="2316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sp>
        <p:nvSpPr>
          <p:cNvPr id="94" name="Shape 94"/>
          <p:cNvSpPr/>
          <p:nvPr/>
        </p:nvSpPr>
        <p:spPr>
          <a:xfrm>
            <a:off x="5447065" y="3389206"/>
            <a:ext cx="1128537" cy="984110"/>
          </a:xfrm>
          <a:prstGeom prst="rightArrow">
            <a:avLst>
              <a:gd name="adj1" fmla="val 32000"/>
              <a:gd name="adj2" fmla="val 51604"/>
            </a:avLst>
          </a:prstGeom>
          <a:solidFill>
            <a:srgbClr val="C82506"/>
          </a:solidFill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 defTabSz="584200">
              <a:buClr>
                <a:srgbClr val="000000"/>
              </a:buClr>
              <a:defRPr sz="5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781191" y="0"/>
            <a:ext cx="11437904" cy="2207443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Communication Problems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intention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what is the expected outcome (speaker’s perspective)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timing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when is a communication act appropriate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selection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which act is the right one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language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what sign system should be used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interpretation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will the intended meaning be conveyed to the listener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ambiguity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can the intention be expressed without the possibility of misunderstandings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xfrm>
            <a:off x="781191" y="0"/>
            <a:ext cx="11437904" cy="2207443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Language and Communication</a:t>
            </a:r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Natural Language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used by humans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evolves over time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moderately to highly ambiguous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Formal Languages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invented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rigidly defined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little ambiguity</a:t>
            </a:r>
          </a:p>
        </p:txBody>
      </p:sp>
      <p:sp>
        <p:nvSpPr>
          <p:cNvPr id="170" name="Shape 17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xfrm>
            <a:off x="781191" y="0"/>
            <a:ext cx="11437904" cy="2207443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Natural Language</a:t>
            </a:r>
          </a:p>
        </p:txBody>
      </p:sp>
      <p:sp>
        <p:nvSpPr>
          <p:cNvPr id="173" name="Shape 1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formal description is very difficult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sometimes non-systematic, inconsistent, ambiguous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mostly used for human communication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easy on humans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tough on computers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context is critical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situation, beliefs, goals</a:t>
            </a:r>
          </a:p>
        </p:txBody>
      </p:sp>
      <p:sp>
        <p:nvSpPr>
          <p:cNvPr id="174" name="Shape 17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xfrm>
            <a:off x="781191" y="0"/>
            <a:ext cx="11437904" cy="2207443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Formal Languages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symbols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terminal symbols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finite set of basic words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not: alphabet, characters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non-terminal symbols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intermediate structures composed of terminal or non-terminal symbols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strings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sequences of symbols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phrases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sub-strings grouping important parts of a string</a:t>
            </a:r>
          </a:p>
        </p:txBody>
      </p:sp>
      <p:sp>
        <p:nvSpPr>
          <p:cNvPr id="178" name="Shape 17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xfrm>
            <a:off x="781191" y="0"/>
            <a:ext cx="11437904" cy="2207443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Formal Languages Cont.</a:t>
            </a:r>
          </a:p>
        </p:txBody>
      </p:sp>
      <p:sp>
        <p:nvSpPr>
          <p:cNvPr id="181" name="Shape 1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sentences 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allowable strings in a language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composed from phrases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grammar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rules describing correct sentences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often captured as rewrite rules in BNF notation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lexicon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list of allowable vocabulary words</a:t>
            </a:r>
          </a:p>
        </p:txBody>
      </p:sp>
      <p:sp>
        <p:nvSpPr>
          <p:cNvPr id="182" name="Shape 18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xfrm>
            <a:off x="781191" y="0"/>
            <a:ext cx="11437904" cy="2207443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Communication Models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encoded message model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 definite proposition of the speaker is encoded into signs which are transmitted to the listener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listener tries to decode the signs to retrieve the original proposition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errors are consequences of transmission problems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situated language model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intended meaning of a message depends on the signals as well as the situation in which they are exchanged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mis-interpretation may lead to additional problems</a:t>
            </a:r>
          </a:p>
        </p:txBody>
      </p:sp>
      <p:sp>
        <p:nvSpPr>
          <p:cNvPr id="186" name="Shape 18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xfrm>
            <a:off x="781191" y="0"/>
            <a:ext cx="11437904" cy="2207443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Communication Types</a:t>
            </a:r>
          </a:p>
        </p:txBody>
      </p:sp>
      <p:sp>
        <p:nvSpPr>
          <p:cNvPr id="189" name="Shape 1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telepathic communication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speaker and listener have a shared internal representation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communication through Tell/Ask directives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language-based communication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speaker performs actions that produce signs which other agents can perceive and interpret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communication language is different from the internal representation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more complex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involves several mappings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language needs to be generated, encoded, transmitted, decoded, and interpreted</a:t>
            </a:r>
          </a:p>
        </p:txBody>
      </p:sp>
      <p:sp>
        <p:nvSpPr>
          <p:cNvPr id="190" name="Shape 19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xfrm>
            <a:off x="781191" y="0"/>
            <a:ext cx="11437904" cy="2207443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Telepathic Communication</a:t>
            </a:r>
          </a:p>
        </p:txBody>
      </p:sp>
      <p:pic>
        <p:nvPicPr>
          <p:cNvPr id="193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00" y="3960142"/>
            <a:ext cx="12890500" cy="3842739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Shape 194"/>
          <p:cNvSpPr/>
          <p:nvPr/>
        </p:nvSpPr>
        <p:spPr>
          <a:xfrm>
            <a:off x="5524500" y="9321800"/>
            <a:ext cx="354766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defTabSz="647700">
              <a:buClr>
                <a:srgbClr val="000000"/>
              </a:buClr>
              <a:defRPr sz="24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[Russell &amp; Norvig 1995]</a:t>
            </a:r>
          </a:p>
        </p:txBody>
      </p:sp>
      <p:sp>
        <p:nvSpPr>
          <p:cNvPr id="195" name="Shape 1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96" name="Shape 19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xfrm>
            <a:off x="781191" y="0"/>
            <a:ext cx="11437904" cy="2207443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Language-Based Communication</a:t>
            </a:r>
          </a:p>
        </p:txBody>
      </p:sp>
      <p:sp>
        <p:nvSpPr>
          <p:cNvPr id="199" name="Shape 1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200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08495"/>
            <a:ext cx="13004800" cy="3668890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hape 201"/>
          <p:cNvSpPr/>
          <p:nvPr/>
        </p:nvSpPr>
        <p:spPr>
          <a:xfrm>
            <a:off x="5524500" y="9321800"/>
            <a:ext cx="354766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defTabSz="647700">
              <a:buClr>
                <a:srgbClr val="000000"/>
              </a:buClr>
              <a:defRPr sz="24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[Russell &amp; Norvig 1995]</a:t>
            </a:r>
          </a:p>
        </p:txBody>
      </p:sp>
      <p:sp>
        <p:nvSpPr>
          <p:cNvPr id="202" name="Shape 20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title"/>
          </p:nvPr>
        </p:nvSpPr>
        <p:spPr>
          <a:xfrm>
            <a:off x="781191" y="0"/>
            <a:ext cx="11437904" cy="2207443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Communication Steps: Speaker</a:t>
            </a:r>
          </a:p>
        </p:txBody>
      </p:sp>
      <p:sp>
        <p:nvSpPr>
          <p:cNvPr id="205" name="Shape 20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intention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decision about producing a speech act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generation 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conversion of the information to be transferred into the chosen language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synthesis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actions that produce the generated signs</a:t>
            </a:r>
          </a:p>
        </p:txBody>
      </p:sp>
      <p:sp>
        <p:nvSpPr>
          <p:cNvPr id="206" name="Shape 20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Chapter Overview</a:t>
            </a:r>
            <a:b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</a:b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NLP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783449" y="2293902"/>
            <a:ext cx="11433387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Motivation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Objectives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Introduction NLP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Terminology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Related Areas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Communication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Roles: Speaker, Hearer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Communication Channels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NLP Perspectives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Syntax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Semantics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Pragmatics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Core NLP Issues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Modularity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Ambiguity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NLP Tasks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Syntactic Tasks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Semantic Tasks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Pragmatic Tasks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Related Tasks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Information Extraction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Text Summarization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Machine Translation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Knowledge Acquisition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History of NLP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Important Concepts and Terms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Chapter Summary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xfrm rot="20667953">
            <a:off x="10075997" y="8983502"/>
            <a:ext cx="184643" cy="2316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xfrm>
            <a:off x="781191" y="0"/>
            <a:ext cx="11437904" cy="2207443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Communication Steps: Hearer</a:t>
            </a:r>
          </a:p>
        </p:txBody>
      </p:sp>
      <p:sp>
        <p:nvSpPr>
          <p:cNvPr id="209" name="Shape 20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perception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reception of the signs produced by the speaker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speech recognition, lip reading, character recognition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analysis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syntactic interpretation (parsing)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semantic interpretation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disambiguation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selection of the most probable intended meaning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incorporation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the selected interpretation is added to the existing world model as additional piece of evidence</a:t>
            </a:r>
          </a:p>
        </p:txBody>
      </p:sp>
      <p:sp>
        <p:nvSpPr>
          <p:cNvPr id="210" name="Shape 21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xfrm>
            <a:off x="781191" y="0"/>
            <a:ext cx="11437904" cy="2207443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Communication Example</a:t>
            </a:r>
          </a:p>
        </p:txBody>
      </p:sp>
      <p:pic>
        <p:nvPicPr>
          <p:cNvPr id="213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900" y="1498600"/>
            <a:ext cx="12738101" cy="825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hape 214"/>
          <p:cNvSpPr/>
          <p:nvPr/>
        </p:nvSpPr>
        <p:spPr>
          <a:xfrm>
            <a:off x="5524500" y="9423400"/>
            <a:ext cx="354766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defTabSz="647700">
              <a:buClr>
                <a:srgbClr val="000000"/>
              </a:buClr>
              <a:defRPr sz="24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[Russell &amp; Norvig 1995]</a:t>
            </a:r>
          </a:p>
        </p:txBody>
      </p:sp>
      <p:sp>
        <p:nvSpPr>
          <p:cNvPr id="215" name="Shape 2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16" name="Shape 21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rPr>
              <a:t>NLP Perspectives</a:t>
            </a:r>
          </a:p>
        </p:txBody>
      </p:sp>
      <p:sp>
        <p:nvSpPr>
          <p:cNvPr id="219" name="Shape 2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NLP Levels</a:t>
            </a:r>
            <a:endParaRPr sz="24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Syntax</a:t>
            </a:r>
            <a:endParaRPr sz="24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Semantics</a:t>
            </a:r>
            <a:endParaRPr sz="24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Pragmatics</a:t>
            </a:r>
          </a:p>
        </p:txBody>
      </p:sp>
      <p:sp>
        <p:nvSpPr>
          <p:cNvPr id="220" name="Shape 22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 flipV="1">
            <a:off x="6779341" y="4665717"/>
            <a:ext cx="1" cy="704427"/>
          </a:xfrm>
          <a:prstGeom prst="line">
            <a:avLst/>
          </a:prstGeom>
          <a:ln w="127000">
            <a:solidFill>
              <a:srgbClr val="0056D6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ctr" defTabSz="584200">
              <a:buClr>
                <a:srgbClr val="000000"/>
              </a:buClr>
              <a:defRPr sz="5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223" name="Shape 223"/>
          <p:cNvSpPr/>
          <p:nvPr/>
        </p:nvSpPr>
        <p:spPr>
          <a:xfrm flipV="1">
            <a:off x="6779341" y="3444711"/>
            <a:ext cx="1" cy="704428"/>
          </a:xfrm>
          <a:prstGeom prst="line">
            <a:avLst/>
          </a:prstGeom>
          <a:ln w="127000">
            <a:solidFill>
              <a:srgbClr val="0056D6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ctr" defTabSz="584200">
              <a:buClr>
                <a:srgbClr val="000000"/>
              </a:buClr>
              <a:defRPr sz="5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224" name="Shape 224"/>
          <p:cNvSpPr/>
          <p:nvPr/>
        </p:nvSpPr>
        <p:spPr>
          <a:xfrm flipV="1">
            <a:off x="6779341" y="2218760"/>
            <a:ext cx="1" cy="704428"/>
          </a:xfrm>
          <a:prstGeom prst="line">
            <a:avLst/>
          </a:prstGeom>
          <a:ln w="127000">
            <a:solidFill>
              <a:srgbClr val="0056D6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ctr" defTabSz="584200">
              <a:buClr>
                <a:srgbClr val="000000"/>
              </a:buClr>
              <a:defRPr sz="5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225" name="Shape 225"/>
          <p:cNvSpPr/>
          <p:nvPr/>
        </p:nvSpPr>
        <p:spPr>
          <a:xfrm flipV="1">
            <a:off x="3831629" y="7143319"/>
            <a:ext cx="1" cy="704428"/>
          </a:xfrm>
          <a:prstGeom prst="line">
            <a:avLst/>
          </a:prstGeom>
          <a:ln w="127000">
            <a:solidFill>
              <a:srgbClr val="0056D6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ctr" defTabSz="584200">
              <a:buClr>
                <a:srgbClr val="000000"/>
              </a:buClr>
              <a:defRPr sz="5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226" name="Shape 226"/>
          <p:cNvSpPr/>
          <p:nvPr/>
        </p:nvSpPr>
        <p:spPr>
          <a:xfrm flipV="1">
            <a:off x="10169529" y="7137654"/>
            <a:ext cx="1" cy="975247"/>
          </a:xfrm>
          <a:prstGeom prst="line">
            <a:avLst/>
          </a:prstGeom>
          <a:ln w="127000">
            <a:solidFill>
              <a:srgbClr val="0056D6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ctr" defTabSz="584200">
              <a:buClr>
                <a:srgbClr val="000000"/>
              </a:buClr>
              <a:defRPr sz="5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227" name="Shape 227"/>
          <p:cNvSpPr/>
          <p:nvPr/>
        </p:nvSpPr>
        <p:spPr>
          <a:xfrm flipH="1" flipV="1">
            <a:off x="7655498" y="5931229"/>
            <a:ext cx="1894938" cy="595770"/>
          </a:xfrm>
          <a:prstGeom prst="line">
            <a:avLst/>
          </a:prstGeom>
          <a:ln w="127000">
            <a:solidFill>
              <a:srgbClr val="0056D6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ctr" defTabSz="584200">
              <a:buClr>
                <a:srgbClr val="000000"/>
              </a:buClr>
              <a:defRPr sz="5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228" name="Shape 228"/>
          <p:cNvSpPr/>
          <p:nvPr/>
        </p:nvSpPr>
        <p:spPr>
          <a:xfrm flipV="1">
            <a:off x="4707786" y="5897063"/>
            <a:ext cx="1696069" cy="623668"/>
          </a:xfrm>
          <a:prstGeom prst="line">
            <a:avLst/>
          </a:prstGeom>
          <a:ln w="127000">
            <a:solidFill>
              <a:srgbClr val="0056D6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ctr" defTabSz="584200">
              <a:buClr>
                <a:srgbClr val="000000"/>
              </a:buClr>
              <a:defRPr sz="5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229" name="Shape 2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NLP Levels</a:t>
            </a:r>
          </a:p>
        </p:txBody>
      </p:sp>
      <p:sp>
        <p:nvSpPr>
          <p:cNvPr id="230" name="Shape 23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sp>
        <p:nvSpPr>
          <p:cNvPr id="231" name="Shape 231"/>
          <p:cNvSpPr/>
          <p:nvPr/>
        </p:nvSpPr>
        <p:spPr>
          <a:xfrm>
            <a:off x="2116999" y="7776466"/>
            <a:ext cx="3188733" cy="1586667"/>
          </a:xfrm>
          <a:prstGeom prst="wedgeEllipseCallout">
            <a:avLst>
              <a:gd name="adj1" fmla="val 67564"/>
              <a:gd name="adj2" fmla="val 69653"/>
            </a:avLst>
          </a:prstGeom>
          <a:solidFill>
            <a:srgbClr val="924607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 defTabSz="584200">
              <a:buClr>
                <a:srgbClr val="000000"/>
              </a:buClr>
              <a:defRPr sz="5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rPr>
              <a:t>Speech</a:t>
            </a:r>
          </a:p>
        </p:txBody>
      </p:sp>
      <p:sp>
        <p:nvSpPr>
          <p:cNvPr id="232" name="Shape 232"/>
          <p:cNvSpPr/>
          <p:nvPr/>
        </p:nvSpPr>
        <p:spPr>
          <a:xfrm>
            <a:off x="8717744" y="8109414"/>
            <a:ext cx="2903570" cy="1232790"/>
          </a:xfrm>
          <a:prstGeom prst="rect">
            <a:avLst/>
          </a:prstGeom>
          <a:solidFill>
            <a:srgbClr val="924607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 defTabSz="584200">
              <a:buClr>
                <a:srgbClr val="000000"/>
              </a:buClr>
              <a:defRPr sz="5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rPr>
              <a:t>Text</a:t>
            </a:r>
          </a:p>
        </p:txBody>
      </p:sp>
      <p:sp>
        <p:nvSpPr>
          <p:cNvPr id="233" name="Shape 233"/>
          <p:cNvSpPr/>
          <p:nvPr/>
        </p:nvSpPr>
        <p:spPr>
          <a:xfrm>
            <a:off x="7743976" y="6513259"/>
            <a:ext cx="4354215" cy="695122"/>
          </a:xfrm>
          <a:prstGeom prst="roundRect">
            <a:avLst>
              <a:gd name="adj" fmla="val 27405"/>
            </a:avLst>
          </a:prstGeom>
          <a:solidFill>
            <a:srgbClr val="F39019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 defTabSz="914400">
              <a:spcBef>
                <a:spcPts val="2000"/>
              </a:spcBef>
              <a:buClr>
                <a:srgbClr val="000000"/>
              </a:buClr>
              <a:def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OCR, Tokenization</a:t>
            </a:r>
          </a:p>
        </p:txBody>
      </p:sp>
      <p:sp>
        <p:nvSpPr>
          <p:cNvPr id="234" name="Shape 234"/>
          <p:cNvSpPr/>
          <p:nvPr/>
        </p:nvSpPr>
        <p:spPr>
          <a:xfrm>
            <a:off x="1500613" y="6511542"/>
            <a:ext cx="4231923" cy="691728"/>
          </a:xfrm>
          <a:prstGeom prst="roundRect">
            <a:avLst>
              <a:gd name="adj" fmla="val 27540"/>
            </a:avLst>
          </a:prstGeom>
          <a:solidFill>
            <a:srgbClr val="F39019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 defTabSz="914400">
              <a:spcBef>
                <a:spcPts val="2000"/>
              </a:spcBef>
              <a:buClr>
                <a:srgbClr val="000000"/>
              </a:buClr>
              <a:def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Phonetic Analysis</a:t>
            </a:r>
          </a:p>
        </p:txBody>
      </p:sp>
      <p:sp>
        <p:nvSpPr>
          <p:cNvPr id="235" name="Shape 235"/>
          <p:cNvSpPr/>
          <p:nvPr/>
        </p:nvSpPr>
        <p:spPr>
          <a:xfrm>
            <a:off x="3657525" y="5237112"/>
            <a:ext cx="6243634" cy="691727"/>
          </a:xfrm>
          <a:prstGeom prst="roundRect">
            <a:avLst>
              <a:gd name="adj" fmla="val 27540"/>
            </a:avLst>
          </a:prstGeom>
          <a:solidFill>
            <a:srgbClr val="F5D328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 defTabSz="914400">
              <a:spcBef>
                <a:spcPts val="2000"/>
              </a:spcBef>
              <a:buClr>
                <a:srgbClr val="000000"/>
              </a:buClr>
              <a:def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Morphological Analysis</a:t>
            </a:r>
          </a:p>
        </p:txBody>
      </p:sp>
      <p:sp>
        <p:nvSpPr>
          <p:cNvPr id="236" name="Shape 236"/>
          <p:cNvSpPr/>
          <p:nvPr/>
        </p:nvSpPr>
        <p:spPr>
          <a:xfrm>
            <a:off x="3657525" y="4028035"/>
            <a:ext cx="6243634" cy="691728"/>
          </a:xfrm>
          <a:prstGeom prst="roundRect">
            <a:avLst>
              <a:gd name="adj" fmla="val 27540"/>
            </a:avLst>
          </a:prstGeom>
          <a:solidFill>
            <a:srgbClr val="FFFB00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 defTabSz="914400">
              <a:spcBef>
                <a:spcPts val="2000"/>
              </a:spcBef>
              <a:buClr>
                <a:srgbClr val="000000"/>
              </a:buClr>
              <a:def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Syntactic Analysis</a:t>
            </a:r>
          </a:p>
        </p:txBody>
      </p:sp>
      <p:sp>
        <p:nvSpPr>
          <p:cNvPr id="237" name="Shape 237"/>
          <p:cNvSpPr/>
          <p:nvPr/>
        </p:nvSpPr>
        <p:spPr>
          <a:xfrm>
            <a:off x="3675774" y="2818958"/>
            <a:ext cx="6207135" cy="691728"/>
          </a:xfrm>
          <a:prstGeom prst="roundRect">
            <a:avLst>
              <a:gd name="adj" fmla="val 27540"/>
            </a:avLst>
          </a:prstGeom>
          <a:solidFill>
            <a:srgbClr val="8EFA00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 defTabSz="914400">
              <a:spcBef>
                <a:spcPts val="2000"/>
              </a:spcBef>
              <a:buClr>
                <a:srgbClr val="000000"/>
              </a:buClr>
              <a:def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Semantic Interpretation</a:t>
            </a:r>
          </a:p>
        </p:txBody>
      </p:sp>
      <p:sp>
        <p:nvSpPr>
          <p:cNvPr id="238" name="Shape 238"/>
          <p:cNvSpPr/>
          <p:nvPr/>
        </p:nvSpPr>
        <p:spPr>
          <a:xfrm>
            <a:off x="3657525" y="1585417"/>
            <a:ext cx="6243634" cy="695121"/>
          </a:xfrm>
          <a:prstGeom prst="roundRect">
            <a:avLst>
              <a:gd name="adj" fmla="val 27405"/>
            </a:avLst>
          </a:prstGeom>
          <a:solidFill>
            <a:srgbClr val="70BF41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 defTabSz="914400">
              <a:spcBef>
                <a:spcPts val="2000"/>
              </a:spcBef>
              <a:buClr>
                <a:srgbClr val="000000"/>
              </a:buClr>
              <a:def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Discourse Processing</a:t>
            </a:r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Syntax</a:t>
            </a:r>
          </a:p>
        </p:txBody>
      </p:sp>
      <p:sp>
        <p:nvSpPr>
          <p:cNvPr id="241" name="Shape 2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arrangement of words into longer structures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phrases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sentences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specified by a grammar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set of rules about admissible structures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see also syntax check in programming languages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natural languages are difficult to fully describe through a grammar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in particular spoken languages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helps resolve the meaning of words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place or role in a sentence</a:t>
            </a:r>
          </a:p>
        </p:txBody>
      </p:sp>
      <p:sp>
        <p:nvSpPr>
          <p:cNvPr id="242" name="Shape 24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Semantics</a:t>
            </a:r>
          </a:p>
        </p:txBody>
      </p:sp>
      <p:sp>
        <p:nvSpPr>
          <p:cNvPr id="245" name="Shape 2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meaning of structures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words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phrases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sentences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sometimes specified by (formal) interpretations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mappings of words and phrases to meanings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may not be practical for natural languages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difficult to capture for computers</a:t>
            </a:r>
          </a:p>
        </p:txBody>
      </p:sp>
      <p:sp>
        <p:nvSpPr>
          <p:cNvPr id="246" name="Shape 24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Pragmatics</a:t>
            </a:r>
          </a:p>
        </p:txBody>
      </p:sp>
      <p:sp>
        <p:nvSpPr>
          <p:cNvPr id="249" name="Shape 2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context and social structures of a communication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provides additional help with the interpretation</a:t>
            </a:r>
          </a:p>
        </p:txBody>
      </p:sp>
      <p:sp>
        <p:nvSpPr>
          <p:cNvPr id="250" name="Shape 25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 flipV="1">
            <a:off x="6779341" y="4665717"/>
            <a:ext cx="1" cy="704427"/>
          </a:xfrm>
          <a:prstGeom prst="line">
            <a:avLst/>
          </a:prstGeom>
          <a:ln w="127000">
            <a:solidFill>
              <a:srgbClr val="0056D6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ctr" defTabSz="584200">
              <a:buClr>
                <a:srgbClr val="000000"/>
              </a:buClr>
              <a:defRPr sz="5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253" name="Shape 253"/>
          <p:cNvSpPr/>
          <p:nvPr/>
        </p:nvSpPr>
        <p:spPr>
          <a:xfrm flipV="1">
            <a:off x="6779341" y="3444711"/>
            <a:ext cx="1" cy="704428"/>
          </a:xfrm>
          <a:prstGeom prst="line">
            <a:avLst/>
          </a:prstGeom>
          <a:ln w="127000">
            <a:solidFill>
              <a:srgbClr val="0056D6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ctr" defTabSz="584200">
              <a:buClr>
                <a:srgbClr val="000000"/>
              </a:buClr>
              <a:defRPr sz="5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254" name="Shape 254"/>
          <p:cNvSpPr/>
          <p:nvPr/>
        </p:nvSpPr>
        <p:spPr>
          <a:xfrm flipV="1">
            <a:off x="6779341" y="2218760"/>
            <a:ext cx="1" cy="704428"/>
          </a:xfrm>
          <a:prstGeom prst="line">
            <a:avLst/>
          </a:prstGeom>
          <a:ln w="127000">
            <a:solidFill>
              <a:srgbClr val="0056D6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ctr" defTabSz="584200">
              <a:buClr>
                <a:srgbClr val="000000"/>
              </a:buClr>
              <a:defRPr sz="5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255" name="Shape 255"/>
          <p:cNvSpPr/>
          <p:nvPr/>
        </p:nvSpPr>
        <p:spPr>
          <a:xfrm flipV="1">
            <a:off x="3831629" y="7143319"/>
            <a:ext cx="1" cy="704428"/>
          </a:xfrm>
          <a:prstGeom prst="line">
            <a:avLst/>
          </a:prstGeom>
          <a:ln w="127000">
            <a:solidFill>
              <a:srgbClr val="0056D6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ctr" defTabSz="584200">
              <a:buClr>
                <a:srgbClr val="000000"/>
              </a:buClr>
              <a:defRPr sz="5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256" name="Shape 256"/>
          <p:cNvSpPr/>
          <p:nvPr/>
        </p:nvSpPr>
        <p:spPr>
          <a:xfrm flipV="1">
            <a:off x="10169529" y="7137654"/>
            <a:ext cx="1" cy="975248"/>
          </a:xfrm>
          <a:prstGeom prst="line">
            <a:avLst/>
          </a:prstGeom>
          <a:ln w="127000">
            <a:solidFill>
              <a:srgbClr val="0056D6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ctr" defTabSz="584200">
              <a:buClr>
                <a:srgbClr val="000000"/>
              </a:buClr>
              <a:defRPr sz="5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257" name="Shape 257"/>
          <p:cNvSpPr/>
          <p:nvPr/>
        </p:nvSpPr>
        <p:spPr>
          <a:xfrm flipH="1" flipV="1">
            <a:off x="7655498" y="5931229"/>
            <a:ext cx="1894938" cy="595770"/>
          </a:xfrm>
          <a:prstGeom prst="line">
            <a:avLst/>
          </a:prstGeom>
          <a:ln w="127000">
            <a:solidFill>
              <a:srgbClr val="0056D6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ctr" defTabSz="584200">
              <a:buClr>
                <a:srgbClr val="000000"/>
              </a:buClr>
              <a:defRPr sz="5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258" name="Shape 258"/>
          <p:cNvSpPr/>
          <p:nvPr/>
        </p:nvSpPr>
        <p:spPr>
          <a:xfrm flipV="1">
            <a:off x="4707786" y="5897064"/>
            <a:ext cx="1696069" cy="623667"/>
          </a:xfrm>
          <a:prstGeom prst="line">
            <a:avLst/>
          </a:prstGeom>
          <a:ln w="127000">
            <a:solidFill>
              <a:srgbClr val="0056D6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ctr" defTabSz="584200">
              <a:buClr>
                <a:srgbClr val="000000"/>
              </a:buClr>
              <a:defRPr sz="5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259" name="Shape 259"/>
          <p:cNvSpPr/>
          <p:nvPr>
            <p:ph type="title"/>
          </p:nvPr>
        </p:nvSpPr>
        <p:spPr>
          <a:xfrm>
            <a:off x="781190" y="-1"/>
            <a:ext cx="2710977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NLP Levels</a:t>
            </a:r>
          </a:p>
        </p:txBody>
      </p:sp>
      <p:sp>
        <p:nvSpPr>
          <p:cNvPr id="260" name="Shape 26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sp>
        <p:nvSpPr>
          <p:cNvPr id="261" name="Shape 261"/>
          <p:cNvSpPr/>
          <p:nvPr/>
        </p:nvSpPr>
        <p:spPr>
          <a:xfrm>
            <a:off x="2116999" y="7776466"/>
            <a:ext cx="3188733" cy="1586667"/>
          </a:xfrm>
          <a:prstGeom prst="wedgeEllipseCallout">
            <a:avLst>
              <a:gd name="adj1" fmla="val 67564"/>
              <a:gd name="adj2" fmla="val 69653"/>
            </a:avLst>
          </a:prstGeom>
          <a:solidFill>
            <a:srgbClr val="924607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 defTabSz="584200">
              <a:buClr>
                <a:srgbClr val="000000"/>
              </a:buClr>
              <a:defRPr sz="5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rPr>
              <a:t>Speech</a:t>
            </a:r>
          </a:p>
        </p:txBody>
      </p:sp>
      <p:sp>
        <p:nvSpPr>
          <p:cNvPr id="262" name="Shape 262"/>
          <p:cNvSpPr/>
          <p:nvPr/>
        </p:nvSpPr>
        <p:spPr>
          <a:xfrm>
            <a:off x="8717744" y="8109414"/>
            <a:ext cx="2903570" cy="1232790"/>
          </a:xfrm>
          <a:prstGeom prst="rect">
            <a:avLst/>
          </a:prstGeom>
          <a:solidFill>
            <a:srgbClr val="924607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 defTabSz="584200">
              <a:buClr>
                <a:srgbClr val="000000"/>
              </a:buClr>
              <a:defRPr sz="5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rPr>
              <a:t>Text</a:t>
            </a:r>
          </a:p>
        </p:txBody>
      </p:sp>
      <p:sp>
        <p:nvSpPr>
          <p:cNvPr id="263" name="Shape 263"/>
          <p:cNvSpPr/>
          <p:nvPr/>
        </p:nvSpPr>
        <p:spPr>
          <a:xfrm>
            <a:off x="7743976" y="6513259"/>
            <a:ext cx="4354215" cy="695122"/>
          </a:xfrm>
          <a:prstGeom prst="roundRect">
            <a:avLst>
              <a:gd name="adj" fmla="val 27405"/>
            </a:avLst>
          </a:prstGeom>
          <a:solidFill>
            <a:srgbClr val="F39019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 defTabSz="914400">
              <a:spcBef>
                <a:spcPts val="2000"/>
              </a:spcBef>
              <a:buClr>
                <a:srgbClr val="000000"/>
              </a:buClr>
              <a:def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OCR, Tokenization</a:t>
            </a:r>
          </a:p>
        </p:txBody>
      </p:sp>
      <p:sp>
        <p:nvSpPr>
          <p:cNvPr id="264" name="Shape 264"/>
          <p:cNvSpPr/>
          <p:nvPr/>
        </p:nvSpPr>
        <p:spPr>
          <a:xfrm>
            <a:off x="1500613" y="6511542"/>
            <a:ext cx="4231923" cy="691728"/>
          </a:xfrm>
          <a:prstGeom prst="roundRect">
            <a:avLst>
              <a:gd name="adj" fmla="val 27540"/>
            </a:avLst>
          </a:prstGeom>
          <a:solidFill>
            <a:srgbClr val="F39019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 defTabSz="914400">
              <a:spcBef>
                <a:spcPts val="2000"/>
              </a:spcBef>
              <a:buClr>
                <a:srgbClr val="000000"/>
              </a:buClr>
              <a:def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Phonetic Analysis</a:t>
            </a:r>
          </a:p>
        </p:txBody>
      </p:sp>
      <p:sp>
        <p:nvSpPr>
          <p:cNvPr id="265" name="Shape 265"/>
          <p:cNvSpPr/>
          <p:nvPr/>
        </p:nvSpPr>
        <p:spPr>
          <a:xfrm>
            <a:off x="3657525" y="5237112"/>
            <a:ext cx="6243634" cy="691728"/>
          </a:xfrm>
          <a:prstGeom prst="roundRect">
            <a:avLst>
              <a:gd name="adj" fmla="val 27540"/>
            </a:avLst>
          </a:prstGeom>
          <a:solidFill>
            <a:srgbClr val="F5D328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 defTabSz="914400">
              <a:spcBef>
                <a:spcPts val="2000"/>
              </a:spcBef>
              <a:buClr>
                <a:srgbClr val="000000"/>
              </a:buClr>
              <a:def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Morphological Analysis</a:t>
            </a:r>
          </a:p>
        </p:txBody>
      </p:sp>
      <p:sp>
        <p:nvSpPr>
          <p:cNvPr id="266" name="Shape 266"/>
          <p:cNvSpPr/>
          <p:nvPr/>
        </p:nvSpPr>
        <p:spPr>
          <a:xfrm>
            <a:off x="3657525" y="4028035"/>
            <a:ext cx="6243634" cy="691728"/>
          </a:xfrm>
          <a:prstGeom prst="roundRect">
            <a:avLst>
              <a:gd name="adj" fmla="val 27540"/>
            </a:avLst>
          </a:prstGeom>
          <a:solidFill>
            <a:srgbClr val="FFFB00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 defTabSz="914400">
              <a:spcBef>
                <a:spcPts val="2000"/>
              </a:spcBef>
              <a:buClr>
                <a:srgbClr val="000000"/>
              </a:buClr>
              <a:def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Syntactic Analysis</a:t>
            </a:r>
          </a:p>
        </p:txBody>
      </p:sp>
      <p:sp>
        <p:nvSpPr>
          <p:cNvPr id="267" name="Shape 267"/>
          <p:cNvSpPr/>
          <p:nvPr/>
        </p:nvSpPr>
        <p:spPr>
          <a:xfrm>
            <a:off x="3675774" y="2818958"/>
            <a:ext cx="6207135" cy="691728"/>
          </a:xfrm>
          <a:prstGeom prst="roundRect">
            <a:avLst>
              <a:gd name="adj" fmla="val 27540"/>
            </a:avLst>
          </a:prstGeom>
          <a:solidFill>
            <a:srgbClr val="8EFA00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 defTabSz="914400">
              <a:spcBef>
                <a:spcPts val="2000"/>
              </a:spcBef>
              <a:buClr>
                <a:srgbClr val="000000"/>
              </a:buClr>
              <a:def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Semantic Interpretation</a:t>
            </a:r>
          </a:p>
        </p:txBody>
      </p:sp>
      <p:sp>
        <p:nvSpPr>
          <p:cNvPr id="268" name="Shape 268"/>
          <p:cNvSpPr/>
          <p:nvPr/>
        </p:nvSpPr>
        <p:spPr>
          <a:xfrm>
            <a:off x="3657525" y="1585417"/>
            <a:ext cx="6243634" cy="695121"/>
          </a:xfrm>
          <a:prstGeom prst="roundRect">
            <a:avLst>
              <a:gd name="adj" fmla="val 27405"/>
            </a:avLst>
          </a:prstGeom>
          <a:solidFill>
            <a:srgbClr val="70BF41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 defTabSz="914400">
              <a:spcBef>
                <a:spcPts val="2000"/>
              </a:spcBef>
              <a:buClr>
                <a:srgbClr val="000000"/>
              </a:buClr>
              <a:def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Discourse Processing</a:t>
            </a:r>
          </a:p>
        </p:txBody>
      </p:sp>
      <p:grpSp>
        <p:nvGrpSpPr>
          <p:cNvPr id="271" name="Group 271"/>
          <p:cNvGrpSpPr/>
          <p:nvPr/>
        </p:nvGrpSpPr>
        <p:grpSpPr>
          <a:xfrm>
            <a:off x="2931968" y="7994702"/>
            <a:ext cx="1805418" cy="1471324"/>
            <a:chOff x="-189254" y="208251"/>
            <a:chExt cx="1805417" cy="1471323"/>
          </a:xfrm>
        </p:grpSpPr>
        <p:sp>
          <p:nvSpPr>
            <p:cNvPr id="269" name="Shape 269"/>
            <p:cNvSpPr/>
            <p:nvPr/>
          </p:nvSpPr>
          <p:spPr>
            <a:xfrm>
              <a:off x="-189255" y="208251"/>
              <a:ext cx="1805418" cy="4587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noAutofit/>
            </a:bodyPr>
            <a:lstStyle>
              <a:lvl1pPr algn="ctr" defTabSz="914400">
                <a:defRPr b="1" sz="2300">
                  <a:solidFill>
                    <a:srgbClr val="F5D328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2300">
                  <a:solidFill>
                    <a:srgbClr val="F5D328"/>
                  </a:solidFill>
                </a:rPr>
                <a:t>sound waves</a:t>
              </a:r>
            </a:p>
          </p:txBody>
        </p:sp>
        <p:pic>
          <p:nvPicPr>
            <p:cNvPr id="270" name="image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8737" y="660400"/>
              <a:ext cx="1362076" cy="10191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72" name="Shape 272"/>
          <p:cNvSpPr/>
          <p:nvPr/>
        </p:nvSpPr>
        <p:spPr>
          <a:xfrm>
            <a:off x="8814041" y="8086619"/>
            <a:ext cx="2710976" cy="458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/>
          <a:lstStyle>
            <a:lvl1pPr algn="ctr" defTabSz="914400">
              <a:defRPr b="1" sz="2300">
                <a:solidFill>
                  <a:srgbClr val="F5D32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300">
                <a:solidFill>
                  <a:srgbClr val="F5D328"/>
                </a:solidFill>
              </a:rPr>
              <a:t>images, characters</a:t>
            </a:r>
          </a:p>
        </p:txBody>
      </p:sp>
      <p:sp>
        <p:nvSpPr>
          <p:cNvPr id="273" name="Shape 273"/>
          <p:cNvSpPr/>
          <p:nvPr/>
        </p:nvSpPr>
        <p:spPr>
          <a:xfrm>
            <a:off x="7196928" y="4675381"/>
            <a:ext cx="1805419" cy="458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/>
          <a:lstStyle>
            <a:lvl1pPr defTabSz="914400">
              <a:defRPr b="1" sz="3200">
                <a:solidFill>
                  <a:srgbClr val="0061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0061FF"/>
                </a:solidFill>
              </a:rPr>
              <a:t>words</a:t>
            </a:r>
          </a:p>
        </p:txBody>
      </p:sp>
      <p:sp>
        <p:nvSpPr>
          <p:cNvPr id="274" name="Shape 274"/>
          <p:cNvSpPr/>
          <p:nvPr/>
        </p:nvSpPr>
        <p:spPr>
          <a:xfrm>
            <a:off x="7196928" y="3449429"/>
            <a:ext cx="2916270" cy="515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/>
          <a:lstStyle>
            <a:lvl1pPr defTabSz="914400">
              <a:defRPr b="1" sz="3200">
                <a:solidFill>
                  <a:srgbClr val="0061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0061FF"/>
                </a:solidFill>
              </a:rPr>
              <a:t>parse trees</a:t>
            </a:r>
          </a:p>
        </p:txBody>
      </p:sp>
      <p:sp>
        <p:nvSpPr>
          <p:cNvPr id="275" name="Shape 275"/>
          <p:cNvSpPr/>
          <p:nvPr/>
        </p:nvSpPr>
        <p:spPr>
          <a:xfrm>
            <a:off x="7196928" y="2223478"/>
            <a:ext cx="2916270" cy="515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/>
          <a:lstStyle>
            <a:lvl1pPr defTabSz="914400">
              <a:defRPr b="1" sz="3200">
                <a:solidFill>
                  <a:srgbClr val="0061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0061FF"/>
                </a:solidFill>
              </a:rPr>
              <a:t>literal meaning</a:t>
            </a:r>
          </a:p>
        </p:txBody>
      </p:sp>
      <p:sp>
        <p:nvSpPr>
          <p:cNvPr id="276" name="Shape 276"/>
          <p:cNvSpPr/>
          <p:nvPr/>
        </p:nvSpPr>
        <p:spPr>
          <a:xfrm>
            <a:off x="4592325" y="841277"/>
            <a:ext cx="5243536" cy="515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/>
          <a:lstStyle>
            <a:lvl1pPr defTabSz="914400">
              <a:defRPr b="1" sz="3200">
                <a:solidFill>
                  <a:srgbClr val="0061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0061FF"/>
                </a:solidFill>
              </a:rPr>
              <a:t>contextualized meaning</a:t>
            </a:r>
          </a:p>
        </p:txBody>
      </p: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rPr>
              <a:t>Core NLP Issues</a:t>
            </a:r>
          </a:p>
        </p:txBody>
      </p:sp>
      <p:sp>
        <p:nvSpPr>
          <p:cNvPr id="279" name="Shape 2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Modularity</a:t>
            </a:r>
            <a:endParaRPr sz="24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Ambiguity</a:t>
            </a:r>
          </a:p>
        </p:txBody>
      </p:sp>
      <p:sp>
        <p:nvSpPr>
          <p:cNvPr id="280" name="Shape 28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Modularity</a:t>
            </a:r>
          </a:p>
        </p:txBody>
      </p:sp>
      <p:sp>
        <p:nvSpPr>
          <p:cNvPr id="283" name="Shape 2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compositionality is desirable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isolated processing of smaller building blocks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assembly of larger blocks from smaller ones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possible for some (artificial) languages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context-free languages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very limited in natural language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context is required for interpretation of words, phrases, sentences, paragraphs, …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sometimes even for morphological analysis</a:t>
            </a:r>
          </a:p>
        </p:txBody>
      </p:sp>
      <p:sp>
        <p:nvSpPr>
          <p:cNvPr id="284" name="Shape 28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783449" y="2293902"/>
            <a:ext cx="11433387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Introductions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Course Materials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textbook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handouts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Web page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CourseInfo/Blackboard System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Term Project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Lab and Homework Assignments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Exams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Grading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xfrm rot="20077841">
            <a:off x="10105822" y="8890132"/>
            <a:ext cx="222724" cy="2811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Ambiguity</a:t>
            </a:r>
          </a:p>
        </p:txBody>
      </p:sp>
      <p:sp>
        <p:nvSpPr>
          <p:cNvPr id="287" name="Shape 2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multiple meanings for one structure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word, phrase, sentence, paragraph, …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inherent in all natural languages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often used for creative purposes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e.g. poetry, puns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disambiguation is needed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determines the intended meaning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usually dependent on the context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semantic 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pragmatic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may require “world knowledge” or “commonsense reasoning”</a:t>
            </a:r>
          </a:p>
        </p:txBody>
      </p:sp>
      <p:sp>
        <p:nvSpPr>
          <p:cNvPr id="288" name="Shape 28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9861973" y="9103360"/>
            <a:ext cx="2709334" cy="371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r" defTabSz="914400"/>
          </a:lstStyle>
          <a:p>
            <a:pPr lvl="0">
              <a:defRPr sz="1800"/>
            </a:pPr>
            <a:r>
              <a:rPr sz="1600"/>
              <a:t>9</a:t>
            </a:r>
          </a:p>
        </p:txBody>
      </p:sp>
      <p:sp>
        <p:nvSpPr>
          <p:cNvPr id="291" name="Shape 291"/>
          <p:cNvSpPr/>
          <p:nvPr>
            <p:ph type="title" idx="4294967295"/>
          </p:nvPr>
        </p:nvSpPr>
        <p:spPr>
          <a:xfrm>
            <a:off x="975359" y="325119"/>
            <a:ext cx="11054082" cy="140885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3333FF"/>
                </a:solidFill>
              </a:rPr>
              <a:t>Ambiguity Examples</a:t>
            </a:r>
          </a:p>
        </p:txBody>
      </p:sp>
      <p:sp>
        <p:nvSpPr>
          <p:cNvPr id="292" name="Shape 292"/>
          <p:cNvSpPr/>
          <p:nvPr>
            <p:ph type="body" idx="4294967295"/>
          </p:nvPr>
        </p:nvSpPr>
        <p:spPr>
          <a:xfrm>
            <a:off x="681848" y="1950719"/>
            <a:ext cx="8191219" cy="666721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407193" indent="-407193">
              <a:spcBef>
                <a:spcPts val="600"/>
              </a:spcBef>
              <a:buChar char="•"/>
              <a:defRPr sz="1800"/>
            </a:pPr>
            <a:r>
              <a:rPr sz="3800"/>
              <a:t>Natural language is highly ambiguous and must be </a:t>
            </a:r>
            <a:r>
              <a:rPr i="1" sz="3800"/>
              <a:t>disambiguated</a:t>
            </a:r>
            <a:r>
              <a:rPr sz="3800"/>
              <a:t>.</a:t>
            </a:r>
            <a:endParaRPr sz="3800"/>
          </a:p>
          <a:p>
            <a:pPr lvl="1" marL="804182" indent="-346982">
              <a:spcBef>
                <a:spcPts val="500"/>
              </a:spcBef>
              <a:buClr>
                <a:srgbClr val="00CC00"/>
              </a:buClr>
              <a:defRPr sz="1800"/>
            </a:pPr>
            <a:r>
              <a:rPr sz="3400">
                <a:solidFill>
                  <a:srgbClr val="333399"/>
                </a:solidFill>
              </a:rPr>
              <a:t>I saw the man on the hill with a telescope.</a:t>
            </a:r>
            <a:endParaRPr sz="3400">
              <a:solidFill>
                <a:srgbClr val="333399"/>
              </a:solidFill>
            </a:endParaRPr>
          </a:p>
          <a:p>
            <a:pPr lvl="1" marL="804182" indent="-346982">
              <a:spcBef>
                <a:spcPts val="500"/>
              </a:spcBef>
              <a:buClr>
                <a:srgbClr val="00CC00"/>
              </a:buClr>
              <a:defRPr sz="1800"/>
            </a:pPr>
            <a:r>
              <a:rPr sz="3400">
                <a:solidFill>
                  <a:srgbClr val="333399"/>
                </a:solidFill>
              </a:rPr>
              <a:t>I saw the Grand Canyon flying to LA.</a:t>
            </a:r>
            <a:endParaRPr sz="3400">
              <a:solidFill>
                <a:srgbClr val="333399"/>
              </a:solidFill>
            </a:endParaRPr>
          </a:p>
          <a:p>
            <a:pPr lvl="1" marL="804182" indent="-346982">
              <a:spcBef>
                <a:spcPts val="500"/>
              </a:spcBef>
              <a:buClr>
                <a:srgbClr val="00CC00"/>
              </a:buClr>
              <a:defRPr sz="1800"/>
            </a:pPr>
            <a:r>
              <a:rPr sz="3400">
                <a:solidFill>
                  <a:srgbClr val="333399"/>
                </a:solidFill>
              </a:rPr>
              <a:t>Time flies like an arrow.</a:t>
            </a:r>
            <a:endParaRPr sz="3400">
              <a:solidFill>
                <a:srgbClr val="333399"/>
              </a:solidFill>
            </a:endParaRPr>
          </a:p>
          <a:p>
            <a:pPr lvl="1" marL="804182" indent="-346982">
              <a:spcBef>
                <a:spcPts val="500"/>
              </a:spcBef>
              <a:buClr>
                <a:srgbClr val="00CC00"/>
              </a:buClr>
              <a:defRPr sz="1800"/>
            </a:pPr>
            <a:r>
              <a:rPr sz="3400">
                <a:solidFill>
                  <a:srgbClr val="333399"/>
                </a:solidFill>
              </a:rPr>
              <a:t>Horse flies like a sugar cube.</a:t>
            </a:r>
            <a:endParaRPr sz="3400">
              <a:solidFill>
                <a:srgbClr val="333399"/>
              </a:solidFill>
            </a:endParaRPr>
          </a:p>
          <a:p>
            <a:pPr lvl="1" marL="804182" indent="-346982">
              <a:spcBef>
                <a:spcPts val="500"/>
              </a:spcBef>
              <a:buClr>
                <a:srgbClr val="00CC00"/>
              </a:buClr>
              <a:defRPr sz="1800"/>
            </a:pPr>
            <a:r>
              <a:rPr sz="3400">
                <a:solidFill>
                  <a:srgbClr val="333399"/>
                </a:solidFill>
              </a:rPr>
              <a:t>Time runners like a coach.</a:t>
            </a:r>
            <a:endParaRPr sz="3400">
              <a:solidFill>
                <a:srgbClr val="333399"/>
              </a:solidFill>
            </a:endParaRPr>
          </a:p>
          <a:p>
            <a:pPr lvl="1" marL="804182" indent="-346982">
              <a:spcBef>
                <a:spcPts val="500"/>
              </a:spcBef>
              <a:buClr>
                <a:srgbClr val="00CC00"/>
              </a:buClr>
              <a:defRPr sz="1800"/>
            </a:pPr>
            <a:r>
              <a:rPr sz="3400">
                <a:solidFill>
                  <a:srgbClr val="333399"/>
                </a:solidFill>
              </a:rPr>
              <a:t>Time cars like a Porsche.</a:t>
            </a:r>
          </a:p>
        </p:txBody>
      </p:sp>
      <p:pic>
        <p:nvPicPr>
          <p:cNvPr id="293" name="telescope-fig.png" descr="telescope-fi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60835" y="2113279"/>
            <a:ext cx="3914988" cy="60214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3333FF"/>
                </a:solidFill>
              </a:rPr>
              <a:t>Ambiguity is Ubiquitous</a:t>
            </a:r>
          </a:p>
        </p:txBody>
      </p:sp>
      <p:sp>
        <p:nvSpPr>
          <p:cNvPr id="296" name="Shape 2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364331" indent="-364331">
              <a:lnSpc>
                <a:spcPct val="80000"/>
              </a:lnSpc>
              <a:spcBef>
                <a:spcPts val="500"/>
              </a:spcBef>
              <a:buChar char="•"/>
              <a:defRPr sz="1800"/>
            </a:pPr>
            <a:r>
              <a:rPr sz="3400"/>
              <a:t>Speech Recognition</a:t>
            </a:r>
            <a:endParaRPr sz="3400"/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buClr>
                <a:srgbClr val="00CC00"/>
              </a:buClr>
              <a:defRPr sz="1800"/>
            </a:pPr>
            <a:r>
              <a:rPr sz="2800">
                <a:solidFill>
                  <a:srgbClr val="333399"/>
                </a:solidFill>
              </a:rPr>
              <a:t>“recognize speech” vs. “wreck a nice beach”</a:t>
            </a:r>
            <a:endParaRPr sz="2800">
              <a:solidFill>
                <a:srgbClr val="333399"/>
              </a:solidFill>
            </a:endParaRPr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buClr>
                <a:srgbClr val="00CC00"/>
              </a:buClr>
              <a:defRPr sz="1800"/>
            </a:pPr>
            <a:r>
              <a:rPr sz="2800">
                <a:solidFill>
                  <a:srgbClr val="333399"/>
                </a:solidFill>
              </a:rPr>
              <a:t>“youth in Asia” vs. “euthanasia”</a:t>
            </a:r>
            <a:endParaRPr sz="2800">
              <a:solidFill>
                <a:srgbClr val="333399"/>
              </a:solidFill>
            </a:endParaRPr>
          </a:p>
          <a:p>
            <a:pPr lvl="0" marL="364331" indent="-364331">
              <a:lnSpc>
                <a:spcPct val="80000"/>
              </a:lnSpc>
              <a:spcBef>
                <a:spcPts val="500"/>
              </a:spcBef>
              <a:buChar char="•"/>
              <a:defRPr sz="1800"/>
            </a:pPr>
            <a:r>
              <a:rPr sz="3400"/>
              <a:t>Syntactic Analysis</a:t>
            </a:r>
            <a:endParaRPr sz="3400"/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buClr>
                <a:srgbClr val="00CC00"/>
              </a:buClr>
              <a:defRPr sz="1800"/>
            </a:pPr>
            <a:r>
              <a:rPr sz="2800">
                <a:solidFill>
                  <a:srgbClr val="333399"/>
                </a:solidFill>
              </a:rPr>
              <a:t>“I ate spaghetti </a:t>
            </a:r>
            <a:r>
              <a:rPr sz="2800">
                <a:solidFill>
                  <a:srgbClr val="FF0000"/>
                </a:solidFill>
              </a:rPr>
              <a:t>with</a:t>
            </a:r>
            <a:r>
              <a:rPr sz="2800">
                <a:solidFill>
                  <a:srgbClr val="333399"/>
                </a:solidFill>
              </a:rPr>
              <a:t> chopsticks” vs. “I ate spaghetti </a:t>
            </a:r>
            <a:r>
              <a:rPr sz="2800">
                <a:solidFill>
                  <a:srgbClr val="FF0000"/>
                </a:solidFill>
              </a:rPr>
              <a:t>with</a:t>
            </a:r>
            <a:r>
              <a:rPr sz="2800">
                <a:solidFill>
                  <a:srgbClr val="333399"/>
                </a:solidFill>
              </a:rPr>
              <a:t> meatballs.”</a:t>
            </a:r>
            <a:endParaRPr sz="2800">
              <a:solidFill>
                <a:srgbClr val="333399"/>
              </a:solidFill>
            </a:endParaRPr>
          </a:p>
          <a:p>
            <a:pPr lvl="0" marL="364331" indent="-364331">
              <a:lnSpc>
                <a:spcPct val="80000"/>
              </a:lnSpc>
              <a:spcBef>
                <a:spcPts val="500"/>
              </a:spcBef>
              <a:buChar char="•"/>
              <a:defRPr sz="1800"/>
            </a:pPr>
            <a:r>
              <a:rPr sz="3400"/>
              <a:t>Semantic Analysis</a:t>
            </a:r>
            <a:endParaRPr sz="3400"/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buClr>
                <a:srgbClr val="00CC00"/>
              </a:buClr>
              <a:defRPr sz="1800"/>
            </a:pPr>
            <a:r>
              <a:rPr sz="2800">
                <a:solidFill>
                  <a:srgbClr val="333399"/>
                </a:solidFill>
              </a:rPr>
              <a:t>“The dog is in the </a:t>
            </a:r>
            <a:r>
              <a:rPr sz="2800">
                <a:solidFill>
                  <a:srgbClr val="FF0000"/>
                </a:solidFill>
              </a:rPr>
              <a:t>pen</a:t>
            </a:r>
            <a:r>
              <a:rPr sz="2800">
                <a:solidFill>
                  <a:srgbClr val="333399"/>
                </a:solidFill>
              </a:rPr>
              <a:t>.” vs. “The ink is in the </a:t>
            </a:r>
            <a:r>
              <a:rPr sz="2800">
                <a:solidFill>
                  <a:srgbClr val="FF0000"/>
                </a:solidFill>
              </a:rPr>
              <a:t>pen</a:t>
            </a:r>
            <a:r>
              <a:rPr sz="2800">
                <a:solidFill>
                  <a:srgbClr val="333399"/>
                </a:solidFill>
              </a:rPr>
              <a:t>.”</a:t>
            </a:r>
            <a:endParaRPr sz="2800">
              <a:solidFill>
                <a:srgbClr val="333399"/>
              </a:solidFill>
            </a:endParaRPr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buClr>
                <a:srgbClr val="00CC00"/>
              </a:buClr>
              <a:defRPr sz="1800"/>
            </a:pPr>
            <a:r>
              <a:rPr sz="2800">
                <a:solidFill>
                  <a:srgbClr val="333399"/>
                </a:solidFill>
              </a:rPr>
              <a:t>“I put the </a:t>
            </a:r>
            <a:r>
              <a:rPr sz="2800">
                <a:solidFill>
                  <a:srgbClr val="FF0000"/>
                </a:solidFill>
              </a:rPr>
              <a:t>plant</a:t>
            </a:r>
            <a:r>
              <a:rPr sz="2800">
                <a:solidFill>
                  <a:srgbClr val="333399"/>
                </a:solidFill>
              </a:rPr>
              <a:t> in the window” vs. “Ford put the </a:t>
            </a:r>
            <a:r>
              <a:rPr sz="2800">
                <a:solidFill>
                  <a:srgbClr val="FF0000"/>
                </a:solidFill>
              </a:rPr>
              <a:t>plant</a:t>
            </a:r>
            <a:r>
              <a:rPr sz="2800">
                <a:solidFill>
                  <a:srgbClr val="333399"/>
                </a:solidFill>
              </a:rPr>
              <a:t> in Mexico”</a:t>
            </a:r>
            <a:endParaRPr sz="2800">
              <a:solidFill>
                <a:srgbClr val="333399"/>
              </a:solidFill>
            </a:endParaRPr>
          </a:p>
          <a:p>
            <a:pPr lvl="0" marL="364331" indent="-364331">
              <a:lnSpc>
                <a:spcPct val="80000"/>
              </a:lnSpc>
              <a:spcBef>
                <a:spcPts val="500"/>
              </a:spcBef>
              <a:buChar char="•"/>
              <a:defRPr sz="1800"/>
            </a:pPr>
            <a:r>
              <a:rPr sz="3400"/>
              <a:t>Pragmatic Analysis</a:t>
            </a:r>
            <a:endParaRPr sz="3400"/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buClr>
                <a:srgbClr val="00CC00"/>
              </a:buClr>
              <a:defRPr sz="1800"/>
            </a:pPr>
            <a:r>
              <a:rPr b="1" sz="280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hlinkClick r:id="rId2" invalidUrl="" action="" tgtFrame="" tooltip="" history="1" highlightClick="0" endSnd="0"/>
              </a:rPr>
              <a:t>From “The Pink Panther Strikes Again”:</a:t>
            </a:r>
            <a:endParaRPr b="1" sz="2800">
              <a:solidFill>
                <a:srgbClr val="333399"/>
              </a:solidFill>
            </a:endParaRPr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buClr>
                <a:srgbClr val="00CC00"/>
              </a:buClr>
              <a:defRPr sz="1800"/>
            </a:pPr>
            <a:r>
              <a:rPr b="1" sz="280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hlinkClick r:id="rId2" invalidUrl="" action="" tgtFrame="" tooltip="" history="1" highlightClick="0" endSnd="0"/>
              </a:rPr>
              <a:t>Clouseau</a:t>
            </a:r>
            <a:r>
              <a:rPr sz="2800">
                <a:solidFill>
                  <a:srgbClr val="333399"/>
                </a:solidFill>
              </a:rPr>
              <a:t>: Does your dog bite? </a:t>
            </a:r>
            <a:br>
              <a:rPr sz="2800">
                <a:solidFill>
                  <a:srgbClr val="333399"/>
                </a:solidFill>
              </a:rPr>
            </a:br>
            <a:r>
              <a:rPr b="1" sz="280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hlinkClick r:id="rId3" invalidUrl="" action="" tgtFrame="" tooltip="" history="1" highlightClick="0" endSnd="0"/>
              </a:rPr>
              <a:t>Hotel Clerk</a:t>
            </a:r>
            <a:r>
              <a:rPr sz="2800">
                <a:solidFill>
                  <a:srgbClr val="333399"/>
                </a:solidFill>
              </a:rPr>
              <a:t>: No. </a:t>
            </a:r>
            <a:br>
              <a:rPr sz="2800">
                <a:solidFill>
                  <a:srgbClr val="333399"/>
                </a:solidFill>
              </a:rPr>
            </a:br>
            <a:r>
              <a:rPr b="1" sz="280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hlinkClick r:id="rId2" invalidUrl="" action="" tgtFrame="" tooltip="" history="1" highlightClick="0" endSnd="0"/>
              </a:rPr>
              <a:t>Clouseau</a:t>
            </a:r>
            <a:r>
              <a:rPr sz="2800">
                <a:solidFill>
                  <a:srgbClr val="333399"/>
                </a:solidFill>
              </a:rPr>
              <a:t>: [</a:t>
            </a:r>
            <a:r>
              <a:rPr i="1" sz="2800">
                <a:solidFill>
                  <a:srgbClr val="333399"/>
                </a:solidFill>
              </a:rPr>
              <a:t>bowing down to pet the dog</a:t>
            </a:r>
            <a:r>
              <a:rPr sz="2800">
                <a:solidFill>
                  <a:srgbClr val="333399"/>
                </a:solidFill>
              </a:rPr>
              <a:t>] Nice doggie. </a:t>
            </a:r>
            <a:br>
              <a:rPr sz="2800">
                <a:solidFill>
                  <a:srgbClr val="333399"/>
                </a:solidFill>
              </a:rPr>
            </a:br>
            <a:r>
              <a:rPr sz="2800">
                <a:solidFill>
                  <a:srgbClr val="333399"/>
                </a:solidFill>
              </a:rPr>
              <a:t>[</a:t>
            </a:r>
            <a:r>
              <a:rPr i="1" sz="2800">
                <a:solidFill>
                  <a:srgbClr val="333399"/>
                </a:solidFill>
              </a:rPr>
              <a:t>Dog barks and bites Clouseau in the hand</a:t>
            </a:r>
            <a:r>
              <a:rPr sz="2800">
                <a:solidFill>
                  <a:srgbClr val="333399"/>
                </a:solidFill>
              </a:rPr>
              <a:t>] </a:t>
            </a:r>
            <a:br>
              <a:rPr sz="2800">
                <a:solidFill>
                  <a:srgbClr val="333399"/>
                </a:solidFill>
              </a:rPr>
            </a:br>
            <a:r>
              <a:rPr b="1" sz="280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hlinkClick r:id="rId2" invalidUrl="" action="" tgtFrame="" tooltip="" history="1" highlightClick="0" endSnd="0"/>
              </a:rPr>
              <a:t>Clouseau</a:t>
            </a:r>
            <a:r>
              <a:rPr sz="2800">
                <a:solidFill>
                  <a:srgbClr val="333399"/>
                </a:solidFill>
              </a:rPr>
              <a:t>: I thought you said your dog did not bite! </a:t>
            </a:r>
            <a:br>
              <a:rPr sz="2800">
                <a:solidFill>
                  <a:srgbClr val="333399"/>
                </a:solidFill>
              </a:rPr>
            </a:br>
            <a:r>
              <a:rPr b="1" sz="280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hlinkClick r:id="rId3" invalidUrl="" action="" tgtFrame="" tooltip="" history="1" highlightClick="0" endSnd="0"/>
              </a:rPr>
              <a:t>Hotel Clerk</a:t>
            </a:r>
            <a:r>
              <a:rPr sz="2800">
                <a:solidFill>
                  <a:srgbClr val="333399"/>
                </a:solidFill>
              </a:rPr>
              <a:t>: That is not my dog. </a:t>
            </a:r>
          </a:p>
        </p:txBody>
      </p:sp>
      <p:sp>
        <p:nvSpPr>
          <p:cNvPr id="297" name="Shape 29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600"/>
            </a:fld>
          </a:p>
        </p:txBody>
      </p:sp>
      <p:sp>
        <p:nvSpPr>
          <p:cNvPr id="298" name="Shape 298"/>
          <p:cNvSpPr/>
          <p:nvPr/>
        </p:nvSpPr>
        <p:spPr>
          <a:xfrm>
            <a:off x="9861973" y="9103360"/>
            <a:ext cx="2709334" cy="371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r" defTabSz="914400"/>
          </a:lstStyle>
          <a:p>
            <a:pPr lvl="0">
              <a:defRPr sz="1800"/>
            </a:pPr>
            <a:r>
              <a:rPr sz="1600"/>
              <a:t>10</a:t>
            </a:r>
          </a:p>
        </p:txBody>
      </p:sp>
    </p:spTree>
  </p:cSld>
  <p:clrMapOvr>
    <a:masterClrMapping/>
  </p:clrMapOvr>
  <p:transition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/>
        </p:nvSpPr>
        <p:spPr>
          <a:xfrm>
            <a:off x="9861973" y="9103360"/>
            <a:ext cx="2709334" cy="371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r" defTabSz="914400"/>
          </a:lstStyle>
          <a:p>
            <a:pPr lvl="0">
              <a:defRPr sz="1800"/>
            </a:pPr>
            <a:r>
              <a:rPr sz="1600"/>
              <a:t>11</a:t>
            </a:r>
          </a:p>
        </p:txBody>
      </p:sp>
      <p:sp>
        <p:nvSpPr>
          <p:cNvPr id="301" name="Shape 301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3333FF"/>
                </a:solidFill>
              </a:rPr>
              <a:t>Ambiguity is Explosive</a:t>
            </a:r>
          </a:p>
        </p:txBody>
      </p:sp>
      <p:sp>
        <p:nvSpPr>
          <p:cNvPr id="302" name="Shape 3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lnSpc>
                <a:spcPct val="90000"/>
              </a:lnSpc>
              <a:buChar char="•"/>
              <a:defRPr sz="1800"/>
            </a:pPr>
            <a:r>
              <a:rPr sz="4400"/>
              <a:t>Ambiguities compound to generate enormous numbers of possible interpretations.</a:t>
            </a:r>
            <a:endParaRPr sz="4400"/>
          </a:p>
          <a:p>
            <a:pPr lvl="0">
              <a:lnSpc>
                <a:spcPct val="90000"/>
              </a:lnSpc>
              <a:buChar char="•"/>
              <a:defRPr sz="1800"/>
            </a:pPr>
            <a:r>
              <a:rPr sz="4400"/>
              <a:t>In English, a sentence ending in </a:t>
            </a:r>
            <a:r>
              <a:rPr i="1" sz="4400"/>
              <a:t>n</a:t>
            </a:r>
            <a:r>
              <a:rPr sz="4400"/>
              <a:t> prepositional phrases has </a:t>
            </a:r>
            <a:r>
              <a:rPr i="1" sz="4400"/>
              <a:t>over</a:t>
            </a:r>
            <a:r>
              <a:rPr sz="4400"/>
              <a:t> 2</a:t>
            </a:r>
            <a:r>
              <a:rPr baseline="30545" i="1" sz="4400"/>
              <a:t>n </a:t>
            </a:r>
            <a:r>
              <a:rPr sz="4400"/>
              <a:t>syntactic interpretations (cf. Catalan numbers).</a:t>
            </a:r>
            <a:endParaRPr sz="4400"/>
          </a:p>
          <a:p>
            <a:pPr lvl="1" marL="845003" indent="-387803">
              <a:lnSpc>
                <a:spcPct val="90000"/>
              </a:lnSpc>
              <a:spcBef>
                <a:spcPts val="600"/>
              </a:spcBef>
              <a:buClr>
                <a:srgbClr val="00CC00"/>
              </a:buClr>
              <a:defRPr sz="1800"/>
            </a:pPr>
            <a:r>
              <a:rPr baseline="30526" i="1" sz="3800">
                <a:solidFill>
                  <a:srgbClr val="333399"/>
                </a:solidFill>
              </a:rPr>
              <a:t>“</a:t>
            </a:r>
            <a:r>
              <a:rPr sz="3400">
                <a:solidFill>
                  <a:srgbClr val="333399"/>
                </a:solidFill>
              </a:rPr>
              <a:t>I saw the man with the telescope”: </a:t>
            </a:r>
            <a:r>
              <a:rPr sz="3400">
                <a:solidFill>
                  <a:srgbClr val="FF0000"/>
                </a:solidFill>
              </a:rPr>
              <a:t>2 parses</a:t>
            </a:r>
            <a:endParaRPr sz="3400">
              <a:solidFill>
                <a:srgbClr val="FF0000"/>
              </a:solidFill>
            </a:endParaRPr>
          </a:p>
          <a:p>
            <a:pPr lvl="1" marL="804182" indent="-346982">
              <a:lnSpc>
                <a:spcPct val="90000"/>
              </a:lnSpc>
              <a:spcBef>
                <a:spcPts val="500"/>
              </a:spcBef>
              <a:buClr>
                <a:srgbClr val="00CC00"/>
              </a:buClr>
              <a:defRPr sz="1800"/>
            </a:pPr>
            <a:r>
              <a:rPr sz="3400">
                <a:solidFill>
                  <a:srgbClr val="333399"/>
                </a:solidFill>
              </a:rPr>
              <a:t>“I saw the man on the hill with the telescope.”: </a:t>
            </a:r>
            <a:r>
              <a:rPr sz="3400">
                <a:solidFill>
                  <a:srgbClr val="FF0000"/>
                </a:solidFill>
              </a:rPr>
              <a:t>5 parses</a:t>
            </a:r>
            <a:endParaRPr sz="3400">
              <a:solidFill>
                <a:srgbClr val="FF0000"/>
              </a:solidFill>
            </a:endParaRPr>
          </a:p>
          <a:p>
            <a:pPr lvl="1" marL="804182" indent="-346982">
              <a:lnSpc>
                <a:spcPct val="90000"/>
              </a:lnSpc>
              <a:spcBef>
                <a:spcPts val="500"/>
              </a:spcBef>
              <a:buClr>
                <a:srgbClr val="00CC00"/>
              </a:buClr>
              <a:defRPr sz="1800"/>
            </a:pPr>
            <a:r>
              <a:rPr sz="3400">
                <a:solidFill>
                  <a:srgbClr val="333399"/>
                </a:solidFill>
              </a:rPr>
              <a:t>“I saw the man on the hill in Texas with the telescope”:     </a:t>
            </a:r>
            <a:r>
              <a:rPr sz="3400">
                <a:solidFill>
                  <a:srgbClr val="FF0000"/>
                </a:solidFill>
              </a:rPr>
              <a:t>14 parses</a:t>
            </a:r>
            <a:endParaRPr sz="3400">
              <a:solidFill>
                <a:srgbClr val="FF0000"/>
              </a:solidFill>
            </a:endParaRPr>
          </a:p>
          <a:p>
            <a:pPr lvl="1" marL="804182" indent="-346982">
              <a:lnSpc>
                <a:spcPct val="90000"/>
              </a:lnSpc>
              <a:spcBef>
                <a:spcPts val="500"/>
              </a:spcBef>
              <a:buClr>
                <a:srgbClr val="00CC00"/>
              </a:buClr>
              <a:defRPr sz="1800"/>
            </a:pPr>
            <a:r>
              <a:rPr sz="3400">
                <a:solidFill>
                  <a:srgbClr val="333399"/>
                </a:solidFill>
              </a:rPr>
              <a:t>“I saw the man on the hill in Texas with the telescope at noon.”: </a:t>
            </a:r>
            <a:r>
              <a:rPr sz="3400">
                <a:solidFill>
                  <a:srgbClr val="FF0000"/>
                </a:solidFill>
              </a:rPr>
              <a:t>42 parses</a:t>
            </a:r>
            <a:endParaRPr sz="3400">
              <a:solidFill>
                <a:srgbClr val="FF0000"/>
              </a:solidFill>
            </a:endParaRPr>
          </a:p>
          <a:p>
            <a:pPr lvl="1" marL="804182" indent="-346982">
              <a:lnSpc>
                <a:spcPct val="90000"/>
              </a:lnSpc>
              <a:spcBef>
                <a:spcPts val="500"/>
              </a:spcBef>
              <a:buClr>
                <a:srgbClr val="00CC00"/>
              </a:buClr>
              <a:defRPr sz="1800"/>
            </a:pPr>
            <a:r>
              <a:rPr sz="3400">
                <a:solidFill>
                  <a:srgbClr val="333399"/>
                </a:solidFill>
              </a:rPr>
              <a:t>“I saw the man on the hill in Texas with the telescope at noon on Monday”  </a:t>
            </a:r>
            <a:r>
              <a:rPr sz="3400">
                <a:solidFill>
                  <a:srgbClr val="FF0000"/>
                </a:solidFill>
              </a:rPr>
              <a:t>132 parses</a:t>
            </a:r>
          </a:p>
        </p:txBody>
      </p:sp>
      <p:sp>
        <p:nvSpPr>
          <p:cNvPr id="303" name="Shape 30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600"/>
            </a:fld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02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/>
        </p:nvSpPr>
        <p:spPr>
          <a:xfrm>
            <a:off x="9861973" y="9103360"/>
            <a:ext cx="2709334" cy="371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r" defTabSz="914400"/>
          </a:lstStyle>
          <a:p>
            <a:pPr lvl="0">
              <a:defRPr sz="1800"/>
            </a:pPr>
            <a:r>
              <a:rPr sz="1600"/>
              <a:t>12</a:t>
            </a:r>
          </a:p>
        </p:txBody>
      </p:sp>
      <p:sp>
        <p:nvSpPr>
          <p:cNvPr id="306" name="Shape 306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3333FF"/>
                </a:solidFill>
              </a:rPr>
              <a:t>Humor and Ambiguity</a:t>
            </a:r>
          </a:p>
        </p:txBody>
      </p:sp>
      <p:sp>
        <p:nvSpPr>
          <p:cNvPr id="307" name="Shape 30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407193" indent="-407193">
              <a:spcBef>
                <a:spcPts val="600"/>
              </a:spcBef>
              <a:buChar char="•"/>
              <a:defRPr sz="1800"/>
            </a:pPr>
            <a:r>
              <a:rPr sz="3800"/>
              <a:t>Many jokes rely on the ambiguity of language:</a:t>
            </a:r>
            <a:endParaRPr sz="3800"/>
          </a:p>
          <a:p>
            <a:pPr lvl="1" marL="804182" indent="-346982">
              <a:spcBef>
                <a:spcPts val="500"/>
              </a:spcBef>
              <a:buClr>
                <a:srgbClr val="00CC00"/>
              </a:buClr>
              <a:defRPr sz="1800"/>
            </a:pPr>
            <a:r>
              <a:rPr sz="3400">
                <a:solidFill>
                  <a:srgbClr val="333399"/>
                </a:solidFill>
              </a:rPr>
              <a:t>Groucho Marx: One morning I shot an elephant in my pajamas.  How he got into my pajamas, I’ll never know.</a:t>
            </a:r>
            <a:endParaRPr sz="3400">
              <a:solidFill>
                <a:srgbClr val="333399"/>
              </a:solidFill>
            </a:endParaRPr>
          </a:p>
          <a:p>
            <a:pPr lvl="1" marL="804182" indent="-346982">
              <a:spcBef>
                <a:spcPts val="500"/>
              </a:spcBef>
              <a:buClr>
                <a:srgbClr val="00CC00"/>
              </a:buClr>
              <a:defRPr sz="1800"/>
            </a:pPr>
            <a:r>
              <a:rPr sz="3400">
                <a:solidFill>
                  <a:srgbClr val="333399"/>
                </a:solidFill>
              </a:rPr>
              <a:t>She criticized my apartment, so I knocked her flat.</a:t>
            </a:r>
            <a:endParaRPr sz="3400">
              <a:solidFill>
                <a:srgbClr val="333399"/>
              </a:solidFill>
            </a:endParaRPr>
          </a:p>
          <a:p>
            <a:pPr lvl="1" marL="804182" indent="-346982">
              <a:spcBef>
                <a:spcPts val="500"/>
              </a:spcBef>
              <a:buClr>
                <a:srgbClr val="00CC00"/>
              </a:buClr>
              <a:defRPr sz="1800"/>
            </a:pPr>
            <a:r>
              <a:rPr sz="3400">
                <a:solidFill>
                  <a:srgbClr val="333399"/>
                </a:solidFill>
              </a:rPr>
              <a:t>Noah took all of the animals on the ark in pairs. Except the worms, they came in apples.</a:t>
            </a:r>
            <a:endParaRPr sz="3400">
              <a:solidFill>
                <a:srgbClr val="333399"/>
              </a:solidFill>
            </a:endParaRPr>
          </a:p>
          <a:p>
            <a:pPr lvl="1" marL="804182" indent="-346982">
              <a:spcBef>
                <a:spcPts val="500"/>
              </a:spcBef>
              <a:buClr>
                <a:srgbClr val="00CC00"/>
              </a:buClr>
              <a:defRPr sz="1800"/>
            </a:pPr>
            <a:r>
              <a:rPr sz="3400">
                <a:solidFill>
                  <a:srgbClr val="333399"/>
                </a:solidFill>
              </a:rPr>
              <a:t>Policeman to little boy: “We are looking for a thief with a bicycle.” Little boy: “Wouldn’t you be better using your eyes.”</a:t>
            </a:r>
            <a:endParaRPr sz="3400">
              <a:solidFill>
                <a:srgbClr val="333399"/>
              </a:solidFill>
            </a:endParaRPr>
          </a:p>
          <a:p>
            <a:pPr lvl="1" marL="804182" indent="-346982">
              <a:spcBef>
                <a:spcPts val="500"/>
              </a:spcBef>
              <a:buClr>
                <a:srgbClr val="00CC00"/>
              </a:buClr>
              <a:defRPr sz="1800"/>
            </a:pPr>
            <a:r>
              <a:rPr sz="3400">
                <a:solidFill>
                  <a:srgbClr val="333399"/>
                </a:solidFill>
              </a:rPr>
              <a:t>Why is the teacher wearing sun-glasses. Because the class is so bright.</a:t>
            </a:r>
          </a:p>
        </p:txBody>
      </p:sp>
      <p:sp>
        <p:nvSpPr>
          <p:cNvPr id="308" name="Shape 30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600"/>
            </a:fld>
          </a:p>
        </p:txBody>
      </p:sp>
    </p:spTree>
  </p:cSld>
  <p:clrMapOvr>
    <a:masterClrMapping/>
  </p:clrMapOvr>
  <p:transition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rPr>
              <a:t>NLP Tasks</a:t>
            </a:r>
          </a:p>
        </p:txBody>
      </p:sp>
      <p:sp>
        <p:nvSpPr>
          <p:cNvPr id="311" name="Shape 3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Syntactic Tasks</a:t>
            </a:r>
            <a:endParaRPr sz="24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Semantic Tasks</a:t>
            </a:r>
            <a:endParaRPr sz="24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Pragmatic Tasks</a:t>
            </a:r>
          </a:p>
        </p:txBody>
      </p:sp>
      <p:sp>
        <p:nvSpPr>
          <p:cNvPr id="312" name="Shape 31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Syntactic Tasks</a:t>
            </a:r>
          </a:p>
        </p:txBody>
      </p:sp>
      <p:sp>
        <p:nvSpPr>
          <p:cNvPr id="315" name="Shape 3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Word Segmentation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identification of boundaries between words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Morphological Analysis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determination of the smallest meaningful parts of words (morphemes)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e.g. stem + ending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Part of Speech (PoS) Tagging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annotation of words with labels that describe its role in a sentence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Phrase Chunking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identification of (non-recursive) 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noun phrases (NP) 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verb phrases (VP)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Syntactic Parsing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generation of a syntactically correct parse tree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there may be more than one =&gt; ambiguity</a:t>
            </a:r>
          </a:p>
        </p:txBody>
      </p:sp>
      <p:sp>
        <p:nvSpPr>
          <p:cNvPr id="316" name="Shape 31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Semantic Tasks</a:t>
            </a:r>
          </a:p>
        </p:txBody>
      </p:sp>
      <p:sp>
        <p:nvSpPr>
          <p:cNvPr id="319" name="Shape 3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Word Sense Disambiguation (WSD)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many words in natural languages have multiple possible meaning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WSD tries to determine the most appropriate one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usually requires an interpretation (understanding) of the word and its context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Semantic Role Labeling (SRL)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analyses the relationship of nouns to the verb in a clause (partial sentence)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e.g., subject, object, source, destination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Semantic Parsing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mapping of a natural-language sentence to a semantic representation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consistent with the original sentence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correct (according to a semantic specification mechanism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complete (no information omitted)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Textual Entailment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does one natural-language sentence entail another sentence?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logical inference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ideally: interpretation intended by the speaker/author of the sentence</a:t>
            </a:r>
          </a:p>
        </p:txBody>
      </p:sp>
      <p:sp>
        <p:nvSpPr>
          <p:cNvPr id="320" name="Shape 32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3333FF"/>
                </a:solidFill>
              </a:rPr>
              <a:t>Textual Entailment Problems </a:t>
            </a:r>
            <a:br>
              <a:rPr sz="4400">
                <a:solidFill>
                  <a:srgbClr val="3333FF"/>
                </a:solidFill>
              </a:rPr>
            </a:br>
            <a:r>
              <a:rPr sz="4400">
                <a:solidFill>
                  <a:srgbClr val="3333FF"/>
                </a:solidFill>
              </a:rPr>
              <a:t>from PASCAL Challenge</a:t>
            </a:r>
          </a:p>
        </p:txBody>
      </p:sp>
      <p:sp>
        <p:nvSpPr>
          <p:cNvPr id="323" name="Shape 3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24" name="Shape 32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600"/>
            </a:fld>
          </a:p>
        </p:txBody>
      </p:sp>
      <p:graphicFrame>
        <p:nvGraphicFramePr>
          <p:cNvPr id="325" name="Table 325"/>
          <p:cNvGraphicFramePr/>
          <p:nvPr/>
        </p:nvGraphicFramePr>
        <p:xfrm>
          <a:off x="469617" y="1986844"/>
          <a:ext cx="12034543" cy="7045396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{2708684C-4D16-4618-839F-0558EEFCDFE6}</a:tableStyleId>
              </a:tblPr>
              <a:tblGrid>
                <a:gridCol w="6769969"/>
                <a:gridCol w="2965872"/>
                <a:gridCol w="2247900"/>
              </a:tblGrid>
              <a:tr h="609600">
                <a:tc>
                  <a:txBody>
                    <a:bodyPr/>
                    <a:lstStyle/>
                    <a:p>
                      <a:pPr lvl="0" marL="342900" indent="-342900" algn="ctr">
                        <a:spcBef>
                          <a:spcPts val="500"/>
                        </a:spcBef>
                        <a:defRPr b="0" sz="1800"/>
                      </a:pPr>
                      <a:r>
                        <a:rPr b="1" sz="2400">
                          <a:solidFill>
                            <a:srgbClr val="FDFDC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TEXT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25400">
                      <a:solidFill>
                        <a:srgbClr val="A37512"/>
                      </a:solidFill>
                      <a:miter lim="400000"/>
                    </a:lnR>
                    <a:lnT w="50800">
                      <a:solidFill>
                        <a:srgbClr val="941100"/>
                      </a:solidFill>
                      <a:miter lim="400000"/>
                    </a:lnT>
                    <a:lnB w="25400">
                      <a:solidFill>
                        <a:srgbClr val="A37512"/>
                      </a:solidFill>
                      <a:miter lim="400000"/>
                    </a:lnB>
                    <a:solidFill>
                      <a:srgbClr val="A37512"/>
                    </a:solidFill>
                  </a:tcPr>
                </a:tc>
                <a:tc>
                  <a:txBody>
                    <a:bodyPr/>
                    <a:lstStyle/>
                    <a:p>
                      <a:pPr lvl="0" marL="342900" indent="-342900" algn="ctr">
                        <a:defRPr sz="1800"/>
                      </a:pPr>
                      <a:r>
                        <a:rPr b="1" sz="2400">
                          <a:solidFill>
                            <a:srgbClr val="FDFDC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HYPOTHESIS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A37512"/>
                      </a:solidFill>
                      <a:miter lim="400000"/>
                    </a:lnL>
                    <a:lnR w="25400">
                      <a:solidFill>
                        <a:srgbClr val="A37512"/>
                      </a:solidFill>
                      <a:miter lim="400000"/>
                    </a:lnR>
                    <a:lnT w="50800">
                      <a:solidFill>
                        <a:srgbClr val="941100"/>
                      </a:solidFill>
                      <a:miter lim="400000"/>
                    </a:lnT>
                    <a:lnB w="25400">
                      <a:solidFill>
                        <a:srgbClr val="A37512"/>
                      </a:solidFill>
                      <a:miter lim="400000"/>
                    </a:lnB>
                    <a:solidFill>
                      <a:srgbClr val="A37512"/>
                    </a:solidFill>
                  </a:tcPr>
                </a:tc>
                <a:tc>
                  <a:txBody>
                    <a:bodyPr/>
                    <a:lstStyle/>
                    <a:p>
                      <a:pPr lvl="0" marL="342900" indent="-342900" algn="l">
                        <a:defRPr sz="1800"/>
                      </a:pPr>
                      <a:r>
                        <a:rPr b="1" sz="2400">
                          <a:solidFill>
                            <a:srgbClr val="FDFDC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ENTAILMENT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A37512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lnT w="50800">
                      <a:solidFill>
                        <a:srgbClr val="941100"/>
                      </a:solidFill>
                      <a:miter lim="400000"/>
                    </a:lnT>
                    <a:lnB w="25400">
                      <a:solidFill>
                        <a:srgbClr val="A37512"/>
                      </a:solidFill>
                      <a:miter lim="400000"/>
                    </a:lnB>
                    <a:solidFill>
                      <a:srgbClr val="A37512"/>
                    </a:solidFill>
                  </a:tcPr>
                </a:tc>
              </a:tr>
              <a:tr h="1304995">
                <a:tc>
                  <a:txBody>
                    <a:bodyPr/>
                    <a:lstStyle/>
                    <a:p>
                      <a:pPr lvl="0" marL="342900" indent="-342900" algn="l">
                        <a:spcBef>
                          <a:spcPts val="500"/>
                        </a:spcBef>
                        <a:defRPr b="0" sz="1800"/>
                      </a:pPr>
                      <a:r>
                        <a:rPr i="1" sz="2600">
                          <a:solidFill>
                            <a:srgbClr val="3333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Eyeing the huge market potential, currently led by Google, Yahoo took over search company Overture Services Inc last year.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25400">
                      <a:solidFill>
                        <a:srgbClr val="A37512"/>
                      </a:solidFill>
                      <a:miter lim="400000"/>
                    </a:lnR>
                    <a:lnT w="25400">
                      <a:solidFill>
                        <a:srgbClr val="A37512"/>
                      </a:solidFill>
                      <a:miter lim="400000"/>
                    </a:lnT>
                    <a:lnB w="25400">
                      <a:solidFill>
                        <a:srgbClr val="A37512"/>
                      </a:solidFill>
                      <a:miter lim="400000"/>
                    </a:lnB>
                    <a:solidFill>
                      <a:srgbClr val="FDFDC5"/>
                    </a:solidFill>
                  </a:tcPr>
                </a:tc>
                <a:tc>
                  <a:txBody>
                    <a:bodyPr/>
                    <a:lstStyle/>
                    <a:p>
                      <a:pPr lvl="0" marL="342900" indent="-342900" algn="l">
                        <a:defRPr sz="1800"/>
                      </a:pPr>
                      <a:r>
                        <a:rPr i="1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Yahoo bought Overture.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A37512"/>
                      </a:solidFill>
                      <a:miter lim="400000"/>
                    </a:lnL>
                    <a:lnR w="25400">
                      <a:solidFill>
                        <a:srgbClr val="A37512"/>
                      </a:solidFill>
                      <a:miter lim="400000"/>
                    </a:lnR>
                    <a:lnT w="25400">
                      <a:solidFill>
                        <a:srgbClr val="A37512"/>
                      </a:solidFill>
                      <a:miter lim="400000"/>
                    </a:lnT>
                    <a:lnB w="25400">
                      <a:solidFill>
                        <a:srgbClr val="A37512"/>
                      </a:solidFill>
                      <a:miter lim="400000"/>
                    </a:lnB>
                    <a:solidFill>
                      <a:srgbClr val="F5D32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2600">
                          <a:sym typeface="Helvetica Light"/>
                        </a:rPr>
                        <a:t>TRUE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A37512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lnT w="25400">
                      <a:solidFill>
                        <a:srgbClr val="A37512"/>
                      </a:solidFill>
                      <a:miter lim="400000"/>
                    </a:lnT>
                    <a:lnB w="25400">
                      <a:solidFill>
                        <a:srgbClr val="A37512"/>
                      </a:solidFill>
                      <a:miter lim="400000"/>
                    </a:lnB>
                    <a:solidFill>
                      <a:srgbClr val="AFE489">
                        <a:alpha val="90000"/>
                      </a:srgbClr>
                    </a:solidFill>
                  </a:tcPr>
                </a:tc>
              </a:tr>
              <a:tr h="2081671">
                <a:tc>
                  <a:txBody>
                    <a:bodyPr/>
                    <a:lstStyle/>
                    <a:p>
                      <a:pPr lvl="0" marL="342900" indent="-342900" algn="l">
                        <a:spcBef>
                          <a:spcPts val="500"/>
                        </a:spcBef>
                        <a:defRPr b="0" sz="1800"/>
                      </a:pPr>
                      <a:r>
                        <a:rPr i="1" sz="2600">
                          <a:solidFill>
                            <a:srgbClr val="3333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Microsoft's rival Sun Microsystems Inc. bought Star Office last month and plans to boost its development as a Web-based device running over the Net on personal computers and Internet appliances.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25400">
                      <a:solidFill>
                        <a:srgbClr val="A37512"/>
                      </a:solidFill>
                      <a:miter lim="400000"/>
                    </a:lnR>
                    <a:lnT w="25400">
                      <a:solidFill>
                        <a:srgbClr val="A37512"/>
                      </a:solidFill>
                      <a:miter lim="400000"/>
                    </a:lnT>
                    <a:lnB w="25400">
                      <a:solidFill>
                        <a:srgbClr val="A37512"/>
                      </a:solidFill>
                      <a:miter lim="400000"/>
                    </a:lnB>
                    <a:solidFill>
                      <a:srgbClr val="FDFDC5"/>
                    </a:solidFill>
                  </a:tcPr>
                </a:tc>
                <a:tc>
                  <a:txBody>
                    <a:bodyPr/>
                    <a:lstStyle/>
                    <a:p>
                      <a:pPr lvl="0" marL="342900" indent="-342900" algn="l">
                        <a:defRPr sz="1800"/>
                      </a:pPr>
                      <a:r>
                        <a:rPr i="1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Microsoft bought Star Office.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A37512"/>
                      </a:solidFill>
                      <a:miter lim="400000"/>
                    </a:lnL>
                    <a:lnR w="25400">
                      <a:solidFill>
                        <a:srgbClr val="A37512"/>
                      </a:solidFill>
                      <a:miter lim="400000"/>
                    </a:lnR>
                    <a:lnT w="25400">
                      <a:solidFill>
                        <a:srgbClr val="A37512"/>
                      </a:solidFill>
                      <a:miter lim="400000"/>
                    </a:lnT>
                    <a:lnB w="25400">
                      <a:solidFill>
                        <a:srgbClr val="A37512"/>
                      </a:solidFill>
                      <a:miter lim="400000"/>
                    </a:lnB>
                    <a:solidFill>
                      <a:srgbClr val="F5D32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2600">
                          <a:sym typeface="Helvetica Light"/>
                        </a:rPr>
                        <a:t>FALSE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A37512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lnT w="25400">
                      <a:solidFill>
                        <a:srgbClr val="A37512"/>
                      </a:solidFill>
                      <a:miter lim="400000"/>
                    </a:lnT>
                    <a:lnB w="25400">
                      <a:solidFill>
                        <a:srgbClr val="A37512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</a:tr>
              <a:tr h="1695591">
                <a:tc>
                  <a:txBody>
                    <a:bodyPr/>
                    <a:lstStyle/>
                    <a:p>
                      <a:pPr lvl="0" marL="342900" indent="-342900" algn="l">
                        <a:spcBef>
                          <a:spcPts val="500"/>
                        </a:spcBef>
                        <a:defRPr b="0" sz="1800"/>
                      </a:pPr>
                      <a:r>
                        <a:rPr i="1" sz="2600">
                          <a:solidFill>
                            <a:srgbClr val="3333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National Institute for Psychobiology in Israel was established in May 1971 as the Israel Center for Psychobiology by Prof. Joel.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25400">
                      <a:solidFill>
                        <a:srgbClr val="A37512"/>
                      </a:solidFill>
                      <a:miter lim="400000"/>
                    </a:lnR>
                    <a:lnT w="25400">
                      <a:solidFill>
                        <a:srgbClr val="A37512"/>
                      </a:solidFill>
                      <a:miter lim="400000"/>
                    </a:lnT>
                    <a:lnB w="25400">
                      <a:solidFill>
                        <a:srgbClr val="A37512"/>
                      </a:solidFill>
                      <a:miter lim="400000"/>
                    </a:lnB>
                    <a:solidFill>
                      <a:srgbClr val="FDFDC5"/>
                    </a:solidFill>
                  </a:tcPr>
                </a:tc>
                <a:tc>
                  <a:txBody>
                    <a:bodyPr/>
                    <a:lstStyle/>
                    <a:p>
                      <a:pPr lvl="0" marL="342900" indent="-342900" algn="l">
                        <a:defRPr sz="1800"/>
                      </a:pPr>
                      <a:r>
                        <a:rPr i="1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Israel was established in May 1971.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A37512"/>
                      </a:solidFill>
                      <a:miter lim="400000"/>
                    </a:lnL>
                    <a:lnR w="25400">
                      <a:solidFill>
                        <a:srgbClr val="A37512"/>
                      </a:solidFill>
                      <a:miter lim="400000"/>
                    </a:lnR>
                    <a:lnT w="25400">
                      <a:solidFill>
                        <a:srgbClr val="A37512"/>
                      </a:solidFill>
                      <a:miter lim="400000"/>
                    </a:lnT>
                    <a:lnB w="25400">
                      <a:solidFill>
                        <a:srgbClr val="A37512"/>
                      </a:solidFill>
                      <a:miter lim="400000"/>
                    </a:lnB>
                    <a:solidFill>
                      <a:srgbClr val="F5D32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2600">
                          <a:sym typeface="Helvetica Light"/>
                        </a:rPr>
                        <a:t>FALSE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A37512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lnT w="25400">
                      <a:solidFill>
                        <a:srgbClr val="A37512"/>
                      </a:solidFill>
                      <a:miter lim="400000"/>
                    </a:lnT>
                    <a:lnB w="25400">
                      <a:solidFill>
                        <a:srgbClr val="A37512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</a:tr>
              <a:tr h="1302737">
                <a:tc>
                  <a:txBody>
                    <a:bodyPr/>
                    <a:lstStyle/>
                    <a:p>
                      <a:pPr lvl="0" marL="342900" indent="-342900" algn="l">
                        <a:spcBef>
                          <a:spcPts val="500"/>
                        </a:spcBef>
                        <a:defRPr b="0" sz="1800"/>
                      </a:pPr>
                      <a:r>
                        <a:rPr i="1" sz="2600">
                          <a:solidFill>
                            <a:srgbClr val="3333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Since its formation in 1948, Israel fought many wars with neighboring Arab countries.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25400">
                      <a:solidFill>
                        <a:srgbClr val="A37512"/>
                      </a:solidFill>
                      <a:miter lim="400000"/>
                    </a:lnR>
                    <a:lnT w="25400">
                      <a:solidFill>
                        <a:srgbClr val="A37512"/>
                      </a:solidFill>
                      <a:miter lim="400000"/>
                    </a:lnT>
                    <a:lnB w="50800">
                      <a:solidFill>
                        <a:srgbClr val="941100"/>
                      </a:solidFill>
                      <a:miter lim="400000"/>
                    </a:lnB>
                    <a:solidFill>
                      <a:srgbClr val="FDFDC5"/>
                    </a:solidFill>
                  </a:tcPr>
                </a:tc>
                <a:tc>
                  <a:txBody>
                    <a:bodyPr/>
                    <a:lstStyle/>
                    <a:p>
                      <a:pPr lvl="0" marL="342900" indent="-342900" algn="l">
                        <a:defRPr sz="1800"/>
                      </a:pPr>
                      <a:r>
                        <a:rPr i="1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Israel was established in 1948.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A37512"/>
                      </a:solidFill>
                      <a:miter lim="400000"/>
                    </a:lnL>
                    <a:lnR w="25400">
                      <a:solidFill>
                        <a:srgbClr val="A37512"/>
                      </a:solidFill>
                      <a:miter lim="400000"/>
                    </a:lnR>
                    <a:lnT w="25400">
                      <a:solidFill>
                        <a:srgbClr val="A37512"/>
                      </a:solidFill>
                      <a:miter lim="400000"/>
                    </a:lnT>
                    <a:lnB w="50800">
                      <a:solidFill>
                        <a:srgbClr val="941100"/>
                      </a:solidFill>
                      <a:miter lim="400000"/>
                    </a:lnB>
                    <a:solidFill>
                      <a:srgbClr val="F5D32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2600">
                          <a:sym typeface="Helvetica Light"/>
                        </a:rPr>
                        <a:t>TRUE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A37512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lnT w="25400">
                      <a:solidFill>
                        <a:srgbClr val="A37512"/>
                      </a:solidFill>
                      <a:miter lim="400000"/>
                    </a:lnT>
                    <a:lnB w="50800">
                      <a:solidFill>
                        <a:srgbClr val="941100"/>
                      </a:solidFill>
                      <a:miter lim="400000"/>
                    </a:lnB>
                    <a:solidFill>
                      <a:srgbClr val="AFE489">
                        <a:alpha val="9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Pragmatic Tasks</a:t>
            </a:r>
          </a:p>
        </p:txBody>
      </p:sp>
      <p:sp>
        <p:nvSpPr>
          <p:cNvPr id="328" name="Shape 3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Anaphora Resolution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730250" indent="-381000">
              <a:spcBef>
                <a:spcPts val="2000"/>
              </a:spcBef>
              <a:buClr>
                <a:srgbClr val="FF2600"/>
              </a:buClr>
              <a:buFont typeface="Zapf Dingbats"/>
              <a:buChar char="❖"/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 Rounded MT Bold"/>
                <a:ea typeface="Arial Rounded MT Bold"/>
                <a:cs typeface="Arial Rounded MT Bold"/>
                <a:sym typeface="Arial Rounded MT Bold"/>
              </a:rPr>
              <a:t>which phrases in a document refer to the same entity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Arial Rounded MT Bold"/>
              <a:ea typeface="Arial Rounded MT Bold"/>
              <a:cs typeface="Arial Rounded MT Bold"/>
              <a:sym typeface="Arial Rounded MT Bold"/>
            </a:endParaRPr>
          </a:p>
          <a:p>
            <a:pPr lvl="2" marL="1066800" indent="-381000">
              <a:spcBef>
                <a:spcPts val="2000"/>
              </a:spcBef>
              <a:buClr>
                <a:srgbClr val="FF2600"/>
              </a:buClr>
              <a:buFont typeface="Zapf Dingbats"/>
              <a:buChar char="❖"/>
              <a:defRPr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 Rounded MT Bold"/>
                <a:ea typeface="Arial Rounded MT Bold"/>
                <a:cs typeface="Arial Rounded MT Bold"/>
                <a:sym typeface="Arial Rounded MT Bold"/>
              </a:rPr>
              <a:t>in particular he/she/it, this, that, …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Arial Rounded MT Bold"/>
              <a:ea typeface="Arial Rounded MT Bold"/>
              <a:cs typeface="Arial Rounded MT Bold"/>
              <a:sym typeface="Arial Rounded MT Bold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Ellipsis Resolution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730250" indent="-381000">
              <a:spcBef>
                <a:spcPts val="2000"/>
              </a:spcBef>
              <a:buClr>
                <a:srgbClr val="FF2600"/>
              </a:buClr>
              <a:buFont typeface="Zapf Dingbats"/>
              <a:buChar char="❖"/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 Rounded MT Bold"/>
                <a:ea typeface="Arial Rounded MT Bold"/>
                <a:cs typeface="Arial Rounded MT Bold"/>
                <a:sym typeface="Arial Rounded MT Bold"/>
              </a:rPr>
              <a:t>inferring omitted words from the context</a:t>
            </a:r>
          </a:p>
        </p:txBody>
      </p:sp>
      <p:sp>
        <p:nvSpPr>
          <p:cNvPr id="329" name="Shape 32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Bridge-In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783449" y="2293902"/>
            <a:ext cx="11433387" cy="6791396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xfrm rot="20250106">
            <a:off x="10070874" y="8997183"/>
            <a:ext cx="197311" cy="2316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rPr>
              <a:t>Related Tasks</a:t>
            </a:r>
          </a:p>
        </p:txBody>
      </p:sp>
      <p:sp>
        <p:nvSpPr>
          <p:cNvPr id="332" name="Shape 3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Information Extraction</a:t>
            </a:r>
            <a:endParaRPr sz="24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Question Answering</a:t>
            </a:r>
            <a:endParaRPr sz="24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Text Summarization</a:t>
            </a:r>
            <a:endParaRPr sz="24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Machine Translation</a:t>
            </a:r>
            <a:endParaRPr sz="24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Knowledge Acquisition</a:t>
            </a:r>
          </a:p>
        </p:txBody>
      </p:sp>
      <p:sp>
        <p:nvSpPr>
          <p:cNvPr id="333" name="Shape 33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Information Extraction</a:t>
            </a:r>
          </a:p>
        </p:txBody>
      </p:sp>
      <p:sp>
        <p:nvSpPr>
          <p:cNvPr id="336" name="Shape 3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identification of phrases that carry meaningful information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Named Entity Recognition (NER) 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identification of names of people, places, organizations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relies mostly on nouns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 English, capitaliziation is an important hint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not so useful in German since all nouns are capitalized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Relation Extraction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identifies relations between entities in the text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relies mostly on verbs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often done off-line for sets of documents that don’t change too much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can be combined with search engine activities</a:t>
            </a:r>
          </a:p>
        </p:txBody>
      </p:sp>
      <p:sp>
        <p:nvSpPr>
          <p:cNvPr id="337" name="Shape 33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Question Answering</a:t>
            </a:r>
          </a:p>
        </p:txBody>
      </p:sp>
      <p:sp>
        <p:nvSpPr>
          <p:cNvPr id="340" name="Shape 3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answers natural-language questions based on information from a set of documents (corpus)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relies on information extraction</a:t>
            </a:r>
          </a:p>
        </p:txBody>
      </p:sp>
      <p:sp>
        <p:nvSpPr>
          <p:cNvPr id="341" name="Shape 34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Text Summarization</a:t>
            </a:r>
          </a:p>
        </p:txBody>
      </p:sp>
      <p:sp>
        <p:nvSpPr>
          <p:cNvPr id="344" name="Shape 3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creation of a short summary from a longer piece of text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consistent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same meaning as the original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correct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properly formed sentences in the natural language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partial information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details may be omitted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it can be difficult to determine which details to omit</a:t>
            </a:r>
          </a:p>
        </p:txBody>
      </p:sp>
      <p:sp>
        <p:nvSpPr>
          <p:cNvPr id="345" name="Shape 34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Machine Translation</a:t>
            </a:r>
          </a:p>
        </p:txBody>
      </p:sp>
      <p:sp>
        <p:nvSpPr>
          <p:cNvPr id="348" name="Shape 3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automatic translation of a sentence from one language to another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consistent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identical interpretations for both sentences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can be difficult to achieve due to semantic and pragmatic differences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especially for poetry, puns and jokes, proper etiquette, etc. </a:t>
            </a:r>
            <a:endParaRPr sz="16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correct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properly formed according to the syntax of the target language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complete information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nothing should be omitted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requires ambiguity resolution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syntactic and semantic levels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pragmatic aspects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usage and conventions of the target language should be respected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common phrases and expressions 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social conventions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Du/Sie in German doesn’t have a direct counterpart in English</a:t>
            </a:r>
          </a:p>
        </p:txBody>
      </p:sp>
      <p:sp>
        <p:nvSpPr>
          <p:cNvPr id="349" name="Shape 34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Translation Mishaps</a:t>
            </a:r>
          </a:p>
        </p:txBody>
      </p:sp>
      <p:sp>
        <p:nvSpPr>
          <p:cNvPr id="352" name="Shape 3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translation of English to Russian and then back to English: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“The spirit is willing but the flesh is weak.” </a:t>
            </a:r>
            <a:b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 ⇒ “The liquor is good but the meat is spoiled.”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“Out of sight, out of mind.” </a:t>
            </a:r>
            <a:b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 ⇒ “Invisible idiot.”</a:t>
            </a:r>
          </a:p>
        </p:txBody>
      </p:sp>
      <p:sp>
        <p:nvSpPr>
          <p:cNvPr id="353" name="Shape 35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Automated Knowledge Acquisition</a:t>
            </a:r>
          </a:p>
        </p:txBody>
      </p:sp>
      <p:sp>
        <p:nvSpPr>
          <p:cNvPr id="356" name="Shape 3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use of machine learning and information extraction to populate knowledge bases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strong reliance on statistical methods since the 1990’s</a:t>
            </a:r>
          </a:p>
        </p:txBody>
      </p:sp>
      <p:sp>
        <p:nvSpPr>
          <p:cNvPr id="357" name="Shape 35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3333FF"/>
                </a:solidFill>
              </a:rPr>
              <a:t>Machine Learning Approach</a:t>
            </a:r>
          </a:p>
        </p:txBody>
      </p:sp>
      <p:sp>
        <p:nvSpPr>
          <p:cNvPr id="360" name="Shape 3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61" name="Shape 361"/>
          <p:cNvSpPr/>
          <p:nvPr/>
        </p:nvSpPr>
        <p:spPr>
          <a:xfrm>
            <a:off x="9861973" y="9103360"/>
            <a:ext cx="2709334" cy="371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r" defTabSz="914400"/>
          </a:lstStyle>
          <a:p>
            <a:pPr lvl="0">
              <a:defRPr sz="1800"/>
            </a:pPr>
            <a:r>
              <a:rPr sz="1600"/>
              <a:t>40</a:t>
            </a:r>
          </a:p>
        </p:txBody>
      </p:sp>
      <p:sp>
        <p:nvSpPr>
          <p:cNvPr id="362" name="Shape 36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600"/>
            </a:fld>
          </a:p>
        </p:txBody>
      </p:sp>
      <p:grpSp>
        <p:nvGrpSpPr>
          <p:cNvPr id="509" name="Group 509"/>
          <p:cNvGrpSpPr/>
          <p:nvPr/>
        </p:nvGrpSpPr>
        <p:grpSpPr>
          <a:xfrm>
            <a:off x="916657" y="2167466"/>
            <a:ext cx="3237006" cy="3423402"/>
            <a:chOff x="0" y="0"/>
            <a:chExt cx="3237004" cy="3423400"/>
          </a:xfrm>
        </p:grpSpPr>
        <p:grpSp>
          <p:nvGrpSpPr>
            <p:cNvPr id="391" name="Group 391"/>
            <p:cNvGrpSpPr/>
            <p:nvPr/>
          </p:nvGrpSpPr>
          <p:grpSpPr>
            <a:xfrm>
              <a:off x="600569" y="-1"/>
              <a:ext cx="1408854" cy="1625602"/>
              <a:chOff x="0" y="0"/>
              <a:chExt cx="1408853" cy="1625600"/>
            </a:xfrm>
          </p:grpSpPr>
          <p:sp>
            <p:nvSpPr>
              <p:cNvPr id="363" name="Shape 363"/>
              <p:cNvSpPr/>
              <p:nvPr/>
            </p:nvSpPr>
            <p:spPr>
              <a:xfrm>
                <a:off x="0" y="-1"/>
                <a:ext cx="1408854" cy="16256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6559" tIns="66559" rIns="66559" bIns="66559" numCol="1" anchor="ctr">
                <a:noAutofit/>
              </a:bodyPr>
              <a:lstStyle/>
              <a:p>
                <a:pPr lvl="0" defTabSz="914400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64" name="Shape 364"/>
              <p:cNvSpPr/>
              <p:nvPr/>
            </p:nvSpPr>
            <p:spPr>
              <a:xfrm>
                <a:off x="108373" y="108373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365" name="Shape 365"/>
              <p:cNvSpPr/>
              <p:nvPr/>
            </p:nvSpPr>
            <p:spPr>
              <a:xfrm>
                <a:off x="108373" y="216746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366" name="Shape 366"/>
              <p:cNvSpPr/>
              <p:nvPr/>
            </p:nvSpPr>
            <p:spPr>
              <a:xfrm>
                <a:off x="108373" y="325120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367" name="Shape 367"/>
              <p:cNvSpPr/>
              <p:nvPr/>
            </p:nvSpPr>
            <p:spPr>
              <a:xfrm>
                <a:off x="108373" y="433493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368" name="Shape 368"/>
              <p:cNvSpPr/>
              <p:nvPr/>
            </p:nvSpPr>
            <p:spPr>
              <a:xfrm>
                <a:off x="108373" y="541866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369" name="Shape 369"/>
              <p:cNvSpPr/>
              <p:nvPr/>
            </p:nvSpPr>
            <p:spPr>
              <a:xfrm>
                <a:off x="108373" y="650240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370" name="Shape 370"/>
              <p:cNvSpPr/>
              <p:nvPr/>
            </p:nvSpPr>
            <p:spPr>
              <a:xfrm>
                <a:off x="108373" y="758613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371" name="Shape 371"/>
              <p:cNvSpPr/>
              <p:nvPr/>
            </p:nvSpPr>
            <p:spPr>
              <a:xfrm>
                <a:off x="108373" y="866986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372" name="Shape 372"/>
              <p:cNvSpPr/>
              <p:nvPr/>
            </p:nvSpPr>
            <p:spPr>
              <a:xfrm>
                <a:off x="108373" y="975360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373" name="Shape 373"/>
              <p:cNvSpPr/>
              <p:nvPr/>
            </p:nvSpPr>
            <p:spPr>
              <a:xfrm>
                <a:off x="108373" y="1083733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374" name="Shape 374"/>
              <p:cNvSpPr/>
              <p:nvPr/>
            </p:nvSpPr>
            <p:spPr>
              <a:xfrm>
                <a:off x="108373" y="1192106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375" name="Shape 375"/>
              <p:cNvSpPr/>
              <p:nvPr/>
            </p:nvSpPr>
            <p:spPr>
              <a:xfrm>
                <a:off x="108373" y="1300480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376" name="Shape 376"/>
              <p:cNvSpPr/>
              <p:nvPr/>
            </p:nvSpPr>
            <p:spPr>
              <a:xfrm>
                <a:off x="108373" y="1408853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377" name="Shape 377"/>
              <p:cNvSpPr/>
              <p:nvPr/>
            </p:nvSpPr>
            <p:spPr>
              <a:xfrm>
                <a:off x="108373" y="1517226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378" name="Shape 378"/>
              <p:cNvSpPr/>
              <p:nvPr/>
            </p:nvSpPr>
            <p:spPr>
              <a:xfrm>
                <a:off x="216746" y="108373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379" name="Shape 379"/>
              <p:cNvSpPr/>
              <p:nvPr/>
            </p:nvSpPr>
            <p:spPr>
              <a:xfrm>
                <a:off x="433493" y="325120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380" name="Shape 380"/>
              <p:cNvSpPr/>
              <p:nvPr/>
            </p:nvSpPr>
            <p:spPr>
              <a:xfrm>
                <a:off x="650240" y="541866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381" name="Shape 381"/>
              <p:cNvSpPr/>
              <p:nvPr/>
            </p:nvSpPr>
            <p:spPr>
              <a:xfrm>
                <a:off x="108373" y="650240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382" name="Shape 382"/>
              <p:cNvSpPr/>
              <p:nvPr/>
            </p:nvSpPr>
            <p:spPr>
              <a:xfrm>
                <a:off x="866986" y="758613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383" name="Shape 383"/>
              <p:cNvSpPr/>
              <p:nvPr/>
            </p:nvSpPr>
            <p:spPr>
              <a:xfrm>
                <a:off x="216746" y="975360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384" name="Shape 384"/>
              <p:cNvSpPr/>
              <p:nvPr/>
            </p:nvSpPr>
            <p:spPr>
              <a:xfrm>
                <a:off x="866986" y="975360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385" name="Shape 385"/>
              <p:cNvSpPr/>
              <p:nvPr/>
            </p:nvSpPr>
            <p:spPr>
              <a:xfrm>
                <a:off x="541866" y="1083733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386" name="Shape 386"/>
              <p:cNvSpPr/>
              <p:nvPr/>
            </p:nvSpPr>
            <p:spPr>
              <a:xfrm>
                <a:off x="108373" y="1192106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387" name="Shape 387"/>
              <p:cNvSpPr/>
              <p:nvPr/>
            </p:nvSpPr>
            <p:spPr>
              <a:xfrm>
                <a:off x="866986" y="1192106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388" name="Shape 388"/>
              <p:cNvSpPr/>
              <p:nvPr/>
            </p:nvSpPr>
            <p:spPr>
              <a:xfrm>
                <a:off x="433493" y="1300480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389" name="Shape 389"/>
              <p:cNvSpPr/>
              <p:nvPr/>
            </p:nvSpPr>
            <p:spPr>
              <a:xfrm>
                <a:off x="866986" y="1408853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390" name="Shape 390"/>
              <p:cNvSpPr/>
              <p:nvPr/>
            </p:nvSpPr>
            <p:spPr>
              <a:xfrm>
                <a:off x="108373" y="1517226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</p:grpSp>
        <p:grpSp>
          <p:nvGrpSpPr>
            <p:cNvPr id="420" name="Group 420"/>
            <p:cNvGrpSpPr/>
            <p:nvPr/>
          </p:nvGrpSpPr>
          <p:grpSpPr>
            <a:xfrm>
              <a:off x="817315" y="216746"/>
              <a:ext cx="1408855" cy="1625601"/>
              <a:chOff x="0" y="0"/>
              <a:chExt cx="1408853" cy="1625600"/>
            </a:xfrm>
          </p:grpSpPr>
          <p:sp>
            <p:nvSpPr>
              <p:cNvPr id="392" name="Shape 392"/>
              <p:cNvSpPr/>
              <p:nvPr/>
            </p:nvSpPr>
            <p:spPr>
              <a:xfrm>
                <a:off x="0" y="-1"/>
                <a:ext cx="1408854" cy="16256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6559" tIns="66559" rIns="66559" bIns="66559" numCol="1" anchor="ctr">
                <a:noAutofit/>
              </a:bodyPr>
              <a:lstStyle/>
              <a:p>
                <a:pPr lvl="0" defTabSz="914400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93" name="Shape 393"/>
              <p:cNvSpPr/>
              <p:nvPr/>
            </p:nvSpPr>
            <p:spPr>
              <a:xfrm>
                <a:off x="108373" y="108373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394" name="Shape 394"/>
              <p:cNvSpPr/>
              <p:nvPr/>
            </p:nvSpPr>
            <p:spPr>
              <a:xfrm>
                <a:off x="108373" y="216746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395" name="Shape 395"/>
              <p:cNvSpPr/>
              <p:nvPr/>
            </p:nvSpPr>
            <p:spPr>
              <a:xfrm>
                <a:off x="108373" y="325120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396" name="Shape 396"/>
              <p:cNvSpPr/>
              <p:nvPr/>
            </p:nvSpPr>
            <p:spPr>
              <a:xfrm>
                <a:off x="108373" y="433493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397" name="Shape 397"/>
              <p:cNvSpPr/>
              <p:nvPr/>
            </p:nvSpPr>
            <p:spPr>
              <a:xfrm>
                <a:off x="108373" y="541866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398" name="Shape 398"/>
              <p:cNvSpPr/>
              <p:nvPr/>
            </p:nvSpPr>
            <p:spPr>
              <a:xfrm>
                <a:off x="108373" y="650240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399" name="Shape 399"/>
              <p:cNvSpPr/>
              <p:nvPr/>
            </p:nvSpPr>
            <p:spPr>
              <a:xfrm>
                <a:off x="108373" y="758613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00" name="Shape 400"/>
              <p:cNvSpPr/>
              <p:nvPr/>
            </p:nvSpPr>
            <p:spPr>
              <a:xfrm>
                <a:off x="108373" y="866986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01" name="Shape 401"/>
              <p:cNvSpPr/>
              <p:nvPr/>
            </p:nvSpPr>
            <p:spPr>
              <a:xfrm>
                <a:off x="108373" y="975360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02" name="Shape 402"/>
              <p:cNvSpPr/>
              <p:nvPr/>
            </p:nvSpPr>
            <p:spPr>
              <a:xfrm>
                <a:off x="108373" y="1083733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03" name="Shape 403"/>
              <p:cNvSpPr/>
              <p:nvPr/>
            </p:nvSpPr>
            <p:spPr>
              <a:xfrm>
                <a:off x="108373" y="1192106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04" name="Shape 404"/>
              <p:cNvSpPr/>
              <p:nvPr/>
            </p:nvSpPr>
            <p:spPr>
              <a:xfrm>
                <a:off x="108373" y="1300480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05" name="Shape 405"/>
              <p:cNvSpPr/>
              <p:nvPr/>
            </p:nvSpPr>
            <p:spPr>
              <a:xfrm>
                <a:off x="108373" y="1408853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06" name="Shape 406"/>
              <p:cNvSpPr/>
              <p:nvPr/>
            </p:nvSpPr>
            <p:spPr>
              <a:xfrm>
                <a:off x="108373" y="1517226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07" name="Shape 407"/>
              <p:cNvSpPr/>
              <p:nvPr/>
            </p:nvSpPr>
            <p:spPr>
              <a:xfrm>
                <a:off x="216746" y="108373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08" name="Shape 408"/>
              <p:cNvSpPr/>
              <p:nvPr/>
            </p:nvSpPr>
            <p:spPr>
              <a:xfrm>
                <a:off x="433493" y="325120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09" name="Shape 409"/>
              <p:cNvSpPr/>
              <p:nvPr/>
            </p:nvSpPr>
            <p:spPr>
              <a:xfrm>
                <a:off x="650240" y="541866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10" name="Shape 410"/>
              <p:cNvSpPr/>
              <p:nvPr/>
            </p:nvSpPr>
            <p:spPr>
              <a:xfrm>
                <a:off x="108373" y="650240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11" name="Shape 411"/>
              <p:cNvSpPr/>
              <p:nvPr/>
            </p:nvSpPr>
            <p:spPr>
              <a:xfrm>
                <a:off x="866986" y="758613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12" name="Shape 412"/>
              <p:cNvSpPr/>
              <p:nvPr/>
            </p:nvSpPr>
            <p:spPr>
              <a:xfrm>
                <a:off x="216746" y="975360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13" name="Shape 413"/>
              <p:cNvSpPr/>
              <p:nvPr/>
            </p:nvSpPr>
            <p:spPr>
              <a:xfrm>
                <a:off x="866986" y="975360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14" name="Shape 414"/>
              <p:cNvSpPr/>
              <p:nvPr/>
            </p:nvSpPr>
            <p:spPr>
              <a:xfrm>
                <a:off x="541866" y="1083733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15" name="Shape 415"/>
              <p:cNvSpPr/>
              <p:nvPr/>
            </p:nvSpPr>
            <p:spPr>
              <a:xfrm>
                <a:off x="108373" y="1192106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16" name="Shape 416"/>
              <p:cNvSpPr/>
              <p:nvPr/>
            </p:nvSpPr>
            <p:spPr>
              <a:xfrm>
                <a:off x="866986" y="1192106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17" name="Shape 417"/>
              <p:cNvSpPr/>
              <p:nvPr/>
            </p:nvSpPr>
            <p:spPr>
              <a:xfrm>
                <a:off x="433493" y="1300480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18" name="Shape 418"/>
              <p:cNvSpPr/>
              <p:nvPr/>
            </p:nvSpPr>
            <p:spPr>
              <a:xfrm>
                <a:off x="866986" y="1408853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19" name="Shape 419"/>
              <p:cNvSpPr/>
              <p:nvPr/>
            </p:nvSpPr>
            <p:spPr>
              <a:xfrm>
                <a:off x="108373" y="1517226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</p:grpSp>
        <p:grpSp>
          <p:nvGrpSpPr>
            <p:cNvPr id="449" name="Group 449"/>
            <p:cNvGrpSpPr/>
            <p:nvPr/>
          </p:nvGrpSpPr>
          <p:grpSpPr>
            <a:xfrm>
              <a:off x="1034062" y="433493"/>
              <a:ext cx="1408854" cy="1625601"/>
              <a:chOff x="0" y="0"/>
              <a:chExt cx="1408853" cy="1625600"/>
            </a:xfrm>
          </p:grpSpPr>
          <p:sp>
            <p:nvSpPr>
              <p:cNvPr id="421" name="Shape 421"/>
              <p:cNvSpPr/>
              <p:nvPr/>
            </p:nvSpPr>
            <p:spPr>
              <a:xfrm>
                <a:off x="0" y="-1"/>
                <a:ext cx="1408854" cy="16256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6559" tIns="66559" rIns="66559" bIns="66559" numCol="1" anchor="ctr">
                <a:noAutofit/>
              </a:bodyPr>
              <a:lstStyle/>
              <a:p>
                <a:pPr lvl="0" defTabSz="914400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422" name="Shape 422"/>
              <p:cNvSpPr/>
              <p:nvPr/>
            </p:nvSpPr>
            <p:spPr>
              <a:xfrm>
                <a:off x="108373" y="108373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23" name="Shape 423"/>
              <p:cNvSpPr/>
              <p:nvPr/>
            </p:nvSpPr>
            <p:spPr>
              <a:xfrm>
                <a:off x="108373" y="216746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24" name="Shape 424"/>
              <p:cNvSpPr/>
              <p:nvPr/>
            </p:nvSpPr>
            <p:spPr>
              <a:xfrm>
                <a:off x="108373" y="325120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25" name="Shape 425"/>
              <p:cNvSpPr/>
              <p:nvPr/>
            </p:nvSpPr>
            <p:spPr>
              <a:xfrm>
                <a:off x="108373" y="433493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26" name="Shape 426"/>
              <p:cNvSpPr/>
              <p:nvPr/>
            </p:nvSpPr>
            <p:spPr>
              <a:xfrm>
                <a:off x="108373" y="541866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27" name="Shape 427"/>
              <p:cNvSpPr/>
              <p:nvPr/>
            </p:nvSpPr>
            <p:spPr>
              <a:xfrm>
                <a:off x="108373" y="650240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28" name="Shape 428"/>
              <p:cNvSpPr/>
              <p:nvPr/>
            </p:nvSpPr>
            <p:spPr>
              <a:xfrm>
                <a:off x="108373" y="758613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29" name="Shape 429"/>
              <p:cNvSpPr/>
              <p:nvPr/>
            </p:nvSpPr>
            <p:spPr>
              <a:xfrm>
                <a:off x="108373" y="866986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30" name="Shape 430"/>
              <p:cNvSpPr/>
              <p:nvPr/>
            </p:nvSpPr>
            <p:spPr>
              <a:xfrm>
                <a:off x="108373" y="975360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31" name="Shape 431"/>
              <p:cNvSpPr/>
              <p:nvPr/>
            </p:nvSpPr>
            <p:spPr>
              <a:xfrm>
                <a:off x="108373" y="1083733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32" name="Shape 432"/>
              <p:cNvSpPr/>
              <p:nvPr/>
            </p:nvSpPr>
            <p:spPr>
              <a:xfrm>
                <a:off x="108373" y="1192106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33" name="Shape 433"/>
              <p:cNvSpPr/>
              <p:nvPr/>
            </p:nvSpPr>
            <p:spPr>
              <a:xfrm>
                <a:off x="108373" y="1300480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34" name="Shape 434"/>
              <p:cNvSpPr/>
              <p:nvPr/>
            </p:nvSpPr>
            <p:spPr>
              <a:xfrm>
                <a:off x="108373" y="1408853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35" name="Shape 435"/>
              <p:cNvSpPr/>
              <p:nvPr/>
            </p:nvSpPr>
            <p:spPr>
              <a:xfrm>
                <a:off x="108373" y="1517226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36" name="Shape 436"/>
              <p:cNvSpPr/>
              <p:nvPr/>
            </p:nvSpPr>
            <p:spPr>
              <a:xfrm>
                <a:off x="216746" y="108373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37" name="Shape 437"/>
              <p:cNvSpPr/>
              <p:nvPr/>
            </p:nvSpPr>
            <p:spPr>
              <a:xfrm>
                <a:off x="433493" y="325120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38" name="Shape 438"/>
              <p:cNvSpPr/>
              <p:nvPr/>
            </p:nvSpPr>
            <p:spPr>
              <a:xfrm>
                <a:off x="650240" y="541866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39" name="Shape 439"/>
              <p:cNvSpPr/>
              <p:nvPr/>
            </p:nvSpPr>
            <p:spPr>
              <a:xfrm>
                <a:off x="108373" y="650240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40" name="Shape 440"/>
              <p:cNvSpPr/>
              <p:nvPr/>
            </p:nvSpPr>
            <p:spPr>
              <a:xfrm>
                <a:off x="866986" y="758613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41" name="Shape 441"/>
              <p:cNvSpPr/>
              <p:nvPr/>
            </p:nvSpPr>
            <p:spPr>
              <a:xfrm>
                <a:off x="216746" y="975360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42" name="Shape 442"/>
              <p:cNvSpPr/>
              <p:nvPr/>
            </p:nvSpPr>
            <p:spPr>
              <a:xfrm>
                <a:off x="866986" y="975360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43" name="Shape 443"/>
              <p:cNvSpPr/>
              <p:nvPr/>
            </p:nvSpPr>
            <p:spPr>
              <a:xfrm>
                <a:off x="541866" y="1083733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44" name="Shape 444"/>
              <p:cNvSpPr/>
              <p:nvPr/>
            </p:nvSpPr>
            <p:spPr>
              <a:xfrm>
                <a:off x="108373" y="1192106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45" name="Shape 445"/>
              <p:cNvSpPr/>
              <p:nvPr/>
            </p:nvSpPr>
            <p:spPr>
              <a:xfrm>
                <a:off x="866986" y="1192106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46" name="Shape 446"/>
              <p:cNvSpPr/>
              <p:nvPr/>
            </p:nvSpPr>
            <p:spPr>
              <a:xfrm>
                <a:off x="433493" y="1300480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47" name="Shape 447"/>
              <p:cNvSpPr/>
              <p:nvPr/>
            </p:nvSpPr>
            <p:spPr>
              <a:xfrm>
                <a:off x="866986" y="1408853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48" name="Shape 448"/>
              <p:cNvSpPr/>
              <p:nvPr/>
            </p:nvSpPr>
            <p:spPr>
              <a:xfrm>
                <a:off x="108373" y="1517226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</p:grpSp>
        <p:grpSp>
          <p:nvGrpSpPr>
            <p:cNvPr id="478" name="Group 478"/>
            <p:cNvGrpSpPr/>
            <p:nvPr/>
          </p:nvGrpSpPr>
          <p:grpSpPr>
            <a:xfrm>
              <a:off x="1250809" y="650240"/>
              <a:ext cx="1408854" cy="1625601"/>
              <a:chOff x="0" y="0"/>
              <a:chExt cx="1408853" cy="1625600"/>
            </a:xfrm>
          </p:grpSpPr>
          <p:sp>
            <p:nvSpPr>
              <p:cNvPr id="450" name="Shape 450"/>
              <p:cNvSpPr/>
              <p:nvPr/>
            </p:nvSpPr>
            <p:spPr>
              <a:xfrm>
                <a:off x="0" y="-1"/>
                <a:ext cx="1408854" cy="16256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6559" tIns="66559" rIns="66559" bIns="66559" numCol="1" anchor="ctr">
                <a:noAutofit/>
              </a:bodyPr>
              <a:lstStyle/>
              <a:p>
                <a:pPr lvl="0" defTabSz="914400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451" name="Shape 451"/>
              <p:cNvSpPr/>
              <p:nvPr/>
            </p:nvSpPr>
            <p:spPr>
              <a:xfrm>
                <a:off x="108373" y="108373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52" name="Shape 452"/>
              <p:cNvSpPr/>
              <p:nvPr/>
            </p:nvSpPr>
            <p:spPr>
              <a:xfrm>
                <a:off x="108373" y="216746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53" name="Shape 453"/>
              <p:cNvSpPr/>
              <p:nvPr/>
            </p:nvSpPr>
            <p:spPr>
              <a:xfrm>
                <a:off x="108373" y="325120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54" name="Shape 454"/>
              <p:cNvSpPr/>
              <p:nvPr/>
            </p:nvSpPr>
            <p:spPr>
              <a:xfrm>
                <a:off x="108373" y="433493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55" name="Shape 455"/>
              <p:cNvSpPr/>
              <p:nvPr/>
            </p:nvSpPr>
            <p:spPr>
              <a:xfrm>
                <a:off x="108373" y="541866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56" name="Shape 456"/>
              <p:cNvSpPr/>
              <p:nvPr/>
            </p:nvSpPr>
            <p:spPr>
              <a:xfrm>
                <a:off x="108373" y="650240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57" name="Shape 457"/>
              <p:cNvSpPr/>
              <p:nvPr/>
            </p:nvSpPr>
            <p:spPr>
              <a:xfrm>
                <a:off x="108373" y="758613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58" name="Shape 458"/>
              <p:cNvSpPr/>
              <p:nvPr/>
            </p:nvSpPr>
            <p:spPr>
              <a:xfrm>
                <a:off x="108373" y="866986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59" name="Shape 459"/>
              <p:cNvSpPr/>
              <p:nvPr/>
            </p:nvSpPr>
            <p:spPr>
              <a:xfrm>
                <a:off x="108373" y="975360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60" name="Shape 460"/>
              <p:cNvSpPr/>
              <p:nvPr/>
            </p:nvSpPr>
            <p:spPr>
              <a:xfrm>
                <a:off x="108373" y="1083733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61" name="Shape 461"/>
              <p:cNvSpPr/>
              <p:nvPr/>
            </p:nvSpPr>
            <p:spPr>
              <a:xfrm>
                <a:off x="108373" y="1192106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62" name="Shape 462"/>
              <p:cNvSpPr/>
              <p:nvPr/>
            </p:nvSpPr>
            <p:spPr>
              <a:xfrm>
                <a:off x="108373" y="1300480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63" name="Shape 463"/>
              <p:cNvSpPr/>
              <p:nvPr/>
            </p:nvSpPr>
            <p:spPr>
              <a:xfrm>
                <a:off x="108373" y="1408853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64" name="Shape 464"/>
              <p:cNvSpPr/>
              <p:nvPr/>
            </p:nvSpPr>
            <p:spPr>
              <a:xfrm>
                <a:off x="108373" y="1517226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65" name="Shape 465"/>
              <p:cNvSpPr/>
              <p:nvPr/>
            </p:nvSpPr>
            <p:spPr>
              <a:xfrm>
                <a:off x="216746" y="108373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66" name="Shape 466"/>
              <p:cNvSpPr/>
              <p:nvPr/>
            </p:nvSpPr>
            <p:spPr>
              <a:xfrm>
                <a:off x="433493" y="325120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67" name="Shape 467"/>
              <p:cNvSpPr/>
              <p:nvPr/>
            </p:nvSpPr>
            <p:spPr>
              <a:xfrm>
                <a:off x="650240" y="541866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68" name="Shape 468"/>
              <p:cNvSpPr/>
              <p:nvPr/>
            </p:nvSpPr>
            <p:spPr>
              <a:xfrm>
                <a:off x="108373" y="650240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69" name="Shape 469"/>
              <p:cNvSpPr/>
              <p:nvPr/>
            </p:nvSpPr>
            <p:spPr>
              <a:xfrm>
                <a:off x="866986" y="758613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70" name="Shape 470"/>
              <p:cNvSpPr/>
              <p:nvPr/>
            </p:nvSpPr>
            <p:spPr>
              <a:xfrm>
                <a:off x="216746" y="975360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71" name="Shape 471"/>
              <p:cNvSpPr/>
              <p:nvPr/>
            </p:nvSpPr>
            <p:spPr>
              <a:xfrm>
                <a:off x="866986" y="975360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72" name="Shape 472"/>
              <p:cNvSpPr/>
              <p:nvPr/>
            </p:nvSpPr>
            <p:spPr>
              <a:xfrm>
                <a:off x="541866" y="1083733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73" name="Shape 473"/>
              <p:cNvSpPr/>
              <p:nvPr/>
            </p:nvSpPr>
            <p:spPr>
              <a:xfrm>
                <a:off x="108373" y="1192106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74" name="Shape 474"/>
              <p:cNvSpPr/>
              <p:nvPr/>
            </p:nvSpPr>
            <p:spPr>
              <a:xfrm>
                <a:off x="866986" y="1192106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75" name="Shape 475"/>
              <p:cNvSpPr/>
              <p:nvPr/>
            </p:nvSpPr>
            <p:spPr>
              <a:xfrm>
                <a:off x="433493" y="1300480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76" name="Shape 476"/>
              <p:cNvSpPr/>
              <p:nvPr/>
            </p:nvSpPr>
            <p:spPr>
              <a:xfrm>
                <a:off x="866986" y="1408853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77" name="Shape 477"/>
              <p:cNvSpPr/>
              <p:nvPr/>
            </p:nvSpPr>
            <p:spPr>
              <a:xfrm>
                <a:off x="108373" y="1517226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</p:grpSp>
        <p:grpSp>
          <p:nvGrpSpPr>
            <p:cNvPr id="507" name="Group 507"/>
            <p:cNvGrpSpPr/>
            <p:nvPr/>
          </p:nvGrpSpPr>
          <p:grpSpPr>
            <a:xfrm>
              <a:off x="1467555" y="866986"/>
              <a:ext cx="1408855" cy="1625601"/>
              <a:chOff x="0" y="0"/>
              <a:chExt cx="1408853" cy="1625600"/>
            </a:xfrm>
          </p:grpSpPr>
          <p:sp>
            <p:nvSpPr>
              <p:cNvPr id="479" name="Shape 479"/>
              <p:cNvSpPr/>
              <p:nvPr/>
            </p:nvSpPr>
            <p:spPr>
              <a:xfrm>
                <a:off x="0" y="-1"/>
                <a:ext cx="1408854" cy="16256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6559" tIns="66559" rIns="66559" bIns="66559" numCol="1" anchor="ctr">
                <a:noAutofit/>
              </a:bodyPr>
              <a:lstStyle/>
              <a:p>
                <a:pPr lvl="0" defTabSz="914400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480" name="Shape 480"/>
              <p:cNvSpPr/>
              <p:nvPr/>
            </p:nvSpPr>
            <p:spPr>
              <a:xfrm>
                <a:off x="108373" y="108373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81" name="Shape 481"/>
              <p:cNvSpPr/>
              <p:nvPr/>
            </p:nvSpPr>
            <p:spPr>
              <a:xfrm>
                <a:off x="108373" y="216746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82" name="Shape 482"/>
              <p:cNvSpPr/>
              <p:nvPr/>
            </p:nvSpPr>
            <p:spPr>
              <a:xfrm>
                <a:off x="108373" y="325120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83" name="Shape 483"/>
              <p:cNvSpPr/>
              <p:nvPr/>
            </p:nvSpPr>
            <p:spPr>
              <a:xfrm>
                <a:off x="108373" y="433493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84" name="Shape 484"/>
              <p:cNvSpPr/>
              <p:nvPr/>
            </p:nvSpPr>
            <p:spPr>
              <a:xfrm>
                <a:off x="108373" y="541866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85" name="Shape 485"/>
              <p:cNvSpPr/>
              <p:nvPr/>
            </p:nvSpPr>
            <p:spPr>
              <a:xfrm>
                <a:off x="108373" y="650240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86" name="Shape 486"/>
              <p:cNvSpPr/>
              <p:nvPr/>
            </p:nvSpPr>
            <p:spPr>
              <a:xfrm>
                <a:off x="108373" y="758613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87" name="Shape 487"/>
              <p:cNvSpPr/>
              <p:nvPr/>
            </p:nvSpPr>
            <p:spPr>
              <a:xfrm>
                <a:off x="108373" y="866986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88" name="Shape 488"/>
              <p:cNvSpPr/>
              <p:nvPr/>
            </p:nvSpPr>
            <p:spPr>
              <a:xfrm>
                <a:off x="108373" y="975360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89" name="Shape 489"/>
              <p:cNvSpPr/>
              <p:nvPr/>
            </p:nvSpPr>
            <p:spPr>
              <a:xfrm>
                <a:off x="108373" y="1083733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90" name="Shape 490"/>
              <p:cNvSpPr/>
              <p:nvPr/>
            </p:nvSpPr>
            <p:spPr>
              <a:xfrm>
                <a:off x="108373" y="1192106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91" name="Shape 491"/>
              <p:cNvSpPr/>
              <p:nvPr/>
            </p:nvSpPr>
            <p:spPr>
              <a:xfrm>
                <a:off x="108373" y="1300480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92" name="Shape 492"/>
              <p:cNvSpPr/>
              <p:nvPr/>
            </p:nvSpPr>
            <p:spPr>
              <a:xfrm>
                <a:off x="108373" y="1408853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93" name="Shape 493"/>
              <p:cNvSpPr/>
              <p:nvPr/>
            </p:nvSpPr>
            <p:spPr>
              <a:xfrm>
                <a:off x="108373" y="1517226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94" name="Shape 494"/>
              <p:cNvSpPr/>
              <p:nvPr/>
            </p:nvSpPr>
            <p:spPr>
              <a:xfrm>
                <a:off x="216746" y="108373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95" name="Shape 495"/>
              <p:cNvSpPr/>
              <p:nvPr/>
            </p:nvSpPr>
            <p:spPr>
              <a:xfrm>
                <a:off x="433493" y="325120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96" name="Shape 496"/>
              <p:cNvSpPr/>
              <p:nvPr/>
            </p:nvSpPr>
            <p:spPr>
              <a:xfrm>
                <a:off x="650240" y="541866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97" name="Shape 497"/>
              <p:cNvSpPr/>
              <p:nvPr/>
            </p:nvSpPr>
            <p:spPr>
              <a:xfrm>
                <a:off x="108373" y="650240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98" name="Shape 498"/>
              <p:cNvSpPr/>
              <p:nvPr/>
            </p:nvSpPr>
            <p:spPr>
              <a:xfrm>
                <a:off x="866986" y="758613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499" name="Shape 499"/>
              <p:cNvSpPr/>
              <p:nvPr/>
            </p:nvSpPr>
            <p:spPr>
              <a:xfrm>
                <a:off x="216746" y="975360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500" name="Shape 500"/>
              <p:cNvSpPr/>
              <p:nvPr/>
            </p:nvSpPr>
            <p:spPr>
              <a:xfrm>
                <a:off x="866986" y="975360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501" name="Shape 501"/>
              <p:cNvSpPr/>
              <p:nvPr/>
            </p:nvSpPr>
            <p:spPr>
              <a:xfrm>
                <a:off x="541866" y="1083733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502" name="Shape 502"/>
              <p:cNvSpPr/>
              <p:nvPr/>
            </p:nvSpPr>
            <p:spPr>
              <a:xfrm>
                <a:off x="108373" y="1192106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503" name="Shape 503"/>
              <p:cNvSpPr/>
              <p:nvPr/>
            </p:nvSpPr>
            <p:spPr>
              <a:xfrm>
                <a:off x="866986" y="1192106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504" name="Shape 504"/>
              <p:cNvSpPr/>
              <p:nvPr/>
            </p:nvSpPr>
            <p:spPr>
              <a:xfrm>
                <a:off x="433493" y="1300480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505" name="Shape 505"/>
              <p:cNvSpPr/>
              <p:nvPr/>
            </p:nvSpPr>
            <p:spPr>
              <a:xfrm>
                <a:off x="866986" y="1408853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506" name="Shape 506"/>
              <p:cNvSpPr/>
              <p:nvPr/>
            </p:nvSpPr>
            <p:spPr>
              <a:xfrm>
                <a:off x="108373" y="1517226"/>
                <a:ext cx="325121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</p:grpSp>
        <p:sp>
          <p:nvSpPr>
            <p:cNvPr id="508" name="Shape 508"/>
            <p:cNvSpPr/>
            <p:nvPr/>
          </p:nvSpPr>
          <p:spPr>
            <a:xfrm>
              <a:off x="0" y="2492586"/>
              <a:ext cx="3237005" cy="9308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6559" tIns="66559" rIns="66559" bIns="66559" numCol="1" anchor="t">
              <a:spAutoFit/>
            </a:bodyPr>
            <a:lstStyle/>
            <a:p>
              <a:pPr lvl="0" defTabSz="914400">
                <a:defRPr sz="1800"/>
              </a:pPr>
              <a:r>
                <a:rPr sz="2800">
                  <a:latin typeface="Times New Roman"/>
                  <a:ea typeface="Times New Roman"/>
                  <a:cs typeface="Times New Roman"/>
                  <a:sym typeface="Times New Roman"/>
                </a:rPr>
                <a:t>Manually Annotated </a:t>
              </a:r>
              <a:endParaRPr sz="2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defTabSz="914400">
                <a:defRPr sz="1800"/>
              </a:pPr>
              <a:r>
                <a:rPr sz="2800">
                  <a:latin typeface="Times New Roman"/>
                  <a:ea typeface="Times New Roman"/>
                  <a:cs typeface="Times New Roman"/>
                  <a:sym typeface="Times New Roman"/>
                </a:rPr>
                <a:t>Training Corpora</a:t>
              </a:r>
            </a:p>
          </p:txBody>
        </p:sp>
      </p:grpSp>
      <p:grpSp>
        <p:nvGrpSpPr>
          <p:cNvPr id="514" name="Group 514"/>
          <p:cNvGrpSpPr/>
          <p:nvPr/>
        </p:nvGrpSpPr>
        <p:grpSpPr>
          <a:xfrm>
            <a:off x="3901439" y="2817706"/>
            <a:ext cx="4226562" cy="1192108"/>
            <a:chOff x="0" y="0"/>
            <a:chExt cx="4226560" cy="1192106"/>
          </a:xfrm>
        </p:grpSpPr>
        <p:grpSp>
          <p:nvGrpSpPr>
            <p:cNvPr id="512" name="Group 512"/>
            <p:cNvGrpSpPr/>
            <p:nvPr/>
          </p:nvGrpSpPr>
          <p:grpSpPr>
            <a:xfrm>
              <a:off x="1625600" y="0"/>
              <a:ext cx="2600961" cy="1192107"/>
              <a:chOff x="0" y="0"/>
              <a:chExt cx="2600960" cy="1192106"/>
            </a:xfrm>
          </p:grpSpPr>
          <p:sp>
            <p:nvSpPr>
              <p:cNvPr id="510" name="Shape 510"/>
              <p:cNvSpPr/>
              <p:nvPr/>
            </p:nvSpPr>
            <p:spPr>
              <a:xfrm>
                <a:off x="0" y="0"/>
                <a:ext cx="2600961" cy="1192107"/>
              </a:xfrm>
              <a:prstGeom prst="rect">
                <a:avLst/>
              </a:prstGeom>
              <a:solidFill>
                <a:srgbClr val="66CC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6559" tIns="66559" rIns="66559" bIns="66559" numCol="1" anchor="ctr">
                <a:noAutofit/>
              </a:bodyPr>
              <a:lstStyle/>
              <a:p>
                <a:pPr lvl="0" defTabSz="914400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11" name="Shape 511"/>
              <p:cNvSpPr/>
              <p:nvPr/>
            </p:nvSpPr>
            <p:spPr>
              <a:xfrm>
                <a:off x="541866" y="108373"/>
                <a:ext cx="1478800" cy="9308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66559" tIns="66559" rIns="66559" bIns="66559" numCol="1" anchor="t">
                <a:spAutoFit/>
              </a:bodyPr>
              <a:lstStyle/>
              <a:p>
                <a:pPr lvl="0" defTabSz="914400">
                  <a:defRPr sz="1800"/>
                </a:pPr>
                <a:r>
                  <a:rPr sz="2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Machine</a:t>
                </a:r>
                <a:endParaRPr sz="2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lvl="0" defTabSz="914400">
                  <a:defRPr sz="1800"/>
                </a:pPr>
                <a:r>
                  <a:rPr sz="2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Learning</a:t>
                </a:r>
              </a:p>
            </p:txBody>
          </p:sp>
        </p:grpSp>
        <p:sp>
          <p:nvSpPr>
            <p:cNvPr id="513" name="Shape 513"/>
            <p:cNvSpPr/>
            <p:nvPr/>
          </p:nvSpPr>
          <p:spPr>
            <a:xfrm>
              <a:off x="-1" y="541866"/>
              <a:ext cx="1625602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519" name="Group 519"/>
          <p:cNvGrpSpPr/>
          <p:nvPr/>
        </p:nvGrpSpPr>
        <p:grpSpPr>
          <a:xfrm>
            <a:off x="5527039" y="4009813"/>
            <a:ext cx="2632570" cy="2350348"/>
            <a:chOff x="0" y="0"/>
            <a:chExt cx="2632568" cy="2350346"/>
          </a:xfrm>
        </p:grpSpPr>
        <p:grpSp>
          <p:nvGrpSpPr>
            <p:cNvPr id="517" name="Group 517"/>
            <p:cNvGrpSpPr/>
            <p:nvPr/>
          </p:nvGrpSpPr>
          <p:grpSpPr>
            <a:xfrm>
              <a:off x="0" y="975359"/>
              <a:ext cx="2632569" cy="1374988"/>
              <a:chOff x="0" y="0"/>
              <a:chExt cx="2632568" cy="1374986"/>
            </a:xfrm>
          </p:grpSpPr>
          <p:sp>
            <p:nvSpPr>
              <p:cNvPr id="515" name="Shape 515"/>
              <p:cNvSpPr/>
              <p:nvPr/>
            </p:nvSpPr>
            <p:spPr>
              <a:xfrm>
                <a:off x="0" y="-1"/>
                <a:ext cx="2632569" cy="13749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505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6559" tIns="66559" rIns="66559" bIns="66559" numCol="1" anchor="ctr">
                <a:noAutofit/>
              </a:bodyPr>
              <a:lstStyle/>
              <a:p>
                <a:pPr lvl="0" defTabSz="914400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16" name="Shape 516"/>
              <p:cNvSpPr/>
              <p:nvPr/>
            </p:nvSpPr>
            <p:spPr>
              <a:xfrm>
                <a:off x="385500" y="222086"/>
                <a:ext cx="1785089" cy="9308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66559" tIns="66559" rIns="66559" bIns="66559" numCol="1" anchor="ctr">
                <a:spAutoFit/>
              </a:bodyPr>
              <a:lstStyle/>
              <a:p>
                <a:pPr lvl="0" defTabSz="914400">
                  <a:defRPr sz="1800"/>
                </a:pPr>
                <a:r>
                  <a:rPr sz="2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Linguistic</a:t>
                </a:r>
                <a:endParaRPr sz="2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lvl="0" defTabSz="914400">
                  <a:defRPr sz="1800"/>
                </a:pPr>
                <a:r>
                  <a:rPr sz="2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Knowledge</a:t>
                </a:r>
              </a:p>
            </p:txBody>
          </p:sp>
        </p:grpSp>
        <p:sp>
          <p:nvSpPr>
            <p:cNvPr id="518" name="Shape 518"/>
            <p:cNvSpPr/>
            <p:nvPr/>
          </p:nvSpPr>
          <p:spPr>
            <a:xfrm flipH="1">
              <a:off x="1302286" y="0"/>
              <a:ext cx="1" cy="97536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525" name="Group 525"/>
          <p:cNvGrpSpPr/>
          <p:nvPr/>
        </p:nvGrpSpPr>
        <p:grpSpPr>
          <a:xfrm>
            <a:off x="3775004" y="6375964"/>
            <a:ext cx="4244623" cy="2077157"/>
            <a:chOff x="0" y="0"/>
            <a:chExt cx="4244622" cy="2077155"/>
          </a:xfrm>
        </p:grpSpPr>
        <p:grpSp>
          <p:nvGrpSpPr>
            <p:cNvPr id="522" name="Group 522"/>
            <p:cNvGrpSpPr/>
            <p:nvPr/>
          </p:nvGrpSpPr>
          <p:grpSpPr>
            <a:xfrm>
              <a:off x="1643662" y="885048"/>
              <a:ext cx="2600961" cy="1192108"/>
              <a:chOff x="0" y="0"/>
              <a:chExt cx="2600960" cy="1192106"/>
            </a:xfrm>
          </p:grpSpPr>
          <p:sp>
            <p:nvSpPr>
              <p:cNvPr id="520" name="Shape 520"/>
              <p:cNvSpPr/>
              <p:nvPr/>
            </p:nvSpPr>
            <p:spPr>
              <a:xfrm>
                <a:off x="0" y="0"/>
                <a:ext cx="2600961" cy="1192107"/>
              </a:xfrm>
              <a:prstGeom prst="rect">
                <a:avLst/>
              </a:prstGeom>
              <a:solidFill>
                <a:srgbClr val="66CC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6559" tIns="66559" rIns="66559" bIns="66559" numCol="1" anchor="ctr">
                <a:noAutofit/>
              </a:bodyPr>
              <a:lstStyle/>
              <a:p>
                <a:pPr lvl="0" defTabSz="914400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21" name="Shape 521"/>
              <p:cNvSpPr/>
              <p:nvPr/>
            </p:nvSpPr>
            <p:spPr>
              <a:xfrm>
                <a:off x="268675" y="309315"/>
                <a:ext cx="1940490" cy="5244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66559" tIns="66559" rIns="66559" bIns="66559" numCol="1" anchor="t">
                <a:spAutoFit/>
              </a:bodyPr>
              <a:lstStyle>
                <a:lvl1pPr defTabSz="914400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 lvl="0">
                  <a:defRPr sz="1800"/>
                </a:pPr>
                <a:r>
                  <a:rPr sz="2800"/>
                  <a:t>NLP System</a:t>
                </a:r>
              </a:p>
            </p:txBody>
          </p:sp>
        </p:grpSp>
        <p:sp>
          <p:nvSpPr>
            <p:cNvPr id="523" name="Shape 523"/>
            <p:cNvSpPr/>
            <p:nvPr/>
          </p:nvSpPr>
          <p:spPr>
            <a:xfrm>
              <a:off x="3054321" y="0"/>
              <a:ext cx="1" cy="866987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lvl="0"/>
            </a:p>
          </p:txBody>
        </p:sp>
        <p:sp>
          <p:nvSpPr>
            <p:cNvPr id="524" name="Shape 524"/>
            <p:cNvSpPr/>
            <p:nvPr/>
          </p:nvSpPr>
          <p:spPr>
            <a:xfrm>
              <a:off x="-1" y="1519484"/>
              <a:ext cx="1625602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543" name="Group 543"/>
          <p:cNvGrpSpPr/>
          <p:nvPr/>
        </p:nvGrpSpPr>
        <p:grpSpPr>
          <a:xfrm>
            <a:off x="2135857" y="7152640"/>
            <a:ext cx="1548837" cy="2091312"/>
            <a:chOff x="0" y="0"/>
            <a:chExt cx="1548835" cy="2091311"/>
          </a:xfrm>
        </p:grpSpPr>
        <p:grpSp>
          <p:nvGrpSpPr>
            <p:cNvPr id="541" name="Group 541"/>
            <p:cNvGrpSpPr/>
            <p:nvPr/>
          </p:nvGrpSpPr>
          <p:grpSpPr>
            <a:xfrm>
              <a:off x="139982" y="-1"/>
              <a:ext cx="1408854" cy="1625602"/>
              <a:chOff x="0" y="0"/>
              <a:chExt cx="1408853" cy="1625600"/>
            </a:xfrm>
          </p:grpSpPr>
          <p:sp>
            <p:nvSpPr>
              <p:cNvPr id="526" name="Shape 526"/>
              <p:cNvSpPr/>
              <p:nvPr/>
            </p:nvSpPr>
            <p:spPr>
              <a:xfrm>
                <a:off x="0" y="-1"/>
                <a:ext cx="1408854" cy="16256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6559" tIns="66559" rIns="66559" bIns="66559" numCol="1" anchor="ctr">
                <a:noAutofit/>
              </a:bodyPr>
              <a:lstStyle/>
              <a:p>
                <a:pPr lvl="0" defTabSz="914400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27" name="Shape 527"/>
              <p:cNvSpPr/>
              <p:nvPr/>
            </p:nvSpPr>
            <p:spPr>
              <a:xfrm>
                <a:off x="108373" y="108373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528" name="Shape 528"/>
              <p:cNvSpPr/>
              <p:nvPr/>
            </p:nvSpPr>
            <p:spPr>
              <a:xfrm>
                <a:off x="108373" y="216746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529" name="Shape 529"/>
              <p:cNvSpPr/>
              <p:nvPr/>
            </p:nvSpPr>
            <p:spPr>
              <a:xfrm>
                <a:off x="108373" y="325120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530" name="Shape 530"/>
              <p:cNvSpPr/>
              <p:nvPr/>
            </p:nvSpPr>
            <p:spPr>
              <a:xfrm>
                <a:off x="108373" y="433493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531" name="Shape 531"/>
              <p:cNvSpPr/>
              <p:nvPr/>
            </p:nvSpPr>
            <p:spPr>
              <a:xfrm>
                <a:off x="108373" y="541866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532" name="Shape 532"/>
              <p:cNvSpPr/>
              <p:nvPr/>
            </p:nvSpPr>
            <p:spPr>
              <a:xfrm>
                <a:off x="108373" y="650240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533" name="Shape 533"/>
              <p:cNvSpPr/>
              <p:nvPr/>
            </p:nvSpPr>
            <p:spPr>
              <a:xfrm>
                <a:off x="108373" y="758613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534" name="Shape 534"/>
              <p:cNvSpPr/>
              <p:nvPr/>
            </p:nvSpPr>
            <p:spPr>
              <a:xfrm>
                <a:off x="108373" y="866986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535" name="Shape 535"/>
              <p:cNvSpPr/>
              <p:nvPr/>
            </p:nvSpPr>
            <p:spPr>
              <a:xfrm>
                <a:off x="108373" y="975360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536" name="Shape 536"/>
              <p:cNvSpPr/>
              <p:nvPr/>
            </p:nvSpPr>
            <p:spPr>
              <a:xfrm>
                <a:off x="108373" y="1083733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537" name="Shape 537"/>
              <p:cNvSpPr/>
              <p:nvPr/>
            </p:nvSpPr>
            <p:spPr>
              <a:xfrm>
                <a:off x="108373" y="1192106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538" name="Shape 538"/>
              <p:cNvSpPr/>
              <p:nvPr/>
            </p:nvSpPr>
            <p:spPr>
              <a:xfrm>
                <a:off x="108373" y="1300480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539" name="Shape 539"/>
              <p:cNvSpPr/>
              <p:nvPr/>
            </p:nvSpPr>
            <p:spPr>
              <a:xfrm>
                <a:off x="108373" y="1408853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540" name="Shape 540"/>
              <p:cNvSpPr/>
              <p:nvPr/>
            </p:nvSpPr>
            <p:spPr>
              <a:xfrm>
                <a:off x="108373" y="1517226"/>
                <a:ext cx="119210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lvl="0"/>
              </a:p>
            </p:txBody>
          </p:sp>
        </p:grpSp>
        <p:sp>
          <p:nvSpPr>
            <p:cNvPr id="542" name="Shape 542"/>
            <p:cNvSpPr/>
            <p:nvPr/>
          </p:nvSpPr>
          <p:spPr>
            <a:xfrm>
              <a:off x="0" y="1566897"/>
              <a:ext cx="1506928" cy="524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6559" tIns="66559" rIns="66559" bIns="66559" numCol="1" anchor="t">
              <a:spAutoFit/>
            </a:bodyPr>
            <a:lstStyle>
              <a:lvl1pPr defTabSz="914400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/>
              </a:pPr>
              <a:r>
                <a:rPr sz="2800"/>
                <a:t>Raw Text</a:t>
              </a:r>
            </a:p>
          </p:txBody>
        </p:sp>
      </p:grpSp>
      <p:grpSp>
        <p:nvGrpSpPr>
          <p:cNvPr id="576" name="Group 576"/>
          <p:cNvGrpSpPr/>
          <p:nvPr/>
        </p:nvGrpSpPr>
        <p:grpSpPr>
          <a:xfrm>
            <a:off x="8019626" y="7044266"/>
            <a:ext cx="3420106" cy="2484166"/>
            <a:chOff x="0" y="0"/>
            <a:chExt cx="3420104" cy="2484165"/>
          </a:xfrm>
        </p:grpSpPr>
        <p:sp>
          <p:nvSpPr>
            <p:cNvPr id="544" name="Shape 544"/>
            <p:cNvSpPr/>
            <p:nvPr/>
          </p:nvSpPr>
          <p:spPr>
            <a:xfrm>
              <a:off x="0" y="815057"/>
              <a:ext cx="1625601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lvl="0"/>
            </a:p>
          </p:txBody>
        </p:sp>
        <p:grpSp>
          <p:nvGrpSpPr>
            <p:cNvPr id="575" name="Group 575"/>
            <p:cNvGrpSpPr/>
            <p:nvPr/>
          </p:nvGrpSpPr>
          <p:grpSpPr>
            <a:xfrm>
              <a:off x="1083733" y="-1"/>
              <a:ext cx="2336372" cy="2484167"/>
              <a:chOff x="0" y="0"/>
              <a:chExt cx="2336371" cy="2484165"/>
            </a:xfrm>
          </p:grpSpPr>
          <p:grpSp>
            <p:nvGrpSpPr>
              <p:cNvPr id="573" name="Group 573"/>
              <p:cNvGrpSpPr/>
              <p:nvPr/>
            </p:nvGrpSpPr>
            <p:grpSpPr>
              <a:xfrm>
                <a:off x="541866" y="-1"/>
                <a:ext cx="1408855" cy="1625602"/>
                <a:chOff x="0" y="0"/>
                <a:chExt cx="1408853" cy="1625600"/>
              </a:xfrm>
            </p:grpSpPr>
            <p:sp>
              <p:nvSpPr>
                <p:cNvPr id="545" name="Shape 545"/>
                <p:cNvSpPr/>
                <p:nvPr/>
              </p:nvSpPr>
              <p:spPr>
                <a:xfrm>
                  <a:off x="0" y="-1"/>
                  <a:ext cx="1408854" cy="162560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6559" tIns="66559" rIns="66559" bIns="66559" numCol="1" anchor="ctr">
                  <a:noAutofit/>
                </a:bodyPr>
                <a:lstStyle/>
                <a:p>
                  <a:pPr lvl="0" defTabSz="914400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546" name="Shape 546"/>
                <p:cNvSpPr/>
                <p:nvPr/>
              </p:nvSpPr>
              <p:spPr>
                <a:xfrm>
                  <a:off x="108373" y="108373"/>
                  <a:ext cx="1192108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547" name="Shape 547"/>
                <p:cNvSpPr/>
                <p:nvPr/>
              </p:nvSpPr>
              <p:spPr>
                <a:xfrm>
                  <a:off x="108373" y="216746"/>
                  <a:ext cx="1192108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548" name="Shape 548"/>
                <p:cNvSpPr/>
                <p:nvPr/>
              </p:nvSpPr>
              <p:spPr>
                <a:xfrm>
                  <a:off x="108373" y="325120"/>
                  <a:ext cx="1192108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549" name="Shape 549"/>
                <p:cNvSpPr/>
                <p:nvPr/>
              </p:nvSpPr>
              <p:spPr>
                <a:xfrm>
                  <a:off x="108373" y="433493"/>
                  <a:ext cx="1192108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550" name="Shape 550"/>
                <p:cNvSpPr/>
                <p:nvPr/>
              </p:nvSpPr>
              <p:spPr>
                <a:xfrm>
                  <a:off x="108373" y="541866"/>
                  <a:ext cx="1192108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551" name="Shape 551"/>
                <p:cNvSpPr/>
                <p:nvPr/>
              </p:nvSpPr>
              <p:spPr>
                <a:xfrm>
                  <a:off x="108373" y="650240"/>
                  <a:ext cx="1192108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552" name="Shape 552"/>
                <p:cNvSpPr/>
                <p:nvPr/>
              </p:nvSpPr>
              <p:spPr>
                <a:xfrm>
                  <a:off x="108373" y="758613"/>
                  <a:ext cx="1192108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553" name="Shape 553"/>
                <p:cNvSpPr/>
                <p:nvPr/>
              </p:nvSpPr>
              <p:spPr>
                <a:xfrm>
                  <a:off x="108373" y="866986"/>
                  <a:ext cx="1192108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554" name="Shape 554"/>
                <p:cNvSpPr/>
                <p:nvPr/>
              </p:nvSpPr>
              <p:spPr>
                <a:xfrm>
                  <a:off x="108373" y="975360"/>
                  <a:ext cx="1192108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555" name="Shape 555"/>
                <p:cNvSpPr/>
                <p:nvPr/>
              </p:nvSpPr>
              <p:spPr>
                <a:xfrm>
                  <a:off x="108373" y="1083733"/>
                  <a:ext cx="1192108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556" name="Shape 556"/>
                <p:cNvSpPr/>
                <p:nvPr/>
              </p:nvSpPr>
              <p:spPr>
                <a:xfrm>
                  <a:off x="108373" y="1192106"/>
                  <a:ext cx="1192108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557" name="Shape 557"/>
                <p:cNvSpPr/>
                <p:nvPr/>
              </p:nvSpPr>
              <p:spPr>
                <a:xfrm>
                  <a:off x="108373" y="1300480"/>
                  <a:ext cx="1192108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558" name="Shape 558"/>
                <p:cNvSpPr/>
                <p:nvPr/>
              </p:nvSpPr>
              <p:spPr>
                <a:xfrm>
                  <a:off x="108373" y="1408853"/>
                  <a:ext cx="1192108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559" name="Shape 559"/>
                <p:cNvSpPr/>
                <p:nvPr/>
              </p:nvSpPr>
              <p:spPr>
                <a:xfrm>
                  <a:off x="108373" y="1517226"/>
                  <a:ext cx="1192108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560" name="Shape 560"/>
                <p:cNvSpPr/>
                <p:nvPr/>
              </p:nvSpPr>
              <p:spPr>
                <a:xfrm>
                  <a:off x="216746" y="108373"/>
                  <a:ext cx="325121" cy="1"/>
                </a:xfrm>
                <a:prstGeom prst="line">
                  <a:avLst/>
                </a:prstGeom>
                <a:noFill/>
                <a:ln w="254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561" name="Shape 561"/>
                <p:cNvSpPr/>
                <p:nvPr/>
              </p:nvSpPr>
              <p:spPr>
                <a:xfrm>
                  <a:off x="433493" y="325120"/>
                  <a:ext cx="325121" cy="1"/>
                </a:xfrm>
                <a:prstGeom prst="line">
                  <a:avLst/>
                </a:prstGeom>
                <a:noFill/>
                <a:ln w="254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562" name="Shape 562"/>
                <p:cNvSpPr/>
                <p:nvPr/>
              </p:nvSpPr>
              <p:spPr>
                <a:xfrm>
                  <a:off x="650240" y="541866"/>
                  <a:ext cx="325121" cy="1"/>
                </a:xfrm>
                <a:prstGeom prst="line">
                  <a:avLst/>
                </a:prstGeom>
                <a:noFill/>
                <a:ln w="254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563" name="Shape 563"/>
                <p:cNvSpPr/>
                <p:nvPr/>
              </p:nvSpPr>
              <p:spPr>
                <a:xfrm>
                  <a:off x="108373" y="650240"/>
                  <a:ext cx="325121" cy="1"/>
                </a:xfrm>
                <a:prstGeom prst="line">
                  <a:avLst/>
                </a:prstGeom>
                <a:noFill/>
                <a:ln w="254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564" name="Shape 564"/>
                <p:cNvSpPr/>
                <p:nvPr/>
              </p:nvSpPr>
              <p:spPr>
                <a:xfrm>
                  <a:off x="866986" y="758613"/>
                  <a:ext cx="325121" cy="1"/>
                </a:xfrm>
                <a:prstGeom prst="line">
                  <a:avLst/>
                </a:prstGeom>
                <a:noFill/>
                <a:ln w="254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565" name="Shape 565"/>
                <p:cNvSpPr/>
                <p:nvPr/>
              </p:nvSpPr>
              <p:spPr>
                <a:xfrm>
                  <a:off x="216746" y="975360"/>
                  <a:ext cx="325121" cy="1"/>
                </a:xfrm>
                <a:prstGeom prst="line">
                  <a:avLst/>
                </a:prstGeom>
                <a:noFill/>
                <a:ln w="254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566" name="Shape 566"/>
                <p:cNvSpPr/>
                <p:nvPr/>
              </p:nvSpPr>
              <p:spPr>
                <a:xfrm>
                  <a:off x="866986" y="975360"/>
                  <a:ext cx="325121" cy="1"/>
                </a:xfrm>
                <a:prstGeom prst="line">
                  <a:avLst/>
                </a:prstGeom>
                <a:noFill/>
                <a:ln w="254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567" name="Shape 567"/>
                <p:cNvSpPr/>
                <p:nvPr/>
              </p:nvSpPr>
              <p:spPr>
                <a:xfrm>
                  <a:off x="541866" y="1083733"/>
                  <a:ext cx="325121" cy="1"/>
                </a:xfrm>
                <a:prstGeom prst="line">
                  <a:avLst/>
                </a:prstGeom>
                <a:noFill/>
                <a:ln w="254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568" name="Shape 568"/>
                <p:cNvSpPr/>
                <p:nvPr/>
              </p:nvSpPr>
              <p:spPr>
                <a:xfrm>
                  <a:off x="108373" y="1192106"/>
                  <a:ext cx="325121" cy="1"/>
                </a:xfrm>
                <a:prstGeom prst="line">
                  <a:avLst/>
                </a:prstGeom>
                <a:noFill/>
                <a:ln w="254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569" name="Shape 569"/>
                <p:cNvSpPr/>
                <p:nvPr/>
              </p:nvSpPr>
              <p:spPr>
                <a:xfrm>
                  <a:off x="866986" y="1192106"/>
                  <a:ext cx="325121" cy="1"/>
                </a:xfrm>
                <a:prstGeom prst="line">
                  <a:avLst/>
                </a:prstGeom>
                <a:noFill/>
                <a:ln w="254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570" name="Shape 570"/>
                <p:cNvSpPr/>
                <p:nvPr/>
              </p:nvSpPr>
              <p:spPr>
                <a:xfrm>
                  <a:off x="433493" y="1300480"/>
                  <a:ext cx="325121" cy="1"/>
                </a:xfrm>
                <a:prstGeom prst="line">
                  <a:avLst/>
                </a:prstGeom>
                <a:noFill/>
                <a:ln w="254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571" name="Shape 571"/>
                <p:cNvSpPr/>
                <p:nvPr/>
              </p:nvSpPr>
              <p:spPr>
                <a:xfrm>
                  <a:off x="866986" y="1408853"/>
                  <a:ext cx="325121" cy="1"/>
                </a:xfrm>
                <a:prstGeom prst="line">
                  <a:avLst/>
                </a:prstGeom>
                <a:noFill/>
                <a:ln w="254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572" name="Shape 572"/>
                <p:cNvSpPr/>
                <p:nvPr/>
              </p:nvSpPr>
              <p:spPr>
                <a:xfrm>
                  <a:off x="108373" y="1517226"/>
                  <a:ext cx="325121" cy="1"/>
                </a:xfrm>
                <a:prstGeom prst="line">
                  <a:avLst/>
                </a:prstGeom>
                <a:noFill/>
                <a:ln w="254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lvl="0"/>
                </a:p>
              </p:txBody>
            </p:sp>
          </p:grpSp>
          <p:sp>
            <p:nvSpPr>
              <p:cNvPr id="574" name="Shape 574"/>
              <p:cNvSpPr/>
              <p:nvPr/>
            </p:nvSpPr>
            <p:spPr>
              <a:xfrm>
                <a:off x="0" y="1553351"/>
                <a:ext cx="2336372" cy="9308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66559" tIns="66559" rIns="66559" bIns="66559" numCol="1" anchor="t">
                <a:spAutoFit/>
              </a:bodyPr>
              <a:lstStyle/>
              <a:p>
                <a:pPr lvl="0" defTabSz="914400">
                  <a:defRPr sz="1800"/>
                </a:pPr>
                <a:r>
                  <a:rPr sz="2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Automatically</a:t>
                </a:r>
                <a:endParaRPr sz="2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lvl="0" defTabSz="914400">
                  <a:defRPr sz="1800"/>
                </a:pPr>
                <a:r>
                  <a:rPr sz="2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Annotated Text</a:t>
                </a:r>
              </a:p>
            </p:txBody>
          </p:sp>
        </p:grp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9" grpId="1"/>
      <p:bldP build="whole" bldLvl="1" animBg="1" rev="0" advAuto="0" spid="514" grpId="2"/>
      <p:bldP build="whole" bldLvl="1" animBg="1" rev="0" advAuto="0" spid="543" grpId="4"/>
      <p:bldP build="whole" bldLvl="1" animBg="1" rev="0" advAuto="0" spid="525" grpId="5"/>
      <p:bldP build="whole" bldLvl="1" animBg="1" rev="0" advAuto="0" spid="576" grpId="6"/>
      <p:bldP build="whole" bldLvl="1" animBg="1" rev="0" advAuto="0" spid="519" grpId="3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Deep Learning Approach</a:t>
            </a:r>
          </a:p>
        </p:txBody>
      </p:sp>
      <p:sp>
        <p:nvSpPr>
          <p:cNvPr id="579" name="Shape 5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relies on large data sets and complex learning mechanisms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extraction of hierarchically arranged features</a:t>
            </a:r>
            <a:endParaRPr sz="22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avoids the need for manually annotated training data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may better reflect properties of the original data set (corpus)</a:t>
            </a:r>
          </a:p>
        </p:txBody>
      </p:sp>
      <p:sp>
        <p:nvSpPr>
          <p:cNvPr id="580" name="Shape 58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Post-Test</a:t>
            </a:r>
          </a:p>
        </p:txBody>
      </p:sp>
      <p:sp>
        <p:nvSpPr>
          <p:cNvPr id="583" name="Shape 5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84" name="Shape 584"/>
          <p:cNvSpPr/>
          <p:nvPr>
            <p:ph type="sldNum" sz="quarter" idx="2"/>
          </p:nvPr>
        </p:nvSpPr>
        <p:spPr>
          <a:xfrm rot="20250106">
            <a:off x="10070874" y="8997183"/>
            <a:ext cx="197311" cy="2316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Pre-Test</a:t>
            </a:r>
          </a:p>
        </p:txBody>
      </p:sp>
      <p:sp>
        <p:nvSpPr>
          <p:cNvPr id="109" name="Shape 109"/>
          <p:cNvSpPr/>
          <p:nvPr>
            <p:ph type="body" idx="1"/>
          </p:nvPr>
        </p:nvSpPr>
        <p:spPr>
          <a:xfrm>
            <a:off x="783449" y="2293902"/>
            <a:ext cx="11433387" cy="6791396"/>
          </a:xfrm>
          <a:prstGeom prst="rect">
            <a:avLst/>
          </a:prstGeom>
        </p:spPr>
        <p:txBody>
          <a:bodyPr/>
          <a:lstStyle/>
          <a:p>
            <a:pPr lvl="0" marL="351414" indent="-311727">
              <a:buClr>
                <a:srgbClr val="FBFA00"/>
              </a:buClr>
              <a:buFont typeface="Wingdings"/>
              <a:buChar char=""/>
            </a:pPr>
          </a:p>
        </p:txBody>
      </p:sp>
      <p:sp>
        <p:nvSpPr>
          <p:cNvPr id="110" name="Shape 110"/>
          <p:cNvSpPr/>
          <p:nvPr>
            <p:ph type="sldNum" sz="quarter" idx="2"/>
          </p:nvPr>
        </p:nvSpPr>
        <p:spPr>
          <a:xfrm rot="20250106">
            <a:off x="10070874" y="8997183"/>
            <a:ext cx="197311" cy="2316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Evaluation</a:t>
            </a:r>
          </a:p>
        </p:txBody>
      </p:sp>
      <p:sp>
        <p:nvSpPr>
          <p:cNvPr id="587" name="Shape 587"/>
          <p:cNvSpPr/>
          <p:nvPr>
            <p:ph type="body" idx="1"/>
          </p:nvPr>
        </p:nvSpPr>
        <p:spPr>
          <a:xfrm>
            <a:off x="783449" y="2293902"/>
            <a:ext cx="11433387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Criteria</a:t>
            </a:r>
          </a:p>
        </p:txBody>
      </p:sp>
      <p:sp>
        <p:nvSpPr>
          <p:cNvPr id="588" name="Shape 588"/>
          <p:cNvSpPr/>
          <p:nvPr>
            <p:ph type="sldNum" sz="quarter" idx="2"/>
          </p:nvPr>
        </p:nvSpPr>
        <p:spPr>
          <a:xfrm rot="20250106">
            <a:off x="10070874" y="8997183"/>
            <a:ext cx="197311" cy="2316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Important Concepts and Terms</a:t>
            </a:r>
          </a:p>
        </p:txBody>
      </p:sp>
      <p:sp>
        <p:nvSpPr>
          <p:cNvPr id="591" name="Shape 591"/>
          <p:cNvSpPr/>
          <p:nvPr>
            <p:ph type="body" idx="1"/>
          </p:nvPr>
        </p:nvSpPr>
        <p:spPr>
          <a:xfrm>
            <a:off x="783449" y="2293902"/>
            <a:ext cx="11433387" cy="6791396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92" name="Shape 59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Chapter Summary</a:t>
            </a:r>
          </a:p>
        </p:txBody>
      </p:sp>
      <p:sp>
        <p:nvSpPr>
          <p:cNvPr id="595" name="Shape 595"/>
          <p:cNvSpPr/>
          <p:nvPr>
            <p:ph type="body" idx="1"/>
          </p:nvPr>
        </p:nvSpPr>
        <p:spPr>
          <a:xfrm>
            <a:off x="783449" y="2293902"/>
            <a:ext cx="11433387" cy="6791396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96" name="Shape 59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Sources</a:t>
            </a:r>
          </a:p>
        </p:txBody>
      </p:sp>
      <p:sp>
        <p:nvSpPr>
          <p:cNvPr id="599" name="Shape 5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Raymond J. Mooney, University of Texas at Austin. CS 388: Natural Language Processing - Introduction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Richard Socher, Stanford University. CS224d: Deep Learning for Natural Language Processing 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</p:txBody>
      </p:sp>
      <p:sp>
        <p:nvSpPr>
          <p:cNvPr id="600" name="Shape 60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Motivation</a:t>
            </a:r>
          </a:p>
        </p:txBody>
      </p:sp>
      <p:sp>
        <p:nvSpPr>
          <p:cNvPr id="113" name="Shape 113"/>
          <p:cNvSpPr/>
          <p:nvPr>
            <p:ph type="body" idx="1"/>
          </p:nvPr>
        </p:nvSpPr>
        <p:spPr>
          <a:xfrm>
            <a:off x="783449" y="2293902"/>
            <a:ext cx="11433387" cy="6791396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xfrm rot="20250106">
            <a:off x="10070874" y="8997183"/>
            <a:ext cx="197311" cy="2316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Objectives</a:t>
            </a:r>
          </a:p>
        </p:txBody>
      </p:sp>
      <p:sp>
        <p:nvSpPr>
          <p:cNvPr id="117" name="Shape 117"/>
          <p:cNvSpPr/>
          <p:nvPr>
            <p:ph type="body" idx="1"/>
          </p:nvPr>
        </p:nvSpPr>
        <p:spPr>
          <a:xfrm>
            <a:off x="783449" y="2293902"/>
            <a:ext cx="11433387" cy="6791396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8" name="Shape 118"/>
          <p:cNvSpPr/>
          <p:nvPr>
            <p:ph type="sldNum" sz="quarter" idx="2"/>
          </p:nvPr>
        </p:nvSpPr>
        <p:spPr>
          <a:xfrm rot="20250106">
            <a:off x="10070874" y="8997183"/>
            <a:ext cx="197311" cy="2316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6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Evaluation Criteria</a:t>
            </a: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xfrm>
            <a:off x="783449" y="2293902"/>
            <a:ext cx="11433387" cy="6791396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2" name="Shape 122"/>
          <p:cNvSpPr/>
          <p:nvPr>
            <p:ph type="sldNum" sz="quarter" idx="2"/>
          </p:nvPr>
        </p:nvSpPr>
        <p:spPr>
          <a:xfrm rot="20250106">
            <a:off x="10070874" y="8997183"/>
            <a:ext cx="197311" cy="2316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News Gothic MT"/>
        <a:ea typeface="News Gothic MT"/>
        <a:cs typeface="News Gothic MT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C5FF"/>
        </a:solidFill>
        <a:ln w="12700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72248" tIns="72248" rIns="72248" bIns="72248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b="0" baseline="0" cap="none" i="0" spc="0" strike="noStrike" sz="5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j-lt"/>
            <a:ea typeface="+mj-ea"/>
            <a:cs typeface="+mj-cs"/>
            <a:sym typeface="News Gothic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2248" tIns="72248" rIns="72248" bIns="72248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News Gothic MT"/>
        <a:ea typeface="News Gothic MT"/>
        <a:cs typeface="News Gothic MT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C5FF"/>
        </a:solidFill>
        <a:ln w="12700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72248" tIns="72248" rIns="72248" bIns="72248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b="0" baseline="0" cap="none" i="0" spc="0" strike="noStrike" sz="5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j-lt"/>
            <a:ea typeface="+mj-ea"/>
            <a:cs typeface="+mj-cs"/>
            <a:sym typeface="News Gothic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2248" tIns="72248" rIns="72248" bIns="72248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