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  <p:sldId id="325" r:id="rId77"/>
    <p:sldId id="326" r:id="rId78"/>
    <p:sldId id="327" r:id="rId79"/>
  </p:sldIdLst>
  <p:sldSz cx="13004800" cy="9753600"/>
  <p:notesSz cx="6858000" cy="9144000"/>
  <p:defaultTextStyle>
    <a:lvl1pPr marL="40640" marR="40640" defTabSz="457200">
      <a:lnSpc>
        <a:spcPct val="94000"/>
      </a:lnSpc>
      <a:defRPr sz="2200">
        <a:uFill>
          <a:solidFill/>
        </a:uFill>
        <a:latin typeface="+mn-lt"/>
        <a:ea typeface="+mn-ea"/>
        <a:cs typeface="+mn-cs"/>
        <a:sym typeface="Arial"/>
      </a:defRPr>
    </a:lvl1pPr>
    <a:lvl2pPr marL="40640" marR="40640" indent="266700" defTabSz="457200">
      <a:lnSpc>
        <a:spcPct val="94000"/>
      </a:lnSpc>
      <a:defRPr sz="2200">
        <a:uFill>
          <a:solidFill/>
        </a:uFill>
        <a:latin typeface="+mn-lt"/>
        <a:ea typeface="+mn-ea"/>
        <a:cs typeface="+mn-cs"/>
        <a:sym typeface="Arial"/>
      </a:defRPr>
    </a:lvl2pPr>
    <a:lvl3pPr marL="40640" marR="40640" indent="533400" defTabSz="457200">
      <a:lnSpc>
        <a:spcPct val="94000"/>
      </a:lnSpc>
      <a:defRPr sz="2200">
        <a:uFill>
          <a:solidFill/>
        </a:uFill>
        <a:latin typeface="+mn-lt"/>
        <a:ea typeface="+mn-ea"/>
        <a:cs typeface="+mn-cs"/>
        <a:sym typeface="Arial"/>
      </a:defRPr>
    </a:lvl3pPr>
    <a:lvl4pPr marL="40640" marR="40640" indent="800099" defTabSz="457200">
      <a:lnSpc>
        <a:spcPct val="94000"/>
      </a:lnSpc>
      <a:defRPr sz="2200">
        <a:uFill>
          <a:solidFill/>
        </a:uFill>
        <a:latin typeface="+mn-lt"/>
        <a:ea typeface="+mn-ea"/>
        <a:cs typeface="+mn-cs"/>
        <a:sym typeface="Arial"/>
      </a:defRPr>
    </a:lvl4pPr>
    <a:lvl5pPr marL="40640" marR="40640" indent="1066800" defTabSz="457200">
      <a:lnSpc>
        <a:spcPct val="94000"/>
      </a:lnSpc>
      <a:defRPr sz="2200">
        <a:uFill>
          <a:solidFill/>
        </a:uFill>
        <a:latin typeface="+mn-lt"/>
        <a:ea typeface="+mn-ea"/>
        <a:cs typeface="+mn-cs"/>
        <a:sym typeface="Arial"/>
      </a:defRPr>
    </a:lvl5pPr>
    <a:lvl6pPr marL="40640" marR="40640" indent="1333500" defTabSz="457200">
      <a:lnSpc>
        <a:spcPct val="94000"/>
      </a:lnSpc>
      <a:defRPr sz="2200">
        <a:uFill>
          <a:solidFill/>
        </a:uFill>
        <a:latin typeface="+mn-lt"/>
        <a:ea typeface="+mn-ea"/>
        <a:cs typeface="+mn-cs"/>
        <a:sym typeface="Arial"/>
      </a:defRPr>
    </a:lvl6pPr>
    <a:lvl7pPr marL="40640" marR="40640" indent="1612900" defTabSz="457200">
      <a:lnSpc>
        <a:spcPct val="94000"/>
      </a:lnSpc>
      <a:defRPr sz="2200">
        <a:uFill>
          <a:solidFill/>
        </a:uFill>
        <a:latin typeface="+mn-lt"/>
        <a:ea typeface="+mn-ea"/>
        <a:cs typeface="+mn-cs"/>
        <a:sym typeface="Arial"/>
      </a:defRPr>
    </a:lvl7pPr>
    <a:lvl8pPr marL="40640" marR="40640" indent="1879600" defTabSz="457200">
      <a:lnSpc>
        <a:spcPct val="94000"/>
      </a:lnSpc>
      <a:defRPr sz="2200">
        <a:uFill>
          <a:solidFill/>
        </a:uFill>
        <a:latin typeface="+mn-lt"/>
        <a:ea typeface="+mn-ea"/>
        <a:cs typeface="+mn-cs"/>
        <a:sym typeface="Arial"/>
      </a:defRPr>
    </a:lvl8pPr>
    <a:lvl9pPr marL="40640" marR="40640" indent="2146300" defTabSz="457200">
      <a:lnSpc>
        <a:spcPct val="94000"/>
      </a:lnSpc>
      <a:defRPr sz="2200">
        <a:uFill>
          <a:solidFill/>
        </a:uFill>
        <a:latin typeface="+mn-lt"/>
        <a:ea typeface="+mn-ea"/>
        <a:cs typeface="+mn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8F44A2F1-9E1F-4B54-A3A2-5F16C0AD49E2}" styleName="">
    <a:tblBg/>
    <a:wholeTb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FF1F3"/>
          </a:solidFill>
        </a:fill>
      </a:tcStyle>
    </a:band2H>
    <a:firstCo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28575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8575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lastRow>
    <a:firstRow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85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Row>
  </a:tblStyle>
  <a:tblStyle styleId="{D51ADE6A-740E-44AE-83CC-AE7238B6C88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BE9EF"/>
          </a:solidFill>
        </a:fill>
      </a:tcStyle>
    </a:wholeTbl>
    <a:band2H>
      <a:tcTxStyle b="def" i="def"/>
      <a:tcStyle>
        <a:tcBdr/>
        <a:fill>
          <a:solidFill>
            <a:srgbClr val="EFF5F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381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368FAF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368FA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368FAF"/>
          </a:solidFill>
        </a:fill>
      </a:tcStyle>
    </a:firstRow>
  </a:tblStyle>
  <a:tblStyle styleId="{EEE7283C-3CF3-47DC-8721-378D4A62B22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slide" Target="slides/slide54.xml"/><Relationship Id="rId62" Type="http://schemas.openxmlformats.org/officeDocument/2006/relationships/slide" Target="slides/slide55.xml"/><Relationship Id="rId63" Type="http://schemas.openxmlformats.org/officeDocument/2006/relationships/slide" Target="slides/slide56.xml"/><Relationship Id="rId64" Type="http://schemas.openxmlformats.org/officeDocument/2006/relationships/slide" Target="slides/slide57.xml"/><Relationship Id="rId65" Type="http://schemas.openxmlformats.org/officeDocument/2006/relationships/slide" Target="slides/slide58.xml"/><Relationship Id="rId66" Type="http://schemas.openxmlformats.org/officeDocument/2006/relationships/slide" Target="slides/slide59.xml"/><Relationship Id="rId67" Type="http://schemas.openxmlformats.org/officeDocument/2006/relationships/slide" Target="slides/slide60.xml"/><Relationship Id="rId68" Type="http://schemas.openxmlformats.org/officeDocument/2006/relationships/slide" Target="slides/slide61.xml"/><Relationship Id="rId69" Type="http://schemas.openxmlformats.org/officeDocument/2006/relationships/slide" Target="slides/slide62.xml"/><Relationship Id="rId70" Type="http://schemas.openxmlformats.org/officeDocument/2006/relationships/slide" Target="slides/slide63.xml"/><Relationship Id="rId71" Type="http://schemas.openxmlformats.org/officeDocument/2006/relationships/slide" Target="slides/slide64.xml"/><Relationship Id="rId72" Type="http://schemas.openxmlformats.org/officeDocument/2006/relationships/slide" Target="slides/slide65.xml"/><Relationship Id="rId73" Type="http://schemas.openxmlformats.org/officeDocument/2006/relationships/slide" Target="slides/slide66.xml"/><Relationship Id="rId74" Type="http://schemas.openxmlformats.org/officeDocument/2006/relationships/slide" Target="slides/slide67.xml"/><Relationship Id="rId75" Type="http://schemas.openxmlformats.org/officeDocument/2006/relationships/slide" Target="slides/slide68.xml"/><Relationship Id="rId76" Type="http://schemas.openxmlformats.org/officeDocument/2006/relationships/slide" Target="slides/slide69.xml"/><Relationship Id="rId77" Type="http://schemas.openxmlformats.org/officeDocument/2006/relationships/slide" Target="slides/slide70.xml"/><Relationship Id="rId78" Type="http://schemas.openxmlformats.org/officeDocument/2006/relationships/slide" Target="slides/slide71.xml"/><Relationship Id="rId79" Type="http://schemas.openxmlformats.org/officeDocument/2006/relationships/slide" Target="slides/slide72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65" name="Shape 6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defRPr>
        <a:latin typeface="Lucida Grande"/>
        <a:ea typeface="Lucida Grande"/>
        <a:cs typeface="Lucida Grande"/>
        <a:sym typeface="Lucida Grande"/>
      </a:defRPr>
    </a:lvl1pPr>
    <a:lvl2pPr indent="228600" defTabSz="457200">
      <a:defRPr>
        <a:latin typeface="Lucida Grande"/>
        <a:ea typeface="Lucida Grande"/>
        <a:cs typeface="Lucida Grande"/>
        <a:sym typeface="Lucida Grande"/>
      </a:defRPr>
    </a:lvl2pPr>
    <a:lvl3pPr indent="457200" defTabSz="457200">
      <a:defRPr>
        <a:latin typeface="Lucida Grande"/>
        <a:ea typeface="Lucida Grande"/>
        <a:cs typeface="Lucida Grande"/>
        <a:sym typeface="Lucida Grande"/>
      </a:defRPr>
    </a:lvl3pPr>
    <a:lvl4pPr indent="685800" defTabSz="457200">
      <a:defRPr>
        <a:latin typeface="Lucida Grande"/>
        <a:ea typeface="Lucida Grande"/>
        <a:cs typeface="Lucida Grande"/>
        <a:sym typeface="Lucida Grande"/>
      </a:defRPr>
    </a:lvl4pPr>
    <a:lvl5pPr indent="914400" defTabSz="457200">
      <a:defRPr>
        <a:latin typeface="Lucida Grande"/>
        <a:ea typeface="Lucida Grande"/>
        <a:cs typeface="Lucida Grande"/>
        <a:sym typeface="Lucida Grande"/>
      </a:defRPr>
    </a:lvl5pPr>
    <a:lvl6pPr indent="1143000" defTabSz="457200">
      <a:defRPr>
        <a:latin typeface="Lucida Grande"/>
        <a:ea typeface="Lucida Grande"/>
        <a:cs typeface="Lucida Grande"/>
        <a:sym typeface="Lucida Grande"/>
      </a:defRPr>
    </a:lvl6pPr>
    <a:lvl7pPr indent="1371600" defTabSz="457200">
      <a:defRPr>
        <a:latin typeface="Lucida Grande"/>
        <a:ea typeface="Lucida Grande"/>
        <a:cs typeface="Lucida Grande"/>
        <a:sym typeface="Lucida Grande"/>
      </a:defRPr>
    </a:lvl7pPr>
    <a:lvl8pPr indent="1600200" defTabSz="457200">
      <a:defRPr>
        <a:latin typeface="Lucida Grande"/>
        <a:ea typeface="Lucida Grande"/>
        <a:cs typeface="Lucida Grande"/>
        <a:sym typeface="Lucida Grande"/>
      </a:defRPr>
    </a:lvl8pPr>
    <a:lvl9pPr indent="1828800" defTabSz="457200">
      <a:defRPr>
        <a:latin typeface="Lucida Grande"/>
        <a:ea typeface="Lucida Grande"/>
        <a:cs typeface="Lucida Grande"/>
        <a:sym typeface="Lucida Grande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</Relationships>

</file>

<file path=ppt/notesSlides/_rels/notesSlide2.xml.rels><?xml version="1.0" encoding="UTF-8" standalone="yes"?>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</Relationships>

</file>

<file path=ppt/notesSlides/_rels/notesSlide3.xml.rels><?xml version="1.0" encoding="UTF-8" standalone="yes"?><Relationships xmlns="http://schemas.openxmlformats.org/package/2006/relationships"><Relationship Id="rId1" Type="http://schemas.openxmlformats.org/officeDocument/2006/relationships/slide" Target="../slides/slide68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48" name="Shape 14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39686" marR="39686" defTabSz="91440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sz="3400">
                <a:uFill>
                  <a:solidFill/>
                </a:uFill>
                <a:latin typeface="+mn-lt"/>
                <a:ea typeface="+mn-ea"/>
                <a:cs typeface="+mn-cs"/>
                <a:sym typeface="Arial"/>
              </a:rPr>
              <a:t>anecdote, demonstration, example to informally introduce the topic</a:t>
            </a:r>
            <a:endParaRPr sz="3400">
              <a:uFill>
                <a:solidFill/>
              </a:uFill>
              <a:latin typeface="+mn-lt"/>
              <a:ea typeface="+mn-ea"/>
              <a:cs typeface="+mn-cs"/>
              <a:sym typeface="Arial"/>
            </a:endParaRPr>
          </a:p>
          <a:p>
            <a:pPr lvl="0" marL="39686" marR="39686" defTabSz="91440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sz="3400">
                <a:uFill>
                  <a:solidFill/>
                </a:uFill>
                <a:latin typeface="+mn-lt"/>
                <a:ea typeface="+mn-ea"/>
                <a:cs typeface="+mn-cs"/>
                <a:sym typeface="Arial"/>
              </a:rPr>
              <a:t>evoke the participants’ interest and curiosity</a:t>
            </a:r>
            <a:endParaRPr sz="3400">
              <a:uFill>
                <a:solidFill/>
              </a:uFill>
              <a:latin typeface="+mn-lt"/>
              <a:ea typeface="+mn-ea"/>
              <a:cs typeface="+mn-cs"/>
              <a:sym typeface="Arial"/>
            </a:endParaRPr>
          </a:p>
          <a:p>
            <a:pPr lvl="0" marL="39686" marR="39686" defTabSz="91440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sz="3400">
                <a:uFill>
                  <a:solidFill/>
                </a:uFill>
                <a:latin typeface="+mn-lt"/>
                <a:ea typeface="+mn-ea"/>
                <a:cs typeface="+mn-cs"/>
                <a:sym typeface="Arial"/>
              </a:rPr>
              <a:t>set the stage for the more formal introduction</a:t>
            </a:r>
            <a:endParaRPr sz="3400">
              <a:uFill>
                <a:solidFill/>
              </a:uFill>
              <a:latin typeface="+mn-lt"/>
              <a:ea typeface="+mn-ea"/>
              <a:cs typeface="+mn-cs"/>
              <a:sym typeface="Arial"/>
            </a:endParaRPr>
          </a:p>
          <a:p>
            <a:pPr lvl="0" marL="39686" marR="39686" defTabSz="91440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sz="3400">
                <a:uFill>
                  <a:solidFill/>
                </a:uFill>
                <a:latin typeface="+mn-lt"/>
                <a:ea typeface="+mn-ea"/>
                <a:cs typeface="+mn-cs"/>
                <a:sym typeface="Arial"/>
              </a:rPr>
              <a:t>make students more comfortable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54" name="Shape 15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39686" marR="39686" defTabSz="91440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sz="3400">
                <a:uFill>
                  <a:solidFill/>
                </a:uFill>
                <a:latin typeface="+mn-lt"/>
                <a:ea typeface="+mn-ea"/>
                <a:cs typeface="+mn-cs"/>
                <a:sym typeface="Arial"/>
              </a:rPr>
              <a:t>find out about the background of the participants</a:t>
            </a:r>
            <a:endParaRPr sz="3400">
              <a:uFill>
                <a:solidFill/>
              </a:uFill>
              <a:latin typeface="+mn-lt"/>
              <a:ea typeface="+mn-ea"/>
              <a:cs typeface="+mn-cs"/>
              <a:sym typeface="Arial"/>
            </a:endParaRPr>
          </a:p>
          <a:p>
            <a:pPr lvl="0" marL="39686" marR="39686" defTabSz="91440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sz="3400">
                <a:uFill>
                  <a:solidFill/>
                </a:uFill>
                <a:latin typeface="+mn-lt"/>
                <a:ea typeface="+mn-ea"/>
                <a:cs typeface="+mn-cs"/>
                <a:sym typeface="Arial"/>
              </a:rPr>
              <a:t>establish formal prerequisites</a:t>
            </a:r>
            <a:endParaRPr sz="3400">
              <a:uFill>
                <a:solidFill/>
              </a:uFill>
              <a:latin typeface="+mn-lt"/>
              <a:ea typeface="+mn-ea"/>
              <a:cs typeface="+mn-cs"/>
              <a:sym typeface="Arial"/>
            </a:endParaRPr>
          </a:p>
          <a:p>
            <a:pPr lvl="0" marL="39686" marR="39686" defTabSz="91440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sz="3400">
                <a:uFill>
                  <a:solidFill/>
                </a:uFill>
                <a:latin typeface="+mn-lt"/>
                <a:ea typeface="+mn-ea"/>
                <a:cs typeface="+mn-cs"/>
                <a:sym typeface="Arial"/>
              </a:rPr>
              <a:t>sensitize participants to potential gaps in their background knowledge</a:t>
            </a:r>
            <a:endParaRPr sz="3400">
              <a:uFill>
                <a:solidFill/>
              </a:uFill>
              <a:latin typeface="+mn-lt"/>
              <a:ea typeface="+mn-ea"/>
              <a:cs typeface="+mn-cs"/>
              <a:sym typeface="Arial"/>
            </a:endParaRPr>
          </a:p>
          <a:p>
            <a:pPr lvl="0" marL="39686" marR="39686" defTabSz="91440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sz="3400">
                <a:uFill>
                  <a:solidFill/>
                </a:uFill>
                <a:latin typeface="+mn-lt"/>
                <a:ea typeface="+mn-ea"/>
                <a:cs typeface="+mn-cs"/>
                <a:sym typeface="Arial"/>
              </a:rPr>
              <a:t>affirm the students’ qualifications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61" name="Shape 36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39686" marR="39686" defTabSz="91440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sz="3400">
                <a:uFill>
                  <a:solidFill/>
                </a:uFill>
                <a:latin typeface="+mn-lt"/>
                <a:ea typeface="+mn-ea"/>
                <a:cs typeface="+mn-cs"/>
                <a:sym typeface="Arial"/>
              </a:rPr>
              <a:t>evaluate the learning success of the participants</a:t>
            </a:r>
            <a:endParaRPr sz="3400">
              <a:uFill>
                <a:solidFill/>
              </a:uFill>
              <a:latin typeface="+mn-lt"/>
              <a:ea typeface="+mn-ea"/>
              <a:cs typeface="+mn-cs"/>
              <a:sym typeface="Arial"/>
            </a:endParaRPr>
          </a:p>
          <a:p>
            <a:pPr lvl="0" marL="39686" marR="39686" defTabSz="91440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sz="3400">
                <a:uFill>
                  <a:solidFill/>
                </a:uFill>
                <a:latin typeface="+mn-lt"/>
                <a:ea typeface="+mn-ea"/>
                <a:cs typeface="+mn-cs"/>
                <a:sym typeface="Arial"/>
              </a:rPr>
              <a:t>provide feedback to the students about their achievements</a:t>
            </a:r>
            <a:endParaRPr sz="3400">
              <a:uFill>
                <a:solidFill/>
              </a:uFill>
              <a:latin typeface="+mn-lt"/>
              <a:ea typeface="+mn-ea"/>
              <a:cs typeface="+mn-cs"/>
              <a:sym typeface="Arial"/>
            </a:endParaRPr>
          </a:p>
          <a:p>
            <a:pPr lvl="0" marL="39686" marR="39686" defTabSz="91440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sz="3400">
                <a:uFill>
                  <a:solidFill/>
                </a:uFill>
                <a:latin typeface="+mn-lt"/>
                <a:ea typeface="+mn-ea"/>
                <a:cs typeface="+mn-cs"/>
                <a:sym typeface="Arial"/>
              </a:rPr>
              <a:t>ask for feedback on unclear or difficult parts</a:t>
            </a:r>
            <a:endParaRPr sz="3400">
              <a:uFill>
                <a:solidFill/>
              </a:uFill>
              <a:latin typeface="+mn-lt"/>
              <a:ea typeface="+mn-ea"/>
              <a:cs typeface="+mn-cs"/>
              <a:sym typeface="Arial"/>
            </a:endParaRPr>
          </a:p>
          <a:p>
            <a:pPr lvl="0" marL="39686" marR="39686" defTabSz="91440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sz="3400">
                <a:uFill>
                  <a:solidFill/>
                </a:uFill>
                <a:latin typeface="+mn-lt"/>
                <a:ea typeface="+mn-ea"/>
                <a:cs typeface="+mn-cs"/>
                <a:sym typeface="Arial"/>
              </a:rPr>
              <a:t>point out possible gaps and difficulties</a:t>
            </a:r>
            <a:endParaRPr sz="3400">
              <a:uFill>
                <a:solidFill/>
              </a:uFill>
              <a:latin typeface="+mn-lt"/>
              <a:ea typeface="+mn-ea"/>
              <a:cs typeface="+mn-cs"/>
              <a:sym typeface="Arial"/>
            </a:endParaRPr>
          </a:p>
          <a:p>
            <a:pPr lvl="0" marL="39686" marR="39686" defTabSz="91440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sz="3400">
                <a:uFill>
                  <a:solidFill/>
                </a:uFill>
                <a:latin typeface="+mn-lt"/>
                <a:ea typeface="+mn-ea"/>
                <a:cs typeface="+mn-cs"/>
                <a:sym typeface="Arial"/>
              </a:rPr>
              <a:t>encourage suggestions for improvement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gif"/><Relationship Id="rId3" Type="http://schemas.openxmlformats.org/officeDocument/2006/relationships/image" Target="../media/image2.png"/><Relationship Id="rId4" Type="http://schemas.openxmlformats.org/officeDocument/2006/relationships/image" Target="../media/image1.jpeg"/><Relationship Id="rId5" Type="http://schemas.openxmlformats.org/officeDocument/2006/relationships/hyperlink" Target="mailto:fkurfess@calpoly.edu" TargetMode="Externa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hyperlink" Target="http://aima.eecs.berkeley.edu/slides-ppt/" TargetMode="External"/><Relationship Id="rId4" Type="http://schemas.openxmlformats.org/officeDocument/2006/relationships/image" Target="../media/image3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480-F15 Title Page - Cal Poly 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3"/>
          <p:cNvGrpSpPr/>
          <p:nvPr/>
        </p:nvGrpSpPr>
        <p:grpSpPr>
          <a:xfrm>
            <a:off x="-1" y="9067235"/>
            <a:ext cx="1842348" cy="686366"/>
            <a:chOff x="0" y="0"/>
            <a:chExt cx="1842346" cy="686364"/>
          </a:xfrm>
        </p:grpSpPr>
        <p:pic>
          <p:nvPicPr>
            <p:cNvPr id="11" name="cp-c100.gif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8062" y="108373"/>
              <a:ext cx="1806223" cy="523805"/>
            </a:xfrm>
            <a:prstGeom prst="rect">
              <a:avLst/>
            </a:prstGeom>
            <a:ln w="12700" cap="flat">
              <a:noFill/>
              <a:round/>
            </a:ln>
            <a:effectLst/>
          </p:spPr>
        </p:pic>
        <p:sp>
          <p:nvSpPr>
            <p:cNvPr id="12" name="Shape 12"/>
            <p:cNvSpPr/>
            <p:nvPr/>
          </p:nvSpPr>
          <p:spPr>
            <a:xfrm>
              <a:off x="0" y="0"/>
              <a:ext cx="1842347" cy="686365"/>
            </a:xfrm>
            <a:prstGeom prst="rect">
              <a:avLst/>
            </a:prstGeom>
            <a:solidFill>
              <a:srgbClr val="F8FC85">
                <a:alpha val="48000"/>
              </a:srgbClr>
            </a:solidFill>
            <a:ln w="3175" cap="flat">
              <a:solidFill>
                <a:srgbClr val="000000">
                  <a:alpha val="48000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600"/>
              </a:pPr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11632071" y="9103359"/>
            <a:ext cx="993423" cy="596055"/>
            <a:chOff x="0" y="0"/>
            <a:chExt cx="993422" cy="596053"/>
          </a:xfrm>
        </p:grpSpPr>
        <p:pic>
          <p:nvPicPr>
            <p:cNvPr id="14" name="nav_home.png"/>
            <p:cNvPicPr/>
            <p:nvPr/>
          </p:nvPicPr>
          <p:blipFill>
            <a:blip r:embed="rId3">
              <a:alphaModFix amt="60000"/>
              <a:extLst/>
            </a:blip>
            <a:stretch>
              <a:fillRect/>
            </a:stretch>
          </p:blipFill>
          <p:spPr>
            <a:xfrm>
              <a:off x="0" y="162560"/>
              <a:ext cx="270934" cy="270934"/>
            </a:xfrm>
            <a:prstGeom prst="rect">
              <a:avLst/>
            </a:prstGeom>
            <a:ln w="3175" cap="flat">
              <a:noFill/>
              <a:miter lim="400000"/>
            </a:ln>
            <a:effectLst>
              <a:outerShdw sx="100000" sy="100000" kx="0" ky="0" algn="b" rotWithShape="0" blurRad="0" dist="0" dir="16200000">
                <a:srgbClr val="000000">
                  <a:alpha val="80000"/>
                </a:srgbClr>
              </a:outerShdw>
            </a:effectLst>
          </p:spPr>
        </p:pic>
        <p:sp>
          <p:nvSpPr>
            <p:cNvPr id="15" name="Shape 15">
              <a:hlinkClick r:id="" invalidUrl="" action="ppaction://hlinkshowjump?jump=nextslide" tgtFrame="" tooltip="" history="1" highlightClick="0" endSnd="0"/>
            </p:cNvPr>
            <p:cNvSpPr/>
            <p:nvPr/>
          </p:nvSpPr>
          <p:spPr>
            <a:xfrm>
              <a:off x="848924" y="162560"/>
              <a:ext cx="144499" cy="270934"/>
            </a:xfrm>
            <a:prstGeom prst="rightArrow">
              <a:avLst>
                <a:gd name="adj1" fmla="val 40741"/>
                <a:gd name="adj2" fmla="val 140625"/>
              </a:avLst>
            </a:prstGeom>
            <a:solidFill>
              <a:srgbClr val="FFFFFF">
                <a:alpha val="60000"/>
              </a:srgbClr>
            </a:solidFill>
            <a:ln w="3175" cap="flat">
              <a:noFill/>
              <a:miter lim="400000"/>
            </a:ln>
            <a:effectLst>
              <a:outerShdw sx="100000" sy="100000" kx="0" ky="0" algn="b" rotWithShape="0" blurRad="0" dist="0" dir="16200000">
                <a:srgbClr val="000000">
                  <a:alpha val="8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marL="0" marR="0" algn="ctr" defTabSz="584200">
                <a:lnSpc>
                  <a:spcPct val="100000"/>
                </a:lnSpc>
                <a:defRPr sz="34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6" name="Shape 16">
              <a:hlinkClick r:id="" invalidUrl="" action="ppaction://hlinkshowjump?jump=previousslide" tgtFrame="" tooltip="" history="1" highlightClick="0" endSnd="0"/>
            </p:cNvPr>
            <p:cNvSpPr/>
            <p:nvPr/>
          </p:nvSpPr>
          <p:spPr>
            <a:xfrm>
              <a:off x="361244" y="162560"/>
              <a:ext cx="144499" cy="2709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5200"/>
                  </a:moveTo>
                  <a:lnTo>
                    <a:pt x="21600" y="21600"/>
                  </a:lnTo>
                  <a:lnTo>
                    <a:pt x="0" y="10800"/>
                  </a:lnTo>
                  <a:lnTo>
                    <a:pt x="21600" y="0"/>
                  </a:lnTo>
                  <a:lnTo>
                    <a:pt x="21600" y="6400"/>
                  </a:lnTo>
                  <a:lnTo>
                    <a:pt x="21600" y="6400"/>
                  </a:lnTo>
                  <a:lnTo>
                    <a:pt x="21600" y="15200"/>
                  </a:ln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 w="3175" cap="flat">
              <a:noFill/>
              <a:miter lim="400000"/>
            </a:ln>
            <a:effectLst>
              <a:outerShdw sx="100000" sy="100000" kx="0" ky="0" algn="b" rotWithShape="0" blurRad="0" dist="0" dir="16200000">
                <a:srgbClr val="000000">
                  <a:alpha val="8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marL="0" marR="0" algn="ctr" defTabSz="584200">
                <a:lnSpc>
                  <a:spcPct val="100000"/>
                </a:lnSpc>
                <a:defRPr sz="34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7" name="Shape 17"/>
            <p:cNvSpPr/>
            <p:nvPr/>
          </p:nvSpPr>
          <p:spPr>
            <a:xfrm rot="5400000">
              <a:off x="605084" y="-63218"/>
              <a:ext cx="144499" cy="2709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21600" y="21600"/>
                  </a:lnTo>
                  <a:lnTo>
                    <a:pt x="0" y="10800"/>
                  </a:lnTo>
                  <a:lnTo>
                    <a:pt x="21600" y="0"/>
                  </a:lnTo>
                  <a:lnTo>
                    <a:pt x="21600" y="0"/>
                  </a:ln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 w="3175" cap="flat">
              <a:noFill/>
              <a:miter lim="400000"/>
            </a:ln>
            <a:effectLst>
              <a:outerShdw sx="100000" sy="100000" kx="0" ky="0" algn="b" rotWithShape="0" blurRad="0" dist="0" dir="16200000">
                <a:srgbClr val="000000">
                  <a:alpha val="8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marL="0" marR="0" algn="ctr" defTabSz="584200">
                <a:lnSpc>
                  <a:spcPct val="100000"/>
                </a:lnSpc>
                <a:defRPr sz="34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8" name="Shape 18"/>
            <p:cNvSpPr/>
            <p:nvPr/>
          </p:nvSpPr>
          <p:spPr>
            <a:xfrm rot="16200000">
              <a:off x="605084" y="388337"/>
              <a:ext cx="144499" cy="2709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4133"/>
                  </a:moveTo>
                  <a:lnTo>
                    <a:pt x="21600" y="21600"/>
                  </a:lnTo>
                  <a:lnTo>
                    <a:pt x="0" y="10800"/>
                  </a:lnTo>
                  <a:lnTo>
                    <a:pt x="21600" y="0"/>
                  </a:lnTo>
                  <a:lnTo>
                    <a:pt x="21600" y="7467"/>
                  </a:lnTo>
                  <a:lnTo>
                    <a:pt x="21600" y="7467"/>
                  </a:lnTo>
                  <a:lnTo>
                    <a:pt x="21600" y="14133"/>
                  </a:ln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 w="3175" cap="flat">
              <a:noFill/>
              <a:miter lim="400000"/>
            </a:ln>
            <a:effectLst>
              <a:outerShdw sx="100000" sy="100000" kx="0" ky="0" algn="b" rotWithShape="0" blurRad="0" dist="0" dir="16200000">
                <a:srgbClr val="000000">
                  <a:alpha val="8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marL="0" marR="0" algn="ctr" defTabSz="584200">
                <a:lnSpc>
                  <a:spcPct val="100000"/>
                </a:lnSpc>
                <a:defRPr sz="34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pic>
        <p:nvPicPr>
          <p:cNvPr id="20" name="2011-CSE-Logo-512.jp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460194" y="8236373"/>
            <a:ext cx="3290750" cy="2330027"/>
          </a:xfrm>
          <a:prstGeom prst="rect">
            <a:avLst/>
          </a:prstGeom>
          <a:ln w="12700">
            <a:round/>
          </a:ln>
        </p:spPr>
      </p:pic>
      <p:sp>
        <p:nvSpPr>
          <p:cNvPr id="21" name="Shape 21"/>
          <p:cNvSpPr/>
          <p:nvPr>
            <p:ph type="title"/>
          </p:nvPr>
        </p:nvSpPr>
        <p:spPr>
          <a:xfrm>
            <a:off x="975359" y="542995"/>
            <a:ext cx="11054082" cy="4027876"/>
          </a:xfrm>
          <a:prstGeom prst="rect">
            <a:avLst/>
          </a:prstGeom>
          <a:noFill/>
          <a:ln w="12700">
            <a:miter lim="400000"/>
          </a:ln>
        </p:spPr>
        <p:txBody>
          <a:bodyPr lIns="0" tIns="0" rIns="0" bIns="0"/>
          <a:lstStyle>
            <a:lvl1pPr marL="39199" marR="39199" defTabSz="457200">
              <a:lnSpc>
                <a:spcPct val="94000"/>
              </a:lnSpc>
              <a:defRPr sz="5800">
                <a:solidFill>
                  <a:srgbClr val="011279"/>
                </a:solidFill>
                <a:uFill>
                  <a:solidFill>
                    <a:srgbClr val="011279"/>
                  </a:solidFill>
                </a:u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5800">
                <a:solidFill>
                  <a:srgbClr val="011279"/>
                </a:solidFill>
                <a:uFill>
                  <a:solidFill>
                    <a:srgbClr val="011279"/>
                  </a:solidFill>
                </a:uFill>
              </a:rPr>
              <a:t>Title Text</a:t>
            </a:r>
          </a:p>
        </p:txBody>
      </p:sp>
      <p:sp>
        <p:nvSpPr>
          <p:cNvPr id="22" name="Shape 22"/>
          <p:cNvSpPr/>
          <p:nvPr>
            <p:ph type="sldNum" sz="quarter" idx="2"/>
          </p:nvPr>
        </p:nvSpPr>
        <p:spPr>
          <a:xfrm rot="95652">
            <a:off x="12167373" y="9242277"/>
            <a:ext cx="309599" cy="328525"/>
          </a:xfrm>
          <a:prstGeom prst="rect">
            <a:avLst/>
          </a:prstGeom>
          <a:noFill/>
          <a:ln w="12700">
            <a:miter lim="400000"/>
          </a:ln>
        </p:spPr>
        <p:txBody>
          <a:bodyPr wrap="none" lIns="0" tIns="0" rIns="0" bIns="0"/>
          <a:lstStyle>
            <a:lvl1pPr>
              <a:defRPr b="0" sz="1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23" name="Shape 23"/>
          <p:cNvSpPr/>
          <p:nvPr/>
        </p:nvSpPr>
        <p:spPr>
          <a:xfrm>
            <a:off x="4345340" y="9049173"/>
            <a:ext cx="4314121" cy="7044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5" marL="0" marR="39199" indent="0" algn="ctr">
              <a:spcBef>
                <a:spcPts val="500"/>
              </a:spcBef>
              <a:buFont typeface="Zapf Dingbats"/>
              <a:defRPr sz="1800">
                <a:uFillTx/>
              </a:defRPr>
            </a:pPr>
            <a:r>
              <a:rPr sz="2200" u="sng">
                <a:solidFill>
                  <a:srgbClr val="0433FF"/>
                </a:solidFill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  <a:hlinkClick r:id="rId5" invalidUrl="" action="" tgtFrame="" tooltip="" history="1" highlightClick="0" endSnd="0"/>
              </a:rPr>
              <a:t>fkurfess@calpoly.edu</a:t>
            </a:r>
          </a:p>
        </p:txBody>
      </p:sp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480-F15 - New Section">
    <p:bg>
      <p:bgPr>
        <a:solidFill>
          <a:srgbClr val="FDFDC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2011-CSE-Logo-512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60194" y="8236373"/>
            <a:ext cx="3290750" cy="2330027"/>
          </a:xfrm>
          <a:prstGeom prst="rect">
            <a:avLst/>
          </a:prstGeom>
          <a:ln w="12700">
            <a:round/>
          </a:ln>
        </p:spPr>
      </p:pic>
      <p:grpSp>
        <p:nvGrpSpPr>
          <p:cNvPr id="28" name="Group 28"/>
          <p:cNvGrpSpPr/>
          <p:nvPr/>
        </p:nvGrpSpPr>
        <p:grpSpPr>
          <a:xfrm>
            <a:off x="18061" y="9049173"/>
            <a:ext cx="1907824" cy="704427"/>
            <a:chOff x="0" y="0"/>
            <a:chExt cx="1907823" cy="704426"/>
          </a:xfrm>
        </p:grpSpPr>
        <p:pic>
          <p:nvPicPr>
            <p:cNvPr id="26" name="image2.png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8062" y="128693"/>
              <a:ext cx="1853637" cy="537352"/>
            </a:xfrm>
            <a:prstGeom prst="rect">
              <a:avLst/>
            </a:prstGeom>
            <a:ln w="12700" cap="flat">
              <a:noFill/>
              <a:round/>
            </a:ln>
            <a:effectLst/>
          </p:spPr>
        </p:pic>
        <p:sp>
          <p:nvSpPr>
            <p:cNvPr id="27" name="Shape 27"/>
            <p:cNvSpPr/>
            <p:nvPr/>
          </p:nvSpPr>
          <p:spPr>
            <a:xfrm>
              <a:off x="0" y="0"/>
              <a:ext cx="1907824" cy="704427"/>
            </a:xfrm>
            <a:prstGeom prst="rect">
              <a:avLst/>
            </a:prstGeom>
            <a:solidFill>
              <a:srgbClr val="F8FC84">
                <a:alpha val="48000"/>
              </a:srgbClr>
            </a:solidFill>
            <a:ln w="3175" cap="flat">
              <a:solidFill>
                <a:srgbClr val="000000">
                  <a:alpha val="48000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marL="0" marR="0" algn="ctr" defTabSz="584200">
                <a:lnSpc>
                  <a:spcPct val="100000"/>
                </a:lnSpc>
                <a:buClr>
                  <a:srgbClr val="000000"/>
                </a:buClr>
                <a:defRPr sz="4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  <a:latin typeface="+mj-lt"/>
                  <a:ea typeface="+mj-ea"/>
                  <a:cs typeface="+mj-cs"/>
                  <a:sym typeface="News Gothic MT"/>
                </a:defRPr>
              </a:pPr>
            </a:p>
          </p:txBody>
        </p:sp>
      </p:grpSp>
      <p:sp>
        <p:nvSpPr>
          <p:cNvPr id="29" name="Shape 29"/>
          <p:cNvSpPr/>
          <p:nvPr/>
        </p:nvSpPr>
        <p:spPr>
          <a:xfrm>
            <a:off x="1888946" y="1842346"/>
            <a:ext cx="9244970" cy="4484108"/>
          </a:xfrm>
          <a:prstGeom prst="rect">
            <a:avLst/>
          </a:prstGeom>
          <a:ln w="3175">
            <a:solidFill>
              <a:srgbClr val="FFFFFF"/>
            </a:solidFill>
            <a:round/>
          </a:ln>
          <a:effectLst>
            <a:outerShdw sx="100000" sy="100000" kx="0" ky="0" algn="b" rotWithShape="0" blurRad="50800" dist="0" dir="0">
              <a:srgbClr val="000000">
                <a:alpha val="50000"/>
              </a:srgbClr>
            </a:outerShdw>
          </a:effectLst>
        </p:spPr>
        <p:txBody>
          <a:bodyPr lIns="54186" tIns="54186" rIns="54186" bIns="54186"/>
          <a:lstStyle/>
          <a:p>
            <a:pPr lvl="0" marL="0" marR="0" defTabSz="914400">
              <a:lnSpc>
                <a:spcPct val="100000"/>
              </a:lnSpc>
              <a:spcBef>
                <a:spcPts val="2000"/>
              </a:spcBef>
              <a:buClr>
                <a:srgbClr val="80C4DF"/>
              </a:buClr>
              <a:defRPr sz="3600">
                <a:solidFill>
                  <a:srgbClr val="6C6C6C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>
                  <a:solidFill>
                    <a:srgbClr val="6C6C6C"/>
                  </a:solidFill>
                </a:uFill>
                <a:latin typeface="+mj-lt"/>
                <a:ea typeface="+mj-ea"/>
                <a:cs typeface="+mj-cs"/>
                <a:sym typeface="News Gothic MT"/>
              </a:defRPr>
            </a:pPr>
          </a:p>
        </p:txBody>
      </p:sp>
      <p:sp>
        <p:nvSpPr>
          <p:cNvPr id="30" name="Shape 30"/>
          <p:cNvSpPr/>
          <p:nvPr>
            <p:ph type="title"/>
          </p:nvPr>
        </p:nvSpPr>
        <p:spPr>
          <a:xfrm>
            <a:off x="1881487" y="-1"/>
            <a:ext cx="9241827" cy="4620611"/>
          </a:xfrm>
          <a:prstGeom prst="rect">
            <a:avLst/>
          </a:prstGeom>
          <a:noFill/>
        </p:spPr>
        <p:txBody>
          <a:bodyPr/>
          <a:lstStyle>
            <a:lvl1pPr>
              <a:defRPr>
                <a:solidFill>
                  <a:srgbClr val="368FAF"/>
                </a:solidFill>
                <a:uFill>
                  <a:solidFill>
                    <a:srgbClr val="368FAF"/>
                  </a:solidFill>
                </a:uFill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5600">
                <a:solidFill>
                  <a:srgbClr val="368FAF"/>
                </a:solidFill>
                <a:uFill>
                  <a:solidFill>
                    <a:srgbClr val="368FAF"/>
                  </a:solidFill>
                </a:uFill>
              </a:rPr>
              <a:t>Title Text</a:t>
            </a:r>
          </a:p>
        </p:txBody>
      </p:sp>
      <p:sp>
        <p:nvSpPr>
          <p:cNvPr id="31" name="Shape 31"/>
          <p:cNvSpPr/>
          <p:nvPr>
            <p:ph type="body" idx="1"/>
          </p:nvPr>
        </p:nvSpPr>
        <p:spPr>
          <a:xfrm>
            <a:off x="1839330" y="4985173"/>
            <a:ext cx="9247859" cy="3341512"/>
          </a:xfrm>
          <a:prstGeom prst="rect">
            <a:avLst/>
          </a:prstGeom>
          <a:noFill/>
          <a:ln w="3175">
            <a:round/>
          </a:ln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300"/>
              </a:spcBef>
              <a:buClrTx/>
              <a:buSzTx/>
              <a:buFontTx/>
              <a:buNone/>
              <a:defRPr>
                <a:solidFill>
                  <a:srgbClr val="1A0A53"/>
                </a:solidFill>
                <a:uFill>
                  <a:solidFill>
                    <a:srgbClr val="1A0A53"/>
                  </a:solidFill>
                </a:uFill>
              </a:defRPr>
            </a:lvl1pPr>
            <a:lvl2pPr marL="0" indent="0" algn="ctr">
              <a:spcBef>
                <a:spcPts val="600"/>
              </a:spcBef>
              <a:buClrTx/>
              <a:buSzTx/>
              <a:buFontTx/>
              <a:buNone/>
              <a:defRPr sz="22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+mj-lt"/>
                <a:ea typeface="+mj-ea"/>
                <a:cs typeface="+mj-cs"/>
                <a:sym typeface="News Gothic MT"/>
              </a:defRPr>
            </a:lvl2pPr>
            <a:lvl3pPr marL="0" indent="0" algn="ctr">
              <a:spcBef>
                <a:spcPts val="600"/>
              </a:spcBef>
              <a:buClrTx/>
              <a:buSzTx/>
              <a:buFontTx/>
              <a:buNone/>
              <a:defRPr sz="1800">
                <a:solidFill>
                  <a:srgbClr val="0061FF"/>
                </a:solidFill>
                <a:uFill>
                  <a:solidFill>
                    <a:srgbClr val="0061FF"/>
                  </a:solidFill>
                </a:uFill>
                <a:latin typeface="+mj-lt"/>
                <a:ea typeface="+mj-ea"/>
                <a:cs typeface="+mj-cs"/>
                <a:sym typeface="News Gothic MT"/>
              </a:defRPr>
            </a:lvl3pPr>
            <a:lvl4pPr marL="0" indent="0" algn="ctr">
              <a:spcBef>
                <a:spcPts val="600"/>
              </a:spcBef>
              <a:buClrTx/>
              <a:buSzTx/>
              <a:buFontTx/>
              <a:buNone/>
              <a:defRPr sz="1600">
                <a:solidFill>
                  <a:srgbClr val="3A88FE"/>
                </a:solidFill>
                <a:uFill>
                  <a:solidFill>
                    <a:srgbClr val="3A88FE"/>
                  </a:solidFill>
                </a:uFill>
                <a:latin typeface="+mj-lt"/>
                <a:ea typeface="+mj-ea"/>
                <a:cs typeface="+mj-cs"/>
                <a:sym typeface="News Gothic MT"/>
              </a:defRPr>
            </a:lvl4pPr>
            <a:lvl5pPr marL="0" indent="0" algn="ctr">
              <a:spcBef>
                <a:spcPts val="600"/>
              </a:spcBef>
              <a:buClrTx/>
              <a:buSzTx/>
              <a:buFontTx/>
              <a:buNone/>
              <a:defRPr sz="1400">
                <a:solidFill>
                  <a:srgbClr val="74A7FE"/>
                </a:solidFill>
                <a:uFill>
                  <a:solidFill>
                    <a:srgbClr val="74A7FE"/>
                  </a:solidFill>
                </a:uFill>
                <a:latin typeface="+mj-lt"/>
                <a:ea typeface="+mj-ea"/>
                <a:cs typeface="+mj-cs"/>
                <a:sym typeface="News Gothic MT"/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1A0A53"/>
                </a:solidFill>
                <a:uFill>
                  <a:solidFill>
                    <a:srgbClr val="1A0A53"/>
                  </a:solidFill>
                </a:uFill>
              </a:rPr>
              <a:t>Body Level One</a:t>
            </a:r>
            <a:endParaRPr sz="2400">
              <a:solidFill>
                <a:srgbClr val="1A0A53"/>
              </a:solidFill>
              <a:uFill>
                <a:solidFill>
                  <a:srgbClr val="1A0A53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Body Level Two</a:t>
            </a:r>
            <a:endParaRPr sz="22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61FF"/>
                </a:solidFill>
                <a:uFill>
                  <a:solidFill>
                    <a:srgbClr val="0061FF"/>
                  </a:solidFill>
                </a:uFill>
              </a:rPr>
              <a:t>Body Level Three</a:t>
            </a:r>
            <a:endParaRPr>
              <a:solidFill>
                <a:srgbClr val="0061FF"/>
              </a:solidFill>
              <a:uFill>
                <a:solidFill>
                  <a:srgbClr val="0061FF"/>
                </a:solidFill>
              </a:uFill>
            </a:endParaRP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3A88FE"/>
                </a:solidFill>
                <a:uFill>
                  <a:solidFill>
                    <a:srgbClr val="3A88FE"/>
                  </a:solidFill>
                </a:uFill>
              </a:rPr>
              <a:t>Body Level Four</a:t>
            </a:r>
            <a:endParaRPr sz="1600">
              <a:solidFill>
                <a:srgbClr val="3A88FE"/>
              </a:solidFill>
              <a:uFill>
                <a:solidFill>
                  <a:srgbClr val="3A88FE"/>
                </a:solidFill>
              </a:uFill>
            </a:endParaRPr>
          </a:p>
          <a:p>
            <a:pPr lvl="4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74A7FE"/>
                </a:solidFill>
                <a:uFill>
                  <a:solidFill>
                    <a:srgbClr val="74A7FE"/>
                  </a:solidFill>
                </a:uFill>
              </a:rPr>
              <a:t>Body Level Five</a:t>
            </a:r>
          </a:p>
        </p:txBody>
      </p:sp>
      <p:sp>
        <p:nvSpPr>
          <p:cNvPr id="32" name="Shape 32"/>
          <p:cNvSpPr/>
          <p:nvPr>
            <p:ph type="sldNum" sz="quarter" idx="2"/>
          </p:nvPr>
        </p:nvSpPr>
        <p:spPr>
          <a:xfrm rot="21521982">
            <a:off x="12628248" y="9286050"/>
            <a:ext cx="303028" cy="231635"/>
          </a:xfrm>
          <a:prstGeom prst="rect">
            <a:avLst/>
          </a:prstGeom>
          <a:solidFill>
            <a:srgbClr val="FFFB00"/>
          </a:solidFill>
        </p:spPr>
        <p:txBody>
          <a:bodyPr/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480-F15 Logist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56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Title Text</a:t>
            </a:r>
          </a:p>
        </p:txBody>
      </p:sp>
      <p:sp>
        <p:nvSpPr>
          <p:cNvPr id="35" name="Shape 3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719455" indent="-370205">
              <a:spcBef>
                <a:spcPts val="600"/>
              </a:spcBef>
              <a:buClr>
                <a:srgbClr val="0042AA">
                  <a:alpha val="49000"/>
                </a:srgbClr>
              </a:buClr>
              <a:buFont typeface="Wingdings"/>
              <a:buChar char=""/>
              <a:defRPr sz="22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+mj-lt"/>
                <a:ea typeface="+mj-ea"/>
                <a:cs typeface="+mj-cs"/>
                <a:sym typeface="News Gothic MT"/>
              </a:defRPr>
            </a:lvl2pPr>
            <a:lvl3pPr marL="968375" indent="-282575">
              <a:spcBef>
                <a:spcPts val="600"/>
              </a:spcBef>
              <a:buClr>
                <a:srgbClr val="0056D6">
                  <a:alpha val="50000"/>
                </a:srgbClr>
              </a:buClr>
              <a:buFont typeface="Wingdings"/>
              <a:buChar char=""/>
              <a:defRPr sz="18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  <a:latin typeface="+mj-lt"/>
                <a:ea typeface="+mj-ea"/>
                <a:cs typeface="+mj-cs"/>
                <a:sym typeface="News Gothic MT"/>
              </a:defRPr>
            </a:lvl3pPr>
            <a:lvl4pPr marL="1263650" indent="-295275">
              <a:spcBef>
                <a:spcPts val="600"/>
              </a:spcBef>
              <a:buClr>
                <a:srgbClr val="006D8F">
                  <a:alpha val="52000"/>
                </a:srgbClr>
              </a:buClr>
              <a:buFont typeface="Wingdings"/>
              <a:buChar char=""/>
              <a:defRPr sz="1600">
                <a:solidFill>
                  <a:srgbClr val="006D8F"/>
                </a:solidFill>
                <a:uFill>
                  <a:solidFill>
                    <a:srgbClr val="006D8F"/>
                  </a:solidFill>
                </a:uFill>
                <a:latin typeface="+mj-lt"/>
                <a:ea typeface="+mj-ea"/>
                <a:cs typeface="+mj-cs"/>
                <a:sym typeface="News Gothic MT"/>
              </a:defRPr>
            </a:lvl4pPr>
            <a:lvl5pPr marL="1546225" indent="-282575">
              <a:spcBef>
                <a:spcPts val="600"/>
              </a:spcBef>
              <a:buClr>
                <a:srgbClr val="00A3D7">
                  <a:alpha val="50000"/>
                </a:srgbClr>
              </a:buClr>
              <a:buFont typeface="Wingdings"/>
              <a:buChar char=""/>
              <a:defRPr sz="1400">
                <a:solidFill>
                  <a:srgbClr val="00A3D7"/>
                </a:solidFill>
                <a:uFill>
                  <a:solidFill>
                    <a:srgbClr val="00A3D7"/>
                  </a:solidFill>
                </a:uFill>
                <a:latin typeface="+mj-lt"/>
                <a:ea typeface="+mj-ea"/>
                <a:cs typeface="+mj-cs"/>
                <a:sym typeface="News Gothic MT"/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Body Level One</a:t>
            </a:r>
            <a:endParaRPr sz="24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Body Level Two</a:t>
            </a:r>
            <a:endParaRPr sz="22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Body Level Three</a:t>
            </a:r>
            <a:endParaRPr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6D8F"/>
                </a:solidFill>
                <a:uFill>
                  <a:solidFill>
                    <a:srgbClr val="006D8F"/>
                  </a:solidFill>
                </a:uFill>
              </a:rPr>
              <a:t>Body Level Four</a:t>
            </a:r>
            <a:endParaRPr sz="1600">
              <a:solidFill>
                <a:srgbClr val="006D8F"/>
              </a:solidFill>
              <a:uFill>
                <a:solidFill>
                  <a:srgbClr val="006D8F"/>
                </a:solidFill>
              </a:uFill>
            </a:endParaRPr>
          </a:p>
          <a:p>
            <a:pPr lvl="4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A3D7"/>
                </a:solidFill>
                <a:uFill>
                  <a:solidFill>
                    <a:srgbClr val="00A3D7"/>
                  </a:solidFill>
                </a:uFill>
              </a:rPr>
              <a:t>Body Level Five</a:t>
            </a:r>
          </a:p>
        </p:txBody>
      </p:sp>
      <p:sp>
        <p:nvSpPr>
          <p:cNvPr id="36" name="Shape 3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480-F15 - Title and Content">
    <p:bg>
      <p:bgPr>
        <a:gradFill flip="none" rotWithShape="1">
          <a:gsLst>
            <a:gs pos="0">
              <a:srgbClr val="FDFDC5"/>
            </a:gs>
            <a:gs pos="100000">
              <a:srgbClr val="FFFFFF"/>
            </a:gs>
          </a:gsLst>
          <a:lin ang="162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2011-CSE-Logo-512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60194" y="8236373"/>
            <a:ext cx="3290750" cy="2330027"/>
          </a:xfrm>
          <a:prstGeom prst="rect">
            <a:avLst/>
          </a:prstGeom>
          <a:ln w="12700">
            <a:round/>
          </a:ln>
        </p:spPr>
      </p:pic>
      <p:grpSp>
        <p:nvGrpSpPr>
          <p:cNvPr id="41" name="Group 41"/>
          <p:cNvGrpSpPr/>
          <p:nvPr/>
        </p:nvGrpSpPr>
        <p:grpSpPr>
          <a:xfrm>
            <a:off x="18061" y="9049173"/>
            <a:ext cx="1907824" cy="704427"/>
            <a:chOff x="0" y="0"/>
            <a:chExt cx="1907823" cy="704426"/>
          </a:xfrm>
        </p:grpSpPr>
        <p:pic>
          <p:nvPicPr>
            <p:cNvPr id="39" name="image2.png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8062" y="128693"/>
              <a:ext cx="1853637" cy="537352"/>
            </a:xfrm>
            <a:prstGeom prst="rect">
              <a:avLst/>
            </a:prstGeom>
            <a:ln w="12700" cap="flat">
              <a:noFill/>
              <a:round/>
            </a:ln>
            <a:effectLst/>
          </p:spPr>
        </p:pic>
        <p:sp>
          <p:nvSpPr>
            <p:cNvPr id="40" name="Shape 40"/>
            <p:cNvSpPr/>
            <p:nvPr/>
          </p:nvSpPr>
          <p:spPr>
            <a:xfrm>
              <a:off x="0" y="0"/>
              <a:ext cx="1907824" cy="704427"/>
            </a:xfrm>
            <a:prstGeom prst="rect">
              <a:avLst/>
            </a:prstGeom>
            <a:solidFill>
              <a:srgbClr val="F8FC84">
                <a:alpha val="48000"/>
              </a:srgbClr>
            </a:solidFill>
            <a:ln w="3175" cap="flat">
              <a:solidFill>
                <a:srgbClr val="000000">
                  <a:alpha val="48000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marL="0" marR="0" algn="ctr" defTabSz="584200">
                <a:lnSpc>
                  <a:spcPct val="100000"/>
                </a:lnSpc>
                <a:buClr>
                  <a:srgbClr val="000000"/>
                </a:buClr>
                <a:defRPr sz="4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  <a:latin typeface="+mj-lt"/>
                  <a:ea typeface="+mj-ea"/>
                  <a:cs typeface="+mj-cs"/>
                  <a:sym typeface="News Gothic MT"/>
                </a:defRPr>
              </a:pPr>
            </a:p>
          </p:txBody>
        </p:sp>
      </p:grpSp>
      <p:sp>
        <p:nvSpPr>
          <p:cNvPr id="42" name="Shape 42"/>
          <p:cNvSpPr/>
          <p:nvPr/>
        </p:nvSpPr>
        <p:spPr>
          <a:xfrm>
            <a:off x="4365414" y="9320671"/>
            <a:ext cx="4244623" cy="343183"/>
          </a:xfrm>
          <a:prstGeom prst="rect">
            <a:avLst/>
          </a:prstGeom>
          <a:ln w="3175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186" tIns="54186" rIns="54186" bIns="54186" anchor="ctr">
            <a:spAutoFit/>
          </a:bodyPr>
          <a:lstStyle>
            <a:lvl1pPr marL="0" marR="0" algn="ctr">
              <a:lnSpc>
                <a:spcPct val="100000"/>
              </a:lnSpc>
              <a:defRPr sz="1100">
                <a:solidFill>
                  <a:srgbClr val="80C4DF"/>
                </a:solidFill>
                <a:uFill>
                  <a:solidFill>
                    <a:srgbClr val="80C4DF"/>
                  </a:solidFill>
                </a:uFill>
                <a:latin typeface="+mj-lt"/>
                <a:ea typeface="+mj-ea"/>
                <a:cs typeface="+mj-cs"/>
                <a:sym typeface="News Gothic MT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100">
                <a:solidFill>
                  <a:srgbClr val="80C4DF"/>
                </a:solidFill>
                <a:uFill>
                  <a:solidFill>
                    <a:srgbClr val="80C4DF"/>
                  </a:solidFill>
                </a:uFill>
              </a:rPr>
              <a:t>© Franz J. Kurfess</a:t>
            </a:r>
          </a:p>
        </p:txBody>
      </p:sp>
      <p:sp>
        <p:nvSpPr>
          <p:cNvPr id="43" name="Shape 43"/>
          <p:cNvSpPr/>
          <p:nvPr>
            <p:ph type="title"/>
          </p:nvPr>
        </p:nvSpPr>
        <p:spPr>
          <a:xfrm>
            <a:off x="781190" y="-1"/>
            <a:ext cx="11437905" cy="2207444"/>
          </a:xfrm>
          <a:prstGeom prst="rect">
            <a:avLst/>
          </a:prstGeom>
          <a:noFill/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56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Title Text</a:t>
            </a:r>
          </a:p>
        </p:txBody>
      </p:sp>
      <p:sp>
        <p:nvSpPr>
          <p:cNvPr id="44" name="Shape 44"/>
          <p:cNvSpPr/>
          <p:nvPr>
            <p:ph type="body" idx="1"/>
          </p:nvPr>
        </p:nvSpPr>
        <p:spPr>
          <a:xfrm>
            <a:off x="771031" y="2232609"/>
            <a:ext cx="11433388" cy="6791397"/>
          </a:xfrm>
          <a:prstGeom prst="rect">
            <a:avLst/>
          </a:prstGeom>
          <a:noFill/>
          <a:ln w="3175">
            <a:round/>
          </a:ln>
        </p:spPr>
        <p:txBody>
          <a:bodyPr/>
          <a:lstStyle>
            <a:lvl1pPr>
              <a:buClr>
                <a:srgbClr val="FF2600"/>
              </a:buClr>
            </a:lvl1pPr>
            <a:lvl2pPr marL="719455" indent="-370205">
              <a:spcBef>
                <a:spcPts val="600"/>
              </a:spcBef>
              <a:buClr>
                <a:srgbClr val="FF7E79"/>
              </a:buClr>
              <a:buFont typeface="Wingdings"/>
              <a:buChar char=""/>
              <a:defRPr sz="22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+mj-lt"/>
                <a:ea typeface="+mj-ea"/>
                <a:cs typeface="+mj-cs"/>
                <a:sym typeface="News Gothic MT"/>
              </a:defRPr>
            </a:lvl2pPr>
            <a:lvl3pPr marL="968375" indent="-282575">
              <a:spcBef>
                <a:spcPts val="600"/>
              </a:spcBef>
              <a:buClr>
                <a:srgbClr val="FF9300"/>
              </a:buClr>
              <a:buFont typeface="Wingdings"/>
              <a:buChar char=""/>
              <a:defRPr sz="18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  <a:latin typeface="+mj-lt"/>
                <a:ea typeface="+mj-ea"/>
                <a:cs typeface="+mj-cs"/>
                <a:sym typeface="News Gothic MT"/>
              </a:defRPr>
            </a:lvl3pPr>
            <a:lvl4pPr marL="1263650" indent="-295275">
              <a:spcBef>
                <a:spcPts val="600"/>
              </a:spcBef>
              <a:buClr>
                <a:srgbClr val="FFD479"/>
              </a:buClr>
              <a:buFont typeface="Wingdings"/>
              <a:buChar char=""/>
              <a:defRPr sz="1600">
                <a:solidFill>
                  <a:srgbClr val="006D8F"/>
                </a:solidFill>
                <a:uFill>
                  <a:solidFill>
                    <a:srgbClr val="006D8F"/>
                  </a:solidFill>
                </a:uFill>
                <a:latin typeface="+mj-lt"/>
                <a:ea typeface="+mj-ea"/>
                <a:cs typeface="+mj-cs"/>
                <a:sym typeface="News Gothic MT"/>
              </a:defRPr>
            </a:lvl4pPr>
            <a:lvl5pPr marL="1546225" indent="-282575">
              <a:spcBef>
                <a:spcPts val="600"/>
              </a:spcBef>
              <a:buClr>
                <a:srgbClr val="FFFC79"/>
              </a:buClr>
              <a:buFont typeface="Wingdings"/>
              <a:buChar char=""/>
              <a:defRPr sz="1400">
                <a:solidFill>
                  <a:srgbClr val="00A3D7"/>
                </a:solidFill>
                <a:uFill>
                  <a:solidFill>
                    <a:srgbClr val="00A3D7"/>
                  </a:solidFill>
                </a:uFill>
                <a:latin typeface="+mj-lt"/>
                <a:ea typeface="+mj-ea"/>
                <a:cs typeface="+mj-cs"/>
                <a:sym typeface="News Gothic MT"/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Body Level One</a:t>
            </a:r>
            <a:endParaRPr sz="24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Body Level Two</a:t>
            </a:r>
            <a:endParaRPr sz="22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Body Level Three</a:t>
            </a:r>
            <a:endParaRPr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6D8F"/>
                </a:solidFill>
                <a:uFill>
                  <a:solidFill>
                    <a:srgbClr val="006D8F"/>
                  </a:solidFill>
                </a:uFill>
              </a:rPr>
              <a:t>Body Level Four</a:t>
            </a:r>
            <a:endParaRPr sz="1600">
              <a:solidFill>
                <a:srgbClr val="006D8F"/>
              </a:solidFill>
              <a:uFill>
                <a:solidFill>
                  <a:srgbClr val="006D8F"/>
                </a:solidFill>
              </a:uFill>
            </a:endParaRPr>
          </a:p>
          <a:p>
            <a:pPr lvl="4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A3D7"/>
                </a:solidFill>
                <a:uFill>
                  <a:solidFill>
                    <a:srgbClr val="00A3D7"/>
                  </a:solidFill>
                </a:uFill>
              </a:rPr>
              <a:t>Body Level Five</a:t>
            </a:r>
          </a:p>
        </p:txBody>
      </p:sp>
      <p:sp>
        <p:nvSpPr>
          <p:cNvPr id="45" name="Shape 45"/>
          <p:cNvSpPr/>
          <p:nvPr>
            <p:ph type="sldNum" sz="quarter" idx="2"/>
          </p:nvPr>
        </p:nvSpPr>
        <p:spPr>
          <a:xfrm rot="45817">
            <a:off x="12664256" y="9286050"/>
            <a:ext cx="248211" cy="231635"/>
          </a:xfrm>
          <a:prstGeom prst="rect">
            <a:avLst/>
          </a:prstGeom>
          <a:solidFill>
            <a:srgbClr val="FFFB00"/>
          </a:solidFill>
        </p:spPr>
        <p:txBody>
          <a:bodyPr wrap="none"/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480-F15 - Title and Content 2 Columns">
    <p:bg>
      <p:bgPr>
        <a:gradFill flip="none" rotWithShape="1">
          <a:gsLst>
            <a:gs pos="0">
              <a:srgbClr val="FDFDC5"/>
            </a:gs>
            <a:gs pos="100000">
              <a:srgbClr val="FFFFFF"/>
            </a:gs>
          </a:gsLst>
          <a:lin ang="162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2011-CSE-Logo-512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60194" y="8236373"/>
            <a:ext cx="3290750" cy="2330027"/>
          </a:xfrm>
          <a:prstGeom prst="rect">
            <a:avLst/>
          </a:prstGeom>
          <a:ln w="12700">
            <a:round/>
          </a:ln>
        </p:spPr>
      </p:pic>
      <p:grpSp>
        <p:nvGrpSpPr>
          <p:cNvPr id="50" name="Group 50"/>
          <p:cNvGrpSpPr/>
          <p:nvPr/>
        </p:nvGrpSpPr>
        <p:grpSpPr>
          <a:xfrm>
            <a:off x="18061" y="9049173"/>
            <a:ext cx="1907824" cy="704427"/>
            <a:chOff x="0" y="0"/>
            <a:chExt cx="1907823" cy="704426"/>
          </a:xfrm>
        </p:grpSpPr>
        <p:pic>
          <p:nvPicPr>
            <p:cNvPr id="48" name="image2.png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8062" y="128693"/>
              <a:ext cx="1853637" cy="537352"/>
            </a:xfrm>
            <a:prstGeom prst="rect">
              <a:avLst/>
            </a:prstGeom>
            <a:ln w="12700" cap="flat">
              <a:noFill/>
              <a:round/>
            </a:ln>
            <a:effectLst/>
          </p:spPr>
        </p:pic>
        <p:sp>
          <p:nvSpPr>
            <p:cNvPr id="49" name="Shape 49"/>
            <p:cNvSpPr/>
            <p:nvPr/>
          </p:nvSpPr>
          <p:spPr>
            <a:xfrm>
              <a:off x="0" y="0"/>
              <a:ext cx="1907824" cy="704427"/>
            </a:xfrm>
            <a:prstGeom prst="rect">
              <a:avLst/>
            </a:prstGeom>
            <a:solidFill>
              <a:srgbClr val="F8FC84">
                <a:alpha val="48000"/>
              </a:srgbClr>
            </a:solidFill>
            <a:ln w="3175" cap="flat">
              <a:solidFill>
                <a:srgbClr val="000000">
                  <a:alpha val="48000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marL="0" marR="0" algn="ctr" defTabSz="584200">
                <a:lnSpc>
                  <a:spcPct val="100000"/>
                </a:lnSpc>
                <a:buClr>
                  <a:srgbClr val="000000"/>
                </a:buClr>
                <a:defRPr sz="4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  <a:latin typeface="+mj-lt"/>
                  <a:ea typeface="+mj-ea"/>
                  <a:cs typeface="+mj-cs"/>
                  <a:sym typeface="News Gothic MT"/>
                </a:defRPr>
              </a:pPr>
            </a:p>
          </p:txBody>
        </p:sp>
      </p:grpSp>
      <p:sp>
        <p:nvSpPr>
          <p:cNvPr id="51" name="Shape 51"/>
          <p:cNvSpPr/>
          <p:nvPr/>
        </p:nvSpPr>
        <p:spPr>
          <a:xfrm>
            <a:off x="4365414" y="9320671"/>
            <a:ext cx="4244623" cy="343183"/>
          </a:xfrm>
          <a:prstGeom prst="rect">
            <a:avLst/>
          </a:prstGeom>
          <a:ln w="3175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186" tIns="54186" rIns="54186" bIns="54186" anchor="ctr">
            <a:spAutoFit/>
          </a:bodyPr>
          <a:lstStyle>
            <a:lvl1pPr marL="0" marR="0" algn="ctr">
              <a:lnSpc>
                <a:spcPct val="100000"/>
              </a:lnSpc>
              <a:defRPr sz="1100">
                <a:solidFill>
                  <a:srgbClr val="80C4DF"/>
                </a:solidFill>
                <a:uFill>
                  <a:solidFill>
                    <a:srgbClr val="80C4DF"/>
                  </a:solidFill>
                </a:uFill>
                <a:latin typeface="+mj-lt"/>
                <a:ea typeface="+mj-ea"/>
                <a:cs typeface="+mj-cs"/>
                <a:sym typeface="News Gothic MT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100">
                <a:solidFill>
                  <a:srgbClr val="80C4DF"/>
                </a:solidFill>
                <a:uFill>
                  <a:solidFill>
                    <a:srgbClr val="80C4DF"/>
                  </a:solidFill>
                </a:uFill>
              </a:rPr>
              <a:t>© Franz J. Kurfess</a:t>
            </a:r>
          </a:p>
        </p:txBody>
      </p:sp>
      <p:sp>
        <p:nvSpPr>
          <p:cNvPr id="52" name="Shape 52"/>
          <p:cNvSpPr/>
          <p:nvPr>
            <p:ph type="title"/>
          </p:nvPr>
        </p:nvSpPr>
        <p:spPr>
          <a:xfrm>
            <a:off x="781190" y="-1"/>
            <a:ext cx="11437905" cy="2207444"/>
          </a:xfrm>
          <a:prstGeom prst="rect">
            <a:avLst/>
          </a:prstGeom>
          <a:noFill/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56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Title Text</a:t>
            </a:r>
          </a:p>
        </p:txBody>
      </p:sp>
      <p:sp>
        <p:nvSpPr>
          <p:cNvPr id="53" name="Shape 53"/>
          <p:cNvSpPr/>
          <p:nvPr>
            <p:ph type="body" idx="1"/>
          </p:nvPr>
        </p:nvSpPr>
        <p:spPr>
          <a:prstGeom prst="rect">
            <a:avLst/>
          </a:prstGeom>
          <a:noFill/>
          <a:ln w="3175">
            <a:round/>
          </a:ln>
        </p:spPr>
        <p:txBody>
          <a:bodyPr numCol="2" spcCol="571669"/>
          <a:lstStyle>
            <a:lvl1pPr>
              <a:buClr>
                <a:srgbClr val="FF2600"/>
              </a:buClr>
            </a:lvl1pPr>
            <a:lvl2pPr marL="719455" indent="-370205">
              <a:spcBef>
                <a:spcPts val="600"/>
              </a:spcBef>
              <a:buClr>
                <a:srgbClr val="FF7E79"/>
              </a:buClr>
              <a:buFont typeface="Wingdings"/>
              <a:buChar char=""/>
              <a:defRPr sz="22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+mj-lt"/>
                <a:ea typeface="+mj-ea"/>
                <a:cs typeface="+mj-cs"/>
                <a:sym typeface="News Gothic MT"/>
              </a:defRPr>
            </a:lvl2pPr>
            <a:lvl3pPr marL="968375" indent="-282575">
              <a:spcBef>
                <a:spcPts val="600"/>
              </a:spcBef>
              <a:buClr>
                <a:srgbClr val="FF9300"/>
              </a:buClr>
              <a:buFont typeface="Wingdings"/>
              <a:buChar char=""/>
              <a:defRPr sz="18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  <a:latin typeface="+mj-lt"/>
                <a:ea typeface="+mj-ea"/>
                <a:cs typeface="+mj-cs"/>
                <a:sym typeface="News Gothic MT"/>
              </a:defRPr>
            </a:lvl3pPr>
            <a:lvl4pPr marL="1263650" indent="-295275">
              <a:spcBef>
                <a:spcPts val="600"/>
              </a:spcBef>
              <a:buClr>
                <a:srgbClr val="FFD479"/>
              </a:buClr>
              <a:buFont typeface="Wingdings"/>
              <a:buChar char=""/>
              <a:defRPr sz="1600">
                <a:solidFill>
                  <a:srgbClr val="006D8F"/>
                </a:solidFill>
                <a:uFill>
                  <a:solidFill>
                    <a:srgbClr val="006D8F"/>
                  </a:solidFill>
                </a:uFill>
                <a:latin typeface="+mj-lt"/>
                <a:ea typeface="+mj-ea"/>
                <a:cs typeface="+mj-cs"/>
                <a:sym typeface="News Gothic MT"/>
              </a:defRPr>
            </a:lvl4pPr>
            <a:lvl5pPr marL="1546225" indent="-282575">
              <a:spcBef>
                <a:spcPts val="600"/>
              </a:spcBef>
              <a:buClr>
                <a:srgbClr val="FFFC79"/>
              </a:buClr>
              <a:buFont typeface="Wingdings"/>
              <a:buChar char=""/>
              <a:defRPr sz="1400">
                <a:solidFill>
                  <a:srgbClr val="00A3D7"/>
                </a:solidFill>
                <a:uFill>
                  <a:solidFill>
                    <a:srgbClr val="00A3D7"/>
                  </a:solidFill>
                </a:uFill>
                <a:latin typeface="+mj-lt"/>
                <a:ea typeface="+mj-ea"/>
                <a:cs typeface="+mj-cs"/>
                <a:sym typeface="News Gothic MT"/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Body Level One</a:t>
            </a:r>
            <a:endParaRPr sz="24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Body Level Two</a:t>
            </a:r>
            <a:endParaRPr sz="22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Body Level Three</a:t>
            </a:r>
            <a:endParaRPr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6D8F"/>
                </a:solidFill>
                <a:uFill>
                  <a:solidFill>
                    <a:srgbClr val="006D8F"/>
                  </a:solidFill>
                </a:uFill>
              </a:rPr>
              <a:t>Body Level Four</a:t>
            </a:r>
            <a:endParaRPr sz="1600">
              <a:solidFill>
                <a:srgbClr val="006D8F"/>
              </a:solidFill>
              <a:uFill>
                <a:solidFill>
                  <a:srgbClr val="006D8F"/>
                </a:solidFill>
              </a:uFill>
            </a:endParaRPr>
          </a:p>
          <a:p>
            <a:pPr lvl="4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A3D7"/>
                </a:solidFill>
                <a:uFill>
                  <a:solidFill>
                    <a:srgbClr val="00A3D7"/>
                  </a:solidFill>
                </a:uFill>
              </a:rPr>
              <a:t>Body Level Five</a:t>
            </a:r>
          </a:p>
        </p:txBody>
      </p:sp>
      <p:sp>
        <p:nvSpPr>
          <p:cNvPr id="54" name="Shape 54"/>
          <p:cNvSpPr/>
          <p:nvPr>
            <p:ph type="sldNum" sz="quarter" idx="2"/>
          </p:nvPr>
        </p:nvSpPr>
        <p:spPr>
          <a:xfrm rot="5251">
            <a:off x="12663105" y="9286050"/>
            <a:ext cx="248211" cy="231635"/>
          </a:xfrm>
          <a:prstGeom prst="rect">
            <a:avLst/>
          </a:prstGeom>
          <a:solidFill>
            <a:srgbClr val="FFFB00"/>
          </a:solidFill>
        </p:spPr>
        <p:txBody>
          <a:bodyPr wrap="none"/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AIMA Slides">
    <p:bg>
      <p:bgPr>
        <a:gradFill flip="none" rotWithShape="1">
          <a:gsLst>
            <a:gs pos="0">
              <a:srgbClr val="DCDEE0"/>
            </a:gs>
            <a:gs pos="100000">
              <a:srgbClr val="FFFFFF"/>
            </a:gs>
          </a:gsLst>
          <a:lin ang="162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8"/>
          <p:cNvGrpSpPr/>
          <p:nvPr/>
        </p:nvGrpSpPr>
        <p:grpSpPr>
          <a:xfrm>
            <a:off x="18062" y="9049173"/>
            <a:ext cx="1907824" cy="704427"/>
            <a:chOff x="0" y="0"/>
            <a:chExt cx="1907823" cy="704426"/>
          </a:xfrm>
        </p:grpSpPr>
        <p:pic>
          <p:nvPicPr>
            <p:cNvPr id="56" name="image2.png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8062" y="128693"/>
              <a:ext cx="1853637" cy="537352"/>
            </a:xfrm>
            <a:prstGeom prst="rect">
              <a:avLst/>
            </a:prstGeom>
            <a:ln w="12700" cap="flat">
              <a:noFill/>
              <a:round/>
            </a:ln>
            <a:effectLst/>
          </p:spPr>
        </p:pic>
        <p:sp>
          <p:nvSpPr>
            <p:cNvPr id="57" name="Shape 57"/>
            <p:cNvSpPr/>
            <p:nvPr/>
          </p:nvSpPr>
          <p:spPr>
            <a:xfrm>
              <a:off x="0" y="0"/>
              <a:ext cx="1907824" cy="704427"/>
            </a:xfrm>
            <a:prstGeom prst="rect">
              <a:avLst/>
            </a:prstGeom>
            <a:solidFill>
              <a:srgbClr val="F8FC84">
                <a:alpha val="48000"/>
              </a:srgbClr>
            </a:solidFill>
            <a:ln w="12700" cap="flat">
              <a:solidFill>
                <a:srgbClr val="000000">
                  <a:alpha val="48000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marL="0" marR="0" algn="ctr" defTabSz="584200">
                <a:lnSpc>
                  <a:spcPct val="100000"/>
                </a:lnSpc>
                <a:buClr>
                  <a:srgbClr val="000000"/>
                </a:buClr>
                <a:defRPr sz="54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  <a:latin typeface="+mj-lt"/>
                  <a:ea typeface="+mj-ea"/>
                  <a:cs typeface="+mj-cs"/>
                  <a:sym typeface="News Gothic MT"/>
                </a:defRPr>
              </a:pPr>
            </a:p>
          </p:txBody>
        </p:sp>
      </p:grpSp>
      <p:sp>
        <p:nvSpPr>
          <p:cNvPr id="59" name="Shape 59">
            <a:hlinkClick r:id="" invalidUrl="" action="ppaction://hlinkshowjump?jump=nextslide" tgtFrame="" tooltip="" history="1" highlightClick="0" endSnd="0"/>
          </p:cNvPr>
          <p:cNvSpPr/>
          <p:nvPr/>
        </p:nvSpPr>
        <p:spPr>
          <a:xfrm>
            <a:off x="4154311" y="9283982"/>
            <a:ext cx="4573946" cy="4334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914400">
              <a:lnSpc>
                <a:spcPct val="100000"/>
              </a:lnSpc>
              <a:defRPr sz="2000" u="sng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  <a:hlinkClick r:id="rId3" invalidUrl="" action="" tgtFrame="" tooltip="" history="1" highlightClick="0" endSnd="0"/>
              </a:defRPr>
            </a:lvl1pPr>
          </a:lstStyle>
          <a:p>
            <a:pPr lvl="0">
              <a:defRPr sz="1800" u="none">
                <a:solidFill>
                  <a:srgbClr val="000000"/>
                </a:solidFill>
                <a:uFillTx/>
              </a:defRPr>
            </a:pPr>
            <a:r>
              <a:rPr sz="2000" u="sng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  <a:hlinkClick r:id="rId3" invalidUrl="" action="" tgtFrame="" tooltip="" history="1" highlightClick="0" endSnd="0"/>
              </a:rPr>
              <a:t>http://aima.eecs.berkeley.edu/slides-ppt/</a:t>
            </a:r>
          </a:p>
        </p:txBody>
      </p:sp>
      <p:sp>
        <p:nvSpPr>
          <p:cNvPr id="60" name="Shape 60"/>
          <p:cNvSpPr/>
          <p:nvPr>
            <p:ph type="title"/>
          </p:nvPr>
        </p:nvSpPr>
        <p:spPr>
          <a:xfrm>
            <a:off x="781190" y="-1"/>
            <a:ext cx="11437905" cy="2207444"/>
          </a:xfrm>
          <a:prstGeom prst="rect">
            <a:avLst/>
          </a:prstGeom>
          <a:noFill/>
          <a:ln w="12700"/>
        </p:spPr>
        <p:txBody>
          <a:bodyPr/>
          <a:lstStyle>
            <a:lvl1pPr>
              <a:defRPr sz="6200"/>
            </a:lvl1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6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Title Text</a:t>
            </a:r>
          </a:p>
        </p:txBody>
      </p:sp>
      <p:sp>
        <p:nvSpPr>
          <p:cNvPr id="61" name="Shape 61"/>
          <p:cNvSpPr/>
          <p:nvPr>
            <p:ph type="body" idx="1"/>
          </p:nvPr>
        </p:nvSpPr>
        <p:spPr>
          <a:xfrm>
            <a:off x="783449" y="2293902"/>
            <a:ext cx="11433387" cy="6791396"/>
          </a:xfrm>
          <a:prstGeom prst="rect">
            <a:avLst/>
          </a:prstGeom>
          <a:noFill/>
          <a:ln>
            <a:round/>
          </a:ln>
        </p:spPr>
        <p:txBody>
          <a:bodyPr/>
          <a:lstStyle>
            <a:lvl1pPr marL="476250" indent="-476250">
              <a:lnSpc>
                <a:spcPct val="100000"/>
              </a:lnSpc>
              <a:buClr>
                <a:srgbClr val="FF2600"/>
              </a:buClr>
              <a:defRPr sz="3000"/>
            </a:lvl1pPr>
            <a:lvl2pPr marL="820420" indent="-471170">
              <a:lnSpc>
                <a:spcPct val="100000"/>
              </a:lnSpc>
              <a:spcBef>
                <a:spcPts val="600"/>
              </a:spcBef>
              <a:buClr>
                <a:srgbClr val="FF7E79"/>
              </a:buClr>
              <a:buFont typeface="Wingdings"/>
              <a:buChar char=""/>
              <a:defRPr sz="28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+mj-lt"/>
                <a:ea typeface="+mj-ea"/>
                <a:cs typeface="+mj-cs"/>
                <a:sym typeface="News Gothic MT"/>
              </a:defRPr>
            </a:lvl2pPr>
            <a:lvl3pPr>
              <a:lnSpc>
                <a:spcPct val="100000"/>
              </a:lnSpc>
              <a:spcBef>
                <a:spcPts val="600"/>
              </a:spcBef>
              <a:buClr>
                <a:srgbClr val="FF9300"/>
              </a:buClr>
              <a:buFont typeface="Wingdings"/>
              <a:buChar char=""/>
              <a:defRPr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  <a:latin typeface="+mj-lt"/>
                <a:ea typeface="+mj-ea"/>
                <a:cs typeface="+mj-cs"/>
                <a:sym typeface="News Gothic MT"/>
              </a:defRPr>
            </a:lvl3pPr>
            <a:lvl4pPr marL="1374378" indent="-406003">
              <a:lnSpc>
                <a:spcPct val="100000"/>
              </a:lnSpc>
              <a:spcBef>
                <a:spcPts val="600"/>
              </a:spcBef>
              <a:buClr>
                <a:srgbClr val="FFD479"/>
              </a:buClr>
              <a:buFont typeface="Wingdings"/>
              <a:buChar char=""/>
              <a:defRPr sz="2200">
                <a:solidFill>
                  <a:srgbClr val="006D8F"/>
                </a:solidFill>
                <a:uFill>
                  <a:solidFill>
                    <a:srgbClr val="006D8F"/>
                  </a:solidFill>
                </a:uFill>
                <a:latin typeface="+mj-lt"/>
                <a:ea typeface="+mj-ea"/>
                <a:cs typeface="+mj-cs"/>
                <a:sym typeface="News Gothic MT"/>
              </a:defRPr>
            </a:lvl4pPr>
            <a:lvl5pPr marL="1626960" indent="-363310">
              <a:lnSpc>
                <a:spcPct val="100000"/>
              </a:lnSpc>
              <a:spcBef>
                <a:spcPts val="600"/>
              </a:spcBef>
              <a:buClr>
                <a:srgbClr val="FFFC79"/>
              </a:buClr>
              <a:buFont typeface="Wingdings"/>
              <a:buChar char=""/>
              <a:defRPr sz="1800">
                <a:solidFill>
                  <a:srgbClr val="00A3D7"/>
                </a:solidFill>
                <a:uFill>
                  <a:solidFill>
                    <a:srgbClr val="00A3D7"/>
                  </a:solidFill>
                </a:uFill>
                <a:latin typeface="+mj-lt"/>
                <a:ea typeface="+mj-ea"/>
                <a:cs typeface="+mj-cs"/>
                <a:sym typeface="News Gothic MT"/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Body Level One</a:t>
            </a:r>
            <a:endParaRPr sz="3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Body Level Two</a:t>
            </a:r>
            <a:endParaRPr sz="28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Body Level Three</a:t>
            </a:r>
            <a:endParaRPr sz="24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6D8F"/>
                </a:solidFill>
                <a:uFill>
                  <a:solidFill>
                    <a:srgbClr val="006D8F"/>
                  </a:solidFill>
                </a:uFill>
              </a:rPr>
              <a:t>Body Level Four</a:t>
            </a:r>
            <a:endParaRPr sz="2200">
              <a:solidFill>
                <a:srgbClr val="006D8F"/>
              </a:solidFill>
              <a:uFill>
                <a:solidFill>
                  <a:srgbClr val="006D8F"/>
                </a:solidFill>
              </a:uFill>
            </a:endParaRPr>
          </a:p>
          <a:p>
            <a:pPr lvl="4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A3D7"/>
                </a:solidFill>
                <a:uFill>
                  <a:solidFill>
                    <a:srgbClr val="00A3D7"/>
                  </a:solidFill>
                </a:uFill>
              </a:rPr>
              <a:t>Body Level Five</a:t>
            </a:r>
          </a:p>
        </p:txBody>
      </p:sp>
      <p:sp>
        <p:nvSpPr>
          <p:cNvPr id="62" name="Shape 62"/>
          <p:cNvSpPr/>
          <p:nvPr>
            <p:ph type="sldNum" sz="quarter" idx="2"/>
          </p:nvPr>
        </p:nvSpPr>
        <p:spPr>
          <a:xfrm rot="20122042">
            <a:off x="10088571" y="8953142"/>
            <a:ext cx="290590" cy="281188"/>
          </a:xfrm>
          <a:prstGeom prst="rect">
            <a:avLst/>
          </a:prstGeom>
          <a:solidFill>
            <a:srgbClr val="FFFB00"/>
          </a:solidFill>
          <a:ln w="12700"/>
        </p:spPr>
        <p:txBody>
          <a:bodyPr wrap="none"/>
          <a:lstStyle>
            <a:lvl1pPr>
              <a:defRPr sz="1200">
                <a:solidFill>
                  <a:srgbClr val="0048AA"/>
                </a:solidFill>
              </a:defRPr>
            </a:lvl1pPr>
          </a:lstStyle>
          <a:p>
            <a:pPr lvl="0"/>
            <a:fld id="{86CB4B4D-7CA3-9044-876B-883B54F8677D}" type="slidenum"/>
          </a:p>
        </p:txBody>
      </p:sp>
      <p:pic>
        <p:nvPicPr>
          <p:cNvPr id="63" name="pasted-image.png"/>
          <p:cNvPicPr/>
          <p:nvPr/>
        </p:nvPicPr>
        <p:blipFill>
          <a:blip r:embed="rId4">
            <a:alphaModFix amt="50000"/>
            <a:extLst/>
          </a:blip>
          <a:stretch>
            <a:fillRect/>
          </a:stretch>
        </p:blipFill>
        <p:spPr>
          <a:xfrm>
            <a:off x="9031111" y="8100907"/>
            <a:ext cx="3973690" cy="1643663"/>
          </a:xfrm>
          <a:prstGeom prst="rect">
            <a:avLst/>
          </a:prstGeom>
          <a:ln w="12700">
            <a:round/>
          </a:ln>
        </p:spPr>
      </p:pic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4FEFF"/>
            </a:gs>
            <a:gs pos="100000">
              <a:srgbClr val="A8D5D6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2011-CSE-Logo-512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60194" y="8236373"/>
            <a:ext cx="3290750" cy="2330027"/>
          </a:xfrm>
          <a:prstGeom prst="rect">
            <a:avLst/>
          </a:prstGeom>
          <a:ln w="12700">
            <a:round/>
          </a:ln>
        </p:spPr>
      </p:pic>
      <p:sp>
        <p:nvSpPr>
          <p:cNvPr id="3" name="Shape 3"/>
          <p:cNvSpPr/>
          <p:nvPr/>
        </p:nvSpPr>
        <p:spPr>
          <a:xfrm>
            <a:off x="4365414" y="9320671"/>
            <a:ext cx="4244623" cy="343183"/>
          </a:xfrm>
          <a:prstGeom prst="rect">
            <a:avLst/>
          </a:prstGeom>
          <a:ln w="3175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186" tIns="54186" rIns="54186" bIns="54186" anchor="ctr">
            <a:spAutoFit/>
          </a:bodyPr>
          <a:lstStyle>
            <a:lvl1pPr marL="0" marR="0" algn="ctr">
              <a:lnSpc>
                <a:spcPct val="100000"/>
              </a:lnSpc>
              <a:buClr>
                <a:srgbClr val="80C4DF"/>
              </a:buClr>
              <a:defRPr sz="1100">
                <a:solidFill>
                  <a:srgbClr val="80C4DF"/>
                </a:solidFill>
                <a:uFill>
                  <a:solidFill>
                    <a:srgbClr val="80C4DF"/>
                  </a:solidFill>
                </a:uFill>
                <a:latin typeface="+mj-lt"/>
                <a:ea typeface="+mj-ea"/>
                <a:cs typeface="+mj-cs"/>
                <a:sym typeface="News Gothic MT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100">
                <a:solidFill>
                  <a:srgbClr val="80C4DF"/>
                </a:solidFill>
                <a:uFill>
                  <a:solidFill>
                    <a:srgbClr val="80C4DF"/>
                  </a:solidFill>
                </a:uFill>
              </a:rPr>
              <a:t>© Franz J. Kurfess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-54188" y="9095357"/>
            <a:ext cx="1896535" cy="694367"/>
            <a:chOff x="0" y="0"/>
            <a:chExt cx="1896533" cy="694366"/>
          </a:xfrm>
        </p:grpSpPr>
        <p:pic>
          <p:nvPicPr>
            <p:cNvPr id="4" name="image2.png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5249" y="122040"/>
              <a:ext cx="1842670" cy="534173"/>
            </a:xfrm>
            <a:prstGeom prst="rect">
              <a:avLst/>
            </a:prstGeom>
            <a:ln w="3175" cap="flat">
              <a:noFill/>
              <a:round/>
            </a:ln>
            <a:effectLst/>
          </p:spPr>
        </p:pic>
        <p:sp>
          <p:nvSpPr>
            <p:cNvPr id="5" name="Shape 5"/>
            <p:cNvSpPr/>
            <p:nvPr/>
          </p:nvSpPr>
          <p:spPr>
            <a:xfrm>
              <a:off x="0" y="0"/>
              <a:ext cx="1896534" cy="694367"/>
            </a:xfrm>
            <a:prstGeom prst="rect">
              <a:avLst/>
            </a:prstGeom>
            <a:solidFill>
              <a:srgbClr val="F8FC84">
                <a:alpha val="48000"/>
              </a:srgbClr>
            </a:solidFill>
            <a:ln w="3175" cap="flat">
              <a:solidFill>
                <a:srgbClr val="000000">
                  <a:alpha val="48000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marL="0" marR="0" algn="ctr" defTabSz="825500">
                <a:lnSpc>
                  <a:spcPct val="100000"/>
                </a:lnSpc>
                <a:buClr>
                  <a:srgbClr val="000000"/>
                </a:buClr>
                <a:defRPr sz="7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  <a:latin typeface="+mj-lt"/>
                  <a:ea typeface="+mj-ea"/>
                  <a:cs typeface="+mj-cs"/>
                  <a:sym typeface="News Gothic MT"/>
                </a:defRPr>
              </a:pPr>
            </a:p>
          </p:txBody>
        </p:sp>
      </p:grpSp>
      <p:sp>
        <p:nvSpPr>
          <p:cNvPr id="7" name="Shape 7"/>
          <p:cNvSpPr/>
          <p:nvPr>
            <p:ph type="title"/>
          </p:nvPr>
        </p:nvSpPr>
        <p:spPr>
          <a:xfrm>
            <a:off x="768773" y="-14729"/>
            <a:ext cx="11437904" cy="2207444"/>
          </a:xfrm>
          <a:prstGeom prst="rect">
            <a:avLst/>
          </a:prstGeom>
          <a:gradFill>
            <a:gsLst>
              <a:gs pos="0">
                <a:srgbClr val="008F00">
                  <a:alpha val="21000"/>
                </a:srgbClr>
              </a:gs>
              <a:gs pos="100000">
                <a:srgbClr val="FFFFFF">
                  <a:alpha val="6000"/>
                </a:srgbClr>
              </a:gs>
            </a:gsLst>
            <a:path>
              <a:fillToRect l="50000" t="50000" r="50000" b="50000"/>
            </a:path>
          </a:gradFill>
          <a:ln w="3175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186" tIns="54186" rIns="54186" bIns="54186" anchor="ctr">
            <a:normAutofit fontScale="100000" lnSpcReduction="0"/>
          </a:bodyPr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56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Title Text</a:t>
            </a:r>
          </a:p>
        </p:txBody>
      </p:sp>
      <p:sp>
        <p:nvSpPr>
          <p:cNvPr id="8" name="Shape 8"/>
          <p:cNvSpPr/>
          <p:nvPr>
            <p:ph type="body" idx="1"/>
          </p:nvPr>
        </p:nvSpPr>
        <p:spPr>
          <a:xfrm>
            <a:off x="783449" y="2293902"/>
            <a:ext cx="11433387" cy="6791396"/>
          </a:xfrm>
          <a:prstGeom prst="rect">
            <a:avLst/>
          </a:prstGeom>
          <a:gradFill>
            <a:gsLst>
              <a:gs pos="0">
                <a:srgbClr val="008F00">
                  <a:alpha val="4500"/>
                </a:srgbClr>
              </a:gs>
              <a:gs pos="100000">
                <a:srgbClr val="FFFFFF">
                  <a:alpha val="3000"/>
                </a:srgb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186" tIns="54186" rIns="54186" bIns="54186">
            <a:normAutofit fontScale="100000" lnSpcReduction="0"/>
          </a:bodyPr>
          <a:lstStyle>
            <a:lvl2pPr marL="719455" indent="-370205">
              <a:spcBef>
                <a:spcPts val="600"/>
              </a:spcBef>
              <a:buClr>
                <a:srgbClr val="0042AA">
                  <a:alpha val="49000"/>
                </a:srgbClr>
              </a:buClr>
              <a:buFont typeface="Wingdings"/>
              <a:buChar char=""/>
              <a:defRPr sz="22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+mj-lt"/>
                <a:ea typeface="+mj-ea"/>
                <a:cs typeface="+mj-cs"/>
                <a:sym typeface="News Gothic MT"/>
              </a:defRPr>
            </a:lvl2pPr>
            <a:lvl3pPr marL="968375" indent="-282575">
              <a:spcBef>
                <a:spcPts val="600"/>
              </a:spcBef>
              <a:buClr>
                <a:srgbClr val="0056D6">
                  <a:alpha val="50000"/>
                </a:srgbClr>
              </a:buClr>
              <a:buFont typeface="Wingdings"/>
              <a:buChar char=""/>
              <a:defRPr sz="18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  <a:latin typeface="+mj-lt"/>
                <a:ea typeface="+mj-ea"/>
                <a:cs typeface="+mj-cs"/>
                <a:sym typeface="News Gothic MT"/>
              </a:defRPr>
            </a:lvl3pPr>
            <a:lvl4pPr marL="1263650" indent="-295275">
              <a:spcBef>
                <a:spcPts val="600"/>
              </a:spcBef>
              <a:buClr>
                <a:srgbClr val="006D8F">
                  <a:alpha val="52000"/>
                </a:srgbClr>
              </a:buClr>
              <a:buFont typeface="Wingdings"/>
              <a:buChar char=""/>
              <a:defRPr sz="1600">
                <a:solidFill>
                  <a:srgbClr val="006D8F"/>
                </a:solidFill>
                <a:uFill>
                  <a:solidFill>
                    <a:srgbClr val="006D8F"/>
                  </a:solidFill>
                </a:uFill>
                <a:latin typeface="+mj-lt"/>
                <a:ea typeface="+mj-ea"/>
                <a:cs typeface="+mj-cs"/>
                <a:sym typeface="News Gothic MT"/>
              </a:defRPr>
            </a:lvl4pPr>
            <a:lvl5pPr marL="1546225" indent="-282575">
              <a:spcBef>
                <a:spcPts val="600"/>
              </a:spcBef>
              <a:buClr>
                <a:srgbClr val="00A3D7">
                  <a:alpha val="50000"/>
                </a:srgbClr>
              </a:buClr>
              <a:buFont typeface="Wingdings"/>
              <a:buChar char=""/>
              <a:defRPr sz="1400">
                <a:solidFill>
                  <a:srgbClr val="00A3D7"/>
                </a:solidFill>
                <a:uFill>
                  <a:solidFill>
                    <a:srgbClr val="00A3D7"/>
                  </a:solidFill>
                </a:uFill>
                <a:latin typeface="+mj-lt"/>
                <a:ea typeface="+mj-ea"/>
                <a:cs typeface="+mj-cs"/>
                <a:sym typeface="News Gothic MT"/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Body Level One</a:t>
            </a:r>
            <a:endParaRPr sz="24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Body Level Two</a:t>
            </a:r>
            <a:endParaRPr sz="22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Body Level Three</a:t>
            </a:r>
            <a:endParaRPr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6D8F"/>
                </a:solidFill>
                <a:uFill>
                  <a:solidFill>
                    <a:srgbClr val="006D8F"/>
                  </a:solidFill>
                </a:uFill>
              </a:rPr>
              <a:t>Body Level Four</a:t>
            </a:r>
            <a:endParaRPr sz="1600">
              <a:solidFill>
                <a:srgbClr val="006D8F"/>
              </a:solidFill>
              <a:uFill>
                <a:solidFill>
                  <a:srgbClr val="006D8F"/>
                </a:solidFill>
              </a:uFill>
            </a:endParaRPr>
          </a:p>
          <a:p>
            <a:pPr lvl="4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A3D7"/>
                </a:solidFill>
                <a:uFill>
                  <a:solidFill>
                    <a:srgbClr val="00A3D7"/>
                  </a:solidFill>
                </a:uFill>
              </a:rPr>
              <a:t>Body Level Five</a:t>
            </a:r>
          </a:p>
        </p:txBody>
      </p:sp>
      <p:sp>
        <p:nvSpPr>
          <p:cNvPr id="9" name="Shape 9"/>
          <p:cNvSpPr/>
          <p:nvPr>
            <p:ph type="sldNum" sz="quarter" idx="2"/>
          </p:nvPr>
        </p:nvSpPr>
        <p:spPr>
          <a:xfrm rot="21524280">
            <a:off x="12639760" y="9286050"/>
            <a:ext cx="298526" cy="231635"/>
          </a:xfrm>
          <a:prstGeom prst="rect">
            <a:avLst/>
          </a:prstGeom>
          <a:solidFill>
            <a:srgbClr val="73FCD6"/>
          </a:solidFill>
          <a:ln w="3175">
            <a:round/>
          </a:ln>
        </p:spPr>
        <p:txBody>
          <a:bodyPr lIns="54186" tIns="54186" rIns="54186" bIns="54186">
            <a:spAutoFit/>
          </a:bodyPr>
          <a:lstStyle>
            <a:lvl1pPr marL="0" marR="0" algn="ctr">
              <a:lnSpc>
                <a:spcPct val="100000"/>
              </a:lnSpc>
              <a:defRPr b="1" sz="900">
                <a:solidFill>
                  <a:srgbClr val="263E0F"/>
                </a:solidFill>
                <a:uFill>
                  <a:solidFill>
                    <a:srgbClr val="0048AA"/>
                  </a:solidFill>
                </a:uFill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</p:sldLayoutIdLst>
  <p:transition spd="med" advClick="1"/>
  <p:txStyles>
    <p:titleStyle>
      <a:lvl1pPr algn="ctr">
        <a:defRPr b="1" sz="5600">
          <a:solidFill>
            <a:srgbClr val="29708A"/>
          </a:solidFill>
          <a:uFill>
            <a:solidFill>
              <a:srgbClr val="29708A"/>
            </a:solidFill>
          </a:uFill>
          <a:latin typeface="+mj-lt"/>
          <a:ea typeface="+mj-ea"/>
          <a:cs typeface="+mj-cs"/>
          <a:sym typeface="News Gothic MT"/>
        </a:defRPr>
      </a:lvl1pPr>
      <a:lvl2pPr indent="228600" algn="ctr">
        <a:defRPr b="1" sz="5600">
          <a:solidFill>
            <a:srgbClr val="29708A"/>
          </a:solidFill>
          <a:uFill>
            <a:solidFill>
              <a:srgbClr val="29708A"/>
            </a:solidFill>
          </a:uFill>
          <a:latin typeface="+mj-lt"/>
          <a:ea typeface="+mj-ea"/>
          <a:cs typeface="+mj-cs"/>
          <a:sym typeface="News Gothic MT"/>
        </a:defRPr>
      </a:lvl2pPr>
      <a:lvl3pPr indent="457200" algn="ctr">
        <a:defRPr b="1" sz="5600">
          <a:solidFill>
            <a:srgbClr val="29708A"/>
          </a:solidFill>
          <a:uFill>
            <a:solidFill>
              <a:srgbClr val="29708A"/>
            </a:solidFill>
          </a:uFill>
          <a:latin typeface="+mj-lt"/>
          <a:ea typeface="+mj-ea"/>
          <a:cs typeface="+mj-cs"/>
          <a:sym typeface="News Gothic MT"/>
        </a:defRPr>
      </a:lvl3pPr>
      <a:lvl4pPr indent="685800" algn="ctr">
        <a:defRPr b="1" sz="5600">
          <a:solidFill>
            <a:srgbClr val="29708A"/>
          </a:solidFill>
          <a:uFill>
            <a:solidFill>
              <a:srgbClr val="29708A"/>
            </a:solidFill>
          </a:uFill>
          <a:latin typeface="+mj-lt"/>
          <a:ea typeface="+mj-ea"/>
          <a:cs typeface="+mj-cs"/>
          <a:sym typeface="News Gothic MT"/>
        </a:defRPr>
      </a:lvl4pPr>
      <a:lvl5pPr indent="914400" algn="ctr">
        <a:defRPr b="1" sz="5600">
          <a:solidFill>
            <a:srgbClr val="29708A"/>
          </a:solidFill>
          <a:uFill>
            <a:solidFill>
              <a:srgbClr val="29708A"/>
            </a:solidFill>
          </a:uFill>
          <a:latin typeface="+mj-lt"/>
          <a:ea typeface="+mj-ea"/>
          <a:cs typeface="+mj-cs"/>
          <a:sym typeface="News Gothic MT"/>
        </a:defRPr>
      </a:lvl5pPr>
      <a:lvl6pPr indent="1143000" algn="ctr">
        <a:defRPr b="1" sz="5600">
          <a:solidFill>
            <a:srgbClr val="29708A"/>
          </a:solidFill>
          <a:uFill>
            <a:solidFill>
              <a:srgbClr val="29708A"/>
            </a:solidFill>
          </a:uFill>
          <a:latin typeface="+mj-lt"/>
          <a:ea typeface="+mj-ea"/>
          <a:cs typeface="+mj-cs"/>
          <a:sym typeface="News Gothic MT"/>
        </a:defRPr>
      </a:lvl6pPr>
      <a:lvl7pPr indent="1371600" algn="ctr">
        <a:defRPr b="1" sz="5600">
          <a:solidFill>
            <a:srgbClr val="29708A"/>
          </a:solidFill>
          <a:uFill>
            <a:solidFill>
              <a:srgbClr val="29708A"/>
            </a:solidFill>
          </a:uFill>
          <a:latin typeface="+mj-lt"/>
          <a:ea typeface="+mj-ea"/>
          <a:cs typeface="+mj-cs"/>
          <a:sym typeface="News Gothic MT"/>
        </a:defRPr>
      </a:lvl7pPr>
      <a:lvl8pPr indent="1600200" algn="ctr">
        <a:defRPr b="1" sz="5600">
          <a:solidFill>
            <a:srgbClr val="29708A"/>
          </a:solidFill>
          <a:uFill>
            <a:solidFill>
              <a:srgbClr val="29708A"/>
            </a:solidFill>
          </a:uFill>
          <a:latin typeface="+mj-lt"/>
          <a:ea typeface="+mj-ea"/>
          <a:cs typeface="+mj-cs"/>
          <a:sym typeface="News Gothic MT"/>
        </a:defRPr>
      </a:lvl8pPr>
      <a:lvl9pPr indent="1828800" algn="ctr">
        <a:defRPr b="1" sz="5600">
          <a:solidFill>
            <a:srgbClr val="29708A"/>
          </a:solidFill>
          <a:uFill>
            <a:solidFill>
              <a:srgbClr val="29708A"/>
            </a:solidFill>
          </a:uFill>
          <a:latin typeface="+mj-lt"/>
          <a:ea typeface="+mj-ea"/>
          <a:cs typeface="+mj-cs"/>
          <a:sym typeface="News Gothic MT"/>
        </a:defRPr>
      </a:lvl9pPr>
    </p:titleStyle>
    <p:bodyStyle>
      <a:lvl1pPr marL="381000" indent="-381000">
        <a:lnSpc>
          <a:spcPct val="90000"/>
        </a:lnSpc>
        <a:spcBef>
          <a:spcPts val="2000"/>
        </a:spcBef>
        <a:buClr>
          <a:srgbClr val="002E7A">
            <a:alpha val="44000"/>
          </a:srgbClr>
        </a:buClr>
        <a:buSzPct val="75000"/>
        <a:buFont typeface="Zapf Dingbats"/>
        <a:buChar char="❖"/>
        <a:defRPr sz="2400">
          <a:solidFill>
            <a:srgbClr val="002E7A"/>
          </a:solidFill>
          <a:uFill>
            <a:solidFill>
              <a:srgbClr val="002E7A"/>
            </a:solidFill>
          </a:uFill>
          <a:latin typeface="Arial Rounded MT Bold"/>
          <a:ea typeface="Arial Rounded MT Bold"/>
          <a:cs typeface="Arial Rounded MT Bold"/>
          <a:sym typeface="Arial Rounded MT Bold"/>
        </a:defRPr>
      </a:lvl1pPr>
      <a:lvl2pPr marL="753110" indent="-403860">
        <a:lnSpc>
          <a:spcPct val="90000"/>
        </a:lnSpc>
        <a:spcBef>
          <a:spcPts val="2000"/>
        </a:spcBef>
        <a:buClr>
          <a:srgbClr val="002E7A">
            <a:alpha val="44000"/>
          </a:srgbClr>
        </a:buClr>
        <a:buSzPct val="75000"/>
        <a:buFont typeface="Zapf Dingbats"/>
        <a:buChar char="❖"/>
        <a:defRPr sz="2400">
          <a:solidFill>
            <a:srgbClr val="002E7A"/>
          </a:solidFill>
          <a:uFill>
            <a:solidFill>
              <a:srgbClr val="002E7A"/>
            </a:solidFill>
          </a:uFill>
          <a:latin typeface="Arial Rounded MT Bold"/>
          <a:ea typeface="Arial Rounded MT Bold"/>
          <a:cs typeface="Arial Rounded MT Bold"/>
          <a:sym typeface="Arial Rounded MT Bold"/>
        </a:defRPr>
      </a:lvl2pPr>
      <a:lvl3pPr marL="1062566" indent="-376766">
        <a:lnSpc>
          <a:spcPct val="90000"/>
        </a:lnSpc>
        <a:spcBef>
          <a:spcPts val="2000"/>
        </a:spcBef>
        <a:buClr>
          <a:srgbClr val="002E7A">
            <a:alpha val="44000"/>
          </a:srgbClr>
        </a:buClr>
        <a:buSzPct val="75000"/>
        <a:buFont typeface="Zapf Dingbats"/>
        <a:buChar char="❖"/>
        <a:defRPr sz="2400">
          <a:solidFill>
            <a:srgbClr val="002E7A"/>
          </a:solidFill>
          <a:uFill>
            <a:solidFill>
              <a:srgbClr val="002E7A"/>
            </a:solidFill>
          </a:uFill>
          <a:latin typeface="Arial Rounded MT Bold"/>
          <a:ea typeface="Arial Rounded MT Bold"/>
          <a:cs typeface="Arial Rounded MT Bold"/>
          <a:sym typeface="Arial Rounded MT Bold"/>
        </a:defRPr>
      </a:lvl3pPr>
      <a:lvl4pPr marL="1411287" indent="-442912">
        <a:lnSpc>
          <a:spcPct val="90000"/>
        </a:lnSpc>
        <a:spcBef>
          <a:spcPts val="2000"/>
        </a:spcBef>
        <a:buClr>
          <a:srgbClr val="002E7A">
            <a:alpha val="44000"/>
          </a:srgbClr>
        </a:buClr>
        <a:buSzPct val="75000"/>
        <a:buFont typeface="Zapf Dingbats"/>
        <a:buChar char="❖"/>
        <a:defRPr sz="2400">
          <a:solidFill>
            <a:srgbClr val="002E7A"/>
          </a:solidFill>
          <a:uFill>
            <a:solidFill>
              <a:srgbClr val="002E7A"/>
            </a:solidFill>
          </a:uFill>
          <a:latin typeface="Arial Rounded MT Bold"/>
          <a:ea typeface="Arial Rounded MT Bold"/>
          <a:cs typeface="Arial Rounded MT Bold"/>
          <a:sym typeface="Arial Rounded MT Bold"/>
        </a:defRPr>
      </a:lvl4pPr>
      <a:lvl5pPr marL="1748064" indent="-484414">
        <a:lnSpc>
          <a:spcPct val="90000"/>
        </a:lnSpc>
        <a:spcBef>
          <a:spcPts val="2000"/>
        </a:spcBef>
        <a:buClr>
          <a:srgbClr val="002E7A">
            <a:alpha val="44000"/>
          </a:srgbClr>
        </a:buClr>
        <a:buSzPct val="75000"/>
        <a:buFont typeface="Zapf Dingbats"/>
        <a:buChar char="❖"/>
        <a:defRPr sz="2400">
          <a:solidFill>
            <a:srgbClr val="002E7A"/>
          </a:solidFill>
          <a:uFill>
            <a:solidFill>
              <a:srgbClr val="002E7A"/>
            </a:solidFill>
          </a:uFill>
          <a:latin typeface="Arial Rounded MT Bold"/>
          <a:ea typeface="Arial Rounded MT Bold"/>
          <a:cs typeface="Arial Rounded MT Bold"/>
          <a:sym typeface="Arial Rounded MT Bold"/>
        </a:defRPr>
      </a:lvl5pPr>
      <a:lvl6pPr marL="2538639" indent="-979714">
        <a:lnSpc>
          <a:spcPct val="90000"/>
        </a:lnSpc>
        <a:spcBef>
          <a:spcPts val="2000"/>
        </a:spcBef>
        <a:buClr>
          <a:srgbClr val="002E7A">
            <a:alpha val="44000"/>
          </a:srgbClr>
        </a:buClr>
        <a:buSzPct val="171000"/>
        <a:buFont typeface="Zapf Dingbats"/>
        <a:buChar char="❖"/>
        <a:defRPr sz="2400">
          <a:solidFill>
            <a:srgbClr val="002E7A"/>
          </a:solidFill>
          <a:uFill>
            <a:solidFill>
              <a:srgbClr val="002E7A"/>
            </a:solidFill>
          </a:uFill>
          <a:latin typeface="Arial Rounded MT Bold"/>
          <a:ea typeface="Arial Rounded MT Bold"/>
          <a:cs typeface="Arial Rounded MT Bold"/>
          <a:sym typeface="Arial Rounded MT Bold"/>
        </a:defRPr>
      </a:lvl6pPr>
      <a:lvl7pPr marL="2833914" indent="-979714">
        <a:lnSpc>
          <a:spcPct val="90000"/>
        </a:lnSpc>
        <a:spcBef>
          <a:spcPts val="2000"/>
        </a:spcBef>
        <a:buClr>
          <a:srgbClr val="002E7A">
            <a:alpha val="44000"/>
          </a:srgbClr>
        </a:buClr>
        <a:buSzPct val="171000"/>
        <a:buFont typeface="Zapf Dingbats"/>
        <a:buChar char="❖"/>
        <a:defRPr sz="2400">
          <a:solidFill>
            <a:srgbClr val="002E7A"/>
          </a:solidFill>
          <a:uFill>
            <a:solidFill>
              <a:srgbClr val="002E7A"/>
            </a:solidFill>
          </a:uFill>
          <a:latin typeface="Arial Rounded MT Bold"/>
          <a:ea typeface="Arial Rounded MT Bold"/>
          <a:cs typeface="Arial Rounded MT Bold"/>
          <a:sym typeface="Arial Rounded MT Bold"/>
        </a:defRPr>
      </a:lvl7pPr>
      <a:lvl8pPr marL="3129189" indent="-979714">
        <a:lnSpc>
          <a:spcPct val="90000"/>
        </a:lnSpc>
        <a:spcBef>
          <a:spcPts val="2000"/>
        </a:spcBef>
        <a:buClr>
          <a:srgbClr val="002E7A">
            <a:alpha val="44000"/>
          </a:srgbClr>
        </a:buClr>
        <a:buSzPct val="171000"/>
        <a:buFont typeface="Zapf Dingbats"/>
        <a:buChar char="❖"/>
        <a:defRPr sz="2400">
          <a:solidFill>
            <a:srgbClr val="002E7A"/>
          </a:solidFill>
          <a:uFill>
            <a:solidFill>
              <a:srgbClr val="002E7A"/>
            </a:solidFill>
          </a:uFill>
          <a:latin typeface="Arial Rounded MT Bold"/>
          <a:ea typeface="Arial Rounded MT Bold"/>
          <a:cs typeface="Arial Rounded MT Bold"/>
          <a:sym typeface="Arial Rounded MT Bold"/>
        </a:defRPr>
      </a:lvl8pPr>
      <a:lvl9pPr marL="3424464" indent="-979714">
        <a:lnSpc>
          <a:spcPct val="90000"/>
        </a:lnSpc>
        <a:spcBef>
          <a:spcPts val="2000"/>
        </a:spcBef>
        <a:buClr>
          <a:srgbClr val="002E7A">
            <a:alpha val="44000"/>
          </a:srgbClr>
        </a:buClr>
        <a:buSzPct val="171000"/>
        <a:buFont typeface="Zapf Dingbats"/>
        <a:buChar char="❖"/>
        <a:defRPr sz="2400">
          <a:solidFill>
            <a:srgbClr val="002E7A"/>
          </a:solidFill>
          <a:uFill>
            <a:solidFill>
              <a:srgbClr val="002E7A"/>
            </a:solidFill>
          </a:uFill>
          <a:latin typeface="Arial Rounded MT Bold"/>
          <a:ea typeface="Arial Rounded MT Bold"/>
          <a:cs typeface="Arial Rounded MT Bold"/>
          <a:sym typeface="Arial Rounded MT Bold"/>
        </a:defRPr>
      </a:lvl9pPr>
    </p:bodyStyle>
    <p:otherStyle>
      <a:lvl1pPr algn="ctr" defTabSz="457200">
        <a:defRPr b="1" sz="900">
          <a:solidFill>
            <a:schemeClr val="tx1"/>
          </a:solidFill>
          <a:uFill>
            <a:solidFill>
              <a:srgbClr val="0048AA"/>
            </a:solidFill>
          </a:uFill>
          <a:latin typeface="+mn-lt"/>
          <a:ea typeface="+mn-ea"/>
          <a:cs typeface="+mn-cs"/>
          <a:sym typeface="Arial"/>
        </a:defRPr>
      </a:lvl1pPr>
      <a:lvl2pPr algn="ctr" defTabSz="457200">
        <a:defRPr b="1" sz="900">
          <a:solidFill>
            <a:schemeClr val="tx1"/>
          </a:solidFill>
          <a:uFill>
            <a:solidFill>
              <a:srgbClr val="0048AA"/>
            </a:solidFill>
          </a:uFill>
          <a:latin typeface="+mn-lt"/>
          <a:ea typeface="+mn-ea"/>
          <a:cs typeface="+mn-cs"/>
          <a:sym typeface="Arial"/>
        </a:defRPr>
      </a:lvl2pPr>
      <a:lvl3pPr algn="ctr" defTabSz="457200">
        <a:defRPr b="1" sz="900">
          <a:solidFill>
            <a:schemeClr val="tx1"/>
          </a:solidFill>
          <a:uFill>
            <a:solidFill>
              <a:srgbClr val="0048AA"/>
            </a:solidFill>
          </a:uFill>
          <a:latin typeface="+mn-lt"/>
          <a:ea typeface="+mn-ea"/>
          <a:cs typeface="+mn-cs"/>
          <a:sym typeface="Arial"/>
        </a:defRPr>
      </a:lvl3pPr>
      <a:lvl4pPr algn="ctr" defTabSz="457200">
        <a:defRPr b="1" sz="900">
          <a:solidFill>
            <a:schemeClr val="tx1"/>
          </a:solidFill>
          <a:uFill>
            <a:solidFill>
              <a:srgbClr val="0048AA"/>
            </a:solidFill>
          </a:uFill>
          <a:latin typeface="+mn-lt"/>
          <a:ea typeface="+mn-ea"/>
          <a:cs typeface="+mn-cs"/>
          <a:sym typeface="Arial"/>
        </a:defRPr>
      </a:lvl4pPr>
      <a:lvl5pPr algn="ctr" defTabSz="457200">
        <a:defRPr b="1" sz="900">
          <a:solidFill>
            <a:schemeClr val="tx1"/>
          </a:solidFill>
          <a:uFill>
            <a:solidFill>
              <a:srgbClr val="0048AA"/>
            </a:solidFill>
          </a:uFill>
          <a:latin typeface="+mn-lt"/>
          <a:ea typeface="+mn-ea"/>
          <a:cs typeface="+mn-cs"/>
          <a:sym typeface="Arial"/>
        </a:defRPr>
      </a:lvl5pPr>
      <a:lvl6pPr algn="ctr" defTabSz="457200">
        <a:defRPr b="1" sz="900">
          <a:solidFill>
            <a:schemeClr val="tx1"/>
          </a:solidFill>
          <a:uFill>
            <a:solidFill>
              <a:srgbClr val="0048AA"/>
            </a:solidFill>
          </a:uFill>
          <a:latin typeface="+mn-lt"/>
          <a:ea typeface="+mn-ea"/>
          <a:cs typeface="+mn-cs"/>
          <a:sym typeface="Arial"/>
        </a:defRPr>
      </a:lvl6pPr>
      <a:lvl7pPr algn="ctr" defTabSz="457200">
        <a:defRPr b="1" sz="900">
          <a:solidFill>
            <a:schemeClr val="tx1"/>
          </a:solidFill>
          <a:uFill>
            <a:solidFill>
              <a:srgbClr val="0048AA"/>
            </a:solidFill>
          </a:uFill>
          <a:latin typeface="+mn-lt"/>
          <a:ea typeface="+mn-ea"/>
          <a:cs typeface="+mn-cs"/>
          <a:sym typeface="Arial"/>
        </a:defRPr>
      </a:lvl7pPr>
      <a:lvl8pPr algn="ctr" defTabSz="457200">
        <a:defRPr b="1" sz="900">
          <a:solidFill>
            <a:schemeClr val="tx1"/>
          </a:solidFill>
          <a:uFill>
            <a:solidFill>
              <a:srgbClr val="0048AA"/>
            </a:solidFill>
          </a:uFill>
          <a:latin typeface="+mn-lt"/>
          <a:ea typeface="+mn-ea"/>
          <a:cs typeface="+mn-cs"/>
          <a:sym typeface="Arial"/>
        </a:defRPr>
      </a:lvl8pPr>
      <a:lvl9pPr algn="ctr" defTabSz="457200">
        <a:defRPr b="1" sz="900">
          <a:solidFill>
            <a:schemeClr val="tx1"/>
          </a:solidFill>
          <a:uFill>
            <a:solidFill>
              <a:srgbClr val="0048AA"/>
            </a:solidFill>
          </a:uFill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users.csc.calpoly.edu/~foaad/DDF15.pdf" TargetMode="Externa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www.csc.calpoly.edu/~fkurfess/index.shtml" TargetMode="Externa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polylearn.calpoly.edu/AY_2012-2013/mod/forum/view.php?f=5165" TargetMode="External"/><Relationship Id="rId3" Type="http://schemas.openxmlformats.org/officeDocument/2006/relationships/hyperlink" Target="https://polylearn.calpoly.edu/AY_2012-2013/mod/forum/discuss.php?d=12766" TargetMode="External"/><Relationship Id="rId4" Type="http://schemas.openxmlformats.org/officeDocument/2006/relationships/hyperlink" Target="https://polylearn.calpoly.edu/AY_2012-2013/user/view.php?id=23171&amp;course=1585" TargetMode="External"/><Relationship Id="rId5" Type="http://schemas.openxmlformats.org/officeDocument/2006/relationships/hyperlink" Target="https://www.facebook.com/alangsmello/posts/4832538494908" TargetMode="External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en.wikipedia.org/wiki/PSPACE-complete" TargetMode="External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polylearn.calpoly.edu/AY_2012-2013/mod/forum/view.php?f=5165" TargetMode="External"/><Relationship Id="rId3" Type="http://schemas.openxmlformats.org/officeDocument/2006/relationships/hyperlink" Target="https://polylearn.calpoly.edu/AY_2012-2013/mod/forum/discuss.php?d=12462" TargetMode="External"/><Relationship Id="rId4" Type="http://schemas.openxmlformats.org/officeDocument/2006/relationships/hyperlink" Target="https://polylearn.calpoly.edu/AY_2012-2013/user/view.php?id=21967&amp;course=1585" TargetMode="External"/><Relationship Id="rId5" Type="http://schemas.openxmlformats.org/officeDocument/2006/relationships/image" Target="../media/image4.png"/><Relationship Id="rId6" Type="http://schemas.openxmlformats.org/officeDocument/2006/relationships/hyperlink" Target="http://dilbert.com/strips/comic/1995-04-23/" TargetMode="External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3" Type="http://schemas.openxmlformats.org/officeDocument/2006/relationships/hyperlink" Target="http://en.wikipedia.org/wiki/The_Imitation_Game#/media/File:The_Imitation_Game_poster.jpg" TargetMode="External"/></Relationships>
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www.loebner.net/Prizef/loebner-prize.html" TargetMode="External"/></Relationships>
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polylearn.calpoly.edu/AY_2012-2013/mod/forum/view.php?f=5165" TargetMode="External"/><Relationship Id="rId3" Type="http://schemas.openxmlformats.org/officeDocument/2006/relationships/hyperlink" Target="https://polylearn.calpoly.edu/AY_2012-2013/mod/forum/discuss.php?d=12842" TargetMode="External"/><Relationship Id="rId4" Type="http://schemas.openxmlformats.org/officeDocument/2006/relationships/hyperlink" Target="https://polylearn.calpoly.edu/AY_2012-2013/user/view.php?id=14077&amp;course=1585" TargetMode="External"/><Relationship Id="rId5" Type="http://schemas.openxmlformats.org/officeDocument/2006/relationships/image" Target="../media/image6.png"/><Relationship Id="rId6" Type="http://schemas.openxmlformats.org/officeDocument/2006/relationships/hyperlink" Target="http://imgs.xkcd.com/comics/turing_test.png" TargetMode="Externa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mailto:fkurfess@calpoly.edu" TargetMode="External"/><Relationship Id="rId3" Type="http://schemas.openxmlformats.org/officeDocument/2006/relationships/hyperlink" Target="http://www.csc.calpoly.edu/~kurfess" TargetMode="External"/></Relationships>
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goo.gl/forms/deRP63un3l" TargetMode="External"/><Relationship Id="rId3" Type="http://schemas.openxmlformats.org/officeDocument/2006/relationships/hyperlink" Target="http://users.csc.calpoly.edu/~fkurfess/Courses/480/F15/" TargetMode="External"/></Relationships>

</file>

<file path=ppt/slides/_rels/slide5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3" Type="http://schemas.openxmlformats.org/officeDocument/2006/relationships/hyperlink" Target="http://ars.els-cdn.com/content/image/1-s2.0-S0262407912627833-fx1.jpg" TargetMode="External"/><Relationship Id="rId4" Type="http://schemas.openxmlformats.org/officeDocument/2006/relationships/hyperlink" Target="http://www.sciencedirect.com/science/article/pii/S0262407912627833" TargetMode="External"/></Relationships>

</file>

<file path=ppt/slides/_rels/slide5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3" Type="http://schemas.openxmlformats.org/officeDocument/2006/relationships/hyperlink" Target="http://ars.els-cdn.com/content/image/1-s2.0-S0262407912627833-fx1.jpg" TargetMode="External"/><Relationship Id="rId4" Type="http://schemas.openxmlformats.org/officeDocument/2006/relationships/hyperlink" Target="http://www.sciencedirect.com/science/article/pii/S0262407912627833" TargetMode="External"/></Relationships>

</file>

<file path=ppt/slides/_rels/slide5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3" Type="http://schemas.openxmlformats.org/officeDocument/2006/relationships/hyperlink" Target="http://ars.els-cdn.com/content/image/1-s2.0-S0262407912627833-fx1.jpg" TargetMode="External"/><Relationship Id="rId4" Type="http://schemas.openxmlformats.org/officeDocument/2006/relationships/hyperlink" Target="http://www.sciencedirect.com/science/article/pii/S0262407912627833" TargetMode="External"/></Relationships>

</file>

<file path=ppt/slides/_rels/slide5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6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
</file>

<file path=ppt/slides/_rels/slide6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7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7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/>
        </p:nvSpPr>
        <p:spPr>
          <a:xfrm>
            <a:off x="2669099" y="6502400"/>
            <a:ext cx="7666603" cy="16852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5" marL="0" marR="39199" indent="0" algn="ctr">
              <a:spcBef>
                <a:spcPts val="500"/>
              </a:spcBef>
              <a:buFont typeface="Zapf Dingbats"/>
              <a:defRPr sz="1800">
                <a:uFillTx/>
              </a:defRPr>
            </a:pPr>
            <a:r>
              <a:rPr b="1" i="1" sz="2400">
                <a:solidFill>
                  <a:srgbClr val="76D6FF"/>
                </a:solidFill>
                <a:uFill>
                  <a:solidFill/>
                </a:uFill>
              </a:rPr>
              <a:t>Professor</a:t>
            </a:r>
            <a:endParaRPr b="1" i="1" sz="2400">
              <a:solidFill>
                <a:srgbClr val="76D6FF"/>
              </a:solidFill>
              <a:uFill>
                <a:solidFill/>
              </a:uFill>
            </a:endParaRPr>
          </a:p>
          <a:p>
            <a:pPr lvl="5" marL="0" marR="39199" indent="0" algn="ctr">
              <a:spcBef>
                <a:spcPts val="500"/>
              </a:spcBef>
              <a:buFont typeface="Zapf Dingbats"/>
              <a:defRPr sz="1800">
                <a:uFillTx/>
              </a:defRPr>
            </a:pPr>
            <a:r>
              <a:rPr b="1" i="1" sz="2400">
                <a:solidFill>
                  <a:srgbClr val="76D6FF"/>
                </a:solidFill>
                <a:uFill>
                  <a:solidFill/>
                </a:uFill>
              </a:rPr>
              <a:t>Computer Science Department</a:t>
            </a:r>
            <a:endParaRPr b="1" i="1" sz="2400">
              <a:solidFill>
                <a:srgbClr val="76D6FF"/>
              </a:solidFill>
              <a:uFill>
                <a:solidFill/>
              </a:uFill>
            </a:endParaRPr>
          </a:p>
          <a:p>
            <a:pPr lvl="5" marL="0" marR="39199" indent="0" algn="ctr">
              <a:spcBef>
                <a:spcPts val="500"/>
              </a:spcBef>
              <a:buFont typeface="Zapf Dingbats"/>
              <a:defRPr sz="1800">
                <a:uFillTx/>
              </a:defRPr>
            </a:pPr>
            <a:r>
              <a:rPr b="1" i="1" sz="2400">
                <a:solidFill>
                  <a:srgbClr val="76D6FF"/>
                </a:solidFill>
                <a:uFill>
                  <a:solidFill/>
                </a:uFill>
              </a:rPr>
              <a:t>California Polytechnic State University</a:t>
            </a:r>
            <a:endParaRPr b="1" i="1" sz="2400">
              <a:solidFill>
                <a:srgbClr val="76D6FF"/>
              </a:solidFill>
              <a:uFill>
                <a:solidFill/>
              </a:uFill>
            </a:endParaRPr>
          </a:p>
          <a:p>
            <a:pPr lvl="5" marL="0" marR="39199" indent="0" algn="ctr">
              <a:spcBef>
                <a:spcPts val="500"/>
              </a:spcBef>
              <a:buFont typeface="Zapf Dingbats"/>
              <a:defRPr sz="1800">
                <a:uFillTx/>
              </a:defRPr>
            </a:pPr>
            <a:r>
              <a:rPr b="1" i="1" sz="2400">
                <a:solidFill>
                  <a:srgbClr val="76D6FF"/>
                </a:solidFill>
                <a:uFill>
                  <a:solidFill/>
                </a:uFill>
              </a:rPr>
              <a:t>San Luis Obispo, CA, U.S.A.</a:t>
            </a:r>
          </a:p>
        </p:txBody>
      </p:sp>
      <p:sp>
        <p:nvSpPr>
          <p:cNvPr id="68" name="Shape 68"/>
          <p:cNvSpPr/>
          <p:nvPr/>
        </p:nvSpPr>
        <p:spPr>
          <a:xfrm>
            <a:off x="4345340" y="5184422"/>
            <a:ext cx="4314121" cy="7044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5" marL="0" marR="39199" indent="0" algn="ctr">
              <a:spcBef>
                <a:spcPts val="500"/>
              </a:spcBef>
              <a:buFont typeface="Zapf Dingbats"/>
              <a:defRPr sz="1800">
                <a:uFillTx/>
              </a:defRPr>
            </a:pPr>
            <a:r>
              <a:rPr b="1" i="1" sz="3400">
                <a:solidFill>
                  <a:srgbClr val="0433FF"/>
                </a:solidFill>
                <a:uFill>
                  <a:solidFill/>
                </a:uFill>
              </a:rPr>
              <a:t>Franz J. Kurfess</a:t>
            </a:r>
          </a:p>
        </p:txBody>
      </p:sp>
      <p:sp>
        <p:nvSpPr>
          <p:cNvPr id="69" name="Shape 6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5800">
                <a:solidFill>
                  <a:srgbClr val="011279"/>
                </a:solidFill>
                <a:uFill>
                  <a:solidFill>
                    <a:srgbClr val="011279"/>
                  </a:solidFill>
                </a:uFill>
              </a:rPr>
              <a:t>CSC 480: Artificial Intelligence</a:t>
            </a:r>
          </a:p>
        </p:txBody>
      </p:sp>
      <p:sp>
        <p:nvSpPr>
          <p:cNvPr id="70" name="Shape 70"/>
          <p:cNvSpPr/>
          <p:nvPr>
            <p:ph type="sldNum" sz="quarter" idx="2"/>
          </p:nvPr>
        </p:nvSpPr>
        <p:spPr>
          <a:xfrm rot="95652">
            <a:off x="12205473" y="9242277"/>
            <a:ext cx="233399" cy="32852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56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Logistics - </a:t>
            </a:r>
            <a:endParaRPr b="1" sz="5600">
              <a:solidFill>
                <a:srgbClr val="29708A"/>
              </a:solidFill>
              <a:uFill>
                <a:solidFill>
                  <a:srgbClr val="29708A"/>
                </a:solidFill>
              </a:uFill>
            </a:endParaRPr>
          </a:p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56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Digital Democracy Project</a:t>
            </a:r>
          </a:p>
        </p:txBody>
      </p:sp>
      <p:sp>
        <p:nvSpPr>
          <p:cNvPr id="105" name="Shape 10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see flyer at Dr. Khosmood’s home page</a:t>
            </a:r>
            <a:endParaRPr sz="24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200" u="sng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hlinkClick r:id="rId2" invalidUrl="" action="" tgtFrame="" tooltip="" history="1" highlightClick="0" endSnd="0"/>
              </a:rPr>
              <a:t>http://users.csc.calpoly.edu/~foaad/DDF15.pdf</a:t>
            </a:r>
            <a:endParaRPr sz="22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opportunities for </a:t>
            </a:r>
            <a:endParaRPr sz="24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class projects</a:t>
            </a:r>
            <a:endParaRPr sz="22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Master’s theses</a:t>
            </a:r>
            <a:endParaRPr sz="22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senior projects</a:t>
            </a:r>
            <a:endParaRPr sz="22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paid project work</a:t>
            </a:r>
          </a:p>
        </p:txBody>
      </p:sp>
      <p:sp>
        <p:nvSpPr>
          <p:cNvPr id="106" name="Shape 106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900">
                <a:solidFill>
                  <a:srgbClr val="263E0F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56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Logistics - Research Projects </a:t>
            </a:r>
          </a:p>
        </p:txBody>
      </p:sp>
      <p:sp>
        <p:nvSpPr>
          <p:cNvPr id="109" name="Shape 10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Facial Gesture Recognition</a:t>
            </a:r>
            <a:endParaRPr sz="24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sponsored by Intel</a:t>
            </a:r>
            <a:endParaRPr sz="22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ideally in combination with a Master’s thesis</a:t>
            </a:r>
            <a:endParaRPr sz="22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Interaction Spaces &amp; Interaction Modeling</a:t>
            </a:r>
            <a:endParaRPr sz="24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Master’s thesis or senior project</a:t>
            </a:r>
            <a:endParaRPr sz="22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some funding available</a:t>
            </a:r>
          </a:p>
        </p:txBody>
      </p:sp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900">
                <a:solidFill>
                  <a:srgbClr val="263E0F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type="title"/>
          </p:nvPr>
        </p:nvSpPr>
        <p:spPr>
          <a:xfrm>
            <a:off x="781190" y="-1"/>
            <a:ext cx="11437905" cy="2207444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56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Humans &amp; Machines</a:t>
            </a:r>
          </a:p>
        </p:txBody>
      </p:sp>
      <p:sp>
        <p:nvSpPr>
          <p:cNvPr id="113" name="Shape 11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Briefly write down two experiences with computer systems that claim to be “intelligent” or “smart”</a:t>
            </a:r>
            <a:endParaRPr sz="24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positive</a:t>
            </a:r>
            <a:endParaRPr sz="22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problem solving, increased efficiency, relief from tedious tasks...</a:t>
            </a:r>
            <a:endParaRPr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negative</a:t>
            </a:r>
            <a:endParaRPr sz="22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confusing, techno overload, impractical, counter-intuitive, inefficient, ...</a:t>
            </a:r>
          </a:p>
        </p:txBody>
      </p:sp>
      <p:sp>
        <p:nvSpPr>
          <p:cNvPr id="114" name="Shape 114"/>
          <p:cNvSpPr/>
          <p:nvPr>
            <p:ph type="sldNum" sz="quarter" idx="2"/>
          </p:nvPr>
        </p:nvSpPr>
        <p:spPr>
          <a:xfrm rot="45817">
            <a:off x="12689706" y="9286050"/>
            <a:ext cx="197312" cy="23163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9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title"/>
          </p:nvPr>
        </p:nvSpPr>
        <p:spPr>
          <a:xfrm>
            <a:off x="781190" y="-1"/>
            <a:ext cx="11437905" cy="2207444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56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Class Participants</a:t>
            </a:r>
          </a:p>
        </p:txBody>
      </p:sp>
      <p:sp>
        <p:nvSpPr>
          <p:cNvPr id="117" name="Shape 11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Name, occupation/career goal, interest, background, ...</a:t>
            </a:r>
            <a:endParaRPr sz="24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“Intelligent” computer experiences</a:t>
            </a:r>
            <a:endParaRPr sz="24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Why this course?</a:t>
            </a:r>
          </a:p>
        </p:txBody>
      </p:sp>
      <p:sp>
        <p:nvSpPr>
          <p:cNvPr id="118" name="Shape 118"/>
          <p:cNvSpPr/>
          <p:nvPr>
            <p:ph type="sldNum" sz="quarter" idx="2"/>
          </p:nvPr>
        </p:nvSpPr>
        <p:spPr>
          <a:xfrm rot="45817">
            <a:off x="12689706" y="9286050"/>
            <a:ext cx="197312" cy="23163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9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type="title"/>
          </p:nvPr>
        </p:nvSpPr>
        <p:spPr>
          <a:xfrm>
            <a:off x="781190" y="-1"/>
            <a:ext cx="11437905" cy="2207444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56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Course Material</a:t>
            </a:r>
          </a:p>
        </p:txBody>
      </p:sp>
      <p:sp>
        <p:nvSpPr>
          <p:cNvPr id="121" name="Shape 12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335279" indent="-335279" defTabSz="804672">
              <a:spcBef>
                <a:spcPts val="1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112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on the Web (</a:t>
            </a:r>
            <a:r>
              <a:rPr sz="2112" u="sng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hlinkClick r:id="rId2" invalidUrl="" action="" tgtFrame="" tooltip="" history="1" highlightClick="0" endSnd="0"/>
              </a:rPr>
              <a:t>http://www.csc.calpoly.edu/~fkurfess</a:t>
            </a:r>
            <a:r>
              <a:rPr sz="2112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)</a:t>
            </a:r>
            <a:endParaRPr sz="2112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633120" indent="-325780" defTabSz="804672">
              <a:spcBef>
                <a:spcPts val="5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936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syllabus</a:t>
            </a:r>
            <a:endParaRPr sz="1936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 marL="633120" indent="-325780" defTabSz="804672">
              <a:spcBef>
                <a:spcPts val="5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936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schedule</a:t>
            </a:r>
            <a:endParaRPr sz="1936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 marL="633120" indent="-325780" defTabSz="804672">
              <a:spcBef>
                <a:spcPts val="5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936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student presentation schedule</a:t>
            </a:r>
            <a:endParaRPr sz="1936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 marL="633120" indent="-325780" defTabSz="804672">
              <a:spcBef>
                <a:spcPts val="5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936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project information</a:t>
            </a:r>
            <a:endParaRPr sz="1936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 marL="633120" indent="-325780" defTabSz="804672">
              <a:spcBef>
                <a:spcPts val="5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936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homework and lab assignment descriptions</a:t>
            </a:r>
            <a:endParaRPr sz="1936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 marL="633120" indent="-325780" defTabSz="804672">
              <a:spcBef>
                <a:spcPts val="5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936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most lab assignment submissions</a:t>
            </a:r>
            <a:endParaRPr sz="1936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 marL="335279" indent="-335279" defTabSz="804672">
              <a:spcBef>
                <a:spcPts val="1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112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Administration</a:t>
            </a:r>
            <a:endParaRPr sz="2112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633120" indent="-325780" defTabSz="804672">
              <a:spcBef>
                <a:spcPts val="5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936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PolyLearn/Moodle</a:t>
            </a:r>
            <a:endParaRPr sz="1936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 marL="633120" indent="-325780" defTabSz="804672">
              <a:spcBef>
                <a:spcPts val="5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936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grades</a:t>
            </a:r>
            <a:endParaRPr sz="1936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 marL="633120" indent="-325780" defTabSz="804672">
              <a:spcBef>
                <a:spcPts val="5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936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assignment and some lab submissions</a:t>
            </a:r>
            <a:endParaRPr sz="1936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 marL="335279" indent="-335279" defTabSz="804672">
              <a:spcBef>
                <a:spcPts val="1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112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Discussion boards</a:t>
            </a:r>
            <a:endParaRPr sz="2112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633120" indent="-325780" defTabSz="804672">
              <a:spcBef>
                <a:spcPts val="5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936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Piazza</a:t>
            </a:r>
            <a:endParaRPr sz="1936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 marL="335279" indent="-335279" defTabSz="804672">
              <a:spcBef>
                <a:spcPts val="1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112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Project Repositories</a:t>
            </a:r>
            <a:endParaRPr sz="2112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633120" indent="-325780" defTabSz="804672">
              <a:spcBef>
                <a:spcPts val="5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936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source code </a:t>
            </a:r>
            <a:endParaRPr sz="1936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 marL="852169" indent="-248665" defTabSz="804672">
              <a:spcBef>
                <a:spcPts val="5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1584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github</a:t>
            </a:r>
            <a:endParaRPr sz="1584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1" marL="633120" indent="-325780" defTabSz="804672">
              <a:spcBef>
                <a:spcPts val="5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936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project documentation</a:t>
            </a:r>
            <a:endParaRPr sz="1936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 marL="852169" indent="-248665" defTabSz="804672">
              <a:spcBef>
                <a:spcPts val="5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1584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Google Docs</a:t>
            </a:r>
            <a:endParaRPr sz="1584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2" marL="852169" indent="-248665" defTabSz="804672">
              <a:spcBef>
                <a:spcPts val="5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1584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Dropbox</a:t>
            </a:r>
          </a:p>
        </p:txBody>
      </p:sp>
      <p:sp>
        <p:nvSpPr>
          <p:cNvPr id="122" name="Shape 122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9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type="title"/>
          </p:nvPr>
        </p:nvSpPr>
        <p:spPr>
          <a:xfrm>
            <a:off x="781190" y="-1"/>
            <a:ext cx="11437905" cy="2207444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56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Term Project</a:t>
            </a:r>
          </a:p>
        </p:txBody>
      </p:sp>
      <p:sp>
        <p:nvSpPr>
          <p:cNvPr id="125" name="Shape 12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539750" indent="-539750">
              <a:defRPr sz="1800">
                <a:solidFill>
                  <a:srgbClr val="000000"/>
                </a:solidFill>
                <a:uFillTx/>
              </a:defRPr>
            </a:pPr>
            <a:r>
              <a:rPr sz="3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development of a practical application in a team</a:t>
            </a:r>
            <a:endParaRPr sz="34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prototype, emphasis on conceptual and design issues, not so much performance</a:t>
            </a:r>
            <a:endParaRPr sz="22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 marL="539750" indent="-539750">
              <a:defRPr sz="1800">
                <a:solidFill>
                  <a:srgbClr val="000000"/>
                </a:solidFill>
                <a:uFillTx/>
              </a:defRPr>
            </a:pPr>
            <a:r>
              <a:rPr sz="3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implementation must be accessible to others</a:t>
            </a:r>
            <a:endParaRPr sz="34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e.g. Web/Java</a:t>
            </a:r>
            <a:endParaRPr sz="22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 marL="539750" indent="-539750">
              <a:defRPr sz="1800">
                <a:solidFill>
                  <a:srgbClr val="000000"/>
                </a:solidFill>
                <a:uFillTx/>
              </a:defRPr>
            </a:pPr>
            <a:r>
              <a:rPr sz="3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milestones/deliverables</a:t>
            </a:r>
            <a:endParaRPr sz="34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539750" indent="-539750">
              <a:defRPr sz="1800">
                <a:solidFill>
                  <a:srgbClr val="000000"/>
                </a:solidFill>
                <a:uFillTx/>
              </a:defRPr>
            </a:pPr>
            <a:r>
              <a:rPr sz="3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mid-quarter and final presentation/display</a:t>
            </a:r>
            <a:endParaRPr sz="34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539750" indent="-539750">
              <a:defRPr sz="1800">
                <a:solidFill>
                  <a:srgbClr val="000000"/>
                </a:solidFill>
                <a:uFillTx/>
              </a:defRPr>
            </a:pPr>
            <a:r>
              <a:rPr sz="3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peer evaluation</a:t>
            </a:r>
            <a:endParaRPr sz="34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each team evaluates the system of another team</a:t>
            </a:r>
            <a:endParaRPr sz="22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 marL="539750" indent="-539750">
              <a:defRPr sz="1800">
                <a:solidFill>
                  <a:srgbClr val="000000"/>
                </a:solidFill>
                <a:uFillTx/>
              </a:defRPr>
            </a:pPr>
            <a:r>
              <a:rPr sz="3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information exchange on the Web</a:t>
            </a:r>
            <a:endParaRPr sz="34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course Web site</a:t>
            </a:r>
            <a:endParaRPr sz="22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project repository</a:t>
            </a:r>
          </a:p>
        </p:txBody>
      </p:sp>
      <p:sp>
        <p:nvSpPr>
          <p:cNvPr id="126" name="Shape 126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9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title"/>
          </p:nvPr>
        </p:nvSpPr>
        <p:spPr>
          <a:xfrm>
            <a:off x="781190" y="-1"/>
            <a:ext cx="11437905" cy="2207444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56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Project Ideas</a:t>
            </a:r>
          </a:p>
        </p:txBody>
      </p:sp>
      <p:sp>
        <p:nvSpPr>
          <p:cNvPr id="129" name="Shape 12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539750" indent="-539750">
              <a:defRPr sz="1800">
                <a:solidFill>
                  <a:srgbClr val="000000"/>
                </a:solidFill>
                <a:uFillTx/>
              </a:defRPr>
            </a:pPr>
            <a:r>
              <a:rPr sz="3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Knowledge-Based Search</a:t>
            </a:r>
            <a:endParaRPr sz="34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looking for concepts, not for occurrences of text strings</a:t>
            </a:r>
            <a:endParaRPr sz="22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similarity of documents</a:t>
            </a:r>
            <a:endParaRPr sz="22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search in non-textual material</a:t>
            </a:r>
            <a:endParaRPr sz="22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images, sound, proprietary document formats</a:t>
            </a:r>
            <a:endParaRPr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Charitywindow</a:t>
            </a:r>
            <a:endParaRPr sz="22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search the Web for additional information about charities</a:t>
            </a:r>
            <a:endParaRPr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0" marL="539750" indent="-539750">
              <a:defRPr sz="1800">
                <a:solidFill>
                  <a:srgbClr val="000000"/>
                </a:solidFill>
                <a:uFillTx/>
              </a:defRPr>
            </a:pPr>
            <a:r>
              <a:rPr sz="3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Intelligent Impostor</a:t>
            </a:r>
            <a:endParaRPr sz="34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system that interacts intelligently with users</a:t>
            </a:r>
            <a:endParaRPr sz="22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e.g. Eliza, chatter bots</a:t>
            </a:r>
            <a:endParaRPr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possibly Turing test as evaluation method</a:t>
            </a:r>
            <a:endParaRPr sz="22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 marL="539750" indent="-539750">
              <a:defRPr sz="1800">
                <a:solidFill>
                  <a:srgbClr val="000000"/>
                </a:solidFill>
                <a:uFillTx/>
              </a:defRPr>
            </a:pPr>
            <a:r>
              <a:rPr sz="3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Games</a:t>
            </a:r>
            <a:endParaRPr sz="34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solitaire player (John Dalbey)</a:t>
            </a:r>
            <a:endParaRPr sz="22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??? ()</a:t>
            </a:r>
          </a:p>
        </p:txBody>
      </p:sp>
      <p:sp>
        <p:nvSpPr>
          <p:cNvPr id="130" name="Shape 130"/>
          <p:cNvSpPr/>
          <p:nvPr>
            <p:ph type="sldNum" sz="quarter" idx="2"/>
          </p:nvPr>
        </p:nvSpPr>
        <p:spPr>
          <a:xfrm rot="45817">
            <a:off x="12689706" y="9286050"/>
            <a:ext cx="197312" cy="23163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9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type="title"/>
          </p:nvPr>
        </p:nvSpPr>
        <p:spPr>
          <a:xfrm>
            <a:off x="781190" y="-1"/>
            <a:ext cx="11437905" cy="2207444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56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Homework and Lab Assignments</a:t>
            </a:r>
          </a:p>
        </p:txBody>
      </p:sp>
      <p:sp>
        <p:nvSpPr>
          <p:cNvPr id="133" name="Shape 13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individual assignments</a:t>
            </a:r>
            <a:endParaRPr sz="24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some lab exercises in small teams</a:t>
            </a:r>
            <a:endParaRPr sz="24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documentation, hand-ins usually per person</a:t>
            </a:r>
            <a:endParaRPr sz="22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may consist of questions, exercises, outlines, programs, experiments</a:t>
            </a:r>
          </a:p>
        </p:txBody>
      </p:sp>
      <p:sp>
        <p:nvSpPr>
          <p:cNvPr id="134" name="Shape 134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9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type="title"/>
          </p:nvPr>
        </p:nvSpPr>
        <p:spPr>
          <a:xfrm>
            <a:off x="781190" y="-1"/>
            <a:ext cx="11437905" cy="2207444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56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Exams</a:t>
            </a:r>
          </a:p>
        </p:txBody>
      </p:sp>
      <p:sp>
        <p:nvSpPr>
          <p:cNvPr id="137" name="Shape 13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weekly quizzes </a:t>
            </a:r>
            <a:endParaRPr sz="24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typically 10 questions</a:t>
            </a:r>
            <a:endParaRPr sz="22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most of them multiple choice</a:t>
            </a:r>
            <a:endParaRPr sz="22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score improvement opportunities</a:t>
            </a:r>
            <a:endParaRPr sz="24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makeup questions ??</a:t>
            </a:r>
            <a:endParaRPr sz="22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best 10 out of 15 or 16 quizzes ??</a:t>
            </a:r>
            <a:endParaRPr sz="22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no midterm or final exams</a:t>
            </a:r>
            <a:endParaRPr sz="24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</p:txBody>
      </p:sp>
      <p:sp>
        <p:nvSpPr>
          <p:cNvPr id="138" name="Shape 138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9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type="title"/>
          </p:nvPr>
        </p:nvSpPr>
        <p:spPr>
          <a:xfrm>
            <a:off x="781190" y="-1"/>
            <a:ext cx="11437905" cy="2207444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56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Exams</a:t>
            </a:r>
          </a:p>
        </p:txBody>
      </p:sp>
      <p:sp>
        <p:nvSpPr>
          <p:cNvPr id="141" name="Shape 14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weekly quizzes </a:t>
            </a:r>
            <a:endParaRPr sz="24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one midterm exam</a:t>
            </a:r>
            <a:endParaRPr sz="24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one final exam</a:t>
            </a:r>
            <a:endParaRPr sz="24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typical exam format</a:t>
            </a:r>
            <a:endParaRPr sz="24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5-10 multiple choice questions</a:t>
            </a:r>
            <a:endParaRPr sz="22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2-4 short explanations/discussions</a:t>
            </a:r>
            <a:endParaRPr sz="22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explanation of an important concept</a:t>
            </a:r>
            <a:endParaRPr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2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comparison of different approaches</a:t>
            </a:r>
            <a:endParaRPr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one problem to solve</a:t>
            </a:r>
            <a:endParaRPr sz="22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may involve the application of methods discussed in class to a specific problem</a:t>
            </a:r>
            <a:endParaRPr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2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usually consists of several subtasks</a:t>
            </a:r>
          </a:p>
        </p:txBody>
      </p:sp>
      <p:sp>
        <p:nvSpPr>
          <p:cNvPr id="142" name="Shape 142"/>
          <p:cNvSpPr/>
          <p:nvPr>
            <p:ph type="sldNum" sz="quarter" idx="2"/>
          </p:nvPr>
        </p:nvSpPr>
        <p:spPr>
          <a:xfrm rot="45817">
            <a:off x="12689706" y="9286050"/>
            <a:ext cx="197312" cy="23163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9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type="title"/>
          </p:nvPr>
        </p:nvSpPr>
        <p:spPr>
          <a:xfrm>
            <a:off x="781190" y="-1"/>
            <a:ext cx="11437905" cy="2207444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56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Course Overview</a:t>
            </a:r>
          </a:p>
        </p:txBody>
      </p:sp>
      <p:sp>
        <p:nvSpPr>
          <p:cNvPr id="73" name="Shape 73"/>
          <p:cNvSpPr/>
          <p:nvPr>
            <p:ph type="body" idx="1"/>
          </p:nvPr>
        </p:nvSpPr>
        <p:spPr>
          <a:xfrm>
            <a:off x="783449" y="2293902"/>
            <a:ext cx="11433387" cy="6791396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Introduction</a:t>
            </a:r>
            <a:endParaRPr sz="24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Intelligent Agents</a:t>
            </a:r>
            <a:endParaRPr sz="24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Search</a:t>
            </a:r>
            <a:endParaRPr sz="24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problem solving through search</a:t>
            </a:r>
            <a:endParaRPr sz="22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uninformed search</a:t>
            </a:r>
            <a:endParaRPr sz="22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informed search</a:t>
            </a:r>
            <a:endParaRPr sz="22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local search and constraint satisfaction</a:t>
            </a:r>
            <a:endParaRPr sz="22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Games</a:t>
            </a:r>
            <a:endParaRPr sz="24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games as search problems</a:t>
            </a:r>
            <a:endParaRPr sz="22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Knowledge and Reasoning</a:t>
            </a:r>
            <a:endParaRPr sz="24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reasoning agents</a:t>
            </a:r>
            <a:endParaRPr sz="22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propositional logic</a:t>
            </a:r>
            <a:endParaRPr sz="22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predicate logic</a:t>
            </a:r>
            <a:endParaRPr sz="22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planning</a:t>
            </a:r>
            <a:endParaRPr sz="22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knowledge-based systems</a:t>
            </a:r>
            <a:endParaRPr sz="22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uncertain knowledge and reasoning</a:t>
            </a:r>
            <a:endParaRPr sz="22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Learning</a:t>
            </a:r>
            <a:endParaRPr sz="24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learning from observation</a:t>
            </a:r>
            <a:endParaRPr sz="22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reinforcement learning</a:t>
            </a:r>
            <a:endParaRPr sz="22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neural networks</a:t>
            </a:r>
            <a:endParaRPr sz="22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Natural Language Processing</a:t>
            </a:r>
            <a:endParaRPr sz="24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Robotics</a:t>
            </a:r>
            <a:endParaRPr sz="24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Philosophical, Ethical, Social Issues with AI</a:t>
            </a:r>
            <a:endParaRPr sz="24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Conclusions</a:t>
            </a:r>
          </a:p>
        </p:txBody>
      </p:sp>
      <p:sp>
        <p:nvSpPr>
          <p:cNvPr id="74" name="Shape 74"/>
          <p:cNvSpPr/>
          <p:nvPr>
            <p:ph type="sldNum" sz="quarter" idx="2"/>
          </p:nvPr>
        </p:nvSpPr>
        <p:spPr>
          <a:xfrm rot="5251">
            <a:off x="12694889" y="9286050"/>
            <a:ext cx="184643" cy="23163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9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type="title"/>
          </p:nvPr>
        </p:nvSpPr>
        <p:spPr>
          <a:xfrm>
            <a:off x="781190" y="-1"/>
            <a:ext cx="11437905" cy="2207444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56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Bridge-In</a:t>
            </a:r>
          </a:p>
        </p:txBody>
      </p:sp>
      <p:sp>
        <p:nvSpPr>
          <p:cNvPr id="145" name="Shape 14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human vs. animal vs. artificial intelligence</a:t>
            </a:r>
            <a:endParaRPr sz="24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types of intelligence</a:t>
            </a:r>
            <a:endParaRPr sz="24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measuring intelligence</a:t>
            </a:r>
            <a:endParaRPr sz="24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creation of systems that behave intelligently</a:t>
            </a:r>
            <a:endParaRPr sz="24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“deep” vs. shallow intelligence</a:t>
            </a:r>
          </a:p>
        </p:txBody>
      </p:sp>
      <p:sp>
        <p:nvSpPr>
          <p:cNvPr id="146" name="Shape 146"/>
          <p:cNvSpPr/>
          <p:nvPr>
            <p:ph type="sldNum" sz="quarter" idx="2"/>
          </p:nvPr>
        </p:nvSpPr>
        <p:spPr>
          <a:xfrm rot="45817">
            <a:off x="12689706" y="9286050"/>
            <a:ext cx="197312" cy="23163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9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type="title"/>
          </p:nvPr>
        </p:nvSpPr>
        <p:spPr>
          <a:xfrm>
            <a:off x="781190" y="-1"/>
            <a:ext cx="11437905" cy="2207444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56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Pre-Test</a:t>
            </a:r>
          </a:p>
        </p:txBody>
      </p:sp>
      <p:sp>
        <p:nvSpPr>
          <p:cNvPr id="151" name="Shape 15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important characteristics of intelligence</a:t>
            </a:r>
            <a:endParaRPr sz="24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preconditions for intelligent systems</a:t>
            </a:r>
            <a:endParaRPr sz="24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knowledge acquisition</a:t>
            </a:r>
            <a:endParaRPr sz="22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learning</a:t>
            </a:r>
            <a:endParaRPr sz="22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representation of knowledge</a:t>
            </a:r>
            <a:endParaRPr sz="22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reasoning</a:t>
            </a:r>
            <a:endParaRPr sz="22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decision making</a:t>
            </a:r>
            <a:endParaRPr sz="22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acting</a:t>
            </a:r>
          </a:p>
        </p:txBody>
      </p:sp>
      <p:sp>
        <p:nvSpPr>
          <p:cNvPr id="152" name="Shape 152"/>
          <p:cNvSpPr/>
          <p:nvPr>
            <p:ph type="sldNum" sz="quarter" idx="2"/>
          </p:nvPr>
        </p:nvSpPr>
        <p:spPr>
          <a:xfrm rot="45817">
            <a:off x="12689706" y="9286050"/>
            <a:ext cx="197312" cy="23163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9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type="title"/>
          </p:nvPr>
        </p:nvSpPr>
        <p:spPr>
          <a:xfrm>
            <a:off x="781190" y="-1"/>
            <a:ext cx="11437905" cy="2207444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56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Motivation</a:t>
            </a:r>
          </a:p>
        </p:txBody>
      </p:sp>
      <p:sp>
        <p:nvSpPr>
          <p:cNvPr id="157" name="Shape 1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scientific curiosity </a:t>
            </a:r>
            <a:endParaRPr sz="24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try to understand entities that exhibit intelligence</a:t>
            </a:r>
            <a:endParaRPr sz="22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engineering challenges</a:t>
            </a:r>
            <a:endParaRPr sz="24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building systems that exhibit intelligence</a:t>
            </a:r>
            <a:endParaRPr sz="22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some tasks that seem to require intelligence can be solved by computers</a:t>
            </a:r>
            <a:endParaRPr sz="24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progress in computer performance and computational methods enables the solution of complex problems by computers</a:t>
            </a:r>
            <a:endParaRPr sz="24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humans may be relieved from tedious tasks</a:t>
            </a:r>
          </a:p>
        </p:txBody>
      </p:sp>
      <p:sp>
        <p:nvSpPr>
          <p:cNvPr id="158" name="Shape 158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9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type="title"/>
          </p:nvPr>
        </p:nvSpPr>
        <p:spPr>
          <a:xfrm>
            <a:off x="781190" y="-1"/>
            <a:ext cx="11437905" cy="2207444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56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Objectives</a:t>
            </a:r>
          </a:p>
        </p:txBody>
      </p:sp>
      <p:sp>
        <p:nvSpPr>
          <p:cNvPr id="161" name="Shape 16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become familiar with criteria that distinguish human from artificial intelligence</a:t>
            </a:r>
            <a:endParaRPr sz="24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know about different approaches to analyze intelligent behavior</a:t>
            </a:r>
            <a:endParaRPr sz="24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understand the influence of other fields on artificial intelligence</a:t>
            </a:r>
            <a:endParaRPr sz="24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be familiar with the important historical phases the field of artificial intelligence went through</a:t>
            </a:r>
          </a:p>
        </p:txBody>
      </p:sp>
      <p:sp>
        <p:nvSpPr>
          <p:cNvPr id="162" name="Shape 162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9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type="title"/>
          </p:nvPr>
        </p:nvSpPr>
        <p:spPr>
          <a:xfrm>
            <a:off x="781190" y="-1"/>
            <a:ext cx="11437905" cy="2207444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56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Evaluation Criteria</a:t>
            </a:r>
          </a:p>
        </p:txBody>
      </p:sp>
      <p:sp>
        <p:nvSpPr>
          <p:cNvPr id="165" name="Shape 16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recall important aspects of artificial intelligence</a:t>
            </a:r>
            <a:endParaRPr sz="24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different approaches to analyze intelligence</a:t>
            </a:r>
            <a:endParaRPr sz="22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influences from other fields</a:t>
            </a:r>
            <a:endParaRPr sz="22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historical development</a:t>
            </a:r>
            <a:endParaRPr sz="22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identify advantages and problematic aspects of different approaches to analyze intelligence</a:t>
            </a:r>
            <a:endParaRPr sz="24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categorize existing systems using AI with respect to the influences from other fields, and their historical perspective</a:t>
            </a:r>
            <a:endParaRPr sz="24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identify, analyze and explain the respective successes and failures of some approaches in the field of AI</a:t>
            </a:r>
          </a:p>
        </p:txBody>
      </p:sp>
      <p:sp>
        <p:nvSpPr>
          <p:cNvPr id="166" name="Shape 166"/>
          <p:cNvSpPr/>
          <p:nvPr>
            <p:ph type="sldNum" sz="quarter" idx="2"/>
          </p:nvPr>
        </p:nvSpPr>
        <p:spPr>
          <a:xfrm rot="45817">
            <a:off x="12689706" y="9286050"/>
            <a:ext cx="197312" cy="23163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9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title"/>
          </p:nvPr>
        </p:nvSpPr>
        <p:spPr>
          <a:xfrm>
            <a:off x="781190" y="-1"/>
            <a:ext cx="11437905" cy="2207444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56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Exercise: Intelligent Systems</a:t>
            </a:r>
          </a:p>
        </p:txBody>
      </p:sp>
      <p:sp>
        <p:nvSpPr>
          <p:cNvPr id="169" name="Shape 16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select a task that you believe requires intelligence</a:t>
            </a:r>
            <a:endParaRPr sz="24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examples: playing chess, solving puzzles, translating from English to German, finding a proof for a theorem</a:t>
            </a:r>
            <a:endParaRPr sz="22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for that task, sketch a computer-based system that tries to solve the task</a:t>
            </a:r>
            <a:endParaRPr sz="24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architecture, components, behavior</a:t>
            </a:r>
            <a:endParaRPr sz="22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what are the computational methods your system relies on</a:t>
            </a:r>
            <a:endParaRPr sz="24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e.g. data bases, hash tables, matrix multiplication, graph traversal, linked lists, </a:t>
            </a:r>
            <a:endParaRPr sz="22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what are the main challenges</a:t>
            </a:r>
            <a:endParaRPr sz="24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how do humans tackle the task</a:t>
            </a:r>
          </a:p>
        </p:txBody>
      </p:sp>
      <p:sp>
        <p:nvSpPr>
          <p:cNvPr id="170" name="Shape 170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9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type="title"/>
          </p:nvPr>
        </p:nvSpPr>
        <p:spPr>
          <a:xfrm>
            <a:off x="781190" y="-1"/>
            <a:ext cx="11437905" cy="2207444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56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Trying to define AI</a:t>
            </a:r>
          </a:p>
        </p:txBody>
      </p:sp>
      <p:sp>
        <p:nvSpPr>
          <p:cNvPr id="173" name="Shape 17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so far, there is no generally accepted definition of Artificial Intelligence</a:t>
            </a:r>
            <a:endParaRPr sz="24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textbooks either skirt the issue, or emphasize particular aspects</a:t>
            </a:r>
            <a:endParaRPr sz="22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frequently based on the specific interests or viewpoints of the authors</a:t>
            </a:r>
            <a:endParaRPr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not uncommon in relatively young fields</a:t>
            </a:r>
            <a:endParaRPr sz="22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is there a commonly accepted definition of “Computer Science”</a:t>
            </a:r>
            <a:endParaRPr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6D8F"/>
                </a:solidFill>
                <a:uFill>
                  <a:solidFill>
                    <a:srgbClr val="006D8F"/>
                  </a:solidFill>
                </a:uFill>
              </a:rPr>
              <a:t>is it a ‘hard’ or ‘soft’ science (or neither)</a:t>
            </a:r>
          </a:p>
        </p:txBody>
      </p:sp>
      <p:sp>
        <p:nvSpPr>
          <p:cNvPr id="174" name="Shape 174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9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type="title"/>
          </p:nvPr>
        </p:nvSpPr>
        <p:spPr>
          <a:xfrm>
            <a:off x="781190" y="-1"/>
            <a:ext cx="11437905" cy="2207444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56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Statistics, Machine Learning, Data Mining and AI</a:t>
            </a:r>
          </a:p>
        </p:txBody>
      </p:sp>
      <p:sp>
        <p:nvSpPr>
          <p:cNvPr id="177" name="Shape 17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 u="sng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hlinkClick r:id="rId2" invalidUrl="" action="" tgtFrame="" tooltip="" history="1" highlightClick="0" endSnd="0"/>
              </a:rPr>
              <a:t>Lab 10 Submission: AI and Humor </a:t>
            </a: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-&gt; </a:t>
            </a:r>
            <a:r>
              <a:rPr sz="2400" u="sng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hlinkClick r:id="rId3" invalidUrl="" action="" tgtFrame="" tooltip="" history="1" highlightClick="0" endSnd="0"/>
              </a:rPr>
              <a:t>Ohh the differences ....</a:t>
            </a:r>
            <a:endParaRPr sz="24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by </a:t>
            </a:r>
            <a:r>
              <a:rPr sz="2200" u="sng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hlinkClick r:id="rId4" invalidUrl="" action="" tgtFrame="" tooltip="" history="1" highlightClick="0" endSnd="0"/>
              </a:rPr>
              <a:t>Austin Dworaczyk Wiltshire</a:t>
            </a:r>
            <a:r>
              <a:rPr sz="22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 - Tuesday, November 27, 2012, 3:10 PM</a:t>
            </a:r>
          </a:p>
        </p:txBody>
      </p:sp>
      <p:sp>
        <p:nvSpPr>
          <p:cNvPr id="178" name="Shape 178"/>
          <p:cNvSpPr/>
          <p:nvPr/>
        </p:nvSpPr>
        <p:spPr>
          <a:xfrm>
            <a:off x="1829787" y="4930986"/>
            <a:ext cx="8705992" cy="3178952"/>
          </a:xfrm>
          <a:prstGeom prst="rect">
            <a:avLst/>
          </a:prstGeom>
          <a:solidFill>
            <a:srgbClr val="FEFCDD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186" tIns="54186" rIns="54186" bIns="54186">
            <a:spAutoFit/>
          </a:bodyPr>
          <a:lstStyle/>
          <a:p>
            <a:pPr lvl="0" marL="0" marR="0">
              <a:lnSpc>
                <a:spcPts val="4600"/>
              </a:lnSpc>
              <a:spcBef>
                <a:spcPts val="1300"/>
              </a:spcBef>
              <a:defRPr sz="1800">
                <a:uFillTx/>
              </a:defRPr>
            </a:pPr>
            <a:r>
              <a:rPr sz="2200"/>
              <a:t>"What is the difference between statistics, machine learning, AI and data mining?</a:t>
            </a:r>
            <a:br>
              <a:rPr sz="2200"/>
            </a:br>
            <a:br>
              <a:rPr sz="2200"/>
            </a:br>
            <a:r>
              <a:rPr sz="2200"/>
              <a:t>If there are up to 3 variables, it is statistics.</a:t>
            </a:r>
            <a:br>
              <a:rPr sz="2200"/>
            </a:br>
            <a:r>
              <a:rPr sz="2200"/>
              <a:t>If the problem is NP-complete, it is machine learning.</a:t>
            </a:r>
            <a:br>
              <a:rPr sz="2200"/>
            </a:br>
            <a:r>
              <a:rPr sz="2200"/>
              <a:t>If the problem is PSPACE- complete, it is AI.</a:t>
            </a:r>
            <a:br>
              <a:rPr sz="2200"/>
            </a:br>
            <a:r>
              <a:rPr sz="2200"/>
              <a:t>If you don't know what is PSPACE-complete, it is data mining."</a:t>
            </a:r>
            <a:endParaRPr sz="2200"/>
          </a:p>
          <a:p>
            <a:pPr lvl="0" marL="0" marR="0">
              <a:lnSpc>
                <a:spcPts val="4600"/>
              </a:lnSpc>
              <a:spcBef>
                <a:spcPts val="1300"/>
              </a:spcBef>
              <a:defRPr sz="1800">
                <a:uFillTx/>
              </a:defRPr>
            </a:pPr>
            <a:r>
              <a:rPr sz="2200" u="sng">
                <a:hlinkClick r:id="rId5" invalidUrl="" action="" tgtFrame="" tooltip="" history="1" highlightClick="0" endSnd="0"/>
              </a:rPr>
              <a:t>https://www.facebook.com/alangsmello/posts/4832538494908</a:t>
            </a:r>
          </a:p>
        </p:txBody>
      </p:sp>
      <p:sp>
        <p:nvSpPr>
          <p:cNvPr id="179" name="Shape 179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9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type="title"/>
          </p:nvPr>
        </p:nvSpPr>
        <p:spPr>
          <a:xfrm>
            <a:off x="781190" y="-1"/>
            <a:ext cx="11437905" cy="2207444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56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PSPACE-complete Decision Problem</a:t>
            </a:r>
          </a:p>
        </p:txBody>
      </p:sp>
      <p:sp>
        <p:nvSpPr>
          <p:cNvPr id="182" name="Shape 18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377190" indent="-377190" defTabSz="905255">
              <a:spcBef>
                <a:spcPts val="19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376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computational complexity theory</a:t>
            </a:r>
            <a:endParaRPr sz="2376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377190" indent="-377190" defTabSz="905255">
              <a:spcBef>
                <a:spcPts val="19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376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can be solved using an amount of memory that is polynomial in the input length (polynomial space), and </a:t>
            </a:r>
            <a:endParaRPr sz="2376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377190" indent="-377190" defTabSz="905255">
              <a:spcBef>
                <a:spcPts val="19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376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every other problem that can be solved in polynomial space can be transformed to it in polynomial time. </a:t>
            </a:r>
            <a:endParaRPr sz="2376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377190" indent="-377190" defTabSz="905255">
              <a:spcBef>
                <a:spcPts val="19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376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PSPACE-complete problems can be thought of as the hardest problems in PSPACE</a:t>
            </a:r>
            <a:endParaRPr sz="2376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712260" indent="-366502" defTabSz="905255">
              <a:spcBef>
                <a:spcPts val="5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178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a solution to any one such problem could easily be used to solve any other problem in PSPACE</a:t>
            </a:r>
            <a:endParaRPr sz="2178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 marL="377190" indent="-377190" defTabSz="905255">
              <a:spcBef>
                <a:spcPts val="19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376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PSPACE-complete problems are widely suspected to be outside of the more famous complexity classes P and NP</a:t>
            </a:r>
            <a:endParaRPr sz="2376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712260" indent="-366502" defTabSz="905255">
              <a:spcBef>
                <a:spcPts val="5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178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that is not known. </a:t>
            </a:r>
            <a:endParaRPr sz="2178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 marL="712260" indent="-366502" defTabSz="905255">
              <a:spcBef>
                <a:spcPts val="5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178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it is known that they lie outside of the class NC (a class of problems with highly efficient parallel algorithms), </a:t>
            </a:r>
            <a:endParaRPr sz="2178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 marL="958691" indent="-279749" defTabSz="905255">
              <a:spcBef>
                <a:spcPts val="5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1782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problems in NC can be solved in an amount of space polynomial in the logarithm of the input size, and </a:t>
            </a:r>
            <a:endParaRPr sz="1782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2" marL="958691" indent="-279749" defTabSz="905255">
              <a:spcBef>
                <a:spcPts val="5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1782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the class of problems solvable in such a small amount of space is strictly contained in PSPACE by the space hierarchy theorem</a:t>
            </a:r>
          </a:p>
        </p:txBody>
      </p:sp>
      <p:sp>
        <p:nvSpPr>
          <p:cNvPr id="183" name="Shape 183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9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  <p:sp>
        <p:nvSpPr>
          <p:cNvPr id="184" name="Shape 184"/>
          <p:cNvSpPr/>
          <p:nvPr/>
        </p:nvSpPr>
        <p:spPr>
          <a:xfrm>
            <a:off x="3563859" y="8992383"/>
            <a:ext cx="4327621" cy="366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>
              <a:defRPr sz="1600" u="sng">
                <a:hlinkClick r:id="rId2" invalidUrl="" action="" tgtFrame="" tooltip="" history="1" highlightClick="0" endSnd="0"/>
              </a:defRPr>
            </a:lvl1pPr>
          </a:lstStyle>
          <a:p>
            <a:pPr lvl="0">
              <a:defRPr sz="1800" u="none">
                <a:uFillTx/>
              </a:defRPr>
            </a:pPr>
            <a:r>
              <a:rPr sz="1600" u="sng">
                <a:uFill>
                  <a:solidFill/>
                </a:uFill>
                <a:hlinkClick r:id="rId2" invalidUrl="" action="" tgtFrame="" tooltip="" history="1" highlightClick="0" endSnd="0"/>
              </a:rPr>
              <a:t>http://en.wikipedia.org/wiki/PSPACE-complete</a:t>
            </a:r>
          </a:p>
        </p:txBody>
      </p:sp>
    </p:spTree>
  </p:cSld>
  <p:clrMapOvr>
    <a:masterClrMapping/>
  </p:clrMapOvr>
  <p:transition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type="title"/>
          </p:nvPr>
        </p:nvSpPr>
        <p:spPr>
          <a:xfrm>
            <a:off x="781190" y="-1"/>
            <a:ext cx="11437905" cy="2207444"/>
          </a:xfrm>
          <a:prstGeom prst="rect">
            <a:avLst/>
          </a:prstGeom>
        </p:spPr>
        <p:txBody>
          <a:bodyPr/>
          <a:lstStyle>
            <a:lvl1pPr>
              <a:defRPr sz="6200"/>
            </a:lvl1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6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Examples PSPACE-complete Decision Problems</a:t>
            </a:r>
          </a:p>
        </p:txBody>
      </p:sp>
      <p:sp>
        <p:nvSpPr>
          <p:cNvPr id="187" name="Shape 18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Regular expressions</a:t>
            </a:r>
            <a:endParaRPr sz="24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Given a regular expression R, determining whether it generates every string over its alphabet is PSPACE-complete.</a:t>
            </a:r>
            <a:endParaRPr sz="22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Context-sensitive grammars</a:t>
            </a:r>
            <a:endParaRPr sz="24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The first known PSPACE-complete problem was the word problem for deterministic context-sensitive grammars.</a:t>
            </a:r>
            <a:endParaRPr sz="22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Quantified Boolean formulas (QBF)</a:t>
            </a:r>
            <a:endParaRPr sz="24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a generalization of the first known NP-complete problem, the Boolean satisfiability problem (SAT)</a:t>
            </a:r>
            <a:endParaRPr sz="22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SAT is the problem of whether there are assignments of truth values to variables that make a Boolean expression true</a:t>
            </a:r>
            <a:endParaRPr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2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in QBF both universally and existentially quantified variables are allowed</a:t>
            </a:r>
            <a:endParaRPr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Games and Puzzles</a:t>
            </a:r>
            <a:endParaRPr sz="24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many puzzles are NP-complete</a:t>
            </a:r>
            <a:endParaRPr sz="22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many games are PSPACE-complete</a:t>
            </a:r>
            <a:endParaRPr sz="22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may have to be generalized, eg. by using a n × n board</a:t>
            </a:r>
            <a:endParaRPr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2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may have to be placed under a polynomial bound for the number of moves</a:t>
            </a:r>
          </a:p>
        </p:txBody>
      </p:sp>
      <p:sp>
        <p:nvSpPr>
          <p:cNvPr id="188" name="Shape 188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9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type="title"/>
          </p:nvPr>
        </p:nvSpPr>
        <p:spPr>
          <a:xfrm>
            <a:off x="781190" y="-1"/>
            <a:ext cx="11437905" cy="2207444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56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Chapter Overview</a:t>
            </a:r>
            <a:br>
              <a:rPr b="1" sz="56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</a:br>
            <a:r>
              <a:rPr b="1" sz="56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Introduction</a:t>
            </a:r>
          </a:p>
        </p:txBody>
      </p:sp>
      <p:sp>
        <p:nvSpPr>
          <p:cNvPr id="77" name="Shape 77"/>
          <p:cNvSpPr/>
          <p:nvPr>
            <p:ph type="body" idx="1"/>
          </p:nvPr>
        </p:nvSpPr>
        <p:spPr>
          <a:xfrm>
            <a:off x="783449" y="2293902"/>
            <a:ext cx="11433387" cy="6791396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Logistics</a:t>
            </a:r>
            <a:endParaRPr sz="24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Motivation</a:t>
            </a:r>
            <a:endParaRPr sz="24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Objectives</a:t>
            </a:r>
            <a:endParaRPr sz="24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What is Artificial Intelligence?</a:t>
            </a:r>
            <a:endParaRPr sz="24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definitions</a:t>
            </a:r>
            <a:endParaRPr sz="22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Turing test</a:t>
            </a:r>
            <a:endParaRPr sz="22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cognitive modeling</a:t>
            </a:r>
            <a:endParaRPr sz="22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rational thinking</a:t>
            </a:r>
            <a:endParaRPr sz="22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acting rationally</a:t>
            </a:r>
            <a:endParaRPr sz="22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Foundations of Artificial Intelligence</a:t>
            </a:r>
            <a:endParaRPr sz="24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philosophy</a:t>
            </a:r>
            <a:endParaRPr sz="22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mathematics</a:t>
            </a:r>
            <a:endParaRPr sz="22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psychology</a:t>
            </a:r>
            <a:endParaRPr sz="22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computer science</a:t>
            </a:r>
            <a:endParaRPr sz="22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linguistics</a:t>
            </a:r>
            <a:endParaRPr sz="22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History of Artificial Intelligence</a:t>
            </a:r>
            <a:endParaRPr sz="24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Important Concepts and Terms</a:t>
            </a:r>
            <a:endParaRPr sz="24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Chapter Summary</a:t>
            </a:r>
          </a:p>
        </p:txBody>
      </p:sp>
      <p:sp>
        <p:nvSpPr>
          <p:cNvPr id="78" name="Shape 78"/>
          <p:cNvSpPr/>
          <p:nvPr>
            <p:ph type="sldNum" sz="quarter" idx="2"/>
          </p:nvPr>
        </p:nvSpPr>
        <p:spPr>
          <a:xfrm rot="5251">
            <a:off x="12694889" y="9286050"/>
            <a:ext cx="184643" cy="23163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9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type="title"/>
          </p:nvPr>
        </p:nvSpPr>
        <p:spPr>
          <a:xfrm>
            <a:off x="781190" y="-1"/>
            <a:ext cx="11437905" cy="2207444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56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Dilbert’s Turing Test</a:t>
            </a:r>
          </a:p>
        </p:txBody>
      </p:sp>
      <p:sp>
        <p:nvSpPr>
          <p:cNvPr id="191" name="Shape 19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 u="sng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hlinkClick r:id="rId2" invalidUrl="" action="" tgtFrame="" tooltip="" history="1" highlightClick="0" endSnd="0"/>
              </a:rPr>
              <a:t>Lab 10 Submission: AI and Humor </a:t>
            </a: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-&gt; </a:t>
            </a:r>
            <a:r>
              <a:rPr sz="2400" u="sng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hlinkClick r:id="rId3" invalidUrl="" action="" tgtFrame="" tooltip="" history="1" highlightClick="0" endSnd="0"/>
              </a:rPr>
              <a:t>Dilbert performs a Turing Test on some new AI software</a:t>
            </a:r>
            <a:endParaRPr sz="24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by </a:t>
            </a:r>
            <a:r>
              <a:rPr sz="2200" u="sng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hlinkClick r:id="rId4" invalidUrl="" action="" tgtFrame="" tooltip="" history="1" highlightClick="0" endSnd="0"/>
              </a:rPr>
              <a:t>Dennis Waldron</a:t>
            </a:r>
            <a:r>
              <a:rPr sz="22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 - Monday, November 26, 2012, 11:00 AM</a:t>
            </a:r>
          </a:p>
        </p:txBody>
      </p:sp>
      <p:pic>
        <p:nvPicPr>
          <p:cNvPr id="192" name="droppedImage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51555" y="1697848"/>
            <a:ext cx="11559823" cy="5129673"/>
          </a:xfrm>
          <a:prstGeom prst="rect">
            <a:avLst/>
          </a:prstGeom>
          <a:ln w="12700">
            <a:miter lim="400000"/>
          </a:ln>
        </p:spPr>
      </p:pic>
      <p:sp>
        <p:nvSpPr>
          <p:cNvPr id="193" name="Shape 193"/>
          <p:cNvSpPr/>
          <p:nvPr/>
        </p:nvSpPr>
        <p:spPr>
          <a:xfrm>
            <a:off x="4389120" y="6899768"/>
            <a:ext cx="5256107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186" tIns="54186" rIns="54186" bIns="54186">
            <a:spAutoFit/>
          </a:bodyPr>
          <a:lstStyle>
            <a:lvl1pPr marL="0" marR="0">
              <a:lnSpc>
                <a:spcPct val="100000"/>
              </a:lnSpc>
              <a:buClr>
                <a:srgbClr val="000000"/>
              </a:buClr>
              <a:defRPr sz="1600" u="sng">
                <a:latin typeface="+mj-lt"/>
                <a:ea typeface="+mj-ea"/>
                <a:cs typeface="+mj-cs"/>
                <a:sym typeface="News Gothic MT"/>
                <a:hlinkClick r:id="rId6" invalidUrl="" action="" tgtFrame="" tooltip="" history="1" highlightClick="0" endSnd="0"/>
              </a:defRPr>
            </a:lvl1pPr>
          </a:lstStyle>
          <a:p>
            <a:pPr lvl="0">
              <a:defRPr sz="1800" u="none">
                <a:uFillTx/>
              </a:defRPr>
            </a:pPr>
            <a:r>
              <a:rPr sz="1600" u="sng">
                <a:uFill>
                  <a:solidFill/>
                </a:uFill>
                <a:hlinkClick r:id="rId6" invalidUrl="" action="" tgtFrame="" tooltip="" history="1" highlightClick="0" endSnd="0"/>
              </a:rPr>
              <a:t>http://dilbert.com/strips/comic/1995-04-23/</a:t>
            </a:r>
          </a:p>
        </p:txBody>
      </p:sp>
      <p:sp>
        <p:nvSpPr>
          <p:cNvPr id="194" name="Shape 194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9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type="title"/>
          </p:nvPr>
        </p:nvSpPr>
        <p:spPr>
          <a:xfrm>
            <a:off x="781190" y="-1"/>
            <a:ext cx="11437905" cy="2207444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56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Examples of Definitions</a:t>
            </a:r>
          </a:p>
        </p:txBody>
      </p:sp>
      <p:sp>
        <p:nvSpPr>
          <p:cNvPr id="197" name="Shape 19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539750" indent="-539750">
              <a:defRPr sz="1800">
                <a:solidFill>
                  <a:srgbClr val="000000"/>
                </a:solidFill>
                <a:uFillTx/>
              </a:defRPr>
            </a:pPr>
            <a:r>
              <a:rPr sz="3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cognitive approaches</a:t>
            </a:r>
            <a:endParaRPr sz="34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emphasis on the way systems work or “think”</a:t>
            </a:r>
            <a:endParaRPr sz="22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requires insight into the internal representations and processes of the system</a:t>
            </a:r>
            <a:endParaRPr sz="22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 marL="539750" indent="-539750">
              <a:defRPr sz="1800">
                <a:solidFill>
                  <a:srgbClr val="000000"/>
                </a:solidFill>
                <a:uFillTx/>
              </a:defRPr>
            </a:pPr>
            <a:r>
              <a:rPr sz="3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behavioral approaches</a:t>
            </a:r>
            <a:endParaRPr sz="34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only activities observed from the outside are taken into account</a:t>
            </a:r>
            <a:endParaRPr sz="22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 marL="539750" indent="-539750">
              <a:defRPr sz="1800">
                <a:solidFill>
                  <a:srgbClr val="000000"/>
                </a:solidFill>
                <a:uFillTx/>
              </a:defRPr>
            </a:pPr>
            <a:r>
              <a:rPr sz="3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human-like systems</a:t>
            </a:r>
            <a:endParaRPr sz="34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try to emulate human intelligence</a:t>
            </a:r>
            <a:endParaRPr sz="22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 marL="539750" indent="-539750">
              <a:defRPr sz="1800">
                <a:solidFill>
                  <a:srgbClr val="000000"/>
                </a:solidFill>
                <a:uFillTx/>
              </a:defRPr>
            </a:pPr>
            <a:r>
              <a:rPr sz="3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rational systems</a:t>
            </a:r>
            <a:endParaRPr sz="34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systems that do the “right thing”</a:t>
            </a:r>
            <a:endParaRPr sz="22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idealized concept of intelligence</a:t>
            </a:r>
          </a:p>
        </p:txBody>
      </p:sp>
      <p:sp>
        <p:nvSpPr>
          <p:cNvPr id="198" name="Shape 198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9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type="title"/>
          </p:nvPr>
        </p:nvSpPr>
        <p:spPr>
          <a:xfrm>
            <a:off x="781190" y="-1"/>
            <a:ext cx="11437905" cy="2207444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56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Systems That Think Like Humans</a:t>
            </a:r>
          </a:p>
        </p:txBody>
      </p:sp>
      <p:sp>
        <p:nvSpPr>
          <p:cNvPr id="201" name="Shape 20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“The exciting new effort to make computers think …</a:t>
            </a:r>
            <a:b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</a:b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machines with minds, in the full and literal sense”</a:t>
            </a:r>
            <a:b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</a:b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[Haugeland, 1985]</a:t>
            </a:r>
            <a:endParaRPr sz="24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“[The automation of] activities that we associate with human thinking, activities such as decision-making, problem solving, learning …”</a:t>
            </a:r>
            <a:b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</a:b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[Bellman, 1978]</a:t>
            </a:r>
          </a:p>
        </p:txBody>
      </p:sp>
      <p:sp>
        <p:nvSpPr>
          <p:cNvPr id="202" name="Shape 202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9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type="title"/>
          </p:nvPr>
        </p:nvSpPr>
        <p:spPr>
          <a:xfrm>
            <a:off x="781190" y="-1"/>
            <a:ext cx="11437905" cy="2207444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56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Systems That Act Like Humans</a:t>
            </a:r>
          </a:p>
        </p:txBody>
      </p:sp>
      <p:sp>
        <p:nvSpPr>
          <p:cNvPr id="205" name="Shape 20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“The art of creating machines that perform functions that require intelligence when performed by people”</a:t>
            </a:r>
            <a:b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</a:b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[Kurzweil, 1990]</a:t>
            </a:r>
            <a:endParaRPr sz="24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“The study of how to make computers do things at which, at the moment, people are better”</a:t>
            </a:r>
            <a:b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</a:b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[Rich and Knight, 1991]</a:t>
            </a:r>
          </a:p>
        </p:txBody>
      </p:sp>
      <p:sp>
        <p:nvSpPr>
          <p:cNvPr id="206" name="Shape 206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9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type="title"/>
          </p:nvPr>
        </p:nvSpPr>
        <p:spPr>
          <a:xfrm>
            <a:off x="781190" y="-1"/>
            <a:ext cx="11437905" cy="2207444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56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Systems That Think Rationally</a:t>
            </a:r>
          </a:p>
        </p:txBody>
      </p:sp>
      <p:sp>
        <p:nvSpPr>
          <p:cNvPr id="209" name="Shape 20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“The study of mental faculties through the use of computational models”</a:t>
            </a:r>
            <a:b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</a:b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[Charniak and McDermott, 1985]</a:t>
            </a:r>
            <a:endParaRPr sz="24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“The study of the computations that make it possible to perceive, reason, and act”</a:t>
            </a:r>
            <a:b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</a:b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[Winston, 1992]</a:t>
            </a:r>
          </a:p>
        </p:txBody>
      </p:sp>
      <p:sp>
        <p:nvSpPr>
          <p:cNvPr id="210" name="Shape 210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9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type="title"/>
          </p:nvPr>
        </p:nvSpPr>
        <p:spPr>
          <a:xfrm>
            <a:off x="781190" y="-1"/>
            <a:ext cx="11437905" cy="2207444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56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Systems That Act Rationally</a:t>
            </a:r>
          </a:p>
        </p:txBody>
      </p:sp>
      <p:sp>
        <p:nvSpPr>
          <p:cNvPr id="213" name="Shape 21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“A field of study that seeks to explain and emulate intelligent behavior in terms of computational processes”</a:t>
            </a:r>
            <a:b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</a:b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[Schalkhoff, 1990]</a:t>
            </a:r>
            <a:endParaRPr sz="24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“The branch of computer science that is concerned with the automation of intelligent behavior”</a:t>
            </a:r>
            <a:b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</a:b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[Luger and Stubblefield, 1993]</a:t>
            </a:r>
          </a:p>
        </p:txBody>
      </p:sp>
      <p:sp>
        <p:nvSpPr>
          <p:cNvPr id="214" name="Shape 214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9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type="title"/>
          </p:nvPr>
        </p:nvSpPr>
        <p:spPr>
          <a:xfrm>
            <a:off x="781190" y="-1"/>
            <a:ext cx="11437905" cy="2207444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56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The Turing Test</a:t>
            </a:r>
          </a:p>
        </p:txBody>
      </p:sp>
      <p:sp>
        <p:nvSpPr>
          <p:cNvPr id="217" name="Shape 21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proposed by Alan Turing in 1950 to provide an operational definition of intelligent behavior</a:t>
            </a:r>
            <a:endParaRPr sz="24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the ability to achieve human-level performance in all cognitive tasks, sufficient to fool an interrogator</a:t>
            </a:r>
            <a:endParaRPr sz="22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the computer is interrogated by a human via a teletype</a:t>
            </a:r>
            <a:endParaRPr sz="24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it passes the test if the interrogator cannot identify the answerer as computer or human</a:t>
            </a:r>
          </a:p>
        </p:txBody>
      </p:sp>
      <p:sp>
        <p:nvSpPr>
          <p:cNvPr id="218" name="Shape 218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9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  <p:pic>
        <p:nvPicPr>
          <p:cNvPr id="219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21777" y="2926079"/>
            <a:ext cx="6502401" cy="4876801"/>
          </a:xfrm>
          <a:prstGeom prst="rect">
            <a:avLst/>
          </a:prstGeom>
          <a:ln w="12700">
            <a:round/>
          </a:ln>
        </p:spPr>
      </p:pic>
      <p:sp>
        <p:nvSpPr>
          <p:cNvPr id="220" name="Shape 220"/>
          <p:cNvSpPr/>
          <p:nvPr/>
        </p:nvSpPr>
        <p:spPr>
          <a:xfrm>
            <a:off x="7668429" y="8328997"/>
            <a:ext cx="4727038" cy="4655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>
              <a:defRPr u="sng">
                <a:hlinkClick r:id="rId3" invalidUrl="" action="" tgtFrame="" tooltip="" history="1" highlightClick="0" endSnd="0"/>
              </a:defRPr>
            </a:lvl1pPr>
          </a:lstStyle>
          <a:p>
            <a:pPr lvl="0">
              <a:defRPr sz="1800" u="none">
                <a:uFillTx/>
              </a:defRPr>
            </a:pPr>
            <a:r>
              <a:rPr sz="2200" u="sng">
                <a:uFill>
                  <a:solidFill/>
                </a:uFill>
                <a:hlinkClick r:id="rId3" invalidUrl="" action="" tgtFrame="" tooltip="" history="1" highlightClick="0" endSnd="0"/>
              </a:rPr>
              <a:t>Movie poster for The Imitation Game</a:t>
            </a:r>
          </a:p>
        </p:txBody>
      </p:sp>
    </p:spTree>
  </p:cSld>
  <p:clrMapOvr>
    <a:masterClrMapping/>
  </p:clrMapOvr>
  <p:transition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type="title"/>
          </p:nvPr>
        </p:nvSpPr>
        <p:spPr>
          <a:xfrm>
            <a:off x="781190" y="-1"/>
            <a:ext cx="11437905" cy="2207444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56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Basic Capabilities</a:t>
            </a:r>
          </a:p>
        </p:txBody>
      </p:sp>
      <p:sp>
        <p:nvSpPr>
          <p:cNvPr id="223" name="Shape 22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325436" indent="-285750">
              <a:buClr>
                <a:srgbClr val="FBFA00"/>
              </a:buClr>
              <a:buSzTx/>
              <a:buFont typeface="Wingdings"/>
              <a:buNone/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for passing the Turing test</a:t>
            </a:r>
            <a:endParaRPr sz="24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natural language processing</a:t>
            </a:r>
            <a:endParaRPr sz="24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communicate with the interrogator</a:t>
            </a:r>
            <a:endParaRPr sz="22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knowledge representation</a:t>
            </a:r>
            <a:endParaRPr sz="24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store information</a:t>
            </a:r>
            <a:endParaRPr sz="22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automated reasoning</a:t>
            </a:r>
            <a:endParaRPr sz="24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answer questions, draw conclusions</a:t>
            </a:r>
            <a:endParaRPr sz="22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machine learning</a:t>
            </a:r>
            <a:endParaRPr sz="24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adapt behavior</a:t>
            </a:r>
            <a:endParaRPr sz="22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detect patterns</a:t>
            </a:r>
          </a:p>
        </p:txBody>
      </p:sp>
      <p:sp>
        <p:nvSpPr>
          <p:cNvPr id="224" name="Shape 224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9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>
            <p:ph type="title"/>
          </p:nvPr>
        </p:nvSpPr>
        <p:spPr>
          <a:xfrm>
            <a:off x="781190" y="-1"/>
            <a:ext cx="11437905" cy="2207444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56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Relevance of the Turing Test</a:t>
            </a:r>
          </a:p>
        </p:txBody>
      </p:sp>
      <p:sp>
        <p:nvSpPr>
          <p:cNvPr id="227" name="Shape 22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not much concentrated effort has been spent on building computers that pass the test</a:t>
            </a:r>
            <a:endParaRPr sz="24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Loebner Prize</a:t>
            </a:r>
            <a:endParaRPr sz="24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there is a competition and a prize for a somewhat revised challenge</a:t>
            </a:r>
            <a:endParaRPr sz="22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see details at </a:t>
            </a:r>
            <a:br>
              <a:rPr sz="22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</a:br>
            <a:r>
              <a:rPr sz="2200">
                <a:solidFill>
                  <a:srgbClr val="CE31CC"/>
                </a:solidFill>
                <a:uFill>
                  <a:solidFill>
                    <a:srgbClr val="CE31CC"/>
                  </a:solidFill>
                </a:uFill>
                <a:hlinkClick r:id="rId2" invalidUrl="" action="" tgtFrame="" tooltip="" history="1" highlightClick="0" endSnd="0"/>
              </a:rPr>
              <a:t>http://www.loebner.net/Prizef/loebner-prize.html</a:t>
            </a:r>
            <a:endParaRPr sz="22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“Total Turing Test”</a:t>
            </a:r>
            <a:endParaRPr sz="24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includes video interface and a “hatch” for physical objects</a:t>
            </a:r>
            <a:endParaRPr sz="22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requires computer vision and robotics as additional capabilities</a:t>
            </a:r>
          </a:p>
        </p:txBody>
      </p:sp>
      <p:sp>
        <p:nvSpPr>
          <p:cNvPr id="228" name="Shape 228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9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>
            <p:ph type="title"/>
          </p:nvPr>
        </p:nvSpPr>
        <p:spPr>
          <a:xfrm>
            <a:off x="781190" y="-1"/>
            <a:ext cx="11437905" cy="2207444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56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Turing Test Extra Credit</a:t>
            </a:r>
          </a:p>
        </p:txBody>
      </p:sp>
      <p:sp>
        <p:nvSpPr>
          <p:cNvPr id="231" name="Shape 23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 u="sng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hlinkClick r:id="rId2" invalidUrl="" action="" tgtFrame="" tooltip="" history="1" highlightClick="0" endSnd="0"/>
              </a:rPr>
              <a:t>Lab 10 Submission: AI and Humor </a:t>
            </a: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-&gt; </a:t>
            </a:r>
            <a:r>
              <a:rPr sz="2400" u="sng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hlinkClick r:id="rId3" invalidUrl="" action="" tgtFrame="" tooltip="" history="1" highlightClick="0" endSnd="0"/>
              </a:rPr>
              <a:t>XKCD 329: Turing Test</a:t>
            </a:r>
            <a:endParaRPr sz="24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by </a:t>
            </a:r>
            <a:r>
              <a:rPr sz="2200" u="sng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hlinkClick r:id="rId4" invalidUrl="" action="" tgtFrame="" tooltip="" history="1" highlightClick="0" endSnd="0"/>
              </a:rPr>
              <a:t>Brian Gomberg</a:t>
            </a:r>
            <a:r>
              <a:rPr sz="22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 - Tuesday, November 27, 2012, 7:58 PM</a:t>
            </a:r>
          </a:p>
        </p:txBody>
      </p:sp>
      <p:pic>
        <p:nvPicPr>
          <p:cNvPr id="232" name="droppedImage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116515" y="2095217"/>
            <a:ext cx="5779912" cy="7116517"/>
          </a:xfrm>
          <a:prstGeom prst="rect">
            <a:avLst/>
          </a:prstGeom>
          <a:ln w="12700">
            <a:miter lim="400000"/>
          </a:ln>
        </p:spPr>
      </p:pic>
      <p:sp>
        <p:nvSpPr>
          <p:cNvPr id="233" name="Shape 233"/>
          <p:cNvSpPr/>
          <p:nvPr/>
        </p:nvSpPr>
        <p:spPr>
          <a:xfrm>
            <a:off x="7947377" y="9103359"/>
            <a:ext cx="4911903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186" tIns="54186" rIns="54186" bIns="54186">
            <a:spAutoFit/>
          </a:bodyPr>
          <a:lstStyle>
            <a:lvl1pPr marL="0" marR="0">
              <a:lnSpc>
                <a:spcPct val="100000"/>
              </a:lnSpc>
              <a:buClr>
                <a:srgbClr val="000000"/>
              </a:buClr>
              <a:defRPr sz="1600" u="sng">
                <a:latin typeface="+mj-lt"/>
                <a:ea typeface="+mj-ea"/>
                <a:cs typeface="+mj-cs"/>
                <a:sym typeface="News Gothic MT"/>
                <a:hlinkClick r:id="rId6" invalidUrl="" action="" tgtFrame="" tooltip="" history="1" highlightClick="0" endSnd="0"/>
              </a:defRPr>
            </a:lvl1pPr>
          </a:lstStyle>
          <a:p>
            <a:pPr lvl="0">
              <a:defRPr sz="1800" u="none">
                <a:uFillTx/>
              </a:defRPr>
            </a:pPr>
            <a:r>
              <a:rPr sz="1600" u="sng">
                <a:uFill>
                  <a:solidFill/>
                </a:uFill>
                <a:hlinkClick r:id="rId6" invalidUrl="" action="" tgtFrame="" tooltip="" history="1" highlightClick="0" endSnd="0"/>
              </a:rPr>
              <a:t>http://imgs.xkcd.com/comics/turing_test.png</a:t>
            </a:r>
          </a:p>
        </p:txBody>
      </p:sp>
      <p:sp>
        <p:nvSpPr>
          <p:cNvPr id="234" name="Shape 234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9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56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Instructor</a:t>
            </a:r>
          </a:p>
        </p:txBody>
      </p:sp>
      <p:sp>
        <p:nvSpPr>
          <p:cNvPr id="81" name="Shape 81"/>
          <p:cNvSpPr/>
          <p:nvPr>
            <p:ph type="body" idx="1"/>
          </p:nvPr>
        </p:nvSpPr>
        <p:spPr>
          <a:xfrm>
            <a:off x="783449" y="2293902"/>
            <a:ext cx="11433387" cy="6791396"/>
          </a:xfrm>
          <a:prstGeom prst="rect">
            <a:avLst/>
          </a:prstGeom>
        </p:spPr>
        <p:txBody>
          <a:bodyPr/>
          <a:lstStyle/>
          <a:p>
            <a:pPr lvl="0" marL="534352" indent="-534352" defTabSz="905255">
              <a:spcBef>
                <a:spcPts val="19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3366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Dr. Franz J. Kurfess</a:t>
            </a:r>
            <a:endParaRPr sz="3366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534352" indent="-534352" defTabSz="905255">
              <a:spcBef>
                <a:spcPts val="19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3366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Professor, CSC Dept.</a:t>
            </a:r>
            <a:endParaRPr sz="3366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534352" indent="-534352" defTabSz="905255">
              <a:spcBef>
                <a:spcPts val="19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3366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Areas of Interest</a:t>
            </a:r>
            <a:endParaRPr sz="3366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712260" indent="-366502" defTabSz="905255">
              <a:spcBef>
                <a:spcPts val="5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178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Artificial Intelligence </a:t>
            </a:r>
            <a:endParaRPr sz="2178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 marL="712260" indent="-366502" defTabSz="905255">
              <a:spcBef>
                <a:spcPts val="5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178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Knowledge Management, Intelligent Agents</a:t>
            </a:r>
            <a:endParaRPr sz="2178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 marL="712260" indent="-366502" defTabSz="905255">
              <a:spcBef>
                <a:spcPts val="5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178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Neural Networks &amp; Structured Knowledge</a:t>
            </a:r>
            <a:endParaRPr sz="2178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 marL="712260" indent="-366502" defTabSz="905255">
              <a:spcBef>
                <a:spcPts val="5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178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Human-Computer Interaction</a:t>
            </a:r>
            <a:endParaRPr sz="2178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 marL="712260" indent="-366502" defTabSz="905255">
              <a:spcBef>
                <a:spcPts val="5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178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User-Centered Design</a:t>
            </a:r>
            <a:endParaRPr sz="2178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 marL="534352" indent="-534352" defTabSz="905255">
              <a:spcBef>
                <a:spcPts val="19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3366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Contact</a:t>
            </a:r>
            <a:endParaRPr sz="3366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712260" indent="-366502" defTabSz="905255">
              <a:spcBef>
                <a:spcPts val="5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178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preferably via email: </a:t>
            </a:r>
            <a:r>
              <a:rPr sz="2178" u="sng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hlinkClick r:id="rId2" invalidUrl="" action="" tgtFrame="" tooltip="" history="1" highlightClick="0" endSnd="0"/>
              </a:rPr>
              <a:t>fkurfess@calpoly.edu</a:t>
            </a:r>
            <a:endParaRPr sz="2178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 marL="712260" indent="-366502" defTabSz="905255">
              <a:spcBef>
                <a:spcPts val="5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178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office hours: </a:t>
            </a:r>
            <a:endParaRPr sz="2178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 marL="958691" indent="-279749" defTabSz="905255">
              <a:spcBef>
                <a:spcPts val="5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1782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Mon, Wed 2:30 - 4:00 pm</a:t>
            </a:r>
            <a:endParaRPr sz="1782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2" marL="958691" indent="-279749" defTabSz="905255">
              <a:spcBef>
                <a:spcPts val="5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1782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Tue, Thu 4:40 - 5:30 pm</a:t>
            </a:r>
            <a:endParaRPr sz="1782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1" marL="712260" indent="-366502" defTabSz="905255">
              <a:spcBef>
                <a:spcPts val="5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178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Web page </a:t>
            </a:r>
            <a:r>
              <a:rPr sz="2178" u="sng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hlinkClick r:id="rId3" invalidUrl="" action="" tgtFrame="" tooltip="" history="1" highlightClick="0" endSnd="0"/>
              </a:rPr>
              <a:t>http://www.csc.calpoly.edu/~fkurfess</a:t>
            </a:r>
            <a:endParaRPr sz="2178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 marL="712260" indent="-366502" defTabSz="905255">
              <a:spcBef>
                <a:spcPts val="5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178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office 14-257</a:t>
            </a:r>
          </a:p>
        </p:txBody>
      </p:sp>
      <p:sp>
        <p:nvSpPr>
          <p:cNvPr id="82" name="Shape 82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900">
                <a:solidFill>
                  <a:srgbClr val="263E0F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>
            <p:ph type="title"/>
          </p:nvPr>
        </p:nvSpPr>
        <p:spPr>
          <a:xfrm>
            <a:off x="781190" y="-1"/>
            <a:ext cx="11437905" cy="2207444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56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Cognitive Modeling</a:t>
            </a:r>
          </a:p>
        </p:txBody>
      </p:sp>
      <p:sp>
        <p:nvSpPr>
          <p:cNvPr id="237" name="Shape 23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tries to construct theories of how the human mind works</a:t>
            </a:r>
            <a:endParaRPr sz="24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uses computer models from AI and experimental techniques from psychology</a:t>
            </a:r>
            <a:endParaRPr sz="24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most AI approaches are not directly based on cognitive models</a:t>
            </a:r>
            <a:endParaRPr sz="24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often difficult to translate into computer programs</a:t>
            </a:r>
            <a:endParaRPr sz="22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performance problems</a:t>
            </a:r>
          </a:p>
        </p:txBody>
      </p:sp>
      <p:sp>
        <p:nvSpPr>
          <p:cNvPr id="238" name="Shape 238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9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>
            <p:ph type="title"/>
          </p:nvPr>
        </p:nvSpPr>
        <p:spPr>
          <a:xfrm>
            <a:off x="781190" y="-1"/>
            <a:ext cx="11437905" cy="2207444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56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Rational Thinking</a:t>
            </a:r>
          </a:p>
        </p:txBody>
      </p:sp>
      <p:sp>
        <p:nvSpPr>
          <p:cNvPr id="241" name="Shape 24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based on abstract “laws of thought”</a:t>
            </a:r>
            <a:endParaRPr sz="24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usually with mathematical logic as tool</a:t>
            </a:r>
            <a:endParaRPr sz="22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problems and knowledge must be translated into formal descriptions</a:t>
            </a:r>
            <a:endParaRPr sz="24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the system uses an abstract reasoning mechanism to derive a solution</a:t>
            </a:r>
            <a:endParaRPr sz="24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serious real-world problems may be substantially different from their abstract counterparts</a:t>
            </a:r>
            <a:endParaRPr sz="24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difference between “in principle” and “in practice”</a:t>
            </a:r>
          </a:p>
        </p:txBody>
      </p:sp>
      <p:sp>
        <p:nvSpPr>
          <p:cNvPr id="242" name="Shape 242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9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/>
          <p:nvPr>
            <p:ph type="title"/>
          </p:nvPr>
        </p:nvSpPr>
        <p:spPr>
          <a:xfrm>
            <a:off x="781190" y="-1"/>
            <a:ext cx="11437905" cy="2207444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56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Rational Agents</a:t>
            </a:r>
          </a:p>
        </p:txBody>
      </p:sp>
      <p:sp>
        <p:nvSpPr>
          <p:cNvPr id="245" name="Shape 24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an agent that does “the right thing”</a:t>
            </a:r>
            <a:endParaRPr sz="24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it achieves its goals according to what it knows</a:t>
            </a:r>
            <a:endParaRPr sz="22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perceives information from the environment</a:t>
            </a:r>
            <a:endParaRPr sz="22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may utilize knowledge and reasoning to select actions</a:t>
            </a:r>
            <a:endParaRPr sz="22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performs actions that may change the environment </a:t>
            </a:r>
          </a:p>
        </p:txBody>
      </p:sp>
      <p:sp>
        <p:nvSpPr>
          <p:cNvPr id="246" name="Shape 246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9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/>
          <p:nvPr>
            <p:ph type="title"/>
          </p:nvPr>
        </p:nvSpPr>
        <p:spPr>
          <a:xfrm>
            <a:off x="781190" y="-1"/>
            <a:ext cx="11437905" cy="2207444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56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Behavioral Agents</a:t>
            </a:r>
          </a:p>
        </p:txBody>
      </p:sp>
      <p:sp>
        <p:nvSpPr>
          <p:cNvPr id="249" name="Shape 24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an agent that exhibits some behavior required to perform a certain task</a:t>
            </a:r>
            <a:endParaRPr sz="24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the internal processes are largely irrelevant</a:t>
            </a:r>
            <a:endParaRPr sz="22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may simply map inputs (“percepts”) onto actions</a:t>
            </a:r>
            <a:endParaRPr sz="22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simple behaviors may be assembled into more complex ones</a:t>
            </a:r>
          </a:p>
        </p:txBody>
      </p:sp>
      <p:sp>
        <p:nvSpPr>
          <p:cNvPr id="250" name="Shape 250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9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/>
          <p:nvPr>
            <p:ph type="title"/>
          </p:nvPr>
        </p:nvSpPr>
        <p:spPr>
          <a:xfrm>
            <a:off x="781190" y="-1"/>
            <a:ext cx="11437905" cy="2207444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56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Foundations of Artificial Intelligence</a:t>
            </a:r>
          </a:p>
        </p:txBody>
      </p:sp>
      <p:sp>
        <p:nvSpPr>
          <p:cNvPr id="253" name="Shape 25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philosophy</a:t>
            </a:r>
            <a:endParaRPr sz="24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mathematics</a:t>
            </a:r>
            <a:endParaRPr sz="24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psychology</a:t>
            </a:r>
            <a:endParaRPr sz="24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computer science</a:t>
            </a:r>
            <a:endParaRPr sz="24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linguistics</a:t>
            </a:r>
          </a:p>
        </p:txBody>
      </p:sp>
      <p:sp>
        <p:nvSpPr>
          <p:cNvPr id="254" name="Shape 254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9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/>
          <p:nvPr>
            <p:ph type="title"/>
          </p:nvPr>
        </p:nvSpPr>
        <p:spPr>
          <a:xfrm>
            <a:off x="781190" y="-1"/>
            <a:ext cx="11437905" cy="2207444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56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Philosophy</a:t>
            </a:r>
          </a:p>
        </p:txBody>
      </p:sp>
      <p:sp>
        <p:nvSpPr>
          <p:cNvPr id="257" name="Shape 2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related questions have been asked by Greek philosophers like Plato, Socrates, Aristotle</a:t>
            </a:r>
            <a:endParaRPr sz="24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theories of language, reasoning, learning, the mind</a:t>
            </a:r>
            <a:endParaRPr sz="24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dualism (Descartes)</a:t>
            </a:r>
            <a:endParaRPr sz="24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a part of the mind is outside of the material world</a:t>
            </a:r>
            <a:endParaRPr sz="22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materialism (Leibniz)</a:t>
            </a:r>
            <a:endParaRPr sz="24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all the world operates according to the laws of physics</a:t>
            </a:r>
          </a:p>
        </p:txBody>
      </p:sp>
      <p:sp>
        <p:nvSpPr>
          <p:cNvPr id="258" name="Shape 258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9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/>
          <p:nvPr>
            <p:ph type="title"/>
          </p:nvPr>
        </p:nvSpPr>
        <p:spPr>
          <a:xfrm>
            <a:off x="781190" y="-1"/>
            <a:ext cx="11437905" cy="2207444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56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Mathematics</a:t>
            </a:r>
          </a:p>
        </p:txBody>
      </p:sp>
      <p:sp>
        <p:nvSpPr>
          <p:cNvPr id="261" name="Shape 26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formalization of tasks and problems</a:t>
            </a:r>
            <a:endParaRPr sz="24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logic</a:t>
            </a:r>
            <a:endParaRPr sz="24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propositional logic</a:t>
            </a:r>
            <a:endParaRPr sz="22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predicate logic</a:t>
            </a:r>
            <a:endParaRPr sz="22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computation</a:t>
            </a:r>
            <a:endParaRPr sz="24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Church-Turing thesis</a:t>
            </a:r>
            <a:endParaRPr sz="22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intractability: NP-complete problems</a:t>
            </a:r>
            <a:endParaRPr sz="22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probability</a:t>
            </a:r>
            <a:endParaRPr sz="24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degree of certainty/belief</a:t>
            </a:r>
          </a:p>
        </p:txBody>
      </p:sp>
      <p:sp>
        <p:nvSpPr>
          <p:cNvPr id="262" name="Shape 262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9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/>
          <p:nvPr>
            <p:ph type="title"/>
          </p:nvPr>
        </p:nvSpPr>
        <p:spPr>
          <a:xfrm>
            <a:off x="781190" y="-1"/>
            <a:ext cx="11437905" cy="2207444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56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Psychology</a:t>
            </a:r>
          </a:p>
        </p:txBody>
      </p:sp>
      <p:sp>
        <p:nvSpPr>
          <p:cNvPr id="265" name="Shape 26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behaviorism</a:t>
            </a:r>
            <a:endParaRPr sz="24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only observable  and measurable percepts and responses are considered</a:t>
            </a:r>
            <a:endParaRPr sz="22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mental constructs are considered as unscientific</a:t>
            </a:r>
            <a:endParaRPr sz="22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knowledge, beliefs, goals, reasoning steps</a:t>
            </a:r>
            <a:endParaRPr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cognitive psychology</a:t>
            </a:r>
            <a:endParaRPr sz="24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the brain stores and processes information</a:t>
            </a:r>
            <a:endParaRPr sz="22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cognitive processes describe internal activities of the brain</a:t>
            </a:r>
          </a:p>
        </p:txBody>
      </p:sp>
      <p:sp>
        <p:nvSpPr>
          <p:cNvPr id="266" name="Shape 266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9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/>
          <p:nvPr>
            <p:ph type="title"/>
          </p:nvPr>
        </p:nvSpPr>
        <p:spPr>
          <a:xfrm>
            <a:off x="781190" y="-1"/>
            <a:ext cx="11437905" cy="2207444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56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Class Activity: Computers and AI</a:t>
            </a:r>
          </a:p>
        </p:txBody>
      </p:sp>
      <p:sp>
        <p:nvSpPr>
          <p:cNvPr id="269" name="Shape 26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325436" indent="-285750">
              <a:buClr>
                <a:srgbClr val="FBFA00"/>
              </a:buClr>
              <a:buSzTx/>
              <a:buFont typeface="Wingdings"/>
              <a:buNone/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[During the next three minutes, discuss the following question with your neighbor, and write down five aspects.]</a:t>
            </a:r>
            <a:endParaRPr sz="24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What are some important contributions of computers and computer science to the study of intelligence?</a:t>
            </a:r>
          </a:p>
        </p:txBody>
      </p:sp>
      <p:sp>
        <p:nvSpPr>
          <p:cNvPr id="270" name="Shape 270"/>
          <p:cNvSpPr/>
          <p:nvPr>
            <p:ph type="sldNum" sz="quarter" idx="2"/>
          </p:nvPr>
        </p:nvSpPr>
        <p:spPr>
          <a:xfrm rot="45817">
            <a:off x="12689706" y="9286050"/>
            <a:ext cx="197312" cy="23163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9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/>
          <p:nvPr>
            <p:ph type="title"/>
          </p:nvPr>
        </p:nvSpPr>
        <p:spPr>
          <a:xfrm>
            <a:off x="781190" y="-1"/>
            <a:ext cx="11437905" cy="2207444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56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Computer Science</a:t>
            </a:r>
          </a:p>
        </p:txBody>
      </p:sp>
      <p:sp>
        <p:nvSpPr>
          <p:cNvPr id="273" name="Shape 27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provides tools for testing theories</a:t>
            </a:r>
            <a:endParaRPr sz="24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programmability</a:t>
            </a:r>
            <a:endParaRPr sz="24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speed</a:t>
            </a:r>
            <a:endParaRPr sz="24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storage</a:t>
            </a:r>
            <a:endParaRPr sz="24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actions</a:t>
            </a:r>
          </a:p>
        </p:txBody>
      </p:sp>
      <p:sp>
        <p:nvSpPr>
          <p:cNvPr id="274" name="Shape 274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9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56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Logistics</a:t>
            </a:r>
          </a:p>
        </p:txBody>
      </p:sp>
      <p:sp>
        <p:nvSpPr>
          <p:cNvPr id="85" name="Shape 85"/>
          <p:cNvSpPr/>
          <p:nvPr>
            <p:ph type="body" idx="1"/>
          </p:nvPr>
        </p:nvSpPr>
        <p:spPr>
          <a:xfrm>
            <a:off x="783449" y="2293902"/>
            <a:ext cx="11433387" cy="6791396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Enrollment Issues</a:t>
            </a:r>
            <a:endParaRPr sz="24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wait list, crashing class</a:t>
            </a:r>
            <a:endParaRPr sz="22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to request consideration, fill out form at </a:t>
            </a:r>
            <a:br>
              <a:rPr sz="22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</a:br>
            <a:r>
              <a:rPr b="1" sz="22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hlinkClick r:id="rId2" invalidUrl="" action="" tgtFrame="" tooltip="" history="1" highlightClick="0" endSnd="0"/>
              </a:rPr>
              <a:t>http://goo.gl/forms/deRP63un3l</a:t>
            </a:r>
            <a:endParaRPr sz="22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Course Materials</a:t>
            </a:r>
            <a:endParaRPr sz="24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recommended textbooks</a:t>
            </a:r>
            <a:endParaRPr sz="22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Russell &amp; Norvig: Artificial Intelligence - A Modern Approach (AIMA)</a:t>
            </a:r>
            <a:endParaRPr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2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Ertel: Introduction to Artificial Intelligence</a:t>
            </a:r>
            <a:endParaRPr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handouts</a:t>
            </a:r>
            <a:endParaRPr sz="22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lecture notes via Dropbox repository</a:t>
            </a:r>
            <a:endParaRPr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course Web page </a:t>
            </a:r>
            <a:r>
              <a:rPr sz="2200" u="sng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hlinkClick r:id="rId3" invalidUrl="" action="" tgtFrame="" tooltip="" history="1" highlightClick="0" endSnd="0"/>
              </a:rPr>
              <a:t>http://users.csc.calpoly.edu/~fkurfess/Courses/480/F15/</a:t>
            </a:r>
            <a:endParaRPr sz="22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PolyLearn</a:t>
            </a:r>
            <a:endParaRPr sz="24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used to record grades</a:t>
            </a:r>
            <a:endParaRPr sz="22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may be used for some assignment submissions</a:t>
            </a:r>
            <a:endParaRPr sz="22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Piazza</a:t>
            </a:r>
            <a:endParaRPr sz="24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possibly used as discussion forum</a:t>
            </a:r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900">
                <a:solidFill>
                  <a:srgbClr val="263E0F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/>
          <p:nvPr>
            <p:ph type="title"/>
          </p:nvPr>
        </p:nvSpPr>
        <p:spPr>
          <a:xfrm>
            <a:off x="781190" y="-1"/>
            <a:ext cx="11437905" cy="2207444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56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Linguistics</a:t>
            </a:r>
          </a:p>
        </p:txBody>
      </p:sp>
      <p:sp>
        <p:nvSpPr>
          <p:cNvPr id="277" name="Shape 27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understanding and analysis of language</a:t>
            </a:r>
            <a:endParaRPr sz="24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sentence structure, subject matter, context</a:t>
            </a:r>
            <a:endParaRPr sz="22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knowledge representation</a:t>
            </a:r>
            <a:endParaRPr sz="24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computational linguistics, natural language processing</a:t>
            </a:r>
            <a:endParaRPr sz="24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hybrid field combining AI and linguistics</a:t>
            </a:r>
          </a:p>
        </p:txBody>
      </p:sp>
      <p:sp>
        <p:nvSpPr>
          <p:cNvPr id="278" name="Shape 278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9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>
            <p:ph type="title"/>
          </p:nvPr>
        </p:nvSpPr>
        <p:spPr>
          <a:xfrm>
            <a:off x="781190" y="-1"/>
            <a:ext cx="11437905" cy="2207444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56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AI through the ages</a:t>
            </a:r>
          </a:p>
        </p:txBody>
      </p:sp>
      <p:sp>
        <p:nvSpPr>
          <p:cNvPr id="281" name="Shape 28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282" name="Shape 282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9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/>
          <p:nvPr>
            <p:ph type="title"/>
          </p:nvPr>
        </p:nvSpPr>
        <p:spPr>
          <a:xfrm>
            <a:off x="781190" y="-1"/>
            <a:ext cx="11437905" cy="2207444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56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AI Timeline: 1950 - 1973</a:t>
            </a:r>
          </a:p>
        </p:txBody>
      </p:sp>
      <p:sp>
        <p:nvSpPr>
          <p:cNvPr id="285" name="Shape 28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pic>
        <p:nvPicPr>
          <p:cNvPr id="286" name="dropped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" y="1535288"/>
            <a:ext cx="31518580" cy="7044268"/>
          </a:xfrm>
          <a:prstGeom prst="rect">
            <a:avLst/>
          </a:prstGeom>
          <a:ln w="12700">
            <a:miter lim="400000"/>
          </a:ln>
        </p:spPr>
      </p:pic>
      <p:sp>
        <p:nvSpPr>
          <p:cNvPr id="287" name="Shape 287"/>
          <p:cNvSpPr/>
          <p:nvPr/>
        </p:nvSpPr>
        <p:spPr>
          <a:xfrm>
            <a:off x="3540195" y="9356231"/>
            <a:ext cx="8012925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186" tIns="54186" rIns="54186" bIns="54186">
            <a:spAutoFit/>
          </a:bodyPr>
          <a:lstStyle>
            <a:lvl1pPr marL="0" marR="0">
              <a:lnSpc>
                <a:spcPct val="100000"/>
              </a:lnSpc>
              <a:buClr>
                <a:srgbClr val="000000"/>
              </a:buClr>
              <a:defRPr sz="1600" u="sng">
                <a:latin typeface="+mj-lt"/>
                <a:ea typeface="+mj-ea"/>
                <a:cs typeface="+mj-cs"/>
                <a:sym typeface="News Gothic MT"/>
                <a:hlinkClick r:id="rId3" invalidUrl="" action="" tgtFrame="" tooltip="" history="1" highlightClick="0" endSnd="0"/>
              </a:defRPr>
            </a:lvl1pPr>
          </a:lstStyle>
          <a:p>
            <a:pPr lvl="0">
              <a:defRPr sz="1800" u="none">
                <a:uFillTx/>
              </a:defRPr>
            </a:pPr>
            <a:r>
              <a:rPr sz="1600" u="sng">
                <a:uFill>
                  <a:solidFill/>
                </a:uFill>
                <a:hlinkClick r:id="rId3" invalidUrl="" action="" tgtFrame="" tooltip="" history="1" highlightClick="0" endSnd="0"/>
              </a:rPr>
              <a:t>http://ars.els-cdn.com/content/image/1-s2.0-S0262407912627833-fx1.jpg</a:t>
            </a:r>
          </a:p>
        </p:txBody>
      </p:sp>
      <p:sp>
        <p:nvSpPr>
          <p:cNvPr id="288" name="Shape 288"/>
          <p:cNvSpPr/>
          <p:nvPr/>
        </p:nvSpPr>
        <p:spPr>
          <a:xfrm>
            <a:off x="-1" y="8561493"/>
            <a:ext cx="13004801" cy="86698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186" tIns="54186" rIns="54186" bIns="54186">
            <a:spAutoFit/>
          </a:bodyPr>
          <a:lstStyle/>
          <a:p>
            <a:pPr lvl="0" marL="0" marR="0">
              <a:lnSpc>
                <a:spcPct val="100000"/>
              </a:lnSpc>
              <a:defRPr sz="1800">
                <a:uFillTx/>
              </a:defRPr>
            </a:pPr>
            <a:r>
              <a:rPr sz="1600">
                <a:latin typeface="Courier"/>
                <a:ea typeface="Courier"/>
                <a:cs typeface="Courier"/>
                <a:sym typeface="Courier"/>
              </a:rPr>
              <a:t>Peter Norvig, Artificial intelligence: Early ambitions, New Scientist, Volume 216, Issue 2889, 3 November 2012, Pages ii-iii, ISSN 0262-4079, 10.1016/S0262-4079(12)62783-3.</a:t>
            </a:r>
            <a:endParaRPr sz="1600">
              <a:latin typeface="Courier"/>
              <a:ea typeface="Courier"/>
              <a:cs typeface="Courier"/>
              <a:sym typeface="Courier"/>
            </a:endParaRPr>
          </a:p>
          <a:p>
            <a:pPr lvl="0" marL="0" marR="0">
              <a:lnSpc>
                <a:spcPct val="100000"/>
              </a:lnSpc>
              <a:defRPr sz="1800">
                <a:uFillTx/>
              </a:defRPr>
            </a:pPr>
            <a:r>
              <a:rPr sz="1600"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sz="1600" u="sng">
                <a:latin typeface="Courier"/>
                <a:ea typeface="Courier"/>
                <a:cs typeface="Courier"/>
                <a:sym typeface="Courier"/>
                <a:hlinkClick r:id="rId4" invalidUrl="" action="" tgtFrame="" tooltip="" history="1" highlightClick="0" endSnd="0"/>
              </a:rPr>
              <a:t>http://www.sciencedirect.com/science/article/pii/S0262407912627833</a:t>
            </a:r>
            <a:r>
              <a:rPr sz="1600">
                <a:latin typeface="Courier"/>
                <a:ea typeface="Courier"/>
                <a:cs typeface="Courier"/>
                <a:sym typeface="Courier"/>
              </a:rPr>
              <a:t>)</a:t>
            </a:r>
          </a:p>
        </p:txBody>
      </p:sp>
      <p:sp>
        <p:nvSpPr>
          <p:cNvPr id="289" name="Shape 289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9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/>
          <p:nvPr>
            <p:ph type="title"/>
          </p:nvPr>
        </p:nvSpPr>
        <p:spPr>
          <a:xfrm>
            <a:off x="781190" y="-1"/>
            <a:ext cx="11437905" cy="2207444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56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AI Timeline: 1974 - 2000</a:t>
            </a:r>
          </a:p>
        </p:txBody>
      </p:sp>
      <p:sp>
        <p:nvSpPr>
          <p:cNvPr id="292" name="Shape 29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pic>
        <p:nvPicPr>
          <p:cNvPr id="293" name="dropped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2607432" y="1517226"/>
            <a:ext cx="31518580" cy="7044268"/>
          </a:xfrm>
          <a:prstGeom prst="rect">
            <a:avLst/>
          </a:prstGeom>
          <a:ln w="12700">
            <a:miter lim="400000"/>
          </a:ln>
        </p:spPr>
      </p:pic>
      <p:sp>
        <p:nvSpPr>
          <p:cNvPr id="294" name="Shape 294"/>
          <p:cNvSpPr/>
          <p:nvPr/>
        </p:nvSpPr>
        <p:spPr>
          <a:xfrm>
            <a:off x="3540195" y="9356231"/>
            <a:ext cx="8012925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186" tIns="54186" rIns="54186" bIns="54186">
            <a:spAutoFit/>
          </a:bodyPr>
          <a:lstStyle>
            <a:lvl1pPr marL="0" marR="0">
              <a:lnSpc>
                <a:spcPct val="100000"/>
              </a:lnSpc>
              <a:buClr>
                <a:srgbClr val="000000"/>
              </a:buClr>
              <a:defRPr sz="1600" u="sng">
                <a:latin typeface="+mj-lt"/>
                <a:ea typeface="+mj-ea"/>
                <a:cs typeface="+mj-cs"/>
                <a:sym typeface="News Gothic MT"/>
                <a:hlinkClick r:id="rId3" invalidUrl="" action="" tgtFrame="" tooltip="" history="1" highlightClick="0" endSnd="0"/>
              </a:defRPr>
            </a:lvl1pPr>
          </a:lstStyle>
          <a:p>
            <a:pPr lvl="0">
              <a:defRPr sz="1800" u="none">
                <a:uFillTx/>
              </a:defRPr>
            </a:pPr>
            <a:r>
              <a:rPr sz="1600" u="sng">
                <a:uFill>
                  <a:solidFill/>
                </a:uFill>
                <a:hlinkClick r:id="rId3" invalidUrl="" action="" tgtFrame="" tooltip="" history="1" highlightClick="0" endSnd="0"/>
              </a:rPr>
              <a:t>http://ars.els-cdn.com/content/image/1-s2.0-S0262407912627833-fx1.jpg</a:t>
            </a:r>
          </a:p>
        </p:txBody>
      </p:sp>
      <p:sp>
        <p:nvSpPr>
          <p:cNvPr id="295" name="Shape 295"/>
          <p:cNvSpPr/>
          <p:nvPr/>
        </p:nvSpPr>
        <p:spPr>
          <a:xfrm>
            <a:off x="-1" y="8561493"/>
            <a:ext cx="13004801" cy="86698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186" tIns="54186" rIns="54186" bIns="54186">
            <a:spAutoFit/>
          </a:bodyPr>
          <a:lstStyle/>
          <a:p>
            <a:pPr lvl="0" marL="0" marR="0">
              <a:lnSpc>
                <a:spcPct val="100000"/>
              </a:lnSpc>
              <a:defRPr sz="1800">
                <a:uFillTx/>
              </a:defRPr>
            </a:pPr>
            <a:r>
              <a:rPr sz="1600">
                <a:latin typeface="Courier"/>
                <a:ea typeface="Courier"/>
                <a:cs typeface="Courier"/>
                <a:sym typeface="Courier"/>
              </a:rPr>
              <a:t>Peter Norvig, Artificial intelligence: Early ambitions, New Scientist, Volume 216, Issue 2889, 3 November 2012, Pages ii-iii, ISSN 0262-4079, 10.1016/S0262-4079(12)62783-3.</a:t>
            </a:r>
            <a:endParaRPr sz="1600">
              <a:latin typeface="Courier"/>
              <a:ea typeface="Courier"/>
              <a:cs typeface="Courier"/>
              <a:sym typeface="Courier"/>
            </a:endParaRPr>
          </a:p>
          <a:p>
            <a:pPr lvl="0" marL="0" marR="0">
              <a:lnSpc>
                <a:spcPct val="100000"/>
              </a:lnSpc>
              <a:defRPr sz="1800">
                <a:uFillTx/>
              </a:defRPr>
            </a:pPr>
            <a:r>
              <a:rPr sz="1600"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sz="1600" u="sng">
                <a:latin typeface="Courier"/>
                <a:ea typeface="Courier"/>
                <a:cs typeface="Courier"/>
                <a:sym typeface="Courier"/>
                <a:hlinkClick r:id="rId4" invalidUrl="" action="" tgtFrame="" tooltip="" history="1" highlightClick="0" endSnd="0"/>
              </a:rPr>
              <a:t>http://www.sciencedirect.com/science/article/pii/S0262407912627833</a:t>
            </a:r>
            <a:r>
              <a:rPr sz="1600">
                <a:latin typeface="Courier"/>
                <a:ea typeface="Courier"/>
                <a:cs typeface="Courier"/>
                <a:sym typeface="Courier"/>
              </a:rPr>
              <a:t>)</a:t>
            </a:r>
          </a:p>
        </p:txBody>
      </p:sp>
      <p:sp>
        <p:nvSpPr>
          <p:cNvPr id="296" name="Shape 296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9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/>
          <p:nvPr>
            <p:ph type="title"/>
          </p:nvPr>
        </p:nvSpPr>
        <p:spPr>
          <a:xfrm>
            <a:off x="781190" y="-1"/>
            <a:ext cx="11437905" cy="2207444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56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AI Timeline: 2000 - 2012</a:t>
            </a:r>
          </a:p>
        </p:txBody>
      </p:sp>
      <p:sp>
        <p:nvSpPr>
          <p:cNvPr id="299" name="Shape 29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pic>
        <p:nvPicPr>
          <p:cNvPr id="300" name="dropped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7881600" y="1499164"/>
            <a:ext cx="31518579" cy="7044268"/>
          </a:xfrm>
          <a:prstGeom prst="rect">
            <a:avLst/>
          </a:prstGeom>
          <a:ln w="12700">
            <a:miter lim="400000"/>
          </a:ln>
        </p:spPr>
      </p:pic>
      <p:sp>
        <p:nvSpPr>
          <p:cNvPr id="301" name="Shape 301"/>
          <p:cNvSpPr/>
          <p:nvPr/>
        </p:nvSpPr>
        <p:spPr>
          <a:xfrm>
            <a:off x="3540195" y="9356231"/>
            <a:ext cx="8012925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186" tIns="54186" rIns="54186" bIns="54186">
            <a:spAutoFit/>
          </a:bodyPr>
          <a:lstStyle>
            <a:lvl1pPr marL="0" marR="0">
              <a:lnSpc>
                <a:spcPct val="100000"/>
              </a:lnSpc>
              <a:buClr>
                <a:srgbClr val="000000"/>
              </a:buClr>
              <a:defRPr sz="1600" u="sng">
                <a:latin typeface="+mj-lt"/>
                <a:ea typeface="+mj-ea"/>
                <a:cs typeface="+mj-cs"/>
                <a:sym typeface="News Gothic MT"/>
                <a:hlinkClick r:id="rId3" invalidUrl="" action="" tgtFrame="" tooltip="" history="1" highlightClick="0" endSnd="0"/>
              </a:defRPr>
            </a:lvl1pPr>
          </a:lstStyle>
          <a:p>
            <a:pPr lvl="0">
              <a:defRPr sz="1800" u="none">
                <a:uFillTx/>
              </a:defRPr>
            </a:pPr>
            <a:r>
              <a:rPr sz="1600" u="sng">
                <a:uFill>
                  <a:solidFill/>
                </a:uFill>
                <a:hlinkClick r:id="rId3" invalidUrl="" action="" tgtFrame="" tooltip="" history="1" highlightClick="0" endSnd="0"/>
              </a:rPr>
              <a:t>http://ars.els-cdn.com/content/image/1-s2.0-S0262407912627833-fx1.jpg</a:t>
            </a:r>
          </a:p>
        </p:txBody>
      </p:sp>
      <p:sp>
        <p:nvSpPr>
          <p:cNvPr id="302" name="Shape 302"/>
          <p:cNvSpPr/>
          <p:nvPr/>
        </p:nvSpPr>
        <p:spPr>
          <a:xfrm>
            <a:off x="-1" y="8561493"/>
            <a:ext cx="13004801" cy="86698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186" tIns="54186" rIns="54186" bIns="54186">
            <a:spAutoFit/>
          </a:bodyPr>
          <a:lstStyle/>
          <a:p>
            <a:pPr lvl="0" marL="0" marR="0">
              <a:lnSpc>
                <a:spcPct val="100000"/>
              </a:lnSpc>
              <a:defRPr sz="1800">
                <a:uFillTx/>
              </a:defRPr>
            </a:pPr>
            <a:r>
              <a:rPr sz="1600">
                <a:latin typeface="Courier"/>
                <a:ea typeface="Courier"/>
                <a:cs typeface="Courier"/>
                <a:sym typeface="Courier"/>
              </a:rPr>
              <a:t>Peter Norvig, Artificial intelligence: Early ambitions, New Scientist, Volume 216, Issue 2889, 3 November 2012, Pages ii-iii, ISSN 0262-4079, 10.1016/S0262-4079(12)62783-3.</a:t>
            </a:r>
            <a:endParaRPr sz="1600">
              <a:latin typeface="Courier"/>
              <a:ea typeface="Courier"/>
              <a:cs typeface="Courier"/>
              <a:sym typeface="Courier"/>
            </a:endParaRPr>
          </a:p>
          <a:p>
            <a:pPr lvl="0" marL="0" marR="0">
              <a:lnSpc>
                <a:spcPct val="100000"/>
              </a:lnSpc>
              <a:defRPr sz="1800">
                <a:uFillTx/>
              </a:defRPr>
            </a:pPr>
            <a:r>
              <a:rPr sz="1600"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sz="1600" u="sng">
                <a:latin typeface="Courier"/>
                <a:ea typeface="Courier"/>
                <a:cs typeface="Courier"/>
                <a:sym typeface="Courier"/>
                <a:hlinkClick r:id="rId4" invalidUrl="" action="" tgtFrame="" tooltip="" history="1" highlightClick="0" endSnd="0"/>
              </a:rPr>
              <a:t>http://www.sciencedirect.com/science/article/pii/S0262407912627833</a:t>
            </a:r>
            <a:r>
              <a:rPr sz="1600">
                <a:latin typeface="Courier"/>
                <a:ea typeface="Courier"/>
                <a:cs typeface="Courier"/>
                <a:sym typeface="Courier"/>
              </a:rPr>
              <a:t>)</a:t>
            </a:r>
          </a:p>
        </p:txBody>
      </p:sp>
      <p:sp>
        <p:nvSpPr>
          <p:cNvPr id="303" name="Shape 303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9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/>
          <p:nvPr>
            <p:ph type="title"/>
          </p:nvPr>
        </p:nvSpPr>
        <p:spPr>
          <a:xfrm>
            <a:off x="781190" y="-1"/>
            <a:ext cx="11437905" cy="2207444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56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Conception </a:t>
            </a:r>
            <a:endParaRPr b="1" sz="5600">
              <a:solidFill>
                <a:srgbClr val="29708A"/>
              </a:solidFill>
              <a:uFill>
                <a:solidFill>
                  <a:srgbClr val="29708A"/>
                </a:solidFill>
              </a:uFill>
            </a:endParaRPr>
          </a:p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56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(late 40s, early 50s)</a:t>
            </a:r>
          </a:p>
        </p:txBody>
      </p:sp>
      <p:sp>
        <p:nvSpPr>
          <p:cNvPr id="306" name="Shape 30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artificial neurons (McCulloch and Pitts, 1943)</a:t>
            </a:r>
            <a:endParaRPr sz="24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learning in neurons (Hebb, 1949)</a:t>
            </a:r>
            <a:endParaRPr sz="24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chess programs (Shannon, 1950; Turing, 1953)</a:t>
            </a:r>
            <a:endParaRPr sz="24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neural computer (Minsky and Edmonds, 1951)</a:t>
            </a:r>
          </a:p>
        </p:txBody>
      </p:sp>
      <p:sp>
        <p:nvSpPr>
          <p:cNvPr id="307" name="Shape 307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9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/>
          <p:nvPr>
            <p:ph type="title"/>
          </p:nvPr>
        </p:nvSpPr>
        <p:spPr>
          <a:xfrm>
            <a:off x="781190" y="-1"/>
            <a:ext cx="11437905" cy="2207444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56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Birth: Summer 1956</a:t>
            </a:r>
          </a:p>
        </p:txBody>
      </p:sp>
      <p:sp>
        <p:nvSpPr>
          <p:cNvPr id="310" name="Shape 31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gathering of a group of scientists with an interest in computers and intelligence during a two-month workshop in Dartmouth, NH</a:t>
            </a:r>
            <a:endParaRPr sz="24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“naming” of the field by John McCarthy</a:t>
            </a:r>
            <a:endParaRPr sz="24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many of the participants became influential people in the field of AI</a:t>
            </a:r>
          </a:p>
        </p:txBody>
      </p:sp>
      <p:sp>
        <p:nvSpPr>
          <p:cNvPr id="311" name="Shape 311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9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/>
          <p:nvPr>
            <p:ph type="title"/>
          </p:nvPr>
        </p:nvSpPr>
        <p:spPr>
          <a:xfrm>
            <a:off x="781190" y="-1"/>
            <a:ext cx="11437905" cy="2207444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56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Baby steps </a:t>
            </a:r>
            <a:endParaRPr b="1" sz="5600">
              <a:solidFill>
                <a:srgbClr val="29708A"/>
              </a:solidFill>
              <a:uFill>
                <a:solidFill>
                  <a:srgbClr val="29708A"/>
                </a:solidFill>
              </a:uFill>
            </a:endParaRPr>
          </a:p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56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(late 1950s)</a:t>
            </a:r>
          </a:p>
        </p:txBody>
      </p:sp>
      <p:sp>
        <p:nvSpPr>
          <p:cNvPr id="314" name="Shape 31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demonstration of programs solving simple problems that require some intelligence</a:t>
            </a:r>
            <a:endParaRPr sz="24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Logic Theorist (Newell and Simon, 1957)</a:t>
            </a:r>
            <a:endParaRPr sz="22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checkers programs (Samuel, starting 1952)</a:t>
            </a:r>
            <a:endParaRPr sz="22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development of some basic concepts and methods</a:t>
            </a:r>
            <a:endParaRPr sz="24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Lisp (McCarthy, 1958)</a:t>
            </a:r>
            <a:endParaRPr sz="22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formal methods for knowledge representation and reasoning</a:t>
            </a:r>
            <a:endParaRPr sz="22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mainly of interest to the small circle of relatives</a:t>
            </a:r>
          </a:p>
        </p:txBody>
      </p:sp>
      <p:sp>
        <p:nvSpPr>
          <p:cNvPr id="315" name="Shape 315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9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/>
          <p:nvPr>
            <p:ph type="title"/>
          </p:nvPr>
        </p:nvSpPr>
        <p:spPr>
          <a:xfrm>
            <a:off x="781190" y="-1"/>
            <a:ext cx="11437905" cy="2207444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56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Kindergarten</a:t>
            </a:r>
            <a:endParaRPr b="1" sz="5600">
              <a:solidFill>
                <a:srgbClr val="29708A"/>
              </a:solidFill>
              <a:uFill>
                <a:solidFill>
                  <a:srgbClr val="29708A"/>
                </a:solidFill>
              </a:uFill>
            </a:endParaRPr>
          </a:p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56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(early 1960s)</a:t>
            </a:r>
          </a:p>
        </p:txBody>
      </p:sp>
      <p:sp>
        <p:nvSpPr>
          <p:cNvPr id="318" name="Shape 31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child prodigies astound the world with their skills</a:t>
            </a:r>
            <a:endParaRPr sz="24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General Problem Solver (Newell and Simon, 1961)</a:t>
            </a:r>
            <a:endParaRPr sz="22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Shakey the robot (SRI)</a:t>
            </a:r>
            <a:endParaRPr sz="22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geometric analogies (Evans, 1968)</a:t>
            </a:r>
            <a:endParaRPr sz="22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algebraic problems (Bobrow, 1967)</a:t>
            </a:r>
            <a:endParaRPr sz="22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blocks world (Winston, 1970; Huffman, 1971; Fahlman, 1974; Waltz, 1975)</a:t>
            </a:r>
            <a:endParaRPr sz="22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neural networks (Widrow and Hoff, 1960; Rosenblatt, 1962; Winograd and Cowan, 1963)</a:t>
            </a:r>
            <a:endParaRPr sz="22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machine evolution/genetic algorithms (Friedberg, 1958)</a:t>
            </a:r>
          </a:p>
        </p:txBody>
      </p:sp>
      <p:sp>
        <p:nvSpPr>
          <p:cNvPr id="319" name="Shape 319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9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/>
          <p:nvPr>
            <p:ph type="title"/>
          </p:nvPr>
        </p:nvSpPr>
        <p:spPr>
          <a:xfrm>
            <a:off x="781190" y="-1"/>
            <a:ext cx="11437905" cy="2207444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56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Teenage years</a:t>
            </a:r>
            <a:endParaRPr b="1" sz="5600">
              <a:solidFill>
                <a:srgbClr val="29708A"/>
              </a:solidFill>
              <a:uFill>
                <a:solidFill>
                  <a:srgbClr val="29708A"/>
                </a:solidFill>
              </a:uFill>
            </a:endParaRPr>
          </a:p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56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(late 60s, early 70s)</a:t>
            </a:r>
          </a:p>
        </p:txBody>
      </p:sp>
      <p:sp>
        <p:nvSpPr>
          <p:cNvPr id="322" name="Shape 32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sometimes also referred to as “AI winter”</a:t>
            </a:r>
            <a:endParaRPr sz="24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endParaRPr sz="24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microworlds aren’t the real thing: scalability and intractability problems</a:t>
            </a:r>
            <a:endParaRPr sz="24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neural networks can learn, but not very much (Minsky and Papert, 1969)</a:t>
            </a:r>
            <a:endParaRPr sz="24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expert systems are used in some real-life domains </a:t>
            </a:r>
            <a:endParaRPr sz="24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knowledge representation schemes become useful</a:t>
            </a:r>
          </a:p>
        </p:txBody>
      </p:sp>
      <p:sp>
        <p:nvSpPr>
          <p:cNvPr id="323" name="Shape 323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9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56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Class Work</a:t>
            </a:r>
          </a:p>
        </p:txBody>
      </p:sp>
      <p:sp>
        <p:nvSpPr>
          <p:cNvPr id="89" name="Shape 89"/>
          <p:cNvSpPr/>
          <p:nvPr>
            <p:ph type="body" idx="1"/>
          </p:nvPr>
        </p:nvSpPr>
        <p:spPr>
          <a:xfrm>
            <a:off x="783449" y="2293902"/>
            <a:ext cx="11433387" cy="6791396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Lab and Homework Assignments</a:t>
            </a:r>
            <a:endParaRPr sz="24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Lab 1 due next Tue, end of the day</a:t>
            </a:r>
            <a:endParaRPr sz="22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submission via Web form linked from the lab description on the class Web page</a:t>
            </a:r>
            <a:endParaRPr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AI Nuggets</a:t>
            </a:r>
            <a:endParaRPr sz="24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first presentations</a:t>
            </a:r>
            <a:endParaRPr sz="22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provide access on Google Docs or similar</a:t>
            </a:r>
            <a:endParaRPr sz="22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Term Project</a:t>
            </a:r>
            <a:endParaRPr sz="24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topics and teams during lab time</a:t>
            </a:r>
          </a:p>
        </p:txBody>
      </p:sp>
      <p:sp>
        <p:nvSpPr>
          <p:cNvPr id="90" name="Shape 90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900">
                <a:solidFill>
                  <a:srgbClr val="263E0F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/>
          <p:nvPr>
            <p:ph type="title"/>
          </p:nvPr>
        </p:nvSpPr>
        <p:spPr>
          <a:xfrm>
            <a:off x="781190" y="-1"/>
            <a:ext cx="11437905" cy="2207444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56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AI gets a job</a:t>
            </a:r>
            <a:endParaRPr b="1" sz="5600">
              <a:solidFill>
                <a:srgbClr val="29708A"/>
              </a:solidFill>
              <a:uFill>
                <a:solidFill>
                  <a:srgbClr val="29708A"/>
                </a:solidFill>
              </a:uFill>
            </a:endParaRPr>
          </a:p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56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(early 80s)</a:t>
            </a:r>
          </a:p>
        </p:txBody>
      </p:sp>
      <p:sp>
        <p:nvSpPr>
          <p:cNvPr id="326" name="Shape 32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commercial applications of AI systems</a:t>
            </a:r>
            <a:endParaRPr sz="24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R1 expert system for configuration of DEC computer systems (1981)</a:t>
            </a:r>
            <a:endParaRPr sz="22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expert system shells</a:t>
            </a:r>
            <a:endParaRPr sz="24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AI machines and tools</a:t>
            </a:r>
          </a:p>
        </p:txBody>
      </p:sp>
      <p:sp>
        <p:nvSpPr>
          <p:cNvPr id="327" name="Shape 327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9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/>
          <p:nvPr>
            <p:ph type="title"/>
          </p:nvPr>
        </p:nvSpPr>
        <p:spPr>
          <a:xfrm>
            <a:off x="781190" y="-1"/>
            <a:ext cx="11437905" cy="2207444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56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Some skills get a boost </a:t>
            </a:r>
            <a:endParaRPr b="1" sz="5600">
              <a:solidFill>
                <a:srgbClr val="29708A"/>
              </a:solidFill>
              <a:uFill>
                <a:solidFill>
                  <a:srgbClr val="29708A"/>
                </a:solidFill>
              </a:uFill>
            </a:endParaRPr>
          </a:p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56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(late 80s)</a:t>
            </a:r>
          </a:p>
        </p:txBody>
      </p:sp>
      <p:sp>
        <p:nvSpPr>
          <p:cNvPr id="330" name="Shape 33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after all, neural networks can learn more --</a:t>
            </a:r>
            <a:b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</a:b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in multiple layers (Rumelhart and McClelland, 1986)</a:t>
            </a:r>
            <a:endParaRPr sz="24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hidden Markov models help with speech problems </a:t>
            </a:r>
            <a:endParaRPr sz="24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planning becomes more systematic (Chapman, 1987)</a:t>
            </a:r>
            <a:endParaRPr sz="24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belief networks probably take some uncertainty out of reasoning (Pearl, 1988)</a:t>
            </a:r>
          </a:p>
        </p:txBody>
      </p:sp>
      <p:sp>
        <p:nvSpPr>
          <p:cNvPr id="331" name="Shape 331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9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/>
          <p:nvPr>
            <p:ph type="title"/>
          </p:nvPr>
        </p:nvSpPr>
        <p:spPr>
          <a:xfrm>
            <a:off x="781190" y="-1"/>
            <a:ext cx="11437905" cy="2207444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56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AI matures </a:t>
            </a:r>
            <a:endParaRPr b="1" sz="5600">
              <a:solidFill>
                <a:srgbClr val="29708A"/>
              </a:solidFill>
              <a:uFill>
                <a:solidFill>
                  <a:srgbClr val="29708A"/>
                </a:solidFill>
              </a:uFill>
            </a:endParaRPr>
          </a:p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56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(90s)</a:t>
            </a:r>
          </a:p>
        </p:txBody>
      </p:sp>
      <p:sp>
        <p:nvSpPr>
          <p:cNvPr id="334" name="Shape 33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handwriting and speech recognition work -- more or less</a:t>
            </a:r>
            <a:endParaRPr sz="24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AI is in the driver’s seat (Pomerleau, 1993)</a:t>
            </a:r>
            <a:endParaRPr sz="24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but not allowed on regular roads</a:t>
            </a:r>
            <a:endParaRPr sz="22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wizards and assistants make easy tasks more difficult</a:t>
            </a:r>
            <a:endParaRPr sz="24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intelligent agents do not proliferate as successfully as viruses and spam</a:t>
            </a:r>
          </a:p>
        </p:txBody>
      </p:sp>
      <p:sp>
        <p:nvSpPr>
          <p:cNvPr id="335" name="Shape 335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9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/>
          <p:nvPr>
            <p:ph type="title"/>
          </p:nvPr>
        </p:nvSpPr>
        <p:spPr>
          <a:xfrm>
            <a:off x="781190" y="-1"/>
            <a:ext cx="11437905" cy="2207444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56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Intelligent Agents appear (mid-90s)</a:t>
            </a:r>
          </a:p>
        </p:txBody>
      </p:sp>
      <p:sp>
        <p:nvSpPr>
          <p:cNvPr id="338" name="Shape 33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539750" indent="-539750">
              <a:defRPr sz="1800">
                <a:solidFill>
                  <a:srgbClr val="000000"/>
                </a:solidFill>
                <a:uFillTx/>
              </a:defRPr>
            </a:pPr>
            <a:r>
              <a:rPr sz="3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distinction between hardware emphasis (robots) and software emphasis (softbots)</a:t>
            </a:r>
            <a:endParaRPr sz="34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539750" indent="-539750">
              <a:defRPr sz="1800">
                <a:solidFill>
                  <a:srgbClr val="000000"/>
                </a:solidFill>
                <a:uFillTx/>
              </a:defRPr>
            </a:pPr>
            <a:r>
              <a:rPr sz="3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agent architectures</a:t>
            </a:r>
            <a:endParaRPr sz="34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SOAR</a:t>
            </a:r>
            <a:endParaRPr sz="22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 marL="539750" indent="-539750">
              <a:defRPr sz="1800">
                <a:solidFill>
                  <a:srgbClr val="000000"/>
                </a:solidFill>
                <a:uFillTx/>
              </a:defRPr>
            </a:pPr>
            <a:r>
              <a:rPr sz="3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situated agents</a:t>
            </a:r>
            <a:endParaRPr sz="34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embedded in real environments with continuous inputs</a:t>
            </a:r>
            <a:endParaRPr sz="22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 marL="539750" indent="-539750">
              <a:defRPr sz="1800">
                <a:solidFill>
                  <a:srgbClr val="000000"/>
                </a:solidFill>
                <a:uFillTx/>
              </a:defRPr>
            </a:pPr>
            <a:r>
              <a:rPr sz="3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Web-based agents</a:t>
            </a:r>
            <a:endParaRPr sz="34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539750" indent="-539750">
              <a:defRPr sz="1800">
                <a:solidFill>
                  <a:srgbClr val="000000"/>
                </a:solidFill>
                <a:uFillTx/>
              </a:defRPr>
            </a:pPr>
            <a:r>
              <a:rPr sz="3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the agent-oriented perspective helps tie together various subfields of AI</a:t>
            </a:r>
            <a:endParaRPr sz="34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539750" indent="-539750">
              <a:defRPr sz="1800">
                <a:solidFill>
                  <a:srgbClr val="000000"/>
                </a:solidFill>
                <a:uFillTx/>
              </a:defRPr>
            </a:pPr>
            <a:r>
              <a:rPr sz="3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but: “agents” has become a buzzword</a:t>
            </a:r>
            <a:endParaRPr sz="34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widely (ab)used, often indiscriminately</a:t>
            </a:r>
          </a:p>
        </p:txBody>
      </p:sp>
      <p:sp>
        <p:nvSpPr>
          <p:cNvPr id="339" name="Shape 339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9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/>
          <p:nvPr>
            <p:ph type="title"/>
          </p:nvPr>
        </p:nvSpPr>
        <p:spPr>
          <a:xfrm>
            <a:off x="781190" y="-1"/>
            <a:ext cx="11437905" cy="2207444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56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AI Vanishes</a:t>
            </a:r>
            <a:endParaRPr b="1" sz="5600">
              <a:solidFill>
                <a:srgbClr val="29708A"/>
              </a:solidFill>
              <a:uFill>
                <a:solidFill>
                  <a:srgbClr val="29708A"/>
                </a:solidFill>
              </a:uFill>
            </a:endParaRPr>
          </a:p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56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(~2000)</a:t>
            </a:r>
          </a:p>
        </p:txBody>
      </p:sp>
      <p:sp>
        <p:nvSpPr>
          <p:cNvPr id="342" name="Shape 34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more and more AI approaches are incorporated into generic computing approaches</a:t>
            </a:r>
            <a:endParaRPr sz="24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planning, scheduling</a:t>
            </a:r>
            <a:endParaRPr sz="22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machine learning</a:t>
            </a:r>
            <a:endParaRPr sz="22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natural language processing</a:t>
            </a:r>
            <a:endParaRPr sz="22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reasoning</a:t>
            </a:r>
            <a:endParaRPr sz="22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autonomy</a:t>
            </a:r>
            <a:endParaRPr sz="22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or subsumed under the latest buzzwords</a:t>
            </a:r>
            <a:endParaRPr sz="24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Semantic Web</a:t>
            </a:r>
            <a:endParaRPr sz="22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big data</a:t>
            </a:r>
            <a:endParaRPr sz="22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smart &lt;some computer-related term here&gt;</a:t>
            </a:r>
          </a:p>
        </p:txBody>
      </p:sp>
      <p:sp>
        <p:nvSpPr>
          <p:cNvPr id="343" name="Shape 343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9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/>
          <p:nvPr>
            <p:ph type="title"/>
          </p:nvPr>
        </p:nvSpPr>
        <p:spPr>
          <a:xfrm>
            <a:off x="781190" y="-1"/>
            <a:ext cx="11437905" cy="2207444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56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A Lack of Meaning </a:t>
            </a:r>
            <a:endParaRPr b="1" sz="5600">
              <a:solidFill>
                <a:srgbClr val="29708A"/>
              </a:solidFill>
              <a:uFill>
                <a:solidFill>
                  <a:srgbClr val="29708A"/>
                </a:solidFill>
              </a:uFill>
            </a:endParaRPr>
          </a:p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56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(~ 2005)</a:t>
            </a:r>
          </a:p>
        </p:txBody>
      </p:sp>
      <p:sp>
        <p:nvSpPr>
          <p:cNvPr id="346" name="Shape 34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most AI methods are based on symbol manipulation and statistics</a:t>
            </a:r>
            <a:endParaRPr sz="24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e.g. search engines</a:t>
            </a:r>
            <a:endParaRPr sz="22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the </a:t>
            </a:r>
            <a:r>
              <a:rPr i="1"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+mn-lt"/>
                <a:ea typeface="+mn-ea"/>
                <a:cs typeface="+mn-cs"/>
                <a:sym typeface="Arial"/>
              </a:rPr>
              <a:t>interpretation</a:t>
            </a: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 of generated statements is problematic</a:t>
            </a:r>
            <a:endParaRPr sz="24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often left to humans</a:t>
            </a:r>
            <a:endParaRPr sz="22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the Semantic Web suggests to augment documents with metadata that describe their contents</a:t>
            </a:r>
            <a:endParaRPr sz="24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computers still don’t “understand”, but they can perform tasks more competently</a:t>
            </a:r>
          </a:p>
        </p:txBody>
      </p:sp>
      <p:sp>
        <p:nvSpPr>
          <p:cNvPr id="347" name="Shape 347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9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/>
          <p:nvPr>
            <p:ph type="title"/>
          </p:nvPr>
        </p:nvSpPr>
        <p:spPr>
          <a:xfrm>
            <a:off x="781190" y="-1"/>
            <a:ext cx="11437905" cy="2207444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56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AI Searches for Meaning (~2012)</a:t>
            </a:r>
          </a:p>
        </p:txBody>
      </p:sp>
      <p:sp>
        <p:nvSpPr>
          <p:cNvPr id="350" name="Shape 35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statistical methods are augmented with knowledge-centric methods</a:t>
            </a:r>
            <a:endParaRPr sz="24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e.g., Google’s Knowledge Graphs</a:t>
            </a:r>
            <a:endParaRPr sz="22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computers still can’t “understand”, but they consider content-based relations</a:t>
            </a:r>
          </a:p>
        </p:txBody>
      </p:sp>
      <p:sp>
        <p:nvSpPr>
          <p:cNvPr id="351" name="Shape 351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9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/>
          <p:nvPr>
            <p:ph type="title"/>
          </p:nvPr>
        </p:nvSpPr>
        <p:spPr>
          <a:xfrm>
            <a:off x="781190" y="-1"/>
            <a:ext cx="11437905" cy="2207444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56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Outlook</a:t>
            </a:r>
          </a:p>
        </p:txBody>
      </p:sp>
      <p:sp>
        <p:nvSpPr>
          <p:cNvPr id="354" name="Shape 35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539750" indent="-539750">
              <a:defRPr sz="1800">
                <a:solidFill>
                  <a:srgbClr val="000000"/>
                </a:solidFill>
                <a:uFillTx/>
              </a:defRPr>
            </a:pPr>
            <a:r>
              <a:rPr sz="3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concepts and methods</a:t>
            </a:r>
            <a:endParaRPr sz="34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many are sound, and usable in practice</a:t>
            </a:r>
            <a:endParaRPr sz="22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some gaps still exist: “neat” vs. “scruffy” debate</a:t>
            </a:r>
            <a:endParaRPr sz="22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 marL="539750" indent="-539750">
              <a:defRPr sz="1800">
                <a:solidFill>
                  <a:srgbClr val="000000"/>
                </a:solidFill>
                <a:uFillTx/>
              </a:defRPr>
            </a:pPr>
            <a:r>
              <a:rPr sz="3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computational aspects</a:t>
            </a:r>
            <a:endParaRPr sz="34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most methods need improvement for wide-spread usage</a:t>
            </a:r>
            <a:endParaRPr sz="22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vastly improved computational resources (speed, storage space)</a:t>
            </a:r>
            <a:endParaRPr sz="22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 marL="539750" indent="-539750">
              <a:defRPr sz="1800">
                <a:solidFill>
                  <a:srgbClr val="000000"/>
                </a:solidFill>
                <a:uFillTx/>
              </a:defRPr>
            </a:pPr>
            <a:r>
              <a:rPr sz="3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applications</a:t>
            </a:r>
            <a:endParaRPr sz="34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reasonable number of applications in the real world</a:t>
            </a:r>
            <a:endParaRPr sz="22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many are “behind the scene”</a:t>
            </a:r>
            <a:endParaRPr sz="22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expansion to new domains</a:t>
            </a:r>
            <a:endParaRPr sz="22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 marL="539750" indent="-539750">
              <a:defRPr sz="1800">
                <a:solidFill>
                  <a:srgbClr val="000000"/>
                </a:solidFill>
                <a:uFillTx/>
              </a:defRPr>
            </a:pPr>
            <a:r>
              <a:rPr sz="3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education</a:t>
            </a:r>
            <a:endParaRPr sz="34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established practitioners may not know about new ways</a:t>
            </a:r>
            <a:endParaRPr sz="22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newcomers may repeat fruitless efforts from the past</a:t>
            </a:r>
          </a:p>
        </p:txBody>
      </p:sp>
      <p:sp>
        <p:nvSpPr>
          <p:cNvPr id="355" name="Shape 355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9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/>
          <p:nvPr>
            <p:ph type="title"/>
          </p:nvPr>
        </p:nvSpPr>
        <p:spPr>
          <a:xfrm>
            <a:off x="781190" y="-1"/>
            <a:ext cx="11437905" cy="2207444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56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Post-Test</a:t>
            </a:r>
          </a:p>
        </p:txBody>
      </p:sp>
      <p:sp>
        <p:nvSpPr>
          <p:cNvPr id="358" name="Shape 35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59" name="Shape 359"/>
          <p:cNvSpPr/>
          <p:nvPr>
            <p:ph type="sldNum" sz="quarter" idx="2"/>
          </p:nvPr>
        </p:nvSpPr>
        <p:spPr>
          <a:xfrm rot="45817">
            <a:off x="12689706" y="9286050"/>
            <a:ext cx="197312" cy="23163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9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/>
          <p:nvPr>
            <p:ph type="title"/>
          </p:nvPr>
        </p:nvSpPr>
        <p:spPr>
          <a:xfrm>
            <a:off x="781190" y="-1"/>
            <a:ext cx="11437905" cy="2207444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56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Evaluation</a:t>
            </a:r>
          </a:p>
        </p:txBody>
      </p:sp>
      <p:sp>
        <p:nvSpPr>
          <p:cNvPr id="364" name="Shape 36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Criteria</a:t>
            </a:r>
          </a:p>
        </p:txBody>
      </p:sp>
      <p:sp>
        <p:nvSpPr>
          <p:cNvPr id="365" name="Shape 365"/>
          <p:cNvSpPr/>
          <p:nvPr>
            <p:ph type="sldNum" sz="quarter" idx="2"/>
          </p:nvPr>
        </p:nvSpPr>
        <p:spPr>
          <a:xfrm rot="45817">
            <a:off x="12689706" y="9286050"/>
            <a:ext cx="197312" cy="23163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9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56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Logistics - Project</a:t>
            </a:r>
          </a:p>
        </p:txBody>
      </p:sp>
      <p:sp>
        <p:nvSpPr>
          <p:cNvPr id="93" name="Shape 93"/>
          <p:cNvSpPr/>
          <p:nvPr>
            <p:ph type="body" idx="1"/>
          </p:nvPr>
        </p:nvSpPr>
        <p:spPr>
          <a:xfrm>
            <a:off x="783449" y="2293902"/>
            <a:ext cx="11433387" cy="6791396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Team Project</a:t>
            </a:r>
            <a:endParaRPr sz="24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quarter-long</a:t>
            </a:r>
            <a:endParaRPr sz="22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~ five team members</a:t>
            </a:r>
            <a:endParaRPr sz="22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collaboration with students from Munich University of Applied Sciences</a:t>
            </a:r>
            <a:endParaRPr sz="22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Project Topics</a:t>
            </a:r>
            <a:endParaRPr sz="24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overall theme “Matching with Artificial Intelligence”</a:t>
            </a:r>
            <a:endParaRPr sz="22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some proposed topics</a:t>
            </a:r>
            <a:endParaRPr sz="22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students select their topic</a:t>
            </a:r>
            <a:endParaRPr sz="22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subject to approval by the instructor</a:t>
            </a:r>
            <a:endParaRPr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Related Work</a:t>
            </a:r>
            <a:endParaRPr sz="24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within this class</a:t>
            </a:r>
            <a:endParaRPr sz="22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coordination between project, assignments and research paper is strongly encouraged</a:t>
            </a:r>
            <a:endParaRPr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outside of class</a:t>
            </a:r>
            <a:endParaRPr sz="22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Master’s thesis</a:t>
            </a:r>
            <a:endParaRPr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2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senior project</a:t>
            </a:r>
          </a:p>
        </p:txBody>
      </p:sp>
      <p:sp>
        <p:nvSpPr>
          <p:cNvPr id="94" name="Shape 94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900">
                <a:solidFill>
                  <a:srgbClr val="263E0F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/>
          <p:nvPr>
            <p:ph type="title"/>
          </p:nvPr>
        </p:nvSpPr>
        <p:spPr>
          <a:xfrm>
            <a:off x="781190" y="-1"/>
            <a:ext cx="11437905" cy="2207444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56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Important Concepts and Terms</a:t>
            </a:r>
          </a:p>
        </p:txBody>
      </p:sp>
      <p:sp>
        <p:nvSpPr>
          <p:cNvPr id="368" name="Shape 368"/>
          <p:cNvSpPr/>
          <p:nvPr>
            <p:ph type="body" idx="1"/>
          </p:nvPr>
        </p:nvSpPr>
        <p:spPr>
          <a:xfrm>
            <a:off x="783449" y="2293902"/>
            <a:ext cx="11433387" cy="6791396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agent</a:t>
            </a:r>
            <a:endParaRPr sz="24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automated reasoning</a:t>
            </a:r>
            <a:endParaRPr sz="24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cognitive science</a:t>
            </a:r>
            <a:endParaRPr sz="24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computer science</a:t>
            </a:r>
            <a:endParaRPr sz="24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intelligence</a:t>
            </a:r>
            <a:endParaRPr sz="24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intelligent agent</a:t>
            </a:r>
            <a:endParaRPr sz="24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knowledge representation</a:t>
            </a:r>
            <a:endParaRPr sz="24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linguistics</a:t>
            </a:r>
            <a:endParaRPr sz="24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Lisp</a:t>
            </a:r>
            <a:endParaRPr sz="24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logic</a:t>
            </a:r>
            <a:endParaRPr sz="24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machine learning</a:t>
            </a:r>
            <a:endParaRPr sz="24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microworlds</a:t>
            </a:r>
            <a:endParaRPr sz="24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natural language processing</a:t>
            </a:r>
            <a:endParaRPr sz="24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neural network</a:t>
            </a:r>
            <a:endParaRPr sz="24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predicate logic</a:t>
            </a:r>
            <a:endParaRPr sz="24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propositional logic</a:t>
            </a:r>
            <a:endParaRPr sz="24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rational agent</a:t>
            </a:r>
            <a:endParaRPr sz="24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rationality</a:t>
            </a:r>
            <a:endParaRPr sz="24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Turing test</a:t>
            </a:r>
          </a:p>
        </p:txBody>
      </p:sp>
      <p:sp>
        <p:nvSpPr>
          <p:cNvPr id="369" name="Shape 369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9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/>
          <p:nvPr>
            <p:ph type="title"/>
          </p:nvPr>
        </p:nvSpPr>
        <p:spPr>
          <a:xfrm>
            <a:off x="781190" y="-1"/>
            <a:ext cx="11437905" cy="2207444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56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Chapter Summary</a:t>
            </a:r>
          </a:p>
        </p:txBody>
      </p:sp>
      <p:sp>
        <p:nvSpPr>
          <p:cNvPr id="372" name="Shape 37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introduction to important concepts and terms</a:t>
            </a:r>
            <a:endParaRPr sz="24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relevance of Artificial Intelligence</a:t>
            </a:r>
            <a:endParaRPr sz="24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influence from other fields</a:t>
            </a:r>
            <a:endParaRPr sz="24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historical development of the field of Artificial Intelligence</a:t>
            </a:r>
          </a:p>
        </p:txBody>
      </p:sp>
      <p:sp>
        <p:nvSpPr>
          <p:cNvPr id="373" name="Shape 373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9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/>
          <p:nvPr>
            <p:ph type="title"/>
          </p:nvPr>
        </p:nvSpPr>
        <p:spPr>
          <a:xfrm>
            <a:off x="781190" y="-1"/>
            <a:ext cx="11437905" cy="2207444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76" name="Shape 37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77" name="Shape 377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9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56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Logistics - CSC Lab Support</a:t>
            </a:r>
          </a:p>
        </p:txBody>
      </p:sp>
      <p:sp>
        <p:nvSpPr>
          <p:cNvPr id="97" name="Shape 9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CSC currently has no full-time sysadmins</a:t>
            </a:r>
            <a:endParaRPr sz="24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sysadmin work done by faculty, temporary personnel</a:t>
            </a:r>
            <a:endParaRPr sz="24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Prof. Bellardo</a:t>
            </a:r>
            <a:endParaRPr sz="22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HCI lab assistant</a:t>
            </a:r>
            <a:endParaRPr sz="24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Noah Dietz</a:t>
            </a:r>
            <a:endParaRPr sz="22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checkout of devices</a:t>
            </a:r>
            <a:endParaRPr sz="22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some support in use of devices</a:t>
            </a:r>
          </a:p>
        </p:txBody>
      </p:sp>
      <p:sp>
        <p:nvSpPr>
          <p:cNvPr id="98" name="Shape 98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900">
                <a:solidFill>
                  <a:srgbClr val="263E0F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56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Logistics - International Exchange Opportunities</a:t>
            </a:r>
          </a:p>
        </p:txBody>
      </p:sp>
      <p:sp>
        <p:nvSpPr>
          <p:cNvPr id="101" name="Shape 10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Cal Poly Exchange Partners</a:t>
            </a:r>
            <a:endParaRPr sz="24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multiple universities in different corners of the world</a:t>
            </a:r>
            <a:endParaRPr sz="22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some of them mostly for undergrads, but arrangements can be made for grad students</a:t>
            </a:r>
            <a:endParaRPr sz="22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Strategic Partner: Munich University of Applied Sciences (MUAS)</a:t>
            </a:r>
            <a:endParaRPr sz="24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long-standing exchange program for undergrads expanded to grad programs and research collaboration</a:t>
            </a:r>
            <a:endParaRPr sz="22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funding from the German Academic Exchange Service (Deutscher Akademischer Austauschdienst - DAAD)</a:t>
            </a:r>
            <a:endParaRPr sz="22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~ two MUAS and two Cal Poly grad students per year for 6 months</a:t>
            </a:r>
            <a:endParaRPr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6D8F"/>
                </a:solidFill>
                <a:uFill>
                  <a:solidFill>
                    <a:srgbClr val="006D8F"/>
                  </a:solidFill>
                </a:uFill>
              </a:rPr>
              <a:t>collaboration on Master’s theses and research projects</a:t>
            </a:r>
            <a:endParaRPr sz="1600">
              <a:solidFill>
                <a:srgbClr val="006D8F"/>
              </a:solidFill>
              <a:uFill>
                <a:solidFill>
                  <a:srgbClr val="006D8F"/>
                </a:solidFill>
              </a:uFill>
            </a:endParaRPr>
          </a:p>
          <a:p>
            <a:pPr lvl="2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also some funding for faculty visits</a:t>
            </a:r>
          </a:p>
        </p:txBody>
      </p:sp>
      <p:sp>
        <p:nvSpPr>
          <p:cNvPr id="102" name="Shape 102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900">
                <a:solidFill>
                  <a:srgbClr val="263E0F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News Gothic MT"/>
        <a:ea typeface="News Gothic MT"/>
        <a:cs typeface="News Gothic MT"/>
      </a:majorFont>
      <a:minorFont>
        <a:latin typeface="Arial"/>
        <a:ea typeface="Arial"/>
        <a:cs typeface="Arial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635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C5FF"/>
        </a:solidFill>
        <a:ln w="12700" cap="flat">
          <a:solidFill>
            <a:srgbClr val="000000"/>
          </a:solidFill>
          <a:prstDash val="solid"/>
          <a:round/>
        </a:ln>
        <a:effectLst/>
      </a:spPr>
      <a:bodyPr rot="0" spcFirstLastPara="1" vertOverflow="overflow" horzOverflow="overflow" vert="horz" wrap="square" lIns="72248" tIns="72248" rIns="72248" bIns="72248" numCol="1" spcCol="38100" rtlCol="0" anchor="ctr" upright="0">
        <a:spAutoFit/>
      </a:bodyPr>
      <a:lstStyle>
        <a:defPPr marL="40640" marR="40640" indent="0" algn="l" defTabSz="457200" rtl="0" fontAlgn="auto" latinLnBrk="1" hangingPunct="0">
          <a:lnSpc>
            <a:spcPct val="94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round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72248" tIns="72248" rIns="72248" bIns="72248" numCol="1" spcCol="38100" rtlCol="0" anchor="ctr" upright="0">
        <a:spAutoFit/>
      </a:bodyPr>
      <a:lstStyle>
        <a:defPPr marL="40640" marR="40640" indent="0" algn="l" defTabSz="457200" rtl="0" fontAlgn="auto" latinLnBrk="1" hangingPunct="0">
          <a:lnSpc>
            <a:spcPct val="94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News Gothic MT"/>
        <a:ea typeface="News Gothic MT"/>
        <a:cs typeface="News Gothic MT"/>
      </a:majorFont>
      <a:minorFont>
        <a:latin typeface="Arial"/>
        <a:ea typeface="Arial"/>
        <a:cs typeface="Arial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635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C5FF"/>
        </a:solidFill>
        <a:ln w="12700" cap="flat">
          <a:solidFill>
            <a:srgbClr val="000000"/>
          </a:solidFill>
          <a:prstDash val="solid"/>
          <a:round/>
        </a:ln>
        <a:effectLst/>
      </a:spPr>
      <a:bodyPr rot="0" spcFirstLastPara="1" vertOverflow="overflow" horzOverflow="overflow" vert="horz" wrap="square" lIns="72248" tIns="72248" rIns="72248" bIns="72248" numCol="1" spcCol="38100" rtlCol="0" anchor="ctr" upright="0">
        <a:spAutoFit/>
      </a:bodyPr>
      <a:lstStyle>
        <a:defPPr marL="40640" marR="40640" indent="0" algn="l" defTabSz="457200" rtl="0" fontAlgn="auto" latinLnBrk="1" hangingPunct="0">
          <a:lnSpc>
            <a:spcPct val="94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round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72248" tIns="72248" rIns="72248" bIns="72248" numCol="1" spcCol="38100" rtlCol="0" anchor="ctr" upright="0">
        <a:spAutoFit/>
      </a:bodyPr>
      <a:lstStyle>
        <a:defPPr marL="40640" marR="40640" indent="0" algn="l" defTabSz="457200" rtl="0" fontAlgn="auto" latinLnBrk="1" hangingPunct="0">
          <a:lnSpc>
            <a:spcPct val="94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