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9144000" cy="6858000"/>
  <p:notesSz cx="6858000" cy="9144000"/>
  <p:defaultTextStyle>
    <a:lvl1pPr marL="40640" marR="4064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1pPr>
    <a:lvl2pPr marL="40640" marR="40640" indent="2667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2pPr>
    <a:lvl3pPr marL="40640" marR="40640" indent="5334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3pPr>
    <a:lvl4pPr marL="40640" marR="40640" indent="800099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4pPr>
    <a:lvl5pPr marL="40640" marR="40640" indent="10668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5pPr>
    <a:lvl6pPr marL="40640" marR="40640" indent="13335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6pPr>
    <a:lvl7pPr marL="40640" marR="40640" indent="16129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7pPr>
    <a:lvl8pPr marL="40640" marR="40640" indent="18796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8pPr>
    <a:lvl9pPr marL="40640" marR="40640" indent="21463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400">
        <a:latin typeface="Lucida Grande"/>
        <a:ea typeface="Lucida Grande"/>
        <a:cs typeface="Lucida Grande"/>
        <a:sym typeface="Lucida Grande"/>
      </a:defRPr>
    </a:lvl1pPr>
    <a:lvl2pPr indent="228600" defTabSz="457200">
      <a:defRPr sz="1400">
        <a:latin typeface="Lucida Grande"/>
        <a:ea typeface="Lucida Grande"/>
        <a:cs typeface="Lucida Grande"/>
        <a:sym typeface="Lucida Grande"/>
      </a:defRPr>
    </a:lvl2pPr>
    <a:lvl3pPr indent="457200" defTabSz="457200">
      <a:defRPr sz="1400">
        <a:latin typeface="Lucida Grande"/>
        <a:ea typeface="Lucida Grande"/>
        <a:cs typeface="Lucida Grande"/>
        <a:sym typeface="Lucida Grande"/>
      </a:defRPr>
    </a:lvl3pPr>
    <a:lvl4pPr indent="685800" defTabSz="457200">
      <a:defRPr sz="1400">
        <a:latin typeface="Lucida Grande"/>
        <a:ea typeface="Lucida Grande"/>
        <a:cs typeface="Lucida Grande"/>
        <a:sym typeface="Lucida Grande"/>
      </a:defRPr>
    </a:lvl4pPr>
    <a:lvl5pPr indent="914400" defTabSz="457200">
      <a:defRPr sz="14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4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4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4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anecdote, demonstration, example to informally introduce the topic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evoke the participants’ interest and curiosity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set the stage for the more formal introduction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make students more comfortable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find out about the background of the participants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establish formal prerequisites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sensitize participants to potential gaps in their background knowledge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affirm the students’ qualifications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8" name="Shape 6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evaluate the learning success of the participants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provide feedback to the students about their achievements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ask for feedback on unclear or difficult parts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point out possible gaps and difficulties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encourage suggestions for improvement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hyperlink" Target="mailto:fkurfess@calpoly.edu" TargetMode="Externa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aima.eecs.berkeley.edu/slides-ppt/" TargetMode="External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F15 Title Page - Cal Poly 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-1" y="6375400"/>
            <a:ext cx="1295401" cy="482601"/>
            <a:chOff x="0" y="0"/>
            <a:chExt cx="1295400" cy="482600"/>
          </a:xfrm>
        </p:grpSpPr>
        <p:pic>
          <p:nvPicPr>
            <p:cNvPr id="11" name="cp-c100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2" name="Shape 12"/>
            <p:cNvSpPr/>
            <p:nvPr/>
          </p:nvSpPr>
          <p:spPr>
            <a:xfrm>
              <a:off x="0" y="0"/>
              <a:ext cx="1295400" cy="482601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00"/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78800" y="6400799"/>
            <a:ext cx="698501" cy="419101"/>
            <a:chOff x="0" y="0"/>
            <a:chExt cx="698499" cy="419100"/>
          </a:xfrm>
        </p:grpSpPr>
        <p:pic>
          <p:nvPicPr>
            <p:cNvPr id="14" name="nav_home.png"/>
            <p:cNvPicPr/>
            <p:nvPr/>
          </p:nvPicPr>
          <p:blipFill>
            <a:blip r:embed="rId3">
              <a:alphaModFix amt="60000"/>
              <a:extLst/>
            </a:blip>
            <a:stretch>
              <a:fillRect/>
            </a:stretch>
          </p:blipFill>
          <p:spPr>
            <a:xfrm>
              <a:off x="0" y="114300"/>
              <a:ext cx="190501" cy="190501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5" name="Shape 15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596899" y="114300"/>
              <a:ext cx="101602" cy="190501"/>
            </a:xfrm>
            <a:prstGeom prst="rightArrow">
              <a:avLst>
                <a:gd name="adj1" fmla="val 40741"/>
                <a:gd name="adj2" fmla="val 200000"/>
              </a:avLst>
            </a:pr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" name="Shape 16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254000" y="114300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 rot="5400000">
              <a:off x="425450" y="-44451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 rot="16200000">
              <a:off x="425450" y="273050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0" name="2011-CSE-Logo-51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4823" y="5791199"/>
            <a:ext cx="2313809" cy="1638301"/>
          </a:xfrm>
          <a:prstGeom prst="rect">
            <a:avLst/>
          </a:prstGeom>
          <a:ln w="12700">
            <a:round/>
          </a:ln>
        </p:spPr>
      </p:pic>
      <p:sp>
        <p:nvSpPr>
          <p:cNvPr id="21" name="Shape 21"/>
          <p:cNvSpPr/>
          <p:nvPr>
            <p:ph type="title"/>
          </p:nvPr>
        </p:nvSpPr>
        <p:spPr>
          <a:xfrm>
            <a:off x="685799" y="381793"/>
            <a:ext cx="7772402" cy="2832101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 sz="40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xfrm rot="95652">
            <a:off x="8556347" y="6498480"/>
            <a:ext cx="215901" cy="211585"/>
          </a:xfrm>
          <a:prstGeom prst="rect">
            <a:avLst/>
          </a:prstGeom>
          <a:noFill/>
          <a:ln w="12700">
            <a:miter lim="400000"/>
          </a:ln>
        </p:spPr>
        <p:txBody>
          <a:bodyPr wrap="none" lIns="0" tIns="0" rIns="0" bIns="0"/>
          <a:lstStyle>
            <a:lvl1pPr>
              <a:defRPr b="0" sz="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3" name="Shape 23"/>
          <p:cNvSpPr/>
          <p:nvPr/>
        </p:nvSpPr>
        <p:spPr>
          <a:xfrm>
            <a:off x="3055317" y="6362699"/>
            <a:ext cx="30333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sz="1400" u="sng">
                <a:solidFill>
                  <a:srgbClr val="0433FF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  <a:hlinkClick r:id="rId5" invalidUrl="" action="" tgtFrame="" tooltip="" history="1" highlightClick="0" endSnd="0"/>
              </a:rPr>
              <a:t>fkurfess@calpoly.edu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F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4823" y="5791199"/>
            <a:ext cx="2313809" cy="1638301"/>
          </a:xfrm>
          <a:prstGeom prst="rect">
            <a:avLst/>
          </a:prstGeom>
          <a:ln w="12700">
            <a:round/>
          </a:ln>
        </p:spPr>
      </p:pic>
      <p:grpSp>
        <p:nvGrpSpPr>
          <p:cNvPr id="28" name="Group 28"/>
          <p:cNvGrpSpPr/>
          <p:nvPr/>
        </p:nvGrpSpPr>
        <p:grpSpPr>
          <a:xfrm>
            <a:off x="12699" y="6362699"/>
            <a:ext cx="1341439" cy="495301"/>
            <a:chOff x="0" y="0"/>
            <a:chExt cx="1341438" cy="495300"/>
          </a:xfrm>
        </p:grpSpPr>
        <p:pic>
          <p:nvPicPr>
            <p:cNvPr id="26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7" name="Shape 27"/>
            <p:cNvSpPr/>
            <p:nvPr/>
          </p:nvSpPr>
          <p:spPr>
            <a:xfrm>
              <a:off x="0" y="0"/>
              <a:ext cx="1341439" cy="495301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29" name="Shape 29"/>
          <p:cNvSpPr/>
          <p:nvPr/>
        </p:nvSpPr>
        <p:spPr>
          <a:xfrm>
            <a:off x="1328165" y="1295399"/>
            <a:ext cx="6500370" cy="3152889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/>
          <a:lstStyle/>
          <a:p>
            <a:pPr lvl="0" marL="0" marR="0" defTabSz="914400">
              <a:lnSpc>
                <a:spcPct val="100000"/>
              </a:lnSpc>
              <a:spcBef>
                <a:spcPts val="2000"/>
              </a:spcBef>
              <a:buClr>
                <a:srgbClr val="80C4DF"/>
              </a:buClr>
              <a:defRPr sz="24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93279" y="3505199"/>
            <a:ext cx="6502401" cy="2349501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0" indent="0" algn="ctr">
              <a:spcBef>
                <a:spcPts val="600"/>
              </a:spcBef>
              <a:buClrTx/>
              <a:buSzTx/>
              <a:buFontTx/>
              <a:buNone/>
              <a:defRPr sz="12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0" indent="0" algn="ctr">
              <a:spcBef>
                <a:spcPts val="600"/>
              </a:spcBef>
              <a:buClrTx/>
              <a:buSzTx/>
              <a:buFontTx/>
              <a:buNone/>
              <a:defRPr sz="11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0" indent="0" algn="ctr">
              <a:spcBef>
                <a:spcPts val="600"/>
              </a:spcBef>
              <a:buClrTx/>
              <a:buSzTx/>
              <a:buFontTx/>
              <a:buNone/>
              <a:defRPr sz="9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12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1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 rot="21521982">
            <a:off x="8879089" y="6529256"/>
            <a:ext cx="213067" cy="149908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80-F15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84835" indent="-235585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874183" indent="-188383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171376" indent="-203001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445305" indent="-181655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9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F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4823" y="5791199"/>
            <a:ext cx="2313809" cy="1638301"/>
          </a:xfrm>
          <a:prstGeom prst="rect">
            <a:avLst/>
          </a:prstGeom>
          <a:ln w="12700">
            <a:round/>
          </a:ln>
        </p:spPr>
      </p:pic>
      <p:grpSp>
        <p:nvGrpSpPr>
          <p:cNvPr id="41" name="Group 41"/>
          <p:cNvGrpSpPr/>
          <p:nvPr/>
        </p:nvGrpSpPr>
        <p:grpSpPr>
          <a:xfrm>
            <a:off x="12699" y="6362699"/>
            <a:ext cx="1341439" cy="495301"/>
            <a:chOff x="0" y="0"/>
            <a:chExt cx="1341438" cy="495300"/>
          </a:xfrm>
        </p:grpSpPr>
        <p:pic>
          <p:nvPicPr>
            <p:cNvPr id="39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" name="Shape 40"/>
            <p:cNvSpPr/>
            <p:nvPr/>
          </p:nvSpPr>
          <p:spPr>
            <a:xfrm>
              <a:off x="0" y="0"/>
              <a:ext cx="1341439" cy="495301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42" name="Shape 42"/>
          <p:cNvSpPr/>
          <p:nvPr/>
        </p:nvSpPr>
        <p:spPr>
          <a:xfrm>
            <a:off x="3069431" y="6553597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defRPr sz="7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584835" indent="-235585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874183" indent="-188383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171376" indent="-203001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445305" indent="-181655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9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 rot="45817">
            <a:off x="8905074" y="6529254"/>
            <a:ext cx="173659" cy="149908"/>
          </a:xfrm>
          <a:prstGeom prst="rect">
            <a:avLst/>
          </a:prstGeom>
          <a:solidFill>
            <a:srgbClr val="FFFB00"/>
          </a:solidFill>
        </p:spPr>
        <p:txBody>
          <a:bodyPr wrap="none"/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F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4823" y="5791199"/>
            <a:ext cx="2313809" cy="1638301"/>
          </a:xfrm>
          <a:prstGeom prst="rect">
            <a:avLst/>
          </a:prstGeom>
          <a:ln w="12700">
            <a:round/>
          </a:ln>
        </p:spPr>
      </p:pic>
      <p:grpSp>
        <p:nvGrpSpPr>
          <p:cNvPr id="50" name="Group 50"/>
          <p:cNvGrpSpPr/>
          <p:nvPr/>
        </p:nvGrpSpPr>
        <p:grpSpPr>
          <a:xfrm>
            <a:off x="12699" y="6362699"/>
            <a:ext cx="1341439" cy="495301"/>
            <a:chOff x="0" y="0"/>
            <a:chExt cx="1341438" cy="495300"/>
          </a:xfrm>
        </p:grpSpPr>
        <p:pic>
          <p:nvPicPr>
            <p:cNvPr id="48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0" y="0"/>
              <a:ext cx="1341439" cy="495301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3069431" y="6553597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defRPr sz="7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 numCol="2" spcCol="401954"/>
          <a:lstStyle>
            <a:lvl1pPr>
              <a:buClr>
                <a:srgbClr val="FF2600"/>
              </a:buClr>
            </a:lvl1pPr>
            <a:lvl2pPr marL="584835" indent="-235585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874183" indent="-188383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171376" indent="-203001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445305" indent="-181655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9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 rot="5251">
            <a:off x="8904188" y="6529253"/>
            <a:ext cx="173659" cy="149909"/>
          </a:xfrm>
          <a:prstGeom prst="rect">
            <a:avLst/>
          </a:prstGeom>
          <a:solidFill>
            <a:srgbClr val="FFFB00"/>
          </a:solidFill>
        </p:spPr>
        <p:txBody>
          <a:bodyPr wrap="none"/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56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7" name="Shape 57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9" name="Shape 59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21605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00000"/>
              </a:lnSpc>
              <a:defRPr sz="14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4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noFill/>
        </p:spPr>
        <p:txBody>
          <a:bodyPr/>
          <a:lstStyle>
            <a:lvl1pPr>
              <a:defRPr sz="42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 marL="317500" indent="-317500">
              <a:buClr>
                <a:srgbClr val="FF2600"/>
              </a:buClr>
              <a:defRPr sz="2000"/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 rot="20122042">
            <a:off x="7092536" y="6295657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 wrap="none"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3" name="pasted-image.png"/>
          <p:cNvPicPr/>
          <p:nvPr/>
        </p:nvPicPr>
        <p:blipFill>
          <a:blip r:embed="rId4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1-CSE-Logo-5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4823" y="5791199"/>
            <a:ext cx="2313809" cy="1638301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3069431" y="6553597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buClr>
                <a:srgbClr val="80C4DF"/>
              </a:buClr>
              <a:defRPr sz="7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7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38101" y="6395173"/>
            <a:ext cx="1333501" cy="488227"/>
            <a:chOff x="0" y="0"/>
            <a:chExt cx="1333500" cy="488226"/>
          </a:xfrm>
        </p:grpSpPr>
        <p:pic>
          <p:nvPicPr>
            <p:cNvPr id="4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753" y="85809"/>
              <a:ext cx="1295628" cy="375591"/>
            </a:xfrm>
            <a:prstGeom prst="rect">
              <a:avLst/>
            </a:prstGeom>
            <a:ln w="3175" cap="flat">
              <a:noFill/>
              <a:round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0" y="0"/>
              <a:ext cx="1333501" cy="4882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825500">
                <a:lnSpc>
                  <a:spcPct val="100000"/>
                </a:lnSpc>
                <a:buClr>
                  <a:srgbClr val="000000"/>
                </a:buClr>
                <a:defRPr sz="4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7" name="Shape 7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>
            <a:lvl2pPr marL="584835" indent="-235585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874183" indent="-188383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171376" indent="-203001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445305" indent="-181655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9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 rot="21524280">
            <a:off x="8887189" y="6529255"/>
            <a:ext cx="209901" cy="149908"/>
          </a:xfrm>
          <a:prstGeom prst="rect">
            <a:avLst/>
          </a:prstGeom>
          <a:solidFill>
            <a:srgbClr val="73FCD6"/>
          </a:solidFill>
          <a:ln w="3175">
            <a:round/>
          </a:ln>
        </p:spPr>
        <p:txBody>
          <a:bodyPr lIns="38100" tIns="38100" rIns="38100" bIns="38100">
            <a:spAutoFit/>
          </a:bodyPr>
          <a:lstStyle>
            <a:lvl1pPr marL="0" marR="0" algn="ctr">
              <a:lnSpc>
                <a:spcPct val="100000"/>
              </a:lnSpc>
              <a:defRPr b="1" sz="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spd="med" advClick="1"/>
  <p:txStyles>
    <p:titleStyle>
      <a:lvl1pPr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1pPr>
      <a:lvl2pPr indent="228600"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2pPr>
      <a:lvl3pPr indent="457200"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3pPr>
      <a:lvl4pPr indent="685800"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4pPr>
      <a:lvl5pPr indent="914400"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5pPr>
      <a:lvl6pPr indent="1143000"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6pPr>
      <a:lvl7pPr indent="1371600"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7pPr>
      <a:lvl8pPr indent="1600200"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8pPr>
      <a:lvl9pPr indent="1828800" algn="ctr">
        <a:defRPr b="1" sz="38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9pPr>
    </p:titleStyle>
    <p:bodyStyle>
      <a:lvl1pPr marL="254000" indent="-25400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1pPr>
      <a:lvl2pPr marL="618490" indent="-26924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2pPr>
      <a:lvl3pPr marL="936977" indent="-251177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3pPr>
      <a:lvl4pPr marL="1263650" indent="-295275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4pPr>
      <a:lvl5pPr marL="1586592" indent="-32294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5pPr>
      <a:lvl6pPr marL="2212067" indent="-65314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6pPr>
      <a:lvl7pPr marL="2507342" indent="-65314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7pPr>
      <a:lvl8pPr marL="2802617" indent="-65314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8pPr>
      <a:lvl9pPr marL="3097892" indent="-65314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16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9pPr>
    </p:bodyStyle>
    <p:otherStyle>
      <a:lvl1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541" TargetMode="External"/><Relationship Id="rId4" Type="http://schemas.openxmlformats.org/officeDocument/2006/relationships/hyperlink" Target="https://polylearn.calpoly.edu/AY_2012-2013/user/view.php?id=29780&amp;course=1585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://www.xkcd.com/117/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google.com/spreadsheet/ccc?key=0AsLzUYELMBBCdEpDcDFrcjRBTTRuazg1SDE1YTBvenc&amp;usp=sharing%23gid=0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869" TargetMode="External"/><Relationship Id="rId4" Type="http://schemas.openxmlformats.org/officeDocument/2006/relationships/hyperlink" Target="https://polylearn.calpoly.edu/AY_2012-2013/user/view.php?id=29256&amp;course=1585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://www.cartoonstock.com/newscartoons/cartoonists/lla/lowres/llan408l.jpg" TargetMode="Externa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876710" y="4572000"/>
            <a:ext cx="53905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1600">
                <a:solidFill>
                  <a:srgbClr val="76D6FF"/>
                </a:solidFill>
                <a:uFill>
                  <a:solidFill/>
                </a:uFill>
              </a:rPr>
              <a:t>Professor</a:t>
            </a:r>
            <a:endParaRPr b="1" i="1" sz="16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1600">
                <a:solidFill>
                  <a:srgbClr val="76D6FF"/>
                </a:solidFill>
                <a:uFill>
                  <a:solidFill/>
                </a:uFill>
              </a:rPr>
              <a:t>Computer Science Department</a:t>
            </a:r>
            <a:endParaRPr b="1" i="1" sz="16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1600">
                <a:solidFill>
                  <a:srgbClr val="76D6FF"/>
                </a:solidFill>
                <a:uFill>
                  <a:solidFill/>
                </a:uFill>
              </a:rPr>
              <a:t>California Polytechnic State University</a:t>
            </a:r>
            <a:endParaRPr b="1" i="1" sz="16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1600">
                <a:solidFill>
                  <a:srgbClr val="76D6FF"/>
                </a:solidFill>
                <a:uFill>
                  <a:solidFill/>
                </a:uFill>
              </a:rPr>
              <a:t>San Luis Obispo, CA, U.S.A.</a:t>
            </a:r>
          </a:p>
        </p:txBody>
      </p:sp>
      <p:sp>
        <p:nvSpPr>
          <p:cNvPr id="68" name="Shape 68"/>
          <p:cNvSpPr/>
          <p:nvPr/>
        </p:nvSpPr>
        <p:spPr>
          <a:xfrm>
            <a:off x="3055317" y="3645296"/>
            <a:ext cx="30333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2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 rot="95652">
            <a:off x="8581747" y="6498480"/>
            <a:ext cx="165101" cy="2115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8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Basics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What is an agent?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Interaction with the Environment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Agent Performance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What is an Agent?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general, an entity that interacts with its environment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perception through sensors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through effectors or actuators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 rot="45817">
            <a:off x="8926263" y="6529254"/>
            <a:ext cx="131280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Diagram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2" name="Shape 122"/>
          <p:cNvSpPr/>
          <p:nvPr/>
        </p:nvSpPr>
        <p:spPr>
          <a:xfrm>
            <a:off x="7383462" y="838200"/>
            <a:ext cx="1760538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-3175" y="1485900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H="1" rot="21540000">
            <a:off x="5202237" y="1655762"/>
            <a:ext cx="2717801" cy="533401"/>
          </a:xfrm>
          <a:prstGeom prst="rightArrow">
            <a:avLst>
              <a:gd name="adj1" fmla="val 50000"/>
              <a:gd name="adj2" fmla="val 127522"/>
            </a:avLst>
          </a:prstGeom>
          <a:solidFill>
            <a:srgbClr val="CE31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3567112" y="1601787"/>
            <a:ext cx="1627436" cy="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CE31CC"/>
              </a:buClr>
              <a:buFont typeface="Times New Roman"/>
              <a:defRPr b="1" sz="3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Sensors</a:t>
            </a:r>
          </a:p>
        </p:txBody>
      </p:sp>
      <p:sp>
        <p:nvSpPr>
          <p:cNvPr id="126" name="Shape 126"/>
          <p:cNvSpPr/>
          <p:nvPr/>
        </p:nvSpPr>
        <p:spPr>
          <a:xfrm rot="21540000">
            <a:off x="5291137" y="5219699"/>
            <a:ext cx="2879726" cy="533401"/>
          </a:xfrm>
          <a:prstGeom prst="rightArrow">
            <a:avLst>
              <a:gd name="adj1" fmla="val 50000"/>
              <a:gd name="adj2" fmla="val 135120"/>
            </a:avLst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3140075" y="5176837"/>
            <a:ext cx="2058516" cy="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FF2734"/>
              </a:buClr>
              <a:buFont typeface="Times New Roman"/>
              <a:defRPr b="1" sz="36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Actuators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3429000" y="2632075"/>
            <a:ext cx="2895600" cy="457200"/>
            <a:chOff x="0" y="0"/>
            <a:chExt cx="2895600" cy="457200"/>
          </a:xfrm>
        </p:grpSpPr>
        <p:sp>
          <p:nvSpPr>
            <p:cNvPr id="128" name="Shape 128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3429000" y="4460875"/>
            <a:ext cx="2895600" cy="457200"/>
            <a:chOff x="0" y="0"/>
            <a:chExt cx="2895600" cy="457200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134" name="Shape 134"/>
          <p:cNvSpPr/>
          <p:nvPr/>
        </p:nvSpPr>
        <p:spPr>
          <a:xfrm>
            <a:off x="4414837" y="2143125"/>
            <a:ext cx="398463" cy="476250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4878387" y="3106737"/>
            <a:ext cx="1" cy="1336676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H="1">
            <a:off x="4270375" y="4945062"/>
            <a:ext cx="644525" cy="401638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39" name="Group 139"/>
          <p:cNvGrpSpPr/>
          <p:nvPr/>
        </p:nvGrpSpPr>
        <p:grpSpPr>
          <a:xfrm>
            <a:off x="209550" y="3479986"/>
            <a:ext cx="3261787" cy="590178"/>
            <a:chOff x="0" y="0"/>
            <a:chExt cx="3261786" cy="590177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3261787" cy="590178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87279" y="68060"/>
              <a:ext cx="3087229" cy="454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1589" marR="5158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Agent Behavior</a:t>
              </a:r>
            </a:p>
          </p:txBody>
        </p:sp>
      </p:grpSp>
      <p:pic>
        <p:nvPicPr>
          <p:cNvPr id="14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98594">
            <a:off x="2004005" y="4166856"/>
            <a:ext cx="1502540" cy="539058"/>
          </a:xfrm>
          <a:prstGeom prst="rect">
            <a:avLst/>
          </a:prstGeom>
        </p:spPr>
      </p:pic>
      <p:sp>
        <p:nvSpPr>
          <p:cNvPr id="142" name="Shape 142"/>
          <p:cNvSpPr/>
          <p:nvPr/>
        </p:nvSpPr>
        <p:spPr>
          <a:xfrm>
            <a:off x="735012" y="4637087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143" name="Shape 143"/>
          <p:cNvSpPr/>
          <p:nvPr/>
        </p:nvSpPr>
        <p:spPr>
          <a:xfrm rot="16200000">
            <a:off x="6741914" y="3555156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 rot="45817">
            <a:off x="8926263" y="6529254"/>
            <a:ext cx="131280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14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3961822">
            <a:off x="2540937" y="2348066"/>
            <a:ext cx="352223" cy="1632774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549274" y="-3556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Diagram 2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0" name="Shape 150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157" name="Group 157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155" name="Group 155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152" name="Shape 152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153" name="Shape 153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161" name="Group 161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158" name="Shape 158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160" name="Shape 160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162" name="Shape 162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170" name="Shape 170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6096000" y="3051175"/>
            <a:ext cx="1588" cy="1427163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174" name="Shape 174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175" name="Shape 175"/>
          <p:cNvSpPr/>
          <p:nvPr>
            <p:ph type="sldNum" sz="quarter" idx="2"/>
          </p:nvPr>
        </p:nvSpPr>
        <p:spPr>
          <a:xfrm rot="45817">
            <a:off x="8905074" y="6529254"/>
            <a:ext cx="173659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78" name="Group 178"/>
          <p:cNvGrpSpPr/>
          <p:nvPr/>
        </p:nvGrpSpPr>
        <p:grpSpPr>
          <a:xfrm>
            <a:off x="1441450" y="3516306"/>
            <a:ext cx="3261787" cy="590179"/>
            <a:chOff x="0" y="0"/>
            <a:chExt cx="3261786" cy="590177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3261787" cy="590178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87279" y="68060"/>
              <a:ext cx="3087229" cy="454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1589" marR="5158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Agent Behavior</a:t>
              </a:r>
            </a:p>
          </p:txBody>
        </p:sp>
      </p:grpSp>
      <p:pic>
        <p:nvPicPr>
          <p:cNvPr id="17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98594">
            <a:off x="3235905" y="4203176"/>
            <a:ext cx="1502540" cy="539058"/>
          </a:xfrm>
          <a:prstGeom prst="rect">
            <a:avLst/>
          </a:prstGeom>
        </p:spPr>
      </p:pic>
      <p:pic>
        <p:nvPicPr>
          <p:cNvPr id="18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3961822">
            <a:off x="3772837" y="2384386"/>
            <a:ext cx="352223" cy="1632774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of Agents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eyes, ears, skin, taste buds, etc. for sensors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hands, fingers, legs, mouth, etc. for actuators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powered by muscles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robot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camera, infrared, bumper, etc. for sensors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grippers, wheels, lights, speakers, etc. for actuators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often powered by motors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software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input parameters as sensors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information provided as input to functions in the form of encoded bit strings or symbols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output parameters as actuators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results deliver the output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 rot="45817">
            <a:off x="8907176" y="6529254"/>
            <a:ext cx="169454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Agents and Environments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agent perceives its environment through sensors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complete set of inputs at a given time is called a percept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current percept, or a sequence of percepts may influence the actions of an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can change the environment through actuators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 operation involving an actuator is called an action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can be grouped into action sequences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Agents and Their Actions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</a:t>
            </a:r>
            <a:r>
              <a:rPr i="1"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rational</a:t>
            </a: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</a:t>
            </a: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does “the right thing”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action that leads to the best outcome under the given circumstances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</a:t>
            </a:r>
            <a:r>
              <a:rPr i="1"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 function</a:t>
            </a: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maps percept sequences to 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abstract mathematical description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</a:t>
            </a:r>
            <a:r>
              <a:rPr i="1"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 program </a:t>
            </a: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is a concrete implementation of the respective function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runs on a specific agent architecture (“platform”)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problems: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what is “the right thing”?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how do you measure the “best outcome”?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Performance of Agents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 for measuring performance aspects 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goals vs. outcome 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expenses of the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resource consumption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time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subjective, but should be objective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 dependent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may be important</a:t>
            </a: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Performance Evaluation Examples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vacuum agent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number of tiles cleaned during a certain period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based on the agent’s report, or validated by an objective authority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doesn’t consider expenses of the agent, side effects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energy, noise, loss of useful objects, damaged furniture, scratched floor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might lead to unwanted activities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agent re-cleans clean tiles, covers only part of the room, drops dirt on tiles to have more tiles to clean, etc. 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 rot="5251">
            <a:off x="8921155" y="6529253"/>
            <a:ext cx="139725" cy="1499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Agent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selects the action that is expected to maximize its performance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based on a defined performance measure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ideally objective and measurable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should allow comparisons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between different instances of attempts at the same task 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between agents for the same task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depends on various factors 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agent-specific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percept sequence, background knowledge, feasible actions, …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external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environment, other agents, random events, …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Agent Considerations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 for the successful completion of a task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objective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ordering function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perceptual history (percept sequence)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past percepts in full detail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partial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older percepts omitted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details omitted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background knowledge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especially about the environment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dimensions, structure, basic “laws”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task, user, other agents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feasible 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capabilities of the agent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Omniscience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rational agent is not omniscient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doesn’t know the actual outcome of its actions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may not know certain aspects of its environment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rationality takes into account the limitations of the agent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 sequence, background knowledge, feasible actions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deals with the expected outcome of actions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16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XKCD: Pong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14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Justin Helmer</a:t>
            </a: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Monday, November 26, 2012, 5:40 PM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note on omniscient agents</a:t>
            </a:r>
          </a:p>
        </p:txBody>
      </p:sp>
      <p:pic>
        <p:nvPicPr>
          <p:cNvPr id="218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76102" y="1333500"/>
            <a:ext cx="6529798" cy="544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7315200" y="6324600"/>
            <a:ext cx="18288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2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2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http://www.xkcd.com/117/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Environments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 properties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 programs</a:t>
            </a: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Environments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determine to a large degree the interaction between the “outside world” and the agent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“outside world” is not necessarily the “real world” as we perceive it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 may be a real or virtual environment the agent lives in 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many cases, environments are implemented within computers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may or may not have a close correspondence to the “real world”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discret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0" y="2667000"/>
            <a:ext cx="3657600" cy="3057525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 Properties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42900" indent="-342900" defTabSz="822959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fully observable vs. partially observable</a:t>
            </a:r>
            <a:endParaRPr sz="215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6351" indent="-212026" defTabSz="822959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capture all relevant information from the environment</a:t>
            </a:r>
            <a:endParaRPr sz="12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2900" indent="-342900" defTabSz="822959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deterministic vs. stochastic (non-deterministic)</a:t>
            </a:r>
            <a:endParaRPr sz="215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6351" indent="-212026" defTabSz="822959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changes in the environment are predictable</a:t>
            </a:r>
            <a:endParaRPr sz="12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2900" indent="-342900" defTabSz="822959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episodic vs. sequential (non-episodic)</a:t>
            </a:r>
            <a:endParaRPr sz="215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6351" indent="-212026" defTabSz="822959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independent perceiving-acting episodes</a:t>
            </a:r>
            <a:endParaRPr sz="12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2900" indent="-342900" defTabSz="822959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static vs. dynamic</a:t>
            </a:r>
            <a:endParaRPr sz="215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6351" indent="-212026" defTabSz="822959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changes while the agent is “thinking”</a:t>
            </a:r>
            <a:endParaRPr sz="12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2900" indent="-342900" defTabSz="822959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discrete vs. continuous</a:t>
            </a:r>
            <a:endParaRPr sz="215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6351" indent="-212026" defTabSz="822959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limited number of distinct percepts/actions</a:t>
            </a:r>
            <a:endParaRPr sz="12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2900" indent="-342900" defTabSz="822959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5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single vs. multiple agents</a:t>
            </a:r>
            <a:endParaRPr sz="215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26351" indent="-212026" defTabSz="822959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interaction and collaboration among agents</a:t>
            </a:r>
            <a:endParaRPr sz="12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26351" indent="-212026" defTabSz="822959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competitive, cooperative</a:t>
            </a:r>
          </a:p>
        </p:txBody>
      </p:sp>
      <p:sp>
        <p:nvSpPr>
          <p:cNvPr id="233" name="Shape 2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 Programs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 simulators for experiments with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gives a percept to an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receives an action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updates the environment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divided into environment classes for related tasks or types of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environment frequently provides mechanisms for measuring the performance of agents</a:t>
            </a: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1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today, 11 AM talk by Peter Oppenheimer, CFO and Cal Poly Alumnus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Enrollment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47 enrolled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2: 38 enrolled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PolyLearn, Piazza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need to add more students - contact me 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2 - Coming up on Tue, Oct. 8, all day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9250" indent="-34925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Team Wikis, pages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Wikis created, to be assigned to teams today during lab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title, team name, team members, project description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post questions on Piazza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2 due Tue (23:59)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3 available: search methods in the BotEnvironment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alternatively: Greenfoot, WumpusCanvas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current </a:t>
            </a:r>
            <a:r>
              <a:rPr sz="14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schedule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Luke Plewa: Machine Learning - Energy Disaggregation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Salim Youssefzadeh: ECG analysis using neural networks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2: 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Ian Dunn: Overview of game pathfinding algorithms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Bhargav Brahmbhatt: AI and Data Mining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Intelligent Agents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and Environments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“Situated” agents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Types of environments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Rationality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Expected outcome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Structure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Percepts and actions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 architecture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Types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reflex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Model-based reflex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Goal-based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Utility-based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 rot="5251">
            <a:off x="8925378" y="6529253"/>
            <a:ext cx="131279" cy="1499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Structure of Agents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Percepts and Actions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PEAS Descriptions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Software Agents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From Percepts to Actions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mapping from percept sequences to 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an agent only reacts to its percepts, a table can describe this mapping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instead of a table, a simple function may also be used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conveniently used to describe simple agents that solve well-defined problems in a well-defined environment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calculation of mathematical functions</a:t>
            </a:r>
            <a:endParaRPr sz="11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serious limitations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see discussion of “reflex agents”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or Program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our criteria so far seem to apply equally well to software agents and to regular programs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autonomy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agents solve tasks largely independently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programs depend on users or other programs for “guidance”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autonomous systems base their actions on their own experience and knowledge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initial knowledge together with the ability to learn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flexibility for more complex tasks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Structure of Intelligent Agents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= Architecture + Program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architecture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operating platform of the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computer system, specific hardware, possibly OS functions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program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 that implements the mapping from percepts to actions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emphasis in this course is on the </a:t>
            </a:r>
            <a:r>
              <a:rPr i="1"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program</a:t>
            </a: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aspect, not on the </a:t>
            </a:r>
            <a:r>
              <a:rPr i="1"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architecture</a:t>
            </a:r>
          </a:p>
        </p:txBody>
      </p:sp>
      <p:sp>
        <p:nvSpPr>
          <p:cNvPr id="261" name="Shape 2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Software Agents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also referred to as “soft bots”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live in artificial environments where computers and networks provide the infrastructure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may be very complex with strong requirements on the agent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World Wide Web, real-time constraints, 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and artificial environments may be merged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user interaction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and actuators in the real world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camera, temperature, arms, wheels, etc. 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augmented reality</a:t>
            </a:r>
          </a:p>
        </p:txBody>
      </p:sp>
      <p:sp>
        <p:nvSpPr>
          <p:cNvPr id="265" name="Shape 2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PEAS Description</a:t>
            </a:r>
            <a:b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 of Task Environments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used to evaluate how well an agent solves the task at hand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determine the actions the agent can perform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provide information about the current state of the environment</a:t>
            </a:r>
          </a:p>
        </p:txBody>
      </p:sp>
      <p:sp>
        <p:nvSpPr>
          <p:cNvPr id="269" name="Shape 2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VacBot PEAS Description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 the PEAS template to determine important aspects for a VacBot agent</a:t>
            </a:r>
          </a:p>
        </p:txBody>
      </p:sp>
      <p:sp>
        <p:nvSpPr>
          <p:cNvPr id="273" name="Shape 2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PEAS Description Template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77" name="Shape 277"/>
          <p:cNvSpPr/>
          <p:nvPr/>
        </p:nvSpPr>
        <p:spPr>
          <a:xfrm>
            <a:off x="3441700" y="1155700"/>
            <a:ext cx="443765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used for high-level characterization of agents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9587" y="4502150"/>
            <a:ext cx="5422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Determine the actions the agent can perform.</a:t>
            </a:r>
          </a:p>
        </p:txBody>
      </p:sp>
      <p:sp>
        <p:nvSpPr>
          <p:cNvPr id="279" name="Shape 279"/>
          <p:cNvSpPr/>
          <p:nvPr/>
        </p:nvSpPr>
        <p:spPr>
          <a:xfrm>
            <a:off x="3048000" y="3505200"/>
            <a:ext cx="60960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Important aspects of the surroundings  beyond the control of the agent:</a:t>
            </a:r>
          </a:p>
        </p:txBody>
      </p:sp>
      <p:sp>
        <p:nvSpPr>
          <p:cNvPr id="280" name="Shape 280"/>
          <p:cNvSpPr/>
          <p:nvPr/>
        </p:nvSpPr>
        <p:spPr>
          <a:xfrm>
            <a:off x="3048000" y="2057400"/>
            <a:ext cx="50419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How well does the agent solve the task at hand? How is this measured?</a:t>
            </a:r>
          </a:p>
        </p:txBody>
      </p:sp>
      <p:sp>
        <p:nvSpPr>
          <p:cNvPr id="281" name="Shape 281"/>
          <p:cNvSpPr/>
          <p:nvPr/>
        </p:nvSpPr>
        <p:spPr>
          <a:xfrm>
            <a:off x="2971800" y="5549900"/>
            <a:ext cx="54229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Provide information about the current state of the environment.</a:t>
            </a:r>
          </a:p>
        </p:txBody>
      </p:sp>
      <p:sp>
        <p:nvSpPr>
          <p:cNvPr id="282" name="Shape 2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PAGE Description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86" name="Shape 286"/>
          <p:cNvSpPr/>
          <p:nvPr/>
        </p:nvSpPr>
        <p:spPr>
          <a:xfrm>
            <a:off x="1601787" y="1220787"/>
            <a:ext cx="443765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used for high-level characterization of agents</a:t>
            </a:r>
          </a:p>
        </p:txBody>
      </p:sp>
      <p:sp>
        <p:nvSpPr>
          <p:cNvPr id="287" name="Shape 287"/>
          <p:cNvSpPr/>
          <p:nvPr/>
        </p:nvSpPr>
        <p:spPr>
          <a:xfrm>
            <a:off x="3049587" y="5487987"/>
            <a:ext cx="44698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</a:p>
        </p:txBody>
      </p:sp>
      <p:sp>
        <p:nvSpPr>
          <p:cNvPr id="288" name="Shape 288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desired outcome of the task with a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measurable performance</a:t>
            </a:r>
          </a:p>
        </p:txBody>
      </p:sp>
      <p:sp>
        <p:nvSpPr>
          <p:cNvPr id="289" name="Shape 289"/>
          <p:cNvSpPr/>
          <p:nvPr/>
        </p:nvSpPr>
        <p:spPr>
          <a:xfrm>
            <a:off x="3049587" y="3100387"/>
            <a:ext cx="40382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operations performed by the agent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on the environment through its actuators</a:t>
            </a:r>
          </a:p>
        </p:txBody>
      </p:sp>
      <p:sp>
        <p:nvSpPr>
          <p:cNvPr id="290" name="Shape 290"/>
          <p:cNvSpPr/>
          <p:nvPr/>
        </p:nvSpPr>
        <p:spPr>
          <a:xfrm>
            <a:off x="3049587" y="1906587"/>
            <a:ext cx="41744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information acquired through the agent’s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sensory system</a:t>
            </a:r>
          </a:p>
        </p:txBody>
      </p:sp>
      <p:sp>
        <p:nvSpPr>
          <p:cNvPr id="291" name="Shape 291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VacBot PEAS Description</a:t>
            </a:r>
          </a:p>
        </p:txBody>
      </p:sp>
      <p:sp>
        <p:nvSpPr>
          <p:cNvPr id="294" name="Shape 294"/>
          <p:cNvSpPr/>
          <p:nvPr/>
        </p:nvSpPr>
        <p:spPr>
          <a:xfrm>
            <a:off x="3049587" y="4438650"/>
            <a:ext cx="54229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movement (wheels, tracks, legs,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 removal (nozzle, gripper, ...)</a:t>
            </a:r>
          </a:p>
        </p:txBody>
      </p:sp>
      <p:sp>
        <p:nvSpPr>
          <p:cNvPr id="295" name="Shape 295"/>
          <p:cNvSpPr/>
          <p:nvPr/>
        </p:nvSpPr>
        <p:spPr>
          <a:xfrm>
            <a:off x="3048000" y="3048000"/>
            <a:ext cx="4268887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grid of tiles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 on tiles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possibly obstacles, varying amounts of dirt</a:t>
            </a:r>
          </a:p>
        </p:txBody>
      </p:sp>
      <p:sp>
        <p:nvSpPr>
          <p:cNvPr id="296" name="Shape 296"/>
          <p:cNvSpPr/>
          <p:nvPr/>
        </p:nvSpPr>
        <p:spPr>
          <a:xfrm>
            <a:off x="3048000" y="1371600"/>
            <a:ext cx="50419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cleanliness of the floor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time needed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energy consumed</a:t>
            </a:r>
          </a:p>
        </p:txBody>
      </p:sp>
      <p:sp>
        <p:nvSpPr>
          <p:cNvPr id="297" name="Shape 297"/>
          <p:cNvSpPr/>
          <p:nvPr/>
        </p:nvSpPr>
        <p:spPr>
          <a:xfrm>
            <a:off x="2971799" y="5673725"/>
            <a:ext cx="61849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position (tile ID reader, camera, GPS,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dirtiness (camera, sniffer, touch,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possibly movement (camera, wheel movement)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1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Enrollment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?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PolyLearn 480-F01 for both sections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appear under “Other Courses” for 480-F03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groups will be set up for project teams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Teams &amp; Topics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presentation by Ebru Turgut-Dao (SCE/MUAS)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team project description, team members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timeline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VacBot PAGE Description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303" name="Shape 303"/>
          <p:cNvSpPr/>
          <p:nvPr/>
        </p:nvSpPr>
        <p:spPr>
          <a:xfrm>
            <a:off x="3049587" y="5487987"/>
            <a:ext cx="44698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</a:p>
        </p:txBody>
      </p:sp>
      <p:sp>
        <p:nvSpPr>
          <p:cNvPr id="304" name="Shape 304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desired outcome of the task with a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measurable performance</a:t>
            </a:r>
          </a:p>
        </p:txBody>
      </p:sp>
      <p:sp>
        <p:nvSpPr>
          <p:cNvPr id="305" name="Shape 305"/>
          <p:cNvSpPr/>
          <p:nvPr/>
        </p:nvSpPr>
        <p:spPr>
          <a:xfrm>
            <a:off x="3049587" y="3100387"/>
            <a:ext cx="18398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pick up dirt, move</a:t>
            </a:r>
          </a:p>
        </p:txBody>
      </p:sp>
      <p:sp>
        <p:nvSpPr>
          <p:cNvPr id="306" name="Shape 306"/>
          <p:cNvSpPr/>
          <p:nvPr/>
        </p:nvSpPr>
        <p:spPr>
          <a:xfrm>
            <a:off x="3049587" y="1952625"/>
            <a:ext cx="472787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tile properties like clean/dirty, empty/occupied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movement and orientation</a:t>
            </a: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SearchBot PEAS Description</a:t>
            </a:r>
          </a:p>
        </p:txBody>
      </p:sp>
      <p:sp>
        <p:nvSpPr>
          <p:cNvPr id="310" name="Shape 310"/>
          <p:cNvSpPr/>
          <p:nvPr/>
        </p:nvSpPr>
        <p:spPr>
          <a:xfrm>
            <a:off x="3049587" y="4343400"/>
            <a:ext cx="61087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query functions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retrieval functions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display functions</a:t>
            </a:r>
          </a:p>
        </p:txBody>
      </p:sp>
      <p:sp>
        <p:nvSpPr>
          <p:cNvPr id="311" name="Shape 311"/>
          <p:cNvSpPr/>
          <p:nvPr/>
        </p:nvSpPr>
        <p:spPr>
          <a:xfrm>
            <a:off x="3048000" y="3048000"/>
            <a:ext cx="64897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document repository (data base, files, WWW,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computer system (hardware, OS, software,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network (protocol, interconnection, ...)</a:t>
            </a:r>
          </a:p>
        </p:txBody>
      </p:sp>
      <p:sp>
        <p:nvSpPr>
          <p:cNvPr id="312" name="Shape 312"/>
          <p:cNvSpPr/>
          <p:nvPr/>
        </p:nvSpPr>
        <p:spPr>
          <a:xfrm>
            <a:off x="3048000" y="1371600"/>
            <a:ext cx="6108700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number of “hits” (relevant retrieved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recall (hits / all relevant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precision (relevant items/retrieved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quality of hits</a:t>
            </a:r>
          </a:p>
        </p:txBody>
      </p:sp>
      <p:sp>
        <p:nvSpPr>
          <p:cNvPr id="313" name="Shape 313"/>
          <p:cNvSpPr/>
          <p:nvPr/>
        </p:nvSpPr>
        <p:spPr>
          <a:xfrm>
            <a:off x="2971799" y="5673725"/>
            <a:ext cx="6184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input parameters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315" name="Shape 315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2" grpId="1"/>
      <p:bldP build="p" bldLvl="5" animBg="1" rev="0" advAuto="0" spid="313" grpId="4"/>
      <p:bldP build="p" bldLvl="5" animBg="1" rev="0" advAuto="0" spid="311" grpId="2"/>
      <p:bldP build="p" bldLvl="5" animBg="1" rev="0" advAuto="0" spid="310" grpId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SearchBot PAGE Description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319" name="Shape 319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StudentBot PEAS Description</a:t>
            </a:r>
          </a:p>
        </p:txBody>
      </p:sp>
      <p:sp>
        <p:nvSpPr>
          <p:cNvPr id="322" name="Shape 322"/>
          <p:cNvSpPr/>
          <p:nvPr/>
        </p:nvSpPr>
        <p:spPr>
          <a:xfrm>
            <a:off x="3049587" y="4343400"/>
            <a:ext cx="61087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human actuators</a:t>
            </a:r>
          </a:p>
        </p:txBody>
      </p:sp>
      <p:sp>
        <p:nvSpPr>
          <p:cNvPr id="323" name="Shape 323"/>
          <p:cNvSpPr/>
          <p:nvPr/>
        </p:nvSpPr>
        <p:spPr>
          <a:xfrm>
            <a:off x="3048000" y="3048000"/>
            <a:ext cx="303420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classroom, university, universe</a:t>
            </a:r>
          </a:p>
        </p:txBody>
      </p:sp>
      <p:sp>
        <p:nvSpPr>
          <p:cNvPr id="324" name="Shape 324"/>
          <p:cNvSpPr/>
          <p:nvPr/>
        </p:nvSpPr>
        <p:spPr>
          <a:xfrm>
            <a:off x="3048000" y="1371600"/>
            <a:ext cx="61087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grade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time spent studying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career success</a:t>
            </a:r>
          </a:p>
        </p:txBody>
      </p:sp>
      <p:sp>
        <p:nvSpPr>
          <p:cNvPr id="325" name="Shape 325"/>
          <p:cNvSpPr/>
          <p:nvPr/>
        </p:nvSpPr>
        <p:spPr>
          <a:xfrm>
            <a:off x="2971799" y="5673725"/>
            <a:ext cx="6184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human sensors</a:t>
            </a:r>
          </a:p>
        </p:txBody>
      </p:sp>
      <p:sp>
        <p:nvSpPr>
          <p:cNvPr id="326" name="Shape 32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327" name="Shape 327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4" grpId="1"/>
      <p:bldP build="p" bldLvl="5" animBg="1" rev="0" advAuto="0" spid="323" grpId="2"/>
      <p:bldP build="p" bldLvl="5" animBg="1" rev="0" advAuto="0" spid="325" grpId="4"/>
      <p:bldP build="p" bldLvl="5" animBg="1" rev="0" advAuto="0" spid="322" grpId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StudentBot PAGE Description</a:t>
            </a:r>
          </a:p>
        </p:txBody>
      </p:sp>
      <p:sp>
        <p:nvSpPr>
          <p:cNvPr id="330" name="Shape 33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331" name="Shape 331"/>
          <p:cNvSpPr/>
          <p:nvPr/>
        </p:nvSpPr>
        <p:spPr>
          <a:xfrm>
            <a:off x="3049587" y="5487987"/>
            <a:ext cx="10833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classroom</a:t>
            </a:r>
          </a:p>
        </p:txBody>
      </p:sp>
      <p:sp>
        <p:nvSpPr>
          <p:cNvPr id="332" name="Shape 332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mastery of the material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performance measure: grade</a:t>
            </a:r>
          </a:p>
        </p:txBody>
      </p:sp>
      <p:sp>
        <p:nvSpPr>
          <p:cNvPr id="333" name="Shape 333"/>
          <p:cNvSpPr/>
          <p:nvPr/>
        </p:nvSpPr>
        <p:spPr>
          <a:xfrm>
            <a:off x="3049587" y="3100387"/>
            <a:ext cx="31616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comments, questions, gestures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note-taking (?)</a:t>
            </a:r>
          </a:p>
        </p:txBody>
      </p:sp>
      <p:sp>
        <p:nvSpPr>
          <p:cNvPr id="334" name="Shape 334"/>
          <p:cNvSpPr/>
          <p:nvPr/>
        </p:nvSpPr>
        <p:spPr>
          <a:xfrm>
            <a:off x="3049587" y="1906587"/>
            <a:ext cx="45635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images (text, pictures, instructor, classmates)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sound (language)</a:t>
            </a:r>
          </a:p>
        </p:txBody>
      </p:sp>
      <p:sp>
        <p:nvSpPr>
          <p:cNvPr id="335" name="Shape 335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Programs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“Skeleton” Agent Program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Table Agent Program</a:t>
            </a:r>
          </a:p>
        </p:txBody>
      </p:sp>
      <p:sp>
        <p:nvSpPr>
          <p:cNvPr id="339" name="Shape 3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Programs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emphasis in this course is on programs that specify the agent’s behavior through mappings from percepts to 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less on environment and goals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receive one percept at a time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may or may not keep track of the percept sequence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evaluation is often done by an outside authority, not the agent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more objective, less complicated 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integrated with the environment program</a:t>
            </a:r>
          </a:p>
        </p:txBody>
      </p:sp>
      <p:sp>
        <p:nvSpPr>
          <p:cNvPr id="343" name="Shape 3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Skeleton Agent Program</a:t>
            </a:r>
          </a:p>
        </p:txBody>
      </p:sp>
      <p:sp>
        <p:nvSpPr>
          <p:cNvPr id="346" name="Shape 34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5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framework for an agent program</a:t>
            </a:r>
            <a:endParaRPr sz="2351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351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SKELETON-AGENT(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memory	:= 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UPDATE-MEMORY(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memory, percept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CHOOSE-BEST-ACTION(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	:= 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UPDATE-MEMORY(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memory, action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Look it up!</a:t>
            </a:r>
          </a:p>
        </p:txBody>
      </p:sp>
      <p:sp>
        <p:nvSpPr>
          <p:cNvPr id="350" name="Shape 35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way to specify a mapping from percepts to actions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tables may become very large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almost all work done by the designer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autonomy, all actions are predetermined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with well-designed and sufficiently complex tables, the agent may appear autonomous to an observer, however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might take a very long time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 long that it is impractical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there are better learning methods</a:t>
            </a:r>
          </a:p>
        </p:txBody>
      </p:sp>
      <p:sp>
        <p:nvSpPr>
          <p:cNvPr id="351" name="Shape 3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Table Agent Program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6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program based on table lookup</a:t>
            </a:r>
            <a:endParaRPr sz="260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60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TABLE-DRIVEN-AGENT(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initially empty sequence*</a:t>
            </a:r>
            <a:endParaRPr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312496" indent="-212597" defTabSz="850391">
              <a:spcBef>
                <a:spcPts val="500"/>
              </a:spcBef>
              <a:buClr>
                <a:srgbClr val="CE31CC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table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indexed by percept sequences</a:t>
            </a:r>
            <a:endParaRPr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312496" indent="-212597" defTabSz="850391">
              <a:spcBef>
                <a:spcPts val="500"/>
              </a:spcBef>
              <a:buClr>
                <a:srgbClr val="CE31CC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initially fully specified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percept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to the end of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LOOKUP(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percepts,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8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167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3" marL="302656" indent="834151" defTabSz="850391">
              <a:spcBef>
                <a:spcPts val="500"/>
              </a:spcBef>
              <a:buClr>
                <a:srgbClr val="FBFA0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023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 * Note:the storage of percepts requires writeable memory</a:t>
            </a: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1 due tonight (23:59)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2 available: chat bot agents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 next Tue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 on Moodle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0 - Background Survey still available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1 - AI Overview, Introduction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open all day today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refers to slides 1-Intro.[key|ppt|pdf]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“AI Nugget” Presentations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signup sheet being finalized, will be accessible soon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Types</a:t>
            </a:r>
            <a:endParaRPr b="1" sz="3800">
              <a:solidFill>
                <a:srgbClr val="368FAF"/>
              </a:solidFill>
              <a:uFill>
                <a:solidFill>
                  <a:srgbClr val="368FAF"/>
                </a:solidFill>
              </a:uFill>
            </a:endParaRP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simple reflex agents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model-based agents 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goal-based agents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utility-based agents</a:t>
            </a:r>
            <a:endParaRPr sz="16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learning agents</a:t>
            </a:r>
          </a:p>
        </p:txBody>
      </p:sp>
      <p:sp>
        <p:nvSpPr>
          <p:cNvPr id="359" name="Shape 3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Program Types</a:t>
            </a:r>
          </a:p>
        </p:txBody>
      </p:sp>
      <p:sp>
        <p:nvSpPr>
          <p:cNvPr id="362" name="Shape 36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ways of achieving the mapping from percepts to actions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levels of complexity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reflex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mapping percepts to actions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model-based agents 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keeping track of the world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goal-based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working towards a goal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utility-based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distinction between multiple goals, priorities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improvement over time</a:t>
            </a:r>
          </a:p>
        </p:txBody>
      </p:sp>
      <p:sp>
        <p:nvSpPr>
          <p:cNvPr id="363" name="Shape 3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Simple Reflex Agent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instead of specifying individual mappings in an explicit table, common input-output associations are recorded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processing of percepts to achieve some abstraction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frequent method of specification is through condition-action rules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b="1"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if</a:t>
            </a: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percept</a:t>
            </a: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b="1"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then</a:t>
            </a: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action</a:t>
            </a:r>
            <a:endParaRPr i="1" sz="12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 to innate reflexes or learned responses in humans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efficient implementation, but limited power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environment must be fully observable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easily runs into infinite loops</a:t>
            </a:r>
          </a:p>
        </p:txBody>
      </p:sp>
      <p:sp>
        <p:nvSpPr>
          <p:cNvPr id="367" name="Shape 3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Diagram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1" name="Shape 371"/>
          <p:cNvSpPr/>
          <p:nvPr/>
        </p:nvSpPr>
        <p:spPr>
          <a:xfrm>
            <a:off x="7383462" y="838200"/>
            <a:ext cx="1760538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-3175" y="1485900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73" name="Shape 373"/>
          <p:cNvSpPr/>
          <p:nvPr/>
        </p:nvSpPr>
        <p:spPr>
          <a:xfrm flipH="1" rot="21540000">
            <a:off x="5202237" y="1655762"/>
            <a:ext cx="2717801" cy="533401"/>
          </a:xfrm>
          <a:prstGeom prst="rightArrow">
            <a:avLst>
              <a:gd name="adj1" fmla="val 50000"/>
              <a:gd name="adj2" fmla="val 127522"/>
            </a:avLst>
          </a:prstGeom>
          <a:solidFill>
            <a:srgbClr val="CE31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3567112" y="1601787"/>
            <a:ext cx="1627436" cy="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CE31CC"/>
              </a:buClr>
              <a:buFont typeface="Times New Roman"/>
              <a:defRPr b="1" sz="3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Sensors</a:t>
            </a:r>
          </a:p>
        </p:txBody>
      </p:sp>
      <p:sp>
        <p:nvSpPr>
          <p:cNvPr id="375" name="Shape 375"/>
          <p:cNvSpPr/>
          <p:nvPr/>
        </p:nvSpPr>
        <p:spPr>
          <a:xfrm rot="21540000">
            <a:off x="5291137" y="5219699"/>
            <a:ext cx="2879726" cy="533401"/>
          </a:xfrm>
          <a:prstGeom prst="rightArrow">
            <a:avLst>
              <a:gd name="adj1" fmla="val 50000"/>
              <a:gd name="adj2" fmla="val 135120"/>
            </a:avLst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3140075" y="5176837"/>
            <a:ext cx="2058516" cy="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FF2734"/>
              </a:buClr>
              <a:buFont typeface="Times New Roman"/>
              <a:defRPr b="1" sz="36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Actuators</a:t>
            </a:r>
          </a:p>
        </p:txBody>
      </p:sp>
      <p:grpSp>
        <p:nvGrpSpPr>
          <p:cNvPr id="379" name="Group 379"/>
          <p:cNvGrpSpPr/>
          <p:nvPr/>
        </p:nvGrpSpPr>
        <p:grpSpPr>
          <a:xfrm>
            <a:off x="3429000" y="2632075"/>
            <a:ext cx="2895600" cy="457200"/>
            <a:chOff x="0" y="0"/>
            <a:chExt cx="2895600" cy="457200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3429000" y="4460875"/>
            <a:ext cx="2895600" cy="457200"/>
            <a:chOff x="0" y="0"/>
            <a:chExt cx="2895600" cy="457200"/>
          </a:xfrm>
        </p:grpSpPr>
        <p:sp>
          <p:nvSpPr>
            <p:cNvPr id="380" name="Shape 380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383" name="Shape 383"/>
          <p:cNvSpPr/>
          <p:nvPr/>
        </p:nvSpPr>
        <p:spPr>
          <a:xfrm>
            <a:off x="4414837" y="2143125"/>
            <a:ext cx="398463" cy="476250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4876800" y="3016250"/>
            <a:ext cx="1588" cy="1427163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5" name="Shape 385"/>
          <p:cNvSpPr/>
          <p:nvPr/>
        </p:nvSpPr>
        <p:spPr>
          <a:xfrm flipH="1">
            <a:off x="4270375" y="4945062"/>
            <a:ext cx="644525" cy="401638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88" name="Group 388"/>
          <p:cNvGrpSpPr/>
          <p:nvPr/>
        </p:nvGrpSpPr>
        <p:grpSpPr>
          <a:xfrm>
            <a:off x="552450" y="4257675"/>
            <a:ext cx="1965325" cy="355600"/>
            <a:chOff x="0" y="0"/>
            <a:chExt cx="1965325" cy="355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1965325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52588" y="41008"/>
              <a:ext cx="1860149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589" marR="5158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389" name="Shape 389"/>
          <p:cNvSpPr/>
          <p:nvPr/>
        </p:nvSpPr>
        <p:spPr>
          <a:xfrm>
            <a:off x="2584450" y="4487862"/>
            <a:ext cx="844550" cy="23495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735012" y="4637087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391" name="Shape 391"/>
          <p:cNvSpPr/>
          <p:nvPr/>
        </p:nvSpPr>
        <p:spPr>
          <a:xfrm rot="16200000">
            <a:off x="6741914" y="3555156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392" name="Shape 3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Diagram 2</a:t>
            </a: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6" name="Shape 396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403" name="Group 403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401" name="Group 401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398" name="Shape 398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99" name="Shape 399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00" name="Shape 400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02" name="Shape 402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409" name="Group 409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407" name="Group 407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404" name="Shape 404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05" name="Shape 405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06" name="Shape 406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08" name="Shape 408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412" name="Group 412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410" name="Shape 410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413" name="Shape 413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6096000" y="3051175"/>
            <a:ext cx="1588" cy="1427163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8" name="Shape 418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21" name="Group 421"/>
          <p:cNvGrpSpPr/>
          <p:nvPr/>
        </p:nvGrpSpPr>
        <p:grpSpPr>
          <a:xfrm>
            <a:off x="1771650" y="4292600"/>
            <a:ext cx="1965325" cy="355600"/>
            <a:chOff x="0" y="0"/>
            <a:chExt cx="1965325" cy="355600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1965325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588" y="41008"/>
              <a:ext cx="1860149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589" marR="5158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422" name="Shape 422"/>
          <p:cNvSpPr/>
          <p:nvPr/>
        </p:nvSpPr>
        <p:spPr>
          <a:xfrm>
            <a:off x="3803650" y="4522787"/>
            <a:ext cx="844550" cy="23495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424" name="Shape 424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425" name="Shape 4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Program</a:t>
            </a:r>
          </a:p>
        </p:txBody>
      </p:sp>
      <p:sp>
        <p:nvSpPr>
          <p:cNvPr id="428" name="Shape 42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2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 of simple rules to situations</a:t>
            </a:r>
            <a:endParaRPr sz="232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32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SIMPLE-REFLEX-AGENT(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rules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//set of condition-action rules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INTERPRET-INPUT(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:= RULE-MATCH(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condition, rules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:= RULE-ACTION(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429" name="Shape 4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VacBot Reflex Agent</a:t>
            </a:r>
          </a:p>
        </p:txBody>
      </p:sp>
      <p:sp>
        <p:nvSpPr>
          <p:cNvPr id="432" name="Shape 43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specify a core set of condition-action rules for a VacBot agent</a:t>
            </a:r>
          </a:p>
        </p:txBody>
      </p:sp>
      <p:sp>
        <p:nvSpPr>
          <p:cNvPr id="433" name="Shape 4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Politician Reflex Agent</a:t>
            </a:r>
          </a:p>
        </p:txBody>
      </p:sp>
      <p:sp>
        <p:nvSpPr>
          <p:cNvPr id="436" name="Shape 4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16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The key to beating robots in a war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14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Donald Mitchell</a:t>
            </a: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27, 2012, 9:14 PM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among several AI cartoons</a:t>
            </a:r>
          </a:p>
        </p:txBody>
      </p:sp>
      <p:pic>
        <p:nvPicPr>
          <p:cNvPr id="437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51400" y="1270000"/>
            <a:ext cx="42291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Shape 438"/>
          <p:cNvSpPr/>
          <p:nvPr/>
        </p:nvSpPr>
        <p:spPr>
          <a:xfrm>
            <a:off x="1806277" y="6553200"/>
            <a:ext cx="6385223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2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2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http://www.cartoonstock.com/newscartoons/cartoonists/lla/lowres/llan408l.jpg</a:t>
            </a:r>
          </a:p>
        </p:txBody>
      </p:sp>
      <p:sp>
        <p:nvSpPr>
          <p:cNvPr id="439" name="Shape 4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</a:t>
            </a:r>
          </a:p>
        </p:txBody>
      </p:sp>
      <p:sp>
        <p:nvSpPr>
          <p:cNvPr id="442" name="Shape 44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internal state maintains important information from previous percepts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only provide a partial picture of the environment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helps with some partially observable environments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internal states reflects the agent’s knowledge about the world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knowledge is called a </a:t>
            </a:r>
            <a:r>
              <a:rPr i="1"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model</a:t>
            </a:r>
            <a:endParaRPr i="1" sz="14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contain information about changes in the world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caused by actions of the action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independent of the agent’s behavior</a:t>
            </a:r>
          </a:p>
        </p:txBody>
      </p:sp>
      <p:sp>
        <p:nvSpPr>
          <p:cNvPr id="443" name="Shape 4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  Diagram</a:t>
            </a:r>
          </a:p>
        </p:txBody>
      </p:sp>
      <p:sp>
        <p:nvSpPr>
          <p:cNvPr id="446" name="Shape 44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7" name="Shape 447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454" name="Group 454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452" name="Group 452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449" name="Shape 449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50" name="Shape 450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51" name="Shape 451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53" name="Shape 453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460" name="Group 460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458" name="Group 458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455" name="Shape 455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56" name="Shape 456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57" name="Shape 457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59" name="Shape 459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463" name="Group 463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461" name="Shape 461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464" name="Shape 464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467" name="Shape 467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8" name="Shape 468"/>
          <p:cNvSpPr/>
          <p:nvPr/>
        </p:nvSpPr>
        <p:spPr>
          <a:xfrm>
            <a:off x="6096000" y="3168650"/>
            <a:ext cx="1588" cy="14446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9" name="Shape 469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72" name="Group 472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470" name="Shape 470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1725612" y="3276600"/>
            <a:ext cx="2082801" cy="355600"/>
            <a:chOff x="0" y="0"/>
            <a:chExt cx="2082800" cy="3556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478" name="Group 478"/>
          <p:cNvGrpSpPr/>
          <p:nvPr/>
        </p:nvGrpSpPr>
        <p:grpSpPr>
          <a:xfrm>
            <a:off x="1725612" y="3784600"/>
            <a:ext cx="2082801" cy="355600"/>
            <a:chOff x="0" y="0"/>
            <a:chExt cx="2082800" cy="355600"/>
          </a:xfrm>
        </p:grpSpPr>
        <p:sp>
          <p:nvSpPr>
            <p:cNvPr id="476" name="Shape 476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sp>
        <p:nvSpPr>
          <p:cNvPr id="479" name="Shape 479"/>
          <p:cNvSpPr/>
          <p:nvPr/>
        </p:nvSpPr>
        <p:spPr>
          <a:xfrm flipV="1">
            <a:off x="3362325" y="2711450"/>
            <a:ext cx="1258888" cy="215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3889375" y="4657725"/>
            <a:ext cx="727075" cy="65088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1" name="Shape 481"/>
          <p:cNvSpPr/>
          <p:nvPr/>
        </p:nvSpPr>
        <p:spPr>
          <a:xfrm flipV="1">
            <a:off x="3854450" y="2844800"/>
            <a:ext cx="776288" cy="5461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2" name="Shape 482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484" name="Shape 484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487" name="Group 487"/>
          <p:cNvGrpSpPr/>
          <p:nvPr/>
        </p:nvGrpSpPr>
        <p:grpSpPr>
          <a:xfrm>
            <a:off x="1752600" y="4478337"/>
            <a:ext cx="2098675" cy="288926"/>
            <a:chOff x="0" y="0"/>
            <a:chExt cx="2098675" cy="288925"/>
          </a:xfrm>
        </p:grpSpPr>
        <p:sp>
          <p:nvSpPr>
            <p:cNvPr id="485" name="Shape 485"/>
            <p:cNvSpPr/>
            <p:nvPr/>
          </p:nvSpPr>
          <p:spPr>
            <a:xfrm>
              <a:off x="0" y="0"/>
              <a:ext cx="2098675" cy="288925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19167" y="7670"/>
              <a:ext cx="1860341" cy="273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779" marR="5177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488" name="Shape 4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 Program</a:t>
            </a:r>
          </a:p>
        </p:txBody>
      </p:sp>
      <p:sp>
        <p:nvSpPr>
          <p:cNvPr id="491" name="Shape 49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 of simple rules to situations</a:t>
            </a:r>
            <a:endParaRPr sz="23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b="1" sz="204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REFLEX-AGENT-WITH-STATE(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7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rules	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//set of condition-action rules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	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//description of the current world state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   action	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//most recent action, initially none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i="1" sz="13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UPDATE-STATE(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RULE-MATCH(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state, rules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RULE-ACTION[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6621" indent="-242887" defTabSz="777240">
              <a:spcBef>
                <a:spcPts val="17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7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492" name="Shape 4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Goal-Based Agent</a:t>
            </a:r>
          </a:p>
        </p:txBody>
      </p:sp>
      <p:sp>
        <p:nvSpPr>
          <p:cNvPr id="495" name="Shape 4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agent tries to reach a desirable state, the </a:t>
            </a:r>
            <a:r>
              <a:rPr i="1"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goal</a:t>
            </a:r>
            <a:endParaRPr i="1" sz="24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provided from the outside (user, designer, environment), or inherent to the agent itself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results of possible actions are considered with respect to the goal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easy when the results can be related to the goal after each action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general, it can be difficult to attribute goal satisfaction results to individual actions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require consideration of the future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what-if scenarios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search, reasoning or planning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very flexible, but not very efficient</a:t>
            </a:r>
          </a:p>
        </p:txBody>
      </p:sp>
      <p:sp>
        <p:nvSpPr>
          <p:cNvPr id="496" name="Shape 4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Goal-Based Agent Diagram</a:t>
            </a:r>
          </a:p>
        </p:txBody>
      </p:sp>
      <p:sp>
        <p:nvSpPr>
          <p:cNvPr id="499" name="Shape 49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0" name="Shape 500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507" name="Group 507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505" name="Group 505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502" name="Shape 502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03" name="Shape 503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04" name="Shape 504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06" name="Shape 506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513" name="Group 513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511" name="Group 511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508" name="Shape 508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09" name="Shape 509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10" name="Shape 510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12" name="Shape 512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516" name="Group 516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514" name="Shape 514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519" name="Group 519"/>
          <p:cNvGrpSpPr/>
          <p:nvPr/>
        </p:nvGrpSpPr>
        <p:grpSpPr>
          <a:xfrm>
            <a:off x="4648200" y="3276600"/>
            <a:ext cx="2895600" cy="457200"/>
            <a:chOff x="0" y="0"/>
            <a:chExt cx="2895600" cy="457200"/>
          </a:xfrm>
        </p:grpSpPr>
        <p:sp>
          <p:nvSpPr>
            <p:cNvPr id="517" name="Shape 517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82575" y="91808"/>
              <a:ext cx="2530450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happens if I do an action</a:t>
              </a:r>
            </a:p>
          </p:txBody>
        </p:sp>
      </p:grpSp>
      <p:grpSp>
        <p:nvGrpSpPr>
          <p:cNvPr id="522" name="Group 522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520" name="Shape 520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523" name="Shape 523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6096000" y="3051175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6096000" y="3668712"/>
            <a:ext cx="1588" cy="835026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6" name="Shape 526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529" name="Group 529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527" name="Shape 527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532" name="Group 532"/>
          <p:cNvGrpSpPr/>
          <p:nvPr/>
        </p:nvGrpSpPr>
        <p:grpSpPr>
          <a:xfrm>
            <a:off x="1762125" y="3276600"/>
            <a:ext cx="2082800" cy="355600"/>
            <a:chOff x="0" y="0"/>
            <a:chExt cx="2082800" cy="355600"/>
          </a:xfrm>
        </p:grpSpPr>
        <p:sp>
          <p:nvSpPr>
            <p:cNvPr id="530" name="Shape 530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535" name="Group 535"/>
          <p:cNvGrpSpPr/>
          <p:nvPr/>
        </p:nvGrpSpPr>
        <p:grpSpPr>
          <a:xfrm>
            <a:off x="1746250" y="3784600"/>
            <a:ext cx="2082800" cy="355600"/>
            <a:chOff x="0" y="0"/>
            <a:chExt cx="2082800" cy="355600"/>
          </a:xfrm>
        </p:grpSpPr>
        <p:sp>
          <p:nvSpPr>
            <p:cNvPr id="533" name="Shape 533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grpSp>
        <p:nvGrpSpPr>
          <p:cNvPr id="538" name="Group 538"/>
          <p:cNvGrpSpPr/>
          <p:nvPr/>
        </p:nvGrpSpPr>
        <p:grpSpPr>
          <a:xfrm>
            <a:off x="2263775" y="4292600"/>
            <a:ext cx="1016000" cy="355600"/>
            <a:chOff x="0" y="0"/>
            <a:chExt cx="1016000" cy="355600"/>
          </a:xfrm>
        </p:grpSpPr>
        <p:sp>
          <p:nvSpPr>
            <p:cNvPr id="536" name="Shape 536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05894" y="41008"/>
              <a:ext cx="60421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Goals</a:t>
              </a:r>
            </a:p>
          </p:txBody>
        </p:sp>
      </p:grpSp>
      <p:sp>
        <p:nvSpPr>
          <p:cNvPr id="539" name="Shape 539"/>
          <p:cNvSpPr/>
          <p:nvPr/>
        </p:nvSpPr>
        <p:spPr>
          <a:xfrm flipV="1">
            <a:off x="3362325" y="2711450"/>
            <a:ext cx="1258888" cy="215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3313112" y="4522787"/>
            <a:ext cx="1319213" cy="219076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1" name="Shape 541"/>
          <p:cNvSpPr/>
          <p:nvPr/>
        </p:nvSpPr>
        <p:spPr>
          <a:xfrm flipV="1">
            <a:off x="3854450" y="2844800"/>
            <a:ext cx="776288" cy="5461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2" name="Shape 542"/>
          <p:cNvSpPr/>
          <p:nvPr/>
        </p:nvSpPr>
        <p:spPr>
          <a:xfrm flipV="1">
            <a:off x="3889375" y="3419475"/>
            <a:ext cx="735013" cy="635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3" name="Shape 543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4" name="Shape 544"/>
          <p:cNvSpPr/>
          <p:nvPr/>
        </p:nvSpPr>
        <p:spPr>
          <a:xfrm flipV="1">
            <a:off x="3865562" y="3584575"/>
            <a:ext cx="766763" cy="4111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546" name="Shape 546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547" name="Shape 5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Utility-Based Agent</a:t>
            </a:r>
          </a:p>
        </p:txBody>
      </p:sp>
      <p:sp>
        <p:nvSpPr>
          <p:cNvPr id="550" name="Shape 55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sophisticated distinction between different world states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utility function maps states onto a real number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be interpreted as “degree of happiness”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permits rational actions for more complex tasks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resolution of conflicts between goals (tradeoff)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multiple goals (likelihood of success, importance)</a:t>
            </a:r>
            <a:endParaRPr sz="12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utility function is necessary for rational behavior, but sometimes it is not made explicit</a:t>
            </a:r>
          </a:p>
        </p:txBody>
      </p:sp>
      <p:sp>
        <p:nvSpPr>
          <p:cNvPr id="551" name="Shape 5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Utility-Based Agent Diagram</a:t>
            </a:r>
          </a:p>
        </p:txBody>
      </p:sp>
      <p:sp>
        <p:nvSpPr>
          <p:cNvPr id="554" name="Shape 55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5" name="Shape 555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562" name="Group 562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560" name="Group 560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557" name="Shape 557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58" name="Shape 558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59" name="Shape 559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61" name="Shape 561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568" name="Group 568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566" name="Group 566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563" name="Shape 563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64" name="Shape 564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65" name="Shape 565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67" name="Shape 567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571" name="Group 571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569" name="Shape 569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574" name="Group 574"/>
          <p:cNvGrpSpPr/>
          <p:nvPr/>
        </p:nvGrpSpPr>
        <p:grpSpPr>
          <a:xfrm>
            <a:off x="4648200" y="3276600"/>
            <a:ext cx="2895600" cy="457200"/>
            <a:chOff x="0" y="0"/>
            <a:chExt cx="2895600" cy="457200"/>
          </a:xfrm>
        </p:grpSpPr>
        <p:sp>
          <p:nvSpPr>
            <p:cNvPr id="572" name="Shape 572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73" name="Shape 573"/>
            <p:cNvSpPr/>
            <p:nvPr/>
          </p:nvSpPr>
          <p:spPr>
            <a:xfrm>
              <a:off x="182575" y="91808"/>
              <a:ext cx="2530450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happens if I do an action</a:t>
              </a:r>
            </a:p>
          </p:txBody>
        </p:sp>
      </p:grpSp>
      <p:grpSp>
        <p:nvGrpSpPr>
          <p:cNvPr id="577" name="Group 577"/>
          <p:cNvGrpSpPr/>
          <p:nvPr/>
        </p:nvGrpSpPr>
        <p:grpSpPr>
          <a:xfrm>
            <a:off x="4648200" y="3886200"/>
            <a:ext cx="2895600" cy="457200"/>
            <a:chOff x="0" y="0"/>
            <a:chExt cx="2895600" cy="457200"/>
          </a:xfrm>
        </p:grpSpPr>
        <p:sp>
          <p:nvSpPr>
            <p:cNvPr id="575" name="Shape 575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19887" y="91808"/>
              <a:ext cx="205582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happy will I be then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578" name="Shape 578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581" name="Shape 581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6096000" y="3051175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6096000" y="3668712"/>
            <a:ext cx="1588" cy="327026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6096000" y="4286250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5" name="Shape 585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588" name="Group 588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586" name="Shape 586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87" name="Shape 587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591" name="Group 591"/>
          <p:cNvGrpSpPr/>
          <p:nvPr/>
        </p:nvGrpSpPr>
        <p:grpSpPr>
          <a:xfrm>
            <a:off x="1762125" y="3276600"/>
            <a:ext cx="2082800" cy="355600"/>
            <a:chOff x="0" y="0"/>
            <a:chExt cx="2082800" cy="355600"/>
          </a:xfrm>
        </p:grpSpPr>
        <p:sp>
          <p:nvSpPr>
            <p:cNvPr id="589" name="Shape 589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90" name="Shape 590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594" name="Group 594"/>
          <p:cNvGrpSpPr/>
          <p:nvPr/>
        </p:nvGrpSpPr>
        <p:grpSpPr>
          <a:xfrm>
            <a:off x="1746250" y="3784600"/>
            <a:ext cx="2082800" cy="355600"/>
            <a:chOff x="0" y="0"/>
            <a:chExt cx="2082800" cy="355600"/>
          </a:xfrm>
        </p:grpSpPr>
        <p:sp>
          <p:nvSpPr>
            <p:cNvPr id="592" name="Shape 592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93" name="Shape 593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sp>
        <p:nvSpPr>
          <p:cNvPr id="595" name="Shape 595"/>
          <p:cNvSpPr/>
          <p:nvPr/>
        </p:nvSpPr>
        <p:spPr>
          <a:xfrm>
            <a:off x="1806575" y="4191000"/>
            <a:ext cx="1816100" cy="749300"/>
          </a:xfrm>
          <a:prstGeom prst="roundRect">
            <a:avLst>
              <a:gd name="adj" fmla="val 7896"/>
            </a:avLst>
          </a:prstGeom>
          <a:solidFill>
            <a:srgbClr val="FBFA00"/>
          </a:solidFill>
          <a:ln w="127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1923016" y="4212771"/>
            <a:ext cx="897417" cy="43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marL="50844" marR="50844" algn="ctr">
              <a:lnSpc>
                <a:spcPct val="100000"/>
              </a:lnSpc>
              <a:buClr>
                <a:srgbClr val="00032B"/>
              </a:buClr>
              <a:buFont typeface="Arial"/>
              <a:defRPr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Utility</a:t>
            </a:r>
          </a:p>
        </p:txBody>
      </p:sp>
      <p:sp>
        <p:nvSpPr>
          <p:cNvPr id="597" name="Shape 597"/>
          <p:cNvSpPr/>
          <p:nvPr/>
        </p:nvSpPr>
        <p:spPr>
          <a:xfrm flipV="1">
            <a:off x="3340100" y="2832099"/>
            <a:ext cx="1282700" cy="127002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98" name="Shape 598"/>
          <p:cNvSpPr/>
          <p:nvPr/>
        </p:nvSpPr>
        <p:spPr>
          <a:xfrm flipV="1">
            <a:off x="3619500" y="4165600"/>
            <a:ext cx="1054101" cy="31750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99" name="Shape 599"/>
          <p:cNvSpPr/>
          <p:nvPr/>
        </p:nvSpPr>
        <p:spPr>
          <a:xfrm flipV="1">
            <a:off x="3854450" y="2921000"/>
            <a:ext cx="768350" cy="469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0" name="Shape 600"/>
          <p:cNvSpPr/>
          <p:nvPr/>
        </p:nvSpPr>
        <p:spPr>
          <a:xfrm flipV="1">
            <a:off x="3889375" y="3419475"/>
            <a:ext cx="735013" cy="635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1" name="Shape 601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2" name="Shape 602"/>
          <p:cNvSpPr/>
          <p:nvPr/>
        </p:nvSpPr>
        <p:spPr>
          <a:xfrm flipV="1">
            <a:off x="3865562" y="3584575"/>
            <a:ext cx="766763" cy="4111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3" name="Shape 603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604" name="Shape 604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607" name="Group 607"/>
          <p:cNvGrpSpPr/>
          <p:nvPr/>
        </p:nvGrpSpPr>
        <p:grpSpPr>
          <a:xfrm>
            <a:off x="2425551" y="4555335"/>
            <a:ext cx="1184425" cy="376230"/>
            <a:chOff x="0" y="0"/>
            <a:chExt cx="1184424" cy="376228"/>
          </a:xfrm>
        </p:grpSpPr>
        <p:sp>
          <p:nvSpPr>
            <p:cNvPr id="605" name="Shape 605"/>
            <p:cNvSpPr/>
            <p:nvPr/>
          </p:nvSpPr>
          <p:spPr>
            <a:xfrm>
              <a:off x="0" y="0"/>
              <a:ext cx="1184425" cy="376229"/>
            </a:xfrm>
            <a:prstGeom prst="roundRect">
              <a:avLst>
                <a:gd name="adj" fmla="val 17255"/>
              </a:avLst>
            </a:prstGeom>
            <a:solidFill>
              <a:srgbClr val="FFFC79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06" name="Shape 606"/>
            <p:cNvSpPr/>
            <p:nvPr/>
          </p:nvSpPr>
          <p:spPr>
            <a:xfrm>
              <a:off x="240025" y="40310"/>
              <a:ext cx="704374" cy="295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Goals</a:t>
              </a:r>
            </a:p>
          </p:txBody>
        </p:sp>
      </p:grpSp>
      <p:sp>
        <p:nvSpPr>
          <p:cNvPr id="608" name="Shape 6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Learning Agent</a:t>
            </a:r>
          </a:p>
        </p:txBody>
      </p:sp>
      <p:sp>
        <p:nvSpPr>
          <p:cNvPr id="611" name="Shape 61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element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selects actions based on percepts, internal state, background knowledge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one of the previously described agents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 element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identifies improvements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critic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feedback about the performance of the agent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external; sometimes part of the environment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 generator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suggests actions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required for novel solutions (creativity</a:t>
            </a:r>
          </a:p>
        </p:txBody>
      </p:sp>
      <p:sp>
        <p:nvSpPr>
          <p:cNvPr id="612" name="Shape 6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Learning Agent Diagram</a:t>
            </a:r>
          </a:p>
        </p:txBody>
      </p:sp>
      <p:sp>
        <p:nvSpPr>
          <p:cNvPr id="615" name="Shape 61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6" name="Shape 616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623" name="Group 623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621" name="Group 621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618" name="Shape 618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619" name="Shape 619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620" name="Shape 620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622" name="Shape 622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629" name="Group 629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627" name="Group 627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624" name="Shape 624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625" name="Shape 625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626" name="Shape 626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628" name="Shape 628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sp>
        <p:nvSpPr>
          <p:cNvPr id="630" name="Shape 630"/>
          <p:cNvSpPr/>
          <p:nvPr/>
        </p:nvSpPr>
        <p:spPr>
          <a:xfrm>
            <a:off x="5413375" y="2416175"/>
            <a:ext cx="530225" cy="5556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1" name="Shape 631"/>
          <p:cNvSpPr/>
          <p:nvPr/>
        </p:nvSpPr>
        <p:spPr>
          <a:xfrm flipH="1">
            <a:off x="5591175" y="4572000"/>
            <a:ext cx="352425" cy="565150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6248400" y="4648200"/>
            <a:ext cx="1426617" cy="651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633" name="Shape 633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669" name="Group 669"/>
          <p:cNvGrpSpPr/>
          <p:nvPr/>
        </p:nvGrpSpPr>
        <p:grpSpPr>
          <a:xfrm>
            <a:off x="4038600" y="2971800"/>
            <a:ext cx="3886200" cy="1600200"/>
            <a:chOff x="0" y="0"/>
            <a:chExt cx="3886200" cy="1600200"/>
          </a:xfrm>
        </p:grpSpPr>
        <p:sp>
          <p:nvSpPr>
            <p:cNvPr id="634" name="Shape 634"/>
            <p:cNvSpPr/>
            <p:nvPr/>
          </p:nvSpPr>
          <p:spPr>
            <a:xfrm>
              <a:off x="0" y="0"/>
              <a:ext cx="3886200" cy="1600200"/>
            </a:xfrm>
            <a:prstGeom prst="roundRect">
              <a:avLst>
                <a:gd name="adj" fmla="val 16667"/>
              </a:avLst>
            </a:prstGeom>
            <a:solidFill>
              <a:srgbClr val="00D5D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grpSp>
          <p:nvGrpSpPr>
            <p:cNvPr id="668" name="Group 668"/>
            <p:cNvGrpSpPr/>
            <p:nvPr/>
          </p:nvGrpSpPr>
          <p:grpSpPr>
            <a:xfrm>
              <a:off x="61584" y="50006"/>
              <a:ext cx="3727462" cy="1500188"/>
              <a:chOff x="0" y="0"/>
              <a:chExt cx="3727461" cy="1500187"/>
            </a:xfrm>
          </p:grpSpPr>
          <p:grpSp>
            <p:nvGrpSpPr>
              <p:cNvPr id="637" name="Group 637"/>
              <p:cNvGrpSpPr/>
              <p:nvPr/>
            </p:nvGrpSpPr>
            <p:grpSpPr>
              <a:xfrm>
                <a:off x="1881516" y="0"/>
                <a:ext cx="1845946" cy="300038"/>
                <a:chOff x="0" y="0"/>
                <a:chExt cx="1845944" cy="300037"/>
              </a:xfrm>
            </p:grpSpPr>
            <p:sp>
              <p:nvSpPr>
                <p:cNvPr id="635" name="Shape 635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636" name="Shape 636"/>
                <p:cNvSpPr/>
                <p:nvPr/>
              </p:nvSpPr>
              <p:spPr>
                <a:xfrm>
                  <a:off x="0" y="44146"/>
                  <a:ext cx="1596715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the world is like now</a:t>
                  </a:r>
                </a:p>
              </p:txBody>
            </p:sp>
          </p:grpSp>
          <p:grpSp>
            <p:nvGrpSpPr>
              <p:cNvPr id="640" name="Group 640"/>
              <p:cNvGrpSpPr/>
              <p:nvPr/>
            </p:nvGrpSpPr>
            <p:grpSpPr>
              <a:xfrm>
                <a:off x="1881516" y="400050"/>
                <a:ext cx="1845946" cy="300038"/>
                <a:chOff x="0" y="0"/>
                <a:chExt cx="1845944" cy="300037"/>
              </a:xfrm>
            </p:grpSpPr>
            <p:sp>
              <p:nvSpPr>
                <p:cNvPr id="638" name="Shape 638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639" name="Shape 639"/>
                <p:cNvSpPr/>
                <p:nvPr/>
              </p:nvSpPr>
              <p:spPr>
                <a:xfrm>
                  <a:off x="870" y="44146"/>
                  <a:ext cx="1844204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happens if I do an action</a:t>
                  </a:r>
                </a:p>
              </p:txBody>
            </p:sp>
          </p:grpSp>
          <p:grpSp>
            <p:nvGrpSpPr>
              <p:cNvPr id="643" name="Group 643"/>
              <p:cNvGrpSpPr/>
              <p:nvPr/>
            </p:nvGrpSpPr>
            <p:grpSpPr>
              <a:xfrm>
                <a:off x="1881516" y="800100"/>
                <a:ext cx="1845946" cy="300038"/>
                <a:chOff x="0" y="0"/>
                <a:chExt cx="1845944" cy="300037"/>
              </a:xfrm>
            </p:grpSpPr>
            <p:sp>
              <p:nvSpPr>
                <p:cNvPr id="641" name="Shape 641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>
                  <a:off x="170379" y="44146"/>
                  <a:ext cx="1505186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How happy will I be then</a:t>
                  </a:r>
                </a:p>
              </p:txBody>
            </p:sp>
          </p:grpSp>
          <p:grpSp>
            <p:nvGrpSpPr>
              <p:cNvPr id="646" name="Group 646"/>
              <p:cNvGrpSpPr/>
              <p:nvPr/>
            </p:nvGrpSpPr>
            <p:grpSpPr>
              <a:xfrm>
                <a:off x="1881516" y="1200150"/>
                <a:ext cx="1845946" cy="300038"/>
                <a:chOff x="0" y="0"/>
                <a:chExt cx="1845944" cy="300037"/>
              </a:xfrm>
            </p:grpSpPr>
            <p:sp>
              <p:nvSpPr>
                <p:cNvPr id="644" name="Shape 644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>
                  <a:off x="248018" y="44146"/>
                  <a:ext cx="1349909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should I do now</a:t>
                  </a:r>
                </a:p>
              </p:txBody>
            </p:sp>
          </p:grpSp>
          <p:sp>
            <p:nvSpPr>
              <p:cNvPr id="647" name="Shape 647"/>
              <p:cNvSpPr/>
              <p:nvPr/>
            </p:nvSpPr>
            <p:spPr>
              <a:xfrm>
                <a:off x="2804488" y="252114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2804488" y="657373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2804488" y="1062632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652" name="Group 652"/>
              <p:cNvGrpSpPr/>
              <p:nvPr/>
            </p:nvGrpSpPr>
            <p:grpSpPr>
              <a:xfrm>
                <a:off x="391805" y="66675"/>
                <a:ext cx="647701" cy="233363"/>
                <a:chOff x="0" y="0"/>
                <a:chExt cx="647700" cy="233362"/>
              </a:xfrm>
            </p:grpSpPr>
            <p:sp>
              <p:nvSpPr>
                <p:cNvPr id="650" name="Shape 650"/>
                <p:cNvSpPr/>
                <p:nvPr/>
              </p:nvSpPr>
              <p:spPr>
                <a:xfrm>
                  <a:off x="0" y="0"/>
                  <a:ext cx="647700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651" name="Shape 651"/>
                <p:cNvSpPr/>
                <p:nvPr/>
              </p:nvSpPr>
              <p:spPr>
                <a:xfrm>
                  <a:off x="105730" y="10808"/>
                  <a:ext cx="436240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0799" marR="50799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State</a:t>
                  </a:r>
                </a:p>
              </p:txBody>
            </p:sp>
          </p:grpSp>
          <p:grpSp>
            <p:nvGrpSpPr>
              <p:cNvPr id="655" name="Group 655"/>
              <p:cNvGrpSpPr/>
              <p:nvPr/>
            </p:nvGrpSpPr>
            <p:grpSpPr>
              <a:xfrm>
                <a:off x="0" y="400050"/>
                <a:ext cx="1411071" cy="233363"/>
                <a:chOff x="0" y="0"/>
                <a:chExt cx="1411070" cy="233362"/>
              </a:xfrm>
            </p:grpSpPr>
            <p:sp>
              <p:nvSpPr>
                <p:cNvPr id="653" name="Shape 653"/>
                <p:cNvSpPr/>
                <p:nvPr/>
              </p:nvSpPr>
              <p:spPr>
                <a:xfrm>
                  <a:off x="41642" y="0"/>
                  <a:ext cx="1327786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654" name="Shape 654"/>
                <p:cNvSpPr/>
                <p:nvPr/>
              </p:nvSpPr>
              <p:spPr>
                <a:xfrm>
                  <a:off x="0" y="10808"/>
                  <a:ext cx="1411071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1612" marR="51612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How the world evolves</a:t>
                  </a:r>
                </a:p>
              </p:txBody>
            </p:sp>
          </p:grpSp>
          <p:grpSp>
            <p:nvGrpSpPr>
              <p:cNvPr id="658" name="Group 658"/>
              <p:cNvGrpSpPr/>
              <p:nvPr/>
            </p:nvGrpSpPr>
            <p:grpSpPr>
              <a:xfrm>
                <a:off x="31522" y="733425"/>
                <a:ext cx="1327786" cy="233363"/>
                <a:chOff x="0" y="0"/>
                <a:chExt cx="1327784" cy="233362"/>
              </a:xfrm>
            </p:grpSpPr>
            <p:sp>
              <p:nvSpPr>
                <p:cNvPr id="656" name="Shape 656"/>
                <p:cNvSpPr/>
                <p:nvPr/>
              </p:nvSpPr>
              <p:spPr>
                <a:xfrm>
                  <a:off x="0" y="0"/>
                  <a:ext cx="1327785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657" name="Shape 657"/>
                <p:cNvSpPr/>
                <p:nvPr/>
              </p:nvSpPr>
              <p:spPr>
                <a:xfrm>
                  <a:off x="36026" y="10808"/>
                  <a:ext cx="1255732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1612" marR="51612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my actions do</a:t>
                  </a:r>
                </a:p>
              </p:txBody>
            </p:sp>
          </p:grpSp>
          <p:grpSp>
            <p:nvGrpSpPr>
              <p:cNvPr id="661" name="Group 661"/>
              <p:cNvGrpSpPr/>
              <p:nvPr/>
            </p:nvGrpSpPr>
            <p:grpSpPr>
              <a:xfrm>
                <a:off x="361444" y="1066800"/>
                <a:ext cx="647701" cy="233363"/>
                <a:chOff x="0" y="0"/>
                <a:chExt cx="647700" cy="233362"/>
              </a:xfrm>
            </p:grpSpPr>
            <p:sp>
              <p:nvSpPr>
                <p:cNvPr id="659" name="Shape 659"/>
                <p:cNvSpPr/>
                <p:nvPr/>
              </p:nvSpPr>
              <p:spPr>
                <a:xfrm>
                  <a:off x="0" y="0"/>
                  <a:ext cx="647700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660" name="Shape 660"/>
                <p:cNvSpPr/>
                <p:nvPr/>
              </p:nvSpPr>
              <p:spPr>
                <a:xfrm>
                  <a:off x="98785" y="10808"/>
                  <a:ext cx="450130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0799" marR="50799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Utility</a:t>
                  </a:r>
                </a:p>
              </p:txBody>
            </p:sp>
          </p:grpSp>
          <p:sp>
            <p:nvSpPr>
              <p:cNvPr id="662" name="Shape 662"/>
              <p:cNvSpPr/>
              <p:nvPr/>
            </p:nvSpPr>
            <p:spPr>
              <a:xfrm flipV="1">
                <a:off x="1061770" y="29170"/>
                <a:ext cx="802542" cy="141685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63" name="Shape 663"/>
              <p:cNvSpPr/>
              <p:nvPr/>
            </p:nvSpPr>
            <p:spPr>
              <a:xfrm flipV="1">
                <a:off x="1029385" y="956369"/>
                <a:ext cx="840999" cy="241698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64" name="Shape 664"/>
              <p:cNvSpPr/>
              <p:nvPr/>
            </p:nvSpPr>
            <p:spPr>
              <a:xfrm flipV="1">
                <a:off x="1375500" y="116681"/>
                <a:ext cx="494884" cy="358379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65" name="Shape 665"/>
              <p:cNvSpPr/>
              <p:nvPr/>
            </p:nvSpPr>
            <p:spPr>
              <a:xfrm flipV="1">
                <a:off x="1397764" y="493811"/>
                <a:ext cx="468572" cy="41673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66" name="Shape 666"/>
              <p:cNvSpPr/>
              <p:nvPr/>
            </p:nvSpPr>
            <p:spPr>
              <a:xfrm flipV="1">
                <a:off x="1371451" y="231278"/>
                <a:ext cx="499945" cy="569864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67" name="Shape 667"/>
              <p:cNvSpPr/>
              <p:nvPr/>
            </p:nvSpPr>
            <p:spPr>
              <a:xfrm flipV="1">
                <a:off x="1382584" y="602158"/>
                <a:ext cx="488812" cy="269826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670" name="Shape 670"/>
          <p:cNvSpPr/>
          <p:nvPr/>
        </p:nvSpPr>
        <p:spPr>
          <a:xfrm flipH="1">
            <a:off x="2514600" y="2416175"/>
            <a:ext cx="1063625" cy="1746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73" name="Group 673"/>
          <p:cNvGrpSpPr/>
          <p:nvPr/>
        </p:nvGrpSpPr>
        <p:grpSpPr>
          <a:xfrm>
            <a:off x="1066800" y="2438400"/>
            <a:ext cx="1447800" cy="381000"/>
            <a:chOff x="0" y="0"/>
            <a:chExt cx="1447800" cy="381000"/>
          </a:xfrm>
        </p:grpSpPr>
        <p:sp>
          <p:nvSpPr>
            <p:cNvPr id="671" name="Shape 671"/>
            <p:cNvSpPr/>
            <p:nvPr/>
          </p:nvSpPr>
          <p:spPr>
            <a:xfrm>
              <a:off x="0" y="0"/>
              <a:ext cx="1447800" cy="3810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48071" y="42416"/>
              <a:ext cx="551658" cy="296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Critic</a:t>
              </a:r>
            </a:p>
          </p:txBody>
        </p:sp>
      </p:grpSp>
      <p:grpSp>
        <p:nvGrpSpPr>
          <p:cNvPr id="676" name="Group 676"/>
          <p:cNvGrpSpPr/>
          <p:nvPr/>
        </p:nvGrpSpPr>
        <p:grpSpPr>
          <a:xfrm>
            <a:off x="1828800" y="3276600"/>
            <a:ext cx="1600200" cy="685800"/>
            <a:chOff x="0" y="0"/>
            <a:chExt cx="1600200" cy="685800"/>
          </a:xfrm>
        </p:grpSpPr>
        <p:sp>
          <p:nvSpPr>
            <p:cNvPr id="674" name="Shape 674"/>
            <p:cNvSpPr/>
            <p:nvPr/>
          </p:nvSpPr>
          <p:spPr>
            <a:xfrm>
              <a:off x="0" y="0"/>
              <a:ext cx="1600200" cy="6858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75" name="Shape 675"/>
            <p:cNvSpPr/>
            <p:nvPr/>
          </p:nvSpPr>
          <p:spPr>
            <a:xfrm>
              <a:off x="338137" y="80516"/>
              <a:ext cx="923926" cy="52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Learning </a:t>
              </a:r>
              <a:endPara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</a:p>
          </p:txBody>
        </p:sp>
      </p:grpSp>
      <p:grpSp>
        <p:nvGrpSpPr>
          <p:cNvPr id="679" name="Group 679"/>
          <p:cNvGrpSpPr/>
          <p:nvPr/>
        </p:nvGrpSpPr>
        <p:grpSpPr>
          <a:xfrm>
            <a:off x="1828800" y="4343400"/>
            <a:ext cx="1600200" cy="685800"/>
            <a:chOff x="0" y="0"/>
            <a:chExt cx="1600200" cy="685800"/>
          </a:xfrm>
        </p:grpSpPr>
        <p:sp>
          <p:nvSpPr>
            <p:cNvPr id="677" name="Shape 677"/>
            <p:cNvSpPr/>
            <p:nvPr/>
          </p:nvSpPr>
          <p:spPr>
            <a:xfrm>
              <a:off x="0" y="0"/>
              <a:ext cx="1600200" cy="6858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78" name="Shape 678"/>
            <p:cNvSpPr/>
            <p:nvPr/>
          </p:nvSpPr>
          <p:spPr>
            <a:xfrm>
              <a:off x="349498" y="80516"/>
              <a:ext cx="901204" cy="52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Problem</a:t>
              </a:r>
              <a:endPara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Generator</a:t>
              </a:r>
            </a:p>
          </p:txBody>
        </p:sp>
      </p:grpSp>
      <p:grpSp>
        <p:nvGrpSpPr>
          <p:cNvPr id="682" name="Group 682"/>
          <p:cNvGrpSpPr/>
          <p:nvPr/>
        </p:nvGrpSpPr>
        <p:grpSpPr>
          <a:xfrm>
            <a:off x="838200" y="1490755"/>
            <a:ext cx="1447800" cy="599890"/>
            <a:chOff x="0" y="0"/>
            <a:chExt cx="1447800" cy="599888"/>
          </a:xfrm>
        </p:grpSpPr>
        <p:sp>
          <p:nvSpPr>
            <p:cNvPr id="680" name="Shape 680"/>
            <p:cNvSpPr/>
            <p:nvPr/>
          </p:nvSpPr>
          <p:spPr>
            <a:xfrm>
              <a:off x="0" y="33244"/>
              <a:ext cx="1447800" cy="533401"/>
            </a:xfrm>
            <a:prstGeom prst="rect">
              <a:avLst/>
            </a:prstGeom>
            <a:solidFill>
              <a:srgbClr val="3DA642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6985" y="-1"/>
              <a:ext cx="1313830" cy="599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Performance</a:t>
              </a:r>
              <a:endPara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Standard</a:t>
              </a:r>
            </a:p>
          </p:txBody>
        </p:sp>
      </p:grpSp>
      <p:sp>
        <p:nvSpPr>
          <p:cNvPr id="690" name="Shape 690"/>
          <p:cNvSpPr/>
          <p:nvPr/>
        </p:nvSpPr>
        <p:spPr>
          <a:xfrm>
            <a:off x="1643953" y="2090830"/>
            <a:ext cx="93061" cy="34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91" name="Shape 691"/>
          <p:cNvSpPr/>
          <p:nvPr/>
        </p:nvSpPr>
        <p:spPr>
          <a:xfrm>
            <a:off x="1957265" y="2825750"/>
            <a:ext cx="376116" cy="444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92" name="Shape 692"/>
          <p:cNvSpPr/>
          <p:nvPr/>
        </p:nvSpPr>
        <p:spPr>
          <a:xfrm>
            <a:off x="2628900" y="3968750"/>
            <a:ext cx="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10800" y="14400"/>
                  <a:pt x="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86" name="Shape 686"/>
          <p:cNvSpPr/>
          <p:nvPr/>
        </p:nvSpPr>
        <p:spPr>
          <a:xfrm flipV="1">
            <a:off x="3429000" y="3771900"/>
            <a:ext cx="609600" cy="914400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3429000" y="3429000"/>
            <a:ext cx="609600" cy="1588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88" name="Shape 688"/>
          <p:cNvSpPr/>
          <p:nvPr/>
        </p:nvSpPr>
        <p:spPr>
          <a:xfrm flipH="1">
            <a:off x="3429000" y="3581400"/>
            <a:ext cx="609600" cy="1588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89" name="Shape 6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695" name="Shape 6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6" name="Shape 696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701" name="Shape 70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702" name="Shape 702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705" name="Shape 7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program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architecture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autonomous agent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continuous environment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deterministic environment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discrete environment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episodic environment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mapping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multi-agent environment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observable environment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omniscient agent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PEAS description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 sequence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 agent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reflex agent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robot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sequential environment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software agent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static environment 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stochastic environment</a:t>
            </a:r>
            <a:endParaRPr sz="10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65100" indent="-165100" defTabSz="594359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</a:t>
            </a:r>
          </a:p>
        </p:txBody>
      </p:sp>
      <p:sp>
        <p:nvSpPr>
          <p:cNvPr id="706" name="Shape 7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 rot="45817">
            <a:off x="8922040" y="6529254"/>
            <a:ext cx="139726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709" name="Shape 7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perceive and act in an environment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ideal agents maximize their performance measure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autonomous agents act independently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agent types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reflex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model-based (reflex with state)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goal-based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utility-based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environments may make life harder for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inaccessible, non-deterministic, non-episodic, dynamic, continuous</a:t>
            </a:r>
          </a:p>
        </p:txBody>
      </p:sp>
      <p:sp>
        <p:nvSpPr>
          <p:cNvPr id="710" name="Shape 7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3" name="Shape 71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4" name="Shape 7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are used to provide a consistent viewpoint on various topics in the field AI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require essential skills to perform tasks that require intelligence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 use methods and techniques from the field of AI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 rot="45817">
            <a:off x="8926263" y="6529254"/>
            <a:ext cx="131280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introduce the essential concepts of intelligent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focus on rational agents</a:t>
            </a:r>
            <a:endParaRPr sz="14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define some basic requirements for the behavior and structure of agents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establish mechanisms for agents to interact with their environment</a:t>
            </a:r>
            <a:endParaRPr sz="16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related to “Interaction Spaces” project discussion (lab)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 rot="45817">
            <a:off x="8926263" y="6529254"/>
            <a:ext cx="131280" cy="149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