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January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6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January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27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January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0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January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2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January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0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January 26,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3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January 26,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36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January 26,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60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January 26,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January 26,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5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January 26,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January 26,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72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A33C3E6-875B-419B-8654-575351B77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5755341"/>
            <a:ext cx="10160000" cy="884518"/>
          </a:xfrm>
        </p:spPr>
        <p:txBody>
          <a:bodyPr anchor="t">
            <a:normAutofit/>
          </a:bodyPr>
          <a:lstStyle/>
          <a:p>
            <a:r>
              <a:rPr lang="pl-PL" dirty="0"/>
              <a:t>CHATBOT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DD12CF-00C2-C843-E4C5-C49DA4917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292" y="5149516"/>
            <a:ext cx="5768283" cy="505326"/>
          </a:xfrm>
        </p:spPr>
        <p:txBody>
          <a:bodyPr anchor="b">
            <a:normAutofit/>
          </a:bodyPr>
          <a:lstStyle/>
          <a:p>
            <a:r>
              <a:rPr lang="pl-PL" dirty="0"/>
              <a:t>Natural </a:t>
            </a:r>
            <a:r>
              <a:rPr lang="pl-PL" dirty="0" err="1"/>
              <a:t>language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endParaRPr lang="pl-PL" dirty="0"/>
          </a:p>
        </p:txBody>
      </p:sp>
      <p:pic>
        <p:nvPicPr>
          <p:cNvPr id="4" name="Picture 3" descr="Abstrakcyjna koncepcja genetyczna">
            <a:extLst>
              <a:ext uri="{FF2B5EF4-FFF2-40B4-BE49-F238E27FC236}">
                <a16:creationId xmlns:a16="http://schemas.microsoft.com/office/drawing/2014/main" id="{005636DC-C0F6-8C5D-8B81-FBA614BE4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97" b="22121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5979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7F2B11-64F2-3A15-0E28-B2ED0A07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Zasady dobrego </a:t>
            </a:r>
            <a:r>
              <a:rPr lang="pl-PL" dirty="0" err="1"/>
              <a:t>chatbota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0920F4-19E5-735C-5031-3FBDD9A2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 err="1"/>
              <a:t>Chatbot</a:t>
            </a:r>
            <a:r>
              <a:rPr lang="pl-PL" sz="2800" dirty="0"/>
              <a:t> powinien spełniać rolę do której jest przeznaczony.</a:t>
            </a:r>
          </a:p>
          <a:p>
            <a:r>
              <a:rPr lang="pl-PL" sz="2800" dirty="0"/>
              <a:t>Powinien być przejrzysty i nastawiony na cel, korzystanie powinno być proste.</a:t>
            </a:r>
          </a:p>
          <a:p>
            <a:r>
              <a:rPr lang="pl-PL" sz="2800" dirty="0"/>
              <a:t>Powinien być pozbawiony błędów</a:t>
            </a:r>
          </a:p>
          <a:p>
            <a:r>
              <a:rPr lang="pl-PL" sz="2800" dirty="0"/>
              <a:t>Nie powinien gwałtownie kończyć konwersacji</a:t>
            </a:r>
          </a:p>
          <a:p>
            <a:r>
              <a:rPr lang="pl-PL" sz="2800" dirty="0"/>
              <a:t>Powinien zapamiętywać podane mu dane, dopóki są potrzebne</a:t>
            </a:r>
          </a:p>
          <a:p>
            <a:r>
              <a:rPr lang="pl-PL" sz="2800" dirty="0"/>
              <a:t>Powinien być w stanie obsłużyć tzw. smal talk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3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6AA6D8-1889-C65C-A147-601D18B0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Krótka historia </a:t>
            </a:r>
            <a:r>
              <a:rPr lang="pl-PL" dirty="0" err="1"/>
              <a:t>chatbota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/>
              <a:t>wybrane Ważniejsze daty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0B1B9A-E31B-6437-928E-6756E8A5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1972r – </a:t>
            </a:r>
            <a:r>
              <a:rPr lang="pl-PL" sz="4000" dirty="0" err="1"/>
              <a:t>Chatbot</a:t>
            </a:r>
            <a:r>
              <a:rPr lang="pl-PL" sz="4000" dirty="0"/>
              <a:t> </a:t>
            </a:r>
            <a:r>
              <a:rPr lang="pl-PL" sz="4000" dirty="0" err="1"/>
              <a:t>Parry</a:t>
            </a:r>
            <a:r>
              <a:rPr lang="pl-PL" sz="4000" dirty="0"/>
              <a:t> jako pierwszy przeszedł Test Turinga</a:t>
            </a:r>
          </a:p>
          <a:p>
            <a:r>
              <a:rPr lang="pl-PL" sz="4000" dirty="0"/>
              <a:t>2010r – </a:t>
            </a:r>
            <a:r>
              <a:rPr lang="pl-PL" sz="4000" dirty="0" err="1"/>
              <a:t>Siri</a:t>
            </a:r>
            <a:endParaRPr lang="pl-PL" sz="4000" dirty="0"/>
          </a:p>
          <a:p>
            <a:r>
              <a:rPr lang="pl-PL" sz="4000" dirty="0"/>
              <a:t>2012r – Google </a:t>
            </a:r>
            <a:r>
              <a:rPr lang="pl-PL" sz="4000" dirty="0" err="1"/>
              <a:t>Now</a:t>
            </a:r>
            <a:endParaRPr lang="pl-PL" sz="4000" dirty="0"/>
          </a:p>
          <a:p>
            <a:r>
              <a:rPr lang="pl-PL" sz="4000" dirty="0"/>
              <a:t>2015r – </a:t>
            </a:r>
            <a:r>
              <a:rPr lang="pl-PL" sz="4000" dirty="0" err="1"/>
              <a:t>Alexa</a:t>
            </a:r>
            <a:endParaRPr lang="pl-PL" sz="4000" dirty="0"/>
          </a:p>
          <a:p>
            <a:r>
              <a:rPr lang="pl-PL" sz="4000" dirty="0"/>
              <a:t>2020 – GPT-3</a:t>
            </a:r>
          </a:p>
        </p:txBody>
      </p:sp>
    </p:spTree>
    <p:extLst>
      <p:ext uri="{BB962C8B-B14F-4D97-AF65-F5344CB8AC3E}">
        <p14:creationId xmlns:p14="http://schemas.microsoft.com/office/powerpoint/2010/main" val="325134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6C5E52-2758-5B7C-1FE3-14DB4787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</a:t>
            </a:r>
            <a:r>
              <a:rPr lang="pl-PL" dirty="0" err="1"/>
              <a:t>chatbota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/>
              <a:t>Dwa główne </a:t>
            </a:r>
            <a:r>
              <a:rPr lang="pl-PL" dirty="0" err="1"/>
              <a:t>podejśćia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B01152-3145-C0E9-D8E3-A4A661EC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/>
              <a:t>Rule-based</a:t>
            </a:r>
            <a:r>
              <a:rPr lang="pl-PL" sz="2800" dirty="0"/>
              <a:t> – wykorzystany przez zespół projektowy w zadaniu. Bot odpowiada na pytania w oparciu o zasady według których był wytrenowany. Ten rodzaj bota dobrze radzi sobie z prostymi ale nie nadaje się do skomplikowanych zadań.</a:t>
            </a:r>
          </a:p>
          <a:p>
            <a:r>
              <a:rPr lang="pl-PL" sz="2800" dirty="0" err="1"/>
              <a:t>Self</a:t>
            </a:r>
            <a:r>
              <a:rPr lang="pl-PL" sz="2800" dirty="0"/>
              <a:t>-learning – bardziej zaawansowany, samouczący się bot. Może on być zakwalifikowany do dwóch podgrup : generatywnej, opartej na predefiniowanych odpowiedziach(</a:t>
            </a:r>
            <a:r>
              <a:rPr lang="pl-PL" sz="2800" dirty="0" err="1"/>
              <a:t>ang.generative</a:t>
            </a:r>
            <a:r>
              <a:rPr lang="pl-PL" sz="2800" dirty="0"/>
              <a:t>) lub opartej na odzyskiwaniu(ang. </a:t>
            </a:r>
            <a:r>
              <a:rPr lang="pl-PL" sz="2800" dirty="0" err="1"/>
              <a:t>retrival</a:t>
            </a:r>
            <a:r>
              <a:rPr lang="pl-PL" sz="2800" dirty="0"/>
              <a:t> </a:t>
            </a:r>
            <a:r>
              <a:rPr lang="pl-PL" sz="2800" dirty="0" err="1"/>
              <a:t>based</a:t>
            </a:r>
            <a:r>
              <a:rPr lang="pl-PL" sz="2800" dirty="0"/>
              <a:t>) bazującej na grafach. </a:t>
            </a:r>
          </a:p>
        </p:txBody>
      </p:sp>
    </p:spTree>
    <p:extLst>
      <p:ext uri="{BB962C8B-B14F-4D97-AF65-F5344CB8AC3E}">
        <p14:creationId xmlns:p14="http://schemas.microsoft.com/office/powerpoint/2010/main" val="1617073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AE4040-C63A-3CF7-CAF8-CECA05F6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Zasada działania bota projektowego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8374CE-3E4A-4BE2-AC96-7F4B7172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Bot ten w założeniu ma prowadzić dyskusję z użytkownikiem w oparciu o predefiniowane zasady i odpowiedzi.</a:t>
            </a:r>
          </a:p>
          <a:p>
            <a:r>
              <a:rPr lang="pl-PL" dirty="0"/>
              <a:t>Bot jest napisany w języku </a:t>
            </a:r>
            <a:r>
              <a:rPr lang="pl-PL" dirty="0" err="1"/>
              <a:t>Python</a:t>
            </a:r>
            <a:r>
              <a:rPr lang="pl-PL" dirty="0"/>
              <a:t>.</a:t>
            </a:r>
          </a:p>
          <a:p>
            <a:r>
              <a:rPr lang="pl-PL" dirty="0"/>
              <a:t>By zwiększyć jego elastyczność i zasoby możliwych odpowiedzi zostało wykorzystane podobieństwo cosinusowe, porównujące pytanie z bazą tekstową która bot może wykorzystać (</a:t>
            </a:r>
            <a:r>
              <a:rPr lang="pl-PL" dirty="0" err="1"/>
              <a:t>ang.cosine</a:t>
            </a:r>
            <a:r>
              <a:rPr lang="pl-PL" dirty="0"/>
              <a:t> </a:t>
            </a:r>
            <a:r>
              <a:rPr lang="pl-PL" dirty="0" err="1"/>
              <a:t>similarity</a:t>
            </a:r>
            <a:r>
              <a:rPr lang="pl-PL" dirty="0"/>
              <a:t>)</a:t>
            </a:r>
          </a:p>
          <a:p>
            <a:r>
              <a:rPr lang="pl-PL" dirty="0"/>
              <a:t>Bot ma być w stanie porozumiewać się z użytkownikiem w dwóch językach. By nie tworzyć dwóch modeli, eksperymentalnie wykorzystano tłumaczenie „w locie” przy zastosowaniu biblioteki </a:t>
            </a:r>
            <a:r>
              <a:rPr lang="pl-PL" dirty="0" err="1"/>
              <a:t>pythonowej</a:t>
            </a:r>
            <a:r>
              <a:rPr lang="pl-PL" dirty="0"/>
              <a:t> </a:t>
            </a:r>
            <a:r>
              <a:rPr lang="pl-PL" dirty="0" err="1"/>
              <a:t>translate</a:t>
            </a:r>
            <a:r>
              <a:rPr lang="pl-PL" dirty="0"/>
              <a:t> 3.6.1 (niestety, skutek jest daleki od oczekiwanego).</a:t>
            </a:r>
          </a:p>
          <a:p>
            <a:r>
              <a:rPr lang="pl-PL" dirty="0"/>
              <a:t>Do przetwarzania tekstu została wykorzystana biblioteka NLTK.</a:t>
            </a:r>
          </a:p>
        </p:txBody>
      </p:sp>
    </p:spTree>
    <p:extLst>
      <p:ext uri="{BB962C8B-B14F-4D97-AF65-F5344CB8AC3E}">
        <p14:creationId xmlns:p14="http://schemas.microsoft.com/office/powerpoint/2010/main" val="189164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5E2447-4A52-6676-0A99-44C3BAB2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Zasada działania bota projektowego CD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9C3353-D4C3-27B1-DE37-D63E248F5AF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pl-PL" dirty="0"/>
              <a:t>Do wzbogacenia zasobów bota wykorzystano zasoby </a:t>
            </a:r>
            <a:r>
              <a:rPr lang="pl-PL" dirty="0" err="1"/>
              <a:t>wikipedii</a:t>
            </a:r>
            <a:r>
              <a:rPr lang="pl-PL" dirty="0"/>
              <a:t> i bibliotekę </a:t>
            </a:r>
            <a:r>
              <a:rPr lang="pl-PL" dirty="0" err="1"/>
              <a:t>pythonowa</a:t>
            </a:r>
            <a:r>
              <a:rPr lang="pl-PL" dirty="0"/>
              <a:t> pozwalającą pobierać z niej tekst.</a:t>
            </a:r>
          </a:p>
          <a:p>
            <a:r>
              <a:rPr lang="pl-PL" dirty="0"/>
              <a:t>Do stworzenia modelu wykorzystano </a:t>
            </a:r>
            <a:r>
              <a:rPr lang="pl-PL" dirty="0" err="1"/>
              <a:t>Tensorflow</a:t>
            </a:r>
            <a:r>
              <a:rPr lang="pl-PL" dirty="0"/>
              <a:t> i </a:t>
            </a:r>
            <a:r>
              <a:rPr lang="pl-PL" dirty="0" err="1"/>
              <a:t>Keras</a:t>
            </a:r>
            <a:r>
              <a:rPr lang="pl-PL" dirty="0"/>
              <a:t>.</a:t>
            </a:r>
          </a:p>
          <a:p>
            <a:r>
              <a:rPr lang="pl-PL" dirty="0"/>
              <a:t>Model uczy się w oparciu o samodzielnie przygotowany plik z intencjami (</a:t>
            </a:r>
            <a:r>
              <a:rPr lang="pl-PL" dirty="0" err="1"/>
              <a:t>ang.intents</a:t>
            </a:r>
            <a:r>
              <a:rPr lang="pl-PL" dirty="0"/>
              <a:t>).</a:t>
            </a:r>
          </a:p>
          <a:p>
            <a:r>
              <a:rPr lang="pl-PL" dirty="0"/>
              <a:t>Jest wstanie w ograniczonym stopniu prowadzić tzw. </a:t>
            </a:r>
            <a:r>
              <a:rPr lang="pl-PL" dirty="0" err="1"/>
              <a:t>Smalltalk</a:t>
            </a:r>
            <a:r>
              <a:rPr lang="pl-PL" dirty="0"/>
              <a:t>.</a:t>
            </a:r>
          </a:p>
          <a:p>
            <a:r>
              <a:rPr lang="pl-PL" dirty="0"/>
              <a:t>Wprowadzono pewne mechanizmy mające ograniczyć występowanie niewyłapanych błędów, by zgodnie ze sztuką nie tworzyć złego wrażenia na użytkowniku.</a:t>
            </a:r>
          </a:p>
        </p:txBody>
      </p:sp>
    </p:spTree>
    <p:extLst>
      <p:ext uri="{BB962C8B-B14F-4D97-AF65-F5344CB8AC3E}">
        <p14:creationId xmlns:p14="http://schemas.microsoft.com/office/powerpoint/2010/main" val="308488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715ADC-956A-D606-FABE-4F14DEA9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 działania BOTA projektowego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832291-5476-2DAC-50DC-344839AA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Obróbka tekstu zawartego w pliku do uczenia maszynowego</a:t>
            </a:r>
          </a:p>
          <a:p>
            <a:r>
              <a:rPr lang="pl-PL" dirty="0"/>
              <a:t>Uczenie się modelu</a:t>
            </a:r>
          </a:p>
          <a:p>
            <a:r>
              <a:rPr lang="pl-PL" dirty="0"/>
              <a:t>Utworzenie modelu w oparciu o dostarczone dane</a:t>
            </a:r>
          </a:p>
          <a:p>
            <a:r>
              <a:rPr lang="pl-PL" dirty="0"/>
              <a:t>Użytkownik wybiera język i kategorię</a:t>
            </a:r>
          </a:p>
          <a:p>
            <a:r>
              <a:rPr lang="pl-PL" dirty="0"/>
              <a:t>Następnie temat który go interesuję</a:t>
            </a:r>
          </a:p>
          <a:p>
            <a:r>
              <a:rPr lang="pl-PL" dirty="0"/>
              <a:t>Rozmowa z botem przebiega w dwóch etapach: w pierwszej kolejności stara się znaleźć pasująca odpowiedź wykorzystując dane z Wikipedii przy użyciu podobieństwa cosinusowego. W przypadku zbyt małego podobieństwa wykorzysta wytrenowany model. W razie problemów da znać użytkownikowi, iż nie rozumie tego co on wprowadził.</a:t>
            </a:r>
          </a:p>
          <a:p>
            <a:r>
              <a:rPr lang="pl-PL" dirty="0"/>
              <a:t>Użytkownik przez cały czas ma możliwość zmiany tematu, kategorii, języka bez konieczności restartu bota. Może też zakończyć działanie programu.</a:t>
            </a:r>
          </a:p>
        </p:txBody>
      </p:sp>
    </p:spTree>
    <p:extLst>
      <p:ext uri="{BB962C8B-B14F-4D97-AF65-F5344CB8AC3E}">
        <p14:creationId xmlns:p14="http://schemas.microsoft.com/office/powerpoint/2010/main" val="1878493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FD3E43-D70A-B587-28B4-32EA1A42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3A7E17-DEE7-0C57-79B3-F299816F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Keras</a:t>
            </a:r>
            <a:r>
              <a:rPr lang="pl-PL" dirty="0"/>
              <a:t> to biblioteka oprogramowania typu open </a:t>
            </a:r>
            <a:r>
              <a:rPr lang="pl-PL" dirty="0" err="1"/>
              <a:t>source</a:t>
            </a:r>
            <a:r>
              <a:rPr lang="pl-PL" dirty="0"/>
              <a:t>, która zapewnia interfejs </a:t>
            </a:r>
            <a:r>
              <a:rPr lang="pl-PL" dirty="0" err="1"/>
              <a:t>Pythona</a:t>
            </a:r>
            <a:r>
              <a:rPr lang="pl-PL" dirty="0"/>
              <a:t> dla sztucznych sieci neuronowych. </a:t>
            </a:r>
            <a:r>
              <a:rPr lang="pl-PL" dirty="0" err="1"/>
              <a:t>Keras</a:t>
            </a:r>
            <a:r>
              <a:rPr lang="pl-PL" dirty="0"/>
              <a:t> działa jako interfejs dla biblioteki </a:t>
            </a:r>
            <a:r>
              <a:rPr lang="pl-PL" dirty="0" err="1"/>
              <a:t>TensorFlow</a:t>
            </a:r>
            <a:r>
              <a:rPr lang="pl-PL" dirty="0"/>
              <a:t>. Do wersji 2.3 </a:t>
            </a:r>
            <a:r>
              <a:rPr lang="pl-PL" dirty="0" err="1"/>
              <a:t>Keras</a:t>
            </a:r>
            <a:r>
              <a:rPr lang="pl-PL" dirty="0"/>
              <a:t> obsługiwał wiele </a:t>
            </a:r>
            <a:r>
              <a:rPr lang="pl-PL" dirty="0" err="1"/>
              <a:t>backendów</a:t>
            </a:r>
            <a:r>
              <a:rPr lang="pl-PL" dirty="0"/>
              <a:t>, w tym </a:t>
            </a:r>
            <a:r>
              <a:rPr lang="pl-PL" dirty="0" err="1"/>
              <a:t>TensorFlow</a:t>
            </a:r>
            <a:r>
              <a:rPr lang="pl-PL" dirty="0"/>
              <a:t>, Microsoft </a:t>
            </a:r>
            <a:r>
              <a:rPr lang="pl-PL" dirty="0" err="1"/>
              <a:t>Cognitive</a:t>
            </a:r>
            <a:r>
              <a:rPr lang="pl-PL" dirty="0"/>
              <a:t> Toolkit, </a:t>
            </a:r>
            <a:r>
              <a:rPr lang="pl-PL" dirty="0" err="1"/>
              <a:t>Theano</a:t>
            </a:r>
            <a:r>
              <a:rPr lang="pl-PL" dirty="0"/>
              <a:t> i </a:t>
            </a:r>
            <a:r>
              <a:rPr lang="pl-PL" dirty="0" err="1"/>
              <a:t>PlaidML.owtarzalne</a:t>
            </a:r>
            <a:r>
              <a:rPr lang="pl-PL" dirty="0"/>
              <a:t> pytania.</a:t>
            </a:r>
          </a:p>
          <a:p>
            <a:r>
              <a:rPr lang="pl-PL" dirty="0" err="1"/>
              <a:t>TensorFlow</a:t>
            </a:r>
            <a:r>
              <a:rPr lang="pl-PL" dirty="0"/>
              <a:t> – </a:t>
            </a:r>
            <a:r>
              <a:rPr lang="pl-PL" dirty="0" err="1"/>
              <a:t>otwartoźródłowa</a:t>
            </a:r>
            <a:r>
              <a:rPr lang="pl-PL" dirty="0"/>
              <a:t> biblioteka programistyczna napisana przez Google Brain Team. Wykorzystywana jest w uczeniu maszynowym i głębokich sieciach neuronowych. Została wydana 9 listopada 2015 roku.</a:t>
            </a:r>
          </a:p>
          <a:p>
            <a:r>
              <a:rPr lang="pl-PL" dirty="0"/>
              <a:t>Natural Language Toolkit, znany też jako NLTK – zestaw bibliotek i programów do symbolicznego i statystycznego przetwarzania języka naturalnego. NLTK zawiera demonstracje graficzne i przykładowe dane. Autorzy przygotowali również książkę opisującą pojęcia wykorzystywane w NLTK.</a:t>
            </a:r>
          </a:p>
        </p:txBody>
      </p:sp>
    </p:spTree>
    <p:extLst>
      <p:ext uri="{BB962C8B-B14F-4D97-AF65-F5344CB8AC3E}">
        <p14:creationId xmlns:p14="http://schemas.microsoft.com/office/powerpoint/2010/main" val="3906945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DB7327-5CC1-D94D-A568-2C96C607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Techniki przetwarzania tekstu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EC5FA5-7861-E000-BE21-02E415E1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Lemmatyzacja</a:t>
            </a:r>
            <a:r>
              <a:rPr lang="pl-PL" dirty="0"/>
              <a:t> – pozwala komputerowi grupować słowa o takim samym znaczeniu jak np. chodzi, chodzić. Grupowanie słowa „dobry” ze słowami „lepszy” i „najlepszy” jest również przykładem </a:t>
            </a:r>
            <a:r>
              <a:rPr lang="pl-PL" dirty="0" err="1"/>
              <a:t>lematyzacji</a:t>
            </a:r>
            <a:r>
              <a:rPr lang="pl-PL" dirty="0"/>
              <a:t>. </a:t>
            </a:r>
            <a:r>
              <a:rPr lang="pl-PL" dirty="0" err="1"/>
              <a:t>Lemmatyzacja</a:t>
            </a:r>
            <a:r>
              <a:rPr lang="pl-PL" dirty="0"/>
              <a:t> jest również zwiastunem zwiększonego zaawansowania sztucznej inteligencji - ponieważ przetwarzanie języka naturalnego postępuje w zakresie dostosowania do </a:t>
            </a:r>
            <a:r>
              <a:rPr lang="pl-PL" dirty="0" err="1"/>
              <a:t>lemmatyzacji</a:t>
            </a:r>
            <a:r>
              <a:rPr lang="pl-PL" dirty="0"/>
              <a:t>, jest on bardziej w stanie analizować dane wejściowe i zapewniać inteligentne dane wyjściowe.</a:t>
            </a:r>
          </a:p>
          <a:p>
            <a:r>
              <a:rPr lang="pl-PL" dirty="0" err="1"/>
              <a:t>Tokenizacja</a:t>
            </a:r>
            <a:r>
              <a:rPr lang="pl-PL" dirty="0"/>
              <a:t> – dzielenie tekstu na zdania i słowa z określonym znaczeniem. </a:t>
            </a:r>
          </a:p>
          <a:p>
            <a:r>
              <a:rPr lang="pl-PL" dirty="0" err="1"/>
              <a:t>Bag</a:t>
            </a:r>
            <a:r>
              <a:rPr lang="pl-PL" dirty="0"/>
              <a:t> of </a:t>
            </a:r>
            <a:r>
              <a:rPr lang="pl-PL" dirty="0" err="1"/>
              <a:t>words</a:t>
            </a:r>
            <a:r>
              <a:rPr lang="pl-PL" dirty="0"/>
              <a:t> – technika stosowana w NLP, grupuje słowa według częstotliwości ich występowania, bez zachowania poprawności gramatycznej i kolejności. Jest on potrzebny ponieważ ułatwia ustrukturyzowanie tekstu.</a:t>
            </a:r>
          </a:p>
          <a:p>
            <a:r>
              <a:rPr lang="pl-PL" dirty="0"/>
              <a:t>Usuwanie niepotrzebnych znaków (</a:t>
            </a:r>
            <a:r>
              <a:rPr lang="pl-PL" dirty="0" err="1"/>
              <a:t>tzw</a:t>
            </a:r>
            <a:r>
              <a:rPr lang="pl-PL" dirty="0"/>
              <a:t> </a:t>
            </a:r>
            <a:r>
              <a:rPr lang="pl-PL" dirty="0" err="1"/>
              <a:t>stopwords</a:t>
            </a:r>
            <a:r>
              <a:rPr lang="pl-PL" dirty="0"/>
              <a:t> jak np. the, a, </a:t>
            </a:r>
            <a:r>
              <a:rPr lang="pl-PL" dirty="0" err="1"/>
              <a:t>an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1609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4EAB2F-1919-8AF5-B6D5-7E889D60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462E02-1F10-7E08-7B2B-F008EBD6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/>
              <a:t>https://www.servicebell.com/post/chatbot-statistics</a:t>
            </a:r>
          </a:p>
          <a:p>
            <a:r>
              <a:rPr lang="pl-PL" dirty="0"/>
              <a:t>https://www.devagroup.pl/blog/glossary/chatbot</a:t>
            </a:r>
          </a:p>
          <a:p>
            <a:r>
              <a:rPr lang="pl-PL" dirty="0"/>
              <a:t>https://www.e2enetworks.com/blog/machine-learning-algorithms-for-teaching-ai-chatbots</a:t>
            </a:r>
          </a:p>
          <a:p>
            <a:r>
              <a:rPr lang="pl-PL" dirty="0"/>
              <a:t>https://medium.datadriveninvestor.com/understanding-fundamentals-of-chatbots-c71d4dea136b</a:t>
            </a:r>
          </a:p>
          <a:p>
            <a:r>
              <a:rPr lang="pl-PL" dirty="0"/>
              <a:t>https://blog.cloudboost.io/generative-vs-retrieval-based-chatbots-a-quick-guide-8d19edb1d645</a:t>
            </a:r>
          </a:p>
          <a:p>
            <a:r>
              <a:rPr lang="pl-PL" dirty="0"/>
              <a:t>https://en.wikipedia.org/wiki/Keras</a:t>
            </a:r>
          </a:p>
          <a:p>
            <a:r>
              <a:rPr lang="pl-PL" dirty="0"/>
              <a:t>https://pl.wikipedia.org/wiki/TensorFlow</a:t>
            </a:r>
          </a:p>
          <a:p>
            <a:r>
              <a:rPr lang="pl-PL" dirty="0"/>
              <a:t>https://pl.wikipedia.org/wiki/Natural_Language_Toolkit</a:t>
            </a:r>
          </a:p>
          <a:p>
            <a:r>
              <a:rPr lang="pl-PL" dirty="0"/>
              <a:t>https://pl.theastrologypage.com/lemmatization</a:t>
            </a:r>
          </a:p>
          <a:p>
            <a:r>
              <a:rPr lang="pl-PL" dirty="0"/>
              <a:t>https://www.mygreatlearning.com/blog/bag-of-words/</a:t>
            </a:r>
          </a:p>
          <a:p>
            <a:r>
              <a:rPr lang="pl-PL" dirty="0"/>
              <a:t>https://www.upgrad.com/blog/how-to-make-chatbot-in-python/</a:t>
            </a:r>
          </a:p>
          <a:p>
            <a:r>
              <a:rPr lang="pl-PL" dirty="0"/>
              <a:t>https://www.projectpro.io/article/python-chatbot-project-learn-to-build-a-chatbot-from-scratch/429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475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038A8B-B357-79F7-0FDC-E1965845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Zespół projektowy: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99AA4E-F4CC-CDFC-0C8B-327668D1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Programiści : Oktawian Filipkowski</a:t>
            </a:r>
          </a:p>
          <a:p>
            <a:r>
              <a:rPr lang="pl-PL" dirty="0"/>
              <a:t>Projektanci : Oktawian Filipkowski</a:t>
            </a:r>
          </a:p>
          <a:p>
            <a:r>
              <a:rPr lang="pl-PL" dirty="0"/>
              <a:t>Asystenci : Oktawian Filipkowski</a:t>
            </a:r>
          </a:p>
          <a:p>
            <a:r>
              <a:rPr lang="pl-PL" dirty="0" err="1"/>
              <a:t>Scrum</a:t>
            </a:r>
            <a:r>
              <a:rPr lang="pl-PL" dirty="0"/>
              <a:t> master : Oktawian Filipkowski</a:t>
            </a:r>
          </a:p>
          <a:p>
            <a:r>
              <a:rPr lang="pl-PL" dirty="0" err="1"/>
              <a:t>DevOps</a:t>
            </a:r>
            <a:r>
              <a:rPr lang="pl-PL" dirty="0"/>
              <a:t> : Oktawian Filipkowski</a:t>
            </a:r>
          </a:p>
          <a:p>
            <a:r>
              <a:rPr lang="pl-PL" dirty="0"/>
              <a:t>Analityk ds. </a:t>
            </a:r>
            <a:r>
              <a:rPr lang="pl-PL" dirty="0" err="1"/>
              <a:t>cyberbezpieczeństwa</a:t>
            </a:r>
            <a:r>
              <a:rPr lang="pl-PL" dirty="0"/>
              <a:t> : Oktawian Filipkowski</a:t>
            </a:r>
          </a:p>
          <a:p>
            <a:r>
              <a:rPr lang="pl-PL" dirty="0"/>
              <a:t>Analityk danych : Oktawian Filipkowski</a:t>
            </a:r>
          </a:p>
          <a:p>
            <a:r>
              <a:rPr lang="pl-PL" dirty="0"/>
              <a:t>Kierownik projektów IT : Oktawian Filipkowski</a:t>
            </a:r>
          </a:p>
          <a:p>
            <a:r>
              <a:rPr lang="pl-PL" dirty="0"/>
              <a:t>HR :  </a:t>
            </a:r>
            <a:r>
              <a:rPr lang="pl-PL" dirty="0" err="1"/>
              <a:t>Whiskas</a:t>
            </a:r>
            <a:endParaRPr lang="pl-PL" dirty="0"/>
          </a:p>
          <a:p>
            <a:r>
              <a:rPr lang="pl-PL" dirty="0"/>
              <a:t>Bezpieczeństwo : Bobik</a:t>
            </a:r>
          </a:p>
        </p:txBody>
      </p:sp>
    </p:spTree>
    <p:extLst>
      <p:ext uri="{BB962C8B-B14F-4D97-AF65-F5344CB8AC3E}">
        <p14:creationId xmlns:p14="http://schemas.microsoft.com/office/powerpoint/2010/main" val="176114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F57047-CB92-4EE1-D16E-4AE81E6EE4D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pl-PL" dirty="0" err="1"/>
              <a:t>NaturaL</a:t>
            </a:r>
            <a:r>
              <a:rPr lang="pl-PL" dirty="0"/>
              <a:t> </a:t>
            </a:r>
            <a:r>
              <a:rPr lang="pl-PL" dirty="0" err="1"/>
              <a:t>language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A3064C-3360-825A-94F3-971E24EFB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Przetwarzanie języka naturalnego – interdyscyplinarna dziedzina, łącząca zagadnienia sztucznej inteligencji i językoznawstwa, zajmująca się automatyzacją analizy, rozumienia, tłumaczenia i generowania języka naturalnego przez komputer.</a:t>
            </a:r>
          </a:p>
        </p:txBody>
      </p:sp>
    </p:spTree>
    <p:extLst>
      <p:ext uri="{BB962C8B-B14F-4D97-AF65-F5344CB8AC3E}">
        <p14:creationId xmlns:p14="http://schemas.microsoft.com/office/powerpoint/2010/main" val="103078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AB20A7-E890-12AA-DAC7-857B2547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CHATBot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7ABA8F-BC5B-766B-B7D5-5AC40EC4B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000" dirty="0" err="1"/>
              <a:t>Chatbot</a:t>
            </a:r>
            <a:r>
              <a:rPr lang="pl-PL" sz="4000" dirty="0"/>
              <a:t> (</a:t>
            </a:r>
            <a:r>
              <a:rPr lang="pl-PL" sz="4000" dirty="0" err="1"/>
              <a:t>chatterbot</a:t>
            </a:r>
            <a:r>
              <a:rPr lang="pl-PL" sz="4000" dirty="0"/>
              <a:t> lub </a:t>
            </a:r>
            <a:r>
              <a:rPr lang="pl-PL" sz="4000" dirty="0" err="1"/>
              <a:t>linguabot</a:t>
            </a:r>
            <a:r>
              <a:rPr lang="pl-PL" sz="4000" dirty="0"/>
              <a:t>) – program komputerowy, którego zadaniem jest prowadzenie konwersacji z udziałem komputera, który replikuje zachowania ludzkie, np. automatyzując odpowiedzi na powtarzalne pytania.</a:t>
            </a:r>
          </a:p>
        </p:txBody>
      </p:sp>
    </p:spTree>
    <p:extLst>
      <p:ext uri="{BB962C8B-B14F-4D97-AF65-F5344CB8AC3E}">
        <p14:creationId xmlns:p14="http://schemas.microsoft.com/office/powerpoint/2010/main" val="77786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E7A425-A463-E71E-CAD7-7628EE32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CHATBOT – garść faktów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996606-1D76-2806-C0B9-FFA1869CD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800" dirty="0"/>
              <a:t>Aktualnie 23% firm obsługujących klientów korzysta z </a:t>
            </a:r>
            <a:r>
              <a:rPr lang="pl-PL" sz="2800" dirty="0" err="1"/>
              <a:t>chatbotów</a:t>
            </a:r>
            <a:endParaRPr lang="pl-PL" sz="2800" dirty="0"/>
          </a:p>
          <a:p>
            <a:r>
              <a:rPr lang="pl-PL" sz="2800" dirty="0"/>
              <a:t>Ponad 80% ludzi miało do czynienia z </a:t>
            </a:r>
            <a:r>
              <a:rPr lang="pl-PL" sz="2800" dirty="0" err="1"/>
              <a:t>chatbotem</a:t>
            </a:r>
            <a:endParaRPr lang="pl-PL" sz="2800" dirty="0"/>
          </a:p>
          <a:p>
            <a:r>
              <a:rPr lang="pl-PL" sz="2800" dirty="0"/>
              <a:t>Szacunkowo aktualnie na </a:t>
            </a:r>
            <a:r>
              <a:rPr lang="pl-PL" sz="2800" dirty="0" err="1"/>
              <a:t>facebooku</a:t>
            </a:r>
            <a:r>
              <a:rPr lang="pl-PL" sz="2800" dirty="0"/>
              <a:t> działa ponad 300.000 </a:t>
            </a:r>
            <a:r>
              <a:rPr lang="pl-PL" sz="2800" dirty="0" err="1"/>
              <a:t>chatbotów</a:t>
            </a:r>
            <a:endParaRPr lang="pl-PL" sz="2800" dirty="0"/>
          </a:p>
          <a:p>
            <a:r>
              <a:rPr lang="pl-PL" sz="2800" dirty="0"/>
              <a:t>W 2023 roku oczekuje się iż </a:t>
            </a:r>
            <a:r>
              <a:rPr lang="pl-PL" sz="2800" dirty="0" err="1"/>
              <a:t>chatboty</a:t>
            </a:r>
            <a:r>
              <a:rPr lang="pl-PL" sz="2800" dirty="0"/>
              <a:t> wygenerują 100 bln w handlu elektronicznym</a:t>
            </a:r>
          </a:p>
          <a:p>
            <a:r>
              <a:rPr lang="pl-PL" sz="2800" dirty="0"/>
              <a:t>Posiadanie </a:t>
            </a:r>
            <a:r>
              <a:rPr lang="pl-PL" sz="2800" dirty="0" err="1"/>
              <a:t>chatbota</a:t>
            </a:r>
            <a:r>
              <a:rPr lang="pl-PL" sz="2800" dirty="0"/>
              <a:t> w swoim sklepie internetowym zwiększa szansę na zakupy ze strony klientów</a:t>
            </a:r>
          </a:p>
        </p:txBody>
      </p:sp>
    </p:spTree>
    <p:extLst>
      <p:ext uri="{BB962C8B-B14F-4D97-AF65-F5344CB8AC3E}">
        <p14:creationId xmlns:p14="http://schemas.microsoft.com/office/powerpoint/2010/main" val="71771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5B3E3D-9436-C868-91B7-7885D020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159238"/>
          </a:xfrm>
        </p:spPr>
        <p:txBody>
          <a:bodyPr>
            <a:normAutofit/>
          </a:bodyPr>
          <a:lstStyle/>
          <a:p>
            <a:r>
              <a:rPr lang="pl-PL" dirty="0"/>
              <a:t>CHATBOT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E82E58-D02A-E7F2-0AFA-3EE823F6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400" dirty="0"/>
              <a:t>Działanie </a:t>
            </a:r>
            <a:r>
              <a:rPr lang="pl-PL" sz="2400" dirty="0" err="1"/>
              <a:t>chatbota</a:t>
            </a:r>
            <a:r>
              <a:rPr lang="pl-PL" sz="2400" dirty="0"/>
              <a:t> opiera się na wykorzystywaniu wcześniej stworzonych scenariuszy w konkretnych zadaniach.</a:t>
            </a:r>
          </a:p>
          <a:p>
            <a:r>
              <a:rPr lang="pl-PL" sz="2400" dirty="0"/>
              <a:t>Bardziej zaawansowane </a:t>
            </a:r>
            <a:r>
              <a:rPr lang="pl-PL" sz="2400" dirty="0" err="1"/>
              <a:t>chatboty</a:t>
            </a:r>
            <a:r>
              <a:rPr lang="pl-PL" sz="2400" dirty="0"/>
              <a:t> są wstanie pełnić funkcję asystenta dla użytkownika.</a:t>
            </a:r>
          </a:p>
          <a:p>
            <a:r>
              <a:rPr lang="pl-PL" sz="2400" dirty="0"/>
              <a:t>Sztuczna inteligencja przystosowana do języka naturalnego jest wstanie imitować żywą istotę, dzięki czemu użytkownik często nie wie, że ma do czynienia z maszyną a nie człowiekiem (a jeszcze częściej oskarża drugą, żywą osobę o bycie botem)</a:t>
            </a:r>
          </a:p>
          <a:p>
            <a:r>
              <a:rPr lang="pl-PL" sz="2400" dirty="0" err="1"/>
              <a:t>Chatboty</a:t>
            </a:r>
            <a:r>
              <a:rPr lang="pl-PL" sz="2400" dirty="0"/>
              <a:t> są przystosowane do interakcji z ludźmi wykorzystując interfejs chatu.</a:t>
            </a:r>
          </a:p>
          <a:p>
            <a:r>
              <a:rPr lang="pl-PL" sz="2400" dirty="0"/>
              <a:t>Pozwalają obniżyć koszt interakcji z klientem o ponad 50%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81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6F00D3-B8CE-58D8-9B2C-1CE7024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CHATBot</a:t>
            </a:r>
            <a:r>
              <a:rPr lang="pl-PL" dirty="0"/>
              <a:t> - Popularne algorytmy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1B1D1A-C484-11E4-3754-081F58B4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400" dirty="0"/>
              <a:t>Naiwny </a:t>
            </a:r>
            <a:r>
              <a:rPr lang="pl-PL" sz="2400" dirty="0" err="1"/>
              <a:t>bayesowski</a:t>
            </a:r>
            <a:r>
              <a:rPr lang="pl-PL" sz="2400" dirty="0"/>
              <a:t> – Stara się zaklasyfikować </a:t>
            </a:r>
            <a:r>
              <a:rPr lang="pl-PL" sz="2400" dirty="0" err="1"/>
              <a:t>text</a:t>
            </a:r>
            <a:r>
              <a:rPr lang="pl-PL" sz="2400" dirty="0"/>
              <a:t> do grup, szukając celu użytkownika a tym samym zredukować ilość potrzebnych odpowiedzi.  Bazuje na powszechności, stąd pewne zwroty mają przyporządkowaną większą wagę.</a:t>
            </a:r>
          </a:p>
          <a:p>
            <a:r>
              <a:rPr lang="pl-PL" sz="2400" dirty="0"/>
              <a:t>Wektory nośne (SVM) – Używając nadzorowanego uczenia mapuje odległości między kategoriami.</a:t>
            </a:r>
          </a:p>
          <a:p>
            <a:r>
              <a:rPr lang="pl-PL" sz="2400" dirty="0"/>
              <a:t>Łańcuch Markowa – Oblicza szansę przeniesienia się z jednego stanu do drugiego. Zapisywany jako matryce, uznawany za łatwy w użyciu.</a:t>
            </a:r>
          </a:p>
          <a:p>
            <a:r>
              <a:rPr lang="pl-PL" sz="2400" dirty="0"/>
              <a:t>NLP – Nadzoruje jak bot będzie interpretował i odczytywał wprowadzany tekst. Używając dużej ilości prawdziwych konwersacji, stara się zrozumieć subtelność rozmów. Do jego zalet należy zdolność odczytywania intencji i sentymentu wypowiedzi.</a:t>
            </a:r>
          </a:p>
        </p:txBody>
      </p:sp>
    </p:spTree>
    <p:extLst>
      <p:ext uri="{BB962C8B-B14F-4D97-AF65-F5344CB8AC3E}">
        <p14:creationId xmlns:p14="http://schemas.microsoft.com/office/powerpoint/2010/main" val="196100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41E2C2-4F4E-736B-5B81-7D0C2639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CHATBOT – POPULARNE języki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E64F91-2781-B170-B509-4EA3EB6E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 err="1"/>
              <a:t>Python</a:t>
            </a:r>
            <a:r>
              <a:rPr lang="pl-PL" sz="3600" dirty="0"/>
              <a:t> – Jeden z najpopularniejszych, częściowo popularność w NLP zawdzięcza to bibliotece NLTK.</a:t>
            </a:r>
          </a:p>
          <a:p>
            <a:r>
              <a:rPr lang="pl-PL" sz="3600" dirty="0"/>
              <a:t>Java – Popularna ze względu na łatwość stosowania algorytmów</a:t>
            </a:r>
          </a:p>
          <a:p>
            <a:r>
              <a:rPr lang="pl-PL" sz="3600" dirty="0" err="1"/>
              <a:t>Ruby</a:t>
            </a:r>
            <a:r>
              <a:rPr lang="pl-PL" sz="3600" dirty="0"/>
              <a:t> – Popularny dzięki dużej ilości gotowych do użycia bibliotek.</a:t>
            </a:r>
          </a:p>
        </p:txBody>
      </p:sp>
    </p:spTree>
    <p:extLst>
      <p:ext uri="{BB962C8B-B14F-4D97-AF65-F5344CB8AC3E}">
        <p14:creationId xmlns:p14="http://schemas.microsoft.com/office/powerpoint/2010/main" val="283737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D75C4F-1DCF-6593-80D6-E8626953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 działania </a:t>
            </a:r>
            <a:r>
              <a:rPr lang="pl-PL" dirty="0" err="1"/>
              <a:t>chatbota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BE9F287-9162-F041-835E-CD234DED3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2506662"/>
            <a:ext cx="7543800" cy="3067050"/>
          </a:xfrm>
        </p:spPr>
      </p:pic>
    </p:spTree>
    <p:extLst>
      <p:ext uri="{BB962C8B-B14F-4D97-AF65-F5344CB8AC3E}">
        <p14:creationId xmlns:p14="http://schemas.microsoft.com/office/powerpoint/2010/main" val="701898287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1248</Words>
  <Application>Microsoft Office PowerPoint</Application>
  <PresentationFormat>Panoramiczny</PresentationFormat>
  <Paragraphs>97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1" baseType="lpstr">
      <vt:lpstr>Arial</vt:lpstr>
      <vt:lpstr>Bembo</vt:lpstr>
      <vt:lpstr>ArchiveVTI</vt:lpstr>
      <vt:lpstr>CHATBOT</vt:lpstr>
      <vt:lpstr>Zespół projektowy:</vt:lpstr>
      <vt:lpstr>NaturaL language processing</vt:lpstr>
      <vt:lpstr>CHATBot</vt:lpstr>
      <vt:lpstr>CHATBOT – garść faktów</vt:lpstr>
      <vt:lpstr>CHATBOT</vt:lpstr>
      <vt:lpstr>CHATBot - Popularne algorytmy</vt:lpstr>
      <vt:lpstr>CHATBOT – POPULARNE języki</vt:lpstr>
      <vt:lpstr>Schemat działania chatbota</vt:lpstr>
      <vt:lpstr>Zasady dobrego chatbota</vt:lpstr>
      <vt:lpstr>Krótka historia chatbota: wybrane Ważniejsze daty</vt:lpstr>
      <vt:lpstr>Tworzenie chatbota: Dwa główne podejśćia</vt:lpstr>
      <vt:lpstr>Zasada działania bota projektowego</vt:lpstr>
      <vt:lpstr>Zasada działania bota projektowego CD</vt:lpstr>
      <vt:lpstr>Schemat działania BOTA projektowego</vt:lpstr>
      <vt:lpstr>Technologie</vt:lpstr>
      <vt:lpstr>Techniki przetwarzania tekstu</vt:lpstr>
      <vt:lpstr>Źródła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Oktawian Filipkowski</dc:creator>
  <cp:lastModifiedBy>Oktawian Filipkowski</cp:lastModifiedBy>
  <cp:revision>12</cp:revision>
  <dcterms:created xsi:type="dcterms:W3CDTF">2023-01-26T06:36:49Z</dcterms:created>
  <dcterms:modified xsi:type="dcterms:W3CDTF">2023-01-26T08:31:31Z</dcterms:modified>
</cp:coreProperties>
</file>