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2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Public Sans"/>
      <p:regular r:id="rId13"/>
    </p:embeddedFont>
    <p:embeddedFont>
      <p:font typeface="Public Sans Bold"/>
      <p:bold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Okto-Venom/Pseudocode-dan-Program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7702246"/>
            <a:ext cx="18288000" cy="2584754"/>
          </a:xfrm>
          <a:prstGeom prst="rect">
            <a:avLst/>
          </a:prstGeom>
          <a:solidFill>
            <a:srgbClr val="99D9D9"/>
          </a:solidFill>
        </p:spPr>
      </p:sp>
      <p:sp>
        <p:nvSpPr>
          <p:cNvPr id="3" name="Freeform 3"/>
          <p:cNvSpPr/>
          <p:nvPr/>
        </p:nvSpPr>
        <p:spPr>
          <a:xfrm>
            <a:off x="12191740" y="6362737"/>
            <a:ext cx="5866088" cy="3274344"/>
          </a:xfrm>
          <a:custGeom>
            <a:avLst/>
            <a:gdLst/>
            <a:ahLst/>
            <a:cxnLst/>
            <a:rect l="l" t="t" r="r" b="b"/>
            <a:pathLst>
              <a:path w="5866088" h="3274344">
                <a:moveTo>
                  <a:pt x="0" y="0"/>
                </a:moveTo>
                <a:lnTo>
                  <a:pt x="5866088" y="0"/>
                </a:lnTo>
                <a:lnTo>
                  <a:pt x="5866088" y="3274344"/>
                </a:lnTo>
                <a:lnTo>
                  <a:pt x="0" y="327434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88867" y="2754150"/>
            <a:ext cx="3654530" cy="6655601"/>
          </a:xfrm>
          <a:custGeom>
            <a:avLst/>
            <a:gdLst/>
            <a:ahLst/>
            <a:cxnLst/>
            <a:rect l="l" t="t" r="r" b="b"/>
            <a:pathLst>
              <a:path w="3654530" h="6655601">
                <a:moveTo>
                  <a:pt x="0" y="0"/>
                </a:moveTo>
                <a:lnTo>
                  <a:pt x="3654530" y="0"/>
                </a:lnTo>
                <a:lnTo>
                  <a:pt x="3654530" y="6655601"/>
                </a:lnTo>
                <a:lnTo>
                  <a:pt x="0" y="66556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84078" y="4206625"/>
            <a:ext cx="1299620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4500" b="1">
                <a:solidFill>
                  <a:srgbClr val="000000"/>
                </a:solidFill>
                <a:latin typeface="Times New Roman" panose="02020603050405020304"/>
                <a:ea typeface="Telegraf Bold" panose="00000800000000000000"/>
                <a:cs typeface="Telegraf Bold" panose="00000800000000000000"/>
                <a:sym typeface="Telegraf Bold" panose="00000800000000000000"/>
              </a:rPr>
              <a:t>Program </a:t>
            </a:r>
            <a:r>
              <a:rPr lang="en-US" sz="4500" b="1" err="1">
                <a:solidFill>
                  <a:srgbClr val="000000"/>
                </a:solidFill>
                <a:latin typeface="Times New Roman" panose="02020603050405020304"/>
                <a:ea typeface="Telegraf Bold" panose="00000800000000000000"/>
                <a:cs typeface="Telegraf Bold" panose="00000800000000000000"/>
                <a:sym typeface="Telegraf Bold" panose="00000800000000000000"/>
              </a:rPr>
              <a:t>Aplikasi</a:t>
            </a:r>
            <a:r>
              <a:rPr lang="en-US" sz="4500" b="1">
                <a:solidFill>
                  <a:srgbClr val="000000"/>
                </a:solidFill>
                <a:latin typeface="Times New Roman" panose="02020603050405020304"/>
                <a:ea typeface="Telegraf Bold" panose="00000800000000000000"/>
                <a:cs typeface="Telegraf Bold" panose="00000800000000000000"/>
                <a:sym typeface="Telegraf Bold" panose="00000800000000000000"/>
              </a:rPr>
              <a:t> </a:t>
            </a:r>
            <a:endParaRPr lang="en-US" sz="4500" b="1">
              <a:solidFill>
                <a:srgbClr val="000000"/>
              </a:solidFill>
              <a:latin typeface="Times New Roman" panose="02020603050405020304"/>
              <a:ea typeface="Telegraf Bold" panose="00000800000000000000"/>
              <a:cs typeface="Telegraf Bold" panose="00000800000000000000"/>
            </a:endParaRPr>
          </a:p>
          <a:p>
            <a:pPr algn="ctr">
              <a:lnSpc>
                <a:spcPts val="4515"/>
              </a:lnSpc>
            </a:pPr>
            <a:r>
              <a:rPr lang="en-US" sz="4500" b="1" err="1">
                <a:solidFill>
                  <a:srgbClr val="000000"/>
                </a:solidFill>
                <a:latin typeface="Times New Roman" panose="02020603050405020304"/>
                <a:ea typeface="Telegraf Bold" panose="00000800000000000000"/>
                <a:cs typeface="Telegraf Bold" panose="00000800000000000000"/>
                <a:sym typeface="Telegraf Bold" panose="00000800000000000000"/>
              </a:rPr>
              <a:t>Bengkel</a:t>
            </a:r>
            <a:r>
              <a:rPr lang="en-US" sz="4500" b="1">
                <a:solidFill>
                  <a:srgbClr val="000000"/>
                </a:solidFill>
                <a:latin typeface="Times New Roman" panose="02020603050405020304"/>
                <a:ea typeface="Telegraf Bold" panose="00000800000000000000"/>
                <a:cs typeface="Telegraf Bold" panose="00000800000000000000"/>
                <a:sym typeface="Telegraf Bold" panose="00000800000000000000"/>
              </a:rPr>
              <a:t> Motor di YOGA MOTOR</a:t>
            </a:r>
            <a:endParaRPr lang="en-US" sz="4500" b="1">
              <a:solidFill>
                <a:srgbClr val="000000"/>
              </a:solidFill>
              <a:latin typeface="Times New Roman" panose="02020603050405020304"/>
              <a:ea typeface="Telegraf Bold" panose="00000800000000000000"/>
              <a:cs typeface="Telegraf Bold" panose="000008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6380283" y="286304"/>
            <a:ext cx="1416398" cy="1606196"/>
          </a:xfrm>
          <a:custGeom>
            <a:avLst/>
            <a:gdLst/>
            <a:ahLst/>
            <a:cxnLst/>
            <a:rect l="l" t="t" r="r" b="b"/>
            <a:pathLst>
              <a:path w="1416398" h="1606196">
                <a:moveTo>
                  <a:pt x="0" y="0"/>
                </a:moveTo>
                <a:lnTo>
                  <a:pt x="1416398" y="0"/>
                </a:lnTo>
                <a:lnTo>
                  <a:pt x="1416398" y="1606196"/>
                </a:lnTo>
                <a:lnTo>
                  <a:pt x="0" y="16061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340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444732" y="8342773"/>
            <a:ext cx="5398536" cy="1502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5"/>
              </a:lnSpc>
            </a:pPr>
            <a:r>
              <a:rPr lang="en-US" sz="285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ADITYA OKTA RAMADHAN</a:t>
            </a:r>
            <a:endParaRPr lang="en-US" sz="285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  <a:p>
            <a:pPr algn="ctr">
              <a:lnSpc>
                <a:spcPts val="4015"/>
              </a:lnSpc>
            </a:pPr>
            <a:r>
              <a:rPr lang="en-US" sz="285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24.240.0006</a:t>
            </a:r>
            <a:endParaRPr lang="en-US" sz="285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  <a:p>
            <a:pPr algn="ctr">
              <a:lnSpc>
                <a:spcPts val="4015"/>
              </a:lnSpc>
            </a:pPr>
            <a:r>
              <a:rPr lang="en-US" sz="285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1P41A</a:t>
            </a:r>
            <a:endParaRPr lang="en-US" sz="285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43397" y="1359100"/>
            <a:ext cx="9528177" cy="494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Institut</a:t>
            </a: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Widya Pratama</a:t>
            </a:r>
            <a:endParaRPr lang="en-US" sz="300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44732" y="7705904"/>
            <a:ext cx="5398536" cy="47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5"/>
              </a:lnSpc>
            </a:pPr>
            <a:r>
              <a:rPr lang="en-US" sz="285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Dibuat</a:t>
            </a:r>
            <a:r>
              <a:rPr lang="en-US" sz="285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Oleh :</a:t>
            </a:r>
            <a:endParaRPr lang="en-US" sz="285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554720"/>
            <a:ext cx="18288000" cy="1777365"/>
          </a:xfrm>
          <a:prstGeom prst="rect">
            <a:avLst/>
          </a:prstGeom>
          <a:solidFill>
            <a:srgbClr val="99B83C"/>
          </a:solidFill>
        </p:spPr>
      </p:sp>
      <p:sp>
        <p:nvSpPr>
          <p:cNvPr id="3" name="Freeform 3"/>
          <p:cNvSpPr/>
          <p:nvPr/>
        </p:nvSpPr>
        <p:spPr>
          <a:xfrm>
            <a:off x="13640240" y="3051301"/>
            <a:ext cx="2971614" cy="5816326"/>
          </a:xfrm>
          <a:custGeom>
            <a:avLst/>
            <a:gdLst/>
            <a:ahLst/>
            <a:cxnLst/>
            <a:rect l="l" t="t" r="r" b="b"/>
            <a:pathLst>
              <a:path w="2971614" h="5816326">
                <a:moveTo>
                  <a:pt x="0" y="0"/>
                </a:moveTo>
                <a:lnTo>
                  <a:pt x="2971614" y="0"/>
                </a:lnTo>
                <a:lnTo>
                  <a:pt x="2971614" y="5816326"/>
                </a:lnTo>
                <a:lnTo>
                  <a:pt x="0" y="581632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24689" y="4647951"/>
            <a:ext cx="3795440" cy="4958413"/>
          </a:xfrm>
          <a:custGeom>
            <a:avLst/>
            <a:gdLst/>
            <a:ahLst/>
            <a:cxnLst/>
            <a:rect l="l" t="t" r="r" b="b"/>
            <a:pathLst>
              <a:path w="3795440" h="4958413">
                <a:moveTo>
                  <a:pt x="0" y="0"/>
                </a:moveTo>
                <a:lnTo>
                  <a:pt x="3795440" y="0"/>
                </a:lnTo>
                <a:lnTo>
                  <a:pt x="3795440" y="4958413"/>
                </a:lnTo>
                <a:lnTo>
                  <a:pt x="0" y="49584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380283" y="286304"/>
            <a:ext cx="1416398" cy="1606196"/>
          </a:xfrm>
          <a:custGeom>
            <a:avLst/>
            <a:gdLst/>
            <a:ahLst/>
            <a:cxnLst/>
            <a:rect l="l" t="t" r="r" b="b"/>
            <a:pathLst>
              <a:path w="1416398" h="1606196">
                <a:moveTo>
                  <a:pt x="0" y="0"/>
                </a:moveTo>
                <a:lnTo>
                  <a:pt x="1416398" y="0"/>
                </a:lnTo>
                <a:lnTo>
                  <a:pt x="1416398" y="1606196"/>
                </a:lnTo>
                <a:lnTo>
                  <a:pt x="0" y="16061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3400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808839" y="508593"/>
            <a:ext cx="3922895" cy="945104"/>
            <a:chOff x="0" y="0"/>
            <a:chExt cx="1033190" cy="2489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3190" cy="248916"/>
            </a:xfrm>
            <a:custGeom>
              <a:avLst/>
              <a:gdLst/>
              <a:ahLst/>
              <a:cxnLst/>
              <a:rect l="l" t="t" r="r" b="b"/>
              <a:pathLst>
                <a:path w="1033190" h="248916">
                  <a:moveTo>
                    <a:pt x="100650" y="0"/>
                  </a:moveTo>
                  <a:lnTo>
                    <a:pt x="932541" y="0"/>
                  </a:lnTo>
                  <a:cubicBezTo>
                    <a:pt x="988128" y="0"/>
                    <a:pt x="1033190" y="45062"/>
                    <a:pt x="1033190" y="100650"/>
                  </a:cubicBezTo>
                  <a:lnTo>
                    <a:pt x="1033190" y="148267"/>
                  </a:lnTo>
                  <a:cubicBezTo>
                    <a:pt x="1033190" y="203854"/>
                    <a:pt x="988128" y="248916"/>
                    <a:pt x="932541" y="248916"/>
                  </a:cubicBezTo>
                  <a:lnTo>
                    <a:pt x="100650" y="248916"/>
                  </a:lnTo>
                  <a:cubicBezTo>
                    <a:pt x="45062" y="248916"/>
                    <a:pt x="0" y="203854"/>
                    <a:pt x="0" y="148267"/>
                  </a:cubicBezTo>
                  <a:lnTo>
                    <a:pt x="0" y="100650"/>
                  </a:lnTo>
                  <a:cubicBezTo>
                    <a:pt x="0" y="45062"/>
                    <a:pt x="45062" y="0"/>
                    <a:pt x="100650" y="0"/>
                  </a:cubicBezTo>
                  <a:close/>
                </a:path>
              </a:pathLst>
            </a:custGeom>
            <a:solidFill>
              <a:srgbClr val="99B83C">
                <a:alpha val="4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033190" cy="287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38478" y="1596572"/>
            <a:ext cx="13101762" cy="215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Proses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administrasi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di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bengkel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yang masih menggunakan cara manual,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seperti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pencatatan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data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pelanggan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,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jadwal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layanan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, dan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transaksi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. Hal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ini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menyebabkan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rawan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kesalahan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pencatatan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, dan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kurang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optimalnya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pelayanan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.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Diperlukan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sebuah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aplikasi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untuk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mengelola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operasional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bengkel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secara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lebih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sistematis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 dan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terstruktur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Telegraf" panose="00000500000000000000"/>
                <a:cs typeface="Telegraf" panose="00000500000000000000"/>
                <a:sym typeface="Telegraf" panose="00000500000000000000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/>
              <a:ea typeface="Telegraf" panose="00000500000000000000"/>
              <a:cs typeface="Telegraf" panose="00000500000000000000"/>
            </a:endParaRPr>
          </a:p>
          <a:p>
            <a:pPr algn="l">
              <a:lnSpc>
                <a:spcPts val="3360"/>
              </a:lnSpc>
            </a:pPr>
            <a:endParaRPr lang="en-US" sz="2800">
              <a:solidFill>
                <a:srgbClr val="000000"/>
              </a:solidFill>
              <a:latin typeface="Times New Roman" panose="02020603050405020304"/>
              <a:ea typeface="Telegraf" panose="00000500000000000000"/>
              <a:cs typeface="Telegraf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11973" y="721677"/>
            <a:ext cx="3844006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" panose="02020603050405020304" charset="0"/>
                <a:ea typeface="Public Sans Bold"/>
                <a:cs typeface="Times New Roman" panose="02020603050405020304" charset="0"/>
                <a:sym typeface="Public Sans Bold"/>
              </a:rPr>
              <a:t>Latar </a:t>
            </a:r>
            <a:r>
              <a:rPr lang="en-US" sz="3200" b="1" err="1">
                <a:solidFill>
                  <a:srgbClr val="000000"/>
                </a:solidFill>
                <a:latin typeface="Times New Roman" panose="02020603050405020304" charset="0"/>
                <a:ea typeface="Public Sans Bold"/>
                <a:cs typeface="Times New Roman" panose="02020603050405020304" charset="0"/>
                <a:sym typeface="Public Sans Bold"/>
              </a:rPr>
              <a:t>Belakang</a:t>
            </a:r>
            <a:endParaRPr lang="en-US" sz="3200" b="1" err="1">
              <a:solidFill>
                <a:srgbClr val="000000"/>
              </a:solidFill>
              <a:latin typeface="Times New Roman" panose="02020603050405020304" charset="0"/>
              <a:ea typeface="Public Sans Bold"/>
              <a:cs typeface="Times New Roman" panose="02020603050405020304" charset="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711973" y="4149272"/>
            <a:ext cx="3922895" cy="945104"/>
            <a:chOff x="0" y="0"/>
            <a:chExt cx="1033190" cy="24891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33190" cy="248916"/>
            </a:xfrm>
            <a:custGeom>
              <a:avLst/>
              <a:gdLst/>
              <a:ahLst/>
              <a:cxnLst/>
              <a:rect l="l" t="t" r="r" b="b"/>
              <a:pathLst>
                <a:path w="1033190" h="248916">
                  <a:moveTo>
                    <a:pt x="100650" y="0"/>
                  </a:moveTo>
                  <a:lnTo>
                    <a:pt x="932541" y="0"/>
                  </a:lnTo>
                  <a:cubicBezTo>
                    <a:pt x="988128" y="0"/>
                    <a:pt x="1033190" y="45062"/>
                    <a:pt x="1033190" y="100650"/>
                  </a:cubicBezTo>
                  <a:lnTo>
                    <a:pt x="1033190" y="148267"/>
                  </a:lnTo>
                  <a:cubicBezTo>
                    <a:pt x="1033190" y="203854"/>
                    <a:pt x="988128" y="248916"/>
                    <a:pt x="932541" y="248916"/>
                  </a:cubicBezTo>
                  <a:lnTo>
                    <a:pt x="100650" y="248916"/>
                  </a:lnTo>
                  <a:cubicBezTo>
                    <a:pt x="45062" y="248916"/>
                    <a:pt x="0" y="203854"/>
                    <a:pt x="0" y="148267"/>
                  </a:cubicBezTo>
                  <a:lnTo>
                    <a:pt x="0" y="100650"/>
                  </a:lnTo>
                  <a:cubicBezTo>
                    <a:pt x="0" y="45062"/>
                    <a:pt x="45062" y="0"/>
                    <a:pt x="100650" y="0"/>
                  </a:cubicBezTo>
                  <a:close/>
                </a:path>
              </a:pathLst>
            </a:custGeom>
            <a:solidFill>
              <a:srgbClr val="99B83C">
                <a:alpha val="43922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33190" cy="287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74084" y="4377380"/>
            <a:ext cx="8115300" cy="48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300" b="1" err="1">
                <a:solidFill>
                  <a:srgbClr val="000000"/>
                </a:solidFill>
                <a:latin typeface="Times New Roman" panose="02020603050405020304"/>
                <a:ea typeface="Telegraf Bold" panose="00000800000000000000"/>
                <a:cs typeface="Telegraf Bold" panose="00000800000000000000"/>
                <a:sym typeface="Telegraf Bold" panose="00000800000000000000"/>
              </a:rPr>
              <a:t>Permasalahan</a:t>
            </a:r>
            <a:endParaRPr lang="en-US" sz="3300" b="1" err="1">
              <a:solidFill>
                <a:srgbClr val="000000"/>
              </a:solidFill>
              <a:latin typeface="Times New Roman" panose="02020603050405020304"/>
              <a:ea typeface="Telegraf Bold" panose="00000800000000000000"/>
              <a:cs typeface="Telegraf Bold" panose="000008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6208" y="5360481"/>
            <a:ext cx="8377792" cy="280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Berikut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masalah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yang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dihadapi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ketika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bengkel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motor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masih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menggunakan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cara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manual :</a:t>
            </a:r>
            <a:endParaRPr lang="en-US" sz="280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  <a:p>
            <a:pPr marL="604520" lvl="1" indent="-302260" algn="l">
              <a:lnSpc>
                <a:spcPts val="3640"/>
              </a:lnSpc>
              <a:buFont typeface="Arial" panose="020B0604020202020204"/>
              <a:buChar char="•"/>
            </a:pP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Pencatatan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manual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sering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menyebabkan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informasi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yang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tidak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lengkap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atau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hilang</a:t>
            </a:r>
            <a:r>
              <a:rPr lang="en-US" sz="28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.</a:t>
            </a:r>
            <a:endParaRPr lang="en-US" sz="280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  <a:p>
            <a:pPr marL="302260" lvl="1" indent="0" algn="l">
              <a:lnSpc>
                <a:spcPts val="3640"/>
              </a:lnSpc>
              <a:buFont typeface="Arial" panose="020B0604020202020204"/>
              <a:buNone/>
            </a:pPr>
            <a:endParaRPr lang="en-US" sz="280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572700"/>
            <a:ext cx="18288000" cy="1758411"/>
          </a:xfrm>
          <a:prstGeom prst="rect">
            <a:avLst/>
          </a:prstGeom>
          <a:solidFill>
            <a:srgbClr val="99D9D9"/>
          </a:solidFill>
        </p:spPr>
      </p:sp>
      <p:grpSp>
        <p:nvGrpSpPr>
          <p:cNvPr id="3" name="Group 3"/>
          <p:cNvGrpSpPr/>
          <p:nvPr/>
        </p:nvGrpSpPr>
        <p:grpSpPr>
          <a:xfrm>
            <a:off x="1598165" y="881785"/>
            <a:ext cx="2060739" cy="887029"/>
            <a:chOff x="0" y="0"/>
            <a:chExt cx="542746" cy="2336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2746" cy="233621"/>
            </a:xfrm>
            <a:custGeom>
              <a:avLst/>
              <a:gdLst/>
              <a:ahLst/>
              <a:cxnLst/>
              <a:rect l="l" t="t" r="r" b="b"/>
              <a:pathLst>
                <a:path w="542746" h="233621">
                  <a:moveTo>
                    <a:pt x="116810" y="0"/>
                  </a:moveTo>
                  <a:lnTo>
                    <a:pt x="425936" y="0"/>
                  </a:lnTo>
                  <a:cubicBezTo>
                    <a:pt x="456916" y="0"/>
                    <a:pt x="486627" y="12307"/>
                    <a:pt x="508533" y="34213"/>
                  </a:cubicBezTo>
                  <a:cubicBezTo>
                    <a:pt x="530439" y="56119"/>
                    <a:pt x="542746" y="85830"/>
                    <a:pt x="542746" y="116810"/>
                  </a:cubicBezTo>
                  <a:lnTo>
                    <a:pt x="542746" y="116810"/>
                  </a:lnTo>
                  <a:cubicBezTo>
                    <a:pt x="542746" y="181323"/>
                    <a:pt x="490448" y="233621"/>
                    <a:pt x="425936" y="233621"/>
                  </a:cubicBezTo>
                  <a:lnTo>
                    <a:pt x="116810" y="233621"/>
                  </a:lnTo>
                  <a:cubicBezTo>
                    <a:pt x="52298" y="233621"/>
                    <a:pt x="0" y="181323"/>
                    <a:pt x="0" y="116810"/>
                  </a:cubicBezTo>
                  <a:lnTo>
                    <a:pt x="0" y="116810"/>
                  </a:lnTo>
                  <a:cubicBezTo>
                    <a:pt x="0" y="52298"/>
                    <a:pt x="52298" y="0"/>
                    <a:pt x="116810" y="0"/>
                  </a:cubicBezTo>
                  <a:close/>
                </a:path>
              </a:pathLst>
            </a:custGeom>
            <a:solidFill>
              <a:srgbClr val="99D9D9">
                <a:alpha val="67843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2746" cy="271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98165" y="1106687"/>
            <a:ext cx="2060739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36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0000"/>
                </a:solidFill>
                <a:latin typeface="Times New Roman" panose="02020603050405020304"/>
                <a:ea typeface="Telegraf Bold" panose="00000800000000000000"/>
                <a:cs typeface="Telegraf Bold" panose="00000800000000000000"/>
                <a:sym typeface="Telegraf Bold" panose="00000800000000000000"/>
              </a:rPr>
              <a:t>Tujuan</a:t>
            </a:r>
            <a:endParaRPr lang="en-US" sz="2800" b="1">
              <a:solidFill>
                <a:srgbClr val="000000"/>
              </a:solidFill>
              <a:latin typeface="Times New Roman" panose="02020603050405020304"/>
              <a:ea typeface="Telegraf Bold" panose="00000800000000000000"/>
              <a:cs typeface="Telegraf Bold" panose="0000080000000000000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469708" y="4996180"/>
            <a:ext cx="2433955" cy="788035"/>
            <a:chOff x="0" y="0"/>
            <a:chExt cx="641112" cy="23483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112" cy="234838"/>
            </a:xfrm>
            <a:custGeom>
              <a:avLst/>
              <a:gdLst/>
              <a:ahLst/>
              <a:cxnLst/>
              <a:rect l="l" t="t" r="r" b="b"/>
              <a:pathLst>
                <a:path w="641112" h="234838">
                  <a:moveTo>
                    <a:pt x="117419" y="0"/>
                  </a:moveTo>
                  <a:lnTo>
                    <a:pt x="523693" y="0"/>
                  </a:lnTo>
                  <a:cubicBezTo>
                    <a:pt x="554835" y="0"/>
                    <a:pt x="584701" y="12371"/>
                    <a:pt x="606721" y="34391"/>
                  </a:cubicBezTo>
                  <a:cubicBezTo>
                    <a:pt x="628741" y="56412"/>
                    <a:pt x="641112" y="86278"/>
                    <a:pt x="641112" y="117419"/>
                  </a:cubicBezTo>
                  <a:lnTo>
                    <a:pt x="641112" y="117419"/>
                  </a:lnTo>
                  <a:cubicBezTo>
                    <a:pt x="641112" y="182268"/>
                    <a:pt x="588542" y="234838"/>
                    <a:pt x="523693" y="234838"/>
                  </a:cubicBezTo>
                  <a:lnTo>
                    <a:pt x="117419" y="234838"/>
                  </a:lnTo>
                  <a:cubicBezTo>
                    <a:pt x="86278" y="234838"/>
                    <a:pt x="56412" y="222467"/>
                    <a:pt x="34391" y="200447"/>
                  </a:cubicBezTo>
                  <a:cubicBezTo>
                    <a:pt x="12371" y="178427"/>
                    <a:pt x="0" y="148561"/>
                    <a:pt x="0" y="117419"/>
                  </a:cubicBezTo>
                  <a:lnTo>
                    <a:pt x="0" y="117419"/>
                  </a:lnTo>
                  <a:cubicBezTo>
                    <a:pt x="0" y="86278"/>
                    <a:pt x="12371" y="56412"/>
                    <a:pt x="34391" y="34391"/>
                  </a:cubicBezTo>
                  <a:cubicBezTo>
                    <a:pt x="56412" y="12371"/>
                    <a:pt x="86278" y="0"/>
                    <a:pt x="117419" y="0"/>
                  </a:cubicBezTo>
                  <a:close/>
                </a:path>
              </a:pathLst>
            </a:custGeom>
            <a:solidFill>
              <a:srgbClr val="99D9D9">
                <a:alpha val="68627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41112" cy="2729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97454" y="2247922"/>
            <a:ext cx="16493092" cy="135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Tujuan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dari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pengembangan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aplikasi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ini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adalah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untuk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menyediakan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sistem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manajemen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bengkel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yang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lebih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terstruktur 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dan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akurat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.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Dengan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aplikasi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ini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,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pencatatan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data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pelanggan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,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layanan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, dan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transaksi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dapat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dilakukan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secara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sistematis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sehingga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proses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pelayanan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menjadi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lebih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cepat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dan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akurat.</a:t>
            </a:r>
            <a:endParaRPr lang="en-US" sz="270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320993" y="4463576"/>
            <a:ext cx="17219848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469578" y="5220814"/>
            <a:ext cx="8115300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36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0000"/>
                </a:solidFill>
                <a:latin typeface="Times New Roman" panose="02020603050405020304"/>
                <a:ea typeface="Telegraf Bold" panose="00000800000000000000"/>
                <a:cs typeface="Telegraf Bold" panose="00000800000000000000"/>
                <a:sym typeface="Telegraf Bold" panose="00000800000000000000"/>
              </a:rPr>
              <a:t>Manfaat</a:t>
            </a:r>
            <a:endParaRPr lang="en-US" sz="2800" b="1">
              <a:solidFill>
                <a:srgbClr val="000000"/>
              </a:solidFill>
              <a:latin typeface="Times New Roman" panose="02020603050405020304"/>
              <a:ea typeface="Telegraf Bold" panose="00000800000000000000"/>
              <a:cs typeface="Telegraf Bold" panose="00000800000000000000"/>
              <a:sym typeface="Telegraf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97454" y="6120926"/>
            <a:ext cx="15754492" cy="135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Aplikasi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manajemen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bengkel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ini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mampu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mengurangi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kesalahan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pencatatan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dan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memberikan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laporan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yang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lebih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akurat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. Dari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sisi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pelanggan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,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aplikasi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ini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dapat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meningkatkan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kepuasan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melalui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pelayanan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yang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cepat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dan </a:t>
            </a:r>
            <a:r>
              <a:rPr lang="en-US" sz="27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terpercaya</a:t>
            </a:r>
            <a:r>
              <a:rPr lang="en-US" sz="27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.</a:t>
            </a:r>
            <a:endParaRPr lang="en-US" sz="270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6380283" y="286304"/>
            <a:ext cx="1416398" cy="1606196"/>
          </a:xfrm>
          <a:custGeom>
            <a:avLst/>
            <a:gdLst/>
            <a:ahLst/>
            <a:cxnLst/>
            <a:rect l="l" t="t" r="r" b="b"/>
            <a:pathLst>
              <a:path w="1416398" h="1606196">
                <a:moveTo>
                  <a:pt x="0" y="0"/>
                </a:moveTo>
                <a:lnTo>
                  <a:pt x="1416398" y="0"/>
                </a:lnTo>
                <a:lnTo>
                  <a:pt x="1416398" y="1606196"/>
                </a:lnTo>
                <a:lnTo>
                  <a:pt x="0" y="160619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3400"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990936"/>
            <a:ext cx="18288000" cy="1296064"/>
          </a:xfrm>
          <a:prstGeom prst="rect">
            <a:avLst/>
          </a:prstGeom>
          <a:solidFill>
            <a:srgbClr val="99B83C"/>
          </a:solidFill>
        </p:spPr>
      </p:sp>
      <p:sp>
        <p:nvSpPr>
          <p:cNvPr id="3" name="Freeform 3"/>
          <p:cNvSpPr/>
          <p:nvPr/>
        </p:nvSpPr>
        <p:spPr>
          <a:xfrm>
            <a:off x="478285" y="1181450"/>
            <a:ext cx="5411586" cy="7656737"/>
          </a:xfrm>
          <a:custGeom>
            <a:avLst/>
            <a:gdLst/>
            <a:ahLst/>
            <a:cxnLst/>
            <a:rect l="l" t="t" r="r" b="b"/>
            <a:pathLst>
              <a:path w="5411586" h="7656737">
                <a:moveTo>
                  <a:pt x="0" y="0"/>
                </a:moveTo>
                <a:lnTo>
                  <a:pt x="5411587" y="0"/>
                </a:lnTo>
                <a:lnTo>
                  <a:pt x="5411587" y="7656736"/>
                </a:lnTo>
                <a:lnTo>
                  <a:pt x="0" y="765673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80283" y="286304"/>
            <a:ext cx="1416398" cy="1606196"/>
          </a:xfrm>
          <a:custGeom>
            <a:avLst/>
            <a:gdLst/>
            <a:ahLst/>
            <a:cxnLst/>
            <a:rect l="l" t="t" r="r" b="b"/>
            <a:pathLst>
              <a:path w="1416398" h="1606196">
                <a:moveTo>
                  <a:pt x="0" y="0"/>
                </a:moveTo>
                <a:lnTo>
                  <a:pt x="1416398" y="0"/>
                </a:lnTo>
                <a:lnTo>
                  <a:pt x="1416398" y="1606196"/>
                </a:lnTo>
                <a:lnTo>
                  <a:pt x="0" y="1606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340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947030" y="2074181"/>
            <a:ext cx="8436728" cy="5871274"/>
          </a:xfrm>
          <a:custGeom>
            <a:avLst/>
            <a:gdLst/>
            <a:ahLst/>
            <a:cxnLst/>
            <a:rect l="l" t="t" r="r" b="b"/>
            <a:pathLst>
              <a:path w="8436728" h="5871274">
                <a:moveTo>
                  <a:pt x="0" y="0"/>
                </a:moveTo>
                <a:lnTo>
                  <a:pt x="8436727" y="0"/>
                </a:lnTo>
                <a:lnTo>
                  <a:pt x="8436727" y="5871274"/>
                </a:lnTo>
                <a:lnTo>
                  <a:pt x="0" y="5871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9200" y="345931"/>
            <a:ext cx="506353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l">
              <a:lnSpc>
                <a:spcPts val="416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" panose="02020603050405020304" charset="0"/>
                <a:ea typeface="Telegraf Bold" panose="00000800000000000000"/>
                <a:cs typeface="Times New Roman" panose="02020603050405020304" charset="0"/>
                <a:sym typeface="Telegraf Bold" panose="00000800000000000000"/>
              </a:rPr>
              <a:t>Layout Input</a:t>
            </a:r>
            <a:endParaRPr lang="en-US" sz="3200" b="1">
              <a:solidFill>
                <a:srgbClr val="000000"/>
              </a:solidFill>
              <a:latin typeface="Times New Roman" panose="02020603050405020304" charset="0"/>
              <a:ea typeface="Telegraf Bold" panose="00000800000000000000"/>
              <a:cs typeface="Times New Roman" panose="02020603050405020304" charset="0"/>
              <a:sym typeface="Telegraf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990936"/>
            <a:ext cx="18288000" cy="1296064"/>
          </a:xfrm>
          <a:prstGeom prst="rect">
            <a:avLst/>
          </a:prstGeom>
          <a:solidFill>
            <a:srgbClr val="99B83C"/>
          </a:solidFill>
        </p:spPr>
      </p:sp>
      <p:sp>
        <p:nvSpPr>
          <p:cNvPr id="3" name="Freeform 3"/>
          <p:cNvSpPr/>
          <p:nvPr/>
        </p:nvSpPr>
        <p:spPr>
          <a:xfrm>
            <a:off x="426502" y="1892500"/>
            <a:ext cx="10812696" cy="3746912"/>
          </a:xfrm>
          <a:custGeom>
            <a:avLst/>
            <a:gdLst/>
            <a:ahLst/>
            <a:cxnLst/>
            <a:rect l="l" t="t" r="r" b="b"/>
            <a:pathLst>
              <a:path w="10812696" h="3746912">
                <a:moveTo>
                  <a:pt x="0" y="0"/>
                </a:moveTo>
                <a:lnTo>
                  <a:pt x="10812696" y="0"/>
                </a:lnTo>
                <a:lnTo>
                  <a:pt x="10812696" y="3746912"/>
                </a:lnTo>
                <a:lnTo>
                  <a:pt x="0" y="374691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19200" y="697865"/>
            <a:ext cx="506353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l">
              <a:lnSpc>
                <a:spcPts val="416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" panose="02020603050405020304" charset="0"/>
                <a:ea typeface="Telegraf Bold" panose="00000800000000000000"/>
                <a:cs typeface="Times New Roman" panose="02020603050405020304" charset="0"/>
                <a:sym typeface="Telegraf Bold" panose="00000800000000000000"/>
              </a:rPr>
              <a:t>Layout 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charset="0"/>
                <a:ea typeface="Telegraf Bold" panose="00000800000000000000"/>
                <a:cs typeface="Times New Roman" panose="02020603050405020304" charset="0"/>
                <a:sym typeface="Telegraf Bold" panose="00000800000000000000"/>
              </a:rPr>
              <a:t>Output</a:t>
            </a:r>
            <a:endParaRPr lang="en-US" sz="3200" b="1">
              <a:solidFill>
                <a:srgbClr val="000000"/>
              </a:solidFill>
              <a:latin typeface="Times New Roman" panose="02020603050405020304" charset="0"/>
              <a:ea typeface="Telegraf Bold" panose="00000800000000000000"/>
              <a:cs typeface="Times New Roman" panose="02020603050405020304" charset="0"/>
              <a:sym typeface="Telegraf Bold" panose="000008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380283" y="286304"/>
            <a:ext cx="1416398" cy="1606196"/>
          </a:xfrm>
          <a:custGeom>
            <a:avLst/>
            <a:gdLst/>
            <a:ahLst/>
            <a:cxnLst/>
            <a:rect l="l" t="t" r="r" b="b"/>
            <a:pathLst>
              <a:path w="1416398" h="1606196">
                <a:moveTo>
                  <a:pt x="0" y="0"/>
                </a:moveTo>
                <a:lnTo>
                  <a:pt x="1416398" y="0"/>
                </a:lnTo>
                <a:lnTo>
                  <a:pt x="1416398" y="1606196"/>
                </a:lnTo>
                <a:lnTo>
                  <a:pt x="0" y="1606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340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5829337"/>
            <a:ext cx="8370915" cy="2971675"/>
          </a:xfrm>
          <a:custGeom>
            <a:avLst/>
            <a:gdLst/>
            <a:ahLst/>
            <a:cxnLst/>
            <a:rect l="l" t="t" r="r" b="b"/>
            <a:pathLst>
              <a:path w="8370915" h="2971675">
                <a:moveTo>
                  <a:pt x="0" y="0"/>
                </a:moveTo>
                <a:lnTo>
                  <a:pt x="8370915" y="0"/>
                </a:lnTo>
                <a:lnTo>
                  <a:pt x="8370915" y="2971675"/>
                </a:lnTo>
                <a:lnTo>
                  <a:pt x="0" y="29716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58300"/>
            <a:ext cx="18288000" cy="1028700"/>
          </a:xfrm>
          <a:prstGeom prst="rect">
            <a:avLst/>
          </a:prstGeom>
          <a:solidFill>
            <a:srgbClr val="D1A3E8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3473210"/>
            <a:ext cx="6612337" cy="5219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5"/>
              </a:lnSpc>
            </a:pP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Aplikasi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bengkel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ini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berhasil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dikembangkan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untuk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mengatasi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permasalahan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pengelolaan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data dan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transaksi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di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bengkel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.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Dengan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fitur-fitur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seperti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pencatatan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data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pelanggan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,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penghitungan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biaya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otomatis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, dan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pembuatan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laporan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,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aplikasi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ini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memberikan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solusi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yang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efektif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dan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efisien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untuk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kebutuhan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operasional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bengkel</a:t>
            </a:r>
            <a:endParaRPr lang="en-US" sz="3100" err="1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544767" y="2022195"/>
            <a:ext cx="3922895" cy="945104"/>
            <a:chOff x="0" y="0"/>
            <a:chExt cx="1033190" cy="2489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3190" cy="248916"/>
            </a:xfrm>
            <a:custGeom>
              <a:avLst/>
              <a:gdLst/>
              <a:ahLst/>
              <a:cxnLst/>
              <a:rect l="l" t="t" r="r" b="b"/>
              <a:pathLst>
                <a:path w="1033190" h="248916">
                  <a:moveTo>
                    <a:pt x="100650" y="0"/>
                  </a:moveTo>
                  <a:lnTo>
                    <a:pt x="932541" y="0"/>
                  </a:lnTo>
                  <a:cubicBezTo>
                    <a:pt x="988128" y="0"/>
                    <a:pt x="1033190" y="45062"/>
                    <a:pt x="1033190" y="100650"/>
                  </a:cubicBezTo>
                  <a:lnTo>
                    <a:pt x="1033190" y="148267"/>
                  </a:lnTo>
                  <a:cubicBezTo>
                    <a:pt x="1033190" y="203854"/>
                    <a:pt x="988128" y="248916"/>
                    <a:pt x="932541" y="248916"/>
                  </a:cubicBezTo>
                  <a:lnTo>
                    <a:pt x="100650" y="248916"/>
                  </a:lnTo>
                  <a:cubicBezTo>
                    <a:pt x="45062" y="248916"/>
                    <a:pt x="0" y="203854"/>
                    <a:pt x="0" y="148267"/>
                  </a:cubicBezTo>
                  <a:lnTo>
                    <a:pt x="0" y="100650"/>
                  </a:lnTo>
                  <a:cubicBezTo>
                    <a:pt x="0" y="45062"/>
                    <a:pt x="45062" y="0"/>
                    <a:pt x="100650" y="0"/>
                  </a:cubicBezTo>
                  <a:close/>
                </a:path>
              </a:pathLst>
            </a:custGeom>
            <a:solidFill>
              <a:srgbClr val="D1A3E8">
                <a:alpha val="43922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033190" cy="287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00046" y="2159517"/>
            <a:ext cx="6612337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5"/>
              </a:lnSpc>
            </a:pPr>
            <a:r>
              <a:rPr lang="en-US" sz="3455" b="1">
                <a:solidFill>
                  <a:srgbClr val="000000"/>
                </a:solidFill>
                <a:latin typeface="Times New Roman" panose="02020603050405020304" charset="0"/>
                <a:ea typeface="Telegraf Bold" panose="00000800000000000000"/>
                <a:cs typeface="Times New Roman" panose="02020603050405020304" charset="0"/>
                <a:sym typeface="Telegraf Bold" panose="00000800000000000000"/>
              </a:rPr>
              <a:t>Kesimpulan</a:t>
            </a:r>
            <a:endParaRPr lang="en-US" sz="3455" b="1">
              <a:solidFill>
                <a:srgbClr val="000000"/>
              </a:solidFill>
              <a:latin typeface="Times New Roman" panose="02020603050405020304" charset="0"/>
              <a:ea typeface="Telegraf Bold" panose="00000800000000000000"/>
              <a:cs typeface="Times New Roman" panose="02020603050405020304" charset="0"/>
              <a:sym typeface="Telegraf Bold" panose="000008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656083" y="2022195"/>
            <a:ext cx="3922895" cy="945104"/>
            <a:chOff x="0" y="0"/>
            <a:chExt cx="1033190" cy="24891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33190" cy="248916"/>
            </a:xfrm>
            <a:custGeom>
              <a:avLst/>
              <a:gdLst/>
              <a:ahLst/>
              <a:cxnLst/>
              <a:rect l="l" t="t" r="r" b="b"/>
              <a:pathLst>
                <a:path w="1033190" h="248916">
                  <a:moveTo>
                    <a:pt x="100650" y="0"/>
                  </a:moveTo>
                  <a:lnTo>
                    <a:pt x="932541" y="0"/>
                  </a:lnTo>
                  <a:cubicBezTo>
                    <a:pt x="988128" y="0"/>
                    <a:pt x="1033190" y="45062"/>
                    <a:pt x="1033190" y="100650"/>
                  </a:cubicBezTo>
                  <a:lnTo>
                    <a:pt x="1033190" y="148267"/>
                  </a:lnTo>
                  <a:cubicBezTo>
                    <a:pt x="1033190" y="203854"/>
                    <a:pt x="988128" y="248916"/>
                    <a:pt x="932541" y="248916"/>
                  </a:cubicBezTo>
                  <a:lnTo>
                    <a:pt x="100650" y="248916"/>
                  </a:lnTo>
                  <a:cubicBezTo>
                    <a:pt x="45062" y="248916"/>
                    <a:pt x="0" y="203854"/>
                    <a:pt x="0" y="148267"/>
                  </a:cubicBezTo>
                  <a:lnTo>
                    <a:pt x="0" y="100650"/>
                  </a:lnTo>
                  <a:cubicBezTo>
                    <a:pt x="0" y="45062"/>
                    <a:pt x="45062" y="0"/>
                    <a:pt x="100650" y="0"/>
                  </a:cubicBezTo>
                  <a:close/>
                </a:path>
              </a:pathLst>
            </a:custGeom>
            <a:solidFill>
              <a:srgbClr val="D1A3E8">
                <a:alpha val="43922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33190" cy="287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315343" y="2118442"/>
            <a:ext cx="2604374" cy="1193607"/>
            <a:chOff x="0" y="-76200"/>
            <a:chExt cx="3472499" cy="159147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53409"/>
              <a:ext cx="3472499" cy="661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055"/>
                </a:lnSpc>
              </a:p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3472499" cy="767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95"/>
                </a:lnSpc>
              </a:pPr>
              <a:r>
                <a:rPr lang="en-US" sz="3455" b="1">
                  <a:solidFill>
                    <a:srgbClr val="000000"/>
                  </a:solidFill>
                  <a:latin typeface="Times New Roman" panose="02020603050405020304" charset="0"/>
                  <a:ea typeface="Telegraf Bold" panose="00000800000000000000"/>
                  <a:cs typeface="Times New Roman" panose="02020603050405020304" charset="0"/>
                  <a:sym typeface="Telegraf Bold" panose="00000800000000000000"/>
                </a:rPr>
                <a:t>Saran</a:t>
              </a:r>
              <a:endParaRPr lang="en-US" sz="3455" b="1">
                <a:solidFill>
                  <a:srgbClr val="000000"/>
                </a:solidFill>
                <a:latin typeface="Times New Roman" panose="02020603050405020304" charset="0"/>
                <a:ea typeface="Telegraf Bold" panose="00000800000000000000"/>
                <a:cs typeface="Times New Roman" panose="02020603050405020304" charset="0"/>
                <a:sym typeface="Telegraf Bold" panose="00000800000000000000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614740" y="3444635"/>
            <a:ext cx="8005581" cy="333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0"/>
              </a:lnSpc>
              <a:spcBef>
                <a:spcPct val="0"/>
              </a:spcBef>
            </a:pP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Aplikasi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dapat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dikembangkan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lebih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lanjut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dengan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menambahkan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fitur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pemesanan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layanan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online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untuk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memudahkan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pelanggan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memilih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jenis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layanan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dan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jadwal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. Selain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itu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,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pelatihan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karyawan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juga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perlu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dilakukan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untuk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memastikan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aplikasi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dapat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digunakan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dengan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 </a:t>
            </a:r>
            <a:r>
              <a:rPr lang="en-US" sz="3100" err="1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baik</a:t>
            </a:r>
            <a:r>
              <a:rPr lang="en-US" sz="3100">
                <a:solidFill>
                  <a:srgbClr val="000000"/>
                </a:solidFill>
                <a:latin typeface="Times New Roman" panose="02020603050405020304"/>
                <a:ea typeface="Public Sans"/>
                <a:cs typeface="Public Sans"/>
                <a:sym typeface="Public Sans"/>
              </a:rPr>
              <a:t>.</a:t>
            </a:r>
            <a:endParaRPr lang="en-US" sz="3100">
              <a:solidFill>
                <a:srgbClr val="000000"/>
              </a:solidFill>
              <a:latin typeface="Times New Roman" panose="02020603050405020304"/>
              <a:ea typeface="Public Sans"/>
              <a:cs typeface="Public Sans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8628902" y="1028700"/>
            <a:ext cx="0" cy="7586506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5"/>
          <p:cNvSpPr/>
          <p:nvPr/>
        </p:nvSpPr>
        <p:spPr>
          <a:xfrm>
            <a:off x="16380283" y="286304"/>
            <a:ext cx="1416398" cy="1606196"/>
          </a:xfrm>
          <a:custGeom>
            <a:avLst/>
            <a:gdLst/>
            <a:ahLst/>
            <a:cxnLst/>
            <a:rect l="l" t="t" r="r" b="b"/>
            <a:pathLst>
              <a:path w="1416398" h="1606196">
                <a:moveTo>
                  <a:pt x="0" y="0"/>
                </a:moveTo>
                <a:lnTo>
                  <a:pt x="1416398" y="0"/>
                </a:lnTo>
                <a:lnTo>
                  <a:pt x="1416398" y="1606196"/>
                </a:lnTo>
                <a:lnTo>
                  <a:pt x="0" y="160619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3400"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99402" y="3290317"/>
            <a:ext cx="9259902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>
                <a:solidFill>
                  <a:srgbClr val="000000"/>
                </a:solidFill>
                <a:latin typeface="Times New Roman" panose="02020603050405020304"/>
                <a:ea typeface="Telegraf Bold" panose="00000800000000000000"/>
                <a:cs typeface="Telegraf Bold" panose="00000800000000000000"/>
                <a:sym typeface="Telegraf Bold" panose="00000800000000000000"/>
              </a:rPr>
              <a:t>TERIMA KASIH</a:t>
            </a:r>
            <a:endParaRPr lang="en-US" sz="9000" b="1">
              <a:solidFill>
                <a:srgbClr val="000000"/>
              </a:solidFill>
              <a:latin typeface="Times New Roman" panose="02020603050405020304"/>
              <a:ea typeface="Telegraf Bold" panose="00000800000000000000"/>
              <a:cs typeface="Telegraf Bold" panose="0000080000000000000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0" y="8244800"/>
            <a:ext cx="18288000" cy="2042200"/>
          </a:xfrm>
          <a:prstGeom prst="rect">
            <a:avLst/>
          </a:prstGeom>
          <a:solidFill>
            <a:srgbClr val="99D9D9"/>
          </a:solidFill>
        </p:spPr>
      </p:sp>
      <p:grpSp>
        <p:nvGrpSpPr>
          <p:cNvPr id="5" name="Group 5"/>
          <p:cNvGrpSpPr/>
          <p:nvPr/>
        </p:nvGrpSpPr>
        <p:grpSpPr>
          <a:xfrm>
            <a:off x="6690485" y="4818154"/>
            <a:ext cx="2511378" cy="1098834"/>
            <a:chOff x="0" y="-66675"/>
            <a:chExt cx="3348504" cy="1465112"/>
          </a:xfrm>
        </p:grpSpPr>
        <p:sp>
          <p:nvSpPr>
            <p:cNvPr id="6" name="TextBox 6"/>
            <p:cNvSpPr txBox="1"/>
            <p:nvPr/>
          </p:nvSpPr>
          <p:spPr>
            <a:xfrm>
              <a:off x="0" y="736569"/>
              <a:ext cx="3348504" cy="661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055"/>
                </a:lnSpc>
              </a:p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3348504" cy="635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15"/>
                </a:lnSpc>
              </a:pPr>
              <a:r>
                <a:rPr lang="en-US" sz="2855" b="1">
                  <a:solidFill>
                    <a:srgbClr val="000000"/>
                  </a:solidFill>
                  <a:latin typeface="Times New Roman" panose="02020603050405020304" charset="0"/>
                  <a:ea typeface="Telegraf Bold" panose="00000800000000000000"/>
                  <a:cs typeface="Times New Roman" panose="02020603050405020304" charset="0"/>
                  <a:sym typeface="Telegraf Bold" panose="00000800000000000000"/>
                </a:rPr>
                <a:t>Link </a:t>
              </a:r>
              <a:r>
                <a:rPr lang="en-US" sz="2855" b="1">
                  <a:solidFill>
                    <a:srgbClr val="000000"/>
                  </a:solidFill>
                  <a:latin typeface="Telegraf Bold" panose="00000800000000000000"/>
                  <a:ea typeface="Telegraf Bold" panose="00000800000000000000"/>
                  <a:cs typeface="Telegraf Bold" panose="00000800000000000000"/>
                  <a:sym typeface="Telegraf Bold" panose="00000800000000000000"/>
                </a:rPr>
                <a:t>:</a:t>
              </a:r>
              <a:endParaRPr lang="en-US" sz="2855" b="1">
                <a:solidFill>
                  <a:srgbClr val="000000"/>
                </a:solidFill>
                <a:latin typeface="Telegraf Bold" panose="00000800000000000000"/>
                <a:ea typeface="Telegraf Bold" panose="00000800000000000000"/>
                <a:cs typeface="Telegraf Bold" panose="00000800000000000000"/>
                <a:sym typeface="Telegraf Bold" panose="0000080000000000000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3343" y="0"/>
            <a:ext cx="6925620" cy="10287000"/>
            <a:chOff x="0" y="0"/>
            <a:chExt cx="4275074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1"/>
              <a:stretch>
                <a:fillRect l="-11401"/>
              </a:stretch>
            </a:blipFill>
          </p:spPr>
        </p:sp>
      </p:grpSp>
      <p:sp>
        <p:nvSpPr>
          <p:cNvPr id="10" name="Freeform 5"/>
          <p:cNvSpPr/>
          <p:nvPr/>
        </p:nvSpPr>
        <p:spPr>
          <a:xfrm>
            <a:off x="16380283" y="286304"/>
            <a:ext cx="1416398" cy="1606196"/>
          </a:xfrm>
          <a:custGeom>
            <a:avLst/>
            <a:gdLst/>
            <a:ahLst/>
            <a:cxnLst/>
            <a:rect l="l" t="t" r="r" b="b"/>
            <a:pathLst>
              <a:path w="1416398" h="1606196">
                <a:moveTo>
                  <a:pt x="0" y="0"/>
                </a:moveTo>
                <a:lnTo>
                  <a:pt x="1416398" y="0"/>
                </a:lnTo>
                <a:lnTo>
                  <a:pt x="1416398" y="1606196"/>
                </a:lnTo>
                <a:lnTo>
                  <a:pt x="0" y="1606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3400"/>
            </a:stretch>
          </a:blipFill>
        </p:spPr>
      </p:sp>
      <p:sp>
        <p:nvSpPr>
          <p:cNvPr id="11" name="Kotak Teks 10"/>
          <p:cNvSpPr txBox="1"/>
          <p:nvPr/>
        </p:nvSpPr>
        <p:spPr>
          <a:xfrm>
            <a:off x="7943850" y="5410200"/>
            <a:ext cx="802957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200">
                <a:latin typeface="Public Sans"/>
                <a:hlinkClick r:id="rId3"/>
              </a:rPr>
              <a:t>https://github.com/Okto-Venom/Pseudocode-dan-Program</a:t>
            </a:r>
            <a:r>
              <a:rPr lang="en-US" sz="2200">
                <a:latin typeface="Public Sans"/>
              </a:rPr>
              <a:t> 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WPS Presentation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Telegraf Bold</vt:lpstr>
      <vt:lpstr>Segoe Print</vt:lpstr>
      <vt:lpstr>Public Sans</vt:lpstr>
      <vt:lpstr>Telegraf</vt:lpstr>
      <vt:lpstr>Arial</vt:lpstr>
      <vt:lpstr>Times New Roman</vt:lpstr>
      <vt:lpstr>Public Sans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Tugas Akhir</dc:title>
  <dc:creator/>
  <cp:lastModifiedBy>aditya</cp:lastModifiedBy>
  <cp:revision>8</cp:revision>
  <dcterms:created xsi:type="dcterms:W3CDTF">2006-08-16T00:00:00Z</dcterms:created>
  <dcterms:modified xsi:type="dcterms:W3CDTF">2025-01-15T05:25:47Z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41A0FEC9256046F78C2239A3D04E16F9_12</vt:lpwstr>
  </property>
  <property fmtid="{D5CDD505-2E9C-101B-9397-08002B2CF9AE}" pid="3" name="KSOProductBuildVer">
    <vt:lpwstr>2057-12.2.0.18639</vt:lpwstr>
  </property>
</Properties>
</file>