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7" name="Shape 77"/>
        <p:cNvGrpSpPr/>
        <p:nvPr/>
      </p:nvGrpSpPr>
      <p:grpSpPr>
        <a:xfrm>
          <a:off x="0" y="0"/>
          <a:ext cx="0" cy="0"/>
          <a:chOff x="0" y="0"/>
          <a:chExt cx="0" cy="0"/>
        </a:xfrm>
      </p:grpSpPr>
      <p:sp>
        <p:nvSpPr>
          <p:cNvPr id="78" name="Shape 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9" name="Shape 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 name="Shape 84"/>
        <p:cNvGrpSpPr/>
        <p:nvPr/>
      </p:nvGrpSpPr>
      <p:grpSpPr>
        <a:xfrm>
          <a:off x="0" y="0"/>
          <a:ext cx="0" cy="0"/>
          <a:chOff x="0" y="0"/>
          <a:chExt cx="0" cy="0"/>
        </a:xfrm>
      </p:grpSpPr>
      <p:sp>
        <p:nvSpPr>
          <p:cNvPr id="85" name="Shape 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6" name="Shape 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5" name="Shape 1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25"/>
            <a:ext cx="4572000" cy="51435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dk1"/>
              </a:buClr>
              <a:defRPr>
                <a:solidFill>
                  <a:schemeClr val="dk1"/>
                </a:solidFill>
              </a:defRPr>
            </a:lvl1pPr>
            <a:lvl2pPr lvl="1">
              <a:spcBef>
                <a:spcPts val="0"/>
              </a:spcBef>
              <a:buClr>
                <a:schemeClr val="dk1"/>
              </a:buClr>
              <a:defRPr>
                <a:solidFill>
                  <a:schemeClr val="dk1"/>
                </a:solidFill>
              </a:defRPr>
            </a:lvl2pPr>
            <a:lvl3pPr lvl="2">
              <a:spcBef>
                <a:spcPts val="0"/>
              </a:spcBef>
              <a:buClr>
                <a:schemeClr val="dk1"/>
              </a:buClr>
              <a:defRPr>
                <a:solidFill>
                  <a:schemeClr val="dk1"/>
                </a:solidFill>
              </a:defRPr>
            </a:lvl3pPr>
            <a:lvl4pPr lvl="3">
              <a:spcBef>
                <a:spcPts val="0"/>
              </a:spcBef>
              <a:buClr>
                <a:schemeClr val="dk1"/>
              </a:buClr>
              <a:defRPr>
                <a:solidFill>
                  <a:schemeClr val="dk1"/>
                </a:solidFill>
              </a:defRPr>
            </a:lvl4pPr>
            <a:lvl5pPr lvl="4">
              <a:spcBef>
                <a:spcPts val="0"/>
              </a:spcBef>
              <a:buClr>
                <a:schemeClr val="dk1"/>
              </a:buClr>
              <a:defRPr>
                <a:solidFill>
                  <a:schemeClr val="dk1"/>
                </a:solidFill>
              </a:defRPr>
            </a:lvl5pPr>
            <a:lvl6pPr lvl="5">
              <a:spcBef>
                <a:spcPts val="0"/>
              </a:spcBef>
              <a:buClr>
                <a:schemeClr val="dk1"/>
              </a:buClr>
              <a:defRPr>
                <a:solidFill>
                  <a:schemeClr val="dk1"/>
                </a:solidFill>
              </a:defRPr>
            </a:lvl6pPr>
            <a:lvl7pPr lvl="6">
              <a:spcBef>
                <a:spcPts val="0"/>
              </a:spcBef>
              <a:buClr>
                <a:schemeClr val="dk1"/>
              </a:buClr>
              <a:defRPr>
                <a:solidFill>
                  <a:schemeClr val="dk1"/>
                </a:solidFill>
              </a:defRPr>
            </a:lvl7pPr>
            <a:lvl8pPr lvl="7">
              <a:spcBef>
                <a:spcPts val="0"/>
              </a:spcBef>
              <a:buClr>
                <a:schemeClr val="dk1"/>
              </a:buClr>
              <a:defRPr>
                <a:solidFill>
                  <a:schemeClr val="dk1"/>
                </a:solidFill>
              </a:defRPr>
            </a:lvl8pPr>
            <a:lvl9pPr lvl="8">
              <a:spcBef>
                <a:spcPts val="0"/>
              </a:spcBef>
              <a:buClr>
                <a:schemeClr val="dk1"/>
              </a:buClr>
              <a:defRPr>
                <a:solidFill>
                  <a:schemeClr val="dk1"/>
                </a:solidFill>
              </a:defRPr>
            </a:lvl9pPr>
          </a:lstStyle>
          <a:p/>
        </p:txBody>
      </p:sp>
      <p:sp>
        <p:nvSpPr>
          <p:cNvPr id="40" name="Shape 4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lt2"/>
              </a:buClr>
              <a:buSzPct val="100000"/>
              <a:defRPr sz="1800">
                <a:solidFill>
                  <a:schemeClr val="lt2"/>
                </a:solidFill>
              </a:defRPr>
            </a:lvl1pPr>
            <a:lvl2pPr lvl="1">
              <a:lnSpc>
                <a:spcPct val="115000"/>
              </a:lnSpc>
              <a:spcBef>
                <a:spcPts val="0"/>
              </a:spcBef>
              <a:spcAft>
                <a:spcPts val="1600"/>
              </a:spcAft>
              <a:buClr>
                <a:schemeClr val="lt2"/>
              </a:buClr>
              <a:defRPr>
                <a:solidFill>
                  <a:schemeClr val="lt2"/>
                </a:solidFill>
              </a:defRPr>
            </a:lvl2pPr>
            <a:lvl3pPr lvl="2">
              <a:lnSpc>
                <a:spcPct val="115000"/>
              </a:lnSpc>
              <a:spcBef>
                <a:spcPts val="0"/>
              </a:spcBef>
              <a:spcAft>
                <a:spcPts val="1600"/>
              </a:spcAft>
              <a:buClr>
                <a:schemeClr val="lt2"/>
              </a:buClr>
              <a:defRPr>
                <a:solidFill>
                  <a:schemeClr val="lt2"/>
                </a:solidFill>
              </a:defRPr>
            </a:lvl3pPr>
            <a:lvl4pPr lvl="3">
              <a:lnSpc>
                <a:spcPct val="115000"/>
              </a:lnSpc>
              <a:spcBef>
                <a:spcPts val="0"/>
              </a:spcBef>
              <a:spcAft>
                <a:spcPts val="1600"/>
              </a:spcAft>
              <a:buClr>
                <a:schemeClr val="lt2"/>
              </a:buClr>
              <a:defRPr>
                <a:solidFill>
                  <a:schemeClr val="lt2"/>
                </a:solidFill>
              </a:defRPr>
            </a:lvl4pPr>
            <a:lvl5pPr lvl="4">
              <a:lnSpc>
                <a:spcPct val="115000"/>
              </a:lnSpc>
              <a:spcBef>
                <a:spcPts val="0"/>
              </a:spcBef>
              <a:spcAft>
                <a:spcPts val="1600"/>
              </a:spcAft>
              <a:buClr>
                <a:schemeClr val="lt2"/>
              </a:buClr>
              <a:defRPr>
                <a:solidFill>
                  <a:schemeClr val="lt2"/>
                </a:solidFill>
              </a:defRPr>
            </a:lvl5pPr>
            <a:lvl6pPr lvl="5">
              <a:lnSpc>
                <a:spcPct val="115000"/>
              </a:lnSpc>
              <a:spcBef>
                <a:spcPts val="0"/>
              </a:spcBef>
              <a:spcAft>
                <a:spcPts val="1600"/>
              </a:spcAft>
              <a:buClr>
                <a:schemeClr val="lt2"/>
              </a:buClr>
              <a:defRPr>
                <a:solidFill>
                  <a:schemeClr val="lt2"/>
                </a:solidFill>
              </a:defRPr>
            </a:lvl6pPr>
            <a:lvl7pPr lvl="6">
              <a:lnSpc>
                <a:spcPct val="115000"/>
              </a:lnSpc>
              <a:spcBef>
                <a:spcPts val="0"/>
              </a:spcBef>
              <a:spcAft>
                <a:spcPts val="1600"/>
              </a:spcAft>
              <a:buClr>
                <a:schemeClr val="lt2"/>
              </a:buClr>
              <a:defRPr>
                <a:solidFill>
                  <a:schemeClr val="lt2"/>
                </a:solidFill>
              </a:defRPr>
            </a:lvl7pPr>
            <a:lvl8pPr lvl="7">
              <a:lnSpc>
                <a:spcPct val="115000"/>
              </a:lnSpc>
              <a:spcBef>
                <a:spcPts val="0"/>
              </a:spcBef>
              <a:spcAft>
                <a:spcPts val="1600"/>
              </a:spcAft>
              <a:buClr>
                <a:schemeClr val="lt2"/>
              </a:buClr>
              <a:defRPr>
                <a:solidFill>
                  <a:schemeClr val="lt2"/>
                </a:solidFill>
              </a:defRPr>
            </a:lvl8pPr>
            <a:lvl9pPr lvl="8">
              <a:lnSpc>
                <a:spcPct val="115000"/>
              </a:lnSpc>
              <a:spcBef>
                <a:spcPts val="0"/>
              </a:spcBef>
              <a:spcAft>
                <a:spcPts val="1600"/>
              </a:spcAft>
              <a:buClr>
                <a:schemeClr val="lt2"/>
              </a:buClr>
              <a:defRPr>
                <a:solidFill>
                  <a:schemeClr val="lt2"/>
                </a:solidFill>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 name="Shape 53"/>
        <p:cNvGrpSpPr/>
        <p:nvPr/>
      </p:nvGrpSpPr>
      <p:grpSpPr>
        <a:xfrm>
          <a:off x="0" y="0"/>
          <a:ext cx="0" cy="0"/>
          <a:chOff x="0" y="0"/>
          <a:chExt cx="0" cy="0"/>
        </a:xfrm>
      </p:grpSpPr>
      <p:sp>
        <p:nvSpPr>
          <p:cNvPr id="54" name="Shape 54"/>
          <p:cNvSpPr txBox="1"/>
          <p:nvPr>
            <p:ph type="ctrTitle"/>
          </p:nvPr>
        </p:nvSpPr>
        <p:spPr>
          <a:xfrm>
            <a:off x="271799" y="1839525"/>
            <a:ext cx="8600400" cy="2052600"/>
          </a:xfrm>
          <a:prstGeom prst="rect">
            <a:avLst/>
          </a:prstGeom>
        </p:spPr>
        <p:txBody>
          <a:bodyPr anchorCtr="0" anchor="b" bIns="91425" lIns="91425" rIns="91425" tIns="91425">
            <a:noAutofit/>
          </a:bodyPr>
          <a:lstStyle/>
          <a:p>
            <a:pPr lvl="0">
              <a:spcBef>
                <a:spcPts val="0"/>
              </a:spcBef>
              <a:buNone/>
            </a:pPr>
            <a:r>
              <a:rPr lang="en"/>
              <a:t>The Dueling Association</a:t>
            </a:r>
          </a:p>
        </p:txBody>
      </p:sp>
      <p:sp>
        <p:nvSpPr>
          <p:cNvPr id="55" name="Shape 55"/>
          <p:cNvSpPr txBox="1"/>
          <p:nvPr>
            <p:ph idx="1" type="subTitle"/>
          </p:nvPr>
        </p:nvSpPr>
        <p:spPr>
          <a:xfrm>
            <a:off x="1800900" y="4044625"/>
            <a:ext cx="5542200" cy="792600"/>
          </a:xfrm>
          <a:prstGeom prst="rect">
            <a:avLst/>
          </a:prstGeom>
        </p:spPr>
        <p:txBody>
          <a:bodyPr anchorCtr="0" anchor="t" bIns="91425" lIns="91425" rIns="91425" tIns="91425">
            <a:noAutofit/>
          </a:bodyPr>
          <a:lstStyle/>
          <a:p>
            <a:pPr lvl="0">
              <a:spcBef>
                <a:spcPts val="0"/>
              </a:spcBef>
              <a:buNone/>
            </a:pPr>
            <a:r>
              <a:rPr lang="en"/>
              <a:t>Emily Yeh &amp; Lydia Zuehsow</a:t>
            </a:r>
          </a:p>
        </p:txBody>
      </p:sp>
      <p:pic>
        <p:nvPicPr>
          <p:cNvPr id="56" name="Shape 56"/>
          <p:cNvPicPr preferRelativeResize="0"/>
          <p:nvPr/>
        </p:nvPicPr>
        <p:blipFill>
          <a:blip r:embed="rId3">
            <a:alphaModFix/>
          </a:blip>
          <a:stretch>
            <a:fillRect/>
          </a:stretch>
        </p:blipFill>
        <p:spPr>
          <a:xfrm>
            <a:off x="1571700" y="312749"/>
            <a:ext cx="6000600" cy="2555526"/>
          </a:xfrm>
          <a:prstGeom prst="rect">
            <a:avLst/>
          </a:prstGeom>
          <a:noFill/>
          <a:ln>
            <a:noFill/>
          </a:ln>
        </p:spPr>
      </p:pic>
      <p:sp>
        <p:nvSpPr>
          <p:cNvPr id="57" name="Shape 57"/>
          <p:cNvSpPr txBox="1"/>
          <p:nvPr/>
        </p:nvSpPr>
        <p:spPr>
          <a:xfrm>
            <a:off x="1335600" y="3188400"/>
            <a:ext cx="5456100" cy="636600"/>
          </a:xfrm>
          <a:prstGeom prst="rect">
            <a:avLst/>
          </a:prstGeom>
          <a:noFill/>
          <a:ln>
            <a:noFill/>
          </a:ln>
        </p:spPr>
        <p:txBody>
          <a:bodyPr anchorCtr="0" anchor="t" bIns="91425" lIns="91425" rIns="91425" tIns="91425">
            <a:noAutofit/>
          </a:bodyPr>
          <a:lstStyle/>
          <a:p>
            <a:pPr lvl="0">
              <a:spcBef>
                <a:spcPts val="0"/>
              </a:spcBef>
              <a:buNone/>
            </a:pPr>
            <a:r>
              <a:t/>
            </a:r>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 name="Shape 61"/>
        <p:cNvGrpSpPr/>
        <p:nvPr/>
      </p:nvGrpSpPr>
      <p:grpSpPr>
        <a:xfrm>
          <a:off x="0" y="0"/>
          <a:ext cx="0" cy="0"/>
          <a:chOff x="0" y="0"/>
          <a:chExt cx="0" cy="0"/>
        </a:xfrm>
      </p:grpSpPr>
      <p:sp>
        <p:nvSpPr>
          <p:cNvPr id="62" name="Shape 6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Background</a:t>
            </a:r>
          </a:p>
        </p:txBody>
      </p:sp>
      <p:sp>
        <p:nvSpPr>
          <p:cNvPr id="63" name="Shape 63"/>
          <p:cNvSpPr txBox="1"/>
          <p:nvPr>
            <p:ph idx="1" type="body"/>
          </p:nvPr>
        </p:nvSpPr>
        <p:spPr>
          <a:xfrm>
            <a:off x="284975" y="1370350"/>
            <a:ext cx="4121400" cy="3416400"/>
          </a:xfrm>
          <a:prstGeom prst="rect">
            <a:avLst/>
          </a:prstGeom>
        </p:spPr>
        <p:txBody>
          <a:bodyPr anchorCtr="0" anchor="t" bIns="91425" lIns="91425" rIns="91425" tIns="91425">
            <a:noAutofit/>
          </a:bodyPr>
          <a:lstStyle/>
          <a:p>
            <a:pPr indent="-228600" lvl="0" marL="457200" rtl="0">
              <a:spcBef>
                <a:spcPts val="0"/>
              </a:spcBef>
              <a:buChar char="★"/>
            </a:pPr>
            <a:r>
              <a:rPr lang="en"/>
              <a:t>We like Harry Potter!</a:t>
            </a:r>
          </a:p>
          <a:p>
            <a:pPr indent="-228600" lvl="0" marL="457200" rtl="0">
              <a:spcBef>
                <a:spcPts val="0"/>
              </a:spcBef>
              <a:buChar char="★"/>
            </a:pPr>
            <a:r>
              <a:rPr lang="en"/>
              <a:t>Harry Potter duels are wizardly magical shenanigans with wands</a:t>
            </a:r>
          </a:p>
          <a:p>
            <a:pPr indent="-228600" lvl="0" marL="457200" rtl="0">
              <a:spcBef>
                <a:spcPts val="0"/>
              </a:spcBef>
              <a:buChar char="★"/>
            </a:pPr>
            <a:r>
              <a:rPr lang="en"/>
              <a:t>Wizards wave a wand to cast a spell</a:t>
            </a:r>
          </a:p>
          <a:p>
            <a:pPr indent="-228600" lvl="1" marL="914400" rtl="0">
              <a:spcBef>
                <a:spcPts val="0"/>
              </a:spcBef>
              <a:buChar char="○"/>
            </a:pPr>
            <a:r>
              <a:rPr lang="en"/>
              <a:t>Technically, you’re supposed to say the spell </a:t>
            </a:r>
            <a:r>
              <a:rPr i="1" lang="en"/>
              <a:t>and </a:t>
            </a:r>
            <a:r>
              <a:rPr lang="en"/>
              <a:t>wave a wand... but that’s okay</a:t>
            </a:r>
          </a:p>
        </p:txBody>
      </p:sp>
      <p:pic>
        <p:nvPicPr>
          <p:cNvPr id="64" name="Shape 64"/>
          <p:cNvPicPr preferRelativeResize="0"/>
          <p:nvPr/>
        </p:nvPicPr>
        <p:blipFill>
          <a:blip r:embed="rId3">
            <a:alphaModFix/>
          </a:blip>
          <a:stretch>
            <a:fillRect/>
          </a:stretch>
        </p:blipFill>
        <p:spPr>
          <a:xfrm>
            <a:off x="4548675" y="1235600"/>
            <a:ext cx="4310326" cy="2693950"/>
          </a:xfrm>
          <a:prstGeom prst="rect">
            <a:avLst/>
          </a:prstGeom>
          <a:noFill/>
          <a:ln>
            <a:noFill/>
          </a:ln>
        </p:spPr>
      </p:pic>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8" name="Shape 68"/>
        <p:cNvGrpSpPr/>
        <p:nvPr/>
      </p:nvGrpSpPr>
      <p:grpSpPr>
        <a:xfrm>
          <a:off x="0" y="0"/>
          <a:ext cx="0" cy="0"/>
          <a:chOff x="0" y="0"/>
          <a:chExt cx="0" cy="0"/>
        </a:xfrm>
      </p:grpSpPr>
      <p:sp>
        <p:nvSpPr>
          <p:cNvPr id="69" name="Shape 6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What We’ve Done So Far</a:t>
            </a:r>
          </a:p>
        </p:txBody>
      </p:sp>
      <p:sp>
        <p:nvSpPr>
          <p:cNvPr id="70" name="Shape 7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We’re using OpenCV and pygame (based on Lydia’s interactive programming mini-project)</a:t>
            </a:r>
          </a:p>
          <a:p>
            <a:pPr indent="-228600" lvl="0" marL="457200" rtl="0">
              <a:spcBef>
                <a:spcPts val="0"/>
              </a:spcBef>
              <a:buChar char="★"/>
            </a:pPr>
            <a:r>
              <a:rPr lang="en"/>
              <a:t>OpenCV detects a green object and pygame uses the coordinates of the green thing to draw a line</a:t>
            </a:r>
          </a:p>
          <a:p>
            <a:pPr indent="-228600" lvl="1" marL="914400" rtl="0">
              <a:spcBef>
                <a:spcPts val="0"/>
              </a:spcBef>
              <a:buChar char="○"/>
            </a:pPr>
            <a:r>
              <a:rPr lang="en"/>
              <a:t>Or at least, it’s supposed to… We aren’t sure why it’s not working. Please advise? How can we use OpenCV to get coordinates that are then used in pygame to draw the exact same figure?</a:t>
            </a:r>
          </a:p>
          <a:p>
            <a:pPr indent="-228600" lvl="0" marL="457200" rtl="0">
              <a:spcBef>
                <a:spcPts val="0"/>
              </a:spcBef>
              <a:buChar char="★"/>
            </a:pPr>
            <a:r>
              <a:rPr lang="en"/>
              <a:t>We’ve set up a grid that shows up on the webcam screen and on the pygame screen, and we also have a set of spells thought up</a:t>
            </a:r>
          </a:p>
          <a:p>
            <a:pPr indent="-228600" lvl="1" marL="914400" rtl="0">
              <a:spcBef>
                <a:spcPts val="0"/>
              </a:spcBef>
              <a:buChar char="○"/>
            </a:pPr>
            <a:r>
              <a:rPr lang="en"/>
              <a:t>We’re using pygame.USEREVENT to track when you’re in a certain quadrant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Main Questions</a:t>
            </a:r>
          </a:p>
        </p:txBody>
      </p:sp>
      <p:sp>
        <p:nvSpPr>
          <p:cNvPr id="76" name="Shape 76"/>
          <p:cNvSpPr txBox="1"/>
          <p:nvPr>
            <p:ph idx="1" type="body"/>
          </p:nvPr>
        </p:nvSpPr>
        <p:spPr>
          <a:xfrm>
            <a:off x="311700" y="1152475"/>
            <a:ext cx="8520600" cy="3883200"/>
          </a:xfrm>
          <a:prstGeom prst="rect">
            <a:avLst/>
          </a:prstGeom>
        </p:spPr>
        <p:txBody>
          <a:bodyPr anchorCtr="0" anchor="t" bIns="91425" lIns="91425" rIns="91425" tIns="91425">
            <a:noAutofit/>
          </a:bodyPr>
          <a:lstStyle/>
          <a:p>
            <a:pPr indent="-228600" lvl="0" marL="457200" rtl="0">
              <a:spcBef>
                <a:spcPts val="0"/>
              </a:spcBef>
              <a:buAutoNum type="arabicPeriod"/>
            </a:pPr>
            <a:r>
              <a:rPr lang="en"/>
              <a:t>Given that a moving object is recognized using OpenCV, how do we retrieve the object’s coordinates and use them to draw the exact same figure in pygame?</a:t>
            </a:r>
          </a:p>
          <a:p>
            <a:pPr indent="-228600" lvl="0" marL="914400" rtl="0">
              <a:spcBef>
                <a:spcPts val="0"/>
              </a:spcBef>
            </a:pPr>
            <a:r>
              <a:rPr lang="en"/>
              <a:t>Are there more efficient ways to do this?</a:t>
            </a:r>
          </a:p>
          <a:p>
            <a:pPr indent="-228600" lvl="0" marL="914400" rtl="0">
              <a:spcBef>
                <a:spcPts val="0"/>
              </a:spcBef>
            </a:pPr>
            <a:r>
              <a:rPr lang="en"/>
              <a:t>When a line is drawn in pygame, how do we make it trigger an action?</a:t>
            </a:r>
          </a:p>
          <a:p>
            <a:pPr indent="-228600" lvl="0" marL="457200" rtl="0">
              <a:spcBef>
                <a:spcPts val="0"/>
              </a:spcBef>
              <a:buAutoNum type="arabicPeriod"/>
            </a:pPr>
            <a:r>
              <a:rPr lang="en"/>
              <a:t>The screen always seems to freeze after a few seconds</a:t>
            </a:r>
          </a:p>
          <a:p>
            <a:pPr indent="-228600" lvl="0" marL="914400" rtl="0">
              <a:spcBef>
                <a:spcPts val="0"/>
              </a:spcBef>
            </a:pPr>
            <a:r>
              <a:rPr lang="en"/>
              <a:t>Why does it do that, and how do we make it not do that?</a:t>
            </a:r>
          </a:p>
          <a:p>
            <a:pPr indent="-228600" lvl="0" marL="457200" rtl="0">
              <a:spcBef>
                <a:spcPts val="0"/>
              </a:spcBef>
              <a:buAutoNum type="arabicPeriod"/>
            </a:pPr>
            <a:r>
              <a:rPr lang="en"/>
              <a:t>Currently, after one of our quadrants is ‘triggered,’ it stays ‘triggered’ forever (or until a reset button is pushed)</a:t>
            </a:r>
          </a:p>
          <a:p>
            <a:pPr indent="-228600" lvl="0" marL="914400" rtl="0">
              <a:spcBef>
                <a:spcPts val="0"/>
              </a:spcBef>
            </a:pPr>
            <a:r>
              <a:rPr lang="en"/>
              <a:t> How do we implement a time delay feature that resets quadrants that haven’t been ‘triggered’ for a long time?</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0" name="Shape 80"/>
        <p:cNvGrpSpPr/>
        <p:nvPr/>
      </p:nvGrpSpPr>
      <p:grpSpPr>
        <a:xfrm>
          <a:off x="0" y="0"/>
          <a:ext cx="0" cy="0"/>
          <a:chOff x="0" y="0"/>
          <a:chExt cx="0" cy="0"/>
        </a:xfrm>
      </p:grpSpPr>
      <p:sp>
        <p:nvSpPr>
          <p:cNvPr id="81" name="Shape 8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More Cool Ideas?</a:t>
            </a:r>
          </a:p>
        </p:txBody>
      </p:sp>
      <p:sp>
        <p:nvSpPr>
          <p:cNvPr id="82" name="Shape 82"/>
          <p:cNvSpPr txBox="1"/>
          <p:nvPr>
            <p:ph idx="1" type="body"/>
          </p:nvPr>
        </p:nvSpPr>
        <p:spPr>
          <a:xfrm>
            <a:off x="311700" y="1152475"/>
            <a:ext cx="5622300" cy="3416400"/>
          </a:xfrm>
          <a:prstGeom prst="rect">
            <a:avLst/>
          </a:prstGeom>
        </p:spPr>
        <p:txBody>
          <a:bodyPr anchorCtr="0" anchor="t" bIns="91425" lIns="91425" rIns="91425" tIns="91425">
            <a:noAutofit/>
          </a:bodyPr>
          <a:lstStyle/>
          <a:p>
            <a:pPr indent="-228600" lvl="0" marL="457200" rtl="0">
              <a:spcBef>
                <a:spcPts val="0"/>
              </a:spcBef>
              <a:buChar char="★"/>
            </a:pPr>
            <a:r>
              <a:rPr lang="en"/>
              <a:t>Help us ideate!</a:t>
            </a:r>
          </a:p>
          <a:p>
            <a:pPr indent="-228600" lvl="0" marL="457200" rtl="0">
              <a:spcBef>
                <a:spcPts val="0"/>
              </a:spcBef>
              <a:buChar char="★"/>
            </a:pPr>
            <a:r>
              <a:rPr lang="en"/>
              <a:t>What would YOU want to see in a Harry Potter dueling-style game?</a:t>
            </a:r>
          </a:p>
          <a:p>
            <a:pPr indent="-228600" lvl="1" marL="914400" rtl="0">
              <a:spcBef>
                <a:spcPts val="0"/>
              </a:spcBef>
              <a:buChar char="○"/>
            </a:pPr>
            <a:r>
              <a:rPr lang="en"/>
              <a:t>Bonus: Tell us how to implement these suggestions (especially if they’re complicated)</a:t>
            </a:r>
          </a:p>
          <a:p>
            <a:pPr indent="-228600" lvl="0" marL="457200" rtl="0">
              <a:spcBef>
                <a:spcPts val="0"/>
              </a:spcBef>
              <a:buChar char="★"/>
            </a:pPr>
            <a:r>
              <a:rPr lang="en"/>
              <a:t>Previous suggestions:</a:t>
            </a:r>
          </a:p>
          <a:p>
            <a:pPr indent="-228600" lvl="1" marL="914400" rtl="0">
              <a:spcBef>
                <a:spcPts val="0"/>
              </a:spcBef>
              <a:buChar char="○"/>
            </a:pPr>
            <a:r>
              <a:rPr lang="en"/>
              <a:t>Be able to duel over Skype/Hangouts</a:t>
            </a:r>
          </a:p>
          <a:p>
            <a:pPr indent="-317500" lvl="0" marL="457200" marR="0" rtl="0" algn="l">
              <a:lnSpc>
                <a:spcPct val="115000"/>
              </a:lnSpc>
              <a:spcBef>
                <a:spcPts val="0"/>
              </a:spcBef>
              <a:spcAft>
                <a:spcPts val="1600"/>
              </a:spcAft>
              <a:buClr>
                <a:schemeClr val="lt2"/>
              </a:buClr>
              <a:buSzPct val="77777"/>
              <a:buFont typeface="Arial"/>
              <a:buChar char="★"/>
            </a:pPr>
            <a:r>
              <a:rPr lang="en"/>
              <a:t>Some of our ideas:</a:t>
            </a:r>
          </a:p>
          <a:p>
            <a:pPr indent="-228600" lvl="1" marL="914400" rtl="0">
              <a:spcBef>
                <a:spcPts val="0"/>
              </a:spcBef>
              <a:buChar char="○"/>
            </a:pPr>
            <a:r>
              <a:rPr lang="en"/>
              <a:t>Be able to play over wifi</a:t>
            </a:r>
          </a:p>
          <a:p>
            <a:pPr indent="-228600" lvl="1" marL="914400" rtl="0">
              <a:spcBef>
                <a:spcPts val="0"/>
              </a:spcBef>
              <a:buChar char="○"/>
            </a:pPr>
            <a:r>
              <a:rPr lang="en"/>
              <a:t>Music/cool special effects</a:t>
            </a:r>
          </a:p>
        </p:txBody>
      </p:sp>
      <p:pic>
        <p:nvPicPr>
          <p:cNvPr id="83" name="Shape 83"/>
          <p:cNvPicPr preferRelativeResize="0"/>
          <p:nvPr/>
        </p:nvPicPr>
        <p:blipFill>
          <a:blip r:embed="rId3">
            <a:alphaModFix/>
          </a:blip>
          <a:stretch>
            <a:fillRect/>
          </a:stretch>
        </p:blipFill>
        <p:spPr>
          <a:xfrm>
            <a:off x="5933923" y="162604"/>
            <a:ext cx="2898374" cy="4818300"/>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 name="Shape 87"/>
        <p:cNvGrpSpPr/>
        <p:nvPr/>
      </p:nvGrpSpPr>
      <p:grpSpPr>
        <a:xfrm>
          <a:off x="0" y="0"/>
          <a:ext cx="0" cy="0"/>
          <a:chOff x="0" y="0"/>
          <a:chExt cx="0" cy="0"/>
        </a:xfrm>
      </p:grpSpPr>
      <p:sp>
        <p:nvSpPr>
          <p:cNvPr id="88" name="Shape 8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Plans for the Future</a:t>
            </a:r>
          </a:p>
        </p:txBody>
      </p:sp>
      <p:sp>
        <p:nvSpPr>
          <p:cNvPr id="89" name="Shape 8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We want to create a menu and a tutorial</a:t>
            </a:r>
          </a:p>
          <a:p>
            <a:pPr indent="-228600" lvl="1" marL="914400" rtl="0">
              <a:spcBef>
                <a:spcPts val="0"/>
              </a:spcBef>
              <a:buChar char="○"/>
            </a:pPr>
            <a:r>
              <a:rPr lang="en"/>
              <a:t>Wand waving is hard, man</a:t>
            </a:r>
          </a:p>
          <a:p>
            <a:pPr indent="-228600" lvl="1" marL="914400" rtl="0">
              <a:spcBef>
                <a:spcPts val="0"/>
              </a:spcBef>
              <a:buChar char="○"/>
            </a:pPr>
            <a:r>
              <a:rPr lang="en"/>
              <a:t>We want to make a wand trail, to show you where your wand is/was</a:t>
            </a:r>
          </a:p>
          <a:p>
            <a:pPr indent="-228600" lvl="0" marL="457200" rtl="0">
              <a:spcBef>
                <a:spcPts val="0"/>
              </a:spcBef>
              <a:buChar char="★"/>
            </a:pPr>
            <a:r>
              <a:rPr lang="en"/>
              <a:t>Create a game screen, complete with an opponent, health bars, and animations</a:t>
            </a:r>
          </a:p>
          <a:p>
            <a:pPr indent="-228600" lvl="1" marL="914400" rtl="0">
              <a:spcBef>
                <a:spcPts val="0"/>
              </a:spcBef>
              <a:buChar char="○"/>
            </a:pPr>
            <a:r>
              <a:rPr lang="en"/>
              <a:t>Implement classes in our game model (Model-View-Controller) for you and your opponent</a:t>
            </a:r>
          </a:p>
          <a:p>
            <a:pPr indent="-228600" lvl="1" marL="914400">
              <a:spcBef>
                <a:spcPts val="0"/>
              </a:spcBef>
              <a:buChar char="○"/>
            </a:pPr>
            <a:r>
              <a:rPr lang="en"/>
              <a:t>Cool graphics!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dark-2">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