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2" name="Shape 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8" name="Shape 2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4" name="Shape 2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28" name="Shape 2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1" name="Shape 1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6" name="Shape 1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タイトル スライド">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3" name="Shape 13"/>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ct val="1000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SzPct val="1000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ct val="1000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タイトルと 縦書きテキスト">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縦書きタイトルと 縦書きテキスト">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タイトルとコンテンツ">
    <p:spTree>
      <p:nvGrpSpPr>
        <p:cNvPr id="17" name="Shape 17"/>
        <p:cNvGrpSpPr/>
        <p:nvPr/>
      </p:nvGrpSpPr>
      <p:grpSpPr>
        <a:xfrm>
          <a:off x="0" y="0"/>
          <a:ext cx="0" cy="0"/>
          <a:chOff x="0" y="0"/>
          <a:chExt cx="0" cy="0"/>
        </a:xfrm>
      </p:grpSpPr>
      <p:sp>
        <p:nvSpPr>
          <p:cNvPr id="18" name="Shape 1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セクション見出し">
    <p:spTree>
      <p:nvGrpSpPr>
        <p:cNvPr id="23" name="Shape 23"/>
        <p:cNvGrpSpPr/>
        <p:nvPr/>
      </p:nvGrpSpPr>
      <p:grpSpPr>
        <a:xfrm>
          <a:off x="0" y="0"/>
          <a:ext cx="0" cy="0"/>
          <a:chOff x="0" y="0"/>
          <a:chExt cx="0" cy="0"/>
        </a:xfrm>
      </p:grpSpPr>
      <p:sp>
        <p:nvSpPr>
          <p:cNvPr id="24" name="Shape 24"/>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ct val="35000"/>
              <a:buFont typeface="Calibri"/>
              <a:buNone/>
              <a:defRPr b="1" i="0" sz="4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25" name="Shape 25"/>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ct val="160000"/>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SzPct val="155555"/>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SzPct val="150000"/>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2 つのコンテンツ">
    <p:spTree>
      <p:nvGrpSpPr>
        <p:cNvPr id="29" name="Shape 29"/>
        <p:cNvGrpSpPr/>
        <p:nvPr/>
      </p:nvGrpSpPr>
      <p:grpSpPr>
        <a:xfrm>
          <a:off x="0" y="0"/>
          <a:ext cx="0" cy="0"/>
          <a:chOff x="0" y="0"/>
          <a:chExt cx="0" cy="0"/>
        </a:xfrm>
      </p:grpSpPr>
      <p:sp>
        <p:nvSpPr>
          <p:cNvPr id="30" name="Shape 3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1" name="Shape 31"/>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比較">
    <p:spTree>
      <p:nvGrpSpPr>
        <p:cNvPr id="36" name="Shape 36"/>
        <p:cNvGrpSpPr/>
        <p:nvPr/>
      </p:nvGrpSpPr>
      <p:grpSpPr>
        <a:xfrm>
          <a:off x="0" y="0"/>
          <a:ext cx="0" cy="0"/>
          <a:chOff x="0" y="0"/>
          <a:chExt cx="0" cy="0"/>
        </a:xfrm>
      </p:grpSpPr>
      <p:sp>
        <p:nvSpPr>
          <p:cNvPr id="37" name="Shape 37"/>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8" name="Shape 38"/>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タイトルのみ">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白紙">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タイトル付きの コンテンツ">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タイトル付きの図">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63" name="Shape 63"/>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ct val="4375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SzPct val="500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SzPct val="58333"/>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koka.ac.jp/morigiwa/sjs/standard_normal_distribution.ht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685800" y="2130425"/>
            <a:ext cx="7772400" cy="1470025"/>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統計と検定</a:t>
            </a:r>
          </a:p>
        </p:txBody>
      </p:sp>
      <p:sp>
        <p:nvSpPr>
          <p:cNvPr id="85" name="Shape 85"/>
          <p:cNvSpPr txBox="1"/>
          <p:nvPr>
            <p:ph idx="1" type="subTitle"/>
          </p:nvPr>
        </p:nvSpPr>
        <p:spPr>
          <a:xfrm>
            <a:off x="1371600" y="3886200"/>
            <a:ext cx="6400800" cy="1752600"/>
          </a:xfrm>
          <a:prstGeom prst="rect">
            <a:avLst/>
          </a:prstGeom>
          <a:noFill/>
          <a:ln>
            <a:noFill/>
          </a:ln>
        </p:spPr>
        <p:txBody>
          <a:bodyPr anchorCtr="0" anchor="t" bIns="45700" lIns="91425" rIns="91425" wrap="square" tIns="45700">
            <a:noAutofit/>
          </a:bodyPr>
          <a:lstStyle/>
          <a:p>
            <a:pPr indent="0" lvl="0" marL="0" marR="0" rtl="0" algn="ctr">
              <a:spcBef>
                <a:spcPts val="0"/>
              </a:spcBef>
              <a:buClr>
                <a:srgbClr val="888888"/>
              </a:buClr>
              <a:buSzPct val="250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解き方②</a:t>
            </a:r>
          </a:p>
        </p:txBody>
      </p:sp>
      <p:sp>
        <p:nvSpPr>
          <p:cNvPr id="142" name="Shape 14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期待値は、試行回数*成功率</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500 * 0.3 = 150</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なので</a:t>
            </a:r>
          </a:p>
          <a:p>
            <a:pPr indent="0" lvl="1" marL="457200" marR="0" rtl="0" algn="l">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
        <p:nvSpPr>
          <p:cNvPr id="143" name="Shape 143"/>
          <p:cNvSpPr txBox="1"/>
          <p:nvPr/>
        </p:nvSpPr>
        <p:spPr>
          <a:xfrm>
            <a:off x="899592" y="3429000"/>
            <a:ext cx="6635080" cy="1468760"/>
          </a:xfrm>
          <a:prstGeom prst="rect">
            <a:avLst/>
          </a:prstGeom>
          <a:blipFill rotWithShape="1">
            <a:blip r:embed="rId3">
              <a:alphaModFix/>
            </a:blip>
            <a:stretch>
              <a:fillRect b="0" l="0" r="0" t="0"/>
            </a:stretch>
          </a:blipFill>
          <a:ln>
            <a:noFill/>
          </a:ln>
        </p:spPr>
        <p:txBody>
          <a:bodyPr anchorCtr="0" anchor="t" bIns="45700" lIns="91425" rIns="91425" wrap="square" tIns="45700">
            <a:noAutofit/>
          </a:bodyPr>
          <a:lstStyle/>
          <a:p>
            <a:pPr indent="0" lvl="0" marL="0" marR="0" rtl="0" algn="l">
              <a:spcBef>
                <a:spcPts val="0"/>
              </a:spcBef>
              <a:buSzPct val="25000"/>
              <a:buNone/>
            </a:pPr>
            <a:r>
              <a:rPr lang="ja-JP" sz="1800">
                <a:latin typeface="Calibri"/>
                <a:ea typeface="Calibri"/>
                <a:cs typeface="Calibri"/>
                <a:sym typeface="Calibri"/>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解き方③</a:t>
            </a:r>
          </a:p>
        </p:txBody>
      </p:sp>
      <p:sp>
        <p:nvSpPr>
          <p:cNvPr id="149" name="Shape 14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計算したYを標準正規分布表に照らし合わせます。</a:t>
            </a:r>
          </a:p>
          <a:p>
            <a:pPr indent="-285750" lvl="1" marL="742950" marR="0" rtl="0" algn="l">
              <a:spcBef>
                <a:spcPts val="560"/>
              </a:spcBef>
              <a:spcAft>
                <a:spcPts val="0"/>
              </a:spcAft>
              <a:buClr>
                <a:schemeClr val="dk1"/>
              </a:buClr>
              <a:buSzPct val="100000"/>
              <a:buFont typeface="Arial"/>
              <a:buChar char="–"/>
            </a:pPr>
            <a:r>
              <a:rPr b="0" i="0" lang="ja-JP" sz="2800" u="sng" cap="none" strike="noStrike">
                <a:solidFill>
                  <a:schemeClr val="hlink"/>
                </a:solidFill>
                <a:latin typeface="Calibri"/>
                <a:ea typeface="Calibri"/>
                <a:cs typeface="Calibri"/>
                <a:sym typeface="Calibri"/>
                <a:hlinkClick r:id="rId3"/>
              </a:rPr>
              <a:t>http://www.koka.ac.jp/morigiwa/sjs/standard_normal_distribution.htm</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0" lvl="1" marL="457200" marR="0" rtl="0" algn="l">
              <a:spcBef>
                <a:spcPts val="560"/>
              </a:spcBef>
              <a:spcAft>
                <a:spcPts val="0"/>
              </a:spcAft>
              <a:buClr>
                <a:schemeClr val="dk1"/>
              </a:buClr>
              <a:buSzPct val="25000"/>
              <a:buFont typeface="Arial"/>
              <a:buNone/>
            </a:pPr>
            <a:r>
              <a:rPr b="0" i="0" lang="ja-JP" sz="2800" u="none" cap="none" strike="noStrike">
                <a:solidFill>
                  <a:schemeClr val="dk1"/>
                </a:solidFill>
                <a:latin typeface="Calibri"/>
                <a:ea typeface="Calibri"/>
                <a:cs typeface="Calibri"/>
                <a:sym typeface="Calibri"/>
              </a:rPr>
              <a:t>ここで、Z = 2.93の値を求めます。</a:t>
            </a:r>
          </a:p>
          <a:p>
            <a:pPr indent="0" lvl="1" marL="4572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0" lvl="1" marL="457200" marR="0" rtl="0" algn="l">
              <a:spcBef>
                <a:spcPts val="560"/>
              </a:spcBef>
              <a:buClr>
                <a:schemeClr val="dk1"/>
              </a:buClr>
              <a:buSzPct val="25000"/>
              <a:buFont typeface="Arial"/>
              <a:buNone/>
            </a:pPr>
            <a:r>
              <a:rPr b="0" i="0" lang="ja-JP" sz="2800" u="none" cap="none" strike="noStrike">
                <a:solidFill>
                  <a:schemeClr val="dk1"/>
                </a:solidFill>
                <a:latin typeface="Calibri"/>
                <a:ea typeface="Calibri"/>
                <a:cs typeface="Calibri"/>
                <a:sym typeface="Calibri"/>
              </a:rPr>
              <a:t>0.4983　という値が見つかりましたか？</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解き方④</a:t>
            </a:r>
          </a:p>
        </p:txBody>
      </p:sp>
      <p:sp>
        <p:nvSpPr>
          <p:cNvPr id="155" name="Shape 15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ここで導いた値は以下の図の面積を1とした時の斜線部の面積を示しています。</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斜線部は中央の線より右側なので、実質的に斜線部より右の領域の面積は</a:t>
            </a:r>
          </a:p>
          <a:p>
            <a:pPr indent="0" lvl="0" marL="0" marR="0" rtl="0" algn="l">
              <a:spcBef>
                <a:spcPts val="640"/>
              </a:spcBef>
              <a:spcAft>
                <a:spcPts val="0"/>
              </a:spcAft>
              <a:buClr>
                <a:schemeClr val="dk1"/>
              </a:buClr>
              <a:buSzPct val="25000"/>
              <a:buFont typeface="Arial"/>
              <a:buNone/>
            </a:pPr>
            <a:r>
              <a:rPr b="0" i="0" lang="ja-JP" sz="3200" u="none" cap="none" strike="noStrike">
                <a:solidFill>
                  <a:schemeClr val="dk1"/>
                </a:solidFill>
                <a:latin typeface="Calibri"/>
                <a:ea typeface="Calibri"/>
                <a:cs typeface="Calibri"/>
                <a:sym typeface="Calibri"/>
              </a:rPr>
              <a:t>	0.5 – 0.4983 = 0.17 % ということになります。</a:t>
            </a:r>
          </a:p>
          <a:p>
            <a:pPr indent="0" lvl="0" marL="0" marR="0" rtl="0" algn="l">
              <a:spcBef>
                <a:spcPts val="640"/>
              </a:spcBef>
              <a:buClr>
                <a:schemeClr val="dk1"/>
              </a:buClr>
              <a:buSzPct val="25000"/>
              <a:buFont typeface="Arial"/>
              <a:buNone/>
            </a:pPr>
            <a:r>
              <a:rPr b="0" i="0" lang="ja-JP" sz="3200" u="none" cap="none" strike="noStrike">
                <a:solidFill>
                  <a:schemeClr val="dk1"/>
                </a:solidFill>
                <a:latin typeface="Calibri"/>
                <a:ea typeface="Calibri"/>
                <a:cs typeface="Calibri"/>
                <a:sym typeface="Calibri"/>
              </a:rPr>
              <a:t>つまり、真の実力が3割のバッターが打率3割6分（500打数180安打)を行うのはよほどの幸運に恵まれないといけないということです。</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応用①</a:t>
            </a:r>
          </a:p>
        </p:txBody>
      </p:sp>
      <p:sp>
        <p:nvSpPr>
          <p:cNvPr id="161" name="Shape 16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このことから、真の実力3割バッターが95％の確率でどの程度の成績を残すかを予想することもできます。</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先ほどの、標準正規分布表で、斜線の面積が0.475(47.5%)となるZを探してみてください。</a:t>
            </a:r>
          </a:p>
          <a:p>
            <a:pPr indent="0" lvl="1" marL="457200" marR="0" rtl="0" algn="l">
              <a:spcBef>
                <a:spcPts val="560"/>
              </a:spcBef>
              <a:buClr>
                <a:schemeClr val="dk1"/>
              </a:buClr>
              <a:buSzPct val="25000"/>
              <a:buFont typeface="Arial"/>
              <a:buNone/>
            </a:pPr>
            <a:r>
              <a:rPr b="0" i="0" lang="ja-JP" sz="2800" u="none" cap="none" strike="noStrike">
                <a:solidFill>
                  <a:schemeClr val="dk1"/>
                </a:solidFill>
                <a:latin typeface="Calibri"/>
                <a:ea typeface="Calibri"/>
                <a:cs typeface="Calibri"/>
                <a:sym typeface="Calibri"/>
              </a:rPr>
              <a:t>Z=1.96 が見つかったでしょうか？</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応用②</a:t>
            </a:r>
          </a:p>
        </p:txBody>
      </p:sp>
      <p:sp>
        <p:nvSpPr>
          <p:cNvPr id="167" name="Shape 167"/>
          <p:cNvSpPr txBox="1"/>
          <p:nvPr>
            <p:ph idx="1" type="body"/>
          </p:nvPr>
        </p:nvSpPr>
        <p:spPr>
          <a:xfrm>
            <a:off x="457200" y="1600201"/>
            <a:ext cx="8229600" cy="1180728"/>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コレを、先ほどの標準正規分布の式に代入して、成功回数を求めます</a:t>
            </a:r>
          </a:p>
        </p:txBody>
      </p:sp>
      <p:sp>
        <p:nvSpPr>
          <p:cNvPr id="168" name="Shape 168"/>
          <p:cNvSpPr txBox="1"/>
          <p:nvPr/>
        </p:nvSpPr>
        <p:spPr>
          <a:xfrm>
            <a:off x="1043608" y="2708920"/>
            <a:ext cx="6635080" cy="1468760"/>
          </a:xfrm>
          <a:prstGeom prst="rect">
            <a:avLst/>
          </a:prstGeom>
          <a:blipFill rotWithShape="1">
            <a:blip r:embed="rId3">
              <a:alphaModFix/>
            </a:blip>
            <a:stretch>
              <a:fillRect b="0" l="0" r="0" t="0"/>
            </a:stretch>
          </a:blipFill>
          <a:ln>
            <a:noFill/>
          </a:ln>
        </p:spPr>
        <p:txBody>
          <a:bodyPr anchorCtr="0" anchor="t" bIns="45700" lIns="91425" rIns="91425" wrap="square" tIns="45700">
            <a:noAutofit/>
          </a:bodyPr>
          <a:lstStyle/>
          <a:p>
            <a:pPr indent="0" lvl="0" marL="0" marR="0" rtl="0" algn="l">
              <a:spcBef>
                <a:spcPts val="0"/>
              </a:spcBef>
              <a:buSzPct val="25000"/>
              <a:buNone/>
            </a:pPr>
            <a:r>
              <a:rPr lang="ja-JP" sz="1800">
                <a:latin typeface="Calibri"/>
                <a:ea typeface="Calibri"/>
                <a:cs typeface="Calibri"/>
                <a:sym typeface="Calibri"/>
              </a:rPr>
              <a:t> </a:t>
            </a:r>
          </a:p>
        </p:txBody>
      </p:sp>
      <p:sp>
        <p:nvSpPr>
          <p:cNvPr id="169" name="Shape 169"/>
          <p:cNvSpPr txBox="1"/>
          <p:nvPr/>
        </p:nvSpPr>
        <p:spPr>
          <a:xfrm>
            <a:off x="1041426" y="4509120"/>
            <a:ext cx="6635080" cy="1468760"/>
          </a:xfrm>
          <a:prstGeom prst="rect">
            <a:avLst/>
          </a:prstGeom>
          <a:blipFill rotWithShape="1">
            <a:blip r:embed="rId4">
              <a:alphaModFix/>
            </a:blip>
            <a:stretch>
              <a:fillRect b="-12032" l="-1928" r="0" t="0"/>
            </a:stretch>
          </a:blipFill>
          <a:ln>
            <a:noFill/>
          </a:ln>
        </p:spPr>
        <p:txBody>
          <a:bodyPr anchorCtr="0" anchor="t" bIns="45700" lIns="91425" rIns="91425" wrap="square" tIns="45700">
            <a:noAutofit/>
          </a:bodyPr>
          <a:lstStyle/>
          <a:p>
            <a:pPr indent="0" lvl="0" marL="0" marR="0" rtl="0" algn="l">
              <a:spcBef>
                <a:spcPts val="0"/>
              </a:spcBef>
              <a:buSzPct val="25000"/>
              <a:buNone/>
            </a:pPr>
            <a:r>
              <a:rPr lang="ja-JP" sz="1800">
                <a:latin typeface="Calibri"/>
                <a:ea typeface="Calibri"/>
                <a:cs typeface="Calibri"/>
                <a:sym typeface="Calibri"/>
              </a:rPr>
              <a: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応用③</a:t>
            </a:r>
          </a:p>
        </p:txBody>
      </p:sp>
      <p:sp>
        <p:nvSpPr>
          <p:cNvPr id="175" name="Shape 17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つまり、期待値との差が20.1以上になる可能性は5%＝期待値との差が20.1以下となる可能性が95%。</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よって、このバッターが500打席立った時に95%の確率で130～170本のヒットを打ってくれるということになります。</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応用④</a:t>
            </a:r>
          </a:p>
        </p:txBody>
      </p:sp>
      <p:sp>
        <p:nvSpPr>
          <p:cNvPr id="181" name="Shape 18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この手法を少しひねると、このような問題も解くことが出来ます。</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500打数で150安打を達成した打者の真の実力はどの程度か</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先ほどと同様の手順を行えば、期待値との差が±20に入る可能性が95%</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なので、このバッターの真の実力は130～170本</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先ほどの手法を利用すると、サンプル数を増やせば増やすほど推計される実力の範囲は小さくなってきます。</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コレを利用することで、アンケートを取った時の結果の信頼性を求めることが出来る。</a:t>
            </a:r>
          </a:p>
        </p:txBody>
      </p:sp>
      <p:sp>
        <p:nvSpPr>
          <p:cNvPr id="187" name="Shape 18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応用⑤</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練習問題</a:t>
            </a:r>
          </a:p>
        </p:txBody>
      </p:sp>
      <p:sp>
        <p:nvSpPr>
          <p:cNvPr id="193" name="Shape 19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10000人から「寝るときはうつ伏せ？あおむけ？」というアンケートを取ったところ、3500人がうつ伏せと答えた。</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このアンケート結果から何%の人があおむけで寝ていると考えられるか</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ポアソン分布</a:t>
            </a:r>
          </a:p>
        </p:txBody>
      </p:sp>
      <p:sp>
        <p:nvSpPr>
          <p:cNvPr id="199" name="Shape 19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詳細は省略します。</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今回の内容</a:t>
            </a:r>
          </a:p>
        </p:txBody>
      </p:sp>
      <p:sp>
        <p:nvSpPr>
          <p:cNvPr id="91" name="Shape 9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代表的な確率分布を元に、現実のいろんな場面における考え方を学ぶ</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細かい数式は置いておいて、どういう方法で行えばいいかという点について眺めていく</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例題</a:t>
            </a:r>
          </a:p>
        </p:txBody>
      </p:sp>
      <p:sp>
        <p:nvSpPr>
          <p:cNvPr id="205" name="Shape 20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1時間に12人の来客があるお店がある。</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あなたは10分間トイレに行くことにした</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この10分間で来客者が発生する確率を求めよ。</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解き方①</a:t>
            </a:r>
          </a:p>
        </p:txBody>
      </p:sp>
      <p:sp>
        <p:nvSpPr>
          <p:cNvPr id="211" name="Shape 21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この問題は、以下の問題に変形できる</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6個の箱を用意し、そこにランダムに12個のボールを投げる。この時に一つもボールの入っていない箱の数の期待値を求めよ</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解き方②</a:t>
            </a:r>
          </a:p>
        </p:txBody>
      </p:sp>
      <p:sp>
        <p:nvSpPr>
          <p:cNvPr id="217" name="Shape 217"/>
          <p:cNvSpPr txBox="1"/>
          <p:nvPr>
            <p:ph idx="1" type="body"/>
          </p:nvPr>
        </p:nvSpPr>
        <p:spPr>
          <a:xfrm>
            <a:off x="395536" y="1598066"/>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このような場合の確率分布はポアソン分布に従う。</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ポアソン分布の式は以下の通り</a:t>
            </a:r>
          </a:p>
        </p:txBody>
      </p:sp>
      <p:sp>
        <p:nvSpPr>
          <p:cNvPr id="218" name="Shape 218"/>
          <p:cNvSpPr txBox="1"/>
          <p:nvPr/>
        </p:nvSpPr>
        <p:spPr>
          <a:xfrm>
            <a:off x="1475656" y="3861048"/>
            <a:ext cx="6635080" cy="2160240"/>
          </a:xfrm>
          <a:prstGeom prst="rect">
            <a:avLst/>
          </a:prstGeom>
          <a:blipFill rotWithShape="1">
            <a:blip r:embed="rId3">
              <a:alphaModFix/>
            </a:blip>
            <a:stretch>
              <a:fillRect b="-6196" l="0" r="0" t="0"/>
            </a:stretch>
          </a:blipFill>
          <a:ln>
            <a:noFill/>
          </a:ln>
        </p:spPr>
        <p:txBody>
          <a:bodyPr anchorCtr="0" anchor="t" bIns="45700" lIns="91425" rIns="91425" wrap="square" tIns="45700">
            <a:noAutofit/>
          </a:bodyPr>
          <a:lstStyle/>
          <a:p>
            <a:pPr indent="0" lvl="0" marL="0" marR="0" rtl="0" algn="l">
              <a:spcBef>
                <a:spcPts val="0"/>
              </a:spcBef>
              <a:buSzPct val="25000"/>
              <a:buNone/>
            </a:pPr>
            <a:r>
              <a:rPr lang="ja-JP" sz="1800">
                <a:latin typeface="Calibri"/>
                <a:ea typeface="Calibri"/>
                <a:cs typeface="Calibri"/>
                <a:sym typeface="Calibri"/>
              </a:rPr>
              <a:t>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解き方③</a:t>
            </a:r>
          </a:p>
        </p:txBody>
      </p:sp>
      <p:sp>
        <p:nvSpPr>
          <p:cNvPr id="224" name="Shape 224"/>
          <p:cNvSpPr txBox="1"/>
          <p:nvPr>
            <p:ph idx="1" type="body"/>
          </p:nvPr>
        </p:nvSpPr>
        <p:spPr>
          <a:xfrm>
            <a:off x="457200" y="1600201"/>
            <a:ext cx="8229600" cy="2836912"/>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今回は、λ = 2, k = 0なので </a:t>
            </a:r>
          </a:p>
        </p:txBody>
      </p:sp>
      <p:sp>
        <p:nvSpPr>
          <p:cNvPr id="225" name="Shape 225"/>
          <p:cNvSpPr txBox="1"/>
          <p:nvPr/>
        </p:nvSpPr>
        <p:spPr>
          <a:xfrm>
            <a:off x="1479831" y="3140968"/>
            <a:ext cx="6635080" cy="2160240"/>
          </a:xfrm>
          <a:prstGeom prst="rect">
            <a:avLst/>
          </a:prstGeom>
          <a:blipFill rotWithShape="1">
            <a:blip r:embed="rId3">
              <a:alphaModFix/>
            </a:blip>
            <a:stretch>
              <a:fillRect b="0" l="0" r="0" t="0"/>
            </a:stretch>
          </a:blipFill>
          <a:ln>
            <a:noFill/>
          </a:ln>
        </p:spPr>
        <p:txBody>
          <a:bodyPr anchorCtr="0" anchor="t" bIns="45700" lIns="91425" rIns="91425" wrap="square" tIns="45700">
            <a:noAutofit/>
          </a:bodyPr>
          <a:lstStyle/>
          <a:p>
            <a:pPr indent="0" lvl="0" marL="0" marR="0" rtl="0" algn="l">
              <a:spcBef>
                <a:spcPts val="0"/>
              </a:spcBef>
              <a:buSzPct val="25000"/>
              <a:buNone/>
            </a:pPr>
            <a:r>
              <a:rPr lang="ja-JP" sz="1800">
                <a:latin typeface="Calibri"/>
                <a:ea typeface="Calibri"/>
                <a:cs typeface="Calibri"/>
                <a:sym typeface="Calibri"/>
              </a:rPr>
              <a:t>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例題②</a:t>
            </a:r>
          </a:p>
        </p:txBody>
      </p:sp>
      <p:sp>
        <p:nvSpPr>
          <p:cNvPr id="231" name="Shape 23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例題①の状況下で、「80%以上の確率でお客さんが来ないようにする」ためにはトイレの時間を何分以下に抑えるべきか。小数第1位まで求めよ(小数第2位は四捨五入せよ)</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ヒント：エクセルで、数式を書いて0.00分から10.00分までの1000パターンについて計算する</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確率分布とは</a:t>
            </a:r>
          </a:p>
        </p:txBody>
      </p:sp>
      <p:sp>
        <p:nvSpPr>
          <p:cNvPr id="97" name="Shape 97"/>
          <p:cNvSpPr txBox="1"/>
          <p:nvPr>
            <p:ph idx="1" type="body"/>
          </p:nvPr>
        </p:nvSpPr>
        <p:spPr>
          <a:xfrm>
            <a:off x="457200" y="1600201"/>
            <a:ext cx="8229600" cy="1396752"/>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事象に対してそれがどの程度起こりやすいかを示したもの</a:t>
            </a:r>
          </a:p>
        </p:txBody>
      </p:sp>
      <p:pic>
        <p:nvPicPr>
          <p:cNvPr descr="Binomial distribution pmf.svg" id="98" name="Shape 98"/>
          <p:cNvPicPr preferRelativeResize="0"/>
          <p:nvPr/>
        </p:nvPicPr>
        <p:blipFill rotWithShape="1">
          <a:blip r:embed="rId3">
            <a:alphaModFix/>
          </a:blip>
          <a:srcRect b="0" l="0" r="0" t="0"/>
          <a:stretch/>
        </p:blipFill>
        <p:spPr>
          <a:xfrm>
            <a:off x="2555776" y="3402980"/>
            <a:ext cx="4133850" cy="2752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平均と分散</a:t>
            </a:r>
          </a:p>
        </p:txBody>
      </p:sp>
      <p:sp>
        <p:nvSpPr>
          <p:cNvPr id="104" name="Shape 10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平均：合計をサンプル数で割ったもの</a:t>
            </a:r>
          </a:p>
          <a:p>
            <a:pPr indent="-342900" lvl="0" marL="342900" marR="0" rtl="0" algn="l">
              <a:lnSpc>
                <a:spcPct val="9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分散：平均からの差の2乗和をサンプル数で割ったもの</a:t>
            </a:r>
          </a:p>
          <a:p>
            <a:pPr lvl="1" marR="0" rtl="0" algn="l">
              <a:lnSpc>
                <a:spcPct val="90000"/>
              </a:lnSpc>
              <a:spcBef>
                <a:spcPts val="640"/>
              </a:spcBef>
              <a:spcAft>
                <a:spcPts val="0"/>
              </a:spcAft>
              <a:buClr>
                <a:schemeClr val="dk1"/>
              </a:buClr>
              <a:buSzPct val="100000"/>
              <a:buFont typeface="Arial"/>
              <a:buChar char="–"/>
            </a:pPr>
            <a:r>
              <a:rPr lang="ja-JP"/>
              <a:t>二乗平均</a:t>
            </a:r>
          </a:p>
          <a:p>
            <a:pPr indent="-285750" lvl="1" marL="742950" marR="0" rtl="0" algn="l">
              <a:lnSpc>
                <a:spcPct val="90000"/>
              </a:lnSpc>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分散が小さいほど散らばりが少ない</a:t>
            </a:r>
          </a:p>
          <a:p>
            <a:pPr indent="-285750" lvl="1" marL="742950" marR="0" rtl="0" algn="l">
              <a:lnSpc>
                <a:spcPct val="90000"/>
              </a:lnSpc>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分散は相対的な値である。A(分散=1)とB(分散=2)のデータでは「BはAより散らばっている」ということは言えるが「BはAの2倍散らばっている」とは言えない</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①2項分布</a:t>
            </a:r>
          </a:p>
        </p:txBody>
      </p:sp>
      <p:sp>
        <p:nvSpPr>
          <p:cNvPr id="110" name="Shape 110"/>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成功か失敗の2パターンの結果しかないような場合の確率分布</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例えば、コインを10回振った時にn回表が出るような確率を考えたときに、このnと確率pのグラフは2項分布になる。</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②正規分布</a:t>
            </a:r>
          </a:p>
        </p:txBody>
      </p:sp>
      <p:pic>
        <p:nvPicPr>
          <p:cNvPr descr="https://upload.wikimedia.org/wikipedia/commons/thumb/7/74/Normal_Distribution_PDF.svg/720px-Normal_Distribution_PDF.svg.png" id="116" name="Shape 116"/>
          <p:cNvPicPr preferRelativeResize="0"/>
          <p:nvPr/>
        </p:nvPicPr>
        <p:blipFill rotWithShape="1">
          <a:blip r:embed="rId3">
            <a:alphaModFix/>
          </a:blip>
          <a:srcRect b="0" l="0" r="0" t="0"/>
          <a:stretch/>
        </p:blipFill>
        <p:spPr>
          <a:xfrm>
            <a:off x="4211960" y="3933056"/>
            <a:ext cx="4282910" cy="2736304"/>
          </a:xfrm>
          <a:prstGeom prst="rect">
            <a:avLst/>
          </a:prstGeom>
          <a:noFill/>
          <a:ln>
            <a:noFill/>
          </a:ln>
        </p:spPr>
      </p:pic>
      <p:sp>
        <p:nvSpPr>
          <p:cNvPr id="117" name="Shape 11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こんな感じのグラフになる分布です。</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世の中のいろんな事象がこのようなグラフになることが知られています。</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二項分布の応用</a:t>
            </a:r>
          </a:p>
        </p:txBody>
      </p:sp>
      <p:sp>
        <p:nvSpPr>
          <p:cNvPr id="123" name="Shape 12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二項分布は正規分布に近似できます（近似できる条件もすごく緩いです）</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なので、正規分布を利用して色々な物事を考えることが出来ます。</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例題</a:t>
            </a:r>
          </a:p>
        </p:txBody>
      </p:sp>
      <p:sp>
        <p:nvSpPr>
          <p:cNvPr id="129" name="Shape 12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真の実力が打率3割のバッターが、500打数でヒットを180本以上打つ確率を求めよ。</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解き方①</a:t>
            </a:r>
          </a:p>
        </p:txBody>
      </p:sp>
      <p:sp>
        <p:nvSpPr>
          <p:cNvPr id="135" name="Shape 13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まず、これは「ヒットを打つ/打たない」の2択なので、2項分布の典型例です。</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まず、これを正規分布に近似します。</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二項分布は、正規分布に以下の式で近似できます</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
        <p:nvSpPr>
          <p:cNvPr id="136" name="Shape 136"/>
          <p:cNvSpPr txBox="1"/>
          <p:nvPr/>
        </p:nvSpPr>
        <p:spPr>
          <a:xfrm>
            <a:off x="1187624" y="4653136"/>
            <a:ext cx="6635080" cy="1468760"/>
          </a:xfrm>
          <a:prstGeom prst="rect">
            <a:avLst/>
          </a:prstGeom>
          <a:blipFill rotWithShape="1">
            <a:blip r:embed="rId3">
              <a:alphaModFix/>
            </a:blip>
            <a:stretch>
              <a:fillRect b="0" l="0" r="0" t="0"/>
            </a:stretch>
          </a:blipFill>
          <a:ln>
            <a:noFill/>
          </a:ln>
        </p:spPr>
        <p:txBody>
          <a:bodyPr anchorCtr="0" anchor="t" bIns="45700" lIns="91425" rIns="91425" wrap="square" tIns="45700">
            <a:noAutofit/>
          </a:bodyPr>
          <a:lstStyle/>
          <a:p>
            <a:pPr indent="0" lvl="0" marL="0" marR="0" rtl="0" algn="l">
              <a:spcBef>
                <a:spcPts val="0"/>
              </a:spcBef>
              <a:buSzPct val="25000"/>
              <a:buNone/>
            </a:pPr>
            <a:r>
              <a:rPr b="0" i="0" lang="ja-JP" sz="1800" u="none" cap="none" strike="noStrike">
                <a:latin typeface="Calibri"/>
                <a:ea typeface="Calibri"/>
                <a:cs typeface="Calibri"/>
                <a:sym typeface="Calibri"/>
              </a:rPr>
              <a:t>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